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29"/>
  </p:notesMasterIdLst>
  <p:handoutMasterIdLst>
    <p:handoutMasterId r:id="rId30"/>
  </p:handoutMasterIdLst>
  <p:sldIdLst>
    <p:sldId id="358" r:id="rId2"/>
    <p:sldId id="418" r:id="rId3"/>
    <p:sldId id="389" r:id="rId4"/>
    <p:sldId id="291" r:id="rId5"/>
    <p:sldId id="370" r:id="rId6"/>
    <p:sldId id="371" r:id="rId7"/>
    <p:sldId id="406" r:id="rId8"/>
    <p:sldId id="340" r:id="rId9"/>
    <p:sldId id="361" r:id="rId10"/>
    <p:sldId id="350" r:id="rId11"/>
    <p:sldId id="373" r:id="rId12"/>
    <p:sldId id="401" r:id="rId13"/>
    <p:sldId id="417" r:id="rId14"/>
    <p:sldId id="365" r:id="rId15"/>
    <p:sldId id="400" r:id="rId16"/>
    <p:sldId id="409" r:id="rId17"/>
    <p:sldId id="405" r:id="rId18"/>
    <p:sldId id="403" r:id="rId19"/>
    <p:sldId id="404" r:id="rId20"/>
    <p:sldId id="419" r:id="rId21"/>
    <p:sldId id="413" r:id="rId22"/>
    <p:sldId id="412" r:id="rId23"/>
    <p:sldId id="415" r:id="rId24"/>
    <p:sldId id="411" r:id="rId25"/>
    <p:sldId id="414" r:id="rId26"/>
    <p:sldId id="410" r:id="rId27"/>
    <p:sldId id="420" r:id="rId2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0">
          <p15:clr>
            <a:srgbClr val="A4A3A4"/>
          </p15:clr>
        </p15:guide>
        <p15:guide id="2" pos="55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FF"/>
    <a:srgbClr val="FF00FF"/>
    <a:srgbClr val="FF5050"/>
    <a:srgbClr val="FF9966"/>
    <a:srgbClr val="FFFF66"/>
    <a:srgbClr val="FFCCFF"/>
    <a:srgbClr val="33CC33"/>
    <a:srgbClr val="0000FF"/>
    <a:srgbClr val="DFD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61" autoAdjust="0"/>
    <p:restoredTop sz="94750" autoAdjust="0"/>
  </p:normalViewPr>
  <p:slideViewPr>
    <p:cSldViewPr snapToGrid="0" showGuides="1">
      <p:cViewPr varScale="1">
        <p:scale>
          <a:sx n="59" d="100"/>
          <a:sy n="59" d="100"/>
        </p:scale>
        <p:origin x="66" y="162"/>
      </p:cViewPr>
      <p:guideLst>
        <p:guide orient="horz" pos="1820"/>
        <p:guide pos="55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6570"/>
    </p:cViewPr>
  </p:sorterViewPr>
  <p:notesViewPr>
    <p:cSldViewPr snapToGrid="0" showGuides="1">
      <p:cViewPr varScale="1">
        <p:scale>
          <a:sx n="104" d="100"/>
          <a:sy n="104" d="100"/>
        </p:scale>
        <p:origin x="-3078" y="-102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waldESRF\2016\OPAC16\BLMCali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waldESRF\2016\OPAC16\BLMCali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08023261798157"/>
          <c:y val="3.0970510853386632E-2"/>
          <c:w val="0.86811364400153823"/>
          <c:h val="0.7700225295963716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Sheet1!$C$4</c:f>
              <c:strCache>
                <c:ptCount val="1"/>
                <c:pt idx="0">
                  <c:v>without reflector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i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Sheet1!$B$5:$B$9</c:f>
              <c:numCache>
                <c:formatCode>General</c:formatCode>
                <c:ptCount val="5"/>
                <c:pt idx="0">
                  <c:v>21</c:v>
                </c:pt>
                <c:pt idx="1">
                  <c:v>83</c:v>
                </c:pt>
                <c:pt idx="2">
                  <c:v>100</c:v>
                </c:pt>
                <c:pt idx="3">
                  <c:v>100</c:v>
                </c:pt>
                <c:pt idx="4">
                  <c:v>115</c:v>
                </c:pt>
              </c:numCache>
            </c:numRef>
          </c:cat>
          <c:val>
            <c:numRef>
              <c:f>Sheet1!$C$5:$C$9</c:f>
              <c:numCache>
                <c:formatCode>General</c:formatCode>
                <c:ptCount val="5"/>
                <c:pt idx="0">
                  <c:v>22</c:v>
                </c:pt>
                <c:pt idx="2">
                  <c:v>52</c:v>
                </c:pt>
                <c:pt idx="4">
                  <c:v>41</c:v>
                </c:pt>
              </c:numCache>
            </c:numRef>
          </c:val>
        </c:ser>
        <c:ser>
          <c:idx val="2"/>
          <c:order val="1"/>
          <c:tx>
            <c:strRef>
              <c:f>Sheet1!$D$4</c:f>
              <c:strCache>
                <c:ptCount val="1"/>
                <c:pt idx="0">
                  <c:v>with reflector</c:v>
                </c:pt>
              </c:strCache>
            </c:strRef>
          </c:tx>
          <c:spPr>
            <a:noFill/>
            <a:ln w="31750">
              <a:noFill/>
            </a:ln>
          </c:spPr>
          <c:invertIfNegative val="0"/>
          <c:dLbls>
            <c:delete val="1"/>
          </c:dLbls>
          <c:cat>
            <c:numRef>
              <c:f>Sheet1!$B$5:$B$9</c:f>
              <c:numCache>
                <c:formatCode>General</c:formatCode>
                <c:ptCount val="5"/>
                <c:pt idx="0">
                  <c:v>21</c:v>
                </c:pt>
                <c:pt idx="1">
                  <c:v>83</c:v>
                </c:pt>
                <c:pt idx="2">
                  <c:v>100</c:v>
                </c:pt>
                <c:pt idx="3">
                  <c:v>100</c:v>
                </c:pt>
                <c:pt idx="4">
                  <c:v>115</c:v>
                </c:pt>
              </c:numCache>
            </c:numRef>
          </c:cat>
          <c:val>
            <c:numRef>
              <c:f>Sheet1!$D$5:$D$9</c:f>
              <c:numCache>
                <c:formatCode>General</c:formatCode>
                <c:ptCount val="5"/>
                <c:pt idx="0">
                  <c:v>33</c:v>
                </c:pt>
                <c:pt idx="1">
                  <c:v>100</c:v>
                </c:pt>
                <c:pt idx="2">
                  <c:v>146</c:v>
                </c:pt>
                <c:pt idx="3">
                  <c:v>25</c:v>
                </c:pt>
                <c:pt idx="4">
                  <c:v>69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5"/>
        <c:overlap val="-12"/>
        <c:axId val="246292696"/>
        <c:axId val="247000672"/>
      </c:barChart>
      <c:catAx>
        <c:axId val="246292696"/>
        <c:scaling>
          <c:orientation val="minMax"/>
        </c:scaling>
        <c:delete val="0"/>
        <c:axPos val="b"/>
        <c:title>
          <c:tx>
            <c:strRef>
              <c:f>Sheet1!$B$3:$B$4</c:f>
              <c:strCache>
                <c:ptCount val="1"/>
                <c:pt idx="0">
                  <c:v>Relative Volume [%]</c:v>
                </c:pt>
              </c:strCache>
            </c:strRef>
          </c:tx>
          <c:overlay val="0"/>
          <c:txPr>
            <a:bodyPr/>
            <a:lstStyle/>
            <a:p>
              <a:pPr>
                <a:defRPr sz="1400" b="0" i="1"/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i="1"/>
            </a:pPr>
            <a:endParaRPr lang="en-US"/>
          </a:p>
        </c:txPr>
        <c:crossAx val="247000672"/>
        <c:crosses val="autoZero"/>
        <c:auto val="1"/>
        <c:lblAlgn val="ctr"/>
        <c:lblOffset val="100"/>
        <c:noMultiLvlLbl val="0"/>
      </c:catAx>
      <c:valAx>
        <c:axId val="247000672"/>
        <c:scaling>
          <c:orientation val="minMax"/>
        </c:scaling>
        <c:delete val="0"/>
        <c:axPos val="l"/>
        <c:title>
          <c:tx>
            <c:strRef>
              <c:f>Sheet1!$C$2:$C$3</c:f>
              <c:strCache>
                <c:ptCount val="1"/>
                <c:pt idx="0">
                  <c:v>Relative Efficiency [%]</c:v>
                </c:pt>
              </c:strCache>
            </c:strRef>
          </c:tx>
          <c:layout>
            <c:manualLayout>
              <c:xMode val="edge"/>
              <c:yMode val="edge"/>
              <c:x val="2.4501307290545546E-2"/>
              <c:y val="9.1818792375478714E-2"/>
            </c:manualLayout>
          </c:layout>
          <c:overlay val="0"/>
          <c:txPr>
            <a:bodyPr rot="-5400000" vert="horz"/>
            <a:lstStyle/>
            <a:p>
              <a:pPr>
                <a:defRPr sz="1400" b="0" i="1"/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i="1"/>
            </a:pPr>
            <a:endParaRPr lang="en-US"/>
          </a:p>
        </c:txPr>
        <c:crossAx val="246292696"/>
        <c:crosses val="autoZero"/>
        <c:crossBetween val="between"/>
      </c:valAx>
      <c:spPr>
        <a:solidFill>
          <a:schemeClr val="bg1">
            <a:lumMod val="85000"/>
          </a:schemeClr>
        </a:solidFill>
        <a:ln>
          <a:solidFill>
            <a:schemeClr val="tx1"/>
          </a:solidFill>
        </a:ln>
      </c:spPr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2710911343958917"/>
          <c:y val="0.1002286169329154"/>
          <c:w val="0.26808433259568065"/>
          <c:h val="0.1638503587051619"/>
        </c:manualLayout>
      </c:layout>
      <c:overlay val="0"/>
      <c:txPr>
        <a:bodyPr/>
        <a:lstStyle/>
        <a:p>
          <a:pPr>
            <a:defRPr sz="1400" i="1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08023261798157"/>
          <c:y val="3.0970510853386628E-2"/>
          <c:w val="0.86811364400153823"/>
          <c:h val="0.7700225295963715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Sheet1!$C$4</c:f>
              <c:strCache>
                <c:ptCount val="1"/>
                <c:pt idx="0">
                  <c:v>without reflector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i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Sheet1!$B$5:$B$9</c:f>
              <c:numCache>
                <c:formatCode>General</c:formatCode>
                <c:ptCount val="5"/>
                <c:pt idx="0">
                  <c:v>21</c:v>
                </c:pt>
                <c:pt idx="1">
                  <c:v>83</c:v>
                </c:pt>
                <c:pt idx="2">
                  <c:v>100</c:v>
                </c:pt>
                <c:pt idx="3">
                  <c:v>100</c:v>
                </c:pt>
                <c:pt idx="4">
                  <c:v>115</c:v>
                </c:pt>
              </c:numCache>
            </c:numRef>
          </c:cat>
          <c:val>
            <c:numRef>
              <c:f>Sheet1!$C$5:$C$9</c:f>
              <c:numCache>
                <c:formatCode>General</c:formatCode>
                <c:ptCount val="5"/>
                <c:pt idx="0">
                  <c:v>22</c:v>
                </c:pt>
                <c:pt idx="2">
                  <c:v>52</c:v>
                </c:pt>
                <c:pt idx="4">
                  <c:v>41</c:v>
                </c:pt>
              </c:numCache>
            </c:numRef>
          </c:val>
        </c:ser>
        <c:ser>
          <c:idx val="2"/>
          <c:order val="1"/>
          <c:tx>
            <c:strRef>
              <c:f>Sheet1!$D$4</c:f>
              <c:strCache>
                <c:ptCount val="1"/>
                <c:pt idx="0">
                  <c:v>with reflector</c:v>
                </c:pt>
              </c:strCache>
            </c:strRef>
          </c:tx>
          <c:spPr>
            <a:solidFill>
              <a:srgbClr val="FFFF00"/>
            </a:solidFill>
            <a:ln w="31750">
              <a:solidFill>
                <a:srgbClr val="FF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i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Sheet1!$B$5:$B$9</c:f>
              <c:numCache>
                <c:formatCode>General</c:formatCode>
                <c:ptCount val="5"/>
                <c:pt idx="0">
                  <c:v>21</c:v>
                </c:pt>
                <c:pt idx="1">
                  <c:v>83</c:v>
                </c:pt>
                <c:pt idx="2">
                  <c:v>100</c:v>
                </c:pt>
                <c:pt idx="3">
                  <c:v>100</c:v>
                </c:pt>
                <c:pt idx="4">
                  <c:v>115</c:v>
                </c:pt>
              </c:numCache>
            </c:numRef>
          </c:cat>
          <c:val>
            <c:numRef>
              <c:f>Sheet1!$D$5:$D$9</c:f>
              <c:numCache>
                <c:formatCode>General</c:formatCode>
                <c:ptCount val="5"/>
                <c:pt idx="0">
                  <c:v>33</c:v>
                </c:pt>
                <c:pt idx="1">
                  <c:v>100</c:v>
                </c:pt>
                <c:pt idx="2">
                  <c:v>146</c:v>
                </c:pt>
                <c:pt idx="3">
                  <c:v>25</c:v>
                </c:pt>
                <c:pt idx="4">
                  <c:v>69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5"/>
        <c:overlap val="-12"/>
        <c:axId val="300916352"/>
        <c:axId val="300916736"/>
      </c:barChart>
      <c:catAx>
        <c:axId val="300916352"/>
        <c:scaling>
          <c:orientation val="minMax"/>
        </c:scaling>
        <c:delete val="0"/>
        <c:axPos val="b"/>
        <c:title>
          <c:tx>
            <c:strRef>
              <c:f>Sheet1!$B$3:$B$4</c:f>
              <c:strCache>
                <c:ptCount val="1"/>
                <c:pt idx="0">
                  <c:v>Relative Volume [%]</c:v>
                </c:pt>
              </c:strCache>
            </c:strRef>
          </c:tx>
          <c:overlay val="0"/>
          <c:txPr>
            <a:bodyPr/>
            <a:lstStyle/>
            <a:p>
              <a:pPr>
                <a:defRPr sz="1400" b="0" i="1"/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i="1"/>
            </a:pPr>
            <a:endParaRPr lang="en-US"/>
          </a:p>
        </c:txPr>
        <c:crossAx val="300916736"/>
        <c:crosses val="autoZero"/>
        <c:auto val="1"/>
        <c:lblAlgn val="ctr"/>
        <c:lblOffset val="100"/>
        <c:noMultiLvlLbl val="0"/>
      </c:catAx>
      <c:valAx>
        <c:axId val="300916736"/>
        <c:scaling>
          <c:orientation val="minMax"/>
        </c:scaling>
        <c:delete val="0"/>
        <c:axPos val="l"/>
        <c:title>
          <c:tx>
            <c:strRef>
              <c:f>Sheet1!$C$2:$C$3</c:f>
              <c:strCache>
                <c:ptCount val="1"/>
                <c:pt idx="0">
                  <c:v>Relative Efficiency [%]</c:v>
                </c:pt>
              </c:strCache>
            </c:strRef>
          </c:tx>
          <c:layout>
            <c:manualLayout>
              <c:xMode val="edge"/>
              <c:yMode val="edge"/>
              <c:x val="2.4501307290545535E-2"/>
              <c:y val="9.1818792375478672E-2"/>
            </c:manualLayout>
          </c:layout>
          <c:overlay val="0"/>
          <c:txPr>
            <a:bodyPr rot="-5400000" vert="horz"/>
            <a:lstStyle/>
            <a:p>
              <a:pPr>
                <a:defRPr sz="1400" b="0" i="1"/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i="1"/>
            </a:pPr>
            <a:endParaRPr lang="en-US"/>
          </a:p>
        </c:txPr>
        <c:crossAx val="300916352"/>
        <c:crosses val="autoZero"/>
        <c:crossBetween val="between"/>
      </c:valAx>
      <c:spPr>
        <a:solidFill>
          <a:schemeClr val="bg1">
            <a:lumMod val="85000"/>
          </a:schemeClr>
        </a:solidFill>
        <a:ln>
          <a:solidFill>
            <a:schemeClr val="tx1"/>
          </a:solidFill>
        </a:ln>
      </c:spPr>
    </c:plotArea>
    <c:legend>
      <c:legendPos val="t"/>
      <c:layout>
        <c:manualLayout>
          <c:xMode val="edge"/>
          <c:yMode val="edge"/>
          <c:x val="0.12710911343958922"/>
          <c:y val="0.10022861693291536"/>
          <c:w val="0.26808433259568054"/>
          <c:h val="0.1638503587051619"/>
        </c:manualLayout>
      </c:layout>
      <c:overlay val="0"/>
      <c:txPr>
        <a:bodyPr/>
        <a:lstStyle/>
        <a:p>
          <a:pPr>
            <a:defRPr sz="1400" i="1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i="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i="0"/>
            </a:lvl1pPr>
          </a:lstStyle>
          <a:p>
            <a:fld id="{22A9AC7E-B6CD-45B3-B88D-AA1047FBFE94}" type="datetimeFigureOut">
              <a:rPr lang="en-US"/>
              <a:pPr/>
              <a:t>9/16/2016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i="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i="0"/>
            </a:lvl1pPr>
          </a:lstStyle>
          <a:p>
            <a:fld id="{A28F4758-4DDA-408F-A38B-FBDECECBFE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492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i="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i="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i="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i="0"/>
            </a:lvl1pPr>
          </a:lstStyle>
          <a:p>
            <a:fld id="{7A2821F7-9AB6-4F68-85BD-DA1A22642E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76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CBCFA-6E41-404C-8895-A7A714D31D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CBCFA-6E41-404C-8895-A7A714D31D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9463" y="106363"/>
            <a:ext cx="8212137" cy="557212"/>
          </a:xfrm>
          <a:prstGeom prst="rect">
            <a:avLst/>
          </a:prstGeom>
          <a:solidFill>
            <a:srgbClr val="13257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3544" name="Rectangle 8"/>
          <p:cNvSpPr>
            <a:spLocks noChangeArrowheads="1"/>
          </p:cNvSpPr>
          <p:nvPr userDrawn="1"/>
        </p:nvSpPr>
        <p:spPr bwMode="auto">
          <a:xfrm>
            <a:off x="177800" y="107950"/>
            <a:ext cx="534988" cy="554038"/>
          </a:xfrm>
          <a:prstGeom prst="rect">
            <a:avLst/>
          </a:prstGeom>
          <a:solidFill>
            <a:srgbClr val="132577"/>
          </a:solidFill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546" name="Text Box 10"/>
          <p:cNvSpPr txBox="1">
            <a:spLocks noChangeArrowheads="1"/>
          </p:cNvSpPr>
          <p:nvPr userDrawn="1"/>
        </p:nvSpPr>
        <p:spPr bwMode="auto">
          <a:xfrm>
            <a:off x="787399" y="6575425"/>
            <a:ext cx="7588849" cy="24447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000" smtClean="0">
                <a:solidFill>
                  <a:srgbClr val="132577"/>
                </a:solidFill>
              </a:rPr>
              <a:t>OPAC Workshop on Beamloss Detectors  --</a:t>
            </a:r>
            <a:r>
              <a:rPr lang="en-US" sz="1000" baseline="0" smtClean="0">
                <a:solidFill>
                  <a:srgbClr val="132577"/>
                </a:solidFill>
              </a:rPr>
              <a:t> </a:t>
            </a:r>
            <a:r>
              <a:rPr lang="en-US" sz="1000" smtClean="0">
                <a:solidFill>
                  <a:srgbClr val="132577"/>
                </a:solidFill>
              </a:rPr>
              <a:t> 15./16. September 2016   ---</a:t>
            </a:r>
            <a:r>
              <a:rPr lang="en-US" sz="1000" baseline="0" smtClean="0">
                <a:solidFill>
                  <a:srgbClr val="132577"/>
                </a:solidFill>
              </a:rPr>
              <a:t>   Friederike EWALD</a:t>
            </a:r>
            <a:endParaRPr lang="en-US" sz="1000">
              <a:solidFill>
                <a:srgbClr val="132577"/>
              </a:solidFill>
            </a:endParaRPr>
          </a:p>
        </p:txBody>
      </p:sp>
      <p:pic>
        <p:nvPicPr>
          <p:cNvPr id="193555" name="Picture 19" descr="http://intranet.esrf.fr/files/live/sites/intranet/files/Directorate/CommunicationUnit/BrandGuidelines/logo%202014/web/ESRF-Logo-RGB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" y="6137237"/>
            <a:ext cx="573387" cy="625514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19380" y="6570247"/>
            <a:ext cx="388189" cy="217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85BCBCFA-6E41-404C-8895-A7A714D31D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7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url?url=http://dalecarnegieboston.tumblr.com/post/26839163486/dale-tip-5-smile&amp;rct=j&amp;frm=1&amp;q=&amp;esrc=s&amp;sa=U&amp;ved=0ahUKEwjnxNzZrozNAhWE1BoKHWWBB24QwW4IHjAE&amp;usg=AFQjCNFgmvd7gyVXtZzs8B53wL5qK8vTqQ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hyperlink" Target="http://www.google.fr/url?url=http://z1073.com/dont-look-too-happy/&amp;rct=j&amp;frm=1&amp;q=&amp;esrc=s&amp;sa=U&amp;ved=0ahUKEwjTho64r4zNAhVL5xoKHUzfC_MQwW4IIjAG&amp;usg=AFQjCNGKM9dPD8A3XIPlEEi9wpJso93UYw" TargetMode="Externa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fr/url?url=http://www.clker.com/clipart-2653.html&amp;rct=j&amp;frm=1&amp;q=&amp;esrc=s&amp;sa=U&amp;ved=0ahUKEwj-rrz28tvMAhUKI8AKHWqQCkAQwW4IFjAA&amp;usg=AFQjCNE63beabM79BDJcJoXg7_68wwayYQ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29" y="106362"/>
            <a:ext cx="8816671" cy="1921221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	   </a:t>
            </a:r>
            <a:r>
              <a:rPr lang="en-US" sz="2400" dirty="0" smtClean="0">
                <a:latin typeface="Calibri" pitchFamily="34" charset="0"/>
              </a:rPr>
              <a:t>Beam loss monitor development at the ESRF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	   </a:t>
            </a:r>
            <a:r>
              <a:rPr lang="en-US" sz="1800" dirty="0" err="1" smtClean="0">
                <a:latin typeface="Calibri" pitchFamily="34" charset="0"/>
              </a:rPr>
              <a:t>Friederike</a:t>
            </a:r>
            <a:r>
              <a:rPr lang="en-US" sz="1800" dirty="0" smtClean="0">
                <a:latin typeface="Calibri" pitchFamily="34" charset="0"/>
              </a:rPr>
              <a:t> EWALD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	   ESRF</a:t>
            </a:r>
            <a:endParaRPr lang="en-GB" sz="1800" dirty="0">
              <a:latin typeface="Calibri" pitchFamily="34" charset="0"/>
            </a:endParaRPr>
          </a:p>
        </p:txBody>
      </p:sp>
      <p:pic>
        <p:nvPicPr>
          <p:cNvPr id="18" name="Picture 17" descr="The ESRF under the January snow"/>
          <p:cNvPicPr>
            <a:picLocks noChangeAspect="1" noChangeArrowheads="1"/>
          </p:cNvPicPr>
          <p:nvPr/>
        </p:nvPicPr>
        <p:blipFill rotWithShape="1">
          <a:blip r:embed="rId2" cstate="print"/>
          <a:srcRect t="195" b="1"/>
          <a:stretch/>
        </p:blipFill>
        <p:spPr bwMode="auto">
          <a:xfrm>
            <a:off x="174928" y="2027582"/>
            <a:ext cx="8816671" cy="44960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3040" y="2528520"/>
            <a:ext cx="8020445" cy="341632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ESRF – European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Synchroton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Light Source / Grenoble / France</a:t>
            </a:r>
          </a:p>
          <a:p>
            <a:pPr lvl="1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6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GeV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electron energy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200 mA stored current 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844 m circumference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32 cells</a:t>
            </a: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28 insertion device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beamlines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742950" lvl="1" indent="-285750">
              <a:buBlip>
                <a:blip r:embed="rId3"/>
              </a:buBlip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16 bending magnet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beamlines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New ESRF beam loss monitors </a:t>
            </a:r>
            <a:endParaRPr lang="en-US">
              <a:latin typeface="Calibri" pitchFamily="34" charset="0"/>
            </a:endParaRPr>
          </a:p>
        </p:txBody>
      </p:sp>
      <p:sp>
        <p:nvSpPr>
          <p:cNvPr id="213031" name="Text Box 39"/>
          <p:cNvSpPr txBox="1">
            <a:spLocks noChangeArrowheads="1"/>
          </p:cNvSpPr>
          <p:nvPr/>
        </p:nvSpPr>
        <p:spPr bwMode="auto">
          <a:xfrm>
            <a:off x="8742363" y="6545263"/>
            <a:ext cx="298480" cy="27699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 1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 l="40753" t="24963" r="21838" b="28410"/>
          <a:stretch>
            <a:fillRect/>
          </a:stretch>
        </p:blipFill>
        <p:spPr bwMode="auto">
          <a:xfrm flipH="1">
            <a:off x="778458" y="912347"/>
            <a:ext cx="28098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 l="41935" t="20553" r="13962" b="30931"/>
          <a:stretch>
            <a:fillRect/>
          </a:stretch>
        </p:blipFill>
        <p:spPr bwMode="auto">
          <a:xfrm flipH="1">
            <a:off x="5191664" y="912346"/>
            <a:ext cx="28003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4" cstate="print"/>
          <a:srcRect l="13189" t="28114" r="11992" b="33451"/>
          <a:stretch>
            <a:fillRect/>
          </a:stretch>
        </p:blipFill>
        <p:spPr bwMode="auto">
          <a:xfrm>
            <a:off x="2198733" y="4255279"/>
            <a:ext cx="5760720" cy="184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343429" y="998975"/>
            <a:ext cx="1353429" cy="33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S</a:t>
            </a: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cintillator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5589765" y="2468129"/>
            <a:ext cx="755374" cy="29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PMT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5321789" y="2126314"/>
            <a:ext cx="1224136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7503303" y="1649148"/>
            <a:ext cx="1702718" cy="68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000"/>
              </a:spcAft>
            </a:pPr>
            <a:r>
              <a:rPr lang="en-US" smtClean="0">
                <a:latin typeface="Calibri" pitchFamily="34" charset="0"/>
                <a:cs typeface="Arial" pitchFamily="34" charset="0"/>
              </a:rPr>
              <a:t>Connectors</a:t>
            </a:r>
            <a:br>
              <a:rPr lang="en-US" smtClean="0">
                <a:latin typeface="Calibri" pitchFamily="34" charset="0"/>
                <a:cs typeface="Arial" pitchFamily="34" charset="0"/>
              </a:rPr>
            </a:br>
            <a:r>
              <a:rPr lang="en-US" smtClean="0">
                <a:latin typeface="Calibri" pitchFamily="34" charset="0"/>
                <a:cs typeface="Arial" pitchFamily="34" charset="0"/>
              </a:rPr>
              <a:t>SMA</a:t>
            </a: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&amp; RJ-25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028789" y="3267729"/>
            <a:ext cx="1704099" cy="64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P</a:t>
            </a:r>
            <a:r>
              <a:rPr lang="en-US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ower-supply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&amp; gain-control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455091" y="3911487"/>
            <a:ext cx="1351720" cy="37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BLD-signal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234600" y="892406"/>
            <a:ext cx="1963688" cy="81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BLD :</a:t>
            </a:r>
            <a:b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aluminium housing </a:t>
            </a:r>
            <a:b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200</a:t>
            </a:r>
            <a:r>
              <a:rPr kumimoji="0" lang="en-US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x 25 x 25 mm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2751826" y="3021496"/>
            <a:ext cx="784285" cy="2154803"/>
          </a:xfrm>
          <a:custGeom>
            <a:avLst/>
            <a:gdLst>
              <a:gd name="connsiteX0" fmla="*/ 481641 w 481641"/>
              <a:gd name="connsiteY0" fmla="*/ 0 h 1613140"/>
              <a:gd name="connsiteX1" fmla="*/ 41694 w 481641"/>
              <a:gd name="connsiteY1" fmla="*/ 854015 h 1613140"/>
              <a:gd name="connsiteX2" fmla="*/ 231475 w 481641"/>
              <a:gd name="connsiteY2" fmla="*/ 1613140 h 1613140"/>
              <a:gd name="connsiteX0" fmla="*/ 481641 w 825978"/>
              <a:gd name="connsiteY0" fmla="*/ 0 h 1613140"/>
              <a:gd name="connsiteX1" fmla="*/ 41694 w 825978"/>
              <a:gd name="connsiteY1" fmla="*/ 854015 h 1613140"/>
              <a:gd name="connsiteX2" fmla="*/ 231475 w 825978"/>
              <a:gd name="connsiteY2" fmla="*/ 1613140 h 1613140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65827 w 810164"/>
              <a:gd name="connsiteY0" fmla="*/ 0 h 1639019"/>
              <a:gd name="connsiteX1" fmla="*/ 69012 w 810164"/>
              <a:gd name="connsiteY1" fmla="*/ 879894 h 1639019"/>
              <a:gd name="connsiteX2" fmla="*/ 258793 w 810164"/>
              <a:gd name="connsiteY2" fmla="*/ 1639019 h 1639019"/>
              <a:gd name="connsiteX0" fmla="*/ 439948 w 784285"/>
              <a:gd name="connsiteY0" fmla="*/ 0 h 1639019"/>
              <a:gd name="connsiteX1" fmla="*/ 43133 w 784285"/>
              <a:gd name="connsiteY1" fmla="*/ 879894 h 1639019"/>
              <a:gd name="connsiteX2" fmla="*/ 232914 w 784285"/>
              <a:gd name="connsiteY2" fmla="*/ 1639019 h 163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285" h="1639019">
                <a:moveTo>
                  <a:pt x="439948" y="0"/>
                </a:moveTo>
                <a:cubicBezTo>
                  <a:pt x="784285" y="232194"/>
                  <a:pt x="112145" y="425569"/>
                  <a:pt x="43133" y="879894"/>
                </a:cubicBezTo>
                <a:cubicBezTo>
                  <a:pt x="0" y="1282460"/>
                  <a:pt x="117176" y="1393885"/>
                  <a:pt x="232914" y="1639019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3303917" y="2878373"/>
            <a:ext cx="2467155" cy="2289976"/>
          </a:xfrm>
          <a:custGeom>
            <a:avLst/>
            <a:gdLst>
              <a:gd name="connsiteX0" fmla="*/ 0 w 2320506"/>
              <a:gd name="connsiteY0" fmla="*/ 0 h 1828800"/>
              <a:gd name="connsiteX1" fmla="*/ 1302589 w 2320506"/>
              <a:gd name="connsiteY1" fmla="*/ 1250831 h 1828800"/>
              <a:gd name="connsiteX2" fmla="*/ 2320506 w 2320506"/>
              <a:gd name="connsiteY2" fmla="*/ 1828800 h 1828800"/>
              <a:gd name="connsiteX0" fmla="*/ 18690 w 2339196"/>
              <a:gd name="connsiteY0" fmla="*/ 0 h 1828800"/>
              <a:gd name="connsiteX1" fmla="*/ 217098 w 2339196"/>
              <a:gd name="connsiteY1" fmla="*/ 301925 h 1828800"/>
              <a:gd name="connsiteX2" fmla="*/ 1321279 w 2339196"/>
              <a:gd name="connsiteY2" fmla="*/ 1250831 h 1828800"/>
              <a:gd name="connsiteX3" fmla="*/ 2339196 w 2339196"/>
              <a:gd name="connsiteY3" fmla="*/ 1828800 h 1828800"/>
              <a:gd name="connsiteX0" fmla="*/ 83388 w 2326256"/>
              <a:gd name="connsiteY0" fmla="*/ 0 h 1742536"/>
              <a:gd name="connsiteX1" fmla="*/ 204158 w 2326256"/>
              <a:gd name="connsiteY1" fmla="*/ 215661 h 1742536"/>
              <a:gd name="connsiteX2" fmla="*/ 1308339 w 2326256"/>
              <a:gd name="connsiteY2" fmla="*/ 1164567 h 1742536"/>
              <a:gd name="connsiteX3" fmla="*/ 2326256 w 2326256"/>
              <a:gd name="connsiteY3" fmla="*/ 1742536 h 1742536"/>
              <a:gd name="connsiteX0" fmla="*/ 0 w 2242868"/>
              <a:gd name="connsiteY0" fmla="*/ 0 h 1742536"/>
              <a:gd name="connsiteX1" fmla="*/ 1224951 w 2242868"/>
              <a:gd name="connsiteY1" fmla="*/ 1164567 h 1742536"/>
              <a:gd name="connsiteX2" fmla="*/ 2242868 w 2242868"/>
              <a:gd name="connsiteY2" fmla="*/ 1742536 h 1742536"/>
              <a:gd name="connsiteX0" fmla="*/ 0 w 2286000"/>
              <a:gd name="connsiteY0" fmla="*/ 0 h 1725283"/>
              <a:gd name="connsiteX1" fmla="*/ 1268083 w 2286000"/>
              <a:gd name="connsiteY1" fmla="*/ 1147314 h 1725283"/>
              <a:gd name="connsiteX2" fmla="*/ 2286000 w 2286000"/>
              <a:gd name="connsiteY2" fmla="*/ 1725283 h 1725283"/>
              <a:gd name="connsiteX0" fmla="*/ 0 w 2286000"/>
              <a:gd name="connsiteY0" fmla="*/ 0 h 1725283"/>
              <a:gd name="connsiteX1" fmla="*/ 1639019 w 2286000"/>
              <a:gd name="connsiteY1" fmla="*/ 672861 h 1725283"/>
              <a:gd name="connsiteX2" fmla="*/ 2286000 w 2286000"/>
              <a:gd name="connsiteY2" fmla="*/ 1725283 h 1725283"/>
              <a:gd name="connsiteX0" fmla="*/ 0 w 2315474"/>
              <a:gd name="connsiteY0" fmla="*/ 0 h 1725283"/>
              <a:gd name="connsiteX1" fmla="*/ 1639019 w 2315474"/>
              <a:gd name="connsiteY1" fmla="*/ 672861 h 1725283"/>
              <a:gd name="connsiteX2" fmla="*/ 2286000 w 2315474"/>
              <a:gd name="connsiteY2" fmla="*/ 1725283 h 1725283"/>
              <a:gd name="connsiteX0" fmla="*/ 0 w 2315474"/>
              <a:gd name="connsiteY0" fmla="*/ 0 h 1725283"/>
              <a:gd name="connsiteX1" fmla="*/ 1000664 w 2315474"/>
              <a:gd name="connsiteY1" fmla="*/ 819510 h 1725283"/>
              <a:gd name="connsiteX2" fmla="*/ 1639019 w 2315474"/>
              <a:gd name="connsiteY2" fmla="*/ 672861 h 1725283"/>
              <a:gd name="connsiteX3" fmla="*/ 2286000 w 2315474"/>
              <a:gd name="connsiteY3" fmla="*/ 1725283 h 1725283"/>
              <a:gd name="connsiteX0" fmla="*/ 0 w 2315474"/>
              <a:gd name="connsiteY0" fmla="*/ 0 h 1725283"/>
              <a:gd name="connsiteX1" fmla="*/ 1000664 w 2315474"/>
              <a:gd name="connsiteY1" fmla="*/ 819510 h 1725283"/>
              <a:gd name="connsiteX2" fmla="*/ 1639019 w 2315474"/>
              <a:gd name="connsiteY2" fmla="*/ 672861 h 1725283"/>
              <a:gd name="connsiteX3" fmla="*/ 2286000 w 2315474"/>
              <a:gd name="connsiteY3" fmla="*/ 1725283 h 1725283"/>
              <a:gd name="connsiteX0" fmla="*/ 0 w 2518913"/>
              <a:gd name="connsiteY0" fmla="*/ 0 h 1725283"/>
              <a:gd name="connsiteX1" fmla="*/ 1000664 w 2518913"/>
              <a:gd name="connsiteY1" fmla="*/ 819510 h 1725283"/>
              <a:gd name="connsiteX2" fmla="*/ 2165230 w 2518913"/>
              <a:gd name="connsiteY2" fmla="*/ 940280 h 1725283"/>
              <a:gd name="connsiteX3" fmla="*/ 2286000 w 2518913"/>
              <a:gd name="connsiteY3" fmla="*/ 1725283 h 1725283"/>
              <a:gd name="connsiteX0" fmla="*/ 0 w 2518913"/>
              <a:gd name="connsiteY0" fmla="*/ 0 h 1725283"/>
              <a:gd name="connsiteX1" fmla="*/ 1000664 w 2518913"/>
              <a:gd name="connsiteY1" fmla="*/ 819510 h 1725283"/>
              <a:gd name="connsiteX2" fmla="*/ 2165230 w 2518913"/>
              <a:gd name="connsiteY2" fmla="*/ 940280 h 1725283"/>
              <a:gd name="connsiteX3" fmla="*/ 2286000 w 2518913"/>
              <a:gd name="connsiteY3" fmla="*/ 1725283 h 1725283"/>
              <a:gd name="connsiteX0" fmla="*/ 0 w 2449902"/>
              <a:gd name="connsiteY0" fmla="*/ 0 h 1725283"/>
              <a:gd name="connsiteX1" fmla="*/ 1000664 w 2449902"/>
              <a:gd name="connsiteY1" fmla="*/ 819510 h 1725283"/>
              <a:gd name="connsiteX2" fmla="*/ 2096219 w 2449902"/>
              <a:gd name="connsiteY2" fmla="*/ 940280 h 1725283"/>
              <a:gd name="connsiteX3" fmla="*/ 2286000 w 2449902"/>
              <a:gd name="connsiteY3" fmla="*/ 1725283 h 1725283"/>
              <a:gd name="connsiteX0" fmla="*/ 0 w 2467155"/>
              <a:gd name="connsiteY0" fmla="*/ 0 h 1725283"/>
              <a:gd name="connsiteX1" fmla="*/ 1000664 w 2467155"/>
              <a:gd name="connsiteY1" fmla="*/ 819510 h 1725283"/>
              <a:gd name="connsiteX2" fmla="*/ 2113472 w 2467155"/>
              <a:gd name="connsiteY2" fmla="*/ 905774 h 1725283"/>
              <a:gd name="connsiteX3" fmla="*/ 2286000 w 2467155"/>
              <a:gd name="connsiteY3" fmla="*/ 1725283 h 1725283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7155" h="1759789">
                <a:moveTo>
                  <a:pt x="0" y="0"/>
                </a:moveTo>
                <a:cubicBezTo>
                  <a:pt x="333555" y="273170"/>
                  <a:pt x="339304" y="641230"/>
                  <a:pt x="1000664" y="819510"/>
                </a:cubicBezTo>
                <a:cubicBezTo>
                  <a:pt x="1498121" y="923027"/>
                  <a:pt x="1771291" y="700178"/>
                  <a:pt x="2113472" y="905774"/>
                </a:cubicBezTo>
                <a:cubicBezTo>
                  <a:pt x="2467155" y="1160253"/>
                  <a:pt x="2315474" y="1485181"/>
                  <a:pt x="2286000" y="1759789"/>
                </a:cubicBezTo>
              </a:path>
            </a:pathLst>
          </a:custGeom>
          <a:noFill/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6393371" y="1303940"/>
            <a:ext cx="422694" cy="345056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6202016" y="2647785"/>
            <a:ext cx="540687" cy="14178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7914494" y="2330483"/>
            <a:ext cx="195533" cy="322053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143124" y="5074635"/>
            <a:ext cx="2083242" cy="6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BLM</a:t>
            </a:r>
            <a:r>
              <a:rPr kumimoji="0" lang="en-US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</a:t>
            </a:r>
            <a:r>
              <a:rPr kumimoji="0" lang="en-US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Libera-BLM)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80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New ESRF beam loss monitors </a:t>
            </a:r>
            <a:endParaRPr lang="en-US">
              <a:latin typeface="Calibri" pitchFamily="34" charset="0"/>
            </a:endParaRPr>
          </a:p>
        </p:txBody>
      </p:sp>
      <p:sp>
        <p:nvSpPr>
          <p:cNvPr id="213031" name="Text Box 39"/>
          <p:cNvSpPr txBox="1">
            <a:spLocks noChangeArrowheads="1"/>
          </p:cNvSpPr>
          <p:nvPr/>
        </p:nvSpPr>
        <p:spPr bwMode="auto">
          <a:xfrm>
            <a:off x="8742363" y="6545263"/>
            <a:ext cx="298480" cy="27699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 1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 l="40753" t="24963" r="21838" b="28410"/>
          <a:stretch>
            <a:fillRect/>
          </a:stretch>
        </p:blipFill>
        <p:spPr bwMode="auto">
          <a:xfrm flipH="1">
            <a:off x="778458" y="912347"/>
            <a:ext cx="28098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 l="41935" t="20553" r="13962" b="30931"/>
          <a:stretch>
            <a:fillRect/>
          </a:stretch>
        </p:blipFill>
        <p:spPr bwMode="auto">
          <a:xfrm flipH="1">
            <a:off x="5191664" y="912346"/>
            <a:ext cx="28003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343429" y="998975"/>
            <a:ext cx="1353429" cy="33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S</a:t>
            </a: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cintillator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5589765" y="2468129"/>
            <a:ext cx="755374" cy="29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PMT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5321789" y="2126314"/>
            <a:ext cx="1224136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7503303" y="1649148"/>
            <a:ext cx="1702718" cy="68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000"/>
              </a:spcAft>
            </a:pPr>
            <a:r>
              <a:rPr lang="en-US" smtClean="0">
                <a:latin typeface="Calibri" pitchFamily="34" charset="0"/>
                <a:cs typeface="Arial" pitchFamily="34" charset="0"/>
              </a:rPr>
              <a:t>Connectors</a:t>
            </a:r>
            <a:br>
              <a:rPr lang="en-US" smtClean="0">
                <a:latin typeface="Calibri" pitchFamily="34" charset="0"/>
                <a:cs typeface="Arial" pitchFamily="34" charset="0"/>
              </a:rPr>
            </a:br>
            <a:r>
              <a:rPr lang="en-US" smtClean="0">
                <a:latin typeface="Calibri" pitchFamily="34" charset="0"/>
                <a:cs typeface="Arial" pitchFamily="34" charset="0"/>
              </a:rPr>
              <a:t>SMA</a:t>
            </a:r>
            <a:r>
              <a:rPr kumimoji="0" lang="en-US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&amp; RJ-25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903238" y="3847258"/>
            <a:ext cx="1704099" cy="644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P</a:t>
            </a:r>
            <a:r>
              <a:rPr lang="en-US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ower-supply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&amp; gain-control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026649" y="3545260"/>
            <a:ext cx="1351720" cy="37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BLD-signal</a:t>
            </a:r>
            <a:endParaRPr kumimoji="0" lang="fr-FR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6393371" y="1303940"/>
            <a:ext cx="422694" cy="345056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6202016" y="2647785"/>
            <a:ext cx="540687" cy="14178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>
            <a:off x="7914494" y="2330483"/>
            <a:ext cx="195533" cy="322053"/>
          </a:xfrm>
          <a:prstGeom prst="straightConnector1">
            <a:avLst/>
          </a:prstGeom>
          <a:solidFill>
            <a:srgbClr val="7DA9DA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4179632" y="796069"/>
            <a:ext cx="4775138" cy="28692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Scintillator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EJ-200, 100 x 22 mm rod</a:t>
            </a:r>
            <a:br>
              <a:rPr lang="en-US" dirty="0" smtClean="0">
                <a:latin typeface="Calibri" pitchFamily="34" charset="0"/>
                <a:cs typeface="Arial" pitchFamily="34" charset="0"/>
              </a:rPr>
            </a:br>
            <a:r>
              <a:rPr lang="en-US" dirty="0" smtClean="0">
                <a:latin typeface="Calibri" pitchFamily="34" charset="0"/>
                <a:cs typeface="Arial" pitchFamily="34" charset="0"/>
              </a:rPr>
              <a:t>wrapped in reflective Al-foil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</a:br>
            <a:endParaRPr lang="en-US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PMT: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Hamamatsu H10721-110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8mm active photo-cathode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    powered (+5 V) &amp; gain-controlled from BLM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    3 orders of magnitude with 0-1V gain-control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    can drive 50 </a:t>
            </a:r>
            <a:r>
              <a:rPr lang="en-US" dirty="0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 load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tabLst/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/>
          <a:srcRect l="13189" t="38771" r="18716" b="36886"/>
          <a:stretch>
            <a:fillRect/>
          </a:stretch>
        </p:blipFill>
        <p:spPr bwMode="auto">
          <a:xfrm>
            <a:off x="3331597" y="5136544"/>
            <a:ext cx="5390984" cy="133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eform 28"/>
          <p:cNvSpPr/>
          <p:nvPr/>
        </p:nvSpPr>
        <p:spPr bwMode="auto">
          <a:xfrm>
            <a:off x="3303917" y="2878373"/>
            <a:ext cx="3772744" cy="2687540"/>
          </a:xfrm>
          <a:custGeom>
            <a:avLst/>
            <a:gdLst>
              <a:gd name="connsiteX0" fmla="*/ 0 w 2320506"/>
              <a:gd name="connsiteY0" fmla="*/ 0 h 1828800"/>
              <a:gd name="connsiteX1" fmla="*/ 1302589 w 2320506"/>
              <a:gd name="connsiteY1" fmla="*/ 1250831 h 1828800"/>
              <a:gd name="connsiteX2" fmla="*/ 2320506 w 2320506"/>
              <a:gd name="connsiteY2" fmla="*/ 1828800 h 1828800"/>
              <a:gd name="connsiteX0" fmla="*/ 18690 w 2339196"/>
              <a:gd name="connsiteY0" fmla="*/ 0 h 1828800"/>
              <a:gd name="connsiteX1" fmla="*/ 217098 w 2339196"/>
              <a:gd name="connsiteY1" fmla="*/ 301925 h 1828800"/>
              <a:gd name="connsiteX2" fmla="*/ 1321279 w 2339196"/>
              <a:gd name="connsiteY2" fmla="*/ 1250831 h 1828800"/>
              <a:gd name="connsiteX3" fmla="*/ 2339196 w 2339196"/>
              <a:gd name="connsiteY3" fmla="*/ 1828800 h 1828800"/>
              <a:gd name="connsiteX0" fmla="*/ 83388 w 2326256"/>
              <a:gd name="connsiteY0" fmla="*/ 0 h 1742536"/>
              <a:gd name="connsiteX1" fmla="*/ 204158 w 2326256"/>
              <a:gd name="connsiteY1" fmla="*/ 215661 h 1742536"/>
              <a:gd name="connsiteX2" fmla="*/ 1308339 w 2326256"/>
              <a:gd name="connsiteY2" fmla="*/ 1164567 h 1742536"/>
              <a:gd name="connsiteX3" fmla="*/ 2326256 w 2326256"/>
              <a:gd name="connsiteY3" fmla="*/ 1742536 h 1742536"/>
              <a:gd name="connsiteX0" fmla="*/ 0 w 2242868"/>
              <a:gd name="connsiteY0" fmla="*/ 0 h 1742536"/>
              <a:gd name="connsiteX1" fmla="*/ 1224951 w 2242868"/>
              <a:gd name="connsiteY1" fmla="*/ 1164567 h 1742536"/>
              <a:gd name="connsiteX2" fmla="*/ 2242868 w 2242868"/>
              <a:gd name="connsiteY2" fmla="*/ 1742536 h 1742536"/>
              <a:gd name="connsiteX0" fmla="*/ 0 w 2286000"/>
              <a:gd name="connsiteY0" fmla="*/ 0 h 1725283"/>
              <a:gd name="connsiteX1" fmla="*/ 1268083 w 2286000"/>
              <a:gd name="connsiteY1" fmla="*/ 1147314 h 1725283"/>
              <a:gd name="connsiteX2" fmla="*/ 2286000 w 2286000"/>
              <a:gd name="connsiteY2" fmla="*/ 1725283 h 1725283"/>
              <a:gd name="connsiteX0" fmla="*/ 0 w 2286000"/>
              <a:gd name="connsiteY0" fmla="*/ 0 h 1725283"/>
              <a:gd name="connsiteX1" fmla="*/ 1639019 w 2286000"/>
              <a:gd name="connsiteY1" fmla="*/ 672861 h 1725283"/>
              <a:gd name="connsiteX2" fmla="*/ 2286000 w 2286000"/>
              <a:gd name="connsiteY2" fmla="*/ 1725283 h 1725283"/>
              <a:gd name="connsiteX0" fmla="*/ 0 w 2315474"/>
              <a:gd name="connsiteY0" fmla="*/ 0 h 1725283"/>
              <a:gd name="connsiteX1" fmla="*/ 1639019 w 2315474"/>
              <a:gd name="connsiteY1" fmla="*/ 672861 h 1725283"/>
              <a:gd name="connsiteX2" fmla="*/ 2286000 w 2315474"/>
              <a:gd name="connsiteY2" fmla="*/ 1725283 h 1725283"/>
              <a:gd name="connsiteX0" fmla="*/ 0 w 2315474"/>
              <a:gd name="connsiteY0" fmla="*/ 0 h 1725283"/>
              <a:gd name="connsiteX1" fmla="*/ 1000664 w 2315474"/>
              <a:gd name="connsiteY1" fmla="*/ 819510 h 1725283"/>
              <a:gd name="connsiteX2" fmla="*/ 1639019 w 2315474"/>
              <a:gd name="connsiteY2" fmla="*/ 672861 h 1725283"/>
              <a:gd name="connsiteX3" fmla="*/ 2286000 w 2315474"/>
              <a:gd name="connsiteY3" fmla="*/ 1725283 h 1725283"/>
              <a:gd name="connsiteX0" fmla="*/ 0 w 2315474"/>
              <a:gd name="connsiteY0" fmla="*/ 0 h 1725283"/>
              <a:gd name="connsiteX1" fmla="*/ 1000664 w 2315474"/>
              <a:gd name="connsiteY1" fmla="*/ 819510 h 1725283"/>
              <a:gd name="connsiteX2" fmla="*/ 1639019 w 2315474"/>
              <a:gd name="connsiteY2" fmla="*/ 672861 h 1725283"/>
              <a:gd name="connsiteX3" fmla="*/ 2286000 w 2315474"/>
              <a:gd name="connsiteY3" fmla="*/ 1725283 h 1725283"/>
              <a:gd name="connsiteX0" fmla="*/ 0 w 2518913"/>
              <a:gd name="connsiteY0" fmla="*/ 0 h 1725283"/>
              <a:gd name="connsiteX1" fmla="*/ 1000664 w 2518913"/>
              <a:gd name="connsiteY1" fmla="*/ 819510 h 1725283"/>
              <a:gd name="connsiteX2" fmla="*/ 2165230 w 2518913"/>
              <a:gd name="connsiteY2" fmla="*/ 940280 h 1725283"/>
              <a:gd name="connsiteX3" fmla="*/ 2286000 w 2518913"/>
              <a:gd name="connsiteY3" fmla="*/ 1725283 h 1725283"/>
              <a:gd name="connsiteX0" fmla="*/ 0 w 2518913"/>
              <a:gd name="connsiteY0" fmla="*/ 0 h 1725283"/>
              <a:gd name="connsiteX1" fmla="*/ 1000664 w 2518913"/>
              <a:gd name="connsiteY1" fmla="*/ 819510 h 1725283"/>
              <a:gd name="connsiteX2" fmla="*/ 2165230 w 2518913"/>
              <a:gd name="connsiteY2" fmla="*/ 940280 h 1725283"/>
              <a:gd name="connsiteX3" fmla="*/ 2286000 w 2518913"/>
              <a:gd name="connsiteY3" fmla="*/ 1725283 h 1725283"/>
              <a:gd name="connsiteX0" fmla="*/ 0 w 2449902"/>
              <a:gd name="connsiteY0" fmla="*/ 0 h 1725283"/>
              <a:gd name="connsiteX1" fmla="*/ 1000664 w 2449902"/>
              <a:gd name="connsiteY1" fmla="*/ 819510 h 1725283"/>
              <a:gd name="connsiteX2" fmla="*/ 2096219 w 2449902"/>
              <a:gd name="connsiteY2" fmla="*/ 940280 h 1725283"/>
              <a:gd name="connsiteX3" fmla="*/ 2286000 w 2449902"/>
              <a:gd name="connsiteY3" fmla="*/ 1725283 h 1725283"/>
              <a:gd name="connsiteX0" fmla="*/ 0 w 2467155"/>
              <a:gd name="connsiteY0" fmla="*/ 0 h 1725283"/>
              <a:gd name="connsiteX1" fmla="*/ 1000664 w 2467155"/>
              <a:gd name="connsiteY1" fmla="*/ 819510 h 1725283"/>
              <a:gd name="connsiteX2" fmla="*/ 2113472 w 2467155"/>
              <a:gd name="connsiteY2" fmla="*/ 905774 h 1725283"/>
              <a:gd name="connsiteX3" fmla="*/ 2286000 w 2467155"/>
              <a:gd name="connsiteY3" fmla="*/ 1725283 h 1725283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  <a:gd name="connsiteX0" fmla="*/ 0 w 2467155"/>
              <a:gd name="connsiteY0" fmla="*/ 0 h 1759789"/>
              <a:gd name="connsiteX1" fmla="*/ 1000664 w 2467155"/>
              <a:gd name="connsiteY1" fmla="*/ 819510 h 1759789"/>
              <a:gd name="connsiteX2" fmla="*/ 2113472 w 2467155"/>
              <a:gd name="connsiteY2" fmla="*/ 905774 h 1759789"/>
              <a:gd name="connsiteX3" fmla="*/ 2286000 w 2467155"/>
              <a:gd name="connsiteY3" fmla="*/ 1759789 h 1759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7155" h="1759789">
                <a:moveTo>
                  <a:pt x="0" y="0"/>
                </a:moveTo>
                <a:cubicBezTo>
                  <a:pt x="333555" y="273170"/>
                  <a:pt x="339304" y="641230"/>
                  <a:pt x="1000664" y="819510"/>
                </a:cubicBezTo>
                <a:cubicBezTo>
                  <a:pt x="1498121" y="923027"/>
                  <a:pt x="1771291" y="700178"/>
                  <a:pt x="2113472" y="905774"/>
                </a:cubicBezTo>
                <a:cubicBezTo>
                  <a:pt x="2467155" y="1160253"/>
                  <a:pt x="2315474" y="1485181"/>
                  <a:pt x="2286000" y="1759789"/>
                </a:cubicBezTo>
              </a:path>
            </a:pathLst>
          </a:custGeom>
          <a:noFill/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3193194" y="2997642"/>
            <a:ext cx="959271" cy="2639833"/>
          </a:xfrm>
          <a:custGeom>
            <a:avLst/>
            <a:gdLst>
              <a:gd name="connsiteX0" fmla="*/ 481641 w 481641"/>
              <a:gd name="connsiteY0" fmla="*/ 0 h 1613140"/>
              <a:gd name="connsiteX1" fmla="*/ 41694 w 481641"/>
              <a:gd name="connsiteY1" fmla="*/ 854015 h 1613140"/>
              <a:gd name="connsiteX2" fmla="*/ 231475 w 481641"/>
              <a:gd name="connsiteY2" fmla="*/ 1613140 h 1613140"/>
              <a:gd name="connsiteX0" fmla="*/ 481641 w 825978"/>
              <a:gd name="connsiteY0" fmla="*/ 0 h 1613140"/>
              <a:gd name="connsiteX1" fmla="*/ 41694 w 825978"/>
              <a:gd name="connsiteY1" fmla="*/ 854015 h 1613140"/>
              <a:gd name="connsiteX2" fmla="*/ 231475 w 825978"/>
              <a:gd name="connsiteY2" fmla="*/ 1613140 h 1613140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31321 w 775658"/>
              <a:gd name="connsiteY0" fmla="*/ 0 h 1639019"/>
              <a:gd name="connsiteX1" fmla="*/ 34506 w 775658"/>
              <a:gd name="connsiteY1" fmla="*/ 879894 h 1639019"/>
              <a:gd name="connsiteX2" fmla="*/ 224287 w 775658"/>
              <a:gd name="connsiteY2" fmla="*/ 1639019 h 1639019"/>
              <a:gd name="connsiteX0" fmla="*/ 465827 w 810164"/>
              <a:gd name="connsiteY0" fmla="*/ 0 h 1639019"/>
              <a:gd name="connsiteX1" fmla="*/ 69012 w 810164"/>
              <a:gd name="connsiteY1" fmla="*/ 879894 h 1639019"/>
              <a:gd name="connsiteX2" fmla="*/ 258793 w 810164"/>
              <a:gd name="connsiteY2" fmla="*/ 1639019 h 1639019"/>
              <a:gd name="connsiteX0" fmla="*/ 439948 w 784285"/>
              <a:gd name="connsiteY0" fmla="*/ 0 h 1639019"/>
              <a:gd name="connsiteX1" fmla="*/ 43133 w 784285"/>
              <a:gd name="connsiteY1" fmla="*/ 879894 h 1639019"/>
              <a:gd name="connsiteX2" fmla="*/ 232914 w 784285"/>
              <a:gd name="connsiteY2" fmla="*/ 1639019 h 1639019"/>
              <a:gd name="connsiteX0" fmla="*/ 211421 w 555758"/>
              <a:gd name="connsiteY0" fmla="*/ 0 h 1655301"/>
              <a:gd name="connsiteX1" fmla="*/ 43133 w 555758"/>
              <a:gd name="connsiteY1" fmla="*/ 896176 h 1655301"/>
              <a:gd name="connsiteX2" fmla="*/ 232914 w 555758"/>
              <a:gd name="connsiteY2" fmla="*/ 1655301 h 1655301"/>
              <a:gd name="connsiteX0" fmla="*/ 211421 w 670924"/>
              <a:gd name="connsiteY0" fmla="*/ 0 h 1801836"/>
              <a:gd name="connsiteX1" fmla="*/ 43133 w 670924"/>
              <a:gd name="connsiteY1" fmla="*/ 896176 h 1801836"/>
              <a:gd name="connsiteX2" fmla="*/ 670924 w 670924"/>
              <a:gd name="connsiteY2" fmla="*/ 1801836 h 1801836"/>
              <a:gd name="connsiteX0" fmla="*/ 78113 w 537616"/>
              <a:gd name="connsiteY0" fmla="*/ 0 h 1801836"/>
              <a:gd name="connsiteX1" fmla="*/ 43133 w 537616"/>
              <a:gd name="connsiteY1" fmla="*/ 950448 h 1801836"/>
              <a:gd name="connsiteX2" fmla="*/ 537616 w 537616"/>
              <a:gd name="connsiteY2" fmla="*/ 1801836 h 1801836"/>
              <a:gd name="connsiteX0" fmla="*/ 0 w 459503"/>
              <a:gd name="connsiteY0" fmla="*/ 0 h 1801836"/>
              <a:gd name="connsiteX1" fmla="*/ 86901 w 459503"/>
              <a:gd name="connsiteY1" fmla="*/ 955876 h 1801836"/>
              <a:gd name="connsiteX2" fmla="*/ 459503 w 459503"/>
              <a:gd name="connsiteY2" fmla="*/ 1801836 h 1801836"/>
              <a:gd name="connsiteX0" fmla="*/ 0 w 459503"/>
              <a:gd name="connsiteY0" fmla="*/ 0 h 1801836"/>
              <a:gd name="connsiteX1" fmla="*/ 147842 w 459503"/>
              <a:gd name="connsiteY1" fmla="*/ 972158 h 1801836"/>
              <a:gd name="connsiteX2" fmla="*/ 459503 w 459503"/>
              <a:gd name="connsiteY2" fmla="*/ 1801836 h 180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503" h="1801836">
                <a:moveTo>
                  <a:pt x="0" y="0"/>
                </a:moveTo>
                <a:cubicBezTo>
                  <a:pt x="344337" y="232194"/>
                  <a:pt x="216854" y="517833"/>
                  <a:pt x="147842" y="972158"/>
                </a:cubicBezTo>
                <a:cubicBezTo>
                  <a:pt x="104709" y="1374724"/>
                  <a:pt x="343765" y="1556702"/>
                  <a:pt x="459503" y="1801836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4178" y="3914676"/>
            <a:ext cx="6611510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BLM :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4 independent channels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14 bit ADCs, +/- 5  V  to  +/- 150 mV full-scale (adjustable)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&gt;10 MHz bandwidth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50 </a:t>
            </a:r>
            <a:r>
              <a:rPr lang="en-US" dirty="0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 or </a:t>
            </a:r>
            <a:r>
              <a:rPr lang="en-US" dirty="0" err="1" smtClean="0">
                <a:latin typeface="Calibri" pitchFamily="34" charset="0"/>
                <a:cs typeface="Arial" pitchFamily="34" charset="0"/>
              </a:rPr>
              <a:t>HiZ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 input</a:t>
            </a: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</a:t>
            </a:r>
            <a:r>
              <a:rPr lang="en-US" dirty="0" err="1" smtClean="0">
                <a:latin typeface="Calibri" pitchFamily="34" charset="0"/>
                <a:cs typeface="Arial" pitchFamily="34" charset="0"/>
              </a:rPr>
              <a:t>PoE</a:t>
            </a: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lvl="0"/>
            <a:r>
              <a:rPr lang="en-US" dirty="0" smtClean="0">
                <a:latin typeface="Calibri" pitchFamily="34" charset="0"/>
                <a:cs typeface="Arial" pitchFamily="34" charset="0"/>
              </a:rPr>
              <a:t>-  Embedded Tango-DS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sosceles Triangle 38"/>
          <p:cNvSpPr/>
          <p:nvPr/>
        </p:nvSpPr>
        <p:spPr>
          <a:xfrm rot="16200000">
            <a:off x="4867103" y="-398615"/>
            <a:ext cx="1296144" cy="6926909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BLD “test </a:t>
            </a:r>
            <a:r>
              <a:rPr lang="en-US" smtClean="0">
                <a:latin typeface="Calibri" pitchFamily="34" charset="0"/>
              </a:rPr>
              <a:t>bench</a:t>
            </a:r>
            <a:r>
              <a:rPr lang="en-US" smtClean="0"/>
              <a:t>” in the ESRF injection zone</a:t>
            </a:r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79512" y="3129668"/>
            <a:ext cx="1412032" cy="216024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71600" y="2265572"/>
            <a:ext cx="8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</a:t>
            </a:r>
            <a:r>
              <a:rPr lang="en-US" smtClean="0">
                <a:solidFill>
                  <a:srgbClr val="008000"/>
                </a:solidFill>
                <a:latin typeface="Calibri" pitchFamily="34" charset="0"/>
              </a:rPr>
              <a:t>eptum</a:t>
            </a:r>
            <a:endParaRPr lang="fr-FR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547664" y="2985652"/>
            <a:ext cx="144016" cy="144016"/>
          </a:xfrm>
          <a:prstGeom prst="ellipse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1905532"/>
            <a:ext cx="8899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</a:t>
            </a:r>
            <a:r>
              <a:rPr lang="en-US" smtClean="0">
                <a:latin typeface="Calibri" pitchFamily="34" charset="0"/>
              </a:rPr>
              <a:t>craper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051720" y="3201676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051720" y="2625612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460544" y="3335964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88224" y="3308860"/>
            <a:ext cx="72008" cy="72008"/>
          </a:xfrm>
          <a:prstGeom prst="ellipse">
            <a:avLst/>
          </a:prstGeom>
          <a:solidFill>
            <a:srgbClr val="CC00FF"/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05728" y="328342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23456" y="3266876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2481596"/>
            <a:ext cx="8002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D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ipole</a:t>
            </a:r>
            <a:endParaRPr lang="fr-FR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21080711">
            <a:off x="135761" y="3278787"/>
            <a:ext cx="15046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Injected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beam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277882"/>
            <a:ext cx="202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4 (5) different BLDs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98011" y="2442802"/>
            <a:ext cx="101547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Crotch</a:t>
            </a:r>
          </a:p>
          <a:p>
            <a:r>
              <a:rPr lang="en-US" smtClean="0">
                <a:latin typeface="Calibri" pitchFamily="34" charset="0"/>
              </a:rPr>
              <a:t>absorber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30727" y="3071308"/>
            <a:ext cx="144016" cy="14401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36196" y="2769628"/>
            <a:ext cx="2918298" cy="63506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804248" y="3417700"/>
            <a:ext cx="288032" cy="792088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380312" y="3489708"/>
            <a:ext cx="432048" cy="72008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2193564"/>
            <a:ext cx="297644" cy="43114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475656" y="2625612"/>
            <a:ext cx="80392" cy="295508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08823" y="3037915"/>
            <a:ext cx="25594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Q</a:t>
            </a:r>
            <a:r>
              <a:rPr lang="en-US" smtClean="0">
                <a:latin typeface="Calibri" pitchFamily="34" charset="0"/>
              </a:rPr>
              <a:t>uadrupoles / Sextupoles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204282" y="3054492"/>
            <a:ext cx="8608979" cy="428017"/>
          </a:xfrm>
          <a:custGeom>
            <a:avLst/>
            <a:gdLst>
              <a:gd name="connsiteX0" fmla="*/ 0 w 6877455"/>
              <a:gd name="connsiteY0" fmla="*/ 171855 h 1027889"/>
              <a:gd name="connsiteX1" fmla="*/ 3998068 w 6877455"/>
              <a:gd name="connsiteY1" fmla="*/ 142672 h 1027889"/>
              <a:gd name="connsiteX2" fmla="*/ 6877455 w 6877455"/>
              <a:gd name="connsiteY2" fmla="*/ 1027889 h 1027889"/>
              <a:gd name="connsiteX3" fmla="*/ 6877455 w 6877455"/>
              <a:gd name="connsiteY3" fmla="*/ 1027889 h 1027889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97276 h 953310"/>
              <a:gd name="connsiteX1" fmla="*/ 6692629 w 6877455"/>
              <a:gd name="connsiteY1" fmla="*/ 0 h 953310"/>
              <a:gd name="connsiteX2" fmla="*/ 6877455 w 6877455"/>
              <a:gd name="connsiteY2" fmla="*/ 953310 h 953310"/>
              <a:gd name="connsiteX3" fmla="*/ 6877455 w 6877455"/>
              <a:gd name="connsiteY3" fmla="*/ 953310 h 953310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6877455 w 8550613"/>
              <a:gd name="connsiteY2" fmla="*/ 953310 h 963038"/>
              <a:gd name="connsiteX3" fmla="*/ 8550613 w 8550613"/>
              <a:gd name="connsiteY3" fmla="*/ 963038 h 963038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8550613 w 8550613"/>
              <a:gd name="connsiteY2" fmla="*/ 963038 h 963038"/>
              <a:gd name="connsiteX0" fmla="*/ 0 w 8813260"/>
              <a:gd name="connsiteY0" fmla="*/ 97276 h 428017"/>
              <a:gd name="connsiteX1" fmla="*/ 6692629 w 8813260"/>
              <a:gd name="connsiteY1" fmla="*/ 0 h 428017"/>
              <a:gd name="connsiteX2" fmla="*/ 8813260 w 8813260"/>
              <a:gd name="connsiteY2" fmla="*/ 428017 h 428017"/>
              <a:gd name="connsiteX0" fmla="*/ 0 w 8608979"/>
              <a:gd name="connsiteY0" fmla="*/ 9727 h 428017"/>
              <a:gd name="connsiteX1" fmla="*/ 6488348 w 8608979"/>
              <a:gd name="connsiteY1" fmla="*/ 0 h 428017"/>
              <a:gd name="connsiteX2" fmla="*/ 8608979 w 8608979"/>
              <a:gd name="connsiteY2" fmla="*/ 428017 h 4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08979" h="428017">
                <a:moveTo>
                  <a:pt x="0" y="9727"/>
                </a:moveTo>
                <a:lnTo>
                  <a:pt x="6488348" y="0"/>
                </a:lnTo>
                <a:lnTo>
                  <a:pt x="8608979" y="428017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23528" y="3064840"/>
            <a:ext cx="61156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2627095"/>
            <a:ext cx="1355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tored beam</a:t>
            </a:r>
            <a:endParaRPr lang="fr-FR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051720" y="3069691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053044" y="2949133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-60000" flipV="1">
            <a:off x="2041994" y="3604953"/>
            <a:ext cx="8384" cy="42457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705728" y="3037915"/>
            <a:ext cx="2207754" cy="621149"/>
            <a:chOff x="6705728" y="3037915"/>
            <a:chExt cx="2207754" cy="621149"/>
          </a:xfrm>
        </p:grpSpPr>
        <p:grpSp>
          <p:nvGrpSpPr>
            <p:cNvPr id="44" name="Group 43"/>
            <p:cNvGrpSpPr/>
            <p:nvPr/>
          </p:nvGrpSpPr>
          <p:grpSpPr>
            <a:xfrm>
              <a:off x="6858128" y="3040188"/>
              <a:ext cx="1136655" cy="618876"/>
              <a:chOff x="6858128" y="3040188"/>
              <a:chExt cx="1136655" cy="618876"/>
            </a:xfrm>
          </p:grpSpPr>
          <p:cxnSp>
            <p:nvCxnSpPr>
              <p:cNvPr id="45" name="Straight Arrow Connector 44"/>
              <p:cNvCxnSpPr/>
              <p:nvPr/>
            </p:nvCxnSpPr>
            <p:spPr bwMode="auto">
              <a:xfrm flipH="1">
                <a:off x="7513935" y="3167679"/>
                <a:ext cx="455800" cy="289825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6" name="Straight Arrow Connector 45"/>
              <p:cNvCxnSpPr/>
              <p:nvPr/>
            </p:nvCxnSpPr>
            <p:spPr bwMode="auto">
              <a:xfrm flipH="1">
                <a:off x="7629100" y="3215324"/>
                <a:ext cx="340635" cy="389588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7" name="Straight Arrow Connector 46"/>
              <p:cNvCxnSpPr/>
              <p:nvPr/>
            </p:nvCxnSpPr>
            <p:spPr bwMode="auto">
              <a:xfrm flipH="1">
                <a:off x="7825029" y="3266876"/>
                <a:ext cx="169754" cy="392188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6858128" y="3040188"/>
                <a:ext cx="1136655" cy="70347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cxnSp>
          <p:nvCxnSpPr>
            <p:cNvPr id="49" name="Straight Arrow Connector 48"/>
            <p:cNvCxnSpPr/>
            <p:nvPr/>
          </p:nvCxnSpPr>
          <p:spPr bwMode="auto">
            <a:xfrm>
              <a:off x="6705728" y="3037915"/>
              <a:ext cx="2207754" cy="0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30" name="Freeform 29"/>
          <p:cNvSpPr/>
          <p:nvPr/>
        </p:nvSpPr>
        <p:spPr bwMode="auto">
          <a:xfrm rot="407019">
            <a:off x="6055244" y="2883795"/>
            <a:ext cx="1277761" cy="384877"/>
          </a:xfrm>
          <a:custGeom>
            <a:avLst/>
            <a:gdLst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0 w 6389688"/>
              <a:gd name="connsiteY0" fmla="*/ 698500 h 1528762"/>
              <a:gd name="connsiteX1" fmla="*/ 2705100 w 6389688"/>
              <a:gd name="connsiteY1" fmla="*/ 12700 h 1528762"/>
              <a:gd name="connsiteX2" fmla="*/ 5857875 w 6389688"/>
              <a:gd name="connsiteY2" fmla="*/ 774700 h 1528762"/>
              <a:gd name="connsiteX3" fmla="*/ 5895975 w 6389688"/>
              <a:gd name="connsiteY3" fmla="*/ 1479550 h 1528762"/>
              <a:gd name="connsiteX4" fmla="*/ 5895975 w 6389688"/>
              <a:gd name="connsiteY4" fmla="*/ 1479550 h 1528762"/>
              <a:gd name="connsiteX5" fmla="*/ 2790825 w 6389688"/>
              <a:gd name="connsiteY5" fmla="*/ 869950 h 1528762"/>
              <a:gd name="connsiteX6" fmla="*/ 57150 w 6389688"/>
              <a:gd name="connsiteY6" fmla="*/ 1498600 h 1528762"/>
              <a:gd name="connsiteX7" fmla="*/ 0 w 6389688"/>
              <a:gd name="connsiteY7" fmla="*/ 698500 h 1528762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5895975"/>
              <a:gd name="connsiteY0" fmla="*/ 698500 h 1498600"/>
              <a:gd name="connsiteX1" fmla="*/ 2705100 w 5895975"/>
              <a:gd name="connsiteY1" fmla="*/ 12700 h 1498600"/>
              <a:gd name="connsiteX2" fmla="*/ 5857875 w 5895975"/>
              <a:gd name="connsiteY2" fmla="*/ 774700 h 1498600"/>
              <a:gd name="connsiteX3" fmla="*/ 5895975 w 5895975"/>
              <a:gd name="connsiteY3" fmla="*/ 1479550 h 1498600"/>
              <a:gd name="connsiteX4" fmla="*/ 5895975 w 5895975"/>
              <a:gd name="connsiteY4" fmla="*/ 1479550 h 1498600"/>
              <a:gd name="connsiteX5" fmla="*/ 2790825 w 5895975"/>
              <a:gd name="connsiteY5" fmla="*/ 869950 h 1498600"/>
              <a:gd name="connsiteX6" fmla="*/ 57150 w 5895975"/>
              <a:gd name="connsiteY6" fmla="*/ 1498600 h 1498600"/>
              <a:gd name="connsiteX7" fmla="*/ 0 w 5895975"/>
              <a:gd name="connsiteY7" fmla="*/ 698500 h 1498600"/>
              <a:gd name="connsiteX0" fmla="*/ 0 w 5895975"/>
              <a:gd name="connsiteY0" fmla="*/ 701675 h 1501775"/>
              <a:gd name="connsiteX1" fmla="*/ 2705100 w 5895975"/>
              <a:gd name="connsiteY1" fmla="*/ 15875 h 1501775"/>
              <a:gd name="connsiteX2" fmla="*/ 5867400 w 5895975"/>
              <a:gd name="connsiteY2" fmla="*/ 606425 h 1501775"/>
              <a:gd name="connsiteX3" fmla="*/ 5895975 w 5895975"/>
              <a:gd name="connsiteY3" fmla="*/ 1482725 h 1501775"/>
              <a:gd name="connsiteX4" fmla="*/ 5895975 w 5895975"/>
              <a:gd name="connsiteY4" fmla="*/ 1482725 h 1501775"/>
              <a:gd name="connsiteX5" fmla="*/ 2790825 w 5895975"/>
              <a:gd name="connsiteY5" fmla="*/ 873125 h 1501775"/>
              <a:gd name="connsiteX6" fmla="*/ 57150 w 5895975"/>
              <a:gd name="connsiteY6" fmla="*/ 1501775 h 1501775"/>
              <a:gd name="connsiteX7" fmla="*/ 0 w 5895975"/>
              <a:gd name="connsiteY7" fmla="*/ 701675 h 1501775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89597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9874"/>
              <a:gd name="connsiteX1" fmla="*/ 2705100 w 5922963"/>
              <a:gd name="connsiteY1" fmla="*/ 17462 h 1539874"/>
              <a:gd name="connsiteX2" fmla="*/ 5895975 w 5922963"/>
              <a:gd name="connsiteY2" fmla="*/ 598487 h 1539874"/>
              <a:gd name="connsiteX3" fmla="*/ 5772150 w 5922963"/>
              <a:gd name="connsiteY3" fmla="*/ 1493837 h 1539874"/>
              <a:gd name="connsiteX4" fmla="*/ 2790825 w 5922963"/>
              <a:gd name="connsiteY4" fmla="*/ 874712 h 1539874"/>
              <a:gd name="connsiteX5" fmla="*/ 57150 w 5922963"/>
              <a:gd name="connsiteY5" fmla="*/ 1503362 h 1539874"/>
              <a:gd name="connsiteX6" fmla="*/ 0 w 5922963"/>
              <a:gd name="connsiteY6" fmla="*/ 703262 h 1539874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895975"/>
              <a:gd name="connsiteY0" fmla="*/ 703262 h 1530349"/>
              <a:gd name="connsiteX1" fmla="*/ 2705100 w 5895975"/>
              <a:gd name="connsiteY1" fmla="*/ 17462 h 1530349"/>
              <a:gd name="connsiteX2" fmla="*/ 5895975 w 5895975"/>
              <a:gd name="connsiteY2" fmla="*/ 598487 h 1530349"/>
              <a:gd name="connsiteX3" fmla="*/ 5724525 w 5895975"/>
              <a:gd name="connsiteY3" fmla="*/ 1484312 h 1530349"/>
              <a:gd name="connsiteX4" fmla="*/ 2790825 w 5895975"/>
              <a:gd name="connsiteY4" fmla="*/ 874712 h 1530349"/>
              <a:gd name="connsiteX5" fmla="*/ 57150 w 5895975"/>
              <a:gd name="connsiteY5" fmla="*/ 1503362 h 1530349"/>
              <a:gd name="connsiteX6" fmla="*/ 0 w 5895975"/>
              <a:gd name="connsiteY6" fmla="*/ 703262 h 1530349"/>
              <a:gd name="connsiteX0" fmla="*/ 0 w 5895975"/>
              <a:gd name="connsiteY0" fmla="*/ 703262 h 1503362"/>
              <a:gd name="connsiteX1" fmla="*/ 2705100 w 5895975"/>
              <a:gd name="connsiteY1" fmla="*/ 17462 h 1503362"/>
              <a:gd name="connsiteX2" fmla="*/ 5895975 w 5895975"/>
              <a:gd name="connsiteY2" fmla="*/ 598487 h 1503362"/>
              <a:gd name="connsiteX3" fmla="*/ 5724525 w 5895975"/>
              <a:gd name="connsiteY3" fmla="*/ 1484312 h 1503362"/>
              <a:gd name="connsiteX4" fmla="*/ 2790825 w 5895975"/>
              <a:gd name="connsiteY4" fmla="*/ 874712 h 1503362"/>
              <a:gd name="connsiteX5" fmla="*/ 57150 w 5895975"/>
              <a:gd name="connsiteY5" fmla="*/ 1503362 h 1503362"/>
              <a:gd name="connsiteX6" fmla="*/ 0 w 5895975"/>
              <a:gd name="connsiteY6" fmla="*/ 703262 h 1503362"/>
              <a:gd name="connsiteX0" fmla="*/ 0 w 6105052"/>
              <a:gd name="connsiteY0" fmla="*/ 758944 h 1559044"/>
              <a:gd name="connsiteX1" fmla="*/ 2705100 w 6105052"/>
              <a:gd name="connsiteY1" fmla="*/ 73144 h 1559044"/>
              <a:gd name="connsiteX2" fmla="*/ 6105052 w 6105052"/>
              <a:gd name="connsiteY2" fmla="*/ 320088 h 1559044"/>
              <a:gd name="connsiteX3" fmla="*/ 5724525 w 6105052"/>
              <a:gd name="connsiteY3" fmla="*/ 1539994 h 1559044"/>
              <a:gd name="connsiteX4" fmla="*/ 2790825 w 6105052"/>
              <a:gd name="connsiteY4" fmla="*/ 930394 h 1559044"/>
              <a:gd name="connsiteX5" fmla="*/ 57150 w 6105052"/>
              <a:gd name="connsiteY5" fmla="*/ 1559044 h 1559044"/>
              <a:gd name="connsiteX6" fmla="*/ 0 w 6105052"/>
              <a:gd name="connsiteY6" fmla="*/ 758944 h 1559044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27779 w 6342006"/>
              <a:gd name="connsiteY4" fmla="*/ 878461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41718 w 6342006"/>
              <a:gd name="connsiteY4" fmla="*/ 1170782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128167"/>
              <a:gd name="connsiteY0" fmla="*/ 247650 h 1507111"/>
              <a:gd name="connsiteX1" fmla="*/ 2942054 w 6128167"/>
              <a:gd name="connsiteY1" fmla="*/ 21211 h 1507111"/>
              <a:gd name="connsiteX2" fmla="*/ 6118990 w 6128167"/>
              <a:gd name="connsiteY2" fmla="*/ 268155 h 1507111"/>
              <a:gd name="connsiteX3" fmla="*/ 5961479 w 6128167"/>
              <a:gd name="connsiteY3" fmla="*/ 1488061 h 1507111"/>
              <a:gd name="connsiteX4" fmla="*/ 3041718 w 6128167"/>
              <a:gd name="connsiteY4" fmla="*/ 1170782 h 1507111"/>
              <a:gd name="connsiteX5" fmla="*/ 294104 w 6128167"/>
              <a:gd name="connsiteY5" fmla="*/ 1507111 h 1507111"/>
              <a:gd name="connsiteX6" fmla="*/ 0 w 6128167"/>
              <a:gd name="connsiteY6" fmla="*/ 247650 h 1507111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250795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25348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39287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0594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6100864 w 6328067"/>
              <a:gd name="connsiteY3" fmla="*/ 1523752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450563"/>
              <a:gd name="connsiteX1" fmla="*/ 3151131 w 6328067"/>
              <a:gd name="connsiteY1" fmla="*/ 1222 h 1450563"/>
              <a:gd name="connsiteX2" fmla="*/ 6328067 w 6328067"/>
              <a:gd name="connsiteY2" fmla="*/ 345606 h 1450563"/>
              <a:gd name="connsiteX3" fmla="*/ 5829784 w 6328067"/>
              <a:gd name="connsiteY3" fmla="*/ 1416435 h 1450563"/>
              <a:gd name="connsiteX4" fmla="*/ 3153225 w 6328067"/>
              <a:gd name="connsiteY4" fmla="*/ 1220393 h 1450563"/>
              <a:gd name="connsiteX5" fmla="*/ 321229 w 6328067"/>
              <a:gd name="connsiteY5" fmla="*/ 1450563 h 1450563"/>
              <a:gd name="connsiteX6" fmla="*/ 0 w 6328067"/>
              <a:gd name="connsiteY6" fmla="*/ 352941 h 1450563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78639 w 6328067"/>
              <a:gd name="connsiteY4" fmla="*/ 1164516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299689"/>
              <a:gd name="connsiteY0" fmla="*/ 361005 h 1424499"/>
              <a:gd name="connsiteX1" fmla="*/ 3151131 w 6299689"/>
              <a:gd name="connsiteY1" fmla="*/ 9286 h 1424499"/>
              <a:gd name="connsiteX2" fmla="*/ 5980050 w 6299689"/>
              <a:gd name="connsiteY2" fmla="*/ 305286 h 1424499"/>
              <a:gd name="connsiteX3" fmla="*/ 5829784 w 6299689"/>
              <a:gd name="connsiteY3" fmla="*/ 1424499 h 1424499"/>
              <a:gd name="connsiteX4" fmla="*/ 3178639 w 6299689"/>
              <a:gd name="connsiteY4" fmla="*/ 1172580 h 1424499"/>
              <a:gd name="connsiteX5" fmla="*/ 524540 w 6299689"/>
              <a:gd name="connsiteY5" fmla="*/ 1408959 h 1424499"/>
              <a:gd name="connsiteX6" fmla="*/ 0 w 6299689"/>
              <a:gd name="connsiteY6" fmla="*/ 361005 h 1424499"/>
              <a:gd name="connsiteX0" fmla="*/ 0 w 5980050"/>
              <a:gd name="connsiteY0" fmla="*/ 361005 h 1424499"/>
              <a:gd name="connsiteX1" fmla="*/ 3151131 w 5980050"/>
              <a:gd name="connsiteY1" fmla="*/ 9286 h 1424499"/>
              <a:gd name="connsiteX2" fmla="*/ 5980050 w 5980050"/>
              <a:gd name="connsiteY2" fmla="*/ 305286 h 1424499"/>
              <a:gd name="connsiteX3" fmla="*/ 5829784 w 5980050"/>
              <a:gd name="connsiteY3" fmla="*/ 1424499 h 1424499"/>
              <a:gd name="connsiteX4" fmla="*/ 3178639 w 5980050"/>
              <a:gd name="connsiteY4" fmla="*/ 1172580 h 1424499"/>
              <a:gd name="connsiteX5" fmla="*/ 524540 w 5980050"/>
              <a:gd name="connsiteY5" fmla="*/ 1408959 h 1424499"/>
              <a:gd name="connsiteX6" fmla="*/ 0 w 5980050"/>
              <a:gd name="connsiteY6" fmla="*/ 361005 h 1424499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74834 w 5833516"/>
              <a:gd name="connsiteY3" fmla="*/ 1402326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829784 w 5841771"/>
              <a:gd name="connsiteY3" fmla="*/ 1402325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01565 w 5833516"/>
              <a:gd name="connsiteY3" fmla="*/ 1353942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325316 w 5727487"/>
              <a:gd name="connsiteY0" fmla="*/ 292460 h 1425087"/>
              <a:gd name="connsiteX1" fmla="*/ 3036847 w 5727487"/>
              <a:gd name="connsiteY1" fmla="*/ 1222 h 1425087"/>
              <a:gd name="connsiteX2" fmla="*/ 5719233 w 5727487"/>
              <a:gd name="connsiteY2" fmla="*/ 285125 h 1425087"/>
              <a:gd name="connsiteX3" fmla="*/ 5587281 w 5727487"/>
              <a:gd name="connsiteY3" fmla="*/ 1343860 h 1425087"/>
              <a:gd name="connsiteX4" fmla="*/ 3064355 w 5727487"/>
              <a:gd name="connsiteY4" fmla="*/ 1164516 h 1425087"/>
              <a:gd name="connsiteX5" fmla="*/ 245407 w 5727487"/>
              <a:gd name="connsiteY5" fmla="*/ 1425087 h 1425087"/>
              <a:gd name="connsiteX6" fmla="*/ 325316 w 5727487"/>
              <a:gd name="connsiteY6" fmla="*/ 292460 h 1425087"/>
              <a:gd name="connsiteX0" fmla="*/ 105514 w 5507685"/>
              <a:gd name="connsiteY0" fmla="*/ 292460 h 1364607"/>
              <a:gd name="connsiteX1" fmla="*/ 2817045 w 5507685"/>
              <a:gd name="connsiteY1" fmla="*/ 1222 h 1364607"/>
              <a:gd name="connsiteX2" fmla="*/ 5499431 w 5507685"/>
              <a:gd name="connsiteY2" fmla="*/ 285125 h 1364607"/>
              <a:gd name="connsiteX3" fmla="*/ 5367479 w 5507685"/>
              <a:gd name="connsiteY3" fmla="*/ 1343860 h 1364607"/>
              <a:gd name="connsiteX4" fmla="*/ 2844553 w 5507685"/>
              <a:gd name="connsiteY4" fmla="*/ 1164516 h 1364607"/>
              <a:gd name="connsiteX5" fmla="*/ 245407 w 5507685"/>
              <a:gd name="connsiteY5" fmla="*/ 1364607 h 1364607"/>
              <a:gd name="connsiteX6" fmla="*/ 105514 w 5507685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07015 w 5402171"/>
              <a:gd name="connsiteY3" fmla="*/ 1319666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53121 h 1313174"/>
              <a:gd name="connsiteX1" fmla="*/ 2758097 w 5393916"/>
              <a:gd name="connsiteY1" fmla="*/ 10333 h 1313174"/>
              <a:gd name="connsiteX2" fmla="*/ 5393917 w 5393916"/>
              <a:gd name="connsiteY2" fmla="*/ 245786 h 1313174"/>
              <a:gd name="connsiteX3" fmla="*/ 5207015 w 5393916"/>
              <a:gd name="connsiteY3" fmla="*/ 1280327 h 1313174"/>
              <a:gd name="connsiteX4" fmla="*/ 2739039 w 5393916"/>
              <a:gd name="connsiteY4" fmla="*/ 1125177 h 1313174"/>
              <a:gd name="connsiteX5" fmla="*/ 213158 w 5393916"/>
              <a:gd name="connsiteY5" fmla="*/ 1313174 h 1313174"/>
              <a:gd name="connsiteX6" fmla="*/ 0 w 5393916"/>
              <a:gd name="connsiteY6" fmla="*/ 253121 h 1313174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401490"/>
              <a:gd name="connsiteY0" fmla="*/ 242788 h 1308937"/>
              <a:gd name="connsiteX1" fmla="*/ 2758097 w 5401490"/>
              <a:gd name="connsiteY1" fmla="*/ 0 h 1308937"/>
              <a:gd name="connsiteX2" fmla="*/ 5401490 w 5401490"/>
              <a:gd name="connsiteY2" fmla="*/ 191212 h 1308937"/>
              <a:gd name="connsiteX3" fmla="*/ 5207015 w 5401490"/>
              <a:gd name="connsiteY3" fmla="*/ 1269994 h 1308937"/>
              <a:gd name="connsiteX4" fmla="*/ 2739039 w 5401490"/>
              <a:gd name="connsiteY4" fmla="*/ 1114844 h 1308937"/>
              <a:gd name="connsiteX5" fmla="*/ 267547 w 5401490"/>
              <a:gd name="connsiteY5" fmla="*/ 1308937 h 1308937"/>
              <a:gd name="connsiteX6" fmla="*/ 0 w 5401490"/>
              <a:gd name="connsiteY6" fmla="*/ 242788 h 130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1490" h="1308937">
                <a:moveTo>
                  <a:pt x="0" y="242788"/>
                </a:moveTo>
                <a:cubicBezTo>
                  <a:pt x="1346371" y="56404"/>
                  <a:pt x="1859111" y="1222"/>
                  <a:pt x="2758097" y="0"/>
                </a:cubicBezTo>
                <a:cubicBezTo>
                  <a:pt x="3708228" y="26763"/>
                  <a:pt x="4239232" y="20404"/>
                  <a:pt x="5401490" y="191212"/>
                </a:cubicBezTo>
                <a:cubicBezTo>
                  <a:pt x="5278629" y="950634"/>
                  <a:pt x="5365535" y="341307"/>
                  <a:pt x="5207015" y="1269994"/>
                </a:cubicBezTo>
                <a:cubicBezTo>
                  <a:pt x="4483376" y="1159002"/>
                  <a:pt x="3781868" y="1132145"/>
                  <a:pt x="2739039" y="1114844"/>
                </a:cubicBezTo>
                <a:cubicBezTo>
                  <a:pt x="1658798" y="1136172"/>
                  <a:pt x="1000450" y="1201393"/>
                  <a:pt x="267547" y="1308937"/>
                </a:cubicBezTo>
                <a:cubicBezTo>
                  <a:pt x="40648" y="370241"/>
                  <a:pt x="161466" y="988486"/>
                  <a:pt x="0" y="2427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28621" y="1116634"/>
            <a:ext cx="6300479" cy="369332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D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o the BLDs </a:t>
            </a:r>
            <a:r>
              <a:rPr lang="en-US" u="sng" dirty="0" smtClean="0">
                <a:solidFill>
                  <a:srgbClr val="FF0000"/>
                </a:solidFill>
                <a:latin typeface="Calibri" pitchFamily="34" charset="0"/>
              </a:rPr>
              <a:t>only see e- losses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 or </a:t>
            </a:r>
            <a:r>
              <a:rPr lang="en-US" u="sng" dirty="0" smtClean="0">
                <a:solidFill>
                  <a:srgbClr val="FF0000"/>
                </a:solidFill>
                <a:latin typeface="Calibri" pitchFamily="34" charset="0"/>
              </a:rPr>
              <a:t>also bending magnet radiation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?</a:t>
            </a:r>
          </a:p>
        </p:txBody>
      </p:sp>
      <p:sp>
        <p:nvSpPr>
          <p:cNvPr id="16" name="Oval 15"/>
          <p:cNvSpPr/>
          <p:nvPr/>
        </p:nvSpPr>
        <p:spPr>
          <a:xfrm>
            <a:off x="7802479" y="3345692"/>
            <a:ext cx="72008" cy="72008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9" grpId="0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Do the BLDs only see e- losses  or also bending magnet radiation ?</a:t>
            </a:r>
          </a:p>
        </p:txBody>
      </p:sp>
      <p:sp>
        <p:nvSpPr>
          <p:cNvPr id="91242" name="Text Box 106"/>
          <p:cNvSpPr txBox="1">
            <a:spLocks noChangeArrowheads="1"/>
          </p:cNvSpPr>
          <p:nvPr/>
        </p:nvSpPr>
        <p:spPr bwMode="auto">
          <a:xfrm>
            <a:off x="8742363" y="6545263"/>
            <a:ext cx="298480" cy="27699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 1</a:t>
            </a:r>
          </a:p>
        </p:txBody>
      </p:sp>
      <p:sp>
        <p:nvSpPr>
          <p:cNvPr id="8" name="Rectangle 7"/>
          <p:cNvSpPr/>
          <p:nvPr/>
        </p:nvSpPr>
        <p:spPr>
          <a:xfrm>
            <a:off x="425120" y="3497043"/>
            <a:ext cx="3969373" cy="2585323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60 hours lifetime  </a:t>
            </a:r>
          </a:p>
          <a:p>
            <a:endParaRPr lang="en-US" dirty="0"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fr-FR" dirty="0" smtClean="0">
                <a:latin typeface="Calibri" pitchFamily="34" charset="0"/>
              </a:rPr>
              <a:t>16 million 6 </a:t>
            </a:r>
            <a:r>
              <a:rPr lang="fr-FR" dirty="0" err="1" smtClean="0">
                <a:latin typeface="Calibri" pitchFamily="34" charset="0"/>
              </a:rPr>
              <a:t>GeV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electrons</a:t>
            </a:r>
            <a:r>
              <a:rPr lang="fr-FR" dirty="0" smtClean="0">
                <a:latin typeface="Calibri" pitchFamily="34" charset="0"/>
              </a:rPr>
              <a:t>/sec </a:t>
            </a:r>
            <a:r>
              <a:rPr lang="fr-FR" dirty="0" err="1" smtClean="0">
                <a:latin typeface="Calibri" pitchFamily="34" charset="0"/>
              </a:rPr>
              <a:t>lost</a:t>
            </a:r>
            <a:endParaRPr lang="fr-FR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       =  ~ 2·10 </a:t>
            </a:r>
            <a:r>
              <a:rPr lang="en-GB" baseline="30000" dirty="0" smtClean="0">
                <a:latin typeface="Calibri" pitchFamily="34" charset="0"/>
              </a:rPr>
              <a:t>-11</a:t>
            </a:r>
            <a:r>
              <a:rPr lang="en-GB" dirty="0" smtClean="0">
                <a:latin typeface="Calibri" pitchFamily="34" charset="0"/>
              </a:rPr>
              <a:t> Watt/meter   </a:t>
            </a:r>
          </a:p>
          <a:p>
            <a:r>
              <a:rPr lang="en-GB" dirty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     (with 844 m of circumference)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9596" y="3498258"/>
            <a:ext cx="4572003" cy="2585323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Crotch </a:t>
            </a:r>
            <a:r>
              <a:rPr lang="en-GB" dirty="0">
                <a:latin typeface="Calibri" pitchFamily="34" charset="0"/>
              </a:rPr>
              <a:t>a</a:t>
            </a:r>
            <a:r>
              <a:rPr lang="en-GB" dirty="0" smtClean="0">
                <a:latin typeface="Calibri" pitchFamily="34" charset="0"/>
              </a:rPr>
              <a:t>bsorber takes many kW from synchrotron light, ( </a:t>
            </a:r>
            <a:r>
              <a:rPr lang="en-GB" dirty="0" err="1" smtClean="0">
                <a:latin typeface="Calibri" pitchFamily="34" charset="0"/>
              </a:rPr>
              <a:t>E</a:t>
            </a:r>
            <a:r>
              <a:rPr lang="en-GB" baseline="-25000" dirty="0" err="1" smtClean="0">
                <a:latin typeface="Calibri" pitchFamily="34" charset="0"/>
              </a:rPr>
              <a:t>crit</a:t>
            </a:r>
            <a:r>
              <a:rPr lang="en-GB" dirty="0" smtClean="0">
                <a:latin typeface="Calibri" pitchFamily="34" charset="0"/>
              </a:rPr>
              <a:t> ~ 20 </a:t>
            </a:r>
            <a:r>
              <a:rPr lang="en-GB" dirty="0" err="1">
                <a:latin typeface="Calibri" pitchFamily="34" charset="0"/>
              </a:rPr>
              <a:t>k</a:t>
            </a:r>
            <a:r>
              <a:rPr lang="en-GB" dirty="0" err="1" smtClean="0">
                <a:latin typeface="Calibri" pitchFamily="34" charset="0"/>
              </a:rPr>
              <a:t>eV</a:t>
            </a:r>
            <a:r>
              <a:rPr lang="en-GB" dirty="0" smtClean="0">
                <a:latin typeface="Calibri" pitchFamily="34" charset="0"/>
              </a:rPr>
              <a:t> )</a:t>
            </a:r>
          </a:p>
          <a:p>
            <a:endParaRPr lang="en-GB" dirty="0" smtClean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latin typeface="Calibri" pitchFamily="34" charset="0"/>
              </a:rPr>
              <a:t>a tiny fraction of that power converted into     </a:t>
            </a:r>
          </a:p>
          <a:p>
            <a:r>
              <a:rPr lang="en-GB" dirty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    back-scattered photons can create a </a:t>
            </a:r>
          </a:p>
          <a:p>
            <a:r>
              <a:rPr lang="en-GB" dirty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    dominant signal in the BLD </a:t>
            </a:r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Pb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-shielding necessary to suppress </a:t>
            </a:r>
          </a:p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   up to 200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X-rays</a:t>
            </a:r>
            <a:endParaRPr lang="en-GB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480" y="3091862"/>
            <a:ext cx="856647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Stored current = 200 mA  :</a:t>
            </a:r>
            <a:endParaRPr lang="en-GB" b="1" dirty="0"/>
          </a:p>
        </p:txBody>
      </p:sp>
      <p:sp>
        <p:nvSpPr>
          <p:cNvPr id="24" name="Isosceles Triangle 23"/>
          <p:cNvSpPr/>
          <p:nvPr/>
        </p:nvSpPr>
        <p:spPr>
          <a:xfrm rot="16200000">
            <a:off x="4867103" y="-1487822"/>
            <a:ext cx="1296144" cy="6926909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971600" y="1176365"/>
            <a:ext cx="8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</a:t>
            </a:r>
            <a:r>
              <a:rPr lang="en-US" smtClean="0">
                <a:solidFill>
                  <a:srgbClr val="008000"/>
                </a:solidFill>
                <a:latin typeface="Calibri" pitchFamily="34" charset="0"/>
              </a:rPr>
              <a:t>eptum</a:t>
            </a:r>
            <a:endParaRPr lang="fr-FR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47664" y="1896445"/>
            <a:ext cx="144016" cy="144016"/>
          </a:xfrm>
          <a:prstGeom prst="ellipse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23728" y="816325"/>
            <a:ext cx="8899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S</a:t>
            </a:r>
            <a:r>
              <a:rPr lang="en-US" smtClean="0">
                <a:latin typeface="Calibri" pitchFamily="34" charset="0"/>
              </a:rPr>
              <a:t>craper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2051720" y="1536405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460544" y="2246757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588224" y="2219653"/>
            <a:ext cx="72008" cy="72008"/>
          </a:xfrm>
          <a:prstGeom prst="ellipse">
            <a:avLst/>
          </a:prstGeom>
          <a:solidFill>
            <a:srgbClr val="CC00FF"/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05728" y="2194213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823456" y="2177669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00192" y="1392389"/>
            <a:ext cx="8002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D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ipole</a:t>
            </a:r>
            <a:endParaRPr lang="fr-FR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98011" y="1353595"/>
            <a:ext cx="101547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Crotch</a:t>
            </a:r>
          </a:p>
          <a:p>
            <a:r>
              <a:rPr lang="en-US" smtClean="0">
                <a:latin typeface="Calibri" pitchFamily="34" charset="0"/>
              </a:rPr>
              <a:t>absorber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030727" y="1982101"/>
            <a:ext cx="144016" cy="14401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636196" y="1680421"/>
            <a:ext cx="2918298" cy="63506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2123728" y="1104357"/>
            <a:ext cx="297644" cy="43114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475656" y="1536405"/>
            <a:ext cx="80392" cy="295508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08823" y="1948708"/>
            <a:ext cx="25594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Q</a:t>
            </a:r>
            <a:r>
              <a:rPr lang="en-US" smtClean="0">
                <a:latin typeface="Calibri" pitchFamily="34" charset="0"/>
              </a:rPr>
              <a:t>uadrupoles / Sextupoles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47" name="Freeform 46"/>
          <p:cNvSpPr/>
          <p:nvPr/>
        </p:nvSpPr>
        <p:spPr bwMode="auto">
          <a:xfrm>
            <a:off x="204282" y="1965285"/>
            <a:ext cx="8608979" cy="428017"/>
          </a:xfrm>
          <a:custGeom>
            <a:avLst/>
            <a:gdLst>
              <a:gd name="connsiteX0" fmla="*/ 0 w 6877455"/>
              <a:gd name="connsiteY0" fmla="*/ 171855 h 1027889"/>
              <a:gd name="connsiteX1" fmla="*/ 3998068 w 6877455"/>
              <a:gd name="connsiteY1" fmla="*/ 142672 h 1027889"/>
              <a:gd name="connsiteX2" fmla="*/ 6877455 w 6877455"/>
              <a:gd name="connsiteY2" fmla="*/ 1027889 h 1027889"/>
              <a:gd name="connsiteX3" fmla="*/ 6877455 w 6877455"/>
              <a:gd name="connsiteY3" fmla="*/ 1027889 h 1027889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97276 h 953310"/>
              <a:gd name="connsiteX1" fmla="*/ 6692629 w 6877455"/>
              <a:gd name="connsiteY1" fmla="*/ 0 h 953310"/>
              <a:gd name="connsiteX2" fmla="*/ 6877455 w 6877455"/>
              <a:gd name="connsiteY2" fmla="*/ 953310 h 953310"/>
              <a:gd name="connsiteX3" fmla="*/ 6877455 w 6877455"/>
              <a:gd name="connsiteY3" fmla="*/ 953310 h 953310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6877455 w 8550613"/>
              <a:gd name="connsiteY2" fmla="*/ 953310 h 963038"/>
              <a:gd name="connsiteX3" fmla="*/ 8550613 w 8550613"/>
              <a:gd name="connsiteY3" fmla="*/ 963038 h 963038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8550613 w 8550613"/>
              <a:gd name="connsiteY2" fmla="*/ 963038 h 963038"/>
              <a:gd name="connsiteX0" fmla="*/ 0 w 8813260"/>
              <a:gd name="connsiteY0" fmla="*/ 97276 h 428017"/>
              <a:gd name="connsiteX1" fmla="*/ 6692629 w 8813260"/>
              <a:gd name="connsiteY1" fmla="*/ 0 h 428017"/>
              <a:gd name="connsiteX2" fmla="*/ 8813260 w 8813260"/>
              <a:gd name="connsiteY2" fmla="*/ 428017 h 428017"/>
              <a:gd name="connsiteX0" fmla="*/ 0 w 8608979"/>
              <a:gd name="connsiteY0" fmla="*/ 9727 h 428017"/>
              <a:gd name="connsiteX1" fmla="*/ 6488348 w 8608979"/>
              <a:gd name="connsiteY1" fmla="*/ 0 h 428017"/>
              <a:gd name="connsiteX2" fmla="*/ 8608979 w 8608979"/>
              <a:gd name="connsiteY2" fmla="*/ 428017 h 4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08979" h="428017">
                <a:moveTo>
                  <a:pt x="0" y="9727"/>
                </a:moveTo>
                <a:lnTo>
                  <a:pt x="6488348" y="0"/>
                </a:lnTo>
                <a:lnTo>
                  <a:pt x="8608979" y="428017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23528" y="1975633"/>
            <a:ext cx="61156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0" y="1537888"/>
            <a:ext cx="1355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tored beam</a:t>
            </a:r>
            <a:endParaRPr lang="fr-FR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051720" y="1980484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-60000" flipV="1">
            <a:off x="2041994" y="2515746"/>
            <a:ext cx="8384" cy="42457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6705728" y="1948708"/>
            <a:ext cx="2207754" cy="621149"/>
            <a:chOff x="6705728" y="3037915"/>
            <a:chExt cx="2207754" cy="621149"/>
          </a:xfrm>
        </p:grpSpPr>
        <p:grpSp>
          <p:nvGrpSpPr>
            <p:cNvPr id="54" name="Group 53"/>
            <p:cNvGrpSpPr/>
            <p:nvPr/>
          </p:nvGrpSpPr>
          <p:grpSpPr>
            <a:xfrm>
              <a:off x="6858128" y="3040188"/>
              <a:ext cx="1136655" cy="618876"/>
              <a:chOff x="6858128" y="3040188"/>
              <a:chExt cx="1136655" cy="618876"/>
            </a:xfrm>
          </p:grpSpPr>
          <p:cxnSp>
            <p:nvCxnSpPr>
              <p:cNvPr id="56" name="Straight Arrow Connector 55"/>
              <p:cNvCxnSpPr/>
              <p:nvPr/>
            </p:nvCxnSpPr>
            <p:spPr bwMode="auto">
              <a:xfrm flipH="1">
                <a:off x="7513935" y="3167679"/>
                <a:ext cx="455800" cy="289825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57" name="Straight Arrow Connector 56"/>
              <p:cNvCxnSpPr/>
              <p:nvPr/>
            </p:nvCxnSpPr>
            <p:spPr bwMode="auto">
              <a:xfrm flipH="1">
                <a:off x="7629100" y="3215324"/>
                <a:ext cx="340635" cy="389588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58" name="Straight Arrow Connector 57"/>
              <p:cNvCxnSpPr/>
              <p:nvPr/>
            </p:nvCxnSpPr>
            <p:spPr bwMode="auto">
              <a:xfrm flipH="1">
                <a:off x="7825029" y="3266876"/>
                <a:ext cx="169754" cy="392188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59" name="Straight Arrow Connector 58"/>
              <p:cNvCxnSpPr/>
              <p:nvPr/>
            </p:nvCxnSpPr>
            <p:spPr bwMode="auto">
              <a:xfrm>
                <a:off x="6858128" y="3040188"/>
                <a:ext cx="1136655" cy="70347"/>
              </a:xfrm>
              <a:prstGeom prst="straightConnector1">
                <a:avLst/>
              </a:prstGeom>
              <a:solidFill>
                <a:srgbClr val="7DA9DA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cxnSp>
          <p:nvCxnSpPr>
            <p:cNvPr id="55" name="Straight Arrow Connector 54"/>
            <p:cNvCxnSpPr/>
            <p:nvPr/>
          </p:nvCxnSpPr>
          <p:spPr bwMode="auto">
            <a:xfrm>
              <a:off x="6705728" y="3037915"/>
              <a:ext cx="2207754" cy="0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60" name="Freeform 59"/>
          <p:cNvSpPr/>
          <p:nvPr/>
        </p:nvSpPr>
        <p:spPr bwMode="auto">
          <a:xfrm rot="407019">
            <a:off x="6055244" y="1794588"/>
            <a:ext cx="1277761" cy="384877"/>
          </a:xfrm>
          <a:custGeom>
            <a:avLst/>
            <a:gdLst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0 w 6389688"/>
              <a:gd name="connsiteY0" fmla="*/ 698500 h 1528762"/>
              <a:gd name="connsiteX1" fmla="*/ 2705100 w 6389688"/>
              <a:gd name="connsiteY1" fmla="*/ 12700 h 1528762"/>
              <a:gd name="connsiteX2" fmla="*/ 5857875 w 6389688"/>
              <a:gd name="connsiteY2" fmla="*/ 774700 h 1528762"/>
              <a:gd name="connsiteX3" fmla="*/ 5895975 w 6389688"/>
              <a:gd name="connsiteY3" fmla="*/ 1479550 h 1528762"/>
              <a:gd name="connsiteX4" fmla="*/ 5895975 w 6389688"/>
              <a:gd name="connsiteY4" fmla="*/ 1479550 h 1528762"/>
              <a:gd name="connsiteX5" fmla="*/ 2790825 w 6389688"/>
              <a:gd name="connsiteY5" fmla="*/ 869950 h 1528762"/>
              <a:gd name="connsiteX6" fmla="*/ 57150 w 6389688"/>
              <a:gd name="connsiteY6" fmla="*/ 1498600 h 1528762"/>
              <a:gd name="connsiteX7" fmla="*/ 0 w 6389688"/>
              <a:gd name="connsiteY7" fmla="*/ 698500 h 1528762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5895975"/>
              <a:gd name="connsiteY0" fmla="*/ 698500 h 1498600"/>
              <a:gd name="connsiteX1" fmla="*/ 2705100 w 5895975"/>
              <a:gd name="connsiteY1" fmla="*/ 12700 h 1498600"/>
              <a:gd name="connsiteX2" fmla="*/ 5857875 w 5895975"/>
              <a:gd name="connsiteY2" fmla="*/ 774700 h 1498600"/>
              <a:gd name="connsiteX3" fmla="*/ 5895975 w 5895975"/>
              <a:gd name="connsiteY3" fmla="*/ 1479550 h 1498600"/>
              <a:gd name="connsiteX4" fmla="*/ 5895975 w 5895975"/>
              <a:gd name="connsiteY4" fmla="*/ 1479550 h 1498600"/>
              <a:gd name="connsiteX5" fmla="*/ 2790825 w 5895975"/>
              <a:gd name="connsiteY5" fmla="*/ 869950 h 1498600"/>
              <a:gd name="connsiteX6" fmla="*/ 57150 w 5895975"/>
              <a:gd name="connsiteY6" fmla="*/ 1498600 h 1498600"/>
              <a:gd name="connsiteX7" fmla="*/ 0 w 5895975"/>
              <a:gd name="connsiteY7" fmla="*/ 698500 h 1498600"/>
              <a:gd name="connsiteX0" fmla="*/ 0 w 5895975"/>
              <a:gd name="connsiteY0" fmla="*/ 701675 h 1501775"/>
              <a:gd name="connsiteX1" fmla="*/ 2705100 w 5895975"/>
              <a:gd name="connsiteY1" fmla="*/ 15875 h 1501775"/>
              <a:gd name="connsiteX2" fmla="*/ 5867400 w 5895975"/>
              <a:gd name="connsiteY2" fmla="*/ 606425 h 1501775"/>
              <a:gd name="connsiteX3" fmla="*/ 5895975 w 5895975"/>
              <a:gd name="connsiteY3" fmla="*/ 1482725 h 1501775"/>
              <a:gd name="connsiteX4" fmla="*/ 5895975 w 5895975"/>
              <a:gd name="connsiteY4" fmla="*/ 1482725 h 1501775"/>
              <a:gd name="connsiteX5" fmla="*/ 2790825 w 5895975"/>
              <a:gd name="connsiteY5" fmla="*/ 873125 h 1501775"/>
              <a:gd name="connsiteX6" fmla="*/ 57150 w 5895975"/>
              <a:gd name="connsiteY6" fmla="*/ 1501775 h 1501775"/>
              <a:gd name="connsiteX7" fmla="*/ 0 w 5895975"/>
              <a:gd name="connsiteY7" fmla="*/ 701675 h 1501775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89597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9874"/>
              <a:gd name="connsiteX1" fmla="*/ 2705100 w 5922963"/>
              <a:gd name="connsiteY1" fmla="*/ 17462 h 1539874"/>
              <a:gd name="connsiteX2" fmla="*/ 5895975 w 5922963"/>
              <a:gd name="connsiteY2" fmla="*/ 598487 h 1539874"/>
              <a:gd name="connsiteX3" fmla="*/ 5772150 w 5922963"/>
              <a:gd name="connsiteY3" fmla="*/ 1493837 h 1539874"/>
              <a:gd name="connsiteX4" fmla="*/ 2790825 w 5922963"/>
              <a:gd name="connsiteY4" fmla="*/ 874712 h 1539874"/>
              <a:gd name="connsiteX5" fmla="*/ 57150 w 5922963"/>
              <a:gd name="connsiteY5" fmla="*/ 1503362 h 1539874"/>
              <a:gd name="connsiteX6" fmla="*/ 0 w 5922963"/>
              <a:gd name="connsiteY6" fmla="*/ 703262 h 1539874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895975"/>
              <a:gd name="connsiteY0" fmla="*/ 703262 h 1530349"/>
              <a:gd name="connsiteX1" fmla="*/ 2705100 w 5895975"/>
              <a:gd name="connsiteY1" fmla="*/ 17462 h 1530349"/>
              <a:gd name="connsiteX2" fmla="*/ 5895975 w 5895975"/>
              <a:gd name="connsiteY2" fmla="*/ 598487 h 1530349"/>
              <a:gd name="connsiteX3" fmla="*/ 5724525 w 5895975"/>
              <a:gd name="connsiteY3" fmla="*/ 1484312 h 1530349"/>
              <a:gd name="connsiteX4" fmla="*/ 2790825 w 5895975"/>
              <a:gd name="connsiteY4" fmla="*/ 874712 h 1530349"/>
              <a:gd name="connsiteX5" fmla="*/ 57150 w 5895975"/>
              <a:gd name="connsiteY5" fmla="*/ 1503362 h 1530349"/>
              <a:gd name="connsiteX6" fmla="*/ 0 w 5895975"/>
              <a:gd name="connsiteY6" fmla="*/ 703262 h 1530349"/>
              <a:gd name="connsiteX0" fmla="*/ 0 w 5895975"/>
              <a:gd name="connsiteY0" fmla="*/ 703262 h 1503362"/>
              <a:gd name="connsiteX1" fmla="*/ 2705100 w 5895975"/>
              <a:gd name="connsiteY1" fmla="*/ 17462 h 1503362"/>
              <a:gd name="connsiteX2" fmla="*/ 5895975 w 5895975"/>
              <a:gd name="connsiteY2" fmla="*/ 598487 h 1503362"/>
              <a:gd name="connsiteX3" fmla="*/ 5724525 w 5895975"/>
              <a:gd name="connsiteY3" fmla="*/ 1484312 h 1503362"/>
              <a:gd name="connsiteX4" fmla="*/ 2790825 w 5895975"/>
              <a:gd name="connsiteY4" fmla="*/ 874712 h 1503362"/>
              <a:gd name="connsiteX5" fmla="*/ 57150 w 5895975"/>
              <a:gd name="connsiteY5" fmla="*/ 1503362 h 1503362"/>
              <a:gd name="connsiteX6" fmla="*/ 0 w 5895975"/>
              <a:gd name="connsiteY6" fmla="*/ 703262 h 1503362"/>
              <a:gd name="connsiteX0" fmla="*/ 0 w 6105052"/>
              <a:gd name="connsiteY0" fmla="*/ 758944 h 1559044"/>
              <a:gd name="connsiteX1" fmla="*/ 2705100 w 6105052"/>
              <a:gd name="connsiteY1" fmla="*/ 73144 h 1559044"/>
              <a:gd name="connsiteX2" fmla="*/ 6105052 w 6105052"/>
              <a:gd name="connsiteY2" fmla="*/ 320088 h 1559044"/>
              <a:gd name="connsiteX3" fmla="*/ 5724525 w 6105052"/>
              <a:gd name="connsiteY3" fmla="*/ 1539994 h 1559044"/>
              <a:gd name="connsiteX4" fmla="*/ 2790825 w 6105052"/>
              <a:gd name="connsiteY4" fmla="*/ 930394 h 1559044"/>
              <a:gd name="connsiteX5" fmla="*/ 57150 w 6105052"/>
              <a:gd name="connsiteY5" fmla="*/ 1559044 h 1559044"/>
              <a:gd name="connsiteX6" fmla="*/ 0 w 6105052"/>
              <a:gd name="connsiteY6" fmla="*/ 758944 h 1559044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27779 w 6342006"/>
              <a:gd name="connsiteY4" fmla="*/ 878461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41718 w 6342006"/>
              <a:gd name="connsiteY4" fmla="*/ 1170782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128167"/>
              <a:gd name="connsiteY0" fmla="*/ 247650 h 1507111"/>
              <a:gd name="connsiteX1" fmla="*/ 2942054 w 6128167"/>
              <a:gd name="connsiteY1" fmla="*/ 21211 h 1507111"/>
              <a:gd name="connsiteX2" fmla="*/ 6118990 w 6128167"/>
              <a:gd name="connsiteY2" fmla="*/ 268155 h 1507111"/>
              <a:gd name="connsiteX3" fmla="*/ 5961479 w 6128167"/>
              <a:gd name="connsiteY3" fmla="*/ 1488061 h 1507111"/>
              <a:gd name="connsiteX4" fmla="*/ 3041718 w 6128167"/>
              <a:gd name="connsiteY4" fmla="*/ 1170782 h 1507111"/>
              <a:gd name="connsiteX5" fmla="*/ 294104 w 6128167"/>
              <a:gd name="connsiteY5" fmla="*/ 1507111 h 1507111"/>
              <a:gd name="connsiteX6" fmla="*/ 0 w 6128167"/>
              <a:gd name="connsiteY6" fmla="*/ 247650 h 1507111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250795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25348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39287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0594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6100864 w 6328067"/>
              <a:gd name="connsiteY3" fmla="*/ 1523752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450563"/>
              <a:gd name="connsiteX1" fmla="*/ 3151131 w 6328067"/>
              <a:gd name="connsiteY1" fmla="*/ 1222 h 1450563"/>
              <a:gd name="connsiteX2" fmla="*/ 6328067 w 6328067"/>
              <a:gd name="connsiteY2" fmla="*/ 345606 h 1450563"/>
              <a:gd name="connsiteX3" fmla="*/ 5829784 w 6328067"/>
              <a:gd name="connsiteY3" fmla="*/ 1416435 h 1450563"/>
              <a:gd name="connsiteX4" fmla="*/ 3153225 w 6328067"/>
              <a:gd name="connsiteY4" fmla="*/ 1220393 h 1450563"/>
              <a:gd name="connsiteX5" fmla="*/ 321229 w 6328067"/>
              <a:gd name="connsiteY5" fmla="*/ 1450563 h 1450563"/>
              <a:gd name="connsiteX6" fmla="*/ 0 w 6328067"/>
              <a:gd name="connsiteY6" fmla="*/ 352941 h 1450563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78639 w 6328067"/>
              <a:gd name="connsiteY4" fmla="*/ 1164516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299689"/>
              <a:gd name="connsiteY0" fmla="*/ 361005 h 1424499"/>
              <a:gd name="connsiteX1" fmla="*/ 3151131 w 6299689"/>
              <a:gd name="connsiteY1" fmla="*/ 9286 h 1424499"/>
              <a:gd name="connsiteX2" fmla="*/ 5980050 w 6299689"/>
              <a:gd name="connsiteY2" fmla="*/ 305286 h 1424499"/>
              <a:gd name="connsiteX3" fmla="*/ 5829784 w 6299689"/>
              <a:gd name="connsiteY3" fmla="*/ 1424499 h 1424499"/>
              <a:gd name="connsiteX4" fmla="*/ 3178639 w 6299689"/>
              <a:gd name="connsiteY4" fmla="*/ 1172580 h 1424499"/>
              <a:gd name="connsiteX5" fmla="*/ 524540 w 6299689"/>
              <a:gd name="connsiteY5" fmla="*/ 1408959 h 1424499"/>
              <a:gd name="connsiteX6" fmla="*/ 0 w 6299689"/>
              <a:gd name="connsiteY6" fmla="*/ 361005 h 1424499"/>
              <a:gd name="connsiteX0" fmla="*/ 0 w 5980050"/>
              <a:gd name="connsiteY0" fmla="*/ 361005 h 1424499"/>
              <a:gd name="connsiteX1" fmla="*/ 3151131 w 5980050"/>
              <a:gd name="connsiteY1" fmla="*/ 9286 h 1424499"/>
              <a:gd name="connsiteX2" fmla="*/ 5980050 w 5980050"/>
              <a:gd name="connsiteY2" fmla="*/ 305286 h 1424499"/>
              <a:gd name="connsiteX3" fmla="*/ 5829784 w 5980050"/>
              <a:gd name="connsiteY3" fmla="*/ 1424499 h 1424499"/>
              <a:gd name="connsiteX4" fmla="*/ 3178639 w 5980050"/>
              <a:gd name="connsiteY4" fmla="*/ 1172580 h 1424499"/>
              <a:gd name="connsiteX5" fmla="*/ 524540 w 5980050"/>
              <a:gd name="connsiteY5" fmla="*/ 1408959 h 1424499"/>
              <a:gd name="connsiteX6" fmla="*/ 0 w 5980050"/>
              <a:gd name="connsiteY6" fmla="*/ 361005 h 1424499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74834 w 5833516"/>
              <a:gd name="connsiteY3" fmla="*/ 1402326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829784 w 5841771"/>
              <a:gd name="connsiteY3" fmla="*/ 1402325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01565 w 5833516"/>
              <a:gd name="connsiteY3" fmla="*/ 1353942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325316 w 5727487"/>
              <a:gd name="connsiteY0" fmla="*/ 292460 h 1425087"/>
              <a:gd name="connsiteX1" fmla="*/ 3036847 w 5727487"/>
              <a:gd name="connsiteY1" fmla="*/ 1222 h 1425087"/>
              <a:gd name="connsiteX2" fmla="*/ 5719233 w 5727487"/>
              <a:gd name="connsiteY2" fmla="*/ 285125 h 1425087"/>
              <a:gd name="connsiteX3" fmla="*/ 5587281 w 5727487"/>
              <a:gd name="connsiteY3" fmla="*/ 1343860 h 1425087"/>
              <a:gd name="connsiteX4" fmla="*/ 3064355 w 5727487"/>
              <a:gd name="connsiteY4" fmla="*/ 1164516 h 1425087"/>
              <a:gd name="connsiteX5" fmla="*/ 245407 w 5727487"/>
              <a:gd name="connsiteY5" fmla="*/ 1425087 h 1425087"/>
              <a:gd name="connsiteX6" fmla="*/ 325316 w 5727487"/>
              <a:gd name="connsiteY6" fmla="*/ 292460 h 1425087"/>
              <a:gd name="connsiteX0" fmla="*/ 105514 w 5507685"/>
              <a:gd name="connsiteY0" fmla="*/ 292460 h 1364607"/>
              <a:gd name="connsiteX1" fmla="*/ 2817045 w 5507685"/>
              <a:gd name="connsiteY1" fmla="*/ 1222 h 1364607"/>
              <a:gd name="connsiteX2" fmla="*/ 5499431 w 5507685"/>
              <a:gd name="connsiteY2" fmla="*/ 285125 h 1364607"/>
              <a:gd name="connsiteX3" fmla="*/ 5367479 w 5507685"/>
              <a:gd name="connsiteY3" fmla="*/ 1343860 h 1364607"/>
              <a:gd name="connsiteX4" fmla="*/ 2844553 w 5507685"/>
              <a:gd name="connsiteY4" fmla="*/ 1164516 h 1364607"/>
              <a:gd name="connsiteX5" fmla="*/ 245407 w 5507685"/>
              <a:gd name="connsiteY5" fmla="*/ 1364607 h 1364607"/>
              <a:gd name="connsiteX6" fmla="*/ 105514 w 5507685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07015 w 5402171"/>
              <a:gd name="connsiteY3" fmla="*/ 1319666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53121 h 1313174"/>
              <a:gd name="connsiteX1" fmla="*/ 2758097 w 5393916"/>
              <a:gd name="connsiteY1" fmla="*/ 10333 h 1313174"/>
              <a:gd name="connsiteX2" fmla="*/ 5393917 w 5393916"/>
              <a:gd name="connsiteY2" fmla="*/ 245786 h 1313174"/>
              <a:gd name="connsiteX3" fmla="*/ 5207015 w 5393916"/>
              <a:gd name="connsiteY3" fmla="*/ 1280327 h 1313174"/>
              <a:gd name="connsiteX4" fmla="*/ 2739039 w 5393916"/>
              <a:gd name="connsiteY4" fmla="*/ 1125177 h 1313174"/>
              <a:gd name="connsiteX5" fmla="*/ 213158 w 5393916"/>
              <a:gd name="connsiteY5" fmla="*/ 1313174 h 1313174"/>
              <a:gd name="connsiteX6" fmla="*/ 0 w 5393916"/>
              <a:gd name="connsiteY6" fmla="*/ 253121 h 1313174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401490"/>
              <a:gd name="connsiteY0" fmla="*/ 242788 h 1308937"/>
              <a:gd name="connsiteX1" fmla="*/ 2758097 w 5401490"/>
              <a:gd name="connsiteY1" fmla="*/ 0 h 1308937"/>
              <a:gd name="connsiteX2" fmla="*/ 5401490 w 5401490"/>
              <a:gd name="connsiteY2" fmla="*/ 191212 h 1308937"/>
              <a:gd name="connsiteX3" fmla="*/ 5207015 w 5401490"/>
              <a:gd name="connsiteY3" fmla="*/ 1269994 h 1308937"/>
              <a:gd name="connsiteX4" fmla="*/ 2739039 w 5401490"/>
              <a:gd name="connsiteY4" fmla="*/ 1114844 h 1308937"/>
              <a:gd name="connsiteX5" fmla="*/ 267547 w 5401490"/>
              <a:gd name="connsiteY5" fmla="*/ 1308937 h 1308937"/>
              <a:gd name="connsiteX6" fmla="*/ 0 w 5401490"/>
              <a:gd name="connsiteY6" fmla="*/ 242788 h 130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1490" h="1308937">
                <a:moveTo>
                  <a:pt x="0" y="242788"/>
                </a:moveTo>
                <a:cubicBezTo>
                  <a:pt x="1346371" y="56404"/>
                  <a:pt x="1859111" y="1222"/>
                  <a:pt x="2758097" y="0"/>
                </a:cubicBezTo>
                <a:cubicBezTo>
                  <a:pt x="3708228" y="26763"/>
                  <a:pt x="4239232" y="20404"/>
                  <a:pt x="5401490" y="191212"/>
                </a:cubicBezTo>
                <a:cubicBezTo>
                  <a:pt x="5278629" y="950634"/>
                  <a:pt x="5365535" y="341307"/>
                  <a:pt x="5207015" y="1269994"/>
                </a:cubicBezTo>
                <a:cubicBezTo>
                  <a:pt x="4483376" y="1159002"/>
                  <a:pt x="3781868" y="1132145"/>
                  <a:pt x="2739039" y="1114844"/>
                </a:cubicBezTo>
                <a:cubicBezTo>
                  <a:pt x="1658798" y="1136172"/>
                  <a:pt x="1000450" y="1201393"/>
                  <a:pt x="267547" y="1308937"/>
                </a:cubicBezTo>
                <a:cubicBezTo>
                  <a:pt x="40648" y="370241"/>
                  <a:pt x="161466" y="988486"/>
                  <a:pt x="0" y="2427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7802479" y="2256485"/>
            <a:ext cx="72008" cy="72008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87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apingMay10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139" y="1206230"/>
            <a:ext cx="7614542" cy="48325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5 different BLDs tested for immunity against X-rays</a:t>
            </a:r>
            <a:endParaRPr lang="en-GB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2558" y="1411922"/>
            <a:ext cx="4316695" cy="14773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10 mm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Pb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shielding = reference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 no X-rays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EJ200 , 2 mm 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</a:rPr>
              <a:t>Pb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,  close to crotch</a:t>
            </a:r>
          </a:p>
          <a:p>
            <a:r>
              <a:rPr lang="en-US" dirty="0" smtClean="0">
                <a:latin typeface="Calibri" pitchFamily="34" charset="0"/>
              </a:rPr>
              <a:t>EJ200, 2mm </a:t>
            </a:r>
            <a:r>
              <a:rPr lang="en-US" dirty="0" err="1" smtClean="0">
                <a:latin typeface="Calibri" pitchFamily="34" charset="0"/>
              </a:rPr>
              <a:t>Pb</a:t>
            </a:r>
            <a:r>
              <a:rPr lang="en-US" dirty="0" smtClean="0">
                <a:latin typeface="Calibri" pitchFamily="34" charset="0"/>
              </a:rPr>
              <a:t>, middle of dipole</a:t>
            </a:r>
          </a:p>
          <a:p>
            <a:r>
              <a:rPr lang="en-US" dirty="0" smtClean="0">
                <a:solidFill>
                  <a:srgbClr val="FF33CC"/>
                </a:solidFill>
                <a:latin typeface="Calibri" pitchFamily="34" charset="0"/>
              </a:rPr>
              <a:t>Cherenkov (ESRF)</a:t>
            </a:r>
          </a:p>
          <a:p>
            <a:r>
              <a:rPr lang="en-US" dirty="0" smtClean="0">
                <a:solidFill>
                  <a:srgbClr val="33CC33"/>
                </a:solidFill>
                <a:latin typeface="Calibri" pitchFamily="34" charset="0"/>
              </a:rPr>
              <a:t>Cherenkov (DESY)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7626485" y="739302"/>
            <a:ext cx="0" cy="4961107"/>
          </a:xfrm>
          <a:prstGeom prst="line">
            <a:avLst/>
          </a:prstGeom>
          <a:ln w="19050">
            <a:solidFill>
              <a:srgbClr val="CC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67957" y="836257"/>
            <a:ext cx="7343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FF"/>
                </a:solidFill>
                <a:latin typeface="Calibri" pitchFamily="34" charset="0"/>
              </a:rPr>
              <a:t>0 mA</a:t>
            </a:r>
            <a:endParaRPr lang="fr-FR" b="1" dirty="0">
              <a:solidFill>
                <a:srgbClr val="CC00FF"/>
              </a:solidFill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92216" y="1021402"/>
            <a:ext cx="6605080" cy="2"/>
          </a:xfrm>
          <a:prstGeom prst="straightConnector1">
            <a:avLst/>
          </a:prstGeom>
          <a:ln w="381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664663" y="1025972"/>
            <a:ext cx="428745" cy="5160"/>
          </a:xfrm>
          <a:prstGeom prst="straightConnector1">
            <a:avLst/>
          </a:prstGeom>
          <a:ln w="381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75617" y="813193"/>
            <a:ext cx="914033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FF"/>
                </a:solidFill>
                <a:latin typeface="Calibri" pitchFamily="34" charset="0"/>
              </a:rPr>
              <a:t>200 mA</a:t>
            </a:r>
            <a:endParaRPr lang="fr-FR" b="1" dirty="0">
              <a:solidFill>
                <a:srgbClr val="CC00FF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-1050749" y="3181105"/>
            <a:ext cx="295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BLD signals normalized [a.u.]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10520" y="5982510"/>
            <a:ext cx="1208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Time /a.u.</a:t>
            </a:r>
            <a:endParaRPr lang="en-GB"/>
          </a:p>
        </p:txBody>
      </p:sp>
      <p:sp>
        <p:nvSpPr>
          <p:cNvPr id="38" name="Oval 37"/>
          <p:cNvSpPr/>
          <p:nvPr/>
        </p:nvSpPr>
        <p:spPr bwMode="auto">
          <a:xfrm>
            <a:off x="7091463" y="1177047"/>
            <a:ext cx="1429968" cy="233463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67576">
            <a:off x="2137303" y="2124412"/>
            <a:ext cx="5567487" cy="2031325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   2 mm of </a:t>
            </a:r>
            <a:r>
              <a:rPr lang="en-US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Pb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shielding is only enough when the      </a:t>
            </a:r>
          </a:p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  BLD location is chosen in a region with low      </a:t>
            </a:r>
          </a:p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  synchrotron radiation level !!</a:t>
            </a:r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sosceles Triangle 30"/>
          <p:cNvSpPr/>
          <p:nvPr/>
        </p:nvSpPr>
        <p:spPr>
          <a:xfrm rot="16200000">
            <a:off x="4630675" y="-625344"/>
            <a:ext cx="1296144" cy="738031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BLD “test </a:t>
            </a:r>
            <a:r>
              <a:rPr lang="en-US" smtClean="0">
                <a:latin typeface="Calibri" pitchFamily="34" charset="0"/>
              </a:rPr>
              <a:t>bench</a:t>
            </a:r>
            <a:r>
              <a:rPr lang="en-US" smtClean="0"/>
              <a:t>” in the ESRF injection zone</a:t>
            </a:r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79512" y="3129668"/>
            <a:ext cx="1412032" cy="216024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71600" y="2265572"/>
            <a:ext cx="8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S</a:t>
            </a:r>
            <a:r>
              <a:rPr lang="en-US" smtClean="0">
                <a:solidFill>
                  <a:srgbClr val="008000"/>
                </a:solidFill>
                <a:latin typeface="Calibri" pitchFamily="34" charset="0"/>
              </a:rPr>
              <a:t>eptum</a:t>
            </a:r>
            <a:endParaRPr lang="fr-FR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547664" y="2985652"/>
            <a:ext cx="144016" cy="144016"/>
          </a:xfrm>
          <a:prstGeom prst="ellipse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2911" y="1788800"/>
            <a:ext cx="284571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Scraper  </a:t>
            </a:r>
            <a:r>
              <a:rPr lang="en-US" smtClean="0">
                <a:latin typeface="Calibri" pitchFamily="34" charset="0"/>
                <a:sym typeface="Wingdings" pitchFamily="2" charset="2"/>
              </a:rPr>
              <a:t>  closed internally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051720" y="3075212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051720" y="2625612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460544" y="3335964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88224" y="3308860"/>
            <a:ext cx="72008" cy="72008"/>
          </a:xfrm>
          <a:prstGeom prst="ellipse">
            <a:avLst/>
          </a:prstGeom>
          <a:solidFill>
            <a:srgbClr val="CC00FF"/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05728" y="328342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23456" y="3266876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884368" y="3345692"/>
            <a:ext cx="72008" cy="72008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2481596"/>
            <a:ext cx="8002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D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ipole</a:t>
            </a:r>
            <a:endParaRPr lang="fr-FR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21080711">
            <a:off x="135761" y="3278787"/>
            <a:ext cx="15046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Injected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beam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277882"/>
            <a:ext cx="202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4 (5) different BLDs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98011" y="2442802"/>
            <a:ext cx="101547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Crotch</a:t>
            </a:r>
          </a:p>
          <a:p>
            <a:r>
              <a:rPr lang="en-US" smtClean="0">
                <a:latin typeface="Calibri" pitchFamily="34" charset="0"/>
              </a:rPr>
              <a:t>absorber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812360" y="3057660"/>
            <a:ext cx="144016" cy="14401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36196" y="2750172"/>
            <a:ext cx="2918298" cy="63506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804248" y="3417700"/>
            <a:ext cx="288032" cy="792088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380312" y="3489708"/>
            <a:ext cx="432048" cy="72008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123728" y="2135196"/>
            <a:ext cx="297644" cy="43114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475656" y="2625612"/>
            <a:ext cx="80392" cy="295508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08823" y="3037915"/>
            <a:ext cx="25594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Q</a:t>
            </a:r>
            <a:r>
              <a:rPr lang="en-US" smtClean="0">
                <a:latin typeface="Calibri" pitchFamily="34" charset="0"/>
              </a:rPr>
              <a:t>uadrupoles / Sextupoles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204282" y="3054492"/>
            <a:ext cx="8608979" cy="428017"/>
          </a:xfrm>
          <a:custGeom>
            <a:avLst/>
            <a:gdLst>
              <a:gd name="connsiteX0" fmla="*/ 0 w 6877455"/>
              <a:gd name="connsiteY0" fmla="*/ 171855 h 1027889"/>
              <a:gd name="connsiteX1" fmla="*/ 3998068 w 6877455"/>
              <a:gd name="connsiteY1" fmla="*/ 142672 h 1027889"/>
              <a:gd name="connsiteX2" fmla="*/ 6877455 w 6877455"/>
              <a:gd name="connsiteY2" fmla="*/ 1027889 h 1027889"/>
              <a:gd name="connsiteX3" fmla="*/ 6877455 w 6877455"/>
              <a:gd name="connsiteY3" fmla="*/ 1027889 h 1027889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29183 h 885217"/>
              <a:gd name="connsiteX1" fmla="*/ 3998068 w 6877455"/>
              <a:gd name="connsiteY1" fmla="*/ 0 h 885217"/>
              <a:gd name="connsiteX2" fmla="*/ 6877455 w 6877455"/>
              <a:gd name="connsiteY2" fmla="*/ 885217 h 885217"/>
              <a:gd name="connsiteX3" fmla="*/ 6877455 w 6877455"/>
              <a:gd name="connsiteY3" fmla="*/ 885217 h 885217"/>
              <a:gd name="connsiteX0" fmla="*/ 0 w 6877455"/>
              <a:gd name="connsiteY0" fmla="*/ 97276 h 953310"/>
              <a:gd name="connsiteX1" fmla="*/ 6692629 w 6877455"/>
              <a:gd name="connsiteY1" fmla="*/ 0 h 953310"/>
              <a:gd name="connsiteX2" fmla="*/ 6877455 w 6877455"/>
              <a:gd name="connsiteY2" fmla="*/ 953310 h 953310"/>
              <a:gd name="connsiteX3" fmla="*/ 6877455 w 6877455"/>
              <a:gd name="connsiteY3" fmla="*/ 953310 h 953310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6877455 w 8550613"/>
              <a:gd name="connsiteY2" fmla="*/ 953310 h 963038"/>
              <a:gd name="connsiteX3" fmla="*/ 8550613 w 8550613"/>
              <a:gd name="connsiteY3" fmla="*/ 963038 h 963038"/>
              <a:gd name="connsiteX0" fmla="*/ 0 w 8550613"/>
              <a:gd name="connsiteY0" fmla="*/ 97276 h 963038"/>
              <a:gd name="connsiteX1" fmla="*/ 6692629 w 8550613"/>
              <a:gd name="connsiteY1" fmla="*/ 0 h 963038"/>
              <a:gd name="connsiteX2" fmla="*/ 8550613 w 8550613"/>
              <a:gd name="connsiteY2" fmla="*/ 963038 h 963038"/>
              <a:gd name="connsiteX0" fmla="*/ 0 w 8813260"/>
              <a:gd name="connsiteY0" fmla="*/ 97276 h 428017"/>
              <a:gd name="connsiteX1" fmla="*/ 6692629 w 8813260"/>
              <a:gd name="connsiteY1" fmla="*/ 0 h 428017"/>
              <a:gd name="connsiteX2" fmla="*/ 8813260 w 8813260"/>
              <a:gd name="connsiteY2" fmla="*/ 428017 h 428017"/>
              <a:gd name="connsiteX0" fmla="*/ 0 w 8608979"/>
              <a:gd name="connsiteY0" fmla="*/ 9727 h 428017"/>
              <a:gd name="connsiteX1" fmla="*/ 6488348 w 8608979"/>
              <a:gd name="connsiteY1" fmla="*/ 0 h 428017"/>
              <a:gd name="connsiteX2" fmla="*/ 8608979 w 8608979"/>
              <a:gd name="connsiteY2" fmla="*/ 428017 h 4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08979" h="428017">
                <a:moveTo>
                  <a:pt x="0" y="9727"/>
                </a:moveTo>
                <a:lnTo>
                  <a:pt x="6488348" y="0"/>
                </a:lnTo>
                <a:lnTo>
                  <a:pt x="8608979" y="428017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 rot="407019">
            <a:off x="6055244" y="2883795"/>
            <a:ext cx="1277761" cy="384877"/>
          </a:xfrm>
          <a:custGeom>
            <a:avLst/>
            <a:gdLst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0 w 6389688"/>
              <a:gd name="connsiteY0" fmla="*/ 698500 h 1528762"/>
              <a:gd name="connsiteX1" fmla="*/ 2705100 w 6389688"/>
              <a:gd name="connsiteY1" fmla="*/ 12700 h 1528762"/>
              <a:gd name="connsiteX2" fmla="*/ 5857875 w 6389688"/>
              <a:gd name="connsiteY2" fmla="*/ 774700 h 1528762"/>
              <a:gd name="connsiteX3" fmla="*/ 5895975 w 6389688"/>
              <a:gd name="connsiteY3" fmla="*/ 1479550 h 1528762"/>
              <a:gd name="connsiteX4" fmla="*/ 5895975 w 6389688"/>
              <a:gd name="connsiteY4" fmla="*/ 1479550 h 1528762"/>
              <a:gd name="connsiteX5" fmla="*/ 2790825 w 6389688"/>
              <a:gd name="connsiteY5" fmla="*/ 869950 h 1528762"/>
              <a:gd name="connsiteX6" fmla="*/ 57150 w 6389688"/>
              <a:gd name="connsiteY6" fmla="*/ 1498600 h 1528762"/>
              <a:gd name="connsiteX7" fmla="*/ 0 w 6389688"/>
              <a:gd name="connsiteY7" fmla="*/ 698500 h 1528762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5895975"/>
              <a:gd name="connsiteY0" fmla="*/ 698500 h 1498600"/>
              <a:gd name="connsiteX1" fmla="*/ 2705100 w 5895975"/>
              <a:gd name="connsiteY1" fmla="*/ 12700 h 1498600"/>
              <a:gd name="connsiteX2" fmla="*/ 5857875 w 5895975"/>
              <a:gd name="connsiteY2" fmla="*/ 774700 h 1498600"/>
              <a:gd name="connsiteX3" fmla="*/ 5895975 w 5895975"/>
              <a:gd name="connsiteY3" fmla="*/ 1479550 h 1498600"/>
              <a:gd name="connsiteX4" fmla="*/ 5895975 w 5895975"/>
              <a:gd name="connsiteY4" fmla="*/ 1479550 h 1498600"/>
              <a:gd name="connsiteX5" fmla="*/ 2790825 w 5895975"/>
              <a:gd name="connsiteY5" fmla="*/ 869950 h 1498600"/>
              <a:gd name="connsiteX6" fmla="*/ 57150 w 5895975"/>
              <a:gd name="connsiteY6" fmla="*/ 1498600 h 1498600"/>
              <a:gd name="connsiteX7" fmla="*/ 0 w 5895975"/>
              <a:gd name="connsiteY7" fmla="*/ 698500 h 1498600"/>
              <a:gd name="connsiteX0" fmla="*/ 0 w 5895975"/>
              <a:gd name="connsiteY0" fmla="*/ 701675 h 1501775"/>
              <a:gd name="connsiteX1" fmla="*/ 2705100 w 5895975"/>
              <a:gd name="connsiteY1" fmla="*/ 15875 h 1501775"/>
              <a:gd name="connsiteX2" fmla="*/ 5867400 w 5895975"/>
              <a:gd name="connsiteY2" fmla="*/ 606425 h 1501775"/>
              <a:gd name="connsiteX3" fmla="*/ 5895975 w 5895975"/>
              <a:gd name="connsiteY3" fmla="*/ 1482725 h 1501775"/>
              <a:gd name="connsiteX4" fmla="*/ 5895975 w 5895975"/>
              <a:gd name="connsiteY4" fmla="*/ 1482725 h 1501775"/>
              <a:gd name="connsiteX5" fmla="*/ 2790825 w 5895975"/>
              <a:gd name="connsiteY5" fmla="*/ 873125 h 1501775"/>
              <a:gd name="connsiteX6" fmla="*/ 57150 w 5895975"/>
              <a:gd name="connsiteY6" fmla="*/ 1501775 h 1501775"/>
              <a:gd name="connsiteX7" fmla="*/ 0 w 5895975"/>
              <a:gd name="connsiteY7" fmla="*/ 701675 h 1501775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89597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9874"/>
              <a:gd name="connsiteX1" fmla="*/ 2705100 w 5922963"/>
              <a:gd name="connsiteY1" fmla="*/ 17462 h 1539874"/>
              <a:gd name="connsiteX2" fmla="*/ 5895975 w 5922963"/>
              <a:gd name="connsiteY2" fmla="*/ 598487 h 1539874"/>
              <a:gd name="connsiteX3" fmla="*/ 5772150 w 5922963"/>
              <a:gd name="connsiteY3" fmla="*/ 1493837 h 1539874"/>
              <a:gd name="connsiteX4" fmla="*/ 2790825 w 5922963"/>
              <a:gd name="connsiteY4" fmla="*/ 874712 h 1539874"/>
              <a:gd name="connsiteX5" fmla="*/ 57150 w 5922963"/>
              <a:gd name="connsiteY5" fmla="*/ 1503362 h 1539874"/>
              <a:gd name="connsiteX6" fmla="*/ 0 w 5922963"/>
              <a:gd name="connsiteY6" fmla="*/ 703262 h 1539874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895975"/>
              <a:gd name="connsiteY0" fmla="*/ 703262 h 1530349"/>
              <a:gd name="connsiteX1" fmla="*/ 2705100 w 5895975"/>
              <a:gd name="connsiteY1" fmla="*/ 17462 h 1530349"/>
              <a:gd name="connsiteX2" fmla="*/ 5895975 w 5895975"/>
              <a:gd name="connsiteY2" fmla="*/ 598487 h 1530349"/>
              <a:gd name="connsiteX3" fmla="*/ 5724525 w 5895975"/>
              <a:gd name="connsiteY3" fmla="*/ 1484312 h 1530349"/>
              <a:gd name="connsiteX4" fmla="*/ 2790825 w 5895975"/>
              <a:gd name="connsiteY4" fmla="*/ 874712 h 1530349"/>
              <a:gd name="connsiteX5" fmla="*/ 57150 w 5895975"/>
              <a:gd name="connsiteY5" fmla="*/ 1503362 h 1530349"/>
              <a:gd name="connsiteX6" fmla="*/ 0 w 5895975"/>
              <a:gd name="connsiteY6" fmla="*/ 703262 h 1530349"/>
              <a:gd name="connsiteX0" fmla="*/ 0 w 5895975"/>
              <a:gd name="connsiteY0" fmla="*/ 703262 h 1503362"/>
              <a:gd name="connsiteX1" fmla="*/ 2705100 w 5895975"/>
              <a:gd name="connsiteY1" fmla="*/ 17462 h 1503362"/>
              <a:gd name="connsiteX2" fmla="*/ 5895975 w 5895975"/>
              <a:gd name="connsiteY2" fmla="*/ 598487 h 1503362"/>
              <a:gd name="connsiteX3" fmla="*/ 5724525 w 5895975"/>
              <a:gd name="connsiteY3" fmla="*/ 1484312 h 1503362"/>
              <a:gd name="connsiteX4" fmla="*/ 2790825 w 5895975"/>
              <a:gd name="connsiteY4" fmla="*/ 874712 h 1503362"/>
              <a:gd name="connsiteX5" fmla="*/ 57150 w 5895975"/>
              <a:gd name="connsiteY5" fmla="*/ 1503362 h 1503362"/>
              <a:gd name="connsiteX6" fmla="*/ 0 w 5895975"/>
              <a:gd name="connsiteY6" fmla="*/ 703262 h 1503362"/>
              <a:gd name="connsiteX0" fmla="*/ 0 w 6105052"/>
              <a:gd name="connsiteY0" fmla="*/ 758944 h 1559044"/>
              <a:gd name="connsiteX1" fmla="*/ 2705100 w 6105052"/>
              <a:gd name="connsiteY1" fmla="*/ 73144 h 1559044"/>
              <a:gd name="connsiteX2" fmla="*/ 6105052 w 6105052"/>
              <a:gd name="connsiteY2" fmla="*/ 320088 h 1559044"/>
              <a:gd name="connsiteX3" fmla="*/ 5724525 w 6105052"/>
              <a:gd name="connsiteY3" fmla="*/ 1539994 h 1559044"/>
              <a:gd name="connsiteX4" fmla="*/ 2790825 w 6105052"/>
              <a:gd name="connsiteY4" fmla="*/ 930394 h 1559044"/>
              <a:gd name="connsiteX5" fmla="*/ 57150 w 6105052"/>
              <a:gd name="connsiteY5" fmla="*/ 1559044 h 1559044"/>
              <a:gd name="connsiteX6" fmla="*/ 0 w 6105052"/>
              <a:gd name="connsiteY6" fmla="*/ 758944 h 1559044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27779 w 6342006"/>
              <a:gd name="connsiteY4" fmla="*/ 878461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41718 w 6342006"/>
              <a:gd name="connsiteY4" fmla="*/ 1170782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128167"/>
              <a:gd name="connsiteY0" fmla="*/ 247650 h 1507111"/>
              <a:gd name="connsiteX1" fmla="*/ 2942054 w 6128167"/>
              <a:gd name="connsiteY1" fmla="*/ 21211 h 1507111"/>
              <a:gd name="connsiteX2" fmla="*/ 6118990 w 6128167"/>
              <a:gd name="connsiteY2" fmla="*/ 268155 h 1507111"/>
              <a:gd name="connsiteX3" fmla="*/ 5961479 w 6128167"/>
              <a:gd name="connsiteY3" fmla="*/ 1488061 h 1507111"/>
              <a:gd name="connsiteX4" fmla="*/ 3041718 w 6128167"/>
              <a:gd name="connsiteY4" fmla="*/ 1170782 h 1507111"/>
              <a:gd name="connsiteX5" fmla="*/ 294104 w 6128167"/>
              <a:gd name="connsiteY5" fmla="*/ 1507111 h 1507111"/>
              <a:gd name="connsiteX6" fmla="*/ 0 w 6128167"/>
              <a:gd name="connsiteY6" fmla="*/ 247650 h 1507111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250795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25348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39287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0594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6100864 w 6328067"/>
              <a:gd name="connsiteY3" fmla="*/ 1523752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450563"/>
              <a:gd name="connsiteX1" fmla="*/ 3151131 w 6328067"/>
              <a:gd name="connsiteY1" fmla="*/ 1222 h 1450563"/>
              <a:gd name="connsiteX2" fmla="*/ 6328067 w 6328067"/>
              <a:gd name="connsiteY2" fmla="*/ 345606 h 1450563"/>
              <a:gd name="connsiteX3" fmla="*/ 5829784 w 6328067"/>
              <a:gd name="connsiteY3" fmla="*/ 1416435 h 1450563"/>
              <a:gd name="connsiteX4" fmla="*/ 3153225 w 6328067"/>
              <a:gd name="connsiteY4" fmla="*/ 1220393 h 1450563"/>
              <a:gd name="connsiteX5" fmla="*/ 321229 w 6328067"/>
              <a:gd name="connsiteY5" fmla="*/ 1450563 h 1450563"/>
              <a:gd name="connsiteX6" fmla="*/ 0 w 6328067"/>
              <a:gd name="connsiteY6" fmla="*/ 352941 h 1450563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78639 w 6328067"/>
              <a:gd name="connsiteY4" fmla="*/ 1164516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299689"/>
              <a:gd name="connsiteY0" fmla="*/ 361005 h 1424499"/>
              <a:gd name="connsiteX1" fmla="*/ 3151131 w 6299689"/>
              <a:gd name="connsiteY1" fmla="*/ 9286 h 1424499"/>
              <a:gd name="connsiteX2" fmla="*/ 5980050 w 6299689"/>
              <a:gd name="connsiteY2" fmla="*/ 305286 h 1424499"/>
              <a:gd name="connsiteX3" fmla="*/ 5829784 w 6299689"/>
              <a:gd name="connsiteY3" fmla="*/ 1424499 h 1424499"/>
              <a:gd name="connsiteX4" fmla="*/ 3178639 w 6299689"/>
              <a:gd name="connsiteY4" fmla="*/ 1172580 h 1424499"/>
              <a:gd name="connsiteX5" fmla="*/ 524540 w 6299689"/>
              <a:gd name="connsiteY5" fmla="*/ 1408959 h 1424499"/>
              <a:gd name="connsiteX6" fmla="*/ 0 w 6299689"/>
              <a:gd name="connsiteY6" fmla="*/ 361005 h 1424499"/>
              <a:gd name="connsiteX0" fmla="*/ 0 w 5980050"/>
              <a:gd name="connsiteY0" fmla="*/ 361005 h 1424499"/>
              <a:gd name="connsiteX1" fmla="*/ 3151131 w 5980050"/>
              <a:gd name="connsiteY1" fmla="*/ 9286 h 1424499"/>
              <a:gd name="connsiteX2" fmla="*/ 5980050 w 5980050"/>
              <a:gd name="connsiteY2" fmla="*/ 305286 h 1424499"/>
              <a:gd name="connsiteX3" fmla="*/ 5829784 w 5980050"/>
              <a:gd name="connsiteY3" fmla="*/ 1424499 h 1424499"/>
              <a:gd name="connsiteX4" fmla="*/ 3178639 w 5980050"/>
              <a:gd name="connsiteY4" fmla="*/ 1172580 h 1424499"/>
              <a:gd name="connsiteX5" fmla="*/ 524540 w 5980050"/>
              <a:gd name="connsiteY5" fmla="*/ 1408959 h 1424499"/>
              <a:gd name="connsiteX6" fmla="*/ 0 w 5980050"/>
              <a:gd name="connsiteY6" fmla="*/ 361005 h 1424499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74834 w 5833516"/>
              <a:gd name="connsiteY3" fmla="*/ 1402326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829784 w 5841771"/>
              <a:gd name="connsiteY3" fmla="*/ 1402325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01565 w 5833516"/>
              <a:gd name="connsiteY3" fmla="*/ 1353942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325316 w 5727487"/>
              <a:gd name="connsiteY0" fmla="*/ 292460 h 1425087"/>
              <a:gd name="connsiteX1" fmla="*/ 3036847 w 5727487"/>
              <a:gd name="connsiteY1" fmla="*/ 1222 h 1425087"/>
              <a:gd name="connsiteX2" fmla="*/ 5719233 w 5727487"/>
              <a:gd name="connsiteY2" fmla="*/ 285125 h 1425087"/>
              <a:gd name="connsiteX3" fmla="*/ 5587281 w 5727487"/>
              <a:gd name="connsiteY3" fmla="*/ 1343860 h 1425087"/>
              <a:gd name="connsiteX4" fmla="*/ 3064355 w 5727487"/>
              <a:gd name="connsiteY4" fmla="*/ 1164516 h 1425087"/>
              <a:gd name="connsiteX5" fmla="*/ 245407 w 5727487"/>
              <a:gd name="connsiteY5" fmla="*/ 1425087 h 1425087"/>
              <a:gd name="connsiteX6" fmla="*/ 325316 w 5727487"/>
              <a:gd name="connsiteY6" fmla="*/ 292460 h 1425087"/>
              <a:gd name="connsiteX0" fmla="*/ 105514 w 5507685"/>
              <a:gd name="connsiteY0" fmla="*/ 292460 h 1364607"/>
              <a:gd name="connsiteX1" fmla="*/ 2817045 w 5507685"/>
              <a:gd name="connsiteY1" fmla="*/ 1222 h 1364607"/>
              <a:gd name="connsiteX2" fmla="*/ 5499431 w 5507685"/>
              <a:gd name="connsiteY2" fmla="*/ 285125 h 1364607"/>
              <a:gd name="connsiteX3" fmla="*/ 5367479 w 5507685"/>
              <a:gd name="connsiteY3" fmla="*/ 1343860 h 1364607"/>
              <a:gd name="connsiteX4" fmla="*/ 2844553 w 5507685"/>
              <a:gd name="connsiteY4" fmla="*/ 1164516 h 1364607"/>
              <a:gd name="connsiteX5" fmla="*/ 245407 w 5507685"/>
              <a:gd name="connsiteY5" fmla="*/ 1364607 h 1364607"/>
              <a:gd name="connsiteX6" fmla="*/ 105514 w 5507685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07015 w 5402171"/>
              <a:gd name="connsiteY3" fmla="*/ 1319666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53121 h 1313174"/>
              <a:gd name="connsiteX1" fmla="*/ 2758097 w 5393916"/>
              <a:gd name="connsiteY1" fmla="*/ 10333 h 1313174"/>
              <a:gd name="connsiteX2" fmla="*/ 5393917 w 5393916"/>
              <a:gd name="connsiteY2" fmla="*/ 245786 h 1313174"/>
              <a:gd name="connsiteX3" fmla="*/ 5207015 w 5393916"/>
              <a:gd name="connsiteY3" fmla="*/ 1280327 h 1313174"/>
              <a:gd name="connsiteX4" fmla="*/ 2739039 w 5393916"/>
              <a:gd name="connsiteY4" fmla="*/ 1125177 h 1313174"/>
              <a:gd name="connsiteX5" fmla="*/ 213158 w 5393916"/>
              <a:gd name="connsiteY5" fmla="*/ 1313174 h 1313174"/>
              <a:gd name="connsiteX6" fmla="*/ 0 w 5393916"/>
              <a:gd name="connsiteY6" fmla="*/ 253121 h 1313174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401490"/>
              <a:gd name="connsiteY0" fmla="*/ 242788 h 1308937"/>
              <a:gd name="connsiteX1" fmla="*/ 2758097 w 5401490"/>
              <a:gd name="connsiteY1" fmla="*/ 0 h 1308937"/>
              <a:gd name="connsiteX2" fmla="*/ 5401490 w 5401490"/>
              <a:gd name="connsiteY2" fmla="*/ 191212 h 1308937"/>
              <a:gd name="connsiteX3" fmla="*/ 5207015 w 5401490"/>
              <a:gd name="connsiteY3" fmla="*/ 1269994 h 1308937"/>
              <a:gd name="connsiteX4" fmla="*/ 2739039 w 5401490"/>
              <a:gd name="connsiteY4" fmla="*/ 1114844 h 1308937"/>
              <a:gd name="connsiteX5" fmla="*/ 267547 w 5401490"/>
              <a:gd name="connsiteY5" fmla="*/ 1308937 h 1308937"/>
              <a:gd name="connsiteX6" fmla="*/ 0 w 5401490"/>
              <a:gd name="connsiteY6" fmla="*/ 242788 h 130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1490" h="1308937">
                <a:moveTo>
                  <a:pt x="0" y="242788"/>
                </a:moveTo>
                <a:cubicBezTo>
                  <a:pt x="1346371" y="56404"/>
                  <a:pt x="1859111" y="1222"/>
                  <a:pt x="2758097" y="0"/>
                </a:cubicBezTo>
                <a:cubicBezTo>
                  <a:pt x="3708228" y="26763"/>
                  <a:pt x="4239232" y="20404"/>
                  <a:pt x="5401490" y="191212"/>
                </a:cubicBezTo>
                <a:cubicBezTo>
                  <a:pt x="5278629" y="950634"/>
                  <a:pt x="5365535" y="341307"/>
                  <a:pt x="5207015" y="1269994"/>
                </a:cubicBezTo>
                <a:cubicBezTo>
                  <a:pt x="4483376" y="1159002"/>
                  <a:pt x="3781868" y="1132145"/>
                  <a:pt x="2739039" y="1114844"/>
                </a:cubicBezTo>
                <a:cubicBezTo>
                  <a:pt x="1658798" y="1136172"/>
                  <a:pt x="1000450" y="1201393"/>
                  <a:pt x="267547" y="1308937"/>
                </a:cubicBezTo>
                <a:cubicBezTo>
                  <a:pt x="40648" y="370241"/>
                  <a:pt x="161466" y="988486"/>
                  <a:pt x="0" y="2427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-60000" flipV="1">
            <a:off x="2041994" y="3424852"/>
            <a:ext cx="8384" cy="42457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2416740"/>
            <a:ext cx="115839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   Turns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1, 2, 3 etc.</a:t>
            </a:r>
            <a:endParaRPr lang="fr-FR" b="1" dirty="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88500" y="3064812"/>
            <a:ext cx="61156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247090" y="975476"/>
            <a:ext cx="4484450" cy="36933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b="1" smtClean="0">
                <a:latin typeface="Calibri" pitchFamily="34" charset="0"/>
              </a:rPr>
              <a:t> “ Strong &amp; Fast ” losses at injection (top-up)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1483" y="4819339"/>
            <a:ext cx="7840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dirty="0" smtClean="0">
                <a:latin typeface="Calibri" pitchFamily="34" charset="0"/>
              </a:rPr>
              <a:t>1) done at each top-up</a:t>
            </a:r>
          </a:p>
          <a:p>
            <a:r>
              <a:rPr lang="en-US" dirty="0" smtClean="0">
                <a:latin typeface="Calibri" pitchFamily="34" charset="0"/>
              </a:rPr>
              <a:t>2) obtain time-resolved loss-patterns, at ADC-rate  or  T-b-T-rate  (or slower)</a:t>
            </a:r>
          </a:p>
          <a:p>
            <a:r>
              <a:rPr lang="en-US" dirty="0" smtClean="0">
                <a:latin typeface="Calibri" pitchFamily="34" charset="0"/>
              </a:rPr>
              <a:t>3) vary numerous injection parameters, and see the effects on these loss-patterns</a:t>
            </a:r>
          </a:p>
          <a:p>
            <a:r>
              <a:rPr lang="en-US" dirty="0" smtClean="0">
                <a:latin typeface="Calibri" pitchFamily="34" charset="0"/>
              </a:rPr>
              <a:t>4)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purpose : asses the BLD system on coping with (extreme) strong levels of losses</a:t>
            </a:r>
            <a:endParaRPr lang="fr-FR" sz="7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ADC buffer at injection of 5 bunches into the storage ring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478" y="769279"/>
            <a:ext cx="4824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Typical </a:t>
            </a:r>
            <a:r>
              <a:rPr lang="en-GB" dirty="0">
                <a:latin typeface="Calibri" panose="020F0502020204030204" pitchFamily="34" charset="0"/>
              </a:rPr>
              <a:t>ADC data, 6 turns with 5 bunches </a:t>
            </a:r>
            <a:r>
              <a:rPr lang="en-GB" dirty="0" smtClean="0">
                <a:latin typeface="Calibri" panose="020F0502020204030204" pitchFamily="34" charset="0"/>
              </a:rPr>
              <a:t>injected: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Strongly varying loss level from turn to turn 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9324" y="5629318"/>
            <a:ext cx="5896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Data-rate is ADC </a:t>
            </a:r>
            <a:r>
              <a:rPr lang="en-US" dirty="0" smtClean="0">
                <a:latin typeface="Calibri" pitchFamily="34" charset="0"/>
              </a:rPr>
              <a:t>:  125 MHz = 352 samples/turn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		               = 22 samples between bunches </a:t>
            </a:r>
            <a:endParaRPr lang="en-US" dirty="0"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4150" y="1521314"/>
            <a:ext cx="7109282" cy="4030693"/>
            <a:chOff x="10131195" y="34140217"/>
            <a:chExt cx="9578919" cy="6246026"/>
          </a:xfrm>
        </p:grpSpPr>
        <p:pic>
          <p:nvPicPr>
            <p:cNvPr id="7" name="Picture 6" descr="Fig1.jp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73110" y="34140217"/>
              <a:ext cx="9037004" cy="5667375"/>
            </a:xfrm>
            <a:prstGeom prst="rect">
              <a:avLst/>
            </a:prstGeom>
          </p:spPr>
        </p:pic>
        <p:sp>
          <p:nvSpPr>
            <p:cNvPr id="8" name="TextBox 64"/>
            <p:cNvSpPr txBox="1"/>
            <p:nvPr/>
          </p:nvSpPr>
          <p:spPr>
            <a:xfrm>
              <a:off x="13896121" y="39868666"/>
              <a:ext cx="2590981" cy="517577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5386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0773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26159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01546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76932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52319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277054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030919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 smtClean="0">
                  <a:latin typeface="Calibri" panose="020F0502020204030204" pitchFamily="34" charset="0"/>
                </a:rPr>
                <a:t> ADC sample number</a:t>
              </a:r>
            </a:p>
          </p:txBody>
        </p:sp>
        <p:sp>
          <p:nvSpPr>
            <p:cNvPr id="9" name="TextBox 65"/>
            <p:cNvSpPr txBox="1"/>
            <p:nvPr/>
          </p:nvSpPr>
          <p:spPr>
            <a:xfrm rot="16200000">
              <a:off x="9211085" y="36394480"/>
              <a:ext cx="2287315" cy="44709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5386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0773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26159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01546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76932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52319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277054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030919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 smtClean="0">
                  <a:latin typeface="Calibri" panose="020F0502020204030204" pitchFamily="34" charset="0"/>
                </a:rPr>
                <a:t> ADC signal mV</a:t>
              </a:r>
            </a:p>
          </p:txBody>
        </p:sp>
        <p:sp>
          <p:nvSpPr>
            <p:cNvPr id="12" name="TextBox 74"/>
            <p:cNvSpPr txBox="1"/>
            <p:nvPr/>
          </p:nvSpPr>
          <p:spPr>
            <a:xfrm>
              <a:off x="12948741" y="34639089"/>
              <a:ext cx="1188134" cy="51757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5386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0773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26159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01546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769325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523190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277054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030919" algn="l" defTabSz="3507730" rtl="0" eaLnBrk="1" latinLnBrk="0" hangingPunct="1">
                <a:defRPr sz="69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 smtClean="0">
                  <a:solidFill>
                    <a:srgbClr val="009900"/>
                  </a:solidFill>
                  <a:latin typeface="Calibri" panose="020F0502020204030204" pitchFamily="34" charset="0"/>
                </a:rPr>
                <a:t> 1 Turn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2814439" y="35305582"/>
              <a:ext cx="1322435" cy="2385"/>
            </a:xfrm>
            <a:prstGeom prst="straightConnector1">
              <a:avLst/>
            </a:prstGeom>
            <a:ln w="38100">
              <a:solidFill>
                <a:srgbClr val="0099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03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Time-resolved losses of injected beam at different RF phases : </a:t>
            </a:r>
            <a:endParaRPr lang="en-GB"/>
          </a:p>
        </p:txBody>
      </p:sp>
      <p:pic>
        <p:nvPicPr>
          <p:cNvPr id="3" name="Picture 2" descr="phas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5330" y="1042390"/>
            <a:ext cx="7960296" cy="4521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4490" y="4574150"/>
            <a:ext cx="3815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Data-rate is T-b-T ( 355 kHz, 2.8 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27359" y="5865530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 Orbit turn number </a:t>
            </a:r>
            <a:endParaRPr lang="en-US" dirty="0" smtClean="0">
              <a:latin typeface="Calibri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55210" y="5848324"/>
            <a:ext cx="3312368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466926" y="297666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Loss signal [a.u.]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48655" y="1507785"/>
            <a:ext cx="344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nominal  phase	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phase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+30deg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93828" y="4726343"/>
            <a:ext cx="181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“</a:t>
            </a:r>
            <a:r>
              <a:rPr lang="en-US" dirty="0" smtClean="0">
                <a:latin typeface="Calibri" pitchFamily="34" charset="0"/>
              </a:rPr>
              <a:t>betatron</a:t>
            </a:r>
            <a:r>
              <a:rPr lang="en-US" smtClean="0">
                <a:latin typeface="Calibri" pitchFamily="34" charset="0"/>
              </a:rPr>
              <a:t>”-losses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0731" y="2088366"/>
            <a:ext cx="488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“synchrotron”-losses :  increase when out of phase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177047" y="4348264"/>
            <a:ext cx="671209" cy="48638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149814" y="2577830"/>
            <a:ext cx="826850" cy="982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12077" y="2577830"/>
            <a:ext cx="739302" cy="10214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28417" y="2616740"/>
            <a:ext cx="29185" cy="9435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ha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486" y="1156687"/>
            <a:ext cx="8057336" cy="45088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Time-resolved losses of injected beam at different RF phases : </a:t>
            </a:r>
            <a:endParaRPr lang="en-GB"/>
          </a:p>
        </p:txBody>
      </p:sp>
      <p:pic>
        <p:nvPicPr>
          <p:cNvPr id="3" name="Picture 2" descr="phas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302" y="1072344"/>
            <a:ext cx="8081846" cy="46087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0009" y="1206228"/>
            <a:ext cx="344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nominal  phase	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phase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+30deg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3285" y="4574150"/>
            <a:ext cx="3579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Data-rate is ADC ( 125 MHz,  8 ns 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85901" y="5665157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Calibri" pitchFamily="34" charset="0"/>
              </a:rPr>
              <a:t>80 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>
                <a:latin typeface="Calibri" pitchFamily="34" charset="0"/>
              </a:rPr>
              <a:t>s</a:t>
            </a:r>
            <a:endParaRPr lang="en-US" sz="2000" dirty="0" smtClean="0">
              <a:latin typeface="Calibri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26085" y="5583677"/>
            <a:ext cx="120623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23012" y="4638793"/>
            <a:ext cx="181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“</a:t>
            </a:r>
            <a:r>
              <a:rPr lang="en-US" dirty="0" smtClean="0">
                <a:latin typeface="Calibri" pitchFamily="34" charset="0"/>
              </a:rPr>
              <a:t>betatron</a:t>
            </a:r>
            <a:r>
              <a:rPr lang="en-US" smtClean="0">
                <a:latin typeface="Calibri" pitchFamily="34" charset="0"/>
              </a:rPr>
              <a:t>”-losses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4009" y="2137004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“</a:t>
            </a:r>
            <a:r>
              <a:rPr lang="en-US" dirty="0" smtClean="0">
                <a:latin typeface="Calibri" pitchFamily="34" charset="0"/>
              </a:rPr>
              <a:t>synchrotron</a:t>
            </a:r>
            <a:r>
              <a:rPr lang="en-US" smtClean="0">
                <a:latin typeface="Calibri" pitchFamily="34" charset="0"/>
              </a:rPr>
              <a:t>”-losses</a:t>
            </a:r>
            <a:endParaRPr lang="en-US" dirty="0" smtClean="0">
              <a:latin typeface="Calibri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945532" y="4095344"/>
            <a:ext cx="671209" cy="48638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019822" y="2703340"/>
            <a:ext cx="36004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952178" y="2615791"/>
            <a:ext cx="504056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-466926" y="297666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Loss signal [a.u.]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ha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286" y="1118664"/>
            <a:ext cx="8125249" cy="45468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Time-resolved losses of injected beam at different RF phases : 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639591" y="728042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“</a:t>
            </a:r>
            <a:r>
              <a:rPr lang="en-US" dirty="0" smtClean="0">
                <a:latin typeface="Calibri" pitchFamily="34" charset="0"/>
              </a:rPr>
              <a:t>synchrotron</a:t>
            </a:r>
            <a:r>
              <a:rPr lang="en-US" smtClean="0">
                <a:latin typeface="Calibri" pitchFamily="34" charset="0"/>
              </a:rPr>
              <a:t>”-losses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009" y="1206228"/>
            <a:ext cx="344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nominal  phase	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phase</a:t>
            </a:r>
            <a:r>
              <a:rPr lang="en-US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+30deg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41651" y="4574150"/>
            <a:ext cx="3521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Data-rate </a:t>
            </a:r>
            <a:r>
              <a:rPr lang="en-US" dirty="0" smtClean="0">
                <a:latin typeface="Calibri" pitchFamily="34" charset="0"/>
              </a:rPr>
              <a:t>is ADC </a:t>
            </a:r>
            <a:r>
              <a:rPr lang="en-US" smtClean="0">
                <a:latin typeface="Calibri" pitchFamily="34" charset="0"/>
              </a:rPr>
              <a:t>( 125 MHz,  8 ns 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466926" y="297666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Loss signal [a.u.]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744267" y="5635974"/>
            <a:ext cx="748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Calibri" pitchFamily="34" charset="0"/>
              </a:rPr>
              <a:t>80 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>
                <a:latin typeface="Calibri" pitchFamily="34" charset="0"/>
              </a:rPr>
              <a:t>s</a:t>
            </a:r>
            <a:endParaRPr lang="en-US" sz="2000" dirty="0" smtClean="0">
              <a:latin typeface="Calibri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70443" y="5612860"/>
            <a:ext cx="1673157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 bwMode="auto">
          <a:xfrm>
            <a:off x="4700547" y="1296319"/>
            <a:ext cx="4285753" cy="3983604"/>
          </a:xfrm>
          <a:prstGeom prst="rect">
            <a:avLst/>
          </a:prstGeom>
          <a:solidFill>
            <a:srgbClr val="DFDFF5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74929" y="1287042"/>
            <a:ext cx="4389120" cy="3983604"/>
          </a:xfrm>
          <a:prstGeom prst="rect">
            <a:avLst/>
          </a:prstGeom>
          <a:solidFill>
            <a:srgbClr val="DFDFF5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5451" y="1509326"/>
            <a:ext cx="4006446" cy="2854027"/>
            <a:chOff x="225949" y="3088337"/>
            <a:chExt cx="3810000" cy="283936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949" y="4498948"/>
              <a:ext cx="381000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5949" y="3088337"/>
              <a:ext cx="381000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474478" y="4460438"/>
            <a:ext cx="38481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~ 16 million 6 </a:t>
            </a:r>
            <a:r>
              <a:rPr lang="en-GB" dirty="0" err="1" smtClean="0">
                <a:solidFill>
                  <a:srgbClr val="FF0000"/>
                </a:solidFill>
                <a:latin typeface="Calibri" pitchFamily="34" charset="0"/>
              </a:rPr>
              <a:t>GeV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 electrons/s </a:t>
            </a:r>
            <a:r>
              <a:rPr lang="en-GB" b="1" dirty="0" smtClean="0">
                <a:solidFill>
                  <a:srgbClr val="FF0000"/>
                </a:solidFill>
                <a:latin typeface="Calibri" pitchFamily="34" charset="0"/>
              </a:rPr>
              <a:t>LOST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GB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1857" y="1396077"/>
            <a:ext cx="40551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Reasons for beam loss: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err="1" smtClean="0">
                <a:latin typeface="Calibri" pitchFamily="34" charset="0"/>
              </a:rPr>
              <a:t>Touschek</a:t>
            </a:r>
            <a:r>
              <a:rPr lang="en-US" dirty="0" smtClean="0">
                <a:latin typeface="Calibri" pitchFamily="34" charset="0"/>
              </a:rPr>
              <a:t> scattering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Vacuum quality</a:t>
            </a:r>
          </a:p>
          <a:p>
            <a:r>
              <a:rPr lang="en-US" dirty="0" smtClean="0">
                <a:latin typeface="Calibri" pitchFamily="34" charset="0"/>
              </a:rPr>
              <a:t>(</a:t>
            </a:r>
            <a:r>
              <a:rPr lang="en-US" dirty="0" err="1" smtClean="0">
                <a:latin typeface="Calibri" pitchFamily="34" charset="0"/>
              </a:rPr>
              <a:t>overal</a:t>
            </a:r>
            <a:r>
              <a:rPr lang="en-US" dirty="0" smtClean="0">
                <a:latin typeface="Calibri" pitchFamily="34" charset="0"/>
              </a:rPr>
              <a:t> vacuum level, leaks, ...) 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Limited apertures</a:t>
            </a:r>
          </a:p>
          <a:p>
            <a:r>
              <a:rPr lang="en-US" dirty="0" smtClean="0">
                <a:latin typeface="Calibri" pitchFamily="34" charset="0"/>
              </a:rPr>
              <a:t>(small </a:t>
            </a:r>
            <a:r>
              <a:rPr lang="en-US" dirty="0" err="1" smtClean="0">
                <a:latin typeface="Calibri" pitchFamily="34" charset="0"/>
              </a:rPr>
              <a:t>undulator</a:t>
            </a:r>
            <a:r>
              <a:rPr lang="en-US" dirty="0" smtClean="0">
                <a:latin typeface="Calibri" pitchFamily="34" charset="0"/>
              </a:rPr>
              <a:t> gaps, misaligned vacuum pipes,...)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Beam </a:t>
            </a:r>
            <a:r>
              <a:rPr lang="en-US" dirty="0" err="1" smtClean="0">
                <a:latin typeface="Calibri" pitchFamily="34" charset="0"/>
              </a:rPr>
              <a:t>missteering</a:t>
            </a:r>
            <a:endParaRPr lang="en-US" dirty="0" smtClean="0"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42931" y="3436706"/>
            <a:ext cx="2105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itchFamily="34" charset="0"/>
              </a:rPr>
              <a:t>200mA  stored</a:t>
            </a:r>
          </a:p>
          <a:p>
            <a:r>
              <a:rPr lang="en-GB" dirty="0">
                <a:latin typeface="Calibri" pitchFamily="34" charset="0"/>
              </a:rPr>
              <a:t>lifetime </a:t>
            </a:r>
            <a:r>
              <a:rPr lang="en-GB" dirty="0" smtClean="0">
                <a:latin typeface="Calibri" pitchFamily="34" charset="0"/>
              </a:rPr>
              <a:t>~ 60hrs 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</a:rPr>
              <a:t> “ Single-electron ”  losses by dumping injector’s dark current into </a:t>
            </a:r>
            <a:r>
              <a:rPr lang="en-US" dirty="0" smtClean="0">
                <a:latin typeface="Calibri" pitchFamily="34" charset="0"/>
              </a:rPr>
              <a:t>scraper</a:t>
            </a:r>
            <a:endParaRPr lang="en-GB" dirty="0"/>
          </a:p>
        </p:txBody>
      </p:sp>
      <p:pic>
        <p:nvPicPr>
          <p:cNvPr id="3" name="Picture 2" descr="stormMay12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07" y="837887"/>
            <a:ext cx="4535341" cy="2690825"/>
          </a:xfrm>
          <a:prstGeom prst="rect">
            <a:avLst/>
          </a:prstGeom>
        </p:spPr>
      </p:pic>
      <p:pic>
        <p:nvPicPr>
          <p:cNvPr id="4" name="Picture 3" descr="stormMay12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12" y="3591205"/>
            <a:ext cx="5056562" cy="226911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805874" y="4156364"/>
            <a:ext cx="866744" cy="737563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42334" y="3703177"/>
            <a:ext cx="1014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alibri" pitchFamily="34" charset="0"/>
              </a:rPr>
              <a:t>p</a:t>
            </a:r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</a:rPr>
              <a:t>rofile of 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</a:rPr>
              <a:t>shot  #10</a:t>
            </a:r>
            <a:endParaRPr lang="fr-FR" sz="1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5981" y="4525145"/>
            <a:ext cx="288021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other extreme :  high sensitivity</a:t>
            </a:r>
          </a:p>
          <a:p>
            <a:r>
              <a:rPr lang="en-US" sz="1600" dirty="0" smtClean="0">
                <a:latin typeface="Calibri" pitchFamily="34" charset="0"/>
                <a:sym typeface="Wingdings" pitchFamily="2" charset="2"/>
              </a:rPr>
              <a:t> Single electron detectivity</a:t>
            </a: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8269" y="765932"/>
            <a:ext cx="3443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Any lost electron will create a different shower, and thus signal strength. </a:t>
            </a:r>
          </a:p>
        </p:txBody>
      </p:sp>
    </p:spTree>
    <p:extLst>
      <p:ext uri="{BB962C8B-B14F-4D97-AF65-F5344CB8AC3E}">
        <p14:creationId xmlns:p14="http://schemas.microsoft.com/office/powerpoint/2010/main" val="39970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6670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measurements in the vicinity of in-vacuum </a:t>
            </a:r>
            <a:r>
              <a:rPr lang="en-US" dirty="0" err="1" smtClean="0"/>
              <a:t>undulators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31864" y="815975"/>
            <a:ext cx="82121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     </a:t>
            </a:r>
            <a:r>
              <a:rPr lang="en-US" dirty="0">
                <a:latin typeface="Calibri" pitchFamily="34" charset="0"/>
              </a:rPr>
              <a:t>M</a:t>
            </a:r>
            <a:r>
              <a:rPr lang="en-US" dirty="0" smtClean="0">
                <a:latin typeface="Calibri" pitchFamily="34" charset="0"/>
              </a:rPr>
              <a:t>agnet arrays of in-vacuum </a:t>
            </a:r>
            <a:r>
              <a:rPr lang="en-US" dirty="0" err="1" smtClean="0">
                <a:latin typeface="Calibri" pitchFamily="34" charset="0"/>
              </a:rPr>
              <a:t>undulators</a:t>
            </a:r>
            <a:r>
              <a:rPr lang="en-US" dirty="0" smtClean="0">
                <a:latin typeface="Calibri" pitchFamily="34" charset="0"/>
              </a:rPr>
              <a:t> are </a:t>
            </a:r>
            <a:r>
              <a:rPr lang="en-US" b="1" dirty="0" smtClean="0">
                <a:latin typeface="Calibri" pitchFamily="34" charset="0"/>
              </a:rPr>
              <a:t>very close</a:t>
            </a:r>
            <a:r>
              <a:rPr lang="en-US" dirty="0" smtClean="0">
                <a:latin typeface="Calibri" pitchFamily="34" charset="0"/>
              </a:rPr>
              <a:t> to the electron beam : </a:t>
            </a:r>
          </a:p>
          <a:p>
            <a:endParaRPr lang="en-US" sz="800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		The ‘gap’ can be as small as </a:t>
            </a:r>
            <a:r>
              <a:rPr lang="en-US" b="1" dirty="0" smtClean="0">
                <a:latin typeface="Calibri" pitchFamily="34" charset="0"/>
              </a:rPr>
              <a:t>5mm</a:t>
            </a:r>
            <a:r>
              <a:rPr lang="en-US" dirty="0" smtClean="0">
                <a:latin typeface="Calibri" pitchFamily="34" charset="0"/>
              </a:rPr>
              <a:t> 		</a:t>
            </a:r>
          </a:p>
          <a:p>
            <a:pPr lvl="4">
              <a:buFont typeface="Wingdings"/>
              <a:buChar char="à"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  Gain in flux</a:t>
            </a:r>
          </a:p>
          <a:p>
            <a:pPr lvl="2"/>
            <a:endParaRPr lang="en-US" sz="1400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 smtClean="0">
                <a:latin typeface="Calibri" pitchFamily="34" charset="0"/>
                <a:sym typeface="Wingdings" pitchFamily="2" charset="2"/>
              </a:rPr>
              <a:t> 		but: scattered electrons now get lost on these magnets</a:t>
            </a:r>
          </a:p>
          <a:p>
            <a:r>
              <a:rPr lang="en-US" dirty="0" smtClean="0">
                <a:latin typeface="Calibri" pitchFamily="34" charset="0"/>
                <a:sym typeface="Wingdings" pitchFamily="2" charset="2"/>
              </a:rPr>
              <a:t>		 Degradation of the magnets over less than a few years</a:t>
            </a:r>
          </a:p>
          <a:p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>
                <a:latin typeface="Calibri" pitchFamily="34" charset="0"/>
                <a:sym typeface="Wingdings" pitchFamily="2" charset="2"/>
              </a:rPr>
              <a:t>T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his can be a real problem in rings with smaller beam-sizes (like ESRF-EBS …!)</a:t>
            </a:r>
          </a:p>
          <a:p>
            <a:pPr>
              <a:buFont typeface="Wingdings"/>
              <a:buChar char="à"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 more scattering = less lifetime = more losses  . . .</a:t>
            </a:r>
          </a:p>
          <a:p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b="1" dirty="0" smtClean="0">
                <a:latin typeface="Calibri" pitchFamily="34" charset="0"/>
                <a:sym typeface="Wingdings" pitchFamily="2" charset="2"/>
              </a:rPr>
              <a:t>less lifetime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 is compensated with more frequent refills  </a:t>
            </a:r>
            <a:r>
              <a:rPr lang="en-US" b="1" dirty="0" smtClean="0">
                <a:latin typeface="Calibri" pitchFamily="34" charset="0"/>
                <a:sym typeface="Wingdings" pitchFamily="2" charset="2"/>
              </a:rPr>
              <a:t>top-up</a:t>
            </a:r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>
                <a:latin typeface="Calibri" pitchFamily="34" charset="0"/>
                <a:sym typeface="Wingdings" pitchFamily="2" charset="2"/>
              </a:rPr>
              <a:t>B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ut any damage to In-Vacs is only felt after it is done</a:t>
            </a:r>
          </a:p>
          <a:p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 smtClean="0">
                <a:latin typeface="Calibri" pitchFamily="34" charset="0"/>
                <a:sym typeface="Wingdings" pitchFamily="2" charset="2"/>
              </a:rPr>
              <a:t>			</a:t>
            </a:r>
            <a:r>
              <a:rPr lang="en-US" sz="2000" b="1" dirty="0" smtClean="0">
                <a:latin typeface="Calibri" pitchFamily="34" charset="0"/>
                <a:sym typeface="Wingdings" pitchFamily="2" charset="2"/>
              </a:rPr>
              <a:t>Solutions :</a:t>
            </a:r>
          </a:p>
          <a:p>
            <a:endParaRPr lang="en-US" sz="1200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>
                <a:latin typeface="Calibri" pitchFamily="34" charset="0"/>
                <a:sym typeface="Wingdings" pitchFamily="2" charset="2"/>
              </a:rPr>
              <a:t>A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dd special &amp; dedicated scrapers-collimators in that ring</a:t>
            </a:r>
          </a:p>
          <a:p>
            <a:pPr>
              <a:buFont typeface="Wingdings"/>
              <a:buChar char="à"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 the scattered electrons get lost there </a:t>
            </a:r>
          </a:p>
          <a:p>
            <a:pPr>
              <a:buFont typeface="Wingdings"/>
              <a:buChar char="à"/>
            </a:pPr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r>
              <a:rPr lang="en-US" dirty="0">
                <a:latin typeface="Calibri" pitchFamily="34" charset="0"/>
                <a:sym typeface="Wingdings" pitchFamily="2" charset="2"/>
              </a:rPr>
              <a:t>I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mproved monitoring of losses to verify that these in-</a:t>
            </a:r>
            <a:r>
              <a:rPr lang="en-US" dirty="0" err="1">
                <a:latin typeface="Calibri" pitchFamily="34" charset="0"/>
                <a:sym typeface="Wingdings" pitchFamily="2" charset="2"/>
              </a:rPr>
              <a:t>v</a:t>
            </a:r>
            <a:r>
              <a:rPr lang="en-US" dirty="0" err="1" smtClean="0">
                <a:latin typeface="Calibri" pitchFamily="34" charset="0"/>
                <a:sym typeface="Wingdings" pitchFamily="2" charset="2"/>
              </a:rPr>
              <a:t>acs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 are indeed protected.</a:t>
            </a:r>
            <a:endParaRPr lang="fr-FR" dirty="0">
              <a:latin typeface="Calibri" pitchFamily="34" charset="0"/>
            </a:endParaRPr>
          </a:p>
        </p:txBody>
      </p:sp>
      <p:pic>
        <p:nvPicPr>
          <p:cNvPr id="5" name="Picture 4" descr="Image result for smile 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8083" y="1398044"/>
            <a:ext cx="432048" cy="435742"/>
          </a:xfrm>
          <a:prstGeom prst="rect">
            <a:avLst/>
          </a:prstGeom>
          <a:noFill/>
        </p:spPr>
      </p:pic>
      <p:pic>
        <p:nvPicPr>
          <p:cNvPr id="6" name="Picture 6" descr="Image result for un-smile pictur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416" y="1937420"/>
            <a:ext cx="576064" cy="576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10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BLD installation at in-vacuum </a:t>
            </a:r>
            <a:r>
              <a:rPr lang="en-US" dirty="0" err="1" smtClean="0"/>
              <a:t>undulator</a:t>
            </a:r>
            <a:endParaRPr lang="en-GB" dirty="0"/>
          </a:p>
        </p:txBody>
      </p:sp>
      <p:pic>
        <p:nvPicPr>
          <p:cNvPr id="3" name="Picture 2" descr="BLDsID31.jpg"/>
          <p:cNvPicPr>
            <a:picLocks noChangeAspect="1"/>
          </p:cNvPicPr>
          <p:nvPr/>
        </p:nvPicPr>
        <p:blipFill>
          <a:blip r:embed="rId2" cstate="print"/>
          <a:srcRect l="9075" r="3853"/>
          <a:stretch>
            <a:fillRect/>
          </a:stretch>
        </p:blipFill>
        <p:spPr>
          <a:xfrm>
            <a:off x="789161" y="928228"/>
            <a:ext cx="8174734" cy="52810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7338" y="2137381"/>
            <a:ext cx="8435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BLD #1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33877" y="2593936"/>
            <a:ext cx="8435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BLD #2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397258" y="2373150"/>
            <a:ext cx="648072" cy="10801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587385" y="2881968"/>
            <a:ext cx="648072" cy="10801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37167" y="3321840"/>
            <a:ext cx="3699164" cy="1152128"/>
          </a:xfrm>
          <a:prstGeom prst="line">
            <a:avLst/>
          </a:prstGeom>
          <a:ln w="28575">
            <a:solidFill>
              <a:srgbClr val="FF0000"/>
            </a:solidFill>
            <a:prstDash val="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77378" y="4235776"/>
            <a:ext cx="912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e-beam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1307" y="1189720"/>
            <a:ext cx="22082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D60093"/>
                </a:solidFill>
                <a:latin typeface="Calibri" pitchFamily="34" charset="0"/>
              </a:rPr>
              <a:t>In-Vacuum undulator</a:t>
            </a:r>
            <a:endParaRPr lang="fr-FR" dirty="0">
              <a:solidFill>
                <a:srgbClr val="D60093"/>
              </a:solidFill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375099" y="1429438"/>
            <a:ext cx="1416208" cy="444186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ADC data from 2 </a:t>
            </a:r>
            <a:r>
              <a:rPr lang="en-US" dirty="0" smtClean="0">
                <a:latin typeface="Calibri" panose="020F0502020204030204" pitchFamily="34" charset="0"/>
              </a:rPr>
              <a:t>BLDs </a:t>
            </a:r>
            <a:r>
              <a:rPr lang="en-US" dirty="0">
                <a:latin typeface="Calibri" panose="020F0502020204030204" pitchFamily="34" charset="0"/>
              </a:rPr>
              <a:t>near </a:t>
            </a:r>
            <a:r>
              <a:rPr lang="en-US" dirty="0" smtClean="0">
                <a:latin typeface="Calibri" panose="020F0502020204030204" pitchFamily="34" charset="0"/>
              </a:rPr>
              <a:t>in-vacuum </a:t>
            </a:r>
            <a:r>
              <a:rPr lang="en-US" dirty="0" err="1" smtClean="0">
                <a:latin typeface="Calibri" panose="020F0502020204030204" pitchFamily="34" charset="0"/>
              </a:rPr>
              <a:t>undulator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>
                <a:latin typeface="Calibri" panose="020F0502020204030204" pitchFamily="34" charset="0"/>
              </a:rPr>
              <a:t>at 2 different </a:t>
            </a:r>
            <a:r>
              <a:rPr lang="en-US" dirty="0" smtClean="0">
                <a:latin typeface="Calibri" panose="020F0502020204030204" pitchFamily="34" charset="0"/>
              </a:rPr>
              <a:t>injections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3" name="Picture 2" descr="scheidt.capture-81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7889" y="1166360"/>
            <a:ext cx="3748693" cy="445858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1505818" y="1548466"/>
            <a:ext cx="648072" cy="10801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cheidt.capture-80.jpg"/>
          <p:cNvPicPr>
            <a:picLocks/>
          </p:cNvPicPr>
          <p:nvPr/>
        </p:nvPicPr>
        <p:blipFill>
          <a:blip r:embed="rId3" cstate="print"/>
          <a:srcRect t="-777"/>
          <a:stretch>
            <a:fillRect/>
          </a:stretch>
        </p:blipFill>
        <p:spPr>
          <a:xfrm>
            <a:off x="779462" y="1138649"/>
            <a:ext cx="3737495" cy="4486291"/>
          </a:xfrm>
          <a:prstGeom prst="rect">
            <a:avLst/>
          </a:prstGeom>
        </p:spPr>
      </p:pic>
      <p:sp>
        <p:nvSpPr>
          <p:cNvPr id="7" name="TextBox 10"/>
          <p:cNvSpPr txBox="1"/>
          <p:nvPr/>
        </p:nvSpPr>
        <p:spPr>
          <a:xfrm>
            <a:off x="1681732" y="4566976"/>
            <a:ext cx="255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Red = up-stream detector</a:t>
            </a:r>
            <a:endParaRPr lang="fr-FR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12"/>
          <p:cNvSpPr txBox="1"/>
          <p:nvPr/>
        </p:nvSpPr>
        <p:spPr>
          <a:xfrm>
            <a:off x="1380541" y="1620474"/>
            <a:ext cx="288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</a:rPr>
              <a:t>Blue = down-stream detector</a:t>
            </a:r>
            <a:endParaRPr lang="fr-FR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779462" y="769317"/>
            <a:ext cx="136815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panose="020F0502020204030204" pitchFamily="34" charset="0"/>
              </a:rPr>
              <a:t>   one shot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4577889" y="785348"/>
            <a:ext cx="147027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panose="020F0502020204030204" pitchFamily="34" charset="0"/>
              </a:rPr>
              <a:t> another shot</a:t>
            </a:r>
            <a:endParaRPr lang="fr-FR" dirty="0">
              <a:latin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205936" y="2412562"/>
            <a:ext cx="0" cy="864096"/>
          </a:xfrm>
          <a:prstGeom prst="line">
            <a:avLst/>
          </a:prstGeom>
          <a:ln w="28575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286162" y="2412562"/>
            <a:ext cx="0" cy="864096"/>
          </a:xfrm>
          <a:prstGeom prst="line">
            <a:avLst/>
          </a:prstGeom>
          <a:ln w="28575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77944" y="2628586"/>
            <a:ext cx="216024" cy="0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89912" y="2628586"/>
            <a:ext cx="216024" cy="0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3"/>
          <p:cNvSpPr txBox="1"/>
          <p:nvPr/>
        </p:nvSpPr>
        <p:spPr>
          <a:xfrm>
            <a:off x="4890194" y="205525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8000"/>
                </a:solidFill>
                <a:latin typeface="Calibri" panose="020F0502020204030204" pitchFamily="34" charset="0"/>
              </a:rPr>
              <a:t>1 Turn</a:t>
            </a:r>
            <a:endParaRPr lang="fr-FR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3250" y="5727810"/>
            <a:ext cx="514756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Registered losses depend on detector position.</a:t>
            </a:r>
          </a:p>
          <a:p>
            <a:r>
              <a:rPr lang="en-US" dirty="0" smtClean="0"/>
              <a:t>Losses are not the same at each injection shot.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3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at </a:t>
            </a:r>
            <a:r>
              <a:rPr lang="en-US" dirty="0" err="1" smtClean="0"/>
              <a:t>undulator</a:t>
            </a:r>
            <a:r>
              <a:rPr lang="en-US" dirty="0" smtClean="0"/>
              <a:t> with closed gap at injection</a:t>
            </a:r>
            <a:endParaRPr lang="en-GB" dirty="0"/>
          </a:p>
        </p:txBody>
      </p:sp>
      <p:pic>
        <p:nvPicPr>
          <p:cNvPr id="3" name="Picture 2" descr="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2746" y="1120239"/>
            <a:ext cx="7505656" cy="46866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3462" y="203587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anose="020F0502020204030204" pitchFamily="34" charset="0"/>
              </a:rPr>
              <a:t>gap at 9 mm</a:t>
            </a:r>
            <a:endParaRPr lang="fr-FR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13462" y="346358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gap at 7 mm</a:t>
            </a:r>
            <a:endParaRPr lang="fr-FR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81642" y="4234758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loss at injection turn</a:t>
            </a:r>
            <a:endParaRPr lang="fr-FR" dirty="0"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144984" y="3463581"/>
            <a:ext cx="1324566" cy="94017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017821" y="3463581"/>
            <a:ext cx="667753" cy="86816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318460" y="4700592"/>
            <a:ext cx="648880" cy="25250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60071" y="4423001"/>
            <a:ext cx="231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      losses with 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synchr. freq. signature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7645" y="5826173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Turn number</a:t>
            </a:r>
            <a:endParaRPr lang="fr-FR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2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Plans </a:t>
            </a:r>
            <a:r>
              <a:rPr lang="en-US" dirty="0">
                <a:latin typeface="Calibri" panose="020F0502020204030204" pitchFamily="34" charset="0"/>
              </a:rPr>
              <a:t>at the ESRF for adding a new BLM system now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9462" y="1118399"/>
            <a:ext cx="82121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Blip>
                <a:blip r:embed="rId2"/>
              </a:buBlip>
            </a:pPr>
            <a:r>
              <a:rPr lang="en-US" dirty="0" smtClean="0">
                <a:latin typeface="Calibri" panose="020F0502020204030204" pitchFamily="34" charset="0"/>
              </a:rPr>
              <a:t>Presently we have already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	64 old BLDs (scintillator + PMT) that are heavy &amp; big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	with slow read-out electronics (&lt;1Hz)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	64 Ionization chambers : even heavier, very big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128 BLDs of the new type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and 40 BLM electronics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   will be installed at strictly regular positions (4/cell)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    32 more units will be installed at points of interest like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     some in-vacuum IDs, injection zone, close to scrapers etc.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Commissioning of the new BLD/BLM system will start in early 2017.</a:t>
            </a:r>
          </a:p>
          <a:p>
            <a:pPr marL="285750" indent="-285750">
              <a:buBlip>
                <a:blip r:embed="rId2"/>
              </a:buBlip>
            </a:pP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2019/20 all of these devices will be transferred to the new storage ring.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    The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experience acquired in the present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ring will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be valuable for judging data taken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    at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start-up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of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ESRF-EBS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34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e ESRF under the January snow"/>
          <p:cNvPicPr>
            <a:picLocks noChangeAspect="1" noChangeArrowheads="1"/>
          </p:cNvPicPr>
          <p:nvPr/>
        </p:nvPicPr>
        <p:blipFill rotWithShape="1">
          <a:blip r:embed="rId2" cstate="print"/>
          <a:srcRect t="195" b="1"/>
          <a:stretch/>
        </p:blipFill>
        <p:spPr bwMode="auto">
          <a:xfrm>
            <a:off x="1386627" y="2892653"/>
            <a:ext cx="6587473" cy="354039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and References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79462" y="2181172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6335" y="798532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The BLD/BLM development as presented here is a collaboration between the ESRF </a:t>
            </a:r>
            <a:r>
              <a:rPr lang="en-US" dirty="0">
                <a:latin typeface="Calibri" panose="020F0502020204030204" pitchFamily="34" charset="0"/>
              </a:rPr>
              <a:t>(</a:t>
            </a:r>
            <a:r>
              <a:rPr lang="en-US" dirty="0" err="1" smtClean="0">
                <a:latin typeface="Calibri" panose="020F0502020204030204" pitchFamily="34" charset="0"/>
              </a:rPr>
              <a:t>Kees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Scheidt</a:t>
            </a:r>
            <a:r>
              <a:rPr lang="en-US" dirty="0" smtClean="0">
                <a:latin typeface="Calibri" panose="020F0502020204030204" pitchFamily="34" charset="0"/>
              </a:rPr>
              <a:t>, Nicolas </a:t>
            </a:r>
            <a:r>
              <a:rPr lang="en-US" dirty="0" err="1" smtClean="0">
                <a:latin typeface="Calibri" panose="020F0502020204030204" pitchFamily="34" charset="0"/>
              </a:rPr>
              <a:t>Benoist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Fouhed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Taoutaou</a:t>
            </a:r>
            <a:r>
              <a:rPr lang="en-US" dirty="0" smtClean="0">
                <a:latin typeface="Calibri" panose="020F0502020204030204" pitchFamily="34" charset="0"/>
              </a:rPr>
              <a:t>, Francis </a:t>
            </a:r>
            <a:r>
              <a:rPr lang="en-US" dirty="0" err="1" smtClean="0">
                <a:latin typeface="Calibri" panose="020F0502020204030204" pitchFamily="34" charset="0"/>
              </a:rPr>
              <a:t>Epaud</a:t>
            </a:r>
            <a:r>
              <a:rPr lang="en-US" dirty="0" smtClean="0">
                <a:latin typeface="Calibri" panose="020F0502020204030204" pitchFamily="34" charset="0"/>
              </a:rPr>
              <a:t>) and Instrumentation Technologies.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</a:rPr>
              <a:t>For a more detailed description of the BLD/BLM system:</a:t>
            </a:r>
          </a:p>
          <a:p>
            <a:r>
              <a:rPr lang="en-US" dirty="0">
                <a:latin typeface="Calibri" panose="020F0502020204030204" pitchFamily="34" charset="0"/>
              </a:rPr>
              <a:t>K. </a:t>
            </a:r>
            <a:r>
              <a:rPr lang="en-US" dirty="0" err="1" smtClean="0">
                <a:latin typeface="Calibri" panose="020F0502020204030204" pitchFamily="34" charset="0"/>
              </a:rPr>
              <a:t>Scheidt</a:t>
            </a:r>
            <a:r>
              <a:rPr lang="en-US" dirty="0" smtClean="0">
                <a:latin typeface="Calibri" panose="020F0502020204030204" pitchFamily="34" charset="0"/>
              </a:rPr>
              <a:t>, F. Ewald, P. </a:t>
            </a:r>
            <a:r>
              <a:rPr lang="en-US" dirty="0" err="1" smtClean="0">
                <a:latin typeface="Calibri" panose="020F0502020204030204" pitchFamily="34" charset="0"/>
              </a:rPr>
              <a:t>Leban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et al. “Optimized beam loss monitor system for the ESRF”, </a:t>
            </a:r>
            <a:r>
              <a:rPr lang="en-US" dirty="0" smtClean="0">
                <a:latin typeface="Calibri" panose="020F0502020204030204" pitchFamily="34" charset="0"/>
              </a:rPr>
              <a:t>IBIC2016  </a:t>
            </a:r>
            <a:r>
              <a:rPr lang="en-US" dirty="0">
                <a:latin typeface="Calibri" panose="020F0502020204030204" pitchFamily="34" charset="0"/>
              </a:rPr>
              <a:t>proceedings, MOPG20</a:t>
            </a:r>
          </a:p>
          <a:p>
            <a:endParaRPr lang="en-US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035" y="1893224"/>
            <a:ext cx="2842218" cy="287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Loss monitors in one ESRF storage ring cell</a:t>
            </a:r>
            <a:endParaRPr lang="en-GB">
              <a:latin typeface="Calibri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640257" y="1158212"/>
            <a:ext cx="8031894" cy="4315194"/>
          </a:xfrm>
          <a:custGeom>
            <a:avLst/>
            <a:gdLst>
              <a:gd name="connsiteX0" fmla="*/ 0 w 6595783"/>
              <a:gd name="connsiteY0" fmla="*/ 2689411 h 2689411"/>
              <a:gd name="connsiteX1" fmla="*/ 1082489 w 6595783"/>
              <a:gd name="connsiteY1" fmla="*/ 995082 h 2689411"/>
              <a:gd name="connsiteX2" fmla="*/ 2097742 w 6595783"/>
              <a:gd name="connsiteY2" fmla="*/ 282388 h 2689411"/>
              <a:gd name="connsiteX3" fmla="*/ 6595783 w 6595783"/>
              <a:gd name="connsiteY3" fmla="*/ 168088 h 2689411"/>
              <a:gd name="connsiteX0" fmla="*/ 0 w 6595783"/>
              <a:gd name="connsiteY0" fmla="*/ 2689411 h 2689411"/>
              <a:gd name="connsiteX1" fmla="*/ 1082489 w 6595783"/>
              <a:gd name="connsiteY1" fmla="*/ 995082 h 2689411"/>
              <a:gd name="connsiteX2" fmla="*/ 2097742 w 6595783"/>
              <a:gd name="connsiteY2" fmla="*/ 282388 h 2689411"/>
              <a:gd name="connsiteX3" fmla="*/ 6595783 w 6595783"/>
              <a:gd name="connsiteY3" fmla="*/ 168088 h 2689411"/>
              <a:gd name="connsiteX0" fmla="*/ 0 w 6595783"/>
              <a:gd name="connsiteY0" fmla="*/ 2521323 h 2521323"/>
              <a:gd name="connsiteX1" fmla="*/ 1082489 w 6595783"/>
              <a:gd name="connsiteY1" fmla="*/ 826994 h 2521323"/>
              <a:gd name="connsiteX2" fmla="*/ 2097742 w 6595783"/>
              <a:gd name="connsiteY2" fmla="*/ 114300 h 2521323"/>
              <a:gd name="connsiteX3" fmla="*/ 6595783 w 6595783"/>
              <a:gd name="connsiteY3" fmla="*/ 0 h 2521323"/>
              <a:gd name="connsiteX0" fmla="*/ 0 w 6818299"/>
              <a:gd name="connsiteY0" fmla="*/ 2333576 h 2333576"/>
              <a:gd name="connsiteX1" fmla="*/ 1305005 w 6818299"/>
              <a:gd name="connsiteY1" fmla="*/ 826994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49376 w 6818299"/>
              <a:gd name="connsiteY1" fmla="*/ 799180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33576"/>
              <a:gd name="connsiteX1" fmla="*/ 1298051 w 6818299"/>
              <a:gd name="connsiteY1" fmla="*/ 833948 h 2333576"/>
              <a:gd name="connsiteX2" fmla="*/ 2320258 w 6818299"/>
              <a:gd name="connsiteY2" fmla="*/ 114300 h 2333576"/>
              <a:gd name="connsiteX3" fmla="*/ 6818299 w 6818299"/>
              <a:gd name="connsiteY3" fmla="*/ 0 h 2333576"/>
              <a:gd name="connsiteX0" fmla="*/ 0 w 6818299"/>
              <a:gd name="connsiteY0" fmla="*/ 2333576 h 2341314"/>
              <a:gd name="connsiteX1" fmla="*/ 1298051 w 6818299"/>
              <a:gd name="connsiteY1" fmla="*/ 833948 h 2341314"/>
              <a:gd name="connsiteX2" fmla="*/ 2320258 w 6818299"/>
              <a:gd name="connsiteY2" fmla="*/ 114300 h 2341314"/>
              <a:gd name="connsiteX3" fmla="*/ 6818299 w 6818299"/>
              <a:gd name="connsiteY3" fmla="*/ 0 h 2341314"/>
              <a:gd name="connsiteX0" fmla="*/ 0 w 6818299"/>
              <a:gd name="connsiteY0" fmla="*/ 2333576 h 2341314"/>
              <a:gd name="connsiteX1" fmla="*/ 1298051 w 6818299"/>
              <a:gd name="connsiteY1" fmla="*/ 833948 h 2341314"/>
              <a:gd name="connsiteX2" fmla="*/ 2320258 w 6818299"/>
              <a:gd name="connsiteY2" fmla="*/ 114300 h 2341314"/>
              <a:gd name="connsiteX3" fmla="*/ 6818299 w 6818299"/>
              <a:gd name="connsiteY3" fmla="*/ 0 h 2341314"/>
              <a:gd name="connsiteX0" fmla="*/ 0 w 6818299"/>
              <a:gd name="connsiteY0" fmla="*/ 2333576 h 2341314"/>
              <a:gd name="connsiteX1" fmla="*/ 1298051 w 6818299"/>
              <a:gd name="connsiteY1" fmla="*/ 833948 h 2341314"/>
              <a:gd name="connsiteX2" fmla="*/ 2320258 w 6818299"/>
              <a:gd name="connsiteY2" fmla="*/ 114300 h 2341314"/>
              <a:gd name="connsiteX3" fmla="*/ 6818299 w 6818299"/>
              <a:gd name="connsiteY3" fmla="*/ 0 h 2341314"/>
              <a:gd name="connsiteX0" fmla="*/ 0 w 6818299"/>
              <a:gd name="connsiteY0" fmla="*/ 2333576 h 2341314"/>
              <a:gd name="connsiteX1" fmla="*/ 1298051 w 6818299"/>
              <a:gd name="connsiteY1" fmla="*/ 833948 h 2341314"/>
              <a:gd name="connsiteX2" fmla="*/ 2320258 w 6818299"/>
              <a:gd name="connsiteY2" fmla="*/ 114300 h 2341314"/>
              <a:gd name="connsiteX3" fmla="*/ 6818299 w 6818299"/>
              <a:gd name="connsiteY3" fmla="*/ 0 h 2341314"/>
              <a:gd name="connsiteX0" fmla="*/ 0 w 6818299"/>
              <a:gd name="connsiteY0" fmla="*/ 2333576 h 2341314"/>
              <a:gd name="connsiteX1" fmla="*/ 1298051 w 6818299"/>
              <a:gd name="connsiteY1" fmla="*/ 833948 h 2341314"/>
              <a:gd name="connsiteX2" fmla="*/ 2320258 w 6818299"/>
              <a:gd name="connsiteY2" fmla="*/ 114300 h 2341314"/>
              <a:gd name="connsiteX3" fmla="*/ 6818299 w 6818299"/>
              <a:gd name="connsiteY3" fmla="*/ 0 h 2341314"/>
              <a:gd name="connsiteX0" fmla="*/ 0 w 7906870"/>
              <a:gd name="connsiteY0" fmla="*/ 4576033 h 4583771"/>
              <a:gd name="connsiteX1" fmla="*/ 1298051 w 7906870"/>
              <a:gd name="connsiteY1" fmla="*/ 3076405 h 4583771"/>
              <a:gd name="connsiteX2" fmla="*/ 2320258 w 7906870"/>
              <a:gd name="connsiteY2" fmla="*/ 2356757 h 4583771"/>
              <a:gd name="connsiteX3" fmla="*/ 7906870 w 7906870"/>
              <a:gd name="connsiteY3" fmla="*/ 0 h 4583771"/>
              <a:gd name="connsiteX0" fmla="*/ 0 w 7906870"/>
              <a:gd name="connsiteY0" fmla="*/ 4576033 h 4583771"/>
              <a:gd name="connsiteX1" fmla="*/ 1298051 w 7906870"/>
              <a:gd name="connsiteY1" fmla="*/ 3076405 h 4583771"/>
              <a:gd name="connsiteX2" fmla="*/ 2320258 w 7906870"/>
              <a:gd name="connsiteY2" fmla="*/ 2356757 h 4583771"/>
              <a:gd name="connsiteX3" fmla="*/ 6325238 w 7906870"/>
              <a:gd name="connsiteY3" fmla="*/ 662749 h 4583771"/>
              <a:gd name="connsiteX4" fmla="*/ 7906870 w 7906870"/>
              <a:gd name="connsiteY4" fmla="*/ 0 h 4583771"/>
              <a:gd name="connsiteX0" fmla="*/ 0 w 7689155"/>
              <a:gd name="connsiteY0" fmla="*/ 4140604 h 4148342"/>
              <a:gd name="connsiteX1" fmla="*/ 1298051 w 7689155"/>
              <a:gd name="connsiteY1" fmla="*/ 2640976 h 4148342"/>
              <a:gd name="connsiteX2" fmla="*/ 2320258 w 7689155"/>
              <a:gd name="connsiteY2" fmla="*/ 1921328 h 4148342"/>
              <a:gd name="connsiteX3" fmla="*/ 6325238 w 7689155"/>
              <a:gd name="connsiteY3" fmla="*/ 227320 h 4148342"/>
              <a:gd name="connsiteX4" fmla="*/ 7689155 w 7689155"/>
              <a:gd name="connsiteY4" fmla="*/ 0 h 4148342"/>
              <a:gd name="connsiteX0" fmla="*/ 0 w 7689155"/>
              <a:gd name="connsiteY0" fmla="*/ 4233505 h 4241243"/>
              <a:gd name="connsiteX1" fmla="*/ 1298051 w 7689155"/>
              <a:gd name="connsiteY1" fmla="*/ 2733877 h 4241243"/>
              <a:gd name="connsiteX2" fmla="*/ 2320258 w 7689155"/>
              <a:gd name="connsiteY2" fmla="*/ 2014229 h 4241243"/>
              <a:gd name="connsiteX3" fmla="*/ 6325238 w 7689155"/>
              <a:gd name="connsiteY3" fmla="*/ 320221 h 4241243"/>
              <a:gd name="connsiteX4" fmla="*/ 7689155 w 7689155"/>
              <a:gd name="connsiteY4" fmla="*/ 92901 h 4241243"/>
              <a:gd name="connsiteX0" fmla="*/ 0 w 7689155"/>
              <a:gd name="connsiteY0" fmla="*/ 4233505 h 4241243"/>
              <a:gd name="connsiteX1" fmla="*/ 1298051 w 7689155"/>
              <a:gd name="connsiteY1" fmla="*/ 2733877 h 4241243"/>
              <a:gd name="connsiteX2" fmla="*/ 2320258 w 7689155"/>
              <a:gd name="connsiteY2" fmla="*/ 2014229 h 4241243"/>
              <a:gd name="connsiteX3" fmla="*/ 6325238 w 7689155"/>
              <a:gd name="connsiteY3" fmla="*/ 320221 h 4241243"/>
              <a:gd name="connsiteX4" fmla="*/ 7689155 w 7689155"/>
              <a:gd name="connsiteY4" fmla="*/ 92901 h 4241243"/>
              <a:gd name="connsiteX0" fmla="*/ 0 w 7689155"/>
              <a:gd name="connsiteY0" fmla="*/ 4233505 h 4241243"/>
              <a:gd name="connsiteX1" fmla="*/ 1298051 w 7689155"/>
              <a:gd name="connsiteY1" fmla="*/ 2733877 h 4241243"/>
              <a:gd name="connsiteX2" fmla="*/ 2320258 w 7689155"/>
              <a:gd name="connsiteY2" fmla="*/ 2014229 h 4241243"/>
              <a:gd name="connsiteX3" fmla="*/ 6325238 w 7689155"/>
              <a:gd name="connsiteY3" fmla="*/ 320221 h 4241243"/>
              <a:gd name="connsiteX4" fmla="*/ 7689155 w 7689155"/>
              <a:gd name="connsiteY4" fmla="*/ 92901 h 4241243"/>
              <a:gd name="connsiteX0" fmla="*/ 0 w 7689155"/>
              <a:gd name="connsiteY0" fmla="*/ 4150257 h 4157995"/>
              <a:gd name="connsiteX1" fmla="*/ 1298051 w 7689155"/>
              <a:gd name="connsiteY1" fmla="*/ 2650629 h 4157995"/>
              <a:gd name="connsiteX2" fmla="*/ 2320258 w 7689155"/>
              <a:gd name="connsiteY2" fmla="*/ 1930981 h 4157995"/>
              <a:gd name="connsiteX3" fmla="*/ 6325238 w 7689155"/>
              <a:gd name="connsiteY3" fmla="*/ 236973 h 4157995"/>
              <a:gd name="connsiteX4" fmla="*/ 7689155 w 7689155"/>
              <a:gd name="connsiteY4" fmla="*/ 9653 h 4157995"/>
              <a:gd name="connsiteX0" fmla="*/ 0 w 7689155"/>
              <a:gd name="connsiteY0" fmla="*/ 4150257 h 4157995"/>
              <a:gd name="connsiteX1" fmla="*/ 1298051 w 7689155"/>
              <a:gd name="connsiteY1" fmla="*/ 2650629 h 4157995"/>
              <a:gd name="connsiteX2" fmla="*/ 2320258 w 7689155"/>
              <a:gd name="connsiteY2" fmla="*/ 1930981 h 4157995"/>
              <a:gd name="connsiteX3" fmla="*/ 6325238 w 7689155"/>
              <a:gd name="connsiteY3" fmla="*/ 236973 h 4157995"/>
              <a:gd name="connsiteX4" fmla="*/ 7689155 w 7689155"/>
              <a:gd name="connsiteY4" fmla="*/ 9653 h 4157995"/>
              <a:gd name="connsiteX0" fmla="*/ 0 w 7565169"/>
              <a:gd name="connsiteY0" fmla="*/ 4145091 h 4152829"/>
              <a:gd name="connsiteX1" fmla="*/ 1298051 w 7565169"/>
              <a:gd name="connsiteY1" fmla="*/ 2645463 h 4152829"/>
              <a:gd name="connsiteX2" fmla="*/ 2320258 w 7565169"/>
              <a:gd name="connsiteY2" fmla="*/ 1925815 h 4152829"/>
              <a:gd name="connsiteX3" fmla="*/ 6325238 w 7565169"/>
              <a:gd name="connsiteY3" fmla="*/ 231807 h 4152829"/>
              <a:gd name="connsiteX4" fmla="*/ 7565169 w 7565169"/>
              <a:gd name="connsiteY4" fmla="*/ 9653 h 4152829"/>
              <a:gd name="connsiteX0" fmla="*/ 0 w 7565169"/>
              <a:gd name="connsiteY0" fmla="*/ 4135438 h 4143176"/>
              <a:gd name="connsiteX1" fmla="*/ 1298051 w 7565169"/>
              <a:gd name="connsiteY1" fmla="*/ 2635810 h 4143176"/>
              <a:gd name="connsiteX2" fmla="*/ 2320258 w 7565169"/>
              <a:gd name="connsiteY2" fmla="*/ 1916162 h 4143176"/>
              <a:gd name="connsiteX3" fmla="*/ 6325238 w 7565169"/>
              <a:gd name="connsiteY3" fmla="*/ 222154 h 4143176"/>
              <a:gd name="connsiteX4" fmla="*/ 7565169 w 7565169"/>
              <a:gd name="connsiteY4" fmla="*/ 0 h 4143176"/>
              <a:gd name="connsiteX0" fmla="*/ 0 w 7565169"/>
              <a:gd name="connsiteY0" fmla="*/ 4255945 h 4263683"/>
              <a:gd name="connsiteX1" fmla="*/ 1298051 w 7565169"/>
              <a:gd name="connsiteY1" fmla="*/ 2756317 h 4263683"/>
              <a:gd name="connsiteX2" fmla="*/ 2320258 w 7565169"/>
              <a:gd name="connsiteY2" fmla="*/ 2036669 h 4263683"/>
              <a:gd name="connsiteX3" fmla="*/ 6296663 w 7565169"/>
              <a:gd name="connsiteY3" fmla="*/ 180736 h 4263683"/>
              <a:gd name="connsiteX4" fmla="*/ 7565169 w 7565169"/>
              <a:gd name="connsiteY4" fmla="*/ 120507 h 4263683"/>
              <a:gd name="connsiteX0" fmla="*/ 0 w 8022369"/>
              <a:gd name="connsiteY0" fmla="*/ 4325938 h 4333676"/>
              <a:gd name="connsiteX1" fmla="*/ 1298051 w 8022369"/>
              <a:gd name="connsiteY1" fmla="*/ 2826310 h 4333676"/>
              <a:gd name="connsiteX2" fmla="*/ 2320258 w 8022369"/>
              <a:gd name="connsiteY2" fmla="*/ 2106662 h 4333676"/>
              <a:gd name="connsiteX3" fmla="*/ 6296663 w 8022369"/>
              <a:gd name="connsiteY3" fmla="*/ 250729 h 4333676"/>
              <a:gd name="connsiteX4" fmla="*/ 8022369 w 8022369"/>
              <a:gd name="connsiteY4" fmla="*/ 0 h 4333676"/>
              <a:gd name="connsiteX0" fmla="*/ 0 w 8022369"/>
              <a:gd name="connsiteY0" fmla="*/ 4423992 h 4431730"/>
              <a:gd name="connsiteX1" fmla="*/ 1298051 w 8022369"/>
              <a:gd name="connsiteY1" fmla="*/ 2924364 h 4431730"/>
              <a:gd name="connsiteX2" fmla="*/ 2320258 w 8022369"/>
              <a:gd name="connsiteY2" fmla="*/ 2204716 h 4431730"/>
              <a:gd name="connsiteX3" fmla="*/ 6296663 w 8022369"/>
              <a:gd name="connsiteY3" fmla="*/ 348783 h 4431730"/>
              <a:gd name="connsiteX4" fmla="*/ 7503618 w 8022369"/>
              <a:gd name="connsiteY4" fmla="*/ 112019 h 4431730"/>
              <a:gd name="connsiteX5" fmla="*/ 8022369 w 8022369"/>
              <a:gd name="connsiteY5" fmla="*/ 98054 h 4431730"/>
              <a:gd name="connsiteX0" fmla="*/ 0 w 8022369"/>
              <a:gd name="connsiteY0" fmla="*/ 4423992 h 4431730"/>
              <a:gd name="connsiteX1" fmla="*/ 1298051 w 8022369"/>
              <a:gd name="connsiteY1" fmla="*/ 2924364 h 4431730"/>
              <a:gd name="connsiteX2" fmla="*/ 2320258 w 8022369"/>
              <a:gd name="connsiteY2" fmla="*/ 2204716 h 4431730"/>
              <a:gd name="connsiteX3" fmla="*/ 6296663 w 8022369"/>
              <a:gd name="connsiteY3" fmla="*/ 348783 h 4431730"/>
              <a:gd name="connsiteX4" fmla="*/ 7503618 w 8022369"/>
              <a:gd name="connsiteY4" fmla="*/ 112019 h 4431730"/>
              <a:gd name="connsiteX5" fmla="*/ 8022369 w 8022369"/>
              <a:gd name="connsiteY5" fmla="*/ 98054 h 4431730"/>
              <a:gd name="connsiteX0" fmla="*/ 0 w 8022369"/>
              <a:gd name="connsiteY0" fmla="*/ 4423992 h 4431730"/>
              <a:gd name="connsiteX1" fmla="*/ 1298051 w 8022369"/>
              <a:gd name="connsiteY1" fmla="*/ 2924364 h 4431730"/>
              <a:gd name="connsiteX2" fmla="*/ 2320258 w 8022369"/>
              <a:gd name="connsiteY2" fmla="*/ 2204716 h 4431730"/>
              <a:gd name="connsiteX3" fmla="*/ 6296663 w 8022369"/>
              <a:gd name="connsiteY3" fmla="*/ 348783 h 4431730"/>
              <a:gd name="connsiteX4" fmla="*/ 7503618 w 8022369"/>
              <a:gd name="connsiteY4" fmla="*/ 112019 h 4431730"/>
              <a:gd name="connsiteX5" fmla="*/ 8022369 w 8022369"/>
              <a:gd name="connsiteY5" fmla="*/ 98054 h 4431730"/>
              <a:gd name="connsiteX0" fmla="*/ 0 w 8022369"/>
              <a:gd name="connsiteY0" fmla="*/ 4423992 h 4431730"/>
              <a:gd name="connsiteX1" fmla="*/ 1298051 w 8022369"/>
              <a:gd name="connsiteY1" fmla="*/ 2924364 h 4431730"/>
              <a:gd name="connsiteX2" fmla="*/ 2320258 w 8022369"/>
              <a:gd name="connsiteY2" fmla="*/ 2204716 h 4431730"/>
              <a:gd name="connsiteX3" fmla="*/ 6296663 w 8022369"/>
              <a:gd name="connsiteY3" fmla="*/ 348783 h 4431730"/>
              <a:gd name="connsiteX4" fmla="*/ 7503618 w 8022369"/>
              <a:gd name="connsiteY4" fmla="*/ 73919 h 4431730"/>
              <a:gd name="connsiteX5" fmla="*/ 8022369 w 8022369"/>
              <a:gd name="connsiteY5" fmla="*/ 98054 h 4431730"/>
              <a:gd name="connsiteX0" fmla="*/ 0 w 8022369"/>
              <a:gd name="connsiteY0" fmla="*/ 4423992 h 4431730"/>
              <a:gd name="connsiteX1" fmla="*/ 1298051 w 8022369"/>
              <a:gd name="connsiteY1" fmla="*/ 2924364 h 4431730"/>
              <a:gd name="connsiteX2" fmla="*/ 2320258 w 8022369"/>
              <a:gd name="connsiteY2" fmla="*/ 2204716 h 4431730"/>
              <a:gd name="connsiteX3" fmla="*/ 6296663 w 8022369"/>
              <a:gd name="connsiteY3" fmla="*/ 348783 h 4431730"/>
              <a:gd name="connsiteX4" fmla="*/ 7503618 w 8022369"/>
              <a:gd name="connsiteY4" fmla="*/ 73919 h 4431730"/>
              <a:gd name="connsiteX5" fmla="*/ 8022369 w 8022369"/>
              <a:gd name="connsiteY5" fmla="*/ 98054 h 4431730"/>
              <a:gd name="connsiteX0" fmla="*/ 0 w 8022369"/>
              <a:gd name="connsiteY0" fmla="*/ 4350073 h 4357811"/>
              <a:gd name="connsiteX1" fmla="*/ 1298051 w 8022369"/>
              <a:gd name="connsiteY1" fmla="*/ 2850445 h 4357811"/>
              <a:gd name="connsiteX2" fmla="*/ 2320258 w 8022369"/>
              <a:gd name="connsiteY2" fmla="*/ 2130797 h 4357811"/>
              <a:gd name="connsiteX3" fmla="*/ 6296663 w 8022369"/>
              <a:gd name="connsiteY3" fmla="*/ 274864 h 4357811"/>
              <a:gd name="connsiteX4" fmla="*/ 7503618 w 8022369"/>
              <a:gd name="connsiteY4" fmla="*/ 0 h 4357811"/>
              <a:gd name="connsiteX5" fmla="*/ 8022369 w 8022369"/>
              <a:gd name="connsiteY5" fmla="*/ 24135 h 4357811"/>
              <a:gd name="connsiteX0" fmla="*/ 0 w 8022369"/>
              <a:gd name="connsiteY0" fmla="*/ 4350073 h 4357811"/>
              <a:gd name="connsiteX1" fmla="*/ 1298051 w 8022369"/>
              <a:gd name="connsiteY1" fmla="*/ 2850445 h 4357811"/>
              <a:gd name="connsiteX2" fmla="*/ 2320258 w 8022369"/>
              <a:gd name="connsiteY2" fmla="*/ 2130797 h 4357811"/>
              <a:gd name="connsiteX3" fmla="*/ 6296663 w 8022369"/>
              <a:gd name="connsiteY3" fmla="*/ 274864 h 4357811"/>
              <a:gd name="connsiteX4" fmla="*/ 7503618 w 8022369"/>
              <a:gd name="connsiteY4" fmla="*/ 0 h 4357811"/>
              <a:gd name="connsiteX5" fmla="*/ 8022369 w 8022369"/>
              <a:gd name="connsiteY5" fmla="*/ 24135 h 4357811"/>
              <a:gd name="connsiteX0" fmla="*/ 0 w 8022369"/>
              <a:gd name="connsiteY0" fmla="*/ 4326506 h 4334244"/>
              <a:gd name="connsiteX1" fmla="*/ 1298051 w 8022369"/>
              <a:gd name="connsiteY1" fmla="*/ 2826878 h 4334244"/>
              <a:gd name="connsiteX2" fmla="*/ 2320258 w 8022369"/>
              <a:gd name="connsiteY2" fmla="*/ 2107230 h 4334244"/>
              <a:gd name="connsiteX3" fmla="*/ 6296663 w 8022369"/>
              <a:gd name="connsiteY3" fmla="*/ 251297 h 4334244"/>
              <a:gd name="connsiteX4" fmla="*/ 7503618 w 8022369"/>
              <a:gd name="connsiteY4" fmla="*/ 0 h 4334244"/>
              <a:gd name="connsiteX5" fmla="*/ 8022369 w 8022369"/>
              <a:gd name="connsiteY5" fmla="*/ 568 h 4334244"/>
              <a:gd name="connsiteX0" fmla="*/ 0 w 8022369"/>
              <a:gd name="connsiteY0" fmla="*/ 4326506 h 4334244"/>
              <a:gd name="connsiteX1" fmla="*/ 1298051 w 8022369"/>
              <a:gd name="connsiteY1" fmla="*/ 2826878 h 4334244"/>
              <a:gd name="connsiteX2" fmla="*/ 2320258 w 8022369"/>
              <a:gd name="connsiteY2" fmla="*/ 2107230 h 4334244"/>
              <a:gd name="connsiteX3" fmla="*/ 6296663 w 8022369"/>
              <a:gd name="connsiteY3" fmla="*/ 251297 h 4334244"/>
              <a:gd name="connsiteX4" fmla="*/ 7503618 w 8022369"/>
              <a:gd name="connsiteY4" fmla="*/ 0 h 4334244"/>
              <a:gd name="connsiteX5" fmla="*/ 8022369 w 8022369"/>
              <a:gd name="connsiteY5" fmla="*/ 568 h 4334244"/>
              <a:gd name="connsiteX0" fmla="*/ 0 w 8031894"/>
              <a:gd name="connsiteY0" fmla="*/ 4307456 h 4315194"/>
              <a:gd name="connsiteX1" fmla="*/ 1307576 w 8031894"/>
              <a:gd name="connsiteY1" fmla="*/ 2826878 h 4315194"/>
              <a:gd name="connsiteX2" fmla="*/ 2329783 w 8031894"/>
              <a:gd name="connsiteY2" fmla="*/ 2107230 h 4315194"/>
              <a:gd name="connsiteX3" fmla="*/ 6306188 w 8031894"/>
              <a:gd name="connsiteY3" fmla="*/ 251297 h 4315194"/>
              <a:gd name="connsiteX4" fmla="*/ 7513143 w 8031894"/>
              <a:gd name="connsiteY4" fmla="*/ 0 h 4315194"/>
              <a:gd name="connsiteX5" fmla="*/ 8031894 w 8031894"/>
              <a:gd name="connsiteY5" fmla="*/ 568 h 4315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1894" h="4315194">
                <a:moveTo>
                  <a:pt x="0" y="4307456"/>
                </a:moveTo>
                <a:cubicBezTo>
                  <a:pt x="5037" y="4315194"/>
                  <a:pt x="841684" y="3295958"/>
                  <a:pt x="1307576" y="2826878"/>
                </a:cubicBezTo>
                <a:cubicBezTo>
                  <a:pt x="1740645" y="2411802"/>
                  <a:pt x="1789873" y="2356320"/>
                  <a:pt x="2329783" y="2107230"/>
                </a:cubicBezTo>
                <a:cubicBezTo>
                  <a:pt x="3167648" y="1704954"/>
                  <a:pt x="5415249" y="582151"/>
                  <a:pt x="6306188" y="251297"/>
                </a:cubicBezTo>
                <a:cubicBezTo>
                  <a:pt x="6807149" y="53343"/>
                  <a:pt x="6950380" y="32067"/>
                  <a:pt x="7513143" y="0"/>
                </a:cubicBezTo>
                <a:lnTo>
                  <a:pt x="8031894" y="568"/>
                </a:lnTo>
              </a:path>
            </a:pathLst>
          </a:custGeom>
          <a:noFill/>
          <a:ln w="76200" cap="flat" cmpd="sng" algn="ctr">
            <a:solidFill>
              <a:schemeClr val="accent4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 rot="19561455">
            <a:off x="1813984" y="3405791"/>
            <a:ext cx="1277761" cy="384877"/>
          </a:xfrm>
          <a:custGeom>
            <a:avLst/>
            <a:gdLst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0 w 6389688"/>
              <a:gd name="connsiteY0" fmla="*/ 698500 h 1528762"/>
              <a:gd name="connsiteX1" fmla="*/ 2705100 w 6389688"/>
              <a:gd name="connsiteY1" fmla="*/ 12700 h 1528762"/>
              <a:gd name="connsiteX2" fmla="*/ 5857875 w 6389688"/>
              <a:gd name="connsiteY2" fmla="*/ 774700 h 1528762"/>
              <a:gd name="connsiteX3" fmla="*/ 5895975 w 6389688"/>
              <a:gd name="connsiteY3" fmla="*/ 1479550 h 1528762"/>
              <a:gd name="connsiteX4" fmla="*/ 5895975 w 6389688"/>
              <a:gd name="connsiteY4" fmla="*/ 1479550 h 1528762"/>
              <a:gd name="connsiteX5" fmla="*/ 2790825 w 6389688"/>
              <a:gd name="connsiteY5" fmla="*/ 869950 h 1528762"/>
              <a:gd name="connsiteX6" fmla="*/ 57150 w 6389688"/>
              <a:gd name="connsiteY6" fmla="*/ 1498600 h 1528762"/>
              <a:gd name="connsiteX7" fmla="*/ 0 w 6389688"/>
              <a:gd name="connsiteY7" fmla="*/ 698500 h 1528762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5895975"/>
              <a:gd name="connsiteY0" fmla="*/ 698500 h 1498600"/>
              <a:gd name="connsiteX1" fmla="*/ 2705100 w 5895975"/>
              <a:gd name="connsiteY1" fmla="*/ 12700 h 1498600"/>
              <a:gd name="connsiteX2" fmla="*/ 5857875 w 5895975"/>
              <a:gd name="connsiteY2" fmla="*/ 774700 h 1498600"/>
              <a:gd name="connsiteX3" fmla="*/ 5895975 w 5895975"/>
              <a:gd name="connsiteY3" fmla="*/ 1479550 h 1498600"/>
              <a:gd name="connsiteX4" fmla="*/ 5895975 w 5895975"/>
              <a:gd name="connsiteY4" fmla="*/ 1479550 h 1498600"/>
              <a:gd name="connsiteX5" fmla="*/ 2790825 w 5895975"/>
              <a:gd name="connsiteY5" fmla="*/ 869950 h 1498600"/>
              <a:gd name="connsiteX6" fmla="*/ 57150 w 5895975"/>
              <a:gd name="connsiteY6" fmla="*/ 1498600 h 1498600"/>
              <a:gd name="connsiteX7" fmla="*/ 0 w 5895975"/>
              <a:gd name="connsiteY7" fmla="*/ 698500 h 1498600"/>
              <a:gd name="connsiteX0" fmla="*/ 0 w 5895975"/>
              <a:gd name="connsiteY0" fmla="*/ 701675 h 1501775"/>
              <a:gd name="connsiteX1" fmla="*/ 2705100 w 5895975"/>
              <a:gd name="connsiteY1" fmla="*/ 15875 h 1501775"/>
              <a:gd name="connsiteX2" fmla="*/ 5867400 w 5895975"/>
              <a:gd name="connsiteY2" fmla="*/ 606425 h 1501775"/>
              <a:gd name="connsiteX3" fmla="*/ 5895975 w 5895975"/>
              <a:gd name="connsiteY3" fmla="*/ 1482725 h 1501775"/>
              <a:gd name="connsiteX4" fmla="*/ 5895975 w 5895975"/>
              <a:gd name="connsiteY4" fmla="*/ 1482725 h 1501775"/>
              <a:gd name="connsiteX5" fmla="*/ 2790825 w 5895975"/>
              <a:gd name="connsiteY5" fmla="*/ 873125 h 1501775"/>
              <a:gd name="connsiteX6" fmla="*/ 57150 w 5895975"/>
              <a:gd name="connsiteY6" fmla="*/ 1501775 h 1501775"/>
              <a:gd name="connsiteX7" fmla="*/ 0 w 5895975"/>
              <a:gd name="connsiteY7" fmla="*/ 701675 h 1501775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89597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9874"/>
              <a:gd name="connsiteX1" fmla="*/ 2705100 w 5922963"/>
              <a:gd name="connsiteY1" fmla="*/ 17462 h 1539874"/>
              <a:gd name="connsiteX2" fmla="*/ 5895975 w 5922963"/>
              <a:gd name="connsiteY2" fmla="*/ 598487 h 1539874"/>
              <a:gd name="connsiteX3" fmla="*/ 5772150 w 5922963"/>
              <a:gd name="connsiteY3" fmla="*/ 1493837 h 1539874"/>
              <a:gd name="connsiteX4" fmla="*/ 2790825 w 5922963"/>
              <a:gd name="connsiteY4" fmla="*/ 874712 h 1539874"/>
              <a:gd name="connsiteX5" fmla="*/ 57150 w 5922963"/>
              <a:gd name="connsiteY5" fmla="*/ 1503362 h 1539874"/>
              <a:gd name="connsiteX6" fmla="*/ 0 w 5922963"/>
              <a:gd name="connsiteY6" fmla="*/ 703262 h 1539874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895975"/>
              <a:gd name="connsiteY0" fmla="*/ 703262 h 1530349"/>
              <a:gd name="connsiteX1" fmla="*/ 2705100 w 5895975"/>
              <a:gd name="connsiteY1" fmla="*/ 17462 h 1530349"/>
              <a:gd name="connsiteX2" fmla="*/ 5895975 w 5895975"/>
              <a:gd name="connsiteY2" fmla="*/ 598487 h 1530349"/>
              <a:gd name="connsiteX3" fmla="*/ 5724525 w 5895975"/>
              <a:gd name="connsiteY3" fmla="*/ 1484312 h 1530349"/>
              <a:gd name="connsiteX4" fmla="*/ 2790825 w 5895975"/>
              <a:gd name="connsiteY4" fmla="*/ 874712 h 1530349"/>
              <a:gd name="connsiteX5" fmla="*/ 57150 w 5895975"/>
              <a:gd name="connsiteY5" fmla="*/ 1503362 h 1530349"/>
              <a:gd name="connsiteX6" fmla="*/ 0 w 5895975"/>
              <a:gd name="connsiteY6" fmla="*/ 703262 h 1530349"/>
              <a:gd name="connsiteX0" fmla="*/ 0 w 5895975"/>
              <a:gd name="connsiteY0" fmla="*/ 703262 h 1503362"/>
              <a:gd name="connsiteX1" fmla="*/ 2705100 w 5895975"/>
              <a:gd name="connsiteY1" fmla="*/ 17462 h 1503362"/>
              <a:gd name="connsiteX2" fmla="*/ 5895975 w 5895975"/>
              <a:gd name="connsiteY2" fmla="*/ 598487 h 1503362"/>
              <a:gd name="connsiteX3" fmla="*/ 5724525 w 5895975"/>
              <a:gd name="connsiteY3" fmla="*/ 1484312 h 1503362"/>
              <a:gd name="connsiteX4" fmla="*/ 2790825 w 5895975"/>
              <a:gd name="connsiteY4" fmla="*/ 874712 h 1503362"/>
              <a:gd name="connsiteX5" fmla="*/ 57150 w 5895975"/>
              <a:gd name="connsiteY5" fmla="*/ 1503362 h 1503362"/>
              <a:gd name="connsiteX6" fmla="*/ 0 w 5895975"/>
              <a:gd name="connsiteY6" fmla="*/ 703262 h 1503362"/>
              <a:gd name="connsiteX0" fmla="*/ 0 w 6105052"/>
              <a:gd name="connsiteY0" fmla="*/ 758944 h 1559044"/>
              <a:gd name="connsiteX1" fmla="*/ 2705100 w 6105052"/>
              <a:gd name="connsiteY1" fmla="*/ 73144 h 1559044"/>
              <a:gd name="connsiteX2" fmla="*/ 6105052 w 6105052"/>
              <a:gd name="connsiteY2" fmla="*/ 320088 h 1559044"/>
              <a:gd name="connsiteX3" fmla="*/ 5724525 w 6105052"/>
              <a:gd name="connsiteY3" fmla="*/ 1539994 h 1559044"/>
              <a:gd name="connsiteX4" fmla="*/ 2790825 w 6105052"/>
              <a:gd name="connsiteY4" fmla="*/ 930394 h 1559044"/>
              <a:gd name="connsiteX5" fmla="*/ 57150 w 6105052"/>
              <a:gd name="connsiteY5" fmla="*/ 1559044 h 1559044"/>
              <a:gd name="connsiteX6" fmla="*/ 0 w 6105052"/>
              <a:gd name="connsiteY6" fmla="*/ 758944 h 1559044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27779 w 6342006"/>
              <a:gd name="connsiteY4" fmla="*/ 878461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41718 w 6342006"/>
              <a:gd name="connsiteY4" fmla="*/ 1170782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128167"/>
              <a:gd name="connsiteY0" fmla="*/ 247650 h 1507111"/>
              <a:gd name="connsiteX1" fmla="*/ 2942054 w 6128167"/>
              <a:gd name="connsiteY1" fmla="*/ 21211 h 1507111"/>
              <a:gd name="connsiteX2" fmla="*/ 6118990 w 6128167"/>
              <a:gd name="connsiteY2" fmla="*/ 268155 h 1507111"/>
              <a:gd name="connsiteX3" fmla="*/ 5961479 w 6128167"/>
              <a:gd name="connsiteY3" fmla="*/ 1488061 h 1507111"/>
              <a:gd name="connsiteX4" fmla="*/ 3041718 w 6128167"/>
              <a:gd name="connsiteY4" fmla="*/ 1170782 h 1507111"/>
              <a:gd name="connsiteX5" fmla="*/ 294104 w 6128167"/>
              <a:gd name="connsiteY5" fmla="*/ 1507111 h 1507111"/>
              <a:gd name="connsiteX6" fmla="*/ 0 w 6128167"/>
              <a:gd name="connsiteY6" fmla="*/ 247650 h 1507111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250795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25348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39287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0594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6100864 w 6328067"/>
              <a:gd name="connsiteY3" fmla="*/ 1523752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450563"/>
              <a:gd name="connsiteX1" fmla="*/ 3151131 w 6328067"/>
              <a:gd name="connsiteY1" fmla="*/ 1222 h 1450563"/>
              <a:gd name="connsiteX2" fmla="*/ 6328067 w 6328067"/>
              <a:gd name="connsiteY2" fmla="*/ 345606 h 1450563"/>
              <a:gd name="connsiteX3" fmla="*/ 5829784 w 6328067"/>
              <a:gd name="connsiteY3" fmla="*/ 1416435 h 1450563"/>
              <a:gd name="connsiteX4" fmla="*/ 3153225 w 6328067"/>
              <a:gd name="connsiteY4" fmla="*/ 1220393 h 1450563"/>
              <a:gd name="connsiteX5" fmla="*/ 321229 w 6328067"/>
              <a:gd name="connsiteY5" fmla="*/ 1450563 h 1450563"/>
              <a:gd name="connsiteX6" fmla="*/ 0 w 6328067"/>
              <a:gd name="connsiteY6" fmla="*/ 352941 h 1450563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78639 w 6328067"/>
              <a:gd name="connsiteY4" fmla="*/ 1164516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299689"/>
              <a:gd name="connsiteY0" fmla="*/ 361005 h 1424499"/>
              <a:gd name="connsiteX1" fmla="*/ 3151131 w 6299689"/>
              <a:gd name="connsiteY1" fmla="*/ 9286 h 1424499"/>
              <a:gd name="connsiteX2" fmla="*/ 5980050 w 6299689"/>
              <a:gd name="connsiteY2" fmla="*/ 305286 h 1424499"/>
              <a:gd name="connsiteX3" fmla="*/ 5829784 w 6299689"/>
              <a:gd name="connsiteY3" fmla="*/ 1424499 h 1424499"/>
              <a:gd name="connsiteX4" fmla="*/ 3178639 w 6299689"/>
              <a:gd name="connsiteY4" fmla="*/ 1172580 h 1424499"/>
              <a:gd name="connsiteX5" fmla="*/ 524540 w 6299689"/>
              <a:gd name="connsiteY5" fmla="*/ 1408959 h 1424499"/>
              <a:gd name="connsiteX6" fmla="*/ 0 w 6299689"/>
              <a:gd name="connsiteY6" fmla="*/ 361005 h 1424499"/>
              <a:gd name="connsiteX0" fmla="*/ 0 w 5980050"/>
              <a:gd name="connsiteY0" fmla="*/ 361005 h 1424499"/>
              <a:gd name="connsiteX1" fmla="*/ 3151131 w 5980050"/>
              <a:gd name="connsiteY1" fmla="*/ 9286 h 1424499"/>
              <a:gd name="connsiteX2" fmla="*/ 5980050 w 5980050"/>
              <a:gd name="connsiteY2" fmla="*/ 305286 h 1424499"/>
              <a:gd name="connsiteX3" fmla="*/ 5829784 w 5980050"/>
              <a:gd name="connsiteY3" fmla="*/ 1424499 h 1424499"/>
              <a:gd name="connsiteX4" fmla="*/ 3178639 w 5980050"/>
              <a:gd name="connsiteY4" fmla="*/ 1172580 h 1424499"/>
              <a:gd name="connsiteX5" fmla="*/ 524540 w 5980050"/>
              <a:gd name="connsiteY5" fmla="*/ 1408959 h 1424499"/>
              <a:gd name="connsiteX6" fmla="*/ 0 w 5980050"/>
              <a:gd name="connsiteY6" fmla="*/ 361005 h 1424499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74834 w 5833516"/>
              <a:gd name="connsiteY3" fmla="*/ 1402326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829784 w 5841771"/>
              <a:gd name="connsiteY3" fmla="*/ 1402325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01565 w 5833516"/>
              <a:gd name="connsiteY3" fmla="*/ 1353942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325316 w 5727487"/>
              <a:gd name="connsiteY0" fmla="*/ 292460 h 1425087"/>
              <a:gd name="connsiteX1" fmla="*/ 3036847 w 5727487"/>
              <a:gd name="connsiteY1" fmla="*/ 1222 h 1425087"/>
              <a:gd name="connsiteX2" fmla="*/ 5719233 w 5727487"/>
              <a:gd name="connsiteY2" fmla="*/ 285125 h 1425087"/>
              <a:gd name="connsiteX3" fmla="*/ 5587281 w 5727487"/>
              <a:gd name="connsiteY3" fmla="*/ 1343860 h 1425087"/>
              <a:gd name="connsiteX4" fmla="*/ 3064355 w 5727487"/>
              <a:gd name="connsiteY4" fmla="*/ 1164516 h 1425087"/>
              <a:gd name="connsiteX5" fmla="*/ 245407 w 5727487"/>
              <a:gd name="connsiteY5" fmla="*/ 1425087 h 1425087"/>
              <a:gd name="connsiteX6" fmla="*/ 325316 w 5727487"/>
              <a:gd name="connsiteY6" fmla="*/ 292460 h 1425087"/>
              <a:gd name="connsiteX0" fmla="*/ 105514 w 5507685"/>
              <a:gd name="connsiteY0" fmla="*/ 292460 h 1364607"/>
              <a:gd name="connsiteX1" fmla="*/ 2817045 w 5507685"/>
              <a:gd name="connsiteY1" fmla="*/ 1222 h 1364607"/>
              <a:gd name="connsiteX2" fmla="*/ 5499431 w 5507685"/>
              <a:gd name="connsiteY2" fmla="*/ 285125 h 1364607"/>
              <a:gd name="connsiteX3" fmla="*/ 5367479 w 5507685"/>
              <a:gd name="connsiteY3" fmla="*/ 1343860 h 1364607"/>
              <a:gd name="connsiteX4" fmla="*/ 2844553 w 5507685"/>
              <a:gd name="connsiteY4" fmla="*/ 1164516 h 1364607"/>
              <a:gd name="connsiteX5" fmla="*/ 245407 w 5507685"/>
              <a:gd name="connsiteY5" fmla="*/ 1364607 h 1364607"/>
              <a:gd name="connsiteX6" fmla="*/ 105514 w 5507685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07015 w 5402171"/>
              <a:gd name="connsiteY3" fmla="*/ 1319666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53121 h 1313174"/>
              <a:gd name="connsiteX1" fmla="*/ 2758097 w 5393916"/>
              <a:gd name="connsiteY1" fmla="*/ 10333 h 1313174"/>
              <a:gd name="connsiteX2" fmla="*/ 5393917 w 5393916"/>
              <a:gd name="connsiteY2" fmla="*/ 245786 h 1313174"/>
              <a:gd name="connsiteX3" fmla="*/ 5207015 w 5393916"/>
              <a:gd name="connsiteY3" fmla="*/ 1280327 h 1313174"/>
              <a:gd name="connsiteX4" fmla="*/ 2739039 w 5393916"/>
              <a:gd name="connsiteY4" fmla="*/ 1125177 h 1313174"/>
              <a:gd name="connsiteX5" fmla="*/ 213158 w 5393916"/>
              <a:gd name="connsiteY5" fmla="*/ 1313174 h 1313174"/>
              <a:gd name="connsiteX6" fmla="*/ 0 w 5393916"/>
              <a:gd name="connsiteY6" fmla="*/ 253121 h 1313174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401490"/>
              <a:gd name="connsiteY0" fmla="*/ 242788 h 1308937"/>
              <a:gd name="connsiteX1" fmla="*/ 2758097 w 5401490"/>
              <a:gd name="connsiteY1" fmla="*/ 0 h 1308937"/>
              <a:gd name="connsiteX2" fmla="*/ 5401490 w 5401490"/>
              <a:gd name="connsiteY2" fmla="*/ 191212 h 1308937"/>
              <a:gd name="connsiteX3" fmla="*/ 5207015 w 5401490"/>
              <a:gd name="connsiteY3" fmla="*/ 1269994 h 1308937"/>
              <a:gd name="connsiteX4" fmla="*/ 2739039 w 5401490"/>
              <a:gd name="connsiteY4" fmla="*/ 1114844 h 1308937"/>
              <a:gd name="connsiteX5" fmla="*/ 267547 w 5401490"/>
              <a:gd name="connsiteY5" fmla="*/ 1308937 h 1308937"/>
              <a:gd name="connsiteX6" fmla="*/ 0 w 5401490"/>
              <a:gd name="connsiteY6" fmla="*/ 242788 h 130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1490" h="1308937">
                <a:moveTo>
                  <a:pt x="0" y="242788"/>
                </a:moveTo>
                <a:cubicBezTo>
                  <a:pt x="1346371" y="56404"/>
                  <a:pt x="1859111" y="1222"/>
                  <a:pt x="2758097" y="0"/>
                </a:cubicBezTo>
                <a:cubicBezTo>
                  <a:pt x="3708228" y="26763"/>
                  <a:pt x="4239232" y="20404"/>
                  <a:pt x="5401490" y="191212"/>
                </a:cubicBezTo>
                <a:cubicBezTo>
                  <a:pt x="5278629" y="950634"/>
                  <a:pt x="5365535" y="341307"/>
                  <a:pt x="5207015" y="1269994"/>
                </a:cubicBezTo>
                <a:cubicBezTo>
                  <a:pt x="4483376" y="1159002"/>
                  <a:pt x="3781868" y="1132145"/>
                  <a:pt x="2739039" y="1114844"/>
                </a:cubicBezTo>
                <a:cubicBezTo>
                  <a:pt x="1658798" y="1136172"/>
                  <a:pt x="1000450" y="1201393"/>
                  <a:pt x="267547" y="1308937"/>
                </a:cubicBezTo>
                <a:cubicBezTo>
                  <a:pt x="40648" y="370241"/>
                  <a:pt x="161466" y="988486"/>
                  <a:pt x="0" y="2427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20988799">
            <a:off x="6904414" y="1069446"/>
            <a:ext cx="1277761" cy="384877"/>
          </a:xfrm>
          <a:custGeom>
            <a:avLst/>
            <a:gdLst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719888"/>
              <a:gd name="connsiteY0" fmla="*/ 696912 h 1527174"/>
              <a:gd name="connsiteX1" fmla="*/ 3146425 w 6719888"/>
              <a:gd name="connsiteY1" fmla="*/ 11112 h 1527174"/>
              <a:gd name="connsiteX2" fmla="*/ 6194425 w 6719888"/>
              <a:gd name="connsiteY2" fmla="*/ 630237 h 1527174"/>
              <a:gd name="connsiteX3" fmla="*/ 6299200 w 6719888"/>
              <a:gd name="connsiteY3" fmla="*/ 773112 h 1527174"/>
              <a:gd name="connsiteX4" fmla="*/ 6337300 w 6719888"/>
              <a:gd name="connsiteY4" fmla="*/ 1477962 h 1527174"/>
              <a:gd name="connsiteX5" fmla="*/ 6337300 w 6719888"/>
              <a:gd name="connsiteY5" fmla="*/ 1477962 h 1527174"/>
              <a:gd name="connsiteX6" fmla="*/ 3232150 w 6719888"/>
              <a:gd name="connsiteY6" fmla="*/ 868362 h 1527174"/>
              <a:gd name="connsiteX7" fmla="*/ 498475 w 6719888"/>
              <a:gd name="connsiteY7" fmla="*/ 1497012 h 1527174"/>
              <a:gd name="connsiteX8" fmla="*/ 441325 w 6719888"/>
              <a:gd name="connsiteY8" fmla="*/ 696912 h 1527174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41325 w 6831013"/>
              <a:gd name="connsiteY0" fmla="*/ 698500 h 1528762"/>
              <a:gd name="connsiteX1" fmla="*/ 3146425 w 6831013"/>
              <a:gd name="connsiteY1" fmla="*/ 12700 h 1528762"/>
              <a:gd name="connsiteX2" fmla="*/ 6299200 w 6831013"/>
              <a:gd name="connsiteY2" fmla="*/ 774700 h 1528762"/>
              <a:gd name="connsiteX3" fmla="*/ 6337300 w 6831013"/>
              <a:gd name="connsiteY3" fmla="*/ 1479550 h 1528762"/>
              <a:gd name="connsiteX4" fmla="*/ 6337300 w 6831013"/>
              <a:gd name="connsiteY4" fmla="*/ 1479550 h 1528762"/>
              <a:gd name="connsiteX5" fmla="*/ 3232150 w 6831013"/>
              <a:gd name="connsiteY5" fmla="*/ 869950 h 1528762"/>
              <a:gd name="connsiteX6" fmla="*/ 498475 w 6831013"/>
              <a:gd name="connsiteY6" fmla="*/ 1498600 h 1528762"/>
              <a:gd name="connsiteX7" fmla="*/ 441325 w 6831013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404812 w 6794500"/>
              <a:gd name="connsiteY0" fmla="*/ 698500 h 1528762"/>
              <a:gd name="connsiteX1" fmla="*/ 3109912 w 6794500"/>
              <a:gd name="connsiteY1" fmla="*/ 12700 h 1528762"/>
              <a:gd name="connsiteX2" fmla="*/ 6262687 w 6794500"/>
              <a:gd name="connsiteY2" fmla="*/ 774700 h 1528762"/>
              <a:gd name="connsiteX3" fmla="*/ 6300787 w 6794500"/>
              <a:gd name="connsiteY3" fmla="*/ 1479550 h 1528762"/>
              <a:gd name="connsiteX4" fmla="*/ 6300787 w 6794500"/>
              <a:gd name="connsiteY4" fmla="*/ 1479550 h 1528762"/>
              <a:gd name="connsiteX5" fmla="*/ 3195637 w 6794500"/>
              <a:gd name="connsiteY5" fmla="*/ 869950 h 1528762"/>
              <a:gd name="connsiteX6" fmla="*/ 461962 w 6794500"/>
              <a:gd name="connsiteY6" fmla="*/ 1498600 h 1528762"/>
              <a:gd name="connsiteX7" fmla="*/ 404812 w 6794500"/>
              <a:gd name="connsiteY7" fmla="*/ 698500 h 1528762"/>
              <a:gd name="connsiteX0" fmla="*/ 0 w 6389688"/>
              <a:gd name="connsiteY0" fmla="*/ 698500 h 1528762"/>
              <a:gd name="connsiteX1" fmla="*/ 2705100 w 6389688"/>
              <a:gd name="connsiteY1" fmla="*/ 12700 h 1528762"/>
              <a:gd name="connsiteX2" fmla="*/ 5857875 w 6389688"/>
              <a:gd name="connsiteY2" fmla="*/ 774700 h 1528762"/>
              <a:gd name="connsiteX3" fmla="*/ 5895975 w 6389688"/>
              <a:gd name="connsiteY3" fmla="*/ 1479550 h 1528762"/>
              <a:gd name="connsiteX4" fmla="*/ 5895975 w 6389688"/>
              <a:gd name="connsiteY4" fmla="*/ 1479550 h 1528762"/>
              <a:gd name="connsiteX5" fmla="*/ 2790825 w 6389688"/>
              <a:gd name="connsiteY5" fmla="*/ 869950 h 1528762"/>
              <a:gd name="connsiteX6" fmla="*/ 57150 w 6389688"/>
              <a:gd name="connsiteY6" fmla="*/ 1498600 h 1528762"/>
              <a:gd name="connsiteX7" fmla="*/ 0 w 6389688"/>
              <a:gd name="connsiteY7" fmla="*/ 698500 h 1528762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6389688"/>
              <a:gd name="connsiteY0" fmla="*/ 698500 h 1498600"/>
              <a:gd name="connsiteX1" fmla="*/ 2705100 w 6389688"/>
              <a:gd name="connsiteY1" fmla="*/ 12700 h 1498600"/>
              <a:gd name="connsiteX2" fmla="*/ 5857875 w 6389688"/>
              <a:gd name="connsiteY2" fmla="*/ 774700 h 1498600"/>
              <a:gd name="connsiteX3" fmla="*/ 5895975 w 6389688"/>
              <a:gd name="connsiteY3" fmla="*/ 1479550 h 1498600"/>
              <a:gd name="connsiteX4" fmla="*/ 5895975 w 6389688"/>
              <a:gd name="connsiteY4" fmla="*/ 1479550 h 1498600"/>
              <a:gd name="connsiteX5" fmla="*/ 2790825 w 6389688"/>
              <a:gd name="connsiteY5" fmla="*/ 869950 h 1498600"/>
              <a:gd name="connsiteX6" fmla="*/ 57150 w 6389688"/>
              <a:gd name="connsiteY6" fmla="*/ 1498600 h 1498600"/>
              <a:gd name="connsiteX7" fmla="*/ 0 w 6389688"/>
              <a:gd name="connsiteY7" fmla="*/ 698500 h 1498600"/>
              <a:gd name="connsiteX0" fmla="*/ 0 w 5895975"/>
              <a:gd name="connsiteY0" fmla="*/ 698500 h 1498600"/>
              <a:gd name="connsiteX1" fmla="*/ 2705100 w 5895975"/>
              <a:gd name="connsiteY1" fmla="*/ 12700 h 1498600"/>
              <a:gd name="connsiteX2" fmla="*/ 5857875 w 5895975"/>
              <a:gd name="connsiteY2" fmla="*/ 774700 h 1498600"/>
              <a:gd name="connsiteX3" fmla="*/ 5895975 w 5895975"/>
              <a:gd name="connsiteY3" fmla="*/ 1479550 h 1498600"/>
              <a:gd name="connsiteX4" fmla="*/ 5895975 w 5895975"/>
              <a:gd name="connsiteY4" fmla="*/ 1479550 h 1498600"/>
              <a:gd name="connsiteX5" fmla="*/ 2790825 w 5895975"/>
              <a:gd name="connsiteY5" fmla="*/ 869950 h 1498600"/>
              <a:gd name="connsiteX6" fmla="*/ 57150 w 5895975"/>
              <a:gd name="connsiteY6" fmla="*/ 1498600 h 1498600"/>
              <a:gd name="connsiteX7" fmla="*/ 0 w 5895975"/>
              <a:gd name="connsiteY7" fmla="*/ 698500 h 1498600"/>
              <a:gd name="connsiteX0" fmla="*/ 0 w 5895975"/>
              <a:gd name="connsiteY0" fmla="*/ 701675 h 1501775"/>
              <a:gd name="connsiteX1" fmla="*/ 2705100 w 5895975"/>
              <a:gd name="connsiteY1" fmla="*/ 15875 h 1501775"/>
              <a:gd name="connsiteX2" fmla="*/ 5867400 w 5895975"/>
              <a:gd name="connsiteY2" fmla="*/ 606425 h 1501775"/>
              <a:gd name="connsiteX3" fmla="*/ 5895975 w 5895975"/>
              <a:gd name="connsiteY3" fmla="*/ 1482725 h 1501775"/>
              <a:gd name="connsiteX4" fmla="*/ 5895975 w 5895975"/>
              <a:gd name="connsiteY4" fmla="*/ 1482725 h 1501775"/>
              <a:gd name="connsiteX5" fmla="*/ 2790825 w 5895975"/>
              <a:gd name="connsiteY5" fmla="*/ 873125 h 1501775"/>
              <a:gd name="connsiteX6" fmla="*/ 57150 w 5895975"/>
              <a:gd name="connsiteY6" fmla="*/ 1501775 h 1501775"/>
              <a:gd name="connsiteX7" fmla="*/ 0 w 5895975"/>
              <a:gd name="connsiteY7" fmla="*/ 701675 h 1501775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503362"/>
              <a:gd name="connsiteX1" fmla="*/ 2705100 w 5922963"/>
              <a:gd name="connsiteY1" fmla="*/ 17462 h 1503362"/>
              <a:gd name="connsiteX2" fmla="*/ 5895975 w 5922963"/>
              <a:gd name="connsiteY2" fmla="*/ 598487 h 1503362"/>
              <a:gd name="connsiteX3" fmla="*/ 5895975 w 5922963"/>
              <a:gd name="connsiteY3" fmla="*/ 1484312 h 1503362"/>
              <a:gd name="connsiteX4" fmla="*/ 5895975 w 5922963"/>
              <a:gd name="connsiteY4" fmla="*/ 1484312 h 1503362"/>
              <a:gd name="connsiteX5" fmla="*/ 2790825 w 5922963"/>
              <a:gd name="connsiteY5" fmla="*/ 874712 h 1503362"/>
              <a:gd name="connsiteX6" fmla="*/ 57150 w 5922963"/>
              <a:gd name="connsiteY6" fmla="*/ 1503362 h 1503362"/>
              <a:gd name="connsiteX7" fmla="*/ 0 w 5922963"/>
              <a:gd name="connsiteY7" fmla="*/ 703262 h 1503362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665287"/>
              <a:gd name="connsiteX1" fmla="*/ 2705100 w 5922963"/>
              <a:gd name="connsiteY1" fmla="*/ 17462 h 1665287"/>
              <a:gd name="connsiteX2" fmla="*/ 5895975 w 5922963"/>
              <a:gd name="connsiteY2" fmla="*/ 598487 h 1665287"/>
              <a:gd name="connsiteX3" fmla="*/ 5895975 w 5922963"/>
              <a:gd name="connsiteY3" fmla="*/ 1484312 h 1665287"/>
              <a:gd name="connsiteX4" fmla="*/ 5905500 w 5922963"/>
              <a:gd name="connsiteY4" fmla="*/ 1665287 h 1665287"/>
              <a:gd name="connsiteX5" fmla="*/ 2790825 w 5922963"/>
              <a:gd name="connsiteY5" fmla="*/ 874712 h 1665287"/>
              <a:gd name="connsiteX6" fmla="*/ 57150 w 5922963"/>
              <a:gd name="connsiteY6" fmla="*/ 1503362 h 1665287"/>
              <a:gd name="connsiteX7" fmla="*/ 0 w 5922963"/>
              <a:gd name="connsiteY7" fmla="*/ 703262 h 1665287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89597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9874"/>
              <a:gd name="connsiteX1" fmla="*/ 2705100 w 5922963"/>
              <a:gd name="connsiteY1" fmla="*/ 17462 h 1539874"/>
              <a:gd name="connsiteX2" fmla="*/ 5895975 w 5922963"/>
              <a:gd name="connsiteY2" fmla="*/ 598487 h 1539874"/>
              <a:gd name="connsiteX3" fmla="*/ 5772150 w 5922963"/>
              <a:gd name="connsiteY3" fmla="*/ 1493837 h 1539874"/>
              <a:gd name="connsiteX4" fmla="*/ 2790825 w 5922963"/>
              <a:gd name="connsiteY4" fmla="*/ 874712 h 1539874"/>
              <a:gd name="connsiteX5" fmla="*/ 57150 w 5922963"/>
              <a:gd name="connsiteY5" fmla="*/ 1503362 h 1539874"/>
              <a:gd name="connsiteX6" fmla="*/ 0 w 5922963"/>
              <a:gd name="connsiteY6" fmla="*/ 703262 h 1539874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922963"/>
              <a:gd name="connsiteY0" fmla="*/ 703262 h 1530349"/>
              <a:gd name="connsiteX1" fmla="*/ 2705100 w 5922963"/>
              <a:gd name="connsiteY1" fmla="*/ 17462 h 1530349"/>
              <a:gd name="connsiteX2" fmla="*/ 5895975 w 5922963"/>
              <a:gd name="connsiteY2" fmla="*/ 598487 h 1530349"/>
              <a:gd name="connsiteX3" fmla="*/ 5724525 w 5922963"/>
              <a:gd name="connsiteY3" fmla="*/ 1484312 h 1530349"/>
              <a:gd name="connsiteX4" fmla="*/ 2790825 w 5922963"/>
              <a:gd name="connsiteY4" fmla="*/ 874712 h 1530349"/>
              <a:gd name="connsiteX5" fmla="*/ 57150 w 5922963"/>
              <a:gd name="connsiteY5" fmla="*/ 1503362 h 1530349"/>
              <a:gd name="connsiteX6" fmla="*/ 0 w 5922963"/>
              <a:gd name="connsiteY6" fmla="*/ 703262 h 1530349"/>
              <a:gd name="connsiteX0" fmla="*/ 0 w 5895975"/>
              <a:gd name="connsiteY0" fmla="*/ 703262 h 1530349"/>
              <a:gd name="connsiteX1" fmla="*/ 2705100 w 5895975"/>
              <a:gd name="connsiteY1" fmla="*/ 17462 h 1530349"/>
              <a:gd name="connsiteX2" fmla="*/ 5895975 w 5895975"/>
              <a:gd name="connsiteY2" fmla="*/ 598487 h 1530349"/>
              <a:gd name="connsiteX3" fmla="*/ 5724525 w 5895975"/>
              <a:gd name="connsiteY3" fmla="*/ 1484312 h 1530349"/>
              <a:gd name="connsiteX4" fmla="*/ 2790825 w 5895975"/>
              <a:gd name="connsiteY4" fmla="*/ 874712 h 1530349"/>
              <a:gd name="connsiteX5" fmla="*/ 57150 w 5895975"/>
              <a:gd name="connsiteY5" fmla="*/ 1503362 h 1530349"/>
              <a:gd name="connsiteX6" fmla="*/ 0 w 5895975"/>
              <a:gd name="connsiteY6" fmla="*/ 703262 h 1530349"/>
              <a:gd name="connsiteX0" fmla="*/ 0 w 5895975"/>
              <a:gd name="connsiteY0" fmla="*/ 703262 h 1503362"/>
              <a:gd name="connsiteX1" fmla="*/ 2705100 w 5895975"/>
              <a:gd name="connsiteY1" fmla="*/ 17462 h 1503362"/>
              <a:gd name="connsiteX2" fmla="*/ 5895975 w 5895975"/>
              <a:gd name="connsiteY2" fmla="*/ 598487 h 1503362"/>
              <a:gd name="connsiteX3" fmla="*/ 5724525 w 5895975"/>
              <a:gd name="connsiteY3" fmla="*/ 1484312 h 1503362"/>
              <a:gd name="connsiteX4" fmla="*/ 2790825 w 5895975"/>
              <a:gd name="connsiteY4" fmla="*/ 874712 h 1503362"/>
              <a:gd name="connsiteX5" fmla="*/ 57150 w 5895975"/>
              <a:gd name="connsiteY5" fmla="*/ 1503362 h 1503362"/>
              <a:gd name="connsiteX6" fmla="*/ 0 w 5895975"/>
              <a:gd name="connsiteY6" fmla="*/ 703262 h 1503362"/>
              <a:gd name="connsiteX0" fmla="*/ 0 w 6105052"/>
              <a:gd name="connsiteY0" fmla="*/ 758944 h 1559044"/>
              <a:gd name="connsiteX1" fmla="*/ 2705100 w 6105052"/>
              <a:gd name="connsiteY1" fmla="*/ 73144 h 1559044"/>
              <a:gd name="connsiteX2" fmla="*/ 6105052 w 6105052"/>
              <a:gd name="connsiteY2" fmla="*/ 320088 h 1559044"/>
              <a:gd name="connsiteX3" fmla="*/ 5724525 w 6105052"/>
              <a:gd name="connsiteY3" fmla="*/ 1539994 h 1559044"/>
              <a:gd name="connsiteX4" fmla="*/ 2790825 w 6105052"/>
              <a:gd name="connsiteY4" fmla="*/ 930394 h 1559044"/>
              <a:gd name="connsiteX5" fmla="*/ 57150 w 6105052"/>
              <a:gd name="connsiteY5" fmla="*/ 1559044 h 1559044"/>
              <a:gd name="connsiteX6" fmla="*/ 0 w 6105052"/>
              <a:gd name="connsiteY6" fmla="*/ 758944 h 1559044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27779 w 6342006"/>
              <a:gd name="connsiteY4" fmla="*/ 878461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342006"/>
              <a:gd name="connsiteY0" fmla="*/ 247650 h 1507111"/>
              <a:gd name="connsiteX1" fmla="*/ 2942054 w 6342006"/>
              <a:gd name="connsiteY1" fmla="*/ 21211 h 1507111"/>
              <a:gd name="connsiteX2" fmla="*/ 6342006 w 6342006"/>
              <a:gd name="connsiteY2" fmla="*/ 268155 h 1507111"/>
              <a:gd name="connsiteX3" fmla="*/ 5961479 w 6342006"/>
              <a:gd name="connsiteY3" fmla="*/ 1488061 h 1507111"/>
              <a:gd name="connsiteX4" fmla="*/ 3041718 w 6342006"/>
              <a:gd name="connsiteY4" fmla="*/ 1170782 h 1507111"/>
              <a:gd name="connsiteX5" fmla="*/ 294104 w 6342006"/>
              <a:gd name="connsiteY5" fmla="*/ 1507111 h 1507111"/>
              <a:gd name="connsiteX6" fmla="*/ 0 w 6342006"/>
              <a:gd name="connsiteY6" fmla="*/ 247650 h 1507111"/>
              <a:gd name="connsiteX0" fmla="*/ 0 w 6128167"/>
              <a:gd name="connsiteY0" fmla="*/ 247650 h 1507111"/>
              <a:gd name="connsiteX1" fmla="*/ 2942054 w 6128167"/>
              <a:gd name="connsiteY1" fmla="*/ 21211 h 1507111"/>
              <a:gd name="connsiteX2" fmla="*/ 6118990 w 6128167"/>
              <a:gd name="connsiteY2" fmla="*/ 268155 h 1507111"/>
              <a:gd name="connsiteX3" fmla="*/ 5961479 w 6128167"/>
              <a:gd name="connsiteY3" fmla="*/ 1488061 h 1507111"/>
              <a:gd name="connsiteX4" fmla="*/ 3041718 w 6128167"/>
              <a:gd name="connsiteY4" fmla="*/ 1170782 h 1507111"/>
              <a:gd name="connsiteX5" fmla="*/ 294104 w 6128167"/>
              <a:gd name="connsiteY5" fmla="*/ 1507111 h 1507111"/>
              <a:gd name="connsiteX6" fmla="*/ 0 w 6128167"/>
              <a:gd name="connsiteY6" fmla="*/ 247650 h 1507111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7981 h 1491762"/>
              <a:gd name="connsiteX1" fmla="*/ 3151131 w 6337244"/>
              <a:gd name="connsiteY1" fmla="*/ 5862 h 1491762"/>
              <a:gd name="connsiteX2" fmla="*/ 6328067 w 6337244"/>
              <a:gd name="connsiteY2" fmla="*/ 252806 h 1491762"/>
              <a:gd name="connsiteX3" fmla="*/ 6170556 w 6337244"/>
              <a:gd name="connsiteY3" fmla="*/ 1472712 h 1491762"/>
              <a:gd name="connsiteX4" fmla="*/ 3250795 w 6337244"/>
              <a:gd name="connsiteY4" fmla="*/ 1155433 h 1491762"/>
              <a:gd name="connsiteX5" fmla="*/ 503181 w 6337244"/>
              <a:gd name="connsiteY5" fmla="*/ 1491762 h 1491762"/>
              <a:gd name="connsiteX6" fmla="*/ 0 w 6337244"/>
              <a:gd name="connsiteY6" fmla="*/ 287981 h 1491762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250795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25348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37244"/>
              <a:gd name="connsiteY0" fmla="*/ 289410 h 1493191"/>
              <a:gd name="connsiteX1" fmla="*/ 3151131 w 6337244"/>
              <a:gd name="connsiteY1" fmla="*/ 7291 h 1493191"/>
              <a:gd name="connsiteX2" fmla="*/ 6328067 w 6337244"/>
              <a:gd name="connsiteY2" fmla="*/ 254235 h 1493191"/>
              <a:gd name="connsiteX3" fmla="*/ 6170556 w 6337244"/>
              <a:gd name="connsiteY3" fmla="*/ 1474141 h 1493191"/>
              <a:gd name="connsiteX4" fmla="*/ 3139287 w 6337244"/>
              <a:gd name="connsiteY4" fmla="*/ 1156862 h 1493191"/>
              <a:gd name="connsiteX5" fmla="*/ 503181 w 6337244"/>
              <a:gd name="connsiteY5" fmla="*/ 1493191 h 1493191"/>
              <a:gd name="connsiteX6" fmla="*/ 0 w 6337244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93191"/>
              <a:gd name="connsiteX1" fmla="*/ 3151131 w 6328067"/>
              <a:gd name="connsiteY1" fmla="*/ 7291 h 1493191"/>
              <a:gd name="connsiteX2" fmla="*/ 6328067 w 6328067"/>
              <a:gd name="connsiteY2" fmla="*/ 254235 h 1493191"/>
              <a:gd name="connsiteX3" fmla="*/ 6100864 w 6328067"/>
              <a:gd name="connsiteY3" fmla="*/ 1432381 h 1493191"/>
              <a:gd name="connsiteX4" fmla="*/ 3139287 w 6328067"/>
              <a:gd name="connsiteY4" fmla="*/ 1156862 h 1493191"/>
              <a:gd name="connsiteX5" fmla="*/ 503181 w 6328067"/>
              <a:gd name="connsiteY5" fmla="*/ 1493191 h 1493191"/>
              <a:gd name="connsiteX6" fmla="*/ 0 w 6328067"/>
              <a:gd name="connsiteY6" fmla="*/ 289410 h 149319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15686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39287 w 6328067"/>
              <a:gd name="connsiteY4" fmla="*/ 10594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289410 h 1451431"/>
              <a:gd name="connsiteX1" fmla="*/ 3151131 w 6328067"/>
              <a:gd name="connsiteY1" fmla="*/ 7291 h 1451431"/>
              <a:gd name="connsiteX2" fmla="*/ 6328067 w 6328067"/>
              <a:gd name="connsiteY2" fmla="*/ 254235 h 1451431"/>
              <a:gd name="connsiteX3" fmla="*/ 6100864 w 6328067"/>
              <a:gd name="connsiteY3" fmla="*/ 1432381 h 1451431"/>
              <a:gd name="connsiteX4" fmla="*/ 3153225 w 6328067"/>
              <a:gd name="connsiteY4" fmla="*/ 1129022 h 1451431"/>
              <a:gd name="connsiteX5" fmla="*/ 224412 w 6328067"/>
              <a:gd name="connsiteY5" fmla="*/ 1451431 h 1451431"/>
              <a:gd name="connsiteX6" fmla="*/ 0 w 6328067"/>
              <a:gd name="connsiteY6" fmla="*/ 289410 h 1451431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85421 h 1547442"/>
              <a:gd name="connsiteX1" fmla="*/ 3151131 w 6328067"/>
              <a:gd name="connsiteY1" fmla="*/ 5862 h 1547442"/>
              <a:gd name="connsiteX2" fmla="*/ 6328067 w 6328067"/>
              <a:gd name="connsiteY2" fmla="*/ 350246 h 1547442"/>
              <a:gd name="connsiteX3" fmla="*/ 6100864 w 6328067"/>
              <a:gd name="connsiteY3" fmla="*/ 1528392 h 1547442"/>
              <a:gd name="connsiteX4" fmla="*/ 3153225 w 6328067"/>
              <a:gd name="connsiteY4" fmla="*/ 1225033 h 1547442"/>
              <a:gd name="connsiteX5" fmla="*/ 224412 w 6328067"/>
              <a:gd name="connsiteY5" fmla="*/ 1547442 h 1547442"/>
              <a:gd name="connsiteX6" fmla="*/ 0 w 6328067"/>
              <a:gd name="connsiteY6" fmla="*/ 385421 h 154744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6100864 w 6328067"/>
              <a:gd name="connsiteY3" fmla="*/ 1523752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97554 w 6328067"/>
              <a:gd name="connsiteY3" fmla="*/ 143062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542802"/>
              <a:gd name="connsiteX1" fmla="*/ 3151131 w 6328067"/>
              <a:gd name="connsiteY1" fmla="*/ 1222 h 1542802"/>
              <a:gd name="connsiteX2" fmla="*/ 6328067 w 6328067"/>
              <a:gd name="connsiteY2" fmla="*/ 345606 h 1542802"/>
              <a:gd name="connsiteX3" fmla="*/ 5829784 w 6328067"/>
              <a:gd name="connsiteY3" fmla="*/ 1416435 h 1542802"/>
              <a:gd name="connsiteX4" fmla="*/ 3153225 w 6328067"/>
              <a:gd name="connsiteY4" fmla="*/ 1220393 h 1542802"/>
              <a:gd name="connsiteX5" fmla="*/ 224412 w 6328067"/>
              <a:gd name="connsiteY5" fmla="*/ 1542802 h 1542802"/>
              <a:gd name="connsiteX6" fmla="*/ 0 w 6328067"/>
              <a:gd name="connsiteY6" fmla="*/ 352941 h 1542802"/>
              <a:gd name="connsiteX0" fmla="*/ 0 w 6328067"/>
              <a:gd name="connsiteY0" fmla="*/ 352941 h 1450563"/>
              <a:gd name="connsiteX1" fmla="*/ 3151131 w 6328067"/>
              <a:gd name="connsiteY1" fmla="*/ 1222 h 1450563"/>
              <a:gd name="connsiteX2" fmla="*/ 6328067 w 6328067"/>
              <a:gd name="connsiteY2" fmla="*/ 345606 h 1450563"/>
              <a:gd name="connsiteX3" fmla="*/ 5829784 w 6328067"/>
              <a:gd name="connsiteY3" fmla="*/ 1416435 h 1450563"/>
              <a:gd name="connsiteX4" fmla="*/ 3153225 w 6328067"/>
              <a:gd name="connsiteY4" fmla="*/ 1220393 h 1450563"/>
              <a:gd name="connsiteX5" fmla="*/ 321229 w 6328067"/>
              <a:gd name="connsiteY5" fmla="*/ 1450563 h 1450563"/>
              <a:gd name="connsiteX6" fmla="*/ 0 w 6328067"/>
              <a:gd name="connsiteY6" fmla="*/ 352941 h 1450563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53225 w 6328067"/>
              <a:gd name="connsiteY4" fmla="*/ 1220393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328067"/>
              <a:gd name="connsiteY0" fmla="*/ 352941 h 1416435"/>
              <a:gd name="connsiteX1" fmla="*/ 3151131 w 6328067"/>
              <a:gd name="connsiteY1" fmla="*/ 1222 h 1416435"/>
              <a:gd name="connsiteX2" fmla="*/ 6328067 w 6328067"/>
              <a:gd name="connsiteY2" fmla="*/ 345606 h 1416435"/>
              <a:gd name="connsiteX3" fmla="*/ 5829784 w 6328067"/>
              <a:gd name="connsiteY3" fmla="*/ 1416435 h 1416435"/>
              <a:gd name="connsiteX4" fmla="*/ 3178639 w 6328067"/>
              <a:gd name="connsiteY4" fmla="*/ 1164516 h 1416435"/>
              <a:gd name="connsiteX5" fmla="*/ 524540 w 6328067"/>
              <a:gd name="connsiteY5" fmla="*/ 1400895 h 1416435"/>
              <a:gd name="connsiteX6" fmla="*/ 0 w 6328067"/>
              <a:gd name="connsiteY6" fmla="*/ 352941 h 1416435"/>
              <a:gd name="connsiteX0" fmla="*/ 0 w 6299689"/>
              <a:gd name="connsiteY0" fmla="*/ 361005 h 1424499"/>
              <a:gd name="connsiteX1" fmla="*/ 3151131 w 6299689"/>
              <a:gd name="connsiteY1" fmla="*/ 9286 h 1424499"/>
              <a:gd name="connsiteX2" fmla="*/ 5980050 w 6299689"/>
              <a:gd name="connsiteY2" fmla="*/ 305286 h 1424499"/>
              <a:gd name="connsiteX3" fmla="*/ 5829784 w 6299689"/>
              <a:gd name="connsiteY3" fmla="*/ 1424499 h 1424499"/>
              <a:gd name="connsiteX4" fmla="*/ 3178639 w 6299689"/>
              <a:gd name="connsiteY4" fmla="*/ 1172580 h 1424499"/>
              <a:gd name="connsiteX5" fmla="*/ 524540 w 6299689"/>
              <a:gd name="connsiteY5" fmla="*/ 1408959 h 1424499"/>
              <a:gd name="connsiteX6" fmla="*/ 0 w 6299689"/>
              <a:gd name="connsiteY6" fmla="*/ 361005 h 1424499"/>
              <a:gd name="connsiteX0" fmla="*/ 0 w 5980050"/>
              <a:gd name="connsiteY0" fmla="*/ 361005 h 1424499"/>
              <a:gd name="connsiteX1" fmla="*/ 3151131 w 5980050"/>
              <a:gd name="connsiteY1" fmla="*/ 9286 h 1424499"/>
              <a:gd name="connsiteX2" fmla="*/ 5980050 w 5980050"/>
              <a:gd name="connsiteY2" fmla="*/ 305286 h 1424499"/>
              <a:gd name="connsiteX3" fmla="*/ 5829784 w 5980050"/>
              <a:gd name="connsiteY3" fmla="*/ 1424499 h 1424499"/>
              <a:gd name="connsiteX4" fmla="*/ 3178639 w 5980050"/>
              <a:gd name="connsiteY4" fmla="*/ 1172580 h 1424499"/>
              <a:gd name="connsiteX5" fmla="*/ 524540 w 5980050"/>
              <a:gd name="connsiteY5" fmla="*/ 1408959 h 1424499"/>
              <a:gd name="connsiteX6" fmla="*/ 0 w 5980050"/>
              <a:gd name="connsiteY6" fmla="*/ 361005 h 1424499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41771"/>
              <a:gd name="connsiteY0" fmla="*/ 363023 h 1426517"/>
              <a:gd name="connsiteX1" fmla="*/ 3151131 w 5841771"/>
              <a:gd name="connsiteY1" fmla="*/ 11304 h 1426517"/>
              <a:gd name="connsiteX2" fmla="*/ 5833517 w 5841771"/>
              <a:gd name="connsiteY2" fmla="*/ 295207 h 1426517"/>
              <a:gd name="connsiteX3" fmla="*/ 5829784 w 5841771"/>
              <a:gd name="connsiteY3" fmla="*/ 1426517 h 1426517"/>
              <a:gd name="connsiteX4" fmla="*/ 3178639 w 5841771"/>
              <a:gd name="connsiteY4" fmla="*/ 1174598 h 1426517"/>
              <a:gd name="connsiteX5" fmla="*/ 524540 w 5841771"/>
              <a:gd name="connsiteY5" fmla="*/ 1410977 h 1426517"/>
              <a:gd name="connsiteX6" fmla="*/ 0 w 5841771"/>
              <a:gd name="connsiteY6" fmla="*/ 363023 h 1426517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74834 w 5833516"/>
              <a:gd name="connsiteY3" fmla="*/ 1402326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829784 w 5841771"/>
              <a:gd name="connsiteY3" fmla="*/ 1402325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33516"/>
              <a:gd name="connsiteY0" fmla="*/ 363023 h 1410978"/>
              <a:gd name="connsiteX1" fmla="*/ 3151131 w 5833516"/>
              <a:gd name="connsiteY1" fmla="*/ 11304 h 1410978"/>
              <a:gd name="connsiteX2" fmla="*/ 5833517 w 5833516"/>
              <a:gd name="connsiteY2" fmla="*/ 295207 h 1410978"/>
              <a:gd name="connsiteX3" fmla="*/ 5701565 w 5833516"/>
              <a:gd name="connsiteY3" fmla="*/ 1353942 h 1410978"/>
              <a:gd name="connsiteX4" fmla="*/ 3178639 w 5833516"/>
              <a:gd name="connsiteY4" fmla="*/ 1174598 h 1410978"/>
              <a:gd name="connsiteX5" fmla="*/ 524540 w 5833516"/>
              <a:gd name="connsiteY5" fmla="*/ 1410977 h 1410978"/>
              <a:gd name="connsiteX6" fmla="*/ 0 w 5833516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10978"/>
              <a:gd name="connsiteX1" fmla="*/ 3151131 w 5841771"/>
              <a:gd name="connsiteY1" fmla="*/ 11304 h 1410978"/>
              <a:gd name="connsiteX2" fmla="*/ 5833517 w 5841771"/>
              <a:gd name="connsiteY2" fmla="*/ 295207 h 1410978"/>
              <a:gd name="connsiteX3" fmla="*/ 5701565 w 5841771"/>
              <a:gd name="connsiteY3" fmla="*/ 1353942 h 1410978"/>
              <a:gd name="connsiteX4" fmla="*/ 3178639 w 5841771"/>
              <a:gd name="connsiteY4" fmla="*/ 1174598 h 1410978"/>
              <a:gd name="connsiteX5" fmla="*/ 524540 w 5841771"/>
              <a:gd name="connsiteY5" fmla="*/ 1410977 h 1410978"/>
              <a:gd name="connsiteX6" fmla="*/ 0 w 5841771"/>
              <a:gd name="connsiteY6" fmla="*/ 363023 h 1410978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0 w 5841771"/>
              <a:gd name="connsiteY0" fmla="*/ 363023 h 1435169"/>
              <a:gd name="connsiteX1" fmla="*/ 3151131 w 5841771"/>
              <a:gd name="connsiteY1" fmla="*/ 11304 h 1435169"/>
              <a:gd name="connsiteX2" fmla="*/ 5833517 w 5841771"/>
              <a:gd name="connsiteY2" fmla="*/ 295207 h 1435169"/>
              <a:gd name="connsiteX3" fmla="*/ 5701565 w 5841771"/>
              <a:gd name="connsiteY3" fmla="*/ 1353942 h 1435169"/>
              <a:gd name="connsiteX4" fmla="*/ 3178639 w 5841771"/>
              <a:gd name="connsiteY4" fmla="*/ 1174598 h 1435169"/>
              <a:gd name="connsiteX5" fmla="*/ 359691 w 5841771"/>
              <a:gd name="connsiteY5" fmla="*/ 1435169 h 1435169"/>
              <a:gd name="connsiteX6" fmla="*/ 0 w 5841771"/>
              <a:gd name="connsiteY6" fmla="*/ 363023 h 1435169"/>
              <a:gd name="connsiteX0" fmla="*/ 325316 w 5727487"/>
              <a:gd name="connsiteY0" fmla="*/ 292460 h 1425087"/>
              <a:gd name="connsiteX1" fmla="*/ 3036847 w 5727487"/>
              <a:gd name="connsiteY1" fmla="*/ 1222 h 1425087"/>
              <a:gd name="connsiteX2" fmla="*/ 5719233 w 5727487"/>
              <a:gd name="connsiteY2" fmla="*/ 285125 h 1425087"/>
              <a:gd name="connsiteX3" fmla="*/ 5587281 w 5727487"/>
              <a:gd name="connsiteY3" fmla="*/ 1343860 h 1425087"/>
              <a:gd name="connsiteX4" fmla="*/ 3064355 w 5727487"/>
              <a:gd name="connsiteY4" fmla="*/ 1164516 h 1425087"/>
              <a:gd name="connsiteX5" fmla="*/ 245407 w 5727487"/>
              <a:gd name="connsiteY5" fmla="*/ 1425087 h 1425087"/>
              <a:gd name="connsiteX6" fmla="*/ 325316 w 5727487"/>
              <a:gd name="connsiteY6" fmla="*/ 292460 h 1425087"/>
              <a:gd name="connsiteX0" fmla="*/ 105514 w 5507685"/>
              <a:gd name="connsiteY0" fmla="*/ 292460 h 1364607"/>
              <a:gd name="connsiteX1" fmla="*/ 2817045 w 5507685"/>
              <a:gd name="connsiteY1" fmla="*/ 1222 h 1364607"/>
              <a:gd name="connsiteX2" fmla="*/ 5499431 w 5507685"/>
              <a:gd name="connsiteY2" fmla="*/ 285125 h 1364607"/>
              <a:gd name="connsiteX3" fmla="*/ 5367479 w 5507685"/>
              <a:gd name="connsiteY3" fmla="*/ 1343860 h 1364607"/>
              <a:gd name="connsiteX4" fmla="*/ 2844553 w 5507685"/>
              <a:gd name="connsiteY4" fmla="*/ 1164516 h 1364607"/>
              <a:gd name="connsiteX5" fmla="*/ 245407 w 5507685"/>
              <a:gd name="connsiteY5" fmla="*/ 1364607 h 1364607"/>
              <a:gd name="connsiteX6" fmla="*/ 105514 w 5507685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64607"/>
              <a:gd name="connsiteX1" fmla="*/ 2711531 w 5402171"/>
              <a:gd name="connsiteY1" fmla="*/ 1222 h 1364607"/>
              <a:gd name="connsiteX2" fmla="*/ 5393917 w 5402171"/>
              <a:gd name="connsiteY2" fmla="*/ 285125 h 1364607"/>
              <a:gd name="connsiteX3" fmla="*/ 5261965 w 5402171"/>
              <a:gd name="connsiteY3" fmla="*/ 1343860 h 1364607"/>
              <a:gd name="connsiteX4" fmla="*/ 2739039 w 5402171"/>
              <a:gd name="connsiteY4" fmla="*/ 1164516 h 1364607"/>
              <a:gd name="connsiteX5" fmla="*/ 139893 w 5402171"/>
              <a:gd name="connsiteY5" fmla="*/ 1364607 h 1364607"/>
              <a:gd name="connsiteX6" fmla="*/ 0 w 5402171"/>
              <a:gd name="connsiteY6" fmla="*/ 292460 h 1364607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139893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61965 w 5402171"/>
              <a:gd name="connsiteY3" fmla="*/ 1343860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402171"/>
              <a:gd name="connsiteY0" fmla="*/ 292460 h 1352513"/>
              <a:gd name="connsiteX1" fmla="*/ 2711531 w 5402171"/>
              <a:gd name="connsiteY1" fmla="*/ 1222 h 1352513"/>
              <a:gd name="connsiteX2" fmla="*/ 5393917 w 5402171"/>
              <a:gd name="connsiteY2" fmla="*/ 285125 h 1352513"/>
              <a:gd name="connsiteX3" fmla="*/ 5207015 w 5402171"/>
              <a:gd name="connsiteY3" fmla="*/ 1319666 h 1352513"/>
              <a:gd name="connsiteX4" fmla="*/ 2739039 w 5402171"/>
              <a:gd name="connsiteY4" fmla="*/ 1164516 h 1352513"/>
              <a:gd name="connsiteX5" fmla="*/ 213158 w 5402171"/>
              <a:gd name="connsiteY5" fmla="*/ 1352513 h 1352513"/>
              <a:gd name="connsiteX6" fmla="*/ 0 w 5402171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2460 h 1352513"/>
              <a:gd name="connsiteX1" fmla="*/ 2711531 w 5393916"/>
              <a:gd name="connsiteY1" fmla="*/ 1222 h 1352513"/>
              <a:gd name="connsiteX2" fmla="*/ 5393917 w 5393916"/>
              <a:gd name="connsiteY2" fmla="*/ 285125 h 1352513"/>
              <a:gd name="connsiteX3" fmla="*/ 5207015 w 5393916"/>
              <a:gd name="connsiteY3" fmla="*/ 1319666 h 1352513"/>
              <a:gd name="connsiteX4" fmla="*/ 2739039 w 5393916"/>
              <a:gd name="connsiteY4" fmla="*/ 1164516 h 1352513"/>
              <a:gd name="connsiteX5" fmla="*/ 213158 w 5393916"/>
              <a:gd name="connsiteY5" fmla="*/ 1352513 h 1352513"/>
              <a:gd name="connsiteX6" fmla="*/ 0 w 5393916"/>
              <a:gd name="connsiteY6" fmla="*/ 292460 h 1352513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91239 h 1351292"/>
              <a:gd name="connsiteX1" fmla="*/ 2711531 w 5393916"/>
              <a:gd name="connsiteY1" fmla="*/ 1 h 1351292"/>
              <a:gd name="connsiteX2" fmla="*/ 5393917 w 5393916"/>
              <a:gd name="connsiteY2" fmla="*/ 283904 h 1351292"/>
              <a:gd name="connsiteX3" fmla="*/ 5207015 w 5393916"/>
              <a:gd name="connsiteY3" fmla="*/ 1318445 h 1351292"/>
              <a:gd name="connsiteX4" fmla="*/ 2739039 w 5393916"/>
              <a:gd name="connsiteY4" fmla="*/ 1163295 h 1351292"/>
              <a:gd name="connsiteX5" fmla="*/ 213158 w 5393916"/>
              <a:gd name="connsiteY5" fmla="*/ 1351292 h 1351292"/>
              <a:gd name="connsiteX6" fmla="*/ 0 w 5393916"/>
              <a:gd name="connsiteY6" fmla="*/ 291239 h 1351292"/>
              <a:gd name="connsiteX0" fmla="*/ 0 w 5393916"/>
              <a:gd name="connsiteY0" fmla="*/ 253121 h 1313174"/>
              <a:gd name="connsiteX1" fmla="*/ 2758097 w 5393916"/>
              <a:gd name="connsiteY1" fmla="*/ 10333 h 1313174"/>
              <a:gd name="connsiteX2" fmla="*/ 5393917 w 5393916"/>
              <a:gd name="connsiteY2" fmla="*/ 245786 h 1313174"/>
              <a:gd name="connsiteX3" fmla="*/ 5207015 w 5393916"/>
              <a:gd name="connsiteY3" fmla="*/ 1280327 h 1313174"/>
              <a:gd name="connsiteX4" fmla="*/ 2739039 w 5393916"/>
              <a:gd name="connsiteY4" fmla="*/ 1125177 h 1313174"/>
              <a:gd name="connsiteX5" fmla="*/ 213158 w 5393916"/>
              <a:gd name="connsiteY5" fmla="*/ 1313174 h 1313174"/>
              <a:gd name="connsiteX6" fmla="*/ 0 w 5393916"/>
              <a:gd name="connsiteY6" fmla="*/ 253121 h 1313174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2841"/>
              <a:gd name="connsiteX1" fmla="*/ 2758097 w 5393916"/>
              <a:gd name="connsiteY1" fmla="*/ 0 h 1302841"/>
              <a:gd name="connsiteX2" fmla="*/ 5393917 w 5393916"/>
              <a:gd name="connsiteY2" fmla="*/ 235453 h 1302841"/>
              <a:gd name="connsiteX3" fmla="*/ 5207015 w 5393916"/>
              <a:gd name="connsiteY3" fmla="*/ 1269994 h 1302841"/>
              <a:gd name="connsiteX4" fmla="*/ 2739039 w 5393916"/>
              <a:gd name="connsiteY4" fmla="*/ 1114844 h 1302841"/>
              <a:gd name="connsiteX5" fmla="*/ 213158 w 5393916"/>
              <a:gd name="connsiteY5" fmla="*/ 1302841 h 1302841"/>
              <a:gd name="connsiteX6" fmla="*/ 0 w 5393916"/>
              <a:gd name="connsiteY6" fmla="*/ 242788 h 1302841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393916"/>
              <a:gd name="connsiteY0" fmla="*/ 242788 h 1308937"/>
              <a:gd name="connsiteX1" fmla="*/ 2758097 w 5393916"/>
              <a:gd name="connsiteY1" fmla="*/ 0 h 1308937"/>
              <a:gd name="connsiteX2" fmla="*/ 5393917 w 5393916"/>
              <a:gd name="connsiteY2" fmla="*/ 235453 h 1308937"/>
              <a:gd name="connsiteX3" fmla="*/ 5207015 w 5393916"/>
              <a:gd name="connsiteY3" fmla="*/ 1269994 h 1308937"/>
              <a:gd name="connsiteX4" fmla="*/ 2739039 w 5393916"/>
              <a:gd name="connsiteY4" fmla="*/ 1114844 h 1308937"/>
              <a:gd name="connsiteX5" fmla="*/ 267547 w 5393916"/>
              <a:gd name="connsiteY5" fmla="*/ 1308937 h 1308937"/>
              <a:gd name="connsiteX6" fmla="*/ 0 w 5393916"/>
              <a:gd name="connsiteY6" fmla="*/ 242788 h 1308937"/>
              <a:gd name="connsiteX0" fmla="*/ 0 w 5401490"/>
              <a:gd name="connsiteY0" fmla="*/ 242788 h 1308937"/>
              <a:gd name="connsiteX1" fmla="*/ 2758097 w 5401490"/>
              <a:gd name="connsiteY1" fmla="*/ 0 h 1308937"/>
              <a:gd name="connsiteX2" fmla="*/ 5401490 w 5401490"/>
              <a:gd name="connsiteY2" fmla="*/ 191212 h 1308937"/>
              <a:gd name="connsiteX3" fmla="*/ 5207015 w 5401490"/>
              <a:gd name="connsiteY3" fmla="*/ 1269994 h 1308937"/>
              <a:gd name="connsiteX4" fmla="*/ 2739039 w 5401490"/>
              <a:gd name="connsiteY4" fmla="*/ 1114844 h 1308937"/>
              <a:gd name="connsiteX5" fmla="*/ 267547 w 5401490"/>
              <a:gd name="connsiteY5" fmla="*/ 1308937 h 1308937"/>
              <a:gd name="connsiteX6" fmla="*/ 0 w 5401490"/>
              <a:gd name="connsiteY6" fmla="*/ 242788 h 130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1490" h="1308937">
                <a:moveTo>
                  <a:pt x="0" y="242788"/>
                </a:moveTo>
                <a:cubicBezTo>
                  <a:pt x="1346371" y="56404"/>
                  <a:pt x="1859111" y="1222"/>
                  <a:pt x="2758097" y="0"/>
                </a:cubicBezTo>
                <a:cubicBezTo>
                  <a:pt x="3708228" y="26763"/>
                  <a:pt x="4239232" y="20404"/>
                  <a:pt x="5401490" y="191212"/>
                </a:cubicBezTo>
                <a:cubicBezTo>
                  <a:pt x="5278629" y="950634"/>
                  <a:pt x="5365535" y="341307"/>
                  <a:pt x="5207015" y="1269994"/>
                </a:cubicBezTo>
                <a:cubicBezTo>
                  <a:pt x="4483376" y="1159002"/>
                  <a:pt x="3781868" y="1132145"/>
                  <a:pt x="2739039" y="1114844"/>
                </a:cubicBezTo>
                <a:cubicBezTo>
                  <a:pt x="1658798" y="1136172"/>
                  <a:pt x="1000450" y="1201393"/>
                  <a:pt x="267547" y="1308937"/>
                </a:cubicBezTo>
                <a:cubicBezTo>
                  <a:pt x="40648" y="370241"/>
                  <a:pt x="161466" y="988486"/>
                  <a:pt x="0" y="2427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8821801">
            <a:off x="1668213" y="3989862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 rot="18760774">
            <a:off x="1342551" y="4343046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 rot="18630657">
            <a:off x="1012363" y="4722237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18585263">
            <a:off x="719372" y="5084801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 rot="20111531">
            <a:off x="3436886" y="2779602"/>
            <a:ext cx="523875" cy="27511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20036455">
            <a:off x="3068798" y="3024010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20067754" flipH="1">
            <a:off x="3333975" y="2928089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20095873" flipH="1">
            <a:off x="3951458" y="2633233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20069193">
            <a:off x="4064621" y="2545362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8800656" flipH="1">
            <a:off x="1584634" y="4161920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18727630" flipH="1">
            <a:off x="1248409" y="4533659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18571606" flipH="1">
            <a:off x="944220" y="4893635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 rot="21430183">
            <a:off x="4353736" y="2055866"/>
            <a:ext cx="1234248" cy="519090"/>
            <a:chOff x="3982261" y="2240431"/>
            <a:chExt cx="1234248" cy="519090"/>
          </a:xfrm>
        </p:grpSpPr>
        <p:sp>
          <p:nvSpPr>
            <p:cNvPr id="20" name="Rectangle 19"/>
            <p:cNvSpPr/>
            <p:nvPr/>
          </p:nvSpPr>
          <p:spPr bwMode="auto">
            <a:xfrm rot="20237033">
              <a:off x="3982261" y="2492821"/>
              <a:ext cx="628649" cy="266700"/>
            </a:xfrm>
            <a:prstGeom prst="rect">
              <a:avLst/>
            </a:prstGeom>
            <a:solidFill>
              <a:srgbClr val="FF33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 rot="20285746">
              <a:off x="4587860" y="2240431"/>
              <a:ext cx="628649" cy="266700"/>
            </a:xfrm>
            <a:prstGeom prst="rect">
              <a:avLst/>
            </a:prstGeom>
            <a:solidFill>
              <a:srgbClr val="FF33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 bwMode="auto">
          <a:xfrm rot="20051943">
            <a:off x="5985736" y="1576465"/>
            <a:ext cx="523875" cy="27511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 rot="20096448">
            <a:off x="5612889" y="1816836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20066059" flipH="1">
            <a:off x="5877101" y="1722957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20111265" flipH="1">
            <a:off x="6520308" y="1413007"/>
            <a:ext cx="106433" cy="28311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 rot="20113818">
            <a:off x="6644419" y="1330156"/>
            <a:ext cx="256267" cy="276151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25432" y="6003234"/>
            <a:ext cx="6679095" cy="52322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40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Dipole magnets (bending magnets)</a:t>
            </a:r>
          </a:p>
          <a:p>
            <a:r>
              <a:rPr lang="en-US" sz="1400" smtClean="0">
                <a:solidFill>
                  <a:srgbClr val="C00000"/>
                </a:solidFill>
                <a:latin typeface="Calibri" pitchFamily="34" charset="0"/>
              </a:rPr>
              <a:t>Quadrupoles</a:t>
            </a:r>
            <a:endParaRPr lang="en-US" sz="1400" smtClean="0">
              <a:latin typeface="Calibri" pitchFamily="34" charset="0"/>
            </a:endParaRPr>
          </a:p>
          <a:p>
            <a:r>
              <a:rPr lang="en-US" sz="1400" smtClean="0">
                <a:solidFill>
                  <a:srgbClr val="006600"/>
                </a:solidFill>
                <a:latin typeface="Calibri" pitchFamily="34" charset="0"/>
              </a:rPr>
              <a:t>  Sextupoles</a:t>
            </a:r>
            <a:endParaRPr lang="en-US" sz="140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  <a:p>
            <a:r>
              <a:rPr lang="en-US" sz="1400" smtClean="0">
                <a:latin typeface="Calibri" pitchFamily="34" charset="0"/>
              </a:rPr>
              <a:t>  </a:t>
            </a:r>
            <a:r>
              <a:rPr lang="en-US" sz="1400" smtClean="0">
                <a:solidFill>
                  <a:srgbClr val="FF33CC"/>
                </a:solidFill>
                <a:latin typeface="Calibri" pitchFamily="34" charset="0"/>
              </a:rPr>
              <a:t>Insertion devices (undulators, wigglers)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3131" y="4181144"/>
            <a:ext cx="397002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smtClean="0">
                <a:latin typeface="Calibri" pitchFamily="34" charset="0"/>
              </a:rPr>
              <a:t>32 cells build the whole storage ring </a:t>
            </a:r>
          </a:p>
          <a:p>
            <a:pPr marL="342900" indent="-342900"/>
            <a:endParaRPr lang="en-US" sz="1600" smtClean="0">
              <a:latin typeface="Calibri" pitchFamily="34" charset="0"/>
            </a:endParaRPr>
          </a:p>
          <a:p>
            <a:pPr marL="342900" indent="-342900"/>
            <a:r>
              <a:rPr lang="en-US" sz="1600" smtClean="0">
                <a:latin typeface="Calibri" pitchFamily="34" charset="0"/>
              </a:rPr>
              <a:t>==&gt;  	64 Perspex/PMT BLDs</a:t>
            </a:r>
          </a:p>
          <a:p>
            <a:pPr marL="342900" indent="-342900"/>
            <a:r>
              <a:rPr lang="en-US" sz="1600" smtClean="0">
                <a:latin typeface="Calibri" pitchFamily="34" charset="0"/>
              </a:rPr>
              <a:t>		64 ionisation chambers</a:t>
            </a:r>
          </a:p>
          <a:p>
            <a:pPr marL="342900" indent="-342900"/>
            <a:r>
              <a:rPr lang="en-US" sz="1600" smtClean="0">
                <a:latin typeface="Calibri" pitchFamily="34" charset="0"/>
              </a:rPr>
              <a:t>		---------------------------------------</a:t>
            </a:r>
          </a:p>
          <a:p>
            <a:pPr marL="342900" indent="-342900"/>
            <a:r>
              <a:rPr lang="en-US" sz="1600" smtClean="0">
                <a:latin typeface="Calibri" pitchFamily="34" charset="0"/>
              </a:rPr>
              <a:t>		128 beam loss measurements	       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7633252" y="1431244"/>
            <a:ext cx="135172" cy="14312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2609353" y="3698691"/>
            <a:ext cx="135172" cy="14312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 rot="19550597">
            <a:off x="2046087" y="3191179"/>
            <a:ext cx="468612" cy="203347"/>
          </a:xfrm>
          <a:prstGeom prst="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 rot="21045746">
            <a:off x="7271421" y="807113"/>
            <a:ext cx="468612" cy="203347"/>
          </a:xfrm>
          <a:prstGeom prst="rect">
            <a:avLst/>
          </a:prstGeom>
          <a:solidFill>
            <a:srgbClr val="66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29523" y="2584181"/>
            <a:ext cx="2034531" cy="1077218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Perspex rod + PMT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at beam height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shielded in 1 cm lead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~ 80 cm x 8 cm Ø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6997148" y="1622077"/>
            <a:ext cx="644056" cy="906447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H="1">
            <a:off x="2814766" y="3164629"/>
            <a:ext cx="2751147" cy="659959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020955" y="962116"/>
            <a:ext cx="1984839" cy="1077218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Ionisation chambers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placed on the floor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heavy lead shield</a:t>
            </a:r>
          </a:p>
          <a:p>
            <a:pPr>
              <a:buFont typeface="Arial" pitchFamily="34" charset="0"/>
              <a:buChar char="•"/>
            </a:pPr>
            <a:r>
              <a:rPr lang="en-US" sz="1600" smtClean="0">
                <a:latin typeface="Calibri" pitchFamily="34" charset="0"/>
              </a:rPr>
              <a:t> ~ 30 x 50 x 20 cm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4071068" y="946216"/>
            <a:ext cx="3108960" cy="421418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H="1">
            <a:off x="2186608" y="2123008"/>
            <a:ext cx="318053" cy="1065475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182880" y="731520"/>
            <a:ext cx="8788998" cy="580912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9062" y="760670"/>
            <a:ext cx="4327498" cy="576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933" y="1710465"/>
            <a:ext cx="3908064" cy="293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419" y="914125"/>
            <a:ext cx="3968198" cy="52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41" grpId="0" animBg="1"/>
      <p:bldP spid="55" grpId="2" animBg="1"/>
      <p:bldP spid="55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" name="Rectangle 102"/>
          <p:cNvSpPr>
            <a:spLocks noChangeArrowheads="1"/>
          </p:cNvSpPr>
          <p:nvPr/>
        </p:nvSpPr>
        <p:spPr bwMode="auto">
          <a:xfrm>
            <a:off x="178154" y="782381"/>
            <a:ext cx="8804481" cy="5256790"/>
          </a:xfrm>
          <a:prstGeom prst="rect">
            <a:avLst/>
          </a:prstGeom>
          <a:solidFill>
            <a:srgbClr val="EAEAEA">
              <a:alpha val="75000"/>
            </a:srgbClr>
          </a:solidFill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250000"/>
              </a:lnSpc>
            </a:pPr>
            <a:r>
              <a:rPr lang="en-US" dirty="0" smtClean="0">
                <a:latin typeface="Calibri" pitchFamily="34" charset="0"/>
              </a:rPr>
              <a:t>  	What happens when a 6 </a:t>
            </a:r>
            <a:r>
              <a:rPr lang="en-US" dirty="0" err="1" smtClean="0">
                <a:latin typeface="Calibri" pitchFamily="34" charset="0"/>
              </a:rPr>
              <a:t>GeV</a:t>
            </a:r>
            <a:r>
              <a:rPr lang="en-US" dirty="0" smtClean="0">
                <a:latin typeface="Calibri" pitchFamily="34" charset="0"/>
              </a:rPr>
              <a:t> electron is lost?</a:t>
            </a:r>
          </a:p>
          <a:p>
            <a:pPr>
              <a:lnSpc>
                <a:spcPct val="250000"/>
              </a:lnSpc>
            </a:pPr>
            <a:r>
              <a:rPr lang="en-US" dirty="0" smtClean="0">
                <a:latin typeface="Calibri" pitchFamily="34" charset="0"/>
              </a:rPr>
              <a:t>  	How can we detect such losses? </a:t>
            </a:r>
          </a:p>
          <a:p>
            <a:pPr>
              <a:lnSpc>
                <a:spcPct val="250000"/>
              </a:lnSpc>
            </a:pPr>
            <a:r>
              <a:rPr lang="en-US" dirty="0" smtClean="0">
                <a:latin typeface="Calibri" pitchFamily="34" charset="0"/>
              </a:rPr>
              <a:t>  	The new generation of beam loss detectors chosen for the ESRF</a:t>
            </a:r>
          </a:p>
          <a:p>
            <a:pPr>
              <a:lnSpc>
                <a:spcPct val="250000"/>
              </a:lnSpc>
            </a:pPr>
            <a:r>
              <a:rPr lang="en-US" dirty="0" smtClean="0">
                <a:latin typeface="Calibri" pitchFamily="34" charset="0"/>
              </a:rPr>
              <a:t>  	Results obtained with prototypes installed in the storage ring</a:t>
            </a:r>
          </a:p>
          <a:p>
            <a:pPr>
              <a:lnSpc>
                <a:spcPct val="250000"/>
              </a:lnSpc>
            </a:pPr>
            <a:r>
              <a:rPr lang="en-US" dirty="0" smtClean="0">
                <a:latin typeface="Calibri" pitchFamily="34" charset="0"/>
              </a:rPr>
              <a:t>  </a:t>
            </a:r>
          </a:p>
          <a:p>
            <a:pPr>
              <a:lnSpc>
                <a:spcPct val="300000"/>
              </a:lnSpc>
            </a:pPr>
            <a:endParaRPr lang="en-GB" dirty="0">
              <a:latin typeface="Calibri" pitchFamily="34" charset="0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Outline</a:t>
            </a:r>
            <a:endParaRPr lang="en-US">
              <a:latin typeface="Calibri" pitchFamily="34" charset="0"/>
            </a:endParaRPr>
          </a:p>
        </p:txBody>
      </p:sp>
      <p:sp>
        <p:nvSpPr>
          <p:cNvPr id="91242" name="Text Box 106"/>
          <p:cNvSpPr txBox="1">
            <a:spLocks noChangeArrowheads="1"/>
          </p:cNvSpPr>
          <p:nvPr/>
        </p:nvSpPr>
        <p:spPr bwMode="auto">
          <a:xfrm>
            <a:off x="8742363" y="6545263"/>
            <a:ext cx="298480" cy="27699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 1</a:t>
            </a:r>
          </a:p>
        </p:txBody>
      </p:sp>
      <p:pic>
        <p:nvPicPr>
          <p:cNvPr id="5" name="Picture 4" descr="ESRF-Sun.png"/>
          <p:cNvPicPr>
            <a:picLocks noChangeAspect="1"/>
          </p:cNvPicPr>
          <p:nvPr/>
        </p:nvPicPr>
        <p:blipFill>
          <a:blip r:embed="rId2" cstate="print"/>
          <a:srcRect l="9021" t="-535" r="9143" b="35906"/>
          <a:stretch>
            <a:fillRect/>
          </a:stretch>
        </p:blipFill>
        <p:spPr>
          <a:xfrm>
            <a:off x="696489" y="1582680"/>
            <a:ext cx="381000" cy="383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ESRF-Sun.png"/>
          <p:cNvPicPr>
            <a:picLocks noChangeAspect="1"/>
          </p:cNvPicPr>
          <p:nvPr/>
        </p:nvPicPr>
        <p:blipFill>
          <a:blip r:embed="rId2" cstate="print"/>
          <a:srcRect l="9021" t="-535" r="9143" b="35906"/>
          <a:stretch>
            <a:fillRect/>
          </a:stretch>
        </p:blipFill>
        <p:spPr>
          <a:xfrm>
            <a:off x="698281" y="2272962"/>
            <a:ext cx="381000" cy="383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ESRF-Sun.png"/>
          <p:cNvPicPr>
            <a:picLocks noChangeAspect="1"/>
          </p:cNvPicPr>
          <p:nvPr/>
        </p:nvPicPr>
        <p:blipFill>
          <a:blip r:embed="rId2" cstate="print"/>
          <a:srcRect l="9021" t="-535" r="9143" b="35906"/>
          <a:stretch>
            <a:fillRect/>
          </a:stretch>
        </p:blipFill>
        <p:spPr>
          <a:xfrm>
            <a:off x="687524" y="2950693"/>
            <a:ext cx="381000" cy="383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ESRF-Sun.png"/>
          <p:cNvPicPr>
            <a:picLocks noChangeAspect="1"/>
          </p:cNvPicPr>
          <p:nvPr/>
        </p:nvPicPr>
        <p:blipFill>
          <a:blip r:embed="rId2" cstate="print"/>
          <a:srcRect l="9021" t="-535" r="9143" b="35906"/>
          <a:stretch>
            <a:fillRect/>
          </a:stretch>
        </p:blipFill>
        <p:spPr>
          <a:xfrm>
            <a:off x="698282" y="3649940"/>
            <a:ext cx="381000" cy="383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Beam loss ? What happens when we loose a GeV electron?</a:t>
            </a:r>
            <a:endParaRPr lang="en-GB">
              <a:latin typeface="Calibri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103363" y="1113168"/>
            <a:ext cx="8778244" cy="4643563"/>
            <a:chOff x="103363" y="1113168"/>
            <a:chExt cx="8778244" cy="4643563"/>
          </a:xfrm>
        </p:grpSpPr>
        <p:sp>
          <p:nvSpPr>
            <p:cNvPr id="244" name="Cube 243"/>
            <p:cNvSpPr/>
            <p:nvPr/>
          </p:nvSpPr>
          <p:spPr bwMode="auto">
            <a:xfrm>
              <a:off x="1606163" y="1113168"/>
              <a:ext cx="5462546" cy="4643563"/>
            </a:xfrm>
            <a:prstGeom prst="cube">
              <a:avLst>
                <a:gd name="adj" fmla="val 18692"/>
              </a:avLst>
            </a:prstGeom>
            <a:solidFill>
              <a:srgbClr val="DFDFF5"/>
            </a:solidFill>
            <a:ln w="9525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3363" y="1184162"/>
              <a:ext cx="160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ELECTRON</a:t>
              </a:r>
              <a:endParaRPr lang="en-GB">
                <a:latin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67874" y="2150430"/>
              <a:ext cx="14802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Photonuclear </a:t>
              </a:r>
            </a:p>
            <a:p>
              <a:r>
                <a:rPr lang="en-US" smtClean="0">
                  <a:latin typeface="Calibri" pitchFamily="34" charset="0"/>
                </a:rPr>
                <a:t>reactions</a:t>
              </a:r>
              <a:endParaRPr lang="en-GB">
                <a:latin typeface="Calibri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>
              <a:off x="631929" y="3804339"/>
              <a:ext cx="974234" cy="4322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1645875" y="3891440"/>
              <a:ext cx="1415395" cy="569228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3137778" y="3434950"/>
              <a:ext cx="1092334" cy="323132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4226584" y="4812901"/>
              <a:ext cx="1037198" cy="244115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5437418" y="4577210"/>
              <a:ext cx="820277" cy="98144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rgbClr val="FF5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4177050" y="4889682"/>
              <a:ext cx="784582" cy="692120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rgbClr val="FF5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4" name="Freeform 23"/>
            <p:cNvSpPr/>
            <p:nvPr/>
          </p:nvSpPr>
          <p:spPr bwMode="auto">
            <a:xfrm>
              <a:off x="1619767" y="3723651"/>
              <a:ext cx="1479703" cy="96568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371412" h="843774">
                  <a:moveTo>
                    <a:pt x="0" y="821472"/>
                  </a:moveTo>
                  <a:cubicBezTo>
                    <a:pt x="392569" y="814967"/>
                    <a:pt x="472068" y="94785"/>
                    <a:pt x="713678" y="96643"/>
                  </a:cubicBezTo>
                  <a:cubicBezTo>
                    <a:pt x="955288" y="98501"/>
                    <a:pt x="1209907" y="830765"/>
                    <a:pt x="1449658" y="832623"/>
                  </a:cubicBezTo>
                  <a:cubicBezTo>
                    <a:pt x="1689409" y="834481"/>
                    <a:pt x="1914292" y="105936"/>
                    <a:pt x="2152185" y="107794"/>
                  </a:cubicBezTo>
                  <a:cubicBezTo>
                    <a:pt x="2390078" y="109652"/>
                    <a:pt x="2635404" y="843774"/>
                    <a:pt x="2877014" y="843774"/>
                  </a:cubicBezTo>
                  <a:cubicBezTo>
                    <a:pt x="3118624" y="843774"/>
                    <a:pt x="3362093" y="109652"/>
                    <a:pt x="3601844" y="107794"/>
                  </a:cubicBezTo>
                  <a:cubicBezTo>
                    <a:pt x="3841595" y="105936"/>
                    <a:pt x="4077629" y="834481"/>
                    <a:pt x="4315522" y="832623"/>
                  </a:cubicBezTo>
                  <a:cubicBezTo>
                    <a:pt x="4553415" y="830765"/>
                    <a:pt x="4789449" y="94785"/>
                    <a:pt x="5029200" y="96643"/>
                  </a:cubicBezTo>
                  <a:cubicBezTo>
                    <a:pt x="5268951" y="98501"/>
                    <a:pt x="5514278" y="843774"/>
                    <a:pt x="5754029" y="843774"/>
                  </a:cubicBezTo>
                  <a:cubicBezTo>
                    <a:pt x="5993780" y="843774"/>
                    <a:pt x="6227956" y="98501"/>
                    <a:pt x="6467707" y="96643"/>
                  </a:cubicBezTo>
                  <a:cubicBezTo>
                    <a:pt x="6707458" y="94785"/>
                    <a:pt x="6949068" y="832623"/>
                    <a:pt x="7192536" y="832623"/>
                  </a:cubicBezTo>
                  <a:cubicBezTo>
                    <a:pt x="7436004" y="832623"/>
                    <a:pt x="7679443" y="100360"/>
                    <a:pt x="7928517" y="96643"/>
                  </a:cubicBezTo>
                  <a:cubicBezTo>
                    <a:pt x="8222315" y="115228"/>
                    <a:pt x="8333401" y="799169"/>
                    <a:pt x="8686980" y="810320"/>
                  </a:cubicBezTo>
                  <a:cubicBezTo>
                    <a:pt x="9040559" y="810320"/>
                    <a:pt x="9201979" y="98500"/>
                    <a:pt x="9446213" y="96642"/>
                  </a:cubicBezTo>
                  <a:cubicBezTo>
                    <a:pt x="9690447" y="94784"/>
                    <a:pt x="9915425" y="678364"/>
                    <a:pt x="10152385" y="799169"/>
                  </a:cubicBezTo>
                  <a:cubicBezTo>
                    <a:pt x="10363256" y="793593"/>
                    <a:pt x="10610814" y="92925"/>
                    <a:pt x="10845616" y="96642"/>
                  </a:cubicBezTo>
                  <a:cubicBezTo>
                    <a:pt x="11080418" y="100359"/>
                    <a:pt x="11318943" y="825189"/>
                    <a:pt x="11561198" y="821472"/>
                  </a:cubicBezTo>
                  <a:cubicBezTo>
                    <a:pt x="11803453" y="817755"/>
                    <a:pt x="12053163" y="74341"/>
                    <a:pt x="12299146" y="74341"/>
                  </a:cubicBezTo>
                  <a:cubicBezTo>
                    <a:pt x="12545129" y="74341"/>
                    <a:pt x="12813476" y="817755"/>
                    <a:pt x="13037097" y="821472"/>
                  </a:cubicBezTo>
                  <a:cubicBezTo>
                    <a:pt x="13260718" y="825189"/>
                    <a:pt x="13402344" y="94785"/>
                    <a:pt x="13640873" y="96643"/>
                  </a:cubicBezTo>
                  <a:cubicBezTo>
                    <a:pt x="13879402" y="98501"/>
                    <a:pt x="14214833" y="832623"/>
                    <a:pt x="14468270" y="832623"/>
                  </a:cubicBezTo>
                  <a:cubicBezTo>
                    <a:pt x="14721707" y="832623"/>
                    <a:pt x="14919239" y="96643"/>
                    <a:pt x="15161495" y="96643"/>
                  </a:cubicBezTo>
                  <a:cubicBezTo>
                    <a:pt x="15403751" y="83634"/>
                    <a:pt x="15549105" y="802887"/>
                    <a:pt x="15921805" y="832623"/>
                  </a:cubicBezTo>
                  <a:cubicBezTo>
                    <a:pt x="16294505" y="828905"/>
                    <a:pt x="16376711" y="72482"/>
                    <a:pt x="16592668" y="74341"/>
                  </a:cubicBezTo>
                  <a:cubicBezTo>
                    <a:pt x="16823743" y="0"/>
                    <a:pt x="17015317" y="413020"/>
                    <a:pt x="17478441" y="479839"/>
                  </a:cubicBezTo>
                  <a:cubicBezTo>
                    <a:pt x="17941565" y="546659"/>
                    <a:pt x="19330777" y="452956"/>
                    <a:pt x="19371412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 rot="21242177">
              <a:off x="5296046" y="3958533"/>
              <a:ext cx="1106712" cy="108936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  <a:gd name="connsiteX0" fmla="*/ 0 w 18657734"/>
                <a:gd name="connsiteY0" fmla="*/ 96643 h 843774"/>
                <a:gd name="connsiteX1" fmla="*/ 735980 w 18657734"/>
                <a:gd name="connsiteY1" fmla="*/ 832623 h 843774"/>
                <a:gd name="connsiteX2" fmla="*/ 1438507 w 18657734"/>
                <a:gd name="connsiteY2" fmla="*/ 107794 h 843774"/>
                <a:gd name="connsiteX3" fmla="*/ 2163336 w 18657734"/>
                <a:gd name="connsiteY3" fmla="*/ 843774 h 843774"/>
                <a:gd name="connsiteX4" fmla="*/ 2888166 w 18657734"/>
                <a:gd name="connsiteY4" fmla="*/ 107794 h 843774"/>
                <a:gd name="connsiteX5" fmla="*/ 3601844 w 18657734"/>
                <a:gd name="connsiteY5" fmla="*/ 832623 h 843774"/>
                <a:gd name="connsiteX6" fmla="*/ 4315522 w 18657734"/>
                <a:gd name="connsiteY6" fmla="*/ 96643 h 843774"/>
                <a:gd name="connsiteX7" fmla="*/ 5040351 w 18657734"/>
                <a:gd name="connsiteY7" fmla="*/ 843774 h 843774"/>
                <a:gd name="connsiteX8" fmla="*/ 5754029 w 18657734"/>
                <a:gd name="connsiteY8" fmla="*/ 96643 h 843774"/>
                <a:gd name="connsiteX9" fmla="*/ 6478858 w 18657734"/>
                <a:gd name="connsiteY9" fmla="*/ 832623 h 843774"/>
                <a:gd name="connsiteX10" fmla="*/ 7214839 w 18657734"/>
                <a:gd name="connsiteY10" fmla="*/ 96643 h 843774"/>
                <a:gd name="connsiteX11" fmla="*/ 7973302 w 18657734"/>
                <a:gd name="connsiteY11" fmla="*/ 810320 h 843774"/>
                <a:gd name="connsiteX12" fmla="*/ 8732535 w 18657734"/>
                <a:gd name="connsiteY12" fmla="*/ 96642 h 843774"/>
                <a:gd name="connsiteX13" fmla="*/ 9438707 w 18657734"/>
                <a:gd name="connsiteY13" fmla="*/ 799169 h 843774"/>
                <a:gd name="connsiteX14" fmla="*/ 10131938 w 18657734"/>
                <a:gd name="connsiteY14" fmla="*/ 96642 h 843774"/>
                <a:gd name="connsiteX15" fmla="*/ 10847520 w 18657734"/>
                <a:gd name="connsiteY15" fmla="*/ 821472 h 843774"/>
                <a:gd name="connsiteX16" fmla="*/ 11585468 w 18657734"/>
                <a:gd name="connsiteY16" fmla="*/ 74341 h 843774"/>
                <a:gd name="connsiteX17" fmla="*/ 12323419 w 18657734"/>
                <a:gd name="connsiteY17" fmla="*/ 821472 h 843774"/>
                <a:gd name="connsiteX18" fmla="*/ 12927195 w 18657734"/>
                <a:gd name="connsiteY18" fmla="*/ 96643 h 843774"/>
                <a:gd name="connsiteX19" fmla="*/ 13754592 w 18657734"/>
                <a:gd name="connsiteY19" fmla="*/ 832623 h 843774"/>
                <a:gd name="connsiteX20" fmla="*/ 14447817 w 18657734"/>
                <a:gd name="connsiteY20" fmla="*/ 96643 h 843774"/>
                <a:gd name="connsiteX21" fmla="*/ 15208127 w 18657734"/>
                <a:gd name="connsiteY21" fmla="*/ 832623 h 843774"/>
                <a:gd name="connsiteX22" fmla="*/ 15878990 w 18657734"/>
                <a:gd name="connsiteY22" fmla="*/ 74341 h 843774"/>
                <a:gd name="connsiteX23" fmla="*/ 16764763 w 18657734"/>
                <a:gd name="connsiteY23" fmla="*/ 479839 h 843774"/>
                <a:gd name="connsiteX24" fmla="*/ 18657734 w 18657734"/>
                <a:gd name="connsiteY24" fmla="*/ 475258 h 843774"/>
                <a:gd name="connsiteX0" fmla="*/ -6 w 17921748"/>
                <a:gd name="connsiteY0" fmla="*/ 832623 h 843774"/>
                <a:gd name="connsiteX1" fmla="*/ 702521 w 17921748"/>
                <a:gd name="connsiteY1" fmla="*/ 107794 h 843774"/>
                <a:gd name="connsiteX2" fmla="*/ 1427350 w 17921748"/>
                <a:gd name="connsiteY2" fmla="*/ 843774 h 843774"/>
                <a:gd name="connsiteX3" fmla="*/ 2152180 w 17921748"/>
                <a:gd name="connsiteY3" fmla="*/ 107794 h 843774"/>
                <a:gd name="connsiteX4" fmla="*/ 2865858 w 17921748"/>
                <a:gd name="connsiteY4" fmla="*/ 832623 h 843774"/>
                <a:gd name="connsiteX5" fmla="*/ 3579536 w 17921748"/>
                <a:gd name="connsiteY5" fmla="*/ 96643 h 843774"/>
                <a:gd name="connsiteX6" fmla="*/ 4304365 w 17921748"/>
                <a:gd name="connsiteY6" fmla="*/ 843774 h 843774"/>
                <a:gd name="connsiteX7" fmla="*/ 5018043 w 17921748"/>
                <a:gd name="connsiteY7" fmla="*/ 96643 h 843774"/>
                <a:gd name="connsiteX8" fmla="*/ 5742872 w 17921748"/>
                <a:gd name="connsiteY8" fmla="*/ 832623 h 843774"/>
                <a:gd name="connsiteX9" fmla="*/ 6478853 w 17921748"/>
                <a:gd name="connsiteY9" fmla="*/ 96643 h 843774"/>
                <a:gd name="connsiteX10" fmla="*/ 7237316 w 17921748"/>
                <a:gd name="connsiteY10" fmla="*/ 810320 h 843774"/>
                <a:gd name="connsiteX11" fmla="*/ 7996549 w 17921748"/>
                <a:gd name="connsiteY11" fmla="*/ 96642 h 843774"/>
                <a:gd name="connsiteX12" fmla="*/ 8702721 w 17921748"/>
                <a:gd name="connsiteY12" fmla="*/ 799169 h 843774"/>
                <a:gd name="connsiteX13" fmla="*/ 9395952 w 17921748"/>
                <a:gd name="connsiteY13" fmla="*/ 96642 h 843774"/>
                <a:gd name="connsiteX14" fmla="*/ 10111534 w 17921748"/>
                <a:gd name="connsiteY14" fmla="*/ 821472 h 843774"/>
                <a:gd name="connsiteX15" fmla="*/ 10849482 w 17921748"/>
                <a:gd name="connsiteY15" fmla="*/ 74341 h 843774"/>
                <a:gd name="connsiteX16" fmla="*/ 11587433 w 17921748"/>
                <a:gd name="connsiteY16" fmla="*/ 821472 h 843774"/>
                <a:gd name="connsiteX17" fmla="*/ 12191209 w 17921748"/>
                <a:gd name="connsiteY17" fmla="*/ 96643 h 843774"/>
                <a:gd name="connsiteX18" fmla="*/ 13018606 w 17921748"/>
                <a:gd name="connsiteY18" fmla="*/ 832623 h 843774"/>
                <a:gd name="connsiteX19" fmla="*/ 13711831 w 17921748"/>
                <a:gd name="connsiteY19" fmla="*/ 96643 h 843774"/>
                <a:gd name="connsiteX20" fmla="*/ 14472141 w 17921748"/>
                <a:gd name="connsiteY20" fmla="*/ 832623 h 843774"/>
                <a:gd name="connsiteX21" fmla="*/ 15143004 w 17921748"/>
                <a:gd name="connsiteY21" fmla="*/ 74341 h 843774"/>
                <a:gd name="connsiteX22" fmla="*/ 16028777 w 17921748"/>
                <a:gd name="connsiteY22" fmla="*/ 479839 h 843774"/>
                <a:gd name="connsiteX23" fmla="*/ 17921748 w 17921748"/>
                <a:gd name="connsiteY23" fmla="*/ 475258 h 843774"/>
                <a:gd name="connsiteX0" fmla="*/ -6 w 17921748"/>
                <a:gd name="connsiteY0" fmla="*/ 832623 h 964583"/>
                <a:gd name="connsiteX1" fmla="*/ 1427350 w 17921748"/>
                <a:gd name="connsiteY1" fmla="*/ 843774 h 964583"/>
                <a:gd name="connsiteX2" fmla="*/ 2152180 w 17921748"/>
                <a:gd name="connsiteY2" fmla="*/ 107794 h 964583"/>
                <a:gd name="connsiteX3" fmla="*/ 2865858 w 17921748"/>
                <a:gd name="connsiteY3" fmla="*/ 832623 h 964583"/>
                <a:gd name="connsiteX4" fmla="*/ 3579536 w 17921748"/>
                <a:gd name="connsiteY4" fmla="*/ 96643 h 964583"/>
                <a:gd name="connsiteX5" fmla="*/ 4304365 w 17921748"/>
                <a:gd name="connsiteY5" fmla="*/ 843774 h 964583"/>
                <a:gd name="connsiteX6" fmla="*/ 5018043 w 17921748"/>
                <a:gd name="connsiteY6" fmla="*/ 96643 h 964583"/>
                <a:gd name="connsiteX7" fmla="*/ 5742872 w 17921748"/>
                <a:gd name="connsiteY7" fmla="*/ 832623 h 964583"/>
                <a:gd name="connsiteX8" fmla="*/ 6478853 w 17921748"/>
                <a:gd name="connsiteY8" fmla="*/ 96643 h 964583"/>
                <a:gd name="connsiteX9" fmla="*/ 7237316 w 17921748"/>
                <a:gd name="connsiteY9" fmla="*/ 810320 h 964583"/>
                <a:gd name="connsiteX10" fmla="*/ 7996549 w 17921748"/>
                <a:gd name="connsiteY10" fmla="*/ 96642 h 964583"/>
                <a:gd name="connsiteX11" fmla="*/ 8702721 w 17921748"/>
                <a:gd name="connsiteY11" fmla="*/ 799169 h 964583"/>
                <a:gd name="connsiteX12" fmla="*/ 9395952 w 17921748"/>
                <a:gd name="connsiteY12" fmla="*/ 96642 h 964583"/>
                <a:gd name="connsiteX13" fmla="*/ 10111534 w 17921748"/>
                <a:gd name="connsiteY13" fmla="*/ 821472 h 964583"/>
                <a:gd name="connsiteX14" fmla="*/ 10849482 w 17921748"/>
                <a:gd name="connsiteY14" fmla="*/ 74341 h 964583"/>
                <a:gd name="connsiteX15" fmla="*/ 11587433 w 17921748"/>
                <a:gd name="connsiteY15" fmla="*/ 821472 h 964583"/>
                <a:gd name="connsiteX16" fmla="*/ 12191209 w 17921748"/>
                <a:gd name="connsiteY16" fmla="*/ 96643 h 964583"/>
                <a:gd name="connsiteX17" fmla="*/ 13018606 w 17921748"/>
                <a:gd name="connsiteY17" fmla="*/ 832623 h 964583"/>
                <a:gd name="connsiteX18" fmla="*/ 13711831 w 17921748"/>
                <a:gd name="connsiteY18" fmla="*/ 96643 h 964583"/>
                <a:gd name="connsiteX19" fmla="*/ 14472141 w 17921748"/>
                <a:gd name="connsiteY19" fmla="*/ 832623 h 964583"/>
                <a:gd name="connsiteX20" fmla="*/ 15143004 w 17921748"/>
                <a:gd name="connsiteY20" fmla="*/ 74341 h 964583"/>
                <a:gd name="connsiteX21" fmla="*/ 16028777 w 17921748"/>
                <a:gd name="connsiteY21" fmla="*/ 479839 h 964583"/>
                <a:gd name="connsiteX22" fmla="*/ 17921748 w 17921748"/>
                <a:gd name="connsiteY22" fmla="*/ 475258 h 964583"/>
                <a:gd name="connsiteX0" fmla="*/ -6 w 16494392"/>
                <a:gd name="connsiteY0" fmla="*/ 843774 h 843774"/>
                <a:gd name="connsiteX1" fmla="*/ 724824 w 16494392"/>
                <a:gd name="connsiteY1" fmla="*/ 107794 h 843774"/>
                <a:gd name="connsiteX2" fmla="*/ 1438502 w 16494392"/>
                <a:gd name="connsiteY2" fmla="*/ 832623 h 843774"/>
                <a:gd name="connsiteX3" fmla="*/ 2152180 w 16494392"/>
                <a:gd name="connsiteY3" fmla="*/ 96643 h 843774"/>
                <a:gd name="connsiteX4" fmla="*/ 2877009 w 16494392"/>
                <a:gd name="connsiteY4" fmla="*/ 843774 h 843774"/>
                <a:gd name="connsiteX5" fmla="*/ 3590687 w 16494392"/>
                <a:gd name="connsiteY5" fmla="*/ 96643 h 843774"/>
                <a:gd name="connsiteX6" fmla="*/ 4315516 w 16494392"/>
                <a:gd name="connsiteY6" fmla="*/ 832623 h 843774"/>
                <a:gd name="connsiteX7" fmla="*/ 5051497 w 16494392"/>
                <a:gd name="connsiteY7" fmla="*/ 96643 h 843774"/>
                <a:gd name="connsiteX8" fmla="*/ 5809960 w 16494392"/>
                <a:gd name="connsiteY8" fmla="*/ 810320 h 843774"/>
                <a:gd name="connsiteX9" fmla="*/ 6569193 w 16494392"/>
                <a:gd name="connsiteY9" fmla="*/ 96642 h 843774"/>
                <a:gd name="connsiteX10" fmla="*/ 7275365 w 16494392"/>
                <a:gd name="connsiteY10" fmla="*/ 799169 h 843774"/>
                <a:gd name="connsiteX11" fmla="*/ 7968596 w 16494392"/>
                <a:gd name="connsiteY11" fmla="*/ 96642 h 843774"/>
                <a:gd name="connsiteX12" fmla="*/ 8684178 w 16494392"/>
                <a:gd name="connsiteY12" fmla="*/ 821472 h 843774"/>
                <a:gd name="connsiteX13" fmla="*/ 9422126 w 16494392"/>
                <a:gd name="connsiteY13" fmla="*/ 74341 h 843774"/>
                <a:gd name="connsiteX14" fmla="*/ 10160077 w 16494392"/>
                <a:gd name="connsiteY14" fmla="*/ 821472 h 843774"/>
                <a:gd name="connsiteX15" fmla="*/ 10763853 w 16494392"/>
                <a:gd name="connsiteY15" fmla="*/ 96643 h 843774"/>
                <a:gd name="connsiteX16" fmla="*/ 11591250 w 16494392"/>
                <a:gd name="connsiteY16" fmla="*/ 832623 h 843774"/>
                <a:gd name="connsiteX17" fmla="*/ 12284475 w 16494392"/>
                <a:gd name="connsiteY17" fmla="*/ 96643 h 843774"/>
                <a:gd name="connsiteX18" fmla="*/ 13044785 w 16494392"/>
                <a:gd name="connsiteY18" fmla="*/ 832623 h 843774"/>
                <a:gd name="connsiteX19" fmla="*/ 13715648 w 16494392"/>
                <a:gd name="connsiteY19" fmla="*/ 74341 h 843774"/>
                <a:gd name="connsiteX20" fmla="*/ 14601421 w 16494392"/>
                <a:gd name="connsiteY20" fmla="*/ 479839 h 843774"/>
                <a:gd name="connsiteX21" fmla="*/ 16494392 w 16494392"/>
                <a:gd name="connsiteY21" fmla="*/ 475258 h 843774"/>
                <a:gd name="connsiteX0" fmla="*/ 7 w 15769575"/>
                <a:gd name="connsiteY0" fmla="*/ 107794 h 843774"/>
                <a:gd name="connsiteX1" fmla="*/ 713685 w 15769575"/>
                <a:gd name="connsiteY1" fmla="*/ 832623 h 843774"/>
                <a:gd name="connsiteX2" fmla="*/ 1427363 w 15769575"/>
                <a:gd name="connsiteY2" fmla="*/ 96643 h 843774"/>
                <a:gd name="connsiteX3" fmla="*/ 2152192 w 15769575"/>
                <a:gd name="connsiteY3" fmla="*/ 843774 h 843774"/>
                <a:gd name="connsiteX4" fmla="*/ 2865870 w 15769575"/>
                <a:gd name="connsiteY4" fmla="*/ 96643 h 843774"/>
                <a:gd name="connsiteX5" fmla="*/ 3590699 w 15769575"/>
                <a:gd name="connsiteY5" fmla="*/ 832623 h 843774"/>
                <a:gd name="connsiteX6" fmla="*/ 4326680 w 15769575"/>
                <a:gd name="connsiteY6" fmla="*/ 96643 h 843774"/>
                <a:gd name="connsiteX7" fmla="*/ 5085143 w 15769575"/>
                <a:gd name="connsiteY7" fmla="*/ 810320 h 843774"/>
                <a:gd name="connsiteX8" fmla="*/ 5844376 w 15769575"/>
                <a:gd name="connsiteY8" fmla="*/ 96642 h 843774"/>
                <a:gd name="connsiteX9" fmla="*/ 6550548 w 15769575"/>
                <a:gd name="connsiteY9" fmla="*/ 799169 h 843774"/>
                <a:gd name="connsiteX10" fmla="*/ 7243779 w 15769575"/>
                <a:gd name="connsiteY10" fmla="*/ 96642 h 843774"/>
                <a:gd name="connsiteX11" fmla="*/ 7959361 w 15769575"/>
                <a:gd name="connsiteY11" fmla="*/ 821472 h 843774"/>
                <a:gd name="connsiteX12" fmla="*/ 8697309 w 15769575"/>
                <a:gd name="connsiteY12" fmla="*/ 74341 h 843774"/>
                <a:gd name="connsiteX13" fmla="*/ 9435260 w 15769575"/>
                <a:gd name="connsiteY13" fmla="*/ 821472 h 843774"/>
                <a:gd name="connsiteX14" fmla="*/ 10039036 w 15769575"/>
                <a:gd name="connsiteY14" fmla="*/ 96643 h 843774"/>
                <a:gd name="connsiteX15" fmla="*/ 10866433 w 15769575"/>
                <a:gd name="connsiteY15" fmla="*/ 832623 h 843774"/>
                <a:gd name="connsiteX16" fmla="*/ 11559658 w 15769575"/>
                <a:gd name="connsiteY16" fmla="*/ 96643 h 843774"/>
                <a:gd name="connsiteX17" fmla="*/ 12319968 w 15769575"/>
                <a:gd name="connsiteY17" fmla="*/ 832623 h 843774"/>
                <a:gd name="connsiteX18" fmla="*/ 12990831 w 15769575"/>
                <a:gd name="connsiteY18" fmla="*/ 74341 h 843774"/>
                <a:gd name="connsiteX19" fmla="*/ 13876604 w 15769575"/>
                <a:gd name="connsiteY19" fmla="*/ 479839 h 843774"/>
                <a:gd name="connsiteX20" fmla="*/ 15769575 w 15769575"/>
                <a:gd name="connsiteY20" fmla="*/ 475258 h 843774"/>
                <a:gd name="connsiteX0" fmla="*/ 7 w 15055897"/>
                <a:gd name="connsiteY0" fmla="*/ 832623 h 843774"/>
                <a:gd name="connsiteX1" fmla="*/ 713685 w 15055897"/>
                <a:gd name="connsiteY1" fmla="*/ 96643 h 843774"/>
                <a:gd name="connsiteX2" fmla="*/ 1438514 w 15055897"/>
                <a:gd name="connsiteY2" fmla="*/ 843774 h 843774"/>
                <a:gd name="connsiteX3" fmla="*/ 2152192 w 15055897"/>
                <a:gd name="connsiteY3" fmla="*/ 96643 h 843774"/>
                <a:gd name="connsiteX4" fmla="*/ 2877021 w 15055897"/>
                <a:gd name="connsiteY4" fmla="*/ 832623 h 843774"/>
                <a:gd name="connsiteX5" fmla="*/ 3613002 w 15055897"/>
                <a:gd name="connsiteY5" fmla="*/ 96643 h 843774"/>
                <a:gd name="connsiteX6" fmla="*/ 4371465 w 15055897"/>
                <a:gd name="connsiteY6" fmla="*/ 810320 h 843774"/>
                <a:gd name="connsiteX7" fmla="*/ 5130698 w 15055897"/>
                <a:gd name="connsiteY7" fmla="*/ 96642 h 843774"/>
                <a:gd name="connsiteX8" fmla="*/ 5836870 w 15055897"/>
                <a:gd name="connsiteY8" fmla="*/ 799169 h 843774"/>
                <a:gd name="connsiteX9" fmla="*/ 6530101 w 15055897"/>
                <a:gd name="connsiteY9" fmla="*/ 96642 h 843774"/>
                <a:gd name="connsiteX10" fmla="*/ 7245683 w 15055897"/>
                <a:gd name="connsiteY10" fmla="*/ 821472 h 843774"/>
                <a:gd name="connsiteX11" fmla="*/ 7983631 w 15055897"/>
                <a:gd name="connsiteY11" fmla="*/ 74341 h 843774"/>
                <a:gd name="connsiteX12" fmla="*/ 8721582 w 15055897"/>
                <a:gd name="connsiteY12" fmla="*/ 821472 h 843774"/>
                <a:gd name="connsiteX13" fmla="*/ 9325358 w 15055897"/>
                <a:gd name="connsiteY13" fmla="*/ 96643 h 843774"/>
                <a:gd name="connsiteX14" fmla="*/ 10152755 w 15055897"/>
                <a:gd name="connsiteY14" fmla="*/ 832623 h 843774"/>
                <a:gd name="connsiteX15" fmla="*/ 10845980 w 15055897"/>
                <a:gd name="connsiteY15" fmla="*/ 96643 h 843774"/>
                <a:gd name="connsiteX16" fmla="*/ 11606290 w 15055897"/>
                <a:gd name="connsiteY16" fmla="*/ 832623 h 843774"/>
                <a:gd name="connsiteX17" fmla="*/ 12277153 w 15055897"/>
                <a:gd name="connsiteY17" fmla="*/ 74341 h 843774"/>
                <a:gd name="connsiteX18" fmla="*/ 13162926 w 15055897"/>
                <a:gd name="connsiteY18" fmla="*/ 479839 h 843774"/>
                <a:gd name="connsiteX19" fmla="*/ 15055897 w 15055897"/>
                <a:gd name="connsiteY19" fmla="*/ 475258 h 843774"/>
                <a:gd name="connsiteX0" fmla="*/ 7 w 14342219"/>
                <a:gd name="connsiteY0" fmla="*/ 96643 h 843774"/>
                <a:gd name="connsiteX1" fmla="*/ 724836 w 14342219"/>
                <a:gd name="connsiteY1" fmla="*/ 843774 h 843774"/>
                <a:gd name="connsiteX2" fmla="*/ 1438514 w 14342219"/>
                <a:gd name="connsiteY2" fmla="*/ 96643 h 843774"/>
                <a:gd name="connsiteX3" fmla="*/ 2163343 w 14342219"/>
                <a:gd name="connsiteY3" fmla="*/ 832623 h 843774"/>
                <a:gd name="connsiteX4" fmla="*/ 2899324 w 14342219"/>
                <a:gd name="connsiteY4" fmla="*/ 96643 h 843774"/>
                <a:gd name="connsiteX5" fmla="*/ 3657787 w 14342219"/>
                <a:gd name="connsiteY5" fmla="*/ 810320 h 843774"/>
                <a:gd name="connsiteX6" fmla="*/ 4417020 w 14342219"/>
                <a:gd name="connsiteY6" fmla="*/ 96642 h 843774"/>
                <a:gd name="connsiteX7" fmla="*/ 5123192 w 14342219"/>
                <a:gd name="connsiteY7" fmla="*/ 799169 h 843774"/>
                <a:gd name="connsiteX8" fmla="*/ 5816423 w 14342219"/>
                <a:gd name="connsiteY8" fmla="*/ 96642 h 843774"/>
                <a:gd name="connsiteX9" fmla="*/ 6532005 w 14342219"/>
                <a:gd name="connsiteY9" fmla="*/ 821472 h 843774"/>
                <a:gd name="connsiteX10" fmla="*/ 7269953 w 14342219"/>
                <a:gd name="connsiteY10" fmla="*/ 74341 h 843774"/>
                <a:gd name="connsiteX11" fmla="*/ 8007904 w 14342219"/>
                <a:gd name="connsiteY11" fmla="*/ 821472 h 843774"/>
                <a:gd name="connsiteX12" fmla="*/ 8611680 w 14342219"/>
                <a:gd name="connsiteY12" fmla="*/ 96643 h 843774"/>
                <a:gd name="connsiteX13" fmla="*/ 9439077 w 14342219"/>
                <a:gd name="connsiteY13" fmla="*/ 832623 h 843774"/>
                <a:gd name="connsiteX14" fmla="*/ 10132302 w 14342219"/>
                <a:gd name="connsiteY14" fmla="*/ 96643 h 843774"/>
                <a:gd name="connsiteX15" fmla="*/ 10892612 w 14342219"/>
                <a:gd name="connsiteY15" fmla="*/ 832623 h 843774"/>
                <a:gd name="connsiteX16" fmla="*/ 11563475 w 14342219"/>
                <a:gd name="connsiteY16" fmla="*/ 74341 h 843774"/>
                <a:gd name="connsiteX17" fmla="*/ 12449248 w 14342219"/>
                <a:gd name="connsiteY17" fmla="*/ 479839 h 843774"/>
                <a:gd name="connsiteX18" fmla="*/ 14342219 w 14342219"/>
                <a:gd name="connsiteY18" fmla="*/ 475258 h 843774"/>
                <a:gd name="connsiteX0" fmla="*/ 4 w 13617387"/>
                <a:gd name="connsiteY0" fmla="*/ 843774 h 843774"/>
                <a:gd name="connsiteX1" fmla="*/ 713682 w 13617387"/>
                <a:gd name="connsiteY1" fmla="*/ 96643 h 843774"/>
                <a:gd name="connsiteX2" fmla="*/ 1438511 w 13617387"/>
                <a:gd name="connsiteY2" fmla="*/ 832623 h 843774"/>
                <a:gd name="connsiteX3" fmla="*/ 2174492 w 13617387"/>
                <a:gd name="connsiteY3" fmla="*/ 96643 h 843774"/>
                <a:gd name="connsiteX4" fmla="*/ 2932955 w 13617387"/>
                <a:gd name="connsiteY4" fmla="*/ 810320 h 843774"/>
                <a:gd name="connsiteX5" fmla="*/ 3692188 w 13617387"/>
                <a:gd name="connsiteY5" fmla="*/ 96642 h 843774"/>
                <a:gd name="connsiteX6" fmla="*/ 4398360 w 13617387"/>
                <a:gd name="connsiteY6" fmla="*/ 799169 h 843774"/>
                <a:gd name="connsiteX7" fmla="*/ 5091591 w 13617387"/>
                <a:gd name="connsiteY7" fmla="*/ 96642 h 843774"/>
                <a:gd name="connsiteX8" fmla="*/ 5807173 w 13617387"/>
                <a:gd name="connsiteY8" fmla="*/ 821472 h 843774"/>
                <a:gd name="connsiteX9" fmla="*/ 6545121 w 13617387"/>
                <a:gd name="connsiteY9" fmla="*/ 74341 h 843774"/>
                <a:gd name="connsiteX10" fmla="*/ 7283072 w 13617387"/>
                <a:gd name="connsiteY10" fmla="*/ 821472 h 843774"/>
                <a:gd name="connsiteX11" fmla="*/ 7886848 w 13617387"/>
                <a:gd name="connsiteY11" fmla="*/ 96643 h 843774"/>
                <a:gd name="connsiteX12" fmla="*/ 8714245 w 13617387"/>
                <a:gd name="connsiteY12" fmla="*/ 832623 h 843774"/>
                <a:gd name="connsiteX13" fmla="*/ 9407470 w 13617387"/>
                <a:gd name="connsiteY13" fmla="*/ 96643 h 843774"/>
                <a:gd name="connsiteX14" fmla="*/ 10167780 w 13617387"/>
                <a:gd name="connsiteY14" fmla="*/ 832623 h 843774"/>
                <a:gd name="connsiteX15" fmla="*/ 10838643 w 13617387"/>
                <a:gd name="connsiteY15" fmla="*/ 74341 h 843774"/>
                <a:gd name="connsiteX16" fmla="*/ 11724416 w 13617387"/>
                <a:gd name="connsiteY16" fmla="*/ 479839 h 843774"/>
                <a:gd name="connsiteX17" fmla="*/ 13617387 w 13617387"/>
                <a:gd name="connsiteY17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617387" h="843774">
                  <a:moveTo>
                    <a:pt x="4" y="843774"/>
                  </a:moveTo>
                  <a:cubicBezTo>
                    <a:pt x="239755" y="843774"/>
                    <a:pt x="473931" y="98501"/>
                    <a:pt x="713682" y="96643"/>
                  </a:cubicBezTo>
                  <a:cubicBezTo>
                    <a:pt x="953433" y="94785"/>
                    <a:pt x="1195043" y="832623"/>
                    <a:pt x="1438511" y="832623"/>
                  </a:cubicBezTo>
                  <a:cubicBezTo>
                    <a:pt x="1681979" y="832623"/>
                    <a:pt x="1925418" y="100360"/>
                    <a:pt x="2174492" y="96643"/>
                  </a:cubicBezTo>
                  <a:cubicBezTo>
                    <a:pt x="2468290" y="115228"/>
                    <a:pt x="2579376" y="799169"/>
                    <a:pt x="2932955" y="810320"/>
                  </a:cubicBezTo>
                  <a:cubicBezTo>
                    <a:pt x="3286534" y="810320"/>
                    <a:pt x="3447954" y="98500"/>
                    <a:pt x="3692188" y="96642"/>
                  </a:cubicBezTo>
                  <a:cubicBezTo>
                    <a:pt x="3936422" y="94784"/>
                    <a:pt x="4161400" y="678364"/>
                    <a:pt x="4398360" y="799169"/>
                  </a:cubicBezTo>
                  <a:cubicBezTo>
                    <a:pt x="4609231" y="793593"/>
                    <a:pt x="4856789" y="92925"/>
                    <a:pt x="5091591" y="96642"/>
                  </a:cubicBezTo>
                  <a:cubicBezTo>
                    <a:pt x="5326393" y="100359"/>
                    <a:pt x="5564918" y="825189"/>
                    <a:pt x="5807173" y="821472"/>
                  </a:cubicBezTo>
                  <a:cubicBezTo>
                    <a:pt x="6049428" y="817755"/>
                    <a:pt x="6299138" y="74341"/>
                    <a:pt x="6545121" y="74341"/>
                  </a:cubicBezTo>
                  <a:cubicBezTo>
                    <a:pt x="6791104" y="74341"/>
                    <a:pt x="7059451" y="817755"/>
                    <a:pt x="7283072" y="821472"/>
                  </a:cubicBezTo>
                  <a:cubicBezTo>
                    <a:pt x="7506693" y="825189"/>
                    <a:pt x="7648319" y="94785"/>
                    <a:pt x="7886848" y="96643"/>
                  </a:cubicBezTo>
                  <a:cubicBezTo>
                    <a:pt x="8125377" y="98501"/>
                    <a:pt x="8460808" y="832623"/>
                    <a:pt x="8714245" y="832623"/>
                  </a:cubicBezTo>
                  <a:cubicBezTo>
                    <a:pt x="8967682" y="832623"/>
                    <a:pt x="9165214" y="96643"/>
                    <a:pt x="9407470" y="96643"/>
                  </a:cubicBezTo>
                  <a:cubicBezTo>
                    <a:pt x="9649726" y="83634"/>
                    <a:pt x="9795080" y="802887"/>
                    <a:pt x="10167780" y="832623"/>
                  </a:cubicBezTo>
                  <a:cubicBezTo>
                    <a:pt x="10540480" y="828905"/>
                    <a:pt x="10622686" y="72482"/>
                    <a:pt x="10838643" y="74341"/>
                  </a:cubicBezTo>
                  <a:cubicBezTo>
                    <a:pt x="11069718" y="0"/>
                    <a:pt x="11261292" y="413020"/>
                    <a:pt x="11724416" y="479839"/>
                  </a:cubicBezTo>
                  <a:cubicBezTo>
                    <a:pt x="12187540" y="546659"/>
                    <a:pt x="13576752" y="452956"/>
                    <a:pt x="13617387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 rot="20531343">
              <a:off x="4241379" y="3171525"/>
              <a:ext cx="1106712" cy="108936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  <a:gd name="connsiteX0" fmla="*/ 0 w 18657734"/>
                <a:gd name="connsiteY0" fmla="*/ 96643 h 843774"/>
                <a:gd name="connsiteX1" fmla="*/ 735980 w 18657734"/>
                <a:gd name="connsiteY1" fmla="*/ 832623 h 843774"/>
                <a:gd name="connsiteX2" fmla="*/ 1438507 w 18657734"/>
                <a:gd name="connsiteY2" fmla="*/ 107794 h 843774"/>
                <a:gd name="connsiteX3" fmla="*/ 2163336 w 18657734"/>
                <a:gd name="connsiteY3" fmla="*/ 843774 h 843774"/>
                <a:gd name="connsiteX4" fmla="*/ 2888166 w 18657734"/>
                <a:gd name="connsiteY4" fmla="*/ 107794 h 843774"/>
                <a:gd name="connsiteX5" fmla="*/ 3601844 w 18657734"/>
                <a:gd name="connsiteY5" fmla="*/ 832623 h 843774"/>
                <a:gd name="connsiteX6" fmla="*/ 4315522 w 18657734"/>
                <a:gd name="connsiteY6" fmla="*/ 96643 h 843774"/>
                <a:gd name="connsiteX7" fmla="*/ 5040351 w 18657734"/>
                <a:gd name="connsiteY7" fmla="*/ 843774 h 843774"/>
                <a:gd name="connsiteX8" fmla="*/ 5754029 w 18657734"/>
                <a:gd name="connsiteY8" fmla="*/ 96643 h 843774"/>
                <a:gd name="connsiteX9" fmla="*/ 6478858 w 18657734"/>
                <a:gd name="connsiteY9" fmla="*/ 832623 h 843774"/>
                <a:gd name="connsiteX10" fmla="*/ 7214839 w 18657734"/>
                <a:gd name="connsiteY10" fmla="*/ 96643 h 843774"/>
                <a:gd name="connsiteX11" fmla="*/ 7973302 w 18657734"/>
                <a:gd name="connsiteY11" fmla="*/ 810320 h 843774"/>
                <a:gd name="connsiteX12" fmla="*/ 8732535 w 18657734"/>
                <a:gd name="connsiteY12" fmla="*/ 96642 h 843774"/>
                <a:gd name="connsiteX13" fmla="*/ 9438707 w 18657734"/>
                <a:gd name="connsiteY13" fmla="*/ 799169 h 843774"/>
                <a:gd name="connsiteX14" fmla="*/ 10131938 w 18657734"/>
                <a:gd name="connsiteY14" fmla="*/ 96642 h 843774"/>
                <a:gd name="connsiteX15" fmla="*/ 10847520 w 18657734"/>
                <a:gd name="connsiteY15" fmla="*/ 821472 h 843774"/>
                <a:gd name="connsiteX16" fmla="*/ 11585468 w 18657734"/>
                <a:gd name="connsiteY16" fmla="*/ 74341 h 843774"/>
                <a:gd name="connsiteX17" fmla="*/ 12323419 w 18657734"/>
                <a:gd name="connsiteY17" fmla="*/ 821472 h 843774"/>
                <a:gd name="connsiteX18" fmla="*/ 12927195 w 18657734"/>
                <a:gd name="connsiteY18" fmla="*/ 96643 h 843774"/>
                <a:gd name="connsiteX19" fmla="*/ 13754592 w 18657734"/>
                <a:gd name="connsiteY19" fmla="*/ 832623 h 843774"/>
                <a:gd name="connsiteX20" fmla="*/ 14447817 w 18657734"/>
                <a:gd name="connsiteY20" fmla="*/ 96643 h 843774"/>
                <a:gd name="connsiteX21" fmla="*/ 15208127 w 18657734"/>
                <a:gd name="connsiteY21" fmla="*/ 832623 h 843774"/>
                <a:gd name="connsiteX22" fmla="*/ 15878990 w 18657734"/>
                <a:gd name="connsiteY22" fmla="*/ 74341 h 843774"/>
                <a:gd name="connsiteX23" fmla="*/ 16764763 w 18657734"/>
                <a:gd name="connsiteY23" fmla="*/ 479839 h 843774"/>
                <a:gd name="connsiteX24" fmla="*/ 18657734 w 18657734"/>
                <a:gd name="connsiteY24" fmla="*/ 475258 h 843774"/>
                <a:gd name="connsiteX0" fmla="*/ -6 w 17921748"/>
                <a:gd name="connsiteY0" fmla="*/ 832623 h 843774"/>
                <a:gd name="connsiteX1" fmla="*/ 702521 w 17921748"/>
                <a:gd name="connsiteY1" fmla="*/ 107794 h 843774"/>
                <a:gd name="connsiteX2" fmla="*/ 1427350 w 17921748"/>
                <a:gd name="connsiteY2" fmla="*/ 843774 h 843774"/>
                <a:gd name="connsiteX3" fmla="*/ 2152180 w 17921748"/>
                <a:gd name="connsiteY3" fmla="*/ 107794 h 843774"/>
                <a:gd name="connsiteX4" fmla="*/ 2865858 w 17921748"/>
                <a:gd name="connsiteY4" fmla="*/ 832623 h 843774"/>
                <a:gd name="connsiteX5" fmla="*/ 3579536 w 17921748"/>
                <a:gd name="connsiteY5" fmla="*/ 96643 h 843774"/>
                <a:gd name="connsiteX6" fmla="*/ 4304365 w 17921748"/>
                <a:gd name="connsiteY6" fmla="*/ 843774 h 843774"/>
                <a:gd name="connsiteX7" fmla="*/ 5018043 w 17921748"/>
                <a:gd name="connsiteY7" fmla="*/ 96643 h 843774"/>
                <a:gd name="connsiteX8" fmla="*/ 5742872 w 17921748"/>
                <a:gd name="connsiteY8" fmla="*/ 832623 h 843774"/>
                <a:gd name="connsiteX9" fmla="*/ 6478853 w 17921748"/>
                <a:gd name="connsiteY9" fmla="*/ 96643 h 843774"/>
                <a:gd name="connsiteX10" fmla="*/ 7237316 w 17921748"/>
                <a:gd name="connsiteY10" fmla="*/ 810320 h 843774"/>
                <a:gd name="connsiteX11" fmla="*/ 7996549 w 17921748"/>
                <a:gd name="connsiteY11" fmla="*/ 96642 h 843774"/>
                <a:gd name="connsiteX12" fmla="*/ 8702721 w 17921748"/>
                <a:gd name="connsiteY12" fmla="*/ 799169 h 843774"/>
                <a:gd name="connsiteX13" fmla="*/ 9395952 w 17921748"/>
                <a:gd name="connsiteY13" fmla="*/ 96642 h 843774"/>
                <a:gd name="connsiteX14" fmla="*/ 10111534 w 17921748"/>
                <a:gd name="connsiteY14" fmla="*/ 821472 h 843774"/>
                <a:gd name="connsiteX15" fmla="*/ 10849482 w 17921748"/>
                <a:gd name="connsiteY15" fmla="*/ 74341 h 843774"/>
                <a:gd name="connsiteX16" fmla="*/ 11587433 w 17921748"/>
                <a:gd name="connsiteY16" fmla="*/ 821472 h 843774"/>
                <a:gd name="connsiteX17" fmla="*/ 12191209 w 17921748"/>
                <a:gd name="connsiteY17" fmla="*/ 96643 h 843774"/>
                <a:gd name="connsiteX18" fmla="*/ 13018606 w 17921748"/>
                <a:gd name="connsiteY18" fmla="*/ 832623 h 843774"/>
                <a:gd name="connsiteX19" fmla="*/ 13711831 w 17921748"/>
                <a:gd name="connsiteY19" fmla="*/ 96643 h 843774"/>
                <a:gd name="connsiteX20" fmla="*/ 14472141 w 17921748"/>
                <a:gd name="connsiteY20" fmla="*/ 832623 h 843774"/>
                <a:gd name="connsiteX21" fmla="*/ 15143004 w 17921748"/>
                <a:gd name="connsiteY21" fmla="*/ 74341 h 843774"/>
                <a:gd name="connsiteX22" fmla="*/ 16028777 w 17921748"/>
                <a:gd name="connsiteY22" fmla="*/ 479839 h 843774"/>
                <a:gd name="connsiteX23" fmla="*/ 17921748 w 17921748"/>
                <a:gd name="connsiteY23" fmla="*/ 475258 h 843774"/>
                <a:gd name="connsiteX0" fmla="*/ -6 w 17921748"/>
                <a:gd name="connsiteY0" fmla="*/ 832623 h 964583"/>
                <a:gd name="connsiteX1" fmla="*/ 1427350 w 17921748"/>
                <a:gd name="connsiteY1" fmla="*/ 843774 h 964583"/>
                <a:gd name="connsiteX2" fmla="*/ 2152180 w 17921748"/>
                <a:gd name="connsiteY2" fmla="*/ 107794 h 964583"/>
                <a:gd name="connsiteX3" fmla="*/ 2865858 w 17921748"/>
                <a:gd name="connsiteY3" fmla="*/ 832623 h 964583"/>
                <a:gd name="connsiteX4" fmla="*/ 3579536 w 17921748"/>
                <a:gd name="connsiteY4" fmla="*/ 96643 h 964583"/>
                <a:gd name="connsiteX5" fmla="*/ 4304365 w 17921748"/>
                <a:gd name="connsiteY5" fmla="*/ 843774 h 964583"/>
                <a:gd name="connsiteX6" fmla="*/ 5018043 w 17921748"/>
                <a:gd name="connsiteY6" fmla="*/ 96643 h 964583"/>
                <a:gd name="connsiteX7" fmla="*/ 5742872 w 17921748"/>
                <a:gd name="connsiteY7" fmla="*/ 832623 h 964583"/>
                <a:gd name="connsiteX8" fmla="*/ 6478853 w 17921748"/>
                <a:gd name="connsiteY8" fmla="*/ 96643 h 964583"/>
                <a:gd name="connsiteX9" fmla="*/ 7237316 w 17921748"/>
                <a:gd name="connsiteY9" fmla="*/ 810320 h 964583"/>
                <a:gd name="connsiteX10" fmla="*/ 7996549 w 17921748"/>
                <a:gd name="connsiteY10" fmla="*/ 96642 h 964583"/>
                <a:gd name="connsiteX11" fmla="*/ 8702721 w 17921748"/>
                <a:gd name="connsiteY11" fmla="*/ 799169 h 964583"/>
                <a:gd name="connsiteX12" fmla="*/ 9395952 w 17921748"/>
                <a:gd name="connsiteY12" fmla="*/ 96642 h 964583"/>
                <a:gd name="connsiteX13" fmla="*/ 10111534 w 17921748"/>
                <a:gd name="connsiteY13" fmla="*/ 821472 h 964583"/>
                <a:gd name="connsiteX14" fmla="*/ 10849482 w 17921748"/>
                <a:gd name="connsiteY14" fmla="*/ 74341 h 964583"/>
                <a:gd name="connsiteX15" fmla="*/ 11587433 w 17921748"/>
                <a:gd name="connsiteY15" fmla="*/ 821472 h 964583"/>
                <a:gd name="connsiteX16" fmla="*/ 12191209 w 17921748"/>
                <a:gd name="connsiteY16" fmla="*/ 96643 h 964583"/>
                <a:gd name="connsiteX17" fmla="*/ 13018606 w 17921748"/>
                <a:gd name="connsiteY17" fmla="*/ 832623 h 964583"/>
                <a:gd name="connsiteX18" fmla="*/ 13711831 w 17921748"/>
                <a:gd name="connsiteY18" fmla="*/ 96643 h 964583"/>
                <a:gd name="connsiteX19" fmla="*/ 14472141 w 17921748"/>
                <a:gd name="connsiteY19" fmla="*/ 832623 h 964583"/>
                <a:gd name="connsiteX20" fmla="*/ 15143004 w 17921748"/>
                <a:gd name="connsiteY20" fmla="*/ 74341 h 964583"/>
                <a:gd name="connsiteX21" fmla="*/ 16028777 w 17921748"/>
                <a:gd name="connsiteY21" fmla="*/ 479839 h 964583"/>
                <a:gd name="connsiteX22" fmla="*/ 17921748 w 17921748"/>
                <a:gd name="connsiteY22" fmla="*/ 475258 h 964583"/>
                <a:gd name="connsiteX0" fmla="*/ -6 w 16494392"/>
                <a:gd name="connsiteY0" fmla="*/ 843774 h 843774"/>
                <a:gd name="connsiteX1" fmla="*/ 724824 w 16494392"/>
                <a:gd name="connsiteY1" fmla="*/ 107794 h 843774"/>
                <a:gd name="connsiteX2" fmla="*/ 1438502 w 16494392"/>
                <a:gd name="connsiteY2" fmla="*/ 832623 h 843774"/>
                <a:gd name="connsiteX3" fmla="*/ 2152180 w 16494392"/>
                <a:gd name="connsiteY3" fmla="*/ 96643 h 843774"/>
                <a:gd name="connsiteX4" fmla="*/ 2877009 w 16494392"/>
                <a:gd name="connsiteY4" fmla="*/ 843774 h 843774"/>
                <a:gd name="connsiteX5" fmla="*/ 3590687 w 16494392"/>
                <a:gd name="connsiteY5" fmla="*/ 96643 h 843774"/>
                <a:gd name="connsiteX6" fmla="*/ 4315516 w 16494392"/>
                <a:gd name="connsiteY6" fmla="*/ 832623 h 843774"/>
                <a:gd name="connsiteX7" fmla="*/ 5051497 w 16494392"/>
                <a:gd name="connsiteY7" fmla="*/ 96643 h 843774"/>
                <a:gd name="connsiteX8" fmla="*/ 5809960 w 16494392"/>
                <a:gd name="connsiteY8" fmla="*/ 810320 h 843774"/>
                <a:gd name="connsiteX9" fmla="*/ 6569193 w 16494392"/>
                <a:gd name="connsiteY9" fmla="*/ 96642 h 843774"/>
                <a:gd name="connsiteX10" fmla="*/ 7275365 w 16494392"/>
                <a:gd name="connsiteY10" fmla="*/ 799169 h 843774"/>
                <a:gd name="connsiteX11" fmla="*/ 7968596 w 16494392"/>
                <a:gd name="connsiteY11" fmla="*/ 96642 h 843774"/>
                <a:gd name="connsiteX12" fmla="*/ 8684178 w 16494392"/>
                <a:gd name="connsiteY12" fmla="*/ 821472 h 843774"/>
                <a:gd name="connsiteX13" fmla="*/ 9422126 w 16494392"/>
                <a:gd name="connsiteY13" fmla="*/ 74341 h 843774"/>
                <a:gd name="connsiteX14" fmla="*/ 10160077 w 16494392"/>
                <a:gd name="connsiteY14" fmla="*/ 821472 h 843774"/>
                <a:gd name="connsiteX15" fmla="*/ 10763853 w 16494392"/>
                <a:gd name="connsiteY15" fmla="*/ 96643 h 843774"/>
                <a:gd name="connsiteX16" fmla="*/ 11591250 w 16494392"/>
                <a:gd name="connsiteY16" fmla="*/ 832623 h 843774"/>
                <a:gd name="connsiteX17" fmla="*/ 12284475 w 16494392"/>
                <a:gd name="connsiteY17" fmla="*/ 96643 h 843774"/>
                <a:gd name="connsiteX18" fmla="*/ 13044785 w 16494392"/>
                <a:gd name="connsiteY18" fmla="*/ 832623 h 843774"/>
                <a:gd name="connsiteX19" fmla="*/ 13715648 w 16494392"/>
                <a:gd name="connsiteY19" fmla="*/ 74341 h 843774"/>
                <a:gd name="connsiteX20" fmla="*/ 14601421 w 16494392"/>
                <a:gd name="connsiteY20" fmla="*/ 479839 h 843774"/>
                <a:gd name="connsiteX21" fmla="*/ 16494392 w 16494392"/>
                <a:gd name="connsiteY21" fmla="*/ 475258 h 843774"/>
                <a:gd name="connsiteX0" fmla="*/ 7 w 15769575"/>
                <a:gd name="connsiteY0" fmla="*/ 107794 h 843774"/>
                <a:gd name="connsiteX1" fmla="*/ 713685 w 15769575"/>
                <a:gd name="connsiteY1" fmla="*/ 832623 h 843774"/>
                <a:gd name="connsiteX2" fmla="*/ 1427363 w 15769575"/>
                <a:gd name="connsiteY2" fmla="*/ 96643 h 843774"/>
                <a:gd name="connsiteX3" fmla="*/ 2152192 w 15769575"/>
                <a:gd name="connsiteY3" fmla="*/ 843774 h 843774"/>
                <a:gd name="connsiteX4" fmla="*/ 2865870 w 15769575"/>
                <a:gd name="connsiteY4" fmla="*/ 96643 h 843774"/>
                <a:gd name="connsiteX5" fmla="*/ 3590699 w 15769575"/>
                <a:gd name="connsiteY5" fmla="*/ 832623 h 843774"/>
                <a:gd name="connsiteX6" fmla="*/ 4326680 w 15769575"/>
                <a:gd name="connsiteY6" fmla="*/ 96643 h 843774"/>
                <a:gd name="connsiteX7" fmla="*/ 5085143 w 15769575"/>
                <a:gd name="connsiteY7" fmla="*/ 810320 h 843774"/>
                <a:gd name="connsiteX8" fmla="*/ 5844376 w 15769575"/>
                <a:gd name="connsiteY8" fmla="*/ 96642 h 843774"/>
                <a:gd name="connsiteX9" fmla="*/ 6550548 w 15769575"/>
                <a:gd name="connsiteY9" fmla="*/ 799169 h 843774"/>
                <a:gd name="connsiteX10" fmla="*/ 7243779 w 15769575"/>
                <a:gd name="connsiteY10" fmla="*/ 96642 h 843774"/>
                <a:gd name="connsiteX11" fmla="*/ 7959361 w 15769575"/>
                <a:gd name="connsiteY11" fmla="*/ 821472 h 843774"/>
                <a:gd name="connsiteX12" fmla="*/ 8697309 w 15769575"/>
                <a:gd name="connsiteY12" fmla="*/ 74341 h 843774"/>
                <a:gd name="connsiteX13" fmla="*/ 9435260 w 15769575"/>
                <a:gd name="connsiteY13" fmla="*/ 821472 h 843774"/>
                <a:gd name="connsiteX14" fmla="*/ 10039036 w 15769575"/>
                <a:gd name="connsiteY14" fmla="*/ 96643 h 843774"/>
                <a:gd name="connsiteX15" fmla="*/ 10866433 w 15769575"/>
                <a:gd name="connsiteY15" fmla="*/ 832623 h 843774"/>
                <a:gd name="connsiteX16" fmla="*/ 11559658 w 15769575"/>
                <a:gd name="connsiteY16" fmla="*/ 96643 h 843774"/>
                <a:gd name="connsiteX17" fmla="*/ 12319968 w 15769575"/>
                <a:gd name="connsiteY17" fmla="*/ 832623 h 843774"/>
                <a:gd name="connsiteX18" fmla="*/ 12990831 w 15769575"/>
                <a:gd name="connsiteY18" fmla="*/ 74341 h 843774"/>
                <a:gd name="connsiteX19" fmla="*/ 13876604 w 15769575"/>
                <a:gd name="connsiteY19" fmla="*/ 479839 h 843774"/>
                <a:gd name="connsiteX20" fmla="*/ 15769575 w 15769575"/>
                <a:gd name="connsiteY20" fmla="*/ 475258 h 843774"/>
                <a:gd name="connsiteX0" fmla="*/ 7 w 15055897"/>
                <a:gd name="connsiteY0" fmla="*/ 832623 h 843774"/>
                <a:gd name="connsiteX1" fmla="*/ 713685 w 15055897"/>
                <a:gd name="connsiteY1" fmla="*/ 96643 h 843774"/>
                <a:gd name="connsiteX2" fmla="*/ 1438514 w 15055897"/>
                <a:gd name="connsiteY2" fmla="*/ 843774 h 843774"/>
                <a:gd name="connsiteX3" fmla="*/ 2152192 w 15055897"/>
                <a:gd name="connsiteY3" fmla="*/ 96643 h 843774"/>
                <a:gd name="connsiteX4" fmla="*/ 2877021 w 15055897"/>
                <a:gd name="connsiteY4" fmla="*/ 832623 h 843774"/>
                <a:gd name="connsiteX5" fmla="*/ 3613002 w 15055897"/>
                <a:gd name="connsiteY5" fmla="*/ 96643 h 843774"/>
                <a:gd name="connsiteX6" fmla="*/ 4371465 w 15055897"/>
                <a:gd name="connsiteY6" fmla="*/ 810320 h 843774"/>
                <a:gd name="connsiteX7" fmla="*/ 5130698 w 15055897"/>
                <a:gd name="connsiteY7" fmla="*/ 96642 h 843774"/>
                <a:gd name="connsiteX8" fmla="*/ 5836870 w 15055897"/>
                <a:gd name="connsiteY8" fmla="*/ 799169 h 843774"/>
                <a:gd name="connsiteX9" fmla="*/ 6530101 w 15055897"/>
                <a:gd name="connsiteY9" fmla="*/ 96642 h 843774"/>
                <a:gd name="connsiteX10" fmla="*/ 7245683 w 15055897"/>
                <a:gd name="connsiteY10" fmla="*/ 821472 h 843774"/>
                <a:gd name="connsiteX11" fmla="*/ 7983631 w 15055897"/>
                <a:gd name="connsiteY11" fmla="*/ 74341 h 843774"/>
                <a:gd name="connsiteX12" fmla="*/ 8721582 w 15055897"/>
                <a:gd name="connsiteY12" fmla="*/ 821472 h 843774"/>
                <a:gd name="connsiteX13" fmla="*/ 9325358 w 15055897"/>
                <a:gd name="connsiteY13" fmla="*/ 96643 h 843774"/>
                <a:gd name="connsiteX14" fmla="*/ 10152755 w 15055897"/>
                <a:gd name="connsiteY14" fmla="*/ 832623 h 843774"/>
                <a:gd name="connsiteX15" fmla="*/ 10845980 w 15055897"/>
                <a:gd name="connsiteY15" fmla="*/ 96643 h 843774"/>
                <a:gd name="connsiteX16" fmla="*/ 11606290 w 15055897"/>
                <a:gd name="connsiteY16" fmla="*/ 832623 h 843774"/>
                <a:gd name="connsiteX17" fmla="*/ 12277153 w 15055897"/>
                <a:gd name="connsiteY17" fmla="*/ 74341 h 843774"/>
                <a:gd name="connsiteX18" fmla="*/ 13162926 w 15055897"/>
                <a:gd name="connsiteY18" fmla="*/ 479839 h 843774"/>
                <a:gd name="connsiteX19" fmla="*/ 15055897 w 15055897"/>
                <a:gd name="connsiteY19" fmla="*/ 475258 h 843774"/>
                <a:gd name="connsiteX0" fmla="*/ 7 w 14342219"/>
                <a:gd name="connsiteY0" fmla="*/ 96643 h 843774"/>
                <a:gd name="connsiteX1" fmla="*/ 724836 w 14342219"/>
                <a:gd name="connsiteY1" fmla="*/ 843774 h 843774"/>
                <a:gd name="connsiteX2" fmla="*/ 1438514 w 14342219"/>
                <a:gd name="connsiteY2" fmla="*/ 96643 h 843774"/>
                <a:gd name="connsiteX3" fmla="*/ 2163343 w 14342219"/>
                <a:gd name="connsiteY3" fmla="*/ 832623 h 843774"/>
                <a:gd name="connsiteX4" fmla="*/ 2899324 w 14342219"/>
                <a:gd name="connsiteY4" fmla="*/ 96643 h 843774"/>
                <a:gd name="connsiteX5" fmla="*/ 3657787 w 14342219"/>
                <a:gd name="connsiteY5" fmla="*/ 810320 h 843774"/>
                <a:gd name="connsiteX6" fmla="*/ 4417020 w 14342219"/>
                <a:gd name="connsiteY6" fmla="*/ 96642 h 843774"/>
                <a:gd name="connsiteX7" fmla="*/ 5123192 w 14342219"/>
                <a:gd name="connsiteY7" fmla="*/ 799169 h 843774"/>
                <a:gd name="connsiteX8" fmla="*/ 5816423 w 14342219"/>
                <a:gd name="connsiteY8" fmla="*/ 96642 h 843774"/>
                <a:gd name="connsiteX9" fmla="*/ 6532005 w 14342219"/>
                <a:gd name="connsiteY9" fmla="*/ 821472 h 843774"/>
                <a:gd name="connsiteX10" fmla="*/ 7269953 w 14342219"/>
                <a:gd name="connsiteY10" fmla="*/ 74341 h 843774"/>
                <a:gd name="connsiteX11" fmla="*/ 8007904 w 14342219"/>
                <a:gd name="connsiteY11" fmla="*/ 821472 h 843774"/>
                <a:gd name="connsiteX12" fmla="*/ 8611680 w 14342219"/>
                <a:gd name="connsiteY12" fmla="*/ 96643 h 843774"/>
                <a:gd name="connsiteX13" fmla="*/ 9439077 w 14342219"/>
                <a:gd name="connsiteY13" fmla="*/ 832623 h 843774"/>
                <a:gd name="connsiteX14" fmla="*/ 10132302 w 14342219"/>
                <a:gd name="connsiteY14" fmla="*/ 96643 h 843774"/>
                <a:gd name="connsiteX15" fmla="*/ 10892612 w 14342219"/>
                <a:gd name="connsiteY15" fmla="*/ 832623 h 843774"/>
                <a:gd name="connsiteX16" fmla="*/ 11563475 w 14342219"/>
                <a:gd name="connsiteY16" fmla="*/ 74341 h 843774"/>
                <a:gd name="connsiteX17" fmla="*/ 12449248 w 14342219"/>
                <a:gd name="connsiteY17" fmla="*/ 479839 h 843774"/>
                <a:gd name="connsiteX18" fmla="*/ 14342219 w 14342219"/>
                <a:gd name="connsiteY18" fmla="*/ 475258 h 843774"/>
                <a:gd name="connsiteX0" fmla="*/ 4 w 13617387"/>
                <a:gd name="connsiteY0" fmla="*/ 843774 h 843774"/>
                <a:gd name="connsiteX1" fmla="*/ 713682 w 13617387"/>
                <a:gd name="connsiteY1" fmla="*/ 96643 h 843774"/>
                <a:gd name="connsiteX2" fmla="*/ 1438511 w 13617387"/>
                <a:gd name="connsiteY2" fmla="*/ 832623 h 843774"/>
                <a:gd name="connsiteX3" fmla="*/ 2174492 w 13617387"/>
                <a:gd name="connsiteY3" fmla="*/ 96643 h 843774"/>
                <a:gd name="connsiteX4" fmla="*/ 2932955 w 13617387"/>
                <a:gd name="connsiteY4" fmla="*/ 810320 h 843774"/>
                <a:gd name="connsiteX5" fmla="*/ 3692188 w 13617387"/>
                <a:gd name="connsiteY5" fmla="*/ 96642 h 843774"/>
                <a:gd name="connsiteX6" fmla="*/ 4398360 w 13617387"/>
                <a:gd name="connsiteY6" fmla="*/ 799169 h 843774"/>
                <a:gd name="connsiteX7" fmla="*/ 5091591 w 13617387"/>
                <a:gd name="connsiteY7" fmla="*/ 96642 h 843774"/>
                <a:gd name="connsiteX8" fmla="*/ 5807173 w 13617387"/>
                <a:gd name="connsiteY8" fmla="*/ 821472 h 843774"/>
                <a:gd name="connsiteX9" fmla="*/ 6545121 w 13617387"/>
                <a:gd name="connsiteY9" fmla="*/ 74341 h 843774"/>
                <a:gd name="connsiteX10" fmla="*/ 7283072 w 13617387"/>
                <a:gd name="connsiteY10" fmla="*/ 821472 h 843774"/>
                <a:gd name="connsiteX11" fmla="*/ 7886848 w 13617387"/>
                <a:gd name="connsiteY11" fmla="*/ 96643 h 843774"/>
                <a:gd name="connsiteX12" fmla="*/ 8714245 w 13617387"/>
                <a:gd name="connsiteY12" fmla="*/ 832623 h 843774"/>
                <a:gd name="connsiteX13" fmla="*/ 9407470 w 13617387"/>
                <a:gd name="connsiteY13" fmla="*/ 96643 h 843774"/>
                <a:gd name="connsiteX14" fmla="*/ 10167780 w 13617387"/>
                <a:gd name="connsiteY14" fmla="*/ 832623 h 843774"/>
                <a:gd name="connsiteX15" fmla="*/ 10838643 w 13617387"/>
                <a:gd name="connsiteY15" fmla="*/ 74341 h 843774"/>
                <a:gd name="connsiteX16" fmla="*/ 11724416 w 13617387"/>
                <a:gd name="connsiteY16" fmla="*/ 479839 h 843774"/>
                <a:gd name="connsiteX17" fmla="*/ 13617387 w 13617387"/>
                <a:gd name="connsiteY17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617387" h="843774">
                  <a:moveTo>
                    <a:pt x="4" y="843774"/>
                  </a:moveTo>
                  <a:cubicBezTo>
                    <a:pt x="239755" y="843774"/>
                    <a:pt x="473931" y="98501"/>
                    <a:pt x="713682" y="96643"/>
                  </a:cubicBezTo>
                  <a:cubicBezTo>
                    <a:pt x="953433" y="94785"/>
                    <a:pt x="1195043" y="832623"/>
                    <a:pt x="1438511" y="832623"/>
                  </a:cubicBezTo>
                  <a:cubicBezTo>
                    <a:pt x="1681979" y="832623"/>
                    <a:pt x="1925418" y="100360"/>
                    <a:pt x="2174492" y="96643"/>
                  </a:cubicBezTo>
                  <a:cubicBezTo>
                    <a:pt x="2468290" y="115228"/>
                    <a:pt x="2579376" y="799169"/>
                    <a:pt x="2932955" y="810320"/>
                  </a:cubicBezTo>
                  <a:cubicBezTo>
                    <a:pt x="3286534" y="810320"/>
                    <a:pt x="3447954" y="98500"/>
                    <a:pt x="3692188" y="96642"/>
                  </a:cubicBezTo>
                  <a:cubicBezTo>
                    <a:pt x="3936422" y="94784"/>
                    <a:pt x="4161400" y="678364"/>
                    <a:pt x="4398360" y="799169"/>
                  </a:cubicBezTo>
                  <a:cubicBezTo>
                    <a:pt x="4609231" y="793593"/>
                    <a:pt x="4856789" y="92925"/>
                    <a:pt x="5091591" y="96642"/>
                  </a:cubicBezTo>
                  <a:cubicBezTo>
                    <a:pt x="5326393" y="100359"/>
                    <a:pt x="5564918" y="825189"/>
                    <a:pt x="5807173" y="821472"/>
                  </a:cubicBezTo>
                  <a:cubicBezTo>
                    <a:pt x="6049428" y="817755"/>
                    <a:pt x="6299138" y="74341"/>
                    <a:pt x="6545121" y="74341"/>
                  </a:cubicBezTo>
                  <a:cubicBezTo>
                    <a:pt x="6791104" y="74341"/>
                    <a:pt x="7059451" y="817755"/>
                    <a:pt x="7283072" y="821472"/>
                  </a:cubicBezTo>
                  <a:cubicBezTo>
                    <a:pt x="7506693" y="825189"/>
                    <a:pt x="7648319" y="94785"/>
                    <a:pt x="7886848" y="96643"/>
                  </a:cubicBezTo>
                  <a:cubicBezTo>
                    <a:pt x="8125377" y="98501"/>
                    <a:pt x="8460808" y="832623"/>
                    <a:pt x="8714245" y="832623"/>
                  </a:cubicBezTo>
                  <a:cubicBezTo>
                    <a:pt x="8967682" y="832623"/>
                    <a:pt x="9165214" y="96643"/>
                    <a:pt x="9407470" y="96643"/>
                  </a:cubicBezTo>
                  <a:cubicBezTo>
                    <a:pt x="9649726" y="83634"/>
                    <a:pt x="9795080" y="802887"/>
                    <a:pt x="10167780" y="832623"/>
                  </a:cubicBezTo>
                  <a:cubicBezTo>
                    <a:pt x="10540480" y="828905"/>
                    <a:pt x="10622686" y="72482"/>
                    <a:pt x="10838643" y="74341"/>
                  </a:cubicBezTo>
                  <a:cubicBezTo>
                    <a:pt x="11069718" y="0"/>
                    <a:pt x="11261292" y="413020"/>
                    <a:pt x="11724416" y="479839"/>
                  </a:cubicBezTo>
                  <a:cubicBezTo>
                    <a:pt x="12187540" y="546659"/>
                    <a:pt x="13576752" y="452956"/>
                    <a:pt x="13617387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>
              <a:off x="5343295" y="4158519"/>
              <a:ext cx="890546" cy="246490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4348648" y="4086957"/>
              <a:ext cx="923085" cy="48319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6504664" y="4217914"/>
              <a:ext cx="522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etc.</a:t>
              </a:r>
              <a:endParaRPr lang="en-GB">
                <a:latin typeface="Calibri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6206" y="3590047"/>
              <a:ext cx="38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063801" y="4153711"/>
              <a:ext cx="3898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20965" y="5142419"/>
              <a:ext cx="488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FF0000"/>
                  </a:solidFill>
                  <a:latin typeface="Calibri" pitchFamily="34" charset="0"/>
                </a:rPr>
                <a:t>e+</a:t>
              </a:r>
              <a:endParaRPr lang="en-GB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319335" y="3904078"/>
              <a:ext cx="56227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 sz="280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387953" y="3345866"/>
              <a:ext cx="2792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>
                  <a:latin typeface="Symbol" pitchFamily="18" charset="2"/>
                </a:rPr>
                <a:t>g</a:t>
              </a:r>
              <a:endParaRPr lang="en-GB">
                <a:latin typeface="Symbol" pitchFamily="18" charset="2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 rot="984941">
              <a:off x="4283055" y="4360296"/>
              <a:ext cx="1106712" cy="108936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  <a:gd name="connsiteX0" fmla="*/ 0 w 18657734"/>
                <a:gd name="connsiteY0" fmla="*/ 96643 h 843774"/>
                <a:gd name="connsiteX1" fmla="*/ 735980 w 18657734"/>
                <a:gd name="connsiteY1" fmla="*/ 832623 h 843774"/>
                <a:gd name="connsiteX2" fmla="*/ 1438507 w 18657734"/>
                <a:gd name="connsiteY2" fmla="*/ 107794 h 843774"/>
                <a:gd name="connsiteX3" fmla="*/ 2163336 w 18657734"/>
                <a:gd name="connsiteY3" fmla="*/ 843774 h 843774"/>
                <a:gd name="connsiteX4" fmla="*/ 2888166 w 18657734"/>
                <a:gd name="connsiteY4" fmla="*/ 107794 h 843774"/>
                <a:gd name="connsiteX5" fmla="*/ 3601844 w 18657734"/>
                <a:gd name="connsiteY5" fmla="*/ 832623 h 843774"/>
                <a:gd name="connsiteX6" fmla="*/ 4315522 w 18657734"/>
                <a:gd name="connsiteY6" fmla="*/ 96643 h 843774"/>
                <a:gd name="connsiteX7" fmla="*/ 5040351 w 18657734"/>
                <a:gd name="connsiteY7" fmla="*/ 843774 h 843774"/>
                <a:gd name="connsiteX8" fmla="*/ 5754029 w 18657734"/>
                <a:gd name="connsiteY8" fmla="*/ 96643 h 843774"/>
                <a:gd name="connsiteX9" fmla="*/ 6478858 w 18657734"/>
                <a:gd name="connsiteY9" fmla="*/ 832623 h 843774"/>
                <a:gd name="connsiteX10" fmla="*/ 7214839 w 18657734"/>
                <a:gd name="connsiteY10" fmla="*/ 96643 h 843774"/>
                <a:gd name="connsiteX11" fmla="*/ 7973302 w 18657734"/>
                <a:gd name="connsiteY11" fmla="*/ 810320 h 843774"/>
                <a:gd name="connsiteX12" fmla="*/ 8732535 w 18657734"/>
                <a:gd name="connsiteY12" fmla="*/ 96642 h 843774"/>
                <a:gd name="connsiteX13" fmla="*/ 9438707 w 18657734"/>
                <a:gd name="connsiteY13" fmla="*/ 799169 h 843774"/>
                <a:gd name="connsiteX14" fmla="*/ 10131938 w 18657734"/>
                <a:gd name="connsiteY14" fmla="*/ 96642 h 843774"/>
                <a:gd name="connsiteX15" fmla="*/ 10847520 w 18657734"/>
                <a:gd name="connsiteY15" fmla="*/ 821472 h 843774"/>
                <a:gd name="connsiteX16" fmla="*/ 11585468 w 18657734"/>
                <a:gd name="connsiteY16" fmla="*/ 74341 h 843774"/>
                <a:gd name="connsiteX17" fmla="*/ 12323419 w 18657734"/>
                <a:gd name="connsiteY17" fmla="*/ 821472 h 843774"/>
                <a:gd name="connsiteX18" fmla="*/ 12927195 w 18657734"/>
                <a:gd name="connsiteY18" fmla="*/ 96643 h 843774"/>
                <a:gd name="connsiteX19" fmla="*/ 13754592 w 18657734"/>
                <a:gd name="connsiteY19" fmla="*/ 832623 h 843774"/>
                <a:gd name="connsiteX20" fmla="*/ 14447817 w 18657734"/>
                <a:gd name="connsiteY20" fmla="*/ 96643 h 843774"/>
                <a:gd name="connsiteX21" fmla="*/ 15208127 w 18657734"/>
                <a:gd name="connsiteY21" fmla="*/ 832623 h 843774"/>
                <a:gd name="connsiteX22" fmla="*/ 15878990 w 18657734"/>
                <a:gd name="connsiteY22" fmla="*/ 74341 h 843774"/>
                <a:gd name="connsiteX23" fmla="*/ 16764763 w 18657734"/>
                <a:gd name="connsiteY23" fmla="*/ 479839 h 843774"/>
                <a:gd name="connsiteX24" fmla="*/ 18657734 w 18657734"/>
                <a:gd name="connsiteY24" fmla="*/ 475258 h 843774"/>
                <a:gd name="connsiteX0" fmla="*/ -6 w 17921748"/>
                <a:gd name="connsiteY0" fmla="*/ 832623 h 843774"/>
                <a:gd name="connsiteX1" fmla="*/ 702521 w 17921748"/>
                <a:gd name="connsiteY1" fmla="*/ 107794 h 843774"/>
                <a:gd name="connsiteX2" fmla="*/ 1427350 w 17921748"/>
                <a:gd name="connsiteY2" fmla="*/ 843774 h 843774"/>
                <a:gd name="connsiteX3" fmla="*/ 2152180 w 17921748"/>
                <a:gd name="connsiteY3" fmla="*/ 107794 h 843774"/>
                <a:gd name="connsiteX4" fmla="*/ 2865858 w 17921748"/>
                <a:gd name="connsiteY4" fmla="*/ 832623 h 843774"/>
                <a:gd name="connsiteX5" fmla="*/ 3579536 w 17921748"/>
                <a:gd name="connsiteY5" fmla="*/ 96643 h 843774"/>
                <a:gd name="connsiteX6" fmla="*/ 4304365 w 17921748"/>
                <a:gd name="connsiteY6" fmla="*/ 843774 h 843774"/>
                <a:gd name="connsiteX7" fmla="*/ 5018043 w 17921748"/>
                <a:gd name="connsiteY7" fmla="*/ 96643 h 843774"/>
                <a:gd name="connsiteX8" fmla="*/ 5742872 w 17921748"/>
                <a:gd name="connsiteY8" fmla="*/ 832623 h 843774"/>
                <a:gd name="connsiteX9" fmla="*/ 6478853 w 17921748"/>
                <a:gd name="connsiteY9" fmla="*/ 96643 h 843774"/>
                <a:gd name="connsiteX10" fmla="*/ 7237316 w 17921748"/>
                <a:gd name="connsiteY10" fmla="*/ 810320 h 843774"/>
                <a:gd name="connsiteX11" fmla="*/ 7996549 w 17921748"/>
                <a:gd name="connsiteY11" fmla="*/ 96642 h 843774"/>
                <a:gd name="connsiteX12" fmla="*/ 8702721 w 17921748"/>
                <a:gd name="connsiteY12" fmla="*/ 799169 h 843774"/>
                <a:gd name="connsiteX13" fmla="*/ 9395952 w 17921748"/>
                <a:gd name="connsiteY13" fmla="*/ 96642 h 843774"/>
                <a:gd name="connsiteX14" fmla="*/ 10111534 w 17921748"/>
                <a:gd name="connsiteY14" fmla="*/ 821472 h 843774"/>
                <a:gd name="connsiteX15" fmla="*/ 10849482 w 17921748"/>
                <a:gd name="connsiteY15" fmla="*/ 74341 h 843774"/>
                <a:gd name="connsiteX16" fmla="*/ 11587433 w 17921748"/>
                <a:gd name="connsiteY16" fmla="*/ 821472 h 843774"/>
                <a:gd name="connsiteX17" fmla="*/ 12191209 w 17921748"/>
                <a:gd name="connsiteY17" fmla="*/ 96643 h 843774"/>
                <a:gd name="connsiteX18" fmla="*/ 13018606 w 17921748"/>
                <a:gd name="connsiteY18" fmla="*/ 832623 h 843774"/>
                <a:gd name="connsiteX19" fmla="*/ 13711831 w 17921748"/>
                <a:gd name="connsiteY19" fmla="*/ 96643 h 843774"/>
                <a:gd name="connsiteX20" fmla="*/ 14472141 w 17921748"/>
                <a:gd name="connsiteY20" fmla="*/ 832623 h 843774"/>
                <a:gd name="connsiteX21" fmla="*/ 15143004 w 17921748"/>
                <a:gd name="connsiteY21" fmla="*/ 74341 h 843774"/>
                <a:gd name="connsiteX22" fmla="*/ 16028777 w 17921748"/>
                <a:gd name="connsiteY22" fmla="*/ 479839 h 843774"/>
                <a:gd name="connsiteX23" fmla="*/ 17921748 w 17921748"/>
                <a:gd name="connsiteY23" fmla="*/ 475258 h 843774"/>
                <a:gd name="connsiteX0" fmla="*/ -6 w 17921748"/>
                <a:gd name="connsiteY0" fmla="*/ 832623 h 964583"/>
                <a:gd name="connsiteX1" fmla="*/ 1427350 w 17921748"/>
                <a:gd name="connsiteY1" fmla="*/ 843774 h 964583"/>
                <a:gd name="connsiteX2" fmla="*/ 2152180 w 17921748"/>
                <a:gd name="connsiteY2" fmla="*/ 107794 h 964583"/>
                <a:gd name="connsiteX3" fmla="*/ 2865858 w 17921748"/>
                <a:gd name="connsiteY3" fmla="*/ 832623 h 964583"/>
                <a:gd name="connsiteX4" fmla="*/ 3579536 w 17921748"/>
                <a:gd name="connsiteY4" fmla="*/ 96643 h 964583"/>
                <a:gd name="connsiteX5" fmla="*/ 4304365 w 17921748"/>
                <a:gd name="connsiteY5" fmla="*/ 843774 h 964583"/>
                <a:gd name="connsiteX6" fmla="*/ 5018043 w 17921748"/>
                <a:gd name="connsiteY6" fmla="*/ 96643 h 964583"/>
                <a:gd name="connsiteX7" fmla="*/ 5742872 w 17921748"/>
                <a:gd name="connsiteY7" fmla="*/ 832623 h 964583"/>
                <a:gd name="connsiteX8" fmla="*/ 6478853 w 17921748"/>
                <a:gd name="connsiteY8" fmla="*/ 96643 h 964583"/>
                <a:gd name="connsiteX9" fmla="*/ 7237316 w 17921748"/>
                <a:gd name="connsiteY9" fmla="*/ 810320 h 964583"/>
                <a:gd name="connsiteX10" fmla="*/ 7996549 w 17921748"/>
                <a:gd name="connsiteY10" fmla="*/ 96642 h 964583"/>
                <a:gd name="connsiteX11" fmla="*/ 8702721 w 17921748"/>
                <a:gd name="connsiteY11" fmla="*/ 799169 h 964583"/>
                <a:gd name="connsiteX12" fmla="*/ 9395952 w 17921748"/>
                <a:gd name="connsiteY12" fmla="*/ 96642 h 964583"/>
                <a:gd name="connsiteX13" fmla="*/ 10111534 w 17921748"/>
                <a:gd name="connsiteY13" fmla="*/ 821472 h 964583"/>
                <a:gd name="connsiteX14" fmla="*/ 10849482 w 17921748"/>
                <a:gd name="connsiteY14" fmla="*/ 74341 h 964583"/>
                <a:gd name="connsiteX15" fmla="*/ 11587433 w 17921748"/>
                <a:gd name="connsiteY15" fmla="*/ 821472 h 964583"/>
                <a:gd name="connsiteX16" fmla="*/ 12191209 w 17921748"/>
                <a:gd name="connsiteY16" fmla="*/ 96643 h 964583"/>
                <a:gd name="connsiteX17" fmla="*/ 13018606 w 17921748"/>
                <a:gd name="connsiteY17" fmla="*/ 832623 h 964583"/>
                <a:gd name="connsiteX18" fmla="*/ 13711831 w 17921748"/>
                <a:gd name="connsiteY18" fmla="*/ 96643 h 964583"/>
                <a:gd name="connsiteX19" fmla="*/ 14472141 w 17921748"/>
                <a:gd name="connsiteY19" fmla="*/ 832623 h 964583"/>
                <a:gd name="connsiteX20" fmla="*/ 15143004 w 17921748"/>
                <a:gd name="connsiteY20" fmla="*/ 74341 h 964583"/>
                <a:gd name="connsiteX21" fmla="*/ 16028777 w 17921748"/>
                <a:gd name="connsiteY21" fmla="*/ 479839 h 964583"/>
                <a:gd name="connsiteX22" fmla="*/ 17921748 w 17921748"/>
                <a:gd name="connsiteY22" fmla="*/ 475258 h 964583"/>
                <a:gd name="connsiteX0" fmla="*/ -6 w 16494392"/>
                <a:gd name="connsiteY0" fmla="*/ 843774 h 843774"/>
                <a:gd name="connsiteX1" fmla="*/ 724824 w 16494392"/>
                <a:gd name="connsiteY1" fmla="*/ 107794 h 843774"/>
                <a:gd name="connsiteX2" fmla="*/ 1438502 w 16494392"/>
                <a:gd name="connsiteY2" fmla="*/ 832623 h 843774"/>
                <a:gd name="connsiteX3" fmla="*/ 2152180 w 16494392"/>
                <a:gd name="connsiteY3" fmla="*/ 96643 h 843774"/>
                <a:gd name="connsiteX4" fmla="*/ 2877009 w 16494392"/>
                <a:gd name="connsiteY4" fmla="*/ 843774 h 843774"/>
                <a:gd name="connsiteX5" fmla="*/ 3590687 w 16494392"/>
                <a:gd name="connsiteY5" fmla="*/ 96643 h 843774"/>
                <a:gd name="connsiteX6" fmla="*/ 4315516 w 16494392"/>
                <a:gd name="connsiteY6" fmla="*/ 832623 h 843774"/>
                <a:gd name="connsiteX7" fmla="*/ 5051497 w 16494392"/>
                <a:gd name="connsiteY7" fmla="*/ 96643 h 843774"/>
                <a:gd name="connsiteX8" fmla="*/ 5809960 w 16494392"/>
                <a:gd name="connsiteY8" fmla="*/ 810320 h 843774"/>
                <a:gd name="connsiteX9" fmla="*/ 6569193 w 16494392"/>
                <a:gd name="connsiteY9" fmla="*/ 96642 h 843774"/>
                <a:gd name="connsiteX10" fmla="*/ 7275365 w 16494392"/>
                <a:gd name="connsiteY10" fmla="*/ 799169 h 843774"/>
                <a:gd name="connsiteX11" fmla="*/ 7968596 w 16494392"/>
                <a:gd name="connsiteY11" fmla="*/ 96642 h 843774"/>
                <a:gd name="connsiteX12" fmla="*/ 8684178 w 16494392"/>
                <a:gd name="connsiteY12" fmla="*/ 821472 h 843774"/>
                <a:gd name="connsiteX13" fmla="*/ 9422126 w 16494392"/>
                <a:gd name="connsiteY13" fmla="*/ 74341 h 843774"/>
                <a:gd name="connsiteX14" fmla="*/ 10160077 w 16494392"/>
                <a:gd name="connsiteY14" fmla="*/ 821472 h 843774"/>
                <a:gd name="connsiteX15" fmla="*/ 10763853 w 16494392"/>
                <a:gd name="connsiteY15" fmla="*/ 96643 h 843774"/>
                <a:gd name="connsiteX16" fmla="*/ 11591250 w 16494392"/>
                <a:gd name="connsiteY16" fmla="*/ 832623 h 843774"/>
                <a:gd name="connsiteX17" fmla="*/ 12284475 w 16494392"/>
                <a:gd name="connsiteY17" fmla="*/ 96643 h 843774"/>
                <a:gd name="connsiteX18" fmla="*/ 13044785 w 16494392"/>
                <a:gd name="connsiteY18" fmla="*/ 832623 h 843774"/>
                <a:gd name="connsiteX19" fmla="*/ 13715648 w 16494392"/>
                <a:gd name="connsiteY19" fmla="*/ 74341 h 843774"/>
                <a:gd name="connsiteX20" fmla="*/ 14601421 w 16494392"/>
                <a:gd name="connsiteY20" fmla="*/ 479839 h 843774"/>
                <a:gd name="connsiteX21" fmla="*/ 16494392 w 16494392"/>
                <a:gd name="connsiteY21" fmla="*/ 475258 h 843774"/>
                <a:gd name="connsiteX0" fmla="*/ 7 w 15769575"/>
                <a:gd name="connsiteY0" fmla="*/ 107794 h 843774"/>
                <a:gd name="connsiteX1" fmla="*/ 713685 w 15769575"/>
                <a:gd name="connsiteY1" fmla="*/ 832623 h 843774"/>
                <a:gd name="connsiteX2" fmla="*/ 1427363 w 15769575"/>
                <a:gd name="connsiteY2" fmla="*/ 96643 h 843774"/>
                <a:gd name="connsiteX3" fmla="*/ 2152192 w 15769575"/>
                <a:gd name="connsiteY3" fmla="*/ 843774 h 843774"/>
                <a:gd name="connsiteX4" fmla="*/ 2865870 w 15769575"/>
                <a:gd name="connsiteY4" fmla="*/ 96643 h 843774"/>
                <a:gd name="connsiteX5" fmla="*/ 3590699 w 15769575"/>
                <a:gd name="connsiteY5" fmla="*/ 832623 h 843774"/>
                <a:gd name="connsiteX6" fmla="*/ 4326680 w 15769575"/>
                <a:gd name="connsiteY6" fmla="*/ 96643 h 843774"/>
                <a:gd name="connsiteX7" fmla="*/ 5085143 w 15769575"/>
                <a:gd name="connsiteY7" fmla="*/ 810320 h 843774"/>
                <a:gd name="connsiteX8" fmla="*/ 5844376 w 15769575"/>
                <a:gd name="connsiteY8" fmla="*/ 96642 h 843774"/>
                <a:gd name="connsiteX9" fmla="*/ 6550548 w 15769575"/>
                <a:gd name="connsiteY9" fmla="*/ 799169 h 843774"/>
                <a:gd name="connsiteX10" fmla="*/ 7243779 w 15769575"/>
                <a:gd name="connsiteY10" fmla="*/ 96642 h 843774"/>
                <a:gd name="connsiteX11" fmla="*/ 7959361 w 15769575"/>
                <a:gd name="connsiteY11" fmla="*/ 821472 h 843774"/>
                <a:gd name="connsiteX12" fmla="*/ 8697309 w 15769575"/>
                <a:gd name="connsiteY12" fmla="*/ 74341 h 843774"/>
                <a:gd name="connsiteX13" fmla="*/ 9435260 w 15769575"/>
                <a:gd name="connsiteY13" fmla="*/ 821472 h 843774"/>
                <a:gd name="connsiteX14" fmla="*/ 10039036 w 15769575"/>
                <a:gd name="connsiteY14" fmla="*/ 96643 h 843774"/>
                <a:gd name="connsiteX15" fmla="*/ 10866433 w 15769575"/>
                <a:gd name="connsiteY15" fmla="*/ 832623 h 843774"/>
                <a:gd name="connsiteX16" fmla="*/ 11559658 w 15769575"/>
                <a:gd name="connsiteY16" fmla="*/ 96643 h 843774"/>
                <a:gd name="connsiteX17" fmla="*/ 12319968 w 15769575"/>
                <a:gd name="connsiteY17" fmla="*/ 832623 h 843774"/>
                <a:gd name="connsiteX18" fmla="*/ 12990831 w 15769575"/>
                <a:gd name="connsiteY18" fmla="*/ 74341 h 843774"/>
                <a:gd name="connsiteX19" fmla="*/ 13876604 w 15769575"/>
                <a:gd name="connsiteY19" fmla="*/ 479839 h 843774"/>
                <a:gd name="connsiteX20" fmla="*/ 15769575 w 15769575"/>
                <a:gd name="connsiteY20" fmla="*/ 475258 h 843774"/>
                <a:gd name="connsiteX0" fmla="*/ 7 w 15055897"/>
                <a:gd name="connsiteY0" fmla="*/ 832623 h 843774"/>
                <a:gd name="connsiteX1" fmla="*/ 713685 w 15055897"/>
                <a:gd name="connsiteY1" fmla="*/ 96643 h 843774"/>
                <a:gd name="connsiteX2" fmla="*/ 1438514 w 15055897"/>
                <a:gd name="connsiteY2" fmla="*/ 843774 h 843774"/>
                <a:gd name="connsiteX3" fmla="*/ 2152192 w 15055897"/>
                <a:gd name="connsiteY3" fmla="*/ 96643 h 843774"/>
                <a:gd name="connsiteX4" fmla="*/ 2877021 w 15055897"/>
                <a:gd name="connsiteY4" fmla="*/ 832623 h 843774"/>
                <a:gd name="connsiteX5" fmla="*/ 3613002 w 15055897"/>
                <a:gd name="connsiteY5" fmla="*/ 96643 h 843774"/>
                <a:gd name="connsiteX6" fmla="*/ 4371465 w 15055897"/>
                <a:gd name="connsiteY6" fmla="*/ 810320 h 843774"/>
                <a:gd name="connsiteX7" fmla="*/ 5130698 w 15055897"/>
                <a:gd name="connsiteY7" fmla="*/ 96642 h 843774"/>
                <a:gd name="connsiteX8" fmla="*/ 5836870 w 15055897"/>
                <a:gd name="connsiteY8" fmla="*/ 799169 h 843774"/>
                <a:gd name="connsiteX9" fmla="*/ 6530101 w 15055897"/>
                <a:gd name="connsiteY9" fmla="*/ 96642 h 843774"/>
                <a:gd name="connsiteX10" fmla="*/ 7245683 w 15055897"/>
                <a:gd name="connsiteY10" fmla="*/ 821472 h 843774"/>
                <a:gd name="connsiteX11" fmla="*/ 7983631 w 15055897"/>
                <a:gd name="connsiteY11" fmla="*/ 74341 h 843774"/>
                <a:gd name="connsiteX12" fmla="*/ 8721582 w 15055897"/>
                <a:gd name="connsiteY12" fmla="*/ 821472 h 843774"/>
                <a:gd name="connsiteX13" fmla="*/ 9325358 w 15055897"/>
                <a:gd name="connsiteY13" fmla="*/ 96643 h 843774"/>
                <a:gd name="connsiteX14" fmla="*/ 10152755 w 15055897"/>
                <a:gd name="connsiteY14" fmla="*/ 832623 h 843774"/>
                <a:gd name="connsiteX15" fmla="*/ 10845980 w 15055897"/>
                <a:gd name="connsiteY15" fmla="*/ 96643 h 843774"/>
                <a:gd name="connsiteX16" fmla="*/ 11606290 w 15055897"/>
                <a:gd name="connsiteY16" fmla="*/ 832623 h 843774"/>
                <a:gd name="connsiteX17" fmla="*/ 12277153 w 15055897"/>
                <a:gd name="connsiteY17" fmla="*/ 74341 h 843774"/>
                <a:gd name="connsiteX18" fmla="*/ 13162926 w 15055897"/>
                <a:gd name="connsiteY18" fmla="*/ 479839 h 843774"/>
                <a:gd name="connsiteX19" fmla="*/ 15055897 w 15055897"/>
                <a:gd name="connsiteY19" fmla="*/ 475258 h 843774"/>
                <a:gd name="connsiteX0" fmla="*/ 7 w 14342219"/>
                <a:gd name="connsiteY0" fmla="*/ 96643 h 843774"/>
                <a:gd name="connsiteX1" fmla="*/ 724836 w 14342219"/>
                <a:gd name="connsiteY1" fmla="*/ 843774 h 843774"/>
                <a:gd name="connsiteX2" fmla="*/ 1438514 w 14342219"/>
                <a:gd name="connsiteY2" fmla="*/ 96643 h 843774"/>
                <a:gd name="connsiteX3" fmla="*/ 2163343 w 14342219"/>
                <a:gd name="connsiteY3" fmla="*/ 832623 h 843774"/>
                <a:gd name="connsiteX4" fmla="*/ 2899324 w 14342219"/>
                <a:gd name="connsiteY4" fmla="*/ 96643 h 843774"/>
                <a:gd name="connsiteX5" fmla="*/ 3657787 w 14342219"/>
                <a:gd name="connsiteY5" fmla="*/ 810320 h 843774"/>
                <a:gd name="connsiteX6" fmla="*/ 4417020 w 14342219"/>
                <a:gd name="connsiteY6" fmla="*/ 96642 h 843774"/>
                <a:gd name="connsiteX7" fmla="*/ 5123192 w 14342219"/>
                <a:gd name="connsiteY7" fmla="*/ 799169 h 843774"/>
                <a:gd name="connsiteX8" fmla="*/ 5816423 w 14342219"/>
                <a:gd name="connsiteY8" fmla="*/ 96642 h 843774"/>
                <a:gd name="connsiteX9" fmla="*/ 6532005 w 14342219"/>
                <a:gd name="connsiteY9" fmla="*/ 821472 h 843774"/>
                <a:gd name="connsiteX10" fmla="*/ 7269953 w 14342219"/>
                <a:gd name="connsiteY10" fmla="*/ 74341 h 843774"/>
                <a:gd name="connsiteX11" fmla="*/ 8007904 w 14342219"/>
                <a:gd name="connsiteY11" fmla="*/ 821472 h 843774"/>
                <a:gd name="connsiteX12" fmla="*/ 8611680 w 14342219"/>
                <a:gd name="connsiteY12" fmla="*/ 96643 h 843774"/>
                <a:gd name="connsiteX13" fmla="*/ 9439077 w 14342219"/>
                <a:gd name="connsiteY13" fmla="*/ 832623 h 843774"/>
                <a:gd name="connsiteX14" fmla="*/ 10132302 w 14342219"/>
                <a:gd name="connsiteY14" fmla="*/ 96643 h 843774"/>
                <a:gd name="connsiteX15" fmla="*/ 10892612 w 14342219"/>
                <a:gd name="connsiteY15" fmla="*/ 832623 h 843774"/>
                <a:gd name="connsiteX16" fmla="*/ 11563475 w 14342219"/>
                <a:gd name="connsiteY16" fmla="*/ 74341 h 843774"/>
                <a:gd name="connsiteX17" fmla="*/ 12449248 w 14342219"/>
                <a:gd name="connsiteY17" fmla="*/ 479839 h 843774"/>
                <a:gd name="connsiteX18" fmla="*/ 14342219 w 14342219"/>
                <a:gd name="connsiteY18" fmla="*/ 475258 h 843774"/>
                <a:gd name="connsiteX0" fmla="*/ 4 w 13617387"/>
                <a:gd name="connsiteY0" fmla="*/ 843774 h 843774"/>
                <a:gd name="connsiteX1" fmla="*/ 713682 w 13617387"/>
                <a:gd name="connsiteY1" fmla="*/ 96643 h 843774"/>
                <a:gd name="connsiteX2" fmla="*/ 1438511 w 13617387"/>
                <a:gd name="connsiteY2" fmla="*/ 832623 h 843774"/>
                <a:gd name="connsiteX3" fmla="*/ 2174492 w 13617387"/>
                <a:gd name="connsiteY3" fmla="*/ 96643 h 843774"/>
                <a:gd name="connsiteX4" fmla="*/ 2932955 w 13617387"/>
                <a:gd name="connsiteY4" fmla="*/ 810320 h 843774"/>
                <a:gd name="connsiteX5" fmla="*/ 3692188 w 13617387"/>
                <a:gd name="connsiteY5" fmla="*/ 96642 h 843774"/>
                <a:gd name="connsiteX6" fmla="*/ 4398360 w 13617387"/>
                <a:gd name="connsiteY6" fmla="*/ 799169 h 843774"/>
                <a:gd name="connsiteX7" fmla="*/ 5091591 w 13617387"/>
                <a:gd name="connsiteY7" fmla="*/ 96642 h 843774"/>
                <a:gd name="connsiteX8" fmla="*/ 5807173 w 13617387"/>
                <a:gd name="connsiteY8" fmla="*/ 821472 h 843774"/>
                <a:gd name="connsiteX9" fmla="*/ 6545121 w 13617387"/>
                <a:gd name="connsiteY9" fmla="*/ 74341 h 843774"/>
                <a:gd name="connsiteX10" fmla="*/ 7283072 w 13617387"/>
                <a:gd name="connsiteY10" fmla="*/ 821472 h 843774"/>
                <a:gd name="connsiteX11" fmla="*/ 7886848 w 13617387"/>
                <a:gd name="connsiteY11" fmla="*/ 96643 h 843774"/>
                <a:gd name="connsiteX12" fmla="*/ 8714245 w 13617387"/>
                <a:gd name="connsiteY12" fmla="*/ 832623 h 843774"/>
                <a:gd name="connsiteX13" fmla="*/ 9407470 w 13617387"/>
                <a:gd name="connsiteY13" fmla="*/ 96643 h 843774"/>
                <a:gd name="connsiteX14" fmla="*/ 10167780 w 13617387"/>
                <a:gd name="connsiteY14" fmla="*/ 832623 h 843774"/>
                <a:gd name="connsiteX15" fmla="*/ 10838643 w 13617387"/>
                <a:gd name="connsiteY15" fmla="*/ 74341 h 843774"/>
                <a:gd name="connsiteX16" fmla="*/ 11724416 w 13617387"/>
                <a:gd name="connsiteY16" fmla="*/ 479839 h 843774"/>
                <a:gd name="connsiteX17" fmla="*/ 13617387 w 13617387"/>
                <a:gd name="connsiteY17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617387" h="843774">
                  <a:moveTo>
                    <a:pt x="4" y="843774"/>
                  </a:moveTo>
                  <a:cubicBezTo>
                    <a:pt x="239755" y="843774"/>
                    <a:pt x="473931" y="98501"/>
                    <a:pt x="713682" y="96643"/>
                  </a:cubicBezTo>
                  <a:cubicBezTo>
                    <a:pt x="953433" y="94785"/>
                    <a:pt x="1195043" y="832623"/>
                    <a:pt x="1438511" y="832623"/>
                  </a:cubicBezTo>
                  <a:cubicBezTo>
                    <a:pt x="1681979" y="832623"/>
                    <a:pt x="1925418" y="100360"/>
                    <a:pt x="2174492" y="96643"/>
                  </a:cubicBezTo>
                  <a:cubicBezTo>
                    <a:pt x="2468290" y="115228"/>
                    <a:pt x="2579376" y="799169"/>
                    <a:pt x="2932955" y="810320"/>
                  </a:cubicBezTo>
                  <a:cubicBezTo>
                    <a:pt x="3286534" y="810320"/>
                    <a:pt x="3447954" y="98500"/>
                    <a:pt x="3692188" y="96642"/>
                  </a:cubicBezTo>
                  <a:cubicBezTo>
                    <a:pt x="3936422" y="94784"/>
                    <a:pt x="4161400" y="678364"/>
                    <a:pt x="4398360" y="799169"/>
                  </a:cubicBezTo>
                  <a:cubicBezTo>
                    <a:pt x="4609231" y="793593"/>
                    <a:pt x="4856789" y="92925"/>
                    <a:pt x="5091591" y="96642"/>
                  </a:cubicBezTo>
                  <a:cubicBezTo>
                    <a:pt x="5326393" y="100359"/>
                    <a:pt x="5564918" y="825189"/>
                    <a:pt x="5807173" y="821472"/>
                  </a:cubicBezTo>
                  <a:cubicBezTo>
                    <a:pt x="6049428" y="817755"/>
                    <a:pt x="6299138" y="74341"/>
                    <a:pt x="6545121" y="74341"/>
                  </a:cubicBezTo>
                  <a:cubicBezTo>
                    <a:pt x="6791104" y="74341"/>
                    <a:pt x="7059451" y="817755"/>
                    <a:pt x="7283072" y="821472"/>
                  </a:cubicBezTo>
                  <a:cubicBezTo>
                    <a:pt x="7506693" y="825189"/>
                    <a:pt x="7648319" y="94785"/>
                    <a:pt x="7886848" y="96643"/>
                  </a:cubicBezTo>
                  <a:cubicBezTo>
                    <a:pt x="8125377" y="98501"/>
                    <a:pt x="8460808" y="832623"/>
                    <a:pt x="8714245" y="832623"/>
                  </a:cubicBezTo>
                  <a:cubicBezTo>
                    <a:pt x="8967682" y="832623"/>
                    <a:pt x="9165214" y="96643"/>
                    <a:pt x="9407470" y="96643"/>
                  </a:cubicBezTo>
                  <a:cubicBezTo>
                    <a:pt x="9649726" y="83634"/>
                    <a:pt x="9795080" y="802887"/>
                    <a:pt x="10167780" y="832623"/>
                  </a:cubicBezTo>
                  <a:cubicBezTo>
                    <a:pt x="10540480" y="828905"/>
                    <a:pt x="10622686" y="72482"/>
                    <a:pt x="10838643" y="74341"/>
                  </a:cubicBezTo>
                  <a:cubicBezTo>
                    <a:pt x="11069718" y="0"/>
                    <a:pt x="11261292" y="413020"/>
                    <a:pt x="11724416" y="479839"/>
                  </a:cubicBezTo>
                  <a:cubicBezTo>
                    <a:pt x="12187540" y="546659"/>
                    <a:pt x="13576752" y="452956"/>
                    <a:pt x="13617387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>
              <a:off x="5891934" y="3087298"/>
              <a:ext cx="763326" cy="85259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rgbClr val="33993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63" name="Text Box 7"/>
            <p:cNvSpPr txBox="1">
              <a:spLocks noChangeArrowheads="1"/>
            </p:cNvSpPr>
            <p:nvPr/>
          </p:nvSpPr>
          <p:spPr bwMode="auto">
            <a:xfrm>
              <a:off x="6812740" y="4754353"/>
              <a:ext cx="1847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endParaRPr lang="en-GB" sz="1400" u="sng">
                <a:latin typeface="Calibri" pitchFamily="34" charset="0"/>
              </a:endParaRPr>
            </a:p>
          </p:txBody>
        </p:sp>
        <p:grpSp>
          <p:nvGrpSpPr>
            <p:cNvPr id="76" name="Group 20"/>
            <p:cNvGrpSpPr>
              <a:grpSpLocks/>
            </p:cNvGrpSpPr>
            <p:nvPr/>
          </p:nvGrpSpPr>
          <p:grpSpPr bwMode="auto">
            <a:xfrm>
              <a:off x="5399446" y="2779208"/>
              <a:ext cx="449263" cy="442912"/>
              <a:chOff x="3610" y="2687"/>
              <a:chExt cx="283" cy="279"/>
            </a:xfrm>
          </p:grpSpPr>
          <p:sp>
            <p:nvSpPr>
              <p:cNvPr id="115" name="Oval 21"/>
              <p:cNvSpPr>
                <a:spLocks noChangeArrowheads="1"/>
              </p:cNvSpPr>
              <p:nvPr/>
            </p:nvSpPr>
            <p:spPr bwMode="auto">
              <a:xfrm>
                <a:off x="3716" y="2687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6" name="Oval 22"/>
              <p:cNvSpPr>
                <a:spLocks noChangeArrowheads="1"/>
              </p:cNvSpPr>
              <p:nvPr/>
            </p:nvSpPr>
            <p:spPr bwMode="auto">
              <a:xfrm>
                <a:off x="3753" y="2787"/>
                <a:ext cx="140" cy="13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7" name="Oval 23"/>
              <p:cNvSpPr>
                <a:spLocks noChangeArrowheads="1"/>
              </p:cNvSpPr>
              <p:nvPr/>
            </p:nvSpPr>
            <p:spPr bwMode="auto">
              <a:xfrm>
                <a:off x="3610" y="2732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8" name="Oval 24"/>
              <p:cNvSpPr>
                <a:spLocks noChangeArrowheads="1"/>
              </p:cNvSpPr>
              <p:nvPr/>
            </p:nvSpPr>
            <p:spPr bwMode="auto">
              <a:xfrm>
                <a:off x="3663" y="2829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9" name="Oval 25"/>
              <p:cNvSpPr>
                <a:spLocks noChangeArrowheads="1"/>
              </p:cNvSpPr>
              <p:nvPr/>
            </p:nvSpPr>
            <p:spPr bwMode="auto">
              <a:xfrm>
                <a:off x="3742" y="2735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0" name="Oval 26"/>
              <p:cNvSpPr>
                <a:spLocks noChangeArrowheads="1"/>
              </p:cNvSpPr>
              <p:nvPr/>
            </p:nvSpPr>
            <p:spPr bwMode="auto">
              <a:xfrm>
                <a:off x="3716" y="2828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1" name="Oval 27"/>
              <p:cNvSpPr>
                <a:spLocks noChangeArrowheads="1"/>
              </p:cNvSpPr>
              <p:nvPr/>
            </p:nvSpPr>
            <p:spPr bwMode="auto">
              <a:xfrm>
                <a:off x="3613" y="2794"/>
                <a:ext cx="141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2" name="Oval 28"/>
              <p:cNvSpPr>
                <a:spLocks noChangeArrowheads="1"/>
              </p:cNvSpPr>
              <p:nvPr/>
            </p:nvSpPr>
            <p:spPr bwMode="auto">
              <a:xfrm>
                <a:off x="3645" y="2689"/>
                <a:ext cx="140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" name="Oval 29"/>
              <p:cNvSpPr>
                <a:spLocks noChangeArrowheads="1"/>
              </p:cNvSpPr>
              <p:nvPr/>
            </p:nvSpPr>
            <p:spPr bwMode="auto">
              <a:xfrm>
                <a:off x="3655" y="2767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4" name="Oval 30"/>
              <p:cNvSpPr>
                <a:spLocks noChangeArrowheads="1"/>
              </p:cNvSpPr>
              <p:nvPr/>
            </p:nvSpPr>
            <p:spPr bwMode="auto">
              <a:xfrm>
                <a:off x="3709" y="2781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</p:grpSp>
        <p:sp>
          <p:nvSpPr>
            <p:cNvPr id="78" name="Oval 43"/>
            <p:cNvSpPr>
              <a:spLocks noChangeArrowheads="1"/>
            </p:cNvSpPr>
            <p:nvPr/>
          </p:nvSpPr>
          <p:spPr bwMode="auto">
            <a:xfrm>
              <a:off x="6700059" y="3096825"/>
              <a:ext cx="222250" cy="21748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008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753838" y="3189225"/>
              <a:ext cx="341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n</a:t>
              </a:r>
              <a:endParaRPr lang="en-GB">
                <a:latin typeface="Calibri" pitchFamily="34" charset="0"/>
              </a:endParaRPr>
            </a:p>
          </p:txBody>
        </p:sp>
        <p:grpSp>
          <p:nvGrpSpPr>
            <p:cNvPr id="130" name="Group 20"/>
            <p:cNvGrpSpPr>
              <a:grpSpLocks/>
            </p:cNvGrpSpPr>
            <p:nvPr/>
          </p:nvGrpSpPr>
          <p:grpSpPr bwMode="auto">
            <a:xfrm>
              <a:off x="6015130" y="2142610"/>
              <a:ext cx="449263" cy="442912"/>
              <a:chOff x="3610" y="2687"/>
              <a:chExt cx="283" cy="279"/>
            </a:xfrm>
          </p:grpSpPr>
          <p:sp>
            <p:nvSpPr>
              <p:cNvPr id="131" name="Oval 21"/>
              <p:cNvSpPr>
                <a:spLocks noChangeArrowheads="1"/>
              </p:cNvSpPr>
              <p:nvPr/>
            </p:nvSpPr>
            <p:spPr bwMode="auto">
              <a:xfrm>
                <a:off x="3716" y="2687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2" name="Oval 22"/>
              <p:cNvSpPr>
                <a:spLocks noChangeArrowheads="1"/>
              </p:cNvSpPr>
              <p:nvPr/>
            </p:nvSpPr>
            <p:spPr bwMode="auto">
              <a:xfrm>
                <a:off x="3753" y="2787"/>
                <a:ext cx="140" cy="13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3" name="Oval 23"/>
              <p:cNvSpPr>
                <a:spLocks noChangeArrowheads="1"/>
              </p:cNvSpPr>
              <p:nvPr/>
            </p:nvSpPr>
            <p:spPr bwMode="auto">
              <a:xfrm>
                <a:off x="3610" y="2732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4" name="Oval 24"/>
              <p:cNvSpPr>
                <a:spLocks noChangeArrowheads="1"/>
              </p:cNvSpPr>
              <p:nvPr/>
            </p:nvSpPr>
            <p:spPr bwMode="auto">
              <a:xfrm>
                <a:off x="3663" y="2829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5" name="Oval 25"/>
              <p:cNvSpPr>
                <a:spLocks noChangeArrowheads="1"/>
              </p:cNvSpPr>
              <p:nvPr/>
            </p:nvSpPr>
            <p:spPr bwMode="auto">
              <a:xfrm>
                <a:off x="3742" y="2735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6" name="Oval 26"/>
              <p:cNvSpPr>
                <a:spLocks noChangeArrowheads="1"/>
              </p:cNvSpPr>
              <p:nvPr/>
            </p:nvSpPr>
            <p:spPr bwMode="auto">
              <a:xfrm>
                <a:off x="3716" y="2828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7" name="Oval 27"/>
              <p:cNvSpPr>
                <a:spLocks noChangeArrowheads="1"/>
              </p:cNvSpPr>
              <p:nvPr/>
            </p:nvSpPr>
            <p:spPr bwMode="auto">
              <a:xfrm>
                <a:off x="3613" y="2794"/>
                <a:ext cx="141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8" name="Oval 28"/>
              <p:cNvSpPr>
                <a:spLocks noChangeArrowheads="1"/>
              </p:cNvSpPr>
              <p:nvPr/>
            </p:nvSpPr>
            <p:spPr bwMode="auto">
              <a:xfrm>
                <a:off x="3645" y="2689"/>
                <a:ext cx="140" cy="13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39" name="Oval 29"/>
              <p:cNvSpPr>
                <a:spLocks noChangeArrowheads="1"/>
              </p:cNvSpPr>
              <p:nvPr/>
            </p:nvSpPr>
            <p:spPr bwMode="auto">
              <a:xfrm>
                <a:off x="3655" y="2767"/>
                <a:ext cx="140" cy="13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alibri" pitchFamily="34" charset="0"/>
                </a:endParaRPr>
              </a:p>
            </p:txBody>
          </p:sp>
        </p:grpSp>
        <p:cxnSp>
          <p:nvCxnSpPr>
            <p:cNvPr id="141" name="Straight Arrow Connector 140"/>
            <p:cNvCxnSpPr/>
            <p:nvPr/>
          </p:nvCxnSpPr>
          <p:spPr bwMode="auto">
            <a:xfrm flipV="1">
              <a:off x="5828324" y="2560307"/>
              <a:ext cx="246491" cy="222636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43" name="Freeform 142"/>
            <p:cNvSpPr/>
            <p:nvPr/>
          </p:nvSpPr>
          <p:spPr bwMode="auto">
            <a:xfrm rot="20991942">
              <a:off x="5888045" y="2767237"/>
              <a:ext cx="1106712" cy="108936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  <a:gd name="connsiteX0" fmla="*/ 0 w 18657734"/>
                <a:gd name="connsiteY0" fmla="*/ 96643 h 843774"/>
                <a:gd name="connsiteX1" fmla="*/ 735980 w 18657734"/>
                <a:gd name="connsiteY1" fmla="*/ 832623 h 843774"/>
                <a:gd name="connsiteX2" fmla="*/ 1438507 w 18657734"/>
                <a:gd name="connsiteY2" fmla="*/ 107794 h 843774"/>
                <a:gd name="connsiteX3" fmla="*/ 2163336 w 18657734"/>
                <a:gd name="connsiteY3" fmla="*/ 843774 h 843774"/>
                <a:gd name="connsiteX4" fmla="*/ 2888166 w 18657734"/>
                <a:gd name="connsiteY4" fmla="*/ 107794 h 843774"/>
                <a:gd name="connsiteX5" fmla="*/ 3601844 w 18657734"/>
                <a:gd name="connsiteY5" fmla="*/ 832623 h 843774"/>
                <a:gd name="connsiteX6" fmla="*/ 4315522 w 18657734"/>
                <a:gd name="connsiteY6" fmla="*/ 96643 h 843774"/>
                <a:gd name="connsiteX7" fmla="*/ 5040351 w 18657734"/>
                <a:gd name="connsiteY7" fmla="*/ 843774 h 843774"/>
                <a:gd name="connsiteX8" fmla="*/ 5754029 w 18657734"/>
                <a:gd name="connsiteY8" fmla="*/ 96643 h 843774"/>
                <a:gd name="connsiteX9" fmla="*/ 6478858 w 18657734"/>
                <a:gd name="connsiteY9" fmla="*/ 832623 h 843774"/>
                <a:gd name="connsiteX10" fmla="*/ 7214839 w 18657734"/>
                <a:gd name="connsiteY10" fmla="*/ 96643 h 843774"/>
                <a:gd name="connsiteX11" fmla="*/ 7973302 w 18657734"/>
                <a:gd name="connsiteY11" fmla="*/ 810320 h 843774"/>
                <a:gd name="connsiteX12" fmla="*/ 8732535 w 18657734"/>
                <a:gd name="connsiteY12" fmla="*/ 96642 h 843774"/>
                <a:gd name="connsiteX13" fmla="*/ 9438707 w 18657734"/>
                <a:gd name="connsiteY13" fmla="*/ 799169 h 843774"/>
                <a:gd name="connsiteX14" fmla="*/ 10131938 w 18657734"/>
                <a:gd name="connsiteY14" fmla="*/ 96642 h 843774"/>
                <a:gd name="connsiteX15" fmla="*/ 10847520 w 18657734"/>
                <a:gd name="connsiteY15" fmla="*/ 821472 h 843774"/>
                <a:gd name="connsiteX16" fmla="*/ 11585468 w 18657734"/>
                <a:gd name="connsiteY16" fmla="*/ 74341 h 843774"/>
                <a:gd name="connsiteX17" fmla="*/ 12323419 w 18657734"/>
                <a:gd name="connsiteY17" fmla="*/ 821472 h 843774"/>
                <a:gd name="connsiteX18" fmla="*/ 12927195 w 18657734"/>
                <a:gd name="connsiteY18" fmla="*/ 96643 h 843774"/>
                <a:gd name="connsiteX19" fmla="*/ 13754592 w 18657734"/>
                <a:gd name="connsiteY19" fmla="*/ 832623 h 843774"/>
                <a:gd name="connsiteX20" fmla="*/ 14447817 w 18657734"/>
                <a:gd name="connsiteY20" fmla="*/ 96643 h 843774"/>
                <a:gd name="connsiteX21" fmla="*/ 15208127 w 18657734"/>
                <a:gd name="connsiteY21" fmla="*/ 832623 h 843774"/>
                <a:gd name="connsiteX22" fmla="*/ 15878990 w 18657734"/>
                <a:gd name="connsiteY22" fmla="*/ 74341 h 843774"/>
                <a:gd name="connsiteX23" fmla="*/ 16764763 w 18657734"/>
                <a:gd name="connsiteY23" fmla="*/ 479839 h 843774"/>
                <a:gd name="connsiteX24" fmla="*/ 18657734 w 18657734"/>
                <a:gd name="connsiteY24" fmla="*/ 475258 h 843774"/>
                <a:gd name="connsiteX0" fmla="*/ -6 w 17921748"/>
                <a:gd name="connsiteY0" fmla="*/ 832623 h 843774"/>
                <a:gd name="connsiteX1" fmla="*/ 702521 w 17921748"/>
                <a:gd name="connsiteY1" fmla="*/ 107794 h 843774"/>
                <a:gd name="connsiteX2" fmla="*/ 1427350 w 17921748"/>
                <a:gd name="connsiteY2" fmla="*/ 843774 h 843774"/>
                <a:gd name="connsiteX3" fmla="*/ 2152180 w 17921748"/>
                <a:gd name="connsiteY3" fmla="*/ 107794 h 843774"/>
                <a:gd name="connsiteX4" fmla="*/ 2865858 w 17921748"/>
                <a:gd name="connsiteY4" fmla="*/ 832623 h 843774"/>
                <a:gd name="connsiteX5" fmla="*/ 3579536 w 17921748"/>
                <a:gd name="connsiteY5" fmla="*/ 96643 h 843774"/>
                <a:gd name="connsiteX6" fmla="*/ 4304365 w 17921748"/>
                <a:gd name="connsiteY6" fmla="*/ 843774 h 843774"/>
                <a:gd name="connsiteX7" fmla="*/ 5018043 w 17921748"/>
                <a:gd name="connsiteY7" fmla="*/ 96643 h 843774"/>
                <a:gd name="connsiteX8" fmla="*/ 5742872 w 17921748"/>
                <a:gd name="connsiteY8" fmla="*/ 832623 h 843774"/>
                <a:gd name="connsiteX9" fmla="*/ 6478853 w 17921748"/>
                <a:gd name="connsiteY9" fmla="*/ 96643 h 843774"/>
                <a:gd name="connsiteX10" fmla="*/ 7237316 w 17921748"/>
                <a:gd name="connsiteY10" fmla="*/ 810320 h 843774"/>
                <a:gd name="connsiteX11" fmla="*/ 7996549 w 17921748"/>
                <a:gd name="connsiteY11" fmla="*/ 96642 h 843774"/>
                <a:gd name="connsiteX12" fmla="*/ 8702721 w 17921748"/>
                <a:gd name="connsiteY12" fmla="*/ 799169 h 843774"/>
                <a:gd name="connsiteX13" fmla="*/ 9395952 w 17921748"/>
                <a:gd name="connsiteY13" fmla="*/ 96642 h 843774"/>
                <a:gd name="connsiteX14" fmla="*/ 10111534 w 17921748"/>
                <a:gd name="connsiteY14" fmla="*/ 821472 h 843774"/>
                <a:gd name="connsiteX15" fmla="*/ 10849482 w 17921748"/>
                <a:gd name="connsiteY15" fmla="*/ 74341 h 843774"/>
                <a:gd name="connsiteX16" fmla="*/ 11587433 w 17921748"/>
                <a:gd name="connsiteY16" fmla="*/ 821472 h 843774"/>
                <a:gd name="connsiteX17" fmla="*/ 12191209 w 17921748"/>
                <a:gd name="connsiteY17" fmla="*/ 96643 h 843774"/>
                <a:gd name="connsiteX18" fmla="*/ 13018606 w 17921748"/>
                <a:gd name="connsiteY18" fmla="*/ 832623 h 843774"/>
                <a:gd name="connsiteX19" fmla="*/ 13711831 w 17921748"/>
                <a:gd name="connsiteY19" fmla="*/ 96643 h 843774"/>
                <a:gd name="connsiteX20" fmla="*/ 14472141 w 17921748"/>
                <a:gd name="connsiteY20" fmla="*/ 832623 h 843774"/>
                <a:gd name="connsiteX21" fmla="*/ 15143004 w 17921748"/>
                <a:gd name="connsiteY21" fmla="*/ 74341 h 843774"/>
                <a:gd name="connsiteX22" fmla="*/ 16028777 w 17921748"/>
                <a:gd name="connsiteY22" fmla="*/ 479839 h 843774"/>
                <a:gd name="connsiteX23" fmla="*/ 17921748 w 17921748"/>
                <a:gd name="connsiteY23" fmla="*/ 475258 h 843774"/>
                <a:gd name="connsiteX0" fmla="*/ -6 w 17921748"/>
                <a:gd name="connsiteY0" fmla="*/ 832623 h 964583"/>
                <a:gd name="connsiteX1" fmla="*/ 1427350 w 17921748"/>
                <a:gd name="connsiteY1" fmla="*/ 843774 h 964583"/>
                <a:gd name="connsiteX2" fmla="*/ 2152180 w 17921748"/>
                <a:gd name="connsiteY2" fmla="*/ 107794 h 964583"/>
                <a:gd name="connsiteX3" fmla="*/ 2865858 w 17921748"/>
                <a:gd name="connsiteY3" fmla="*/ 832623 h 964583"/>
                <a:gd name="connsiteX4" fmla="*/ 3579536 w 17921748"/>
                <a:gd name="connsiteY4" fmla="*/ 96643 h 964583"/>
                <a:gd name="connsiteX5" fmla="*/ 4304365 w 17921748"/>
                <a:gd name="connsiteY5" fmla="*/ 843774 h 964583"/>
                <a:gd name="connsiteX6" fmla="*/ 5018043 w 17921748"/>
                <a:gd name="connsiteY6" fmla="*/ 96643 h 964583"/>
                <a:gd name="connsiteX7" fmla="*/ 5742872 w 17921748"/>
                <a:gd name="connsiteY7" fmla="*/ 832623 h 964583"/>
                <a:gd name="connsiteX8" fmla="*/ 6478853 w 17921748"/>
                <a:gd name="connsiteY8" fmla="*/ 96643 h 964583"/>
                <a:gd name="connsiteX9" fmla="*/ 7237316 w 17921748"/>
                <a:gd name="connsiteY9" fmla="*/ 810320 h 964583"/>
                <a:gd name="connsiteX10" fmla="*/ 7996549 w 17921748"/>
                <a:gd name="connsiteY10" fmla="*/ 96642 h 964583"/>
                <a:gd name="connsiteX11" fmla="*/ 8702721 w 17921748"/>
                <a:gd name="connsiteY11" fmla="*/ 799169 h 964583"/>
                <a:gd name="connsiteX12" fmla="*/ 9395952 w 17921748"/>
                <a:gd name="connsiteY12" fmla="*/ 96642 h 964583"/>
                <a:gd name="connsiteX13" fmla="*/ 10111534 w 17921748"/>
                <a:gd name="connsiteY13" fmla="*/ 821472 h 964583"/>
                <a:gd name="connsiteX14" fmla="*/ 10849482 w 17921748"/>
                <a:gd name="connsiteY14" fmla="*/ 74341 h 964583"/>
                <a:gd name="connsiteX15" fmla="*/ 11587433 w 17921748"/>
                <a:gd name="connsiteY15" fmla="*/ 821472 h 964583"/>
                <a:gd name="connsiteX16" fmla="*/ 12191209 w 17921748"/>
                <a:gd name="connsiteY16" fmla="*/ 96643 h 964583"/>
                <a:gd name="connsiteX17" fmla="*/ 13018606 w 17921748"/>
                <a:gd name="connsiteY17" fmla="*/ 832623 h 964583"/>
                <a:gd name="connsiteX18" fmla="*/ 13711831 w 17921748"/>
                <a:gd name="connsiteY18" fmla="*/ 96643 h 964583"/>
                <a:gd name="connsiteX19" fmla="*/ 14472141 w 17921748"/>
                <a:gd name="connsiteY19" fmla="*/ 832623 h 964583"/>
                <a:gd name="connsiteX20" fmla="*/ 15143004 w 17921748"/>
                <a:gd name="connsiteY20" fmla="*/ 74341 h 964583"/>
                <a:gd name="connsiteX21" fmla="*/ 16028777 w 17921748"/>
                <a:gd name="connsiteY21" fmla="*/ 479839 h 964583"/>
                <a:gd name="connsiteX22" fmla="*/ 17921748 w 17921748"/>
                <a:gd name="connsiteY22" fmla="*/ 475258 h 964583"/>
                <a:gd name="connsiteX0" fmla="*/ -6 w 16494392"/>
                <a:gd name="connsiteY0" fmla="*/ 843774 h 843774"/>
                <a:gd name="connsiteX1" fmla="*/ 724824 w 16494392"/>
                <a:gd name="connsiteY1" fmla="*/ 107794 h 843774"/>
                <a:gd name="connsiteX2" fmla="*/ 1438502 w 16494392"/>
                <a:gd name="connsiteY2" fmla="*/ 832623 h 843774"/>
                <a:gd name="connsiteX3" fmla="*/ 2152180 w 16494392"/>
                <a:gd name="connsiteY3" fmla="*/ 96643 h 843774"/>
                <a:gd name="connsiteX4" fmla="*/ 2877009 w 16494392"/>
                <a:gd name="connsiteY4" fmla="*/ 843774 h 843774"/>
                <a:gd name="connsiteX5" fmla="*/ 3590687 w 16494392"/>
                <a:gd name="connsiteY5" fmla="*/ 96643 h 843774"/>
                <a:gd name="connsiteX6" fmla="*/ 4315516 w 16494392"/>
                <a:gd name="connsiteY6" fmla="*/ 832623 h 843774"/>
                <a:gd name="connsiteX7" fmla="*/ 5051497 w 16494392"/>
                <a:gd name="connsiteY7" fmla="*/ 96643 h 843774"/>
                <a:gd name="connsiteX8" fmla="*/ 5809960 w 16494392"/>
                <a:gd name="connsiteY8" fmla="*/ 810320 h 843774"/>
                <a:gd name="connsiteX9" fmla="*/ 6569193 w 16494392"/>
                <a:gd name="connsiteY9" fmla="*/ 96642 h 843774"/>
                <a:gd name="connsiteX10" fmla="*/ 7275365 w 16494392"/>
                <a:gd name="connsiteY10" fmla="*/ 799169 h 843774"/>
                <a:gd name="connsiteX11" fmla="*/ 7968596 w 16494392"/>
                <a:gd name="connsiteY11" fmla="*/ 96642 h 843774"/>
                <a:gd name="connsiteX12" fmla="*/ 8684178 w 16494392"/>
                <a:gd name="connsiteY12" fmla="*/ 821472 h 843774"/>
                <a:gd name="connsiteX13" fmla="*/ 9422126 w 16494392"/>
                <a:gd name="connsiteY13" fmla="*/ 74341 h 843774"/>
                <a:gd name="connsiteX14" fmla="*/ 10160077 w 16494392"/>
                <a:gd name="connsiteY14" fmla="*/ 821472 h 843774"/>
                <a:gd name="connsiteX15" fmla="*/ 10763853 w 16494392"/>
                <a:gd name="connsiteY15" fmla="*/ 96643 h 843774"/>
                <a:gd name="connsiteX16" fmla="*/ 11591250 w 16494392"/>
                <a:gd name="connsiteY16" fmla="*/ 832623 h 843774"/>
                <a:gd name="connsiteX17" fmla="*/ 12284475 w 16494392"/>
                <a:gd name="connsiteY17" fmla="*/ 96643 h 843774"/>
                <a:gd name="connsiteX18" fmla="*/ 13044785 w 16494392"/>
                <a:gd name="connsiteY18" fmla="*/ 832623 h 843774"/>
                <a:gd name="connsiteX19" fmla="*/ 13715648 w 16494392"/>
                <a:gd name="connsiteY19" fmla="*/ 74341 h 843774"/>
                <a:gd name="connsiteX20" fmla="*/ 14601421 w 16494392"/>
                <a:gd name="connsiteY20" fmla="*/ 479839 h 843774"/>
                <a:gd name="connsiteX21" fmla="*/ 16494392 w 16494392"/>
                <a:gd name="connsiteY21" fmla="*/ 475258 h 843774"/>
                <a:gd name="connsiteX0" fmla="*/ 7 w 15769575"/>
                <a:gd name="connsiteY0" fmla="*/ 107794 h 843774"/>
                <a:gd name="connsiteX1" fmla="*/ 713685 w 15769575"/>
                <a:gd name="connsiteY1" fmla="*/ 832623 h 843774"/>
                <a:gd name="connsiteX2" fmla="*/ 1427363 w 15769575"/>
                <a:gd name="connsiteY2" fmla="*/ 96643 h 843774"/>
                <a:gd name="connsiteX3" fmla="*/ 2152192 w 15769575"/>
                <a:gd name="connsiteY3" fmla="*/ 843774 h 843774"/>
                <a:gd name="connsiteX4" fmla="*/ 2865870 w 15769575"/>
                <a:gd name="connsiteY4" fmla="*/ 96643 h 843774"/>
                <a:gd name="connsiteX5" fmla="*/ 3590699 w 15769575"/>
                <a:gd name="connsiteY5" fmla="*/ 832623 h 843774"/>
                <a:gd name="connsiteX6" fmla="*/ 4326680 w 15769575"/>
                <a:gd name="connsiteY6" fmla="*/ 96643 h 843774"/>
                <a:gd name="connsiteX7" fmla="*/ 5085143 w 15769575"/>
                <a:gd name="connsiteY7" fmla="*/ 810320 h 843774"/>
                <a:gd name="connsiteX8" fmla="*/ 5844376 w 15769575"/>
                <a:gd name="connsiteY8" fmla="*/ 96642 h 843774"/>
                <a:gd name="connsiteX9" fmla="*/ 6550548 w 15769575"/>
                <a:gd name="connsiteY9" fmla="*/ 799169 h 843774"/>
                <a:gd name="connsiteX10" fmla="*/ 7243779 w 15769575"/>
                <a:gd name="connsiteY10" fmla="*/ 96642 h 843774"/>
                <a:gd name="connsiteX11" fmla="*/ 7959361 w 15769575"/>
                <a:gd name="connsiteY11" fmla="*/ 821472 h 843774"/>
                <a:gd name="connsiteX12" fmla="*/ 8697309 w 15769575"/>
                <a:gd name="connsiteY12" fmla="*/ 74341 h 843774"/>
                <a:gd name="connsiteX13" fmla="*/ 9435260 w 15769575"/>
                <a:gd name="connsiteY13" fmla="*/ 821472 h 843774"/>
                <a:gd name="connsiteX14" fmla="*/ 10039036 w 15769575"/>
                <a:gd name="connsiteY14" fmla="*/ 96643 h 843774"/>
                <a:gd name="connsiteX15" fmla="*/ 10866433 w 15769575"/>
                <a:gd name="connsiteY15" fmla="*/ 832623 h 843774"/>
                <a:gd name="connsiteX16" fmla="*/ 11559658 w 15769575"/>
                <a:gd name="connsiteY16" fmla="*/ 96643 h 843774"/>
                <a:gd name="connsiteX17" fmla="*/ 12319968 w 15769575"/>
                <a:gd name="connsiteY17" fmla="*/ 832623 h 843774"/>
                <a:gd name="connsiteX18" fmla="*/ 12990831 w 15769575"/>
                <a:gd name="connsiteY18" fmla="*/ 74341 h 843774"/>
                <a:gd name="connsiteX19" fmla="*/ 13876604 w 15769575"/>
                <a:gd name="connsiteY19" fmla="*/ 479839 h 843774"/>
                <a:gd name="connsiteX20" fmla="*/ 15769575 w 15769575"/>
                <a:gd name="connsiteY20" fmla="*/ 475258 h 843774"/>
                <a:gd name="connsiteX0" fmla="*/ 7 w 15055897"/>
                <a:gd name="connsiteY0" fmla="*/ 832623 h 843774"/>
                <a:gd name="connsiteX1" fmla="*/ 713685 w 15055897"/>
                <a:gd name="connsiteY1" fmla="*/ 96643 h 843774"/>
                <a:gd name="connsiteX2" fmla="*/ 1438514 w 15055897"/>
                <a:gd name="connsiteY2" fmla="*/ 843774 h 843774"/>
                <a:gd name="connsiteX3" fmla="*/ 2152192 w 15055897"/>
                <a:gd name="connsiteY3" fmla="*/ 96643 h 843774"/>
                <a:gd name="connsiteX4" fmla="*/ 2877021 w 15055897"/>
                <a:gd name="connsiteY4" fmla="*/ 832623 h 843774"/>
                <a:gd name="connsiteX5" fmla="*/ 3613002 w 15055897"/>
                <a:gd name="connsiteY5" fmla="*/ 96643 h 843774"/>
                <a:gd name="connsiteX6" fmla="*/ 4371465 w 15055897"/>
                <a:gd name="connsiteY6" fmla="*/ 810320 h 843774"/>
                <a:gd name="connsiteX7" fmla="*/ 5130698 w 15055897"/>
                <a:gd name="connsiteY7" fmla="*/ 96642 h 843774"/>
                <a:gd name="connsiteX8" fmla="*/ 5836870 w 15055897"/>
                <a:gd name="connsiteY8" fmla="*/ 799169 h 843774"/>
                <a:gd name="connsiteX9" fmla="*/ 6530101 w 15055897"/>
                <a:gd name="connsiteY9" fmla="*/ 96642 h 843774"/>
                <a:gd name="connsiteX10" fmla="*/ 7245683 w 15055897"/>
                <a:gd name="connsiteY10" fmla="*/ 821472 h 843774"/>
                <a:gd name="connsiteX11" fmla="*/ 7983631 w 15055897"/>
                <a:gd name="connsiteY11" fmla="*/ 74341 h 843774"/>
                <a:gd name="connsiteX12" fmla="*/ 8721582 w 15055897"/>
                <a:gd name="connsiteY12" fmla="*/ 821472 h 843774"/>
                <a:gd name="connsiteX13" fmla="*/ 9325358 w 15055897"/>
                <a:gd name="connsiteY13" fmla="*/ 96643 h 843774"/>
                <a:gd name="connsiteX14" fmla="*/ 10152755 w 15055897"/>
                <a:gd name="connsiteY14" fmla="*/ 832623 h 843774"/>
                <a:gd name="connsiteX15" fmla="*/ 10845980 w 15055897"/>
                <a:gd name="connsiteY15" fmla="*/ 96643 h 843774"/>
                <a:gd name="connsiteX16" fmla="*/ 11606290 w 15055897"/>
                <a:gd name="connsiteY16" fmla="*/ 832623 h 843774"/>
                <a:gd name="connsiteX17" fmla="*/ 12277153 w 15055897"/>
                <a:gd name="connsiteY17" fmla="*/ 74341 h 843774"/>
                <a:gd name="connsiteX18" fmla="*/ 13162926 w 15055897"/>
                <a:gd name="connsiteY18" fmla="*/ 479839 h 843774"/>
                <a:gd name="connsiteX19" fmla="*/ 15055897 w 15055897"/>
                <a:gd name="connsiteY19" fmla="*/ 475258 h 843774"/>
                <a:gd name="connsiteX0" fmla="*/ 7 w 14342219"/>
                <a:gd name="connsiteY0" fmla="*/ 96643 h 843774"/>
                <a:gd name="connsiteX1" fmla="*/ 724836 w 14342219"/>
                <a:gd name="connsiteY1" fmla="*/ 843774 h 843774"/>
                <a:gd name="connsiteX2" fmla="*/ 1438514 w 14342219"/>
                <a:gd name="connsiteY2" fmla="*/ 96643 h 843774"/>
                <a:gd name="connsiteX3" fmla="*/ 2163343 w 14342219"/>
                <a:gd name="connsiteY3" fmla="*/ 832623 h 843774"/>
                <a:gd name="connsiteX4" fmla="*/ 2899324 w 14342219"/>
                <a:gd name="connsiteY4" fmla="*/ 96643 h 843774"/>
                <a:gd name="connsiteX5" fmla="*/ 3657787 w 14342219"/>
                <a:gd name="connsiteY5" fmla="*/ 810320 h 843774"/>
                <a:gd name="connsiteX6" fmla="*/ 4417020 w 14342219"/>
                <a:gd name="connsiteY6" fmla="*/ 96642 h 843774"/>
                <a:gd name="connsiteX7" fmla="*/ 5123192 w 14342219"/>
                <a:gd name="connsiteY7" fmla="*/ 799169 h 843774"/>
                <a:gd name="connsiteX8" fmla="*/ 5816423 w 14342219"/>
                <a:gd name="connsiteY8" fmla="*/ 96642 h 843774"/>
                <a:gd name="connsiteX9" fmla="*/ 6532005 w 14342219"/>
                <a:gd name="connsiteY9" fmla="*/ 821472 h 843774"/>
                <a:gd name="connsiteX10" fmla="*/ 7269953 w 14342219"/>
                <a:gd name="connsiteY10" fmla="*/ 74341 h 843774"/>
                <a:gd name="connsiteX11" fmla="*/ 8007904 w 14342219"/>
                <a:gd name="connsiteY11" fmla="*/ 821472 h 843774"/>
                <a:gd name="connsiteX12" fmla="*/ 8611680 w 14342219"/>
                <a:gd name="connsiteY12" fmla="*/ 96643 h 843774"/>
                <a:gd name="connsiteX13" fmla="*/ 9439077 w 14342219"/>
                <a:gd name="connsiteY13" fmla="*/ 832623 h 843774"/>
                <a:gd name="connsiteX14" fmla="*/ 10132302 w 14342219"/>
                <a:gd name="connsiteY14" fmla="*/ 96643 h 843774"/>
                <a:gd name="connsiteX15" fmla="*/ 10892612 w 14342219"/>
                <a:gd name="connsiteY15" fmla="*/ 832623 h 843774"/>
                <a:gd name="connsiteX16" fmla="*/ 11563475 w 14342219"/>
                <a:gd name="connsiteY16" fmla="*/ 74341 h 843774"/>
                <a:gd name="connsiteX17" fmla="*/ 12449248 w 14342219"/>
                <a:gd name="connsiteY17" fmla="*/ 479839 h 843774"/>
                <a:gd name="connsiteX18" fmla="*/ 14342219 w 14342219"/>
                <a:gd name="connsiteY18" fmla="*/ 475258 h 843774"/>
                <a:gd name="connsiteX0" fmla="*/ 4 w 13617387"/>
                <a:gd name="connsiteY0" fmla="*/ 843774 h 843774"/>
                <a:gd name="connsiteX1" fmla="*/ 713682 w 13617387"/>
                <a:gd name="connsiteY1" fmla="*/ 96643 h 843774"/>
                <a:gd name="connsiteX2" fmla="*/ 1438511 w 13617387"/>
                <a:gd name="connsiteY2" fmla="*/ 832623 h 843774"/>
                <a:gd name="connsiteX3" fmla="*/ 2174492 w 13617387"/>
                <a:gd name="connsiteY3" fmla="*/ 96643 h 843774"/>
                <a:gd name="connsiteX4" fmla="*/ 2932955 w 13617387"/>
                <a:gd name="connsiteY4" fmla="*/ 810320 h 843774"/>
                <a:gd name="connsiteX5" fmla="*/ 3692188 w 13617387"/>
                <a:gd name="connsiteY5" fmla="*/ 96642 h 843774"/>
                <a:gd name="connsiteX6" fmla="*/ 4398360 w 13617387"/>
                <a:gd name="connsiteY6" fmla="*/ 799169 h 843774"/>
                <a:gd name="connsiteX7" fmla="*/ 5091591 w 13617387"/>
                <a:gd name="connsiteY7" fmla="*/ 96642 h 843774"/>
                <a:gd name="connsiteX8" fmla="*/ 5807173 w 13617387"/>
                <a:gd name="connsiteY8" fmla="*/ 821472 h 843774"/>
                <a:gd name="connsiteX9" fmla="*/ 6545121 w 13617387"/>
                <a:gd name="connsiteY9" fmla="*/ 74341 h 843774"/>
                <a:gd name="connsiteX10" fmla="*/ 7283072 w 13617387"/>
                <a:gd name="connsiteY10" fmla="*/ 821472 h 843774"/>
                <a:gd name="connsiteX11" fmla="*/ 7886848 w 13617387"/>
                <a:gd name="connsiteY11" fmla="*/ 96643 h 843774"/>
                <a:gd name="connsiteX12" fmla="*/ 8714245 w 13617387"/>
                <a:gd name="connsiteY12" fmla="*/ 832623 h 843774"/>
                <a:gd name="connsiteX13" fmla="*/ 9407470 w 13617387"/>
                <a:gd name="connsiteY13" fmla="*/ 96643 h 843774"/>
                <a:gd name="connsiteX14" fmla="*/ 10167780 w 13617387"/>
                <a:gd name="connsiteY14" fmla="*/ 832623 h 843774"/>
                <a:gd name="connsiteX15" fmla="*/ 10838643 w 13617387"/>
                <a:gd name="connsiteY15" fmla="*/ 74341 h 843774"/>
                <a:gd name="connsiteX16" fmla="*/ 11724416 w 13617387"/>
                <a:gd name="connsiteY16" fmla="*/ 479839 h 843774"/>
                <a:gd name="connsiteX17" fmla="*/ 13617387 w 13617387"/>
                <a:gd name="connsiteY17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617387" h="843774">
                  <a:moveTo>
                    <a:pt x="4" y="843774"/>
                  </a:moveTo>
                  <a:cubicBezTo>
                    <a:pt x="239755" y="843774"/>
                    <a:pt x="473931" y="98501"/>
                    <a:pt x="713682" y="96643"/>
                  </a:cubicBezTo>
                  <a:cubicBezTo>
                    <a:pt x="953433" y="94785"/>
                    <a:pt x="1195043" y="832623"/>
                    <a:pt x="1438511" y="832623"/>
                  </a:cubicBezTo>
                  <a:cubicBezTo>
                    <a:pt x="1681979" y="832623"/>
                    <a:pt x="1925418" y="100360"/>
                    <a:pt x="2174492" y="96643"/>
                  </a:cubicBezTo>
                  <a:cubicBezTo>
                    <a:pt x="2468290" y="115228"/>
                    <a:pt x="2579376" y="799169"/>
                    <a:pt x="2932955" y="810320"/>
                  </a:cubicBezTo>
                  <a:cubicBezTo>
                    <a:pt x="3286534" y="810320"/>
                    <a:pt x="3447954" y="98500"/>
                    <a:pt x="3692188" y="96642"/>
                  </a:cubicBezTo>
                  <a:cubicBezTo>
                    <a:pt x="3936422" y="94784"/>
                    <a:pt x="4161400" y="678364"/>
                    <a:pt x="4398360" y="799169"/>
                  </a:cubicBezTo>
                  <a:cubicBezTo>
                    <a:pt x="4609231" y="793593"/>
                    <a:pt x="4856789" y="92925"/>
                    <a:pt x="5091591" y="96642"/>
                  </a:cubicBezTo>
                  <a:cubicBezTo>
                    <a:pt x="5326393" y="100359"/>
                    <a:pt x="5564918" y="825189"/>
                    <a:pt x="5807173" y="821472"/>
                  </a:cubicBezTo>
                  <a:cubicBezTo>
                    <a:pt x="6049428" y="817755"/>
                    <a:pt x="6299138" y="74341"/>
                    <a:pt x="6545121" y="74341"/>
                  </a:cubicBezTo>
                  <a:cubicBezTo>
                    <a:pt x="6791104" y="74341"/>
                    <a:pt x="7059451" y="817755"/>
                    <a:pt x="7283072" y="821472"/>
                  </a:cubicBezTo>
                  <a:cubicBezTo>
                    <a:pt x="7506693" y="825189"/>
                    <a:pt x="7648319" y="94785"/>
                    <a:pt x="7886848" y="96643"/>
                  </a:cubicBezTo>
                  <a:cubicBezTo>
                    <a:pt x="8125377" y="98501"/>
                    <a:pt x="8460808" y="832623"/>
                    <a:pt x="8714245" y="832623"/>
                  </a:cubicBezTo>
                  <a:cubicBezTo>
                    <a:pt x="8967682" y="832623"/>
                    <a:pt x="9165214" y="96643"/>
                    <a:pt x="9407470" y="96643"/>
                  </a:cubicBezTo>
                  <a:cubicBezTo>
                    <a:pt x="9649726" y="83634"/>
                    <a:pt x="9795080" y="802887"/>
                    <a:pt x="10167780" y="832623"/>
                  </a:cubicBezTo>
                  <a:cubicBezTo>
                    <a:pt x="10540480" y="828905"/>
                    <a:pt x="10622686" y="72482"/>
                    <a:pt x="10838643" y="74341"/>
                  </a:cubicBezTo>
                  <a:cubicBezTo>
                    <a:pt x="11069718" y="0"/>
                    <a:pt x="11261292" y="413020"/>
                    <a:pt x="11724416" y="479839"/>
                  </a:cubicBezTo>
                  <a:cubicBezTo>
                    <a:pt x="12187540" y="546659"/>
                    <a:pt x="13576752" y="452956"/>
                    <a:pt x="13617387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456622" y="1189618"/>
              <a:ext cx="2828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MATTER</a:t>
              </a:r>
              <a:br>
                <a:rPr lang="en-US" smtClean="0">
                  <a:latin typeface="Calibri" pitchFamily="34" charset="0"/>
                </a:rPr>
              </a:br>
              <a:r>
                <a:rPr lang="en-US" smtClean="0">
                  <a:latin typeface="Calibri" pitchFamily="34" charset="0"/>
                </a:rPr>
                <a:t>(vacuum vessel, magnets,...)</a:t>
              </a:r>
              <a:endParaRPr lang="en-GB">
                <a:latin typeface="Calibri" pitchFamily="34" charset="0"/>
              </a:endParaRPr>
            </a:p>
          </p:txBody>
        </p:sp>
        <p:cxnSp>
          <p:nvCxnSpPr>
            <p:cNvPr id="152" name="Straight Arrow Connector 151"/>
            <p:cNvCxnSpPr/>
            <p:nvPr/>
          </p:nvCxnSpPr>
          <p:spPr bwMode="auto">
            <a:xfrm>
              <a:off x="1510748" y="1383514"/>
              <a:ext cx="667909" cy="1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62" name="Straight Arrow Connector 161"/>
            <p:cNvCxnSpPr/>
            <p:nvPr/>
          </p:nvCxnSpPr>
          <p:spPr bwMode="auto">
            <a:xfrm flipV="1">
              <a:off x="3753015" y="1383514"/>
              <a:ext cx="1987827" cy="6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65" name="Freeform 164"/>
            <p:cNvSpPr/>
            <p:nvPr/>
          </p:nvSpPr>
          <p:spPr bwMode="auto">
            <a:xfrm rot="982548">
              <a:off x="3071006" y="4588010"/>
              <a:ext cx="1106712" cy="108936"/>
            </a:xfrm>
            <a:custGeom>
              <a:avLst/>
              <a:gdLst>
                <a:gd name="connsiteX0" fmla="*/ 0 w 9056648"/>
                <a:gd name="connsiteY0" fmla="*/ 812181 h 834483"/>
                <a:gd name="connsiteX1" fmla="*/ 713678 w 9056648"/>
                <a:gd name="connsiteY1" fmla="*/ 87352 h 834483"/>
                <a:gd name="connsiteX2" fmla="*/ 1449658 w 9056648"/>
                <a:gd name="connsiteY2" fmla="*/ 823332 h 834483"/>
                <a:gd name="connsiteX3" fmla="*/ 2152185 w 9056648"/>
                <a:gd name="connsiteY3" fmla="*/ 98503 h 834483"/>
                <a:gd name="connsiteX4" fmla="*/ 2877014 w 9056648"/>
                <a:gd name="connsiteY4" fmla="*/ 834483 h 834483"/>
                <a:gd name="connsiteX5" fmla="*/ 3601844 w 9056648"/>
                <a:gd name="connsiteY5" fmla="*/ 98503 h 834483"/>
                <a:gd name="connsiteX6" fmla="*/ 4315522 w 9056648"/>
                <a:gd name="connsiteY6" fmla="*/ 823332 h 834483"/>
                <a:gd name="connsiteX7" fmla="*/ 5029200 w 9056648"/>
                <a:gd name="connsiteY7" fmla="*/ 87352 h 834483"/>
                <a:gd name="connsiteX8" fmla="*/ 5754029 w 9056648"/>
                <a:gd name="connsiteY8" fmla="*/ 834483 h 834483"/>
                <a:gd name="connsiteX9" fmla="*/ 6467707 w 9056648"/>
                <a:gd name="connsiteY9" fmla="*/ 87352 h 834483"/>
                <a:gd name="connsiteX10" fmla="*/ 7192536 w 9056648"/>
                <a:gd name="connsiteY10" fmla="*/ 823332 h 834483"/>
                <a:gd name="connsiteX11" fmla="*/ 7928517 w 9056648"/>
                <a:gd name="connsiteY11" fmla="*/ 87352 h 834483"/>
                <a:gd name="connsiteX12" fmla="*/ 8619893 w 9056648"/>
                <a:gd name="connsiteY12" fmla="*/ 812181 h 834483"/>
                <a:gd name="connsiteX13" fmla="*/ 9021336 w 9056648"/>
                <a:gd name="connsiteY13" fmla="*/ 109654 h 834483"/>
                <a:gd name="connsiteX14" fmla="*/ 8831766 w 9056648"/>
                <a:gd name="connsiteY14" fmla="*/ 154259 h 834483"/>
                <a:gd name="connsiteX0" fmla="*/ 0 w 9726882"/>
                <a:gd name="connsiteY0" fmla="*/ 726687 h 748989"/>
                <a:gd name="connsiteX1" fmla="*/ 713678 w 9726882"/>
                <a:gd name="connsiteY1" fmla="*/ 1858 h 748989"/>
                <a:gd name="connsiteX2" fmla="*/ 1449658 w 9726882"/>
                <a:gd name="connsiteY2" fmla="*/ 737838 h 748989"/>
                <a:gd name="connsiteX3" fmla="*/ 2152185 w 9726882"/>
                <a:gd name="connsiteY3" fmla="*/ 13009 h 748989"/>
                <a:gd name="connsiteX4" fmla="*/ 2877014 w 9726882"/>
                <a:gd name="connsiteY4" fmla="*/ 748989 h 748989"/>
                <a:gd name="connsiteX5" fmla="*/ 3601844 w 9726882"/>
                <a:gd name="connsiteY5" fmla="*/ 13009 h 748989"/>
                <a:gd name="connsiteX6" fmla="*/ 4315522 w 9726882"/>
                <a:gd name="connsiteY6" fmla="*/ 737838 h 748989"/>
                <a:gd name="connsiteX7" fmla="*/ 5029200 w 9726882"/>
                <a:gd name="connsiteY7" fmla="*/ 1858 h 748989"/>
                <a:gd name="connsiteX8" fmla="*/ 5754029 w 9726882"/>
                <a:gd name="connsiteY8" fmla="*/ 748989 h 748989"/>
                <a:gd name="connsiteX9" fmla="*/ 6467707 w 9726882"/>
                <a:gd name="connsiteY9" fmla="*/ 1858 h 748989"/>
                <a:gd name="connsiteX10" fmla="*/ 7192536 w 9726882"/>
                <a:gd name="connsiteY10" fmla="*/ 737838 h 748989"/>
                <a:gd name="connsiteX11" fmla="*/ 7928517 w 9726882"/>
                <a:gd name="connsiteY11" fmla="*/ 1858 h 748989"/>
                <a:gd name="connsiteX12" fmla="*/ 8619893 w 9726882"/>
                <a:gd name="connsiteY12" fmla="*/ 726687 h 748989"/>
                <a:gd name="connsiteX13" fmla="*/ 9021336 w 9726882"/>
                <a:gd name="connsiteY13" fmla="*/ 24160 h 748989"/>
                <a:gd name="connsiteX14" fmla="*/ 9614440 w 9726882"/>
                <a:gd name="connsiteY14" fmla="*/ 604024 h 748989"/>
                <a:gd name="connsiteX0" fmla="*/ 0 w 16726215"/>
                <a:gd name="connsiteY0" fmla="*/ 726687 h 748989"/>
                <a:gd name="connsiteX1" fmla="*/ 713678 w 16726215"/>
                <a:gd name="connsiteY1" fmla="*/ 1858 h 748989"/>
                <a:gd name="connsiteX2" fmla="*/ 1449658 w 16726215"/>
                <a:gd name="connsiteY2" fmla="*/ 737838 h 748989"/>
                <a:gd name="connsiteX3" fmla="*/ 2152185 w 16726215"/>
                <a:gd name="connsiteY3" fmla="*/ 13009 h 748989"/>
                <a:gd name="connsiteX4" fmla="*/ 2877014 w 16726215"/>
                <a:gd name="connsiteY4" fmla="*/ 748989 h 748989"/>
                <a:gd name="connsiteX5" fmla="*/ 3601844 w 16726215"/>
                <a:gd name="connsiteY5" fmla="*/ 13009 h 748989"/>
                <a:gd name="connsiteX6" fmla="*/ 4315522 w 16726215"/>
                <a:gd name="connsiteY6" fmla="*/ 737838 h 748989"/>
                <a:gd name="connsiteX7" fmla="*/ 5029200 w 16726215"/>
                <a:gd name="connsiteY7" fmla="*/ 1858 h 748989"/>
                <a:gd name="connsiteX8" fmla="*/ 5754029 w 16726215"/>
                <a:gd name="connsiteY8" fmla="*/ 748989 h 748989"/>
                <a:gd name="connsiteX9" fmla="*/ 6467707 w 16726215"/>
                <a:gd name="connsiteY9" fmla="*/ 1858 h 748989"/>
                <a:gd name="connsiteX10" fmla="*/ 7192536 w 16726215"/>
                <a:gd name="connsiteY10" fmla="*/ 737838 h 748989"/>
                <a:gd name="connsiteX11" fmla="*/ 7928517 w 16726215"/>
                <a:gd name="connsiteY11" fmla="*/ 1858 h 748989"/>
                <a:gd name="connsiteX12" fmla="*/ 8619893 w 16726215"/>
                <a:gd name="connsiteY12" fmla="*/ 726687 h 748989"/>
                <a:gd name="connsiteX13" fmla="*/ 9021336 w 16726215"/>
                <a:gd name="connsiteY13" fmla="*/ 24160 h 748989"/>
                <a:gd name="connsiteX14" fmla="*/ 16613773 w 16726215"/>
                <a:gd name="connsiteY14" fmla="*/ 715536 h 748989"/>
                <a:gd name="connsiteX0" fmla="*/ 0 w 17329991"/>
                <a:gd name="connsiteY0" fmla="*/ 726687 h 748990"/>
                <a:gd name="connsiteX1" fmla="*/ 713678 w 17329991"/>
                <a:gd name="connsiteY1" fmla="*/ 1858 h 748990"/>
                <a:gd name="connsiteX2" fmla="*/ 1449658 w 17329991"/>
                <a:gd name="connsiteY2" fmla="*/ 737838 h 748990"/>
                <a:gd name="connsiteX3" fmla="*/ 2152185 w 17329991"/>
                <a:gd name="connsiteY3" fmla="*/ 13009 h 748990"/>
                <a:gd name="connsiteX4" fmla="*/ 2877014 w 17329991"/>
                <a:gd name="connsiteY4" fmla="*/ 748989 h 748990"/>
                <a:gd name="connsiteX5" fmla="*/ 3601844 w 17329991"/>
                <a:gd name="connsiteY5" fmla="*/ 13009 h 748990"/>
                <a:gd name="connsiteX6" fmla="*/ 4315522 w 17329991"/>
                <a:gd name="connsiteY6" fmla="*/ 737838 h 748990"/>
                <a:gd name="connsiteX7" fmla="*/ 5029200 w 17329991"/>
                <a:gd name="connsiteY7" fmla="*/ 1858 h 748990"/>
                <a:gd name="connsiteX8" fmla="*/ 5754029 w 17329991"/>
                <a:gd name="connsiteY8" fmla="*/ 748989 h 748990"/>
                <a:gd name="connsiteX9" fmla="*/ 6467707 w 17329991"/>
                <a:gd name="connsiteY9" fmla="*/ 1858 h 748990"/>
                <a:gd name="connsiteX10" fmla="*/ 7192536 w 17329991"/>
                <a:gd name="connsiteY10" fmla="*/ 737838 h 748990"/>
                <a:gd name="connsiteX11" fmla="*/ 7928517 w 17329991"/>
                <a:gd name="connsiteY11" fmla="*/ 1858 h 748990"/>
                <a:gd name="connsiteX12" fmla="*/ 8619893 w 17329991"/>
                <a:gd name="connsiteY12" fmla="*/ 726687 h 748990"/>
                <a:gd name="connsiteX13" fmla="*/ 9021336 w 17329991"/>
                <a:gd name="connsiteY13" fmla="*/ 24160 h 748990"/>
                <a:gd name="connsiteX14" fmla="*/ 17217550 w 17329991"/>
                <a:gd name="connsiteY14" fmla="*/ 748990 h 748990"/>
                <a:gd name="connsiteX0" fmla="*/ 0 w 17329991"/>
                <a:gd name="connsiteY0" fmla="*/ 728547 h 750850"/>
                <a:gd name="connsiteX1" fmla="*/ 713678 w 17329991"/>
                <a:gd name="connsiteY1" fmla="*/ 3718 h 750850"/>
                <a:gd name="connsiteX2" fmla="*/ 1449658 w 17329991"/>
                <a:gd name="connsiteY2" fmla="*/ 739698 h 750850"/>
                <a:gd name="connsiteX3" fmla="*/ 2152185 w 17329991"/>
                <a:gd name="connsiteY3" fmla="*/ 14869 h 750850"/>
                <a:gd name="connsiteX4" fmla="*/ 2877014 w 17329991"/>
                <a:gd name="connsiteY4" fmla="*/ 750849 h 750850"/>
                <a:gd name="connsiteX5" fmla="*/ 3601844 w 17329991"/>
                <a:gd name="connsiteY5" fmla="*/ 14869 h 750850"/>
                <a:gd name="connsiteX6" fmla="*/ 4315522 w 17329991"/>
                <a:gd name="connsiteY6" fmla="*/ 739698 h 750850"/>
                <a:gd name="connsiteX7" fmla="*/ 5029200 w 17329991"/>
                <a:gd name="connsiteY7" fmla="*/ 3718 h 750850"/>
                <a:gd name="connsiteX8" fmla="*/ 5754029 w 17329991"/>
                <a:gd name="connsiteY8" fmla="*/ 750849 h 750850"/>
                <a:gd name="connsiteX9" fmla="*/ 6467707 w 17329991"/>
                <a:gd name="connsiteY9" fmla="*/ 3718 h 750850"/>
                <a:gd name="connsiteX10" fmla="*/ 7192536 w 17329991"/>
                <a:gd name="connsiteY10" fmla="*/ 739698 h 750850"/>
                <a:gd name="connsiteX11" fmla="*/ 7928517 w 17329991"/>
                <a:gd name="connsiteY11" fmla="*/ 3718 h 750850"/>
                <a:gd name="connsiteX12" fmla="*/ 8619893 w 17329991"/>
                <a:gd name="connsiteY12" fmla="*/ 728547 h 750850"/>
                <a:gd name="connsiteX13" fmla="*/ 9513300 w 17329991"/>
                <a:gd name="connsiteY13" fmla="*/ 3717 h 750850"/>
                <a:gd name="connsiteX14" fmla="*/ 17217550 w 17329991"/>
                <a:gd name="connsiteY14" fmla="*/ 750850 h 750850"/>
                <a:gd name="connsiteX0" fmla="*/ 0 w 17217549"/>
                <a:gd name="connsiteY0" fmla="*/ 728547 h 750850"/>
                <a:gd name="connsiteX1" fmla="*/ 713678 w 17217549"/>
                <a:gd name="connsiteY1" fmla="*/ 3718 h 750850"/>
                <a:gd name="connsiteX2" fmla="*/ 1449658 w 17217549"/>
                <a:gd name="connsiteY2" fmla="*/ 739698 h 750850"/>
                <a:gd name="connsiteX3" fmla="*/ 2152185 w 17217549"/>
                <a:gd name="connsiteY3" fmla="*/ 14869 h 750850"/>
                <a:gd name="connsiteX4" fmla="*/ 2877014 w 17217549"/>
                <a:gd name="connsiteY4" fmla="*/ 750849 h 750850"/>
                <a:gd name="connsiteX5" fmla="*/ 3601844 w 17217549"/>
                <a:gd name="connsiteY5" fmla="*/ 14869 h 750850"/>
                <a:gd name="connsiteX6" fmla="*/ 4315522 w 17217549"/>
                <a:gd name="connsiteY6" fmla="*/ 739698 h 750850"/>
                <a:gd name="connsiteX7" fmla="*/ 5029200 w 17217549"/>
                <a:gd name="connsiteY7" fmla="*/ 3718 h 750850"/>
                <a:gd name="connsiteX8" fmla="*/ 5754029 w 17217549"/>
                <a:gd name="connsiteY8" fmla="*/ 750849 h 750850"/>
                <a:gd name="connsiteX9" fmla="*/ 6467707 w 17217549"/>
                <a:gd name="connsiteY9" fmla="*/ 3718 h 750850"/>
                <a:gd name="connsiteX10" fmla="*/ 7192536 w 17217549"/>
                <a:gd name="connsiteY10" fmla="*/ 739698 h 750850"/>
                <a:gd name="connsiteX11" fmla="*/ 7928517 w 17217549"/>
                <a:gd name="connsiteY11" fmla="*/ 3718 h 750850"/>
                <a:gd name="connsiteX12" fmla="*/ 8619893 w 17217549"/>
                <a:gd name="connsiteY12" fmla="*/ 728547 h 750850"/>
                <a:gd name="connsiteX13" fmla="*/ 9513300 w 17217549"/>
                <a:gd name="connsiteY13" fmla="*/ 3717 h 750850"/>
                <a:gd name="connsiteX14" fmla="*/ 10152385 w 17217549"/>
                <a:gd name="connsiteY14" fmla="*/ 706244 h 750850"/>
                <a:gd name="connsiteX15" fmla="*/ 17217550 w 17217549"/>
                <a:gd name="connsiteY15" fmla="*/ 750850 h 750850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7217550 w 17217549"/>
                <a:gd name="connsiteY16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7217550 w 17217549"/>
                <a:gd name="connsiteY17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7217550 w 17217549"/>
                <a:gd name="connsiteY18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7217550 w 17217549"/>
                <a:gd name="connsiteY19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529063 w 17217549"/>
                <a:gd name="connsiteY19" fmla="*/ 200723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7217550 w 17217549"/>
                <a:gd name="connsiteY20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707960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7217550 w 17217549"/>
                <a:gd name="connsiteY21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58284 h 780587"/>
                <a:gd name="connsiteX1" fmla="*/ 713678 w 17217549"/>
                <a:gd name="connsiteY1" fmla="*/ 33455 h 780587"/>
                <a:gd name="connsiteX2" fmla="*/ 1449658 w 17217549"/>
                <a:gd name="connsiteY2" fmla="*/ 769435 h 780587"/>
                <a:gd name="connsiteX3" fmla="*/ 2152185 w 17217549"/>
                <a:gd name="connsiteY3" fmla="*/ 44606 h 780587"/>
                <a:gd name="connsiteX4" fmla="*/ 2877014 w 17217549"/>
                <a:gd name="connsiteY4" fmla="*/ 780586 h 780587"/>
                <a:gd name="connsiteX5" fmla="*/ 3601844 w 17217549"/>
                <a:gd name="connsiteY5" fmla="*/ 44606 h 780587"/>
                <a:gd name="connsiteX6" fmla="*/ 4315522 w 17217549"/>
                <a:gd name="connsiteY6" fmla="*/ 769435 h 780587"/>
                <a:gd name="connsiteX7" fmla="*/ 5029200 w 17217549"/>
                <a:gd name="connsiteY7" fmla="*/ 33455 h 780587"/>
                <a:gd name="connsiteX8" fmla="*/ 5754029 w 17217549"/>
                <a:gd name="connsiteY8" fmla="*/ 780586 h 780587"/>
                <a:gd name="connsiteX9" fmla="*/ 6467707 w 17217549"/>
                <a:gd name="connsiteY9" fmla="*/ 33455 h 780587"/>
                <a:gd name="connsiteX10" fmla="*/ 7192536 w 17217549"/>
                <a:gd name="connsiteY10" fmla="*/ 769435 h 780587"/>
                <a:gd name="connsiteX11" fmla="*/ 7928517 w 17217549"/>
                <a:gd name="connsiteY11" fmla="*/ 33455 h 780587"/>
                <a:gd name="connsiteX12" fmla="*/ 8619893 w 17217549"/>
                <a:gd name="connsiteY12" fmla="*/ 758284 h 780587"/>
                <a:gd name="connsiteX13" fmla="*/ 9513300 w 17217549"/>
                <a:gd name="connsiteY13" fmla="*/ 33454 h 780587"/>
                <a:gd name="connsiteX14" fmla="*/ 10152385 w 17217549"/>
                <a:gd name="connsiteY14" fmla="*/ 735981 h 780587"/>
                <a:gd name="connsiteX15" fmla="*/ 10778527 w 17217549"/>
                <a:gd name="connsiteY15" fmla="*/ 0 h 780587"/>
                <a:gd name="connsiteX16" fmla="*/ 11561198 w 17217549"/>
                <a:gd name="connsiteY16" fmla="*/ 758284 h 780587"/>
                <a:gd name="connsiteX17" fmla="*/ 12187336 w 17217549"/>
                <a:gd name="connsiteY17" fmla="*/ 1 h 780587"/>
                <a:gd name="connsiteX18" fmla="*/ 13037097 w 17217549"/>
                <a:gd name="connsiteY18" fmla="*/ 758284 h 780587"/>
                <a:gd name="connsiteX19" fmla="*/ 13640873 w 17217549"/>
                <a:gd name="connsiteY19" fmla="*/ 33455 h 780587"/>
                <a:gd name="connsiteX20" fmla="*/ 14468270 w 17217549"/>
                <a:gd name="connsiteY20" fmla="*/ 769435 h 780587"/>
                <a:gd name="connsiteX21" fmla="*/ 15161495 w 17217549"/>
                <a:gd name="connsiteY21" fmla="*/ 33455 h 780587"/>
                <a:gd name="connsiteX22" fmla="*/ 17217550 w 17217549"/>
                <a:gd name="connsiteY22" fmla="*/ 780587 h 780587"/>
                <a:gd name="connsiteX0" fmla="*/ 0 w 17217549"/>
                <a:gd name="connsiteY0" fmla="*/ 771292 h 906965"/>
                <a:gd name="connsiteX1" fmla="*/ 713678 w 17217549"/>
                <a:gd name="connsiteY1" fmla="*/ 46463 h 906965"/>
                <a:gd name="connsiteX2" fmla="*/ 1449658 w 17217549"/>
                <a:gd name="connsiteY2" fmla="*/ 782443 h 906965"/>
                <a:gd name="connsiteX3" fmla="*/ 2152185 w 17217549"/>
                <a:gd name="connsiteY3" fmla="*/ 57614 h 906965"/>
                <a:gd name="connsiteX4" fmla="*/ 2877014 w 17217549"/>
                <a:gd name="connsiteY4" fmla="*/ 793594 h 906965"/>
                <a:gd name="connsiteX5" fmla="*/ 3601844 w 17217549"/>
                <a:gd name="connsiteY5" fmla="*/ 57614 h 906965"/>
                <a:gd name="connsiteX6" fmla="*/ 4315522 w 17217549"/>
                <a:gd name="connsiteY6" fmla="*/ 782443 h 906965"/>
                <a:gd name="connsiteX7" fmla="*/ 5029200 w 17217549"/>
                <a:gd name="connsiteY7" fmla="*/ 46463 h 906965"/>
                <a:gd name="connsiteX8" fmla="*/ 5754029 w 17217549"/>
                <a:gd name="connsiteY8" fmla="*/ 793594 h 906965"/>
                <a:gd name="connsiteX9" fmla="*/ 6467707 w 17217549"/>
                <a:gd name="connsiteY9" fmla="*/ 46463 h 906965"/>
                <a:gd name="connsiteX10" fmla="*/ 7192536 w 17217549"/>
                <a:gd name="connsiteY10" fmla="*/ 782443 h 906965"/>
                <a:gd name="connsiteX11" fmla="*/ 7928517 w 17217549"/>
                <a:gd name="connsiteY11" fmla="*/ 46463 h 906965"/>
                <a:gd name="connsiteX12" fmla="*/ 8619893 w 17217549"/>
                <a:gd name="connsiteY12" fmla="*/ 771292 h 906965"/>
                <a:gd name="connsiteX13" fmla="*/ 9513300 w 17217549"/>
                <a:gd name="connsiteY13" fmla="*/ 46462 h 906965"/>
                <a:gd name="connsiteX14" fmla="*/ 10152385 w 17217549"/>
                <a:gd name="connsiteY14" fmla="*/ 748989 h 906965"/>
                <a:gd name="connsiteX15" fmla="*/ 10778527 w 17217549"/>
                <a:gd name="connsiteY15" fmla="*/ 13008 h 906965"/>
                <a:gd name="connsiteX16" fmla="*/ 11561198 w 17217549"/>
                <a:gd name="connsiteY16" fmla="*/ 771292 h 906965"/>
                <a:gd name="connsiteX17" fmla="*/ 12187336 w 17217549"/>
                <a:gd name="connsiteY17" fmla="*/ 13009 h 906965"/>
                <a:gd name="connsiteX18" fmla="*/ 13037097 w 17217549"/>
                <a:gd name="connsiteY18" fmla="*/ 771292 h 906965"/>
                <a:gd name="connsiteX19" fmla="*/ 13640873 w 17217549"/>
                <a:gd name="connsiteY19" fmla="*/ 46463 h 906965"/>
                <a:gd name="connsiteX20" fmla="*/ 14468270 w 17217549"/>
                <a:gd name="connsiteY20" fmla="*/ 782443 h 906965"/>
                <a:gd name="connsiteX21" fmla="*/ 15161495 w 17217549"/>
                <a:gd name="connsiteY21" fmla="*/ 46463 h 906965"/>
                <a:gd name="connsiteX22" fmla="*/ 15921805 w 17217549"/>
                <a:gd name="connsiteY22" fmla="*/ 782443 h 906965"/>
                <a:gd name="connsiteX23" fmla="*/ 17217550 w 17217549"/>
                <a:gd name="connsiteY23" fmla="*/ 793595 h 906965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71292 h 912541"/>
                <a:gd name="connsiteX1" fmla="*/ 713678 w 17217549"/>
                <a:gd name="connsiteY1" fmla="*/ 46463 h 912541"/>
                <a:gd name="connsiteX2" fmla="*/ 1449658 w 17217549"/>
                <a:gd name="connsiteY2" fmla="*/ 782443 h 912541"/>
                <a:gd name="connsiteX3" fmla="*/ 2152185 w 17217549"/>
                <a:gd name="connsiteY3" fmla="*/ 57614 h 912541"/>
                <a:gd name="connsiteX4" fmla="*/ 2877014 w 17217549"/>
                <a:gd name="connsiteY4" fmla="*/ 793594 h 912541"/>
                <a:gd name="connsiteX5" fmla="*/ 3601844 w 17217549"/>
                <a:gd name="connsiteY5" fmla="*/ 57614 h 912541"/>
                <a:gd name="connsiteX6" fmla="*/ 4315522 w 17217549"/>
                <a:gd name="connsiteY6" fmla="*/ 782443 h 912541"/>
                <a:gd name="connsiteX7" fmla="*/ 5029200 w 17217549"/>
                <a:gd name="connsiteY7" fmla="*/ 46463 h 912541"/>
                <a:gd name="connsiteX8" fmla="*/ 5754029 w 17217549"/>
                <a:gd name="connsiteY8" fmla="*/ 793594 h 912541"/>
                <a:gd name="connsiteX9" fmla="*/ 6467707 w 17217549"/>
                <a:gd name="connsiteY9" fmla="*/ 46463 h 912541"/>
                <a:gd name="connsiteX10" fmla="*/ 7192536 w 17217549"/>
                <a:gd name="connsiteY10" fmla="*/ 782443 h 912541"/>
                <a:gd name="connsiteX11" fmla="*/ 7928517 w 17217549"/>
                <a:gd name="connsiteY11" fmla="*/ 46463 h 912541"/>
                <a:gd name="connsiteX12" fmla="*/ 8619893 w 17217549"/>
                <a:gd name="connsiteY12" fmla="*/ 771292 h 912541"/>
                <a:gd name="connsiteX13" fmla="*/ 9513300 w 17217549"/>
                <a:gd name="connsiteY13" fmla="*/ 46462 h 912541"/>
                <a:gd name="connsiteX14" fmla="*/ 10152385 w 17217549"/>
                <a:gd name="connsiteY14" fmla="*/ 748989 h 912541"/>
                <a:gd name="connsiteX15" fmla="*/ 10778527 w 17217549"/>
                <a:gd name="connsiteY15" fmla="*/ 13008 h 912541"/>
                <a:gd name="connsiteX16" fmla="*/ 11561198 w 17217549"/>
                <a:gd name="connsiteY16" fmla="*/ 771292 h 912541"/>
                <a:gd name="connsiteX17" fmla="*/ 12187336 w 17217549"/>
                <a:gd name="connsiteY17" fmla="*/ 13009 h 912541"/>
                <a:gd name="connsiteX18" fmla="*/ 13037097 w 17217549"/>
                <a:gd name="connsiteY18" fmla="*/ 771292 h 912541"/>
                <a:gd name="connsiteX19" fmla="*/ 13640873 w 17217549"/>
                <a:gd name="connsiteY19" fmla="*/ 46463 h 912541"/>
                <a:gd name="connsiteX20" fmla="*/ 14468270 w 17217549"/>
                <a:gd name="connsiteY20" fmla="*/ 782443 h 912541"/>
                <a:gd name="connsiteX21" fmla="*/ 15161495 w 17217549"/>
                <a:gd name="connsiteY21" fmla="*/ 46463 h 912541"/>
                <a:gd name="connsiteX22" fmla="*/ 15921805 w 17217549"/>
                <a:gd name="connsiteY22" fmla="*/ 782443 h 912541"/>
                <a:gd name="connsiteX23" fmla="*/ 16592668 w 17217549"/>
                <a:gd name="connsiteY23" fmla="*/ 24161 h 912541"/>
                <a:gd name="connsiteX24" fmla="*/ 17217550 w 17217549"/>
                <a:gd name="connsiteY24" fmla="*/ 793595 h 912541"/>
                <a:gd name="connsiteX0" fmla="*/ 0 w 17217549"/>
                <a:gd name="connsiteY0" fmla="*/ 762001 h 903250"/>
                <a:gd name="connsiteX1" fmla="*/ 713678 w 17217549"/>
                <a:gd name="connsiteY1" fmla="*/ 37172 h 903250"/>
                <a:gd name="connsiteX2" fmla="*/ 1449658 w 17217549"/>
                <a:gd name="connsiteY2" fmla="*/ 773152 h 903250"/>
                <a:gd name="connsiteX3" fmla="*/ 2152185 w 17217549"/>
                <a:gd name="connsiteY3" fmla="*/ 48323 h 903250"/>
                <a:gd name="connsiteX4" fmla="*/ 2877014 w 17217549"/>
                <a:gd name="connsiteY4" fmla="*/ 784303 h 903250"/>
                <a:gd name="connsiteX5" fmla="*/ 3601844 w 17217549"/>
                <a:gd name="connsiteY5" fmla="*/ 48323 h 903250"/>
                <a:gd name="connsiteX6" fmla="*/ 4315522 w 17217549"/>
                <a:gd name="connsiteY6" fmla="*/ 773152 h 903250"/>
                <a:gd name="connsiteX7" fmla="*/ 5029200 w 17217549"/>
                <a:gd name="connsiteY7" fmla="*/ 37172 h 903250"/>
                <a:gd name="connsiteX8" fmla="*/ 5754029 w 17217549"/>
                <a:gd name="connsiteY8" fmla="*/ 784303 h 903250"/>
                <a:gd name="connsiteX9" fmla="*/ 6467707 w 17217549"/>
                <a:gd name="connsiteY9" fmla="*/ 37172 h 903250"/>
                <a:gd name="connsiteX10" fmla="*/ 7192536 w 17217549"/>
                <a:gd name="connsiteY10" fmla="*/ 773152 h 903250"/>
                <a:gd name="connsiteX11" fmla="*/ 7928517 w 17217549"/>
                <a:gd name="connsiteY11" fmla="*/ 37172 h 903250"/>
                <a:gd name="connsiteX12" fmla="*/ 8619893 w 17217549"/>
                <a:gd name="connsiteY12" fmla="*/ 762001 h 903250"/>
                <a:gd name="connsiteX13" fmla="*/ 9513300 w 17217549"/>
                <a:gd name="connsiteY13" fmla="*/ 37171 h 903250"/>
                <a:gd name="connsiteX14" fmla="*/ 10152385 w 17217549"/>
                <a:gd name="connsiteY14" fmla="*/ 739698 h 903250"/>
                <a:gd name="connsiteX15" fmla="*/ 10778527 w 17217549"/>
                <a:gd name="connsiteY15" fmla="*/ 3717 h 903250"/>
                <a:gd name="connsiteX16" fmla="*/ 11561198 w 17217549"/>
                <a:gd name="connsiteY16" fmla="*/ 762001 h 903250"/>
                <a:gd name="connsiteX17" fmla="*/ 12187336 w 17217549"/>
                <a:gd name="connsiteY17" fmla="*/ 3718 h 903250"/>
                <a:gd name="connsiteX18" fmla="*/ 13037097 w 17217549"/>
                <a:gd name="connsiteY18" fmla="*/ 762001 h 903250"/>
                <a:gd name="connsiteX19" fmla="*/ 13640873 w 17217549"/>
                <a:gd name="connsiteY19" fmla="*/ 37172 h 903250"/>
                <a:gd name="connsiteX20" fmla="*/ 14468270 w 17217549"/>
                <a:gd name="connsiteY20" fmla="*/ 773152 h 903250"/>
                <a:gd name="connsiteX21" fmla="*/ 15161495 w 17217549"/>
                <a:gd name="connsiteY21" fmla="*/ 37172 h 903250"/>
                <a:gd name="connsiteX22" fmla="*/ 15921805 w 17217549"/>
                <a:gd name="connsiteY22" fmla="*/ 773152 h 903250"/>
                <a:gd name="connsiteX23" fmla="*/ 16592668 w 17217549"/>
                <a:gd name="connsiteY23" fmla="*/ 14870 h 903250"/>
                <a:gd name="connsiteX24" fmla="*/ 17217550 w 17217549"/>
                <a:gd name="connsiteY24" fmla="*/ 784304 h 903250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17549"/>
                <a:gd name="connsiteY0" fmla="*/ 762001 h 789879"/>
                <a:gd name="connsiteX1" fmla="*/ 713678 w 17217549"/>
                <a:gd name="connsiteY1" fmla="*/ 37172 h 789879"/>
                <a:gd name="connsiteX2" fmla="*/ 1449658 w 17217549"/>
                <a:gd name="connsiteY2" fmla="*/ 773152 h 789879"/>
                <a:gd name="connsiteX3" fmla="*/ 2152185 w 17217549"/>
                <a:gd name="connsiteY3" fmla="*/ 48323 h 789879"/>
                <a:gd name="connsiteX4" fmla="*/ 2877014 w 17217549"/>
                <a:gd name="connsiteY4" fmla="*/ 784303 h 789879"/>
                <a:gd name="connsiteX5" fmla="*/ 3601844 w 17217549"/>
                <a:gd name="connsiteY5" fmla="*/ 48323 h 789879"/>
                <a:gd name="connsiteX6" fmla="*/ 4315522 w 17217549"/>
                <a:gd name="connsiteY6" fmla="*/ 773152 h 789879"/>
                <a:gd name="connsiteX7" fmla="*/ 5029200 w 17217549"/>
                <a:gd name="connsiteY7" fmla="*/ 37172 h 789879"/>
                <a:gd name="connsiteX8" fmla="*/ 5754029 w 17217549"/>
                <a:gd name="connsiteY8" fmla="*/ 784303 h 789879"/>
                <a:gd name="connsiteX9" fmla="*/ 6467707 w 17217549"/>
                <a:gd name="connsiteY9" fmla="*/ 37172 h 789879"/>
                <a:gd name="connsiteX10" fmla="*/ 7192536 w 17217549"/>
                <a:gd name="connsiteY10" fmla="*/ 773152 h 789879"/>
                <a:gd name="connsiteX11" fmla="*/ 7928517 w 17217549"/>
                <a:gd name="connsiteY11" fmla="*/ 37172 h 789879"/>
                <a:gd name="connsiteX12" fmla="*/ 8619893 w 17217549"/>
                <a:gd name="connsiteY12" fmla="*/ 762001 h 789879"/>
                <a:gd name="connsiteX13" fmla="*/ 9513300 w 17217549"/>
                <a:gd name="connsiteY13" fmla="*/ 37171 h 789879"/>
                <a:gd name="connsiteX14" fmla="*/ 10152385 w 17217549"/>
                <a:gd name="connsiteY14" fmla="*/ 739698 h 789879"/>
                <a:gd name="connsiteX15" fmla="*/ 10778527 w 17217549"/>
                <a:gd name="connsiteY15" fmla="*/ 3717 h 789879"/>
                <a:gd name="connsiteX16" fmla="*/ 11561198 w 17217549"/>
                <a:gd name="connsiteY16" fmla="*/ 762001 h 789879"/>
                <a:gd name="connsiteX17" fmla="*/ 12187336 w 17217549"/>
                <a:gd name="connsiteY17" fmla="*/ 3718 h 789879"/>
                <a:gd name="connsiteX18" fmla="*/ 13037097 w 17217549"/>
                <a:gd name="connsiteY18" fmla="*/ 762001 h 789879"/>
                <a:gd name="connsiteX19" fmla="*/ 13640873 w 17217549"/>
                <a:gd name="connsiteY19" fmla="*/ 37172 h 789879"/>
                <a:gd name="connsiteX20" fmla="*/ 14468270 w 17217549"/>
                <a:gd name="connsiteY20" fmla="*/ 773152 h 789879"/>
                <a:gd name="connsiteX21" fmla="*/ 15161495 w 17217549"/>
                <a:gd name="connsiteY21" fmla="*/ 37172 h 789879"/>
                <a:gd name="connsiteX22" fmla="*/ 15921805 w 17217549"/>
                <a:gd name="connsiteY22" fmla="*/ 773152 h 789879"/>
                <a:gd name="connsiteX23" fmla="*/ 16592668 w 17217549"/>
                <a:gd name="connsiteY23" fmla="*/ 14870 h 789879"/>
                <a:gd name="connsiteX24" fmla="*/ 17217550 w 17217549"/>
                <a:gd name="connsiteY24" fmla="*/ 784304 h 789879"/>
                <a:gd name="connsiteX0" fmla="*/ 0 w 17262274"/>
                <a:gd name="connsiteY0" fmla="*/ 762001 h 784303"/>
                <a:gd name="connsiteX1" fmla="*/ 713678 w 17262274"/>
                <a:gd name="connsiteY1" fmla="*/ 37172 h 784303"/>
                <a:gd name="connsiteX2" fmla="*/ 1449658 w 17262274"/>
                <a:gd name="connsiteY2" fmla="*/ 773152 h 784303"/>
                <a:gd name="connsiteX3" fmla="*/ 2152185 w 17262274"/>
                <a:gd name="connsiteY3" fmla="*/ 48323 h 784303"/>
                <a:gd name="connsiteX4" fmla="*/ 2877014 w 17262274"/>
                <a:gd name="connsiteY4" fmla="*/ 784303 h 784303"/>
                <a:gd name="connsiteX5" fmla="*/ 3601844 w 17262274"/>
                <a:gd name="connsiteY5" fmla="*/ 48323 h 784303"/>
                <a:gd name="connsiteX6" fmla="*/ 4315522 w 17262274"/>
                <a:gd name="connsiteY6" fmla="*/ 773152 h 784303"/>
                <a:gd name="connsiteX7" fmla="*/ 5029200 w 17262274"/>
                <a:gd name="connsiteY7" fmla="*/ 37172 h 784303"/>
                <a:gd name="connsiteX8" fmla="*/ 5754029 w 17262274"/>
                <a:gd name="connsiteY8" fmla="*/ 784303 h 784303"/>
                <a:gd name="connsiteX9" fmla="*/ 6467707 w 17262274"/>
                <a:gd name="connsiteY9" fmla="*/ 37172 h 784303"/>
                <a:gd name="connsiteX10" fmla="*/ 7192536 w 17262274"/>
                <a:gd name="connsiteY10" fmla="*/ 773152 h 784303"/>
                <a:gd name="connsiteX11" fmla="*/ 7928517 w 17262274"/>
                <a:gd name="connsiteY11" fmla="*/ 37172 h 784303"/>
                <a:gd name="connsiteX12" fmla="*/ 8619893 w 17262274"/>
                <a:gd name="connsiteY12" fmla="*/ 762001 h 784303"/>
                <a:gd name="connsiteX13" fmla="*/ 9513300 w 17262274"/>
                <a:gd name="connsiteY13" fmla="*/ 37171 h 784303"/>
                <a:gd name="connsiteX14" fmla="*/ 10152385 w 17262274"/>
                <a:gd name="connsiteY14" fmla="*/ 739698 h 784303"/>
                <a:gd name="connsiteX15" fmla="*/ 10778527 w 17262274"/>
                <a:gd name="connsiteY15" fmla="*/ 3717 h 784303"/>
                <a:gd name="connsiteX16" fmla="*/ 11561198 w 17262274"/>
                <a:gd name="connsiteY16" fmla="*/ 762001 h 784303"/>
                <a:gd name="connsiteX17" fmla="*/ 12187336 w 17262274"/>
                <a:gd name="connsiteY17" fmla="*/ 3718 h 784303"/>
                <a:gd name="connsiteX18" fmla="*/ 13037097 w 17262274"/>
                <a:gd name="connsiteY18" fmla="*/ 762001 h 784303"/>
                <a:gd name="connsiteX19" fmla="*/ 13640873 w 17262274"/>
                <a:gd name="connsiteY19" fmla="*/ 37172 h 784303"/>
                <a:gd name="connsiteX20" fmla="*/ 14468270 w 17262274"/>
                <a:gd name="connsiteY20" fmla="*/ 773152 h 784303"/>
                <a:gd name="connsiteX21" fmla="*/ 15161495 w 17262274"/>
                <a:gd name="connsiteY21" fmla="*/ 37172 h 784303"/>
                <a:gd name="connsiteX22" fmla="*/ 15921805 w 17262274"/>
                <a:gd name="connsiteY22" fmla="*/ 773152 h 784303"/>
                <a:gd name="connsiteX23" fmla="*/ 16592668 w 17262274"/>
                <a:gd name="connsiteY23" fmla="*/ 14870 h 784303"/>
                <a:gd name="connsiteX24" fmla="*/ 17262274 w 17262274"/>
                <a:gd name="connsiteY24" fmla="*/ 460919 h 784303"/>
                <a:gd name="connsiteX0" fmla="*/ 0 w 17552061"/>
                <a:gd name="connsiteY0" fmla="*/ 762001 h 784303"/>
                <a:gd name="connsiteX1" fmla="*/ 713678 w 17552061"/>
                <a:gd name="connsiteY1" fmla="*/ 37172 h 784303"/>
                <a:gd name="connsiteX2" fmla="*/ 1449658 w 17552061"/>
                <a:gd name="connsiteY2" fmla="*/ 773152 h 784303"/>
                <a:gd name="connsiteX3" fmla="*/ 2152185 w 17552061"/>
                <a:gd name="connsiteY3" fmla="*/ 48323 h 784303"/>
                <a:gd name="connsiteX4" fmla="*/ 2877014 w 17552061"/>
                <a:gd name="connsiteY4" fmla="*/ 784303 h 784303"/>
                <a:gd name="connsiteX5" fmla="*/ 3601844 w 17552061"/>
                <a:gd name="connsiteY5" fmla="*/ 48323 h 784303"/>
                <a:gd name="connsiteX6" fmla="*/ 4315522 w 17552061"/>
                <a:gd name="connsiteY6" fmla="*/ 773152 h 784303"/>
                <a:gd name="connsiteX7" fmla="*/ 5029200 w 17552061"/>
                <a:gd name="connsiteY7" fmla="*/ 37172 h 784303"/>
                <a:gd name="connsiteX8" fmla="*/ 5754029 w 17552061"/>
                <a:gd name="connsiteY8" fmla="*/ 784303 h 784303"/>
                <a:gd name="connsiteX9" fmla="*/ 6467707 w 17552061"/>
                <a:gd name="connsiteY9" fmla="*/ 37172 h 784303"/>
                <a:gd name="connsiteX10" fmla="*/ 7192536 w 17552061"/>
                <a:gd name="connsiteY10" fmla="*/ 773152 h 784303"/>
                <a:gd name="connsiteX11" fmla="*/ 7928517 w 17552061"/>
                <a:gd name="connsiteY11" fmla="*/ 37172 h 784303"/>
                <a:gd name="connsiteX12" fmla="*/ 8619893 w 17552061"/>
                <a:gd name="connsiteY12" fmla="*/ 762001 h 784303"/>
                <a:gd name="connsiteX13" fmla="*/ 9513300 w 17552061"/>
                <a:gd name="connsiteY13" fmla="*/ 37171 h 784303"/>
                <a:gd name="connsiteX14" fmla="*/ 10152385 w 17552061"/>
                <a:gd name="connsiteY14" fmla="*/ 739698 h 784303"/>
                <a:gd name="connsiteX15" fmla="*/ 10778527 w 17552061"/>
                <a:gd name="connsiteY15" fmla="*/ 3717 h 784303"/>
                <a:gd name="connsiteX16" fmla="*/ 11561198 w 17552061"/>
                <a:gd name="connsiteY16" fmla="*/ 762001 h 784303"/>
                <a:gd name="connsiteX17" fmla="*/ 12187336 w 17552061"/>
                <a:gd name="connsiteY17" fmla="*/ 3718 h 784303"/>
                <a:gd name="connsiteX18" fmla="*/ 13037097 w 17552061"/>
                <a:gd name="connsiteY18" fmla="*/ 762001 h 784303"/>
                <a:gd name="connsiteX19" fmla="*/ 13640873 w 17552061"/>
                <a:gd name="connsiteY19" fmla="*/ 37172 h 784303"/>
                <a:gd name="connsiteX20" fmla="*/ 14468270 w 17552061"/>
                <a:gd name="connsiteY20" fmla="*/ 773152 h 784303"/>
                <a:gd name="connsiteX21" fmla="*/ 15161495 w 17552061"/>
                <a:gd name="connsiteY21" fmla="*/ 37172 h 784303"/>
                <a:gd name="connsiteX22" fmla="*/ 15921805 w 17552061"/>
                <a:gd name="connsiteY22" fmla="*/ 773152 h 784303"/>
                <a:gd name="connsiteX23" fmla="*/ 16592668 w 17552061"/>
                <a:gd name="connsiteY23" fmla="*/ 14870 h 784303"/>
                <a:gd name="connsiteX24" fmla="*/ 17552061 w 17552061"/>
                <a:gd name="connsiteY24" fmla="*/ 460919 h 784303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520390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19893 w 17552061"/>
                <a:gd name="connsiteY12" fmla="*/ 821472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187336 w 17552061"/>
                <a:gd name="connsiteY17" fmla="*/ 63189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778527 w 17552061"/>
                <a:gd name="connsiteY15" fmla="*/ 63188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513300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17552061"/>
                <a:gd name="connsiteY0" fmla="*/ 821472 h 843774"/>
                <a:gd name="connsiteX1" fmla="*/ 713678 w 17552061"/>
                <a:gd name="connsiteY1" fmla="*/ 96643 h 843774"/>
                <a:gd name="connsiteX2" fmla="*/ 1449658 w 17552061"/>
                <a:gd name="connsiteY2" fmla="*/ 832623 h 843774"/>
                <a:gd name="connsiteX3" fmla="*/ 2152185 w 17552061"/>
                <a:gd name="connsiteY3" fmla="*/ 107794 h 843774"/>
                <a:gd name="connsiteX4" fmla="*/ 2877014 w 17552061"/>
                <a:gd name="connsiteY4" fmla="*/ 843774 h 843774"/>
                <a:gd name="connsiteX5" fmla="*/ 3601844 w 17552061"/>
                <a:gd name="connsiteY5" fmla="*/ 107794 h 843774"/>
                <a:gd name="connsiteX6" fmla="*/ 4315522 w 17552061"/>
                <a:gd name="connsiteY6" fmla="*/ 832623 h 843774"/>
                <a:gd name="connsiteX7" fmla="*/ 5029200 w 17552061"/>
                <a:gd name="connsiteY7" fmla="*/ 96643 h 843774"/>
                <a:gd name="connsiteX8" fmla="*/ 5754029 w 17552061"/>
                <a:gd name="connsiteY8" fmla="*/ 843774 h 843774"/>
                <a:gd name="connsiteX9" fmla="*/ 6467707 w 17552061"/>
                <a:gd name="connsiteY9" fmla="*/ 96643 h 843774"/>
                <a:gd name="connsiteX10" fmla="*/ 7192536 w 17552061"/>
                <a:gd name="connsiteY10" fmla="*/ 832623 h 843774"/>
                <a:gd name="connsiteX11" fmla="*/ 7928517 w 17552061"/>
                <a:gd name="connsiteY11" fmla="*/ 96643 h 843774"/>
                <a:gd name="connsiteX12" fmla="*/ 8686980 w 17552061"/>
                <a:gd name="connsiteY12" fmla="*/ 810320 h 843774"/>
                <a:gd name="connsiteX13" fmla="*/ 9446213 w 17552061"/>
                <a:gd name="connsiteY13" fmla="*/ 96642 h 843774"/>
                <a:gd name="connsiteX14" fmla="*/ 10152385 w 17552061"/>
                <a:gd name="connsiteY14" fmla="*/ 799169 h 843774"/>
                <a:gd name="connsiteX15" fmla="*/ 10845616 w 17552061"/>
                <a:gd name="connsiteY15" fmla="*/ 96642 h 843774"/>
                <a:gd name="connsiteX16" fmla="*/ 11561198 w 17552061"/>
                <a:gd name="connsiteY16" fmla="*/ 821472 h 843774"/>
                <a:gd name="connsiteX17" fmla="*/ 12299146 w 17552061"/>
                <a:gd name="connsiteY17" fmla="*/ 74341 h 843774"/>
                <a:gd name="connsiteX18" fmla="*/ 13037097 w 17552061"/>
                <a:gd name="connsiteY18" fmla="*/ 821472 h 843774"/>
                <a:gd name="connsiteX19" fmla="*/ 13640873 w 17552061"/>
                <a:gd name="connsiteY19" fmla="*/ 96643 h 843774"/>
                <a:gd name="connsiteX20" fmla="*/ 14468270 w 17552061"/>
                <a:gd name="connsiteY20" fmla="*/ 832623 h 843774"/>
                <a:gd name="connsiteX21" fmla="*/ 15161495 w 17552061"/>
                <a:gd name="connsiteY21" fmla="*/ 96643 h 843774"/>
                <a:gd name="connsiteX22" fmla="*/ 15921805 w 17552061"/>
                <a:gd name="connsiteY22" fmla="*/ 832623 h 843774"/>
                <a:gd name="connsiteX23" fmla="*/ 16592668 w 17552061"/>
                <a:gd name="connsiteY23" fmla="*/ 74341 h 843774"/>
                <a:gd name="connsiteX24" fmla="*/ 17109168 w 17552061"/>
                <a:gd name="connsiteY24" fmla="*/ 453482 h 843774"/>
                <a:gd name="connsiteX25" fmla="*/ 17552061 w 17552061"/>
                <a:gd name="connsiteY25" fmla="*/ 475785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109168 w 20479232"/>
                <a:gd name="connsiteY24" fmla="*/ 453482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847714 w 20479232"/>
                <a:gd name="connsiteY24" fmla="*/ 453481 h 843774"/>
                <a:gd name="connsiteX25" fmla="*/ 20479232 w 20479232"/>
                <a:gd name="connsiteY25" fmla="*/ 435606 h 843774"/>
                <a:gd name="connsiteX0" fmla="*/ 0 w 20479232"/>
                <a:gd name="connsiteY0" fmla="*/ 821472 h 843774"/>
                <a:gd name="connsiteX1" fmla="*/ 713678 w 20479232"/>
                <a:gd name="connsiteY1" fmla="*/ 96643 h 843774"/>
                <a:gd name="connsiteX2" fmla="*/ 1449658 w 20479232"/>
                <a:gd name="connsiteY2" fmla="*/ 832623 h 843774"/>
                <a:gd name="connsiteX3" fmla="*/ 2152185 w 20479232"/>
                <a:gd name="connsiteY3" fmla="*/ 107794 h 843774"/>
                <a:gd name="connsiteX4" fmla="*/ 2877014 w 20479232"/>
                <a:gd name="connsiteY4" fmla="*/ 843774 h 843774"/>
                <a:gd name="connsiteX5" fmla="*/ 3601844 w 20479232"/>
                <a:gd name="connsiteY5" fmla="*/ 107794 h 843774"/>
                <a:gd name="connsiteX6" fmla="*/ 4315522 w 20479232"/>
                <a:gd name="connsiteY6" fmla="*/ 832623 h 843774"/>
                <a:gd name="connsiteX7" fmla="*/ 5029200 w 20479232"/>
                <a:gd name="connsiteY7" fmla="*/ 96643 h 843774"/>
                <a:gd name="connsiteX8" fmla="*/ 5754029 w 20479232"/>
                <a:gd name="connsiteY8" fmla="*/ 843774 h 843774"/>
                <a:gd name="connsiteX9" fmla="*/ 6467707 w 20479232"/>
                <a:gd name="connsiteY9" fmla="*/ 96643 h 843774"/>
                <a:gd name="connsiteX10" fmla="*/ 7192536 w 20479232"/>
                <a:gd name="connsiteY10" fmla="*/ 832623 h 843774"/>
                <a:gd name="connsiteX11" fmla="*/ 7928517 w 20479232"/>
                <a:gd name="connsiteY11" fmla="*/ 96643 h 843774"/>
                <a:gd name="connsiteX12" fmla="*/ 8686980 w 20479232"/>
                <a:gd name="connsiteY12" fmla="*/ 810320 h 843774"/>
                <a:gd name="connsiteX13" fmla="*/ 9446213 w 20479232"/>
                <a:gd name="connsiteY13" fmla="*/ 96642 h 843774"/>
                <a:gd name="connsiteX14" fmla="*/ 10152385 w 20479232"/>
                <a:gd name="connsiteY14" fmla="*/ 799169 h 843774"/>
                <a:gd name="connsiteX15" fmla="*/ 10845616 w 20479232"/>
                <a:gd name="connsiteY15" fmla="*/ 96642 h 843774"/>
                <a:gd name="connsiteX16" fmla="*/ 11561198 w 20479232"/>
                <a:gd name="connsiteY16" fmla="*/ 821472 h 843774"/>
                <a:gd name="connsiteX17" fmla="*/ 12299146 w 20479232"/>
                <a:gd name="connsiteY17" fmla="*/ 74341 h 843774"/>
                <a:gd name="connsiteX18" fmla="*/ 13037097 w 20479232"/>
                <a:gd name="connsiteY18" fmla="*/ 821472 h 843774"/>
                <a:gd name="connsiteX19" fmla="*/ 13640873 w 20479232"/>
                <a:gd name="connsiteY19" fmla="*/ 96643 h 843774"/>
                <a:gd name="connsiteX20" fmla="*/ 14468270 w 20479232"/>
                <a:gd name="connsiteY20" fmla="*/ 832623 h 843774"/>
                <a:gd name="connsiteX21" fmla="*/ 15161495 w 20479232"/>
                <a:gd name="connsiteY21" fmla="*/ 96643 h 843774"/>
                <a:gd name="connsiteX22" fmla="*/ 15921805 w 20479232"/>
                <a:gd name="connsiteY22" fmla="*/ 832623 h 843774"/>
                <a:gd name="connsiteX23" fmla="*/ 16592668 w 20479232"/>
                <a:gd name="connsiteY23" fmla="*/ 74341 h 843774"/>
                <a:gd name="connsiteX24" fmla="*/ 17478441 w 20479232"/>
                <a:gd name="connsiteY24" fmla="*/ 479839 h 843774"/>
                <a:gd name="connsiteX25" fmla="*/ 20479232 w 20479232"/>
                <a:gd name="connsiteY25" fmla="*/ 435606 h 843774"/>
                <a:gd name="connsiteX0" fmla="*/ 0 w 19371412"/>
                <a:gd name="connsiteY0" fmla="*/ 821472 h 843774"/>
                <a:gd name="connsiteX1" fmla="*/ 713678 w 19371412"/>
                <a:gd name="connsiteY1" fmla="*/ 96643 h 843774"/>
                <a:gd name="connsiteX2" fmla="*/ 1449658 w 19371412"/>
                <a:gd name="connsiteY2" fmla="*/ 832623 h 843774"/>
                <a:gd name="connsiteX3" fmla="*/ 2152185 w 19371412"/>
                <a:gd name="connsiteY3" fmla="*/ 107794 h 843774"/>
                <a:gd name="connsiteX4" fmla="*/ 2877014 w 19371412"/>
                <a:gd name="connsiteY4" fmla="*/ 843774 h 843774"/>
                <a:gd name="connsiteX5" fmla="*/ 3601844 w 19371412"/>
                <a:gd name="connsiteY5" fmla="*/ 107794 h 843774"/>
                <a:gd name="connsiteX6" fmla="*/ 4315522 w 19371412"/>
                <a:gd name="connsiteY6" fmla="*/ 832623 h 843774"/>
                <a:gd name="connsiteX7" fmla="*/ 5029200 w 19371412"/>
                <a:gd name="connsiteY7" fmla="*/ 96643 h 843774"/>
                <a:gd name="connsiteX8" fmla="*/ 5754029 w 19371412"/>
                <a:gd name="connsiteY8" fmla="*/ 843774 h 843774"/>
                <a:gd name="connsiteX9" fmla="*/ 6467707 w 19371412"/>
                <a:gd name="connsiteY9" fmla="*/ 96643 h 843774"/>
                <a:gd name="connsiteX10" fmla="*/ 7192536 w 19371412"/>
                <a:gd name="connsiteY10" fmla="*/ 832623 h 843774"/>
                <a:gd name="connsiteX11" fmla="*/ 7928517 w 19371412"/>
                <a:gd name="connsiteY11" fmla="*/ 96643 h 843774"/>
                <a:gd name="connsiteX12" fmla="*/ 8686980 w 19371412"/>
                <a:gd name="connsiteY12" fmla="*/ 810320 h 843774"/>
                <a:gd name="connsiteX13" fmla="*/ 9446213 w 19371412"/>
                <a:gd name="connsiteY13" fmla="*/ 96642 h 843774"/>
                <a:gd name="connsiteX14" fmla="*/ 10152385 w 19371412"/>
                <a:gd name="connsiteY14" fmla="*/ 799169 h 843774"/>
                <a:gd name="connsiteX15" fmla="*/ 10845616 w 19371412"/>
                <a:gd name="connsiteY15" fmla="*/ 96642 h 843774"/>
                <a:gd name="connsiteX16" fmla="*/ 11561198 w 19371412"/>
                <a:gd name="connsiteY16" fmla="*/ 821472 h 843774"/>
                <a:gd name="connsiteX17" fmla="*/ 12299146 w 19371412"/>
                <a:gd name="connsiteY17" fmla="*/ 74341 h 843774"/>
                <a:gd name="connsiteX18" fmla="*/ 13037097 w 19371412"/>
                <a:gd name="connsiteY18" fmla="*/ 821472 h 843774"/>
                <a:gd name="connsiteX19" fmla="*/ 13640873 w 19371412"/>
                <a:gd name="connsiteY19" fmla="*/ 96643 h 843774"/>
                <a:gd name="connsiteX20" fmla="*/ 14468270 w 19371412"/>
                <a:gd name="connsiteY20" fmla="*/ 832623 h 843774"/>
                <a:gd name="connsiteX21" fmla="*/ 15161495 w 19371412"/>
                <a:gd name="connsiteY21" fmla="*/ 96643 h 843774"/>
                <a:gd name="connsiteX22" fmla="*/ 15921805 w 19371412"/>
                <a:gd name="connsiteY22" fmla="*/ 832623 h 843774"/>
                <a:gd name="connsiteX23" fmla="*/ 16592668 w 19371412"/>
                <a:gd name="connsiteY23" fmla="*/ 74341 h 843774"/>
                <a:gd name="connsiteX24" fmla="*/ 17478441 w 19371412"/>
                <a:gd name="connsiteY24" fmla="*/ 479839 h 843774"/>
                <a:gd name="connsiteX25" fmla="*/ 19371412 w 19371412"/>
                <a:gd name="connsiteY25" fmla="*/ 475258 h 843774"/>
                <a:gd name="connsiteX0" fmla="*/ 0 w 18657734"/>
                <a:gd name="connsiteY0" fmla="*/ 96643 h 843774"/>
                <a:gd name="connsiteX1" fmla="*/ 735980 w 18657734"/>
                <a:gd name="connsiteY1" fmla="*/ 832623 h 843774"/>
                <a:gd name="connsiteX2" fmla="*/ 1438507 w 18657734"/>
                <a:gd name="connsiteY2" fmla="*/ 107794 h 843774"/>
                <a:gd name="connsiteX3" fmla="*/ 2163336 w 18657734"/>
                <a:gd name="connsiteY3" fmla="*/ 843774 h 843774"/>
                <a:gd name="connsiteX4" fmla="*/ 2888166 w 18657734"/>
                <a:gd name="connsiteY4" fmla="*/ 107794 h 843774"/>
                <a:gd name="connsiteX5" fmla="*/ 3601844 w 18657734"/>
                <a:gd name="connsiteY5" fmla="*/ 832623 h 843774"/>
                <a:gd name="connsiteX6" fmla="*/ 4315522 w 18657734"/>
                <a:gd name="connsiteY6" fmla="*/ 96643 h 843774"/>
                <a:gd name="connsiteX7" fmla="*/ 5040351 w 18657734"/>
                <a:gd name="connsiteY7" fmla="*/ 843774 h 843774"/>
                <a:gd name="connsiteX8" fmla="*/ 5754029 w 18657734"/>
                <a:gd name="connsiteY8" fmla="*/ 96643 h 843774"/>
                <a:gd name="connsiteX9" fmla="*/ 6478858 w 18657734"/>
                <a:gd name="connsiteY9" fmla="*/ 832623 h 843774"/>
                <a:gd name="connsiteX10" fmla="*/ 7214839 w 18657734"/>
                <a:gd name="connsiteY10" fmla="*/ 96643 h 843774"/>
                <a:gd name="connsiteX11" fmla="*/ 7973302 w 18657734"/>
                <a:gd name="connsiteY11" fmla="*/ 810320 h 843774"/>
                <a:gd name="connsiteX12" fmla="*/ 8732535 w 18657734"/>
                <a:gd name="connsiteY12" fmla="*/ 96642 h 843774"/>
                <a:gd name="connsiteX13" fmla="*/ 9438707 w 18657734"/>
                <a:gd name="connsiteY13" fmla="*/ 799169 h 843774"/>
                <a:gd name="connsiteX14" fmla="*/ 10131938 w 18657734"/>
                <a:gd name="connsiteY14" fmla="*/ 96642 h 843774"/>
                <a:gd name="connsiteX15" fmla="*/ 10847520 w 18657734"/>
                <a:gd name="connsiteY15" fmla="*/ 821472 h 843774"/>
                <a:gd name="connsiteX16" fmla="*/ 11585468 w 18657734"/>
                <a:gd name="connsiteY16" fmla="*/ 74341 h 843774"/>
                <a:gd name="connsiteX17" fmla="*/ 12323419 w 18657734"/>
                <a:gd name="connsiteY17" fmla="*/ 821472 h 843774"/>
                <a:gd name="connsiteX18" fmla="*/ 12927195 w 18657734"/>
                <a:gd name="connsiteY18" fmla="*/ 96643 h 843774"/>
                <a:gd name="connsiteX19" fmla="*/ 13754592 w 18657734"/>
                <a:gd name="connsiteY19" fmla="*/ 832623 h 843774"/>
                <a:gd name="connsiteX20" fmla="*/ 14447817 w 18657734"/>
                <a:gd name="connsiteY20" fmla="*/ 96643 h 843774"/>
                <a:gd name="connsiteX21" fmla="*/ 15208127 w 18657734"/>
                <a:gd name="connsiteY21" fmla="*/ 832623 h 843774"/>
                <a:gd name="connsiteX22" fmla="*/ 15878990 w 18657734"/>
                <a:gd name="connsiteY22" fmla="*/ 74341 h 843774"/>
                <a:gd name="connsiteX23" fmla="*/ 16764763 w 18657734"/>
                <a:gd name="connsiteY23" fmla="*/ 479839 h 843774"/>
                <a:gd name="connsiteX24" fmla="*/ 18657734 w 18657734"/>
                <a:gd name="connsiteY24" fmla="*/ 475258 h 843774"/>
                <a:gd name="connsiteX0" fmla="*/ -6 w 17921748"/>
                <a:gd name="connsiteY0" fmla="*/ 832623 h 843774"/>
                <a:gd name="connsiteX1" fmla="*/ 702521 w 17921748"/>
                <a:gd name="connsiteY1" fmla="*/ 107794 h 843774"/>
                <a:gd name="connsiteX2" fmla="*/ 1427350 w 17921748"/>
                <a:gd name="connsiteY2" fmla="*/ 843774 h 843774"/>
                <a:gd name="connsiteX3" fmla="*/ 2152180 w 17921748"/>
                <a:gd name="connsiteY3" fmla="*/ 107794 h 843774"/>
                <a:gd name="connsiteX4" fmla="*/ 2865858 w 17921748"/>
                <a:gd name="connsiteY4" fmla="*/ 832623 h 843774"/>
                <a:gd name="connsiteX5" fmla="*/ 3579536 w 17921748"/>
                <a:gd name="connsiteY5" fmla="*/ 96643 h 843774"/>
                <a:gd name="connsiteX6" fmla="*/ 4304365 w 17921748"/>
                <a:gd name="connsiteY6" fmla="*/ 843774 h 843774"/>
                <a:gd name="connsiteX7" fmla="*/ 5018043 w 17921748"/>
                <a:gd name="connsiteY7" fmla="*/ 96643 h 843774"/>
                <a:gd name="connsiteX8" fmla="*/ 5742872 w 17921748"/>
                <a:gd name="connsiteY8" fmla="*/ 832623 h 843774"/>
                <a:gd name="connsiteX9" fmla="*/ 6478853 w 17921748"/>
                <a:gd name="connsiteY9" fmla="*/ 96643 h 843774"/>
                <a:gd name="connsiteX10" fmla="*/ 7237316 w 17921748"/>
                <a:gd name="connsiteY10" fmla="*/ 810320 h 843774"/>
                <a:gd name="connsiteX11" fmla="*/ 7996549 w 17921748"/>
                <a:gd name="connsiteY11" fmla="*/ 96642 h 843774"/>
                <a:gd name="connsiteX12" fmla="*/ 8702721 w 17921748"/>
                <a:gd name="connsiteY12" fmla="*/ 799169 h 843774"/>
                <a:gd name="connsiteX13" fmla="*/ 9395952 w 17921748"/>
                <a:gd name="connsiteY13" fmla="*/ 96642 h 843774"/>
                <a:gd name="connsiteX14" fmla="*/ 10111534 w 17921748"/>
                <a:gd name="connsiteY14" fmla="*/ 821472 h 843774"/>
                <a:gd name="connsiteX15" fmla="*/ 10849482 w 17921748"/>
                <a:gd name="connsiteY15" fmla="*/ 74341 h 843774"/>
                <a:gd name="connsiteX16" fmla="*/ 11587433 w 17921748"/>
                <a:gd name="connsiteY16" fmla="*/ 821472 h 843774"/>
                <a:gd name="connsiteX17" fmla="*/ 12191209 w 17921748"/>
                <a:gd name="connsiteY17" fmla="*/ 96643 h 843774"/>
                <a:gd name="connsiteX18" fmla="*/ 13018606 w 17921748"/>
                <a:gd name="connsiteY18" fmla="*/ 832623 h 843774"/>
                <a:gd name="connsiteX19" fmla="*/ 13711831 w 17921748"/>
                <a:gd name="connsiteY19" fmla="*/ 96643 h 843774"/>
                <a:gd name="connsiteX20" fmla="*/ 14472141 w 17921748"/>
                <a:gd name="connsiteY20" fmla="*/ 832623 h 843774"/>
                <a:gd name="connsiteX21" fmla="*/ 15143004 w 17921748"/>
                <a:gd name="connsiteY21" fmla="*/ 74341 h 843774"/>
                <a:gd name="connsiteX22" fmla="*/ 16028777 w 17921748"/>
                <a:gd name="connsiteY22" fmla="*/ 479839 h 843774"/>
                <a:gd name="connsiteX23" fmla="*/ 17921748 w 17921748"/>
                <a:gd name="connsiteY23" fmla="*/ 475258 h 843774"/>
                <a:gd name="connsiteX0" fmla="*/ -6 w 17921748"/>
                <a:gd name="connsiteY0" fmla="*/ 832623 h 964583"/>
                <a:gd name="connsiteX1" fmla="*/ 1427350 w 17921748"/>
                <a:gd name="connsiteY1" fmla="*/ 843774 h 964583"/>
                <a:gd name="connsiteX2" fmla="*/ 2152180 w 17921748"/>
                <a:gd name="connsiteY2" fmla="*/ 107794 h 964583"/>
                <a:gd name="connsiteX3" fmla="*/ 2865858 w 17921748"/>
                <a:gd name="connsiteY3" fmla="*/ 832623 h 964583"/>
                <a:gd name="connsiteX4" fmla="*/ 3579536 w 17921748"/>
                <a:gd name="connsiteY4" fmla="*/ 96643 h 964583"/>
                <a:gd name="connsiteX5" fmla="*/ 4304365 w 17921748"/>
                <a:gd name="connsiteY5" fmla="*/ 843774 h 964583"/>
                <a:gd name="connsiteX6" fmla="*/ 5018043 w 17921748"/>
                <a:gd name="connsiteY6" fmla="*/ 96643 h 964583"/>
                <a:gd name="connsiteX7" fmla="*/ 5742872 w 17921748"/>
                <a:gd name="connsiteY7" fmla="*/ 832623 h 964583"/>
                <a:gd name="connsiteX8" fmla="*/ 6478853 w 17921748"/>
                <a:gd name="connsiteY8" fmla="*/ 96643 h 964583"/>
                <a:gd name="connsiteX9" fmla="*/ 7237316 w 17921748"/>
                <a:gd name="connsiteY9" fmla="*/ 810320 h 964583"/>
                <a:gd name="connsiteX10" fmla="*/ 7996549 w 17921748"/>
                <a:gd name="connsiteY10" fmla="*/ 96642 h 964583"/>
                <a:gd name="connsiteX11" fmla="*/ 8702721 w 17921748"/>
                <a:gd name="connsiteY11" fmla="*/ 799169 h 964583"/>
                <a:gd name="connsiteX12" fmla="*/ 9395952 w 17921748"/>
                <a:gd name="connsiteY12" fmla="*/ 96642 h 964583"/>
                <a:gd name="connsiteX13" fmla="*/ 10111534 w 17921748"/>
                <a:gd name="connsiteY13" fmla="*/ 821472 h 964583"/>
                <a:gd name="connsiteX14" fmla="*/ 10849482 w 17921748"/>
                <a:gd name="connsiteY14" fmla="*/ 74341 h 964583"/>
                <a:gd name="connsiteX15" fmla="*/ 11587433 w 17921748"/>
                <a:gd name="connsiteY15" fmla="*/ 821472 h 964583"/>
                <a:gd name="connsiteX16" fmla="*/ 12191209 w 17921748"/>
                <a:gd name="connsiteY16" fmla="*/ 96643 h 964583"/>
                <a:gd name="connsiteX17" fmla="*/ 13018606 w 17921748"/>
                <a:gd name="connsiteY17" fmla="*/ 832623 h 964583"/>
                <a:gd name="connsiteX18" fmla="*/ 13711831 w 17921748"/>
                <a:gd name="connsiteY18" fmla="*/ 96643 h 964583"/>
                <a:gd name="connsiteX19" fmla="*/ 14472141 w 17921748"/>
                <a:gd name="connsiteY19" fmla="*/ 832623 h 964583"/>
                <a:gd name="connsiteX20" fmla="*/ 15143004 w 17921748"/>
                <a:gd name="connsiteY20" fmla="*/ 74341 h 964583"/>
                <a:gd name="connsiteX21" fmla="*/ 16028777 w 17921748"/>
                <a:gd name="connsiteY21" fmla="*/ 479839 h 964583"/>
                <a:gd name="connsiteX22" fmla="*/ 17921748 w 17921748"/>
                <a:gd name="connsiteY22" fmla="*/ 475258 h 964583"/>
                <a:gd name="connsiteX0" fmla="*/ -6 w 16494392"/>
                <a:gd name="connsiteY0" fmla="*/ 843774 h 843774"/>
                <a:gd name="connsiteX1" fmla="*/ 724824 w 16494392"/>
                <a:gd name="connsiteY1" fmla="*/ 107794 h 843774"/>
                <a:gd name="connsiteX2" fmla="*/ 1438502 w 16494392"/>
                <a:gd name="connsiteY2" fmla="*/ 832623 h 843774"/>
                <a:gd name="connsiteX3" fmla="*/ 2152180 w 16494392"/>
                <a:gd name="connsiteY3" fmla="*/ 96643 h 843774"/>
                <a:gd name="connsiteX4" fmla="*/ 2877009 w 16494392"/>
                <a:gd name="connsiteY4" fmla="*/ 843774 h 843774"/>
                <a:gd name="connsiteX5" fmla="*/ 3590687 w 16494392"/>
                <a:gd name="connsiteY5" fmla="*/ 96643 h 843774"/>
                <a:gd name="connsiteX6" fmla="*/ 4315516 w 16494392"/>
                <a:gd name="connsiteY6" fmla="*/ 832623 h 843774"/>
                <a:gd name="connsiteX7" fmla="*/ 5051497 w 16494392"/>
                <a:gd name="connsiteY7" fmla="*/ 96643 h 843774"/>
                <a:gd name="connsiteX8" fmla="*/ 5809960 w 16494392"/>
                <a:gd name="connsiteY8" fmla="*/ 810320 h 843774"/>
                <a:gd name="connsiteX9" fmla="*/ 6569193 w 16494392"/>
                <a:gd name="connsiteY9" fmla="*/ 96642 h 843774"/>
                <a:gd name="connsiteX10" fmla="*/ 7275365 w 16494392"/>
                <a:gd name="connsiteY10" fmla="*/ 799169 h 843774"/>
                <a:gd name="connsiteX11" fmla="*/ 7968596 w 16494392"/>
                <a:gd name="connsiteY11" fmla="*/ 96642 h 843774"/>
                <a:gd name="connsiteX12" fmla="*/ 8684178 w 16494392"/>
                <a:gd name="connsiteY12" fmla="*/ 821472 h 843774"/>
                <a:gd name="connsiteX13" fmla="*/ 9422126 w 16494392"/>
                <a:gd name="connsiteY13" fmla="*/ 74341 h 843774"/>
                <a:gd name="connsiteX14" fmla="*/ 10160077 w 16494392"/>
                <a:gd name="connsiteY14" fmla="*/ 821472 h 843774"/>
                <a:gd name="connsiteX15" fmla="*/ 10763853 w 16494392"/>
                <a:gd name="connsiteY15" fmla="*/ 96643 h 843774"/>
                <a:gd name="connsiteX16" fmla="*/ 11591250 w 16494392"/>
                <a:gd name="connsiteY16" fmla="*/ 832623 h 843774"/>
                <a:gd name="connsiteX17" fmla="*/ 12284475 w 16494392"/>
                <a:gd name="connsiteY17" fmla="*/ 96643 h 843774"/>
                <a:gd name="connsiteX18" fmla="*/ 13044785 w 16494392"/>
                <a:gd name="connsiteY18" fmla="*/ 832623 h 843774"/>
                <a:gd name="connsiteX19" fmla="*/ 13715648 w 16494392"/>
                <a:gd name="connsiteY19" fmla="*/ 74341 h 843774"/>
                <a:gd name="connsiteX20" fmla="*/ 14601421 w 16494392"/>
                <a:gd name="connsiteY20" fmla="*/ 479839 h 843774"/>
                <a:gd name="connsiteX21" fmla="*/ 16494392 w 16494392"/>
                <a:gd name="connsiteY21" fmla="*/ 475258 h 843774"/>
                <a:gd name="connsiteX0" fmla="*/ 7 w 15769575"/>
                <a:gd name="connsiteY0" fmla="*/ 107794 h 843774"/>
                <a:gd name="connsiteX1" fmla="*/ 713685 w 15769575"/>
                <a:gd name="connsiteY1" fmla="*/ 832623 h 843774"/>
                <a:gd name="connsiteX2" fmla="*/ 1427363 w 15769575"/>
                <a:gd name="connsiteY2" fmla="*/ 96643 h 843774"/>
                <a:gd name="connsiteX3" fmla="*/ 2152192 w 15769575"/>
                <a:gd name="connsiteY3" fmla="*/ 843774 h 843774"/>
                <a:gd name="connsiteX4" fmla="*/ 2865870 w 15769575"/>
                <a:gd name="connsiteY4" fmla="*/ 96643 h 843774"/>
                <a:gd name="connsiteX5" fmla="*/ 3590699 w 15769575"/>
                <a:gd name="connsiteY5" fmla="*/ 832623 h 843774"/>
                <a:gd name="connsiteX6" fmla="*/ 4326680 w 15769575"/>
                <a:gd name="connsiteY6" fmla="*/ 96643 h 843774"/>
                <a:gd name="connsiteX7" fmla="*/ 5085143 w 15769575"/>
                <a:gd name="connsiteY7" fmla="*/ 810320 h 843774"/>
                <a:gd name="connsiteX8" fmla="*/ 5844376 w 15769575"/>
                <a:gd name="connsiteY8" fmla="*/ 96642 h 843774"/>
                <a:gd name="connsiteX9" fmla="*/ 6550548 w 15769575"/>
                <a:gd name="connsiteY9" fmla="*/ 799169 h 843774"/>
                <a:gd name="connsiteX10" fmla="*/ 7243779 w 15769575"/>
                <a:gd name="connsiteY10" fmla="*/ 96642 h 843774"/>
                <a:gd name="connsiteX11" fmla="*/ 7959361 w 15769575"/>
                <a:gd name="connsiteY11" fmla="*/ 821472 h 843774"/>
                <a:gd name="connsiteX12" fmla="*/ 8697309 w 15769575"/>
                <a:gd name="connsiteY12" fmla="*/ 74341 h 843774"/>
                <a:gd name="connsiteX13" fmla="*/ 9435260 w 15769575"/>
                <a:gd name="connsiteY13" fmla="*/ 821472 h 843774"/>
                <a:gd name="connsiteX14" fmla="*/ 10039036 w 15769575"/>
                <a:gd name="connsiteY14" fmla="*/ 96643 h 843774"/>
                <a:gd name="connsiteX15" fmla="*/ 10866433 w 15769575"/>
                <a:gd name="connsiteY15" fmla="*/ 832623 h 843774"/>
                <a:gd name="connsiteX16" fmla="*/ 11559658 w 15769575"/>
                <a:gd name="connsiteY16" fmla="*/ 96643 h 843774"/>
                <a:gd name="connsiteX17" fmla="*/ 12319968 w 15769575"/>
                <a:gd name="connsiteY17" fmla="*/ 832623 h 843774"/>
                <a:gd name="connsiteX18" fmla="*/ 12990831 w 15769575"/>
                <a:gd name="connsiteY18" fmla="*/ 74341 h 843774"/>
                <a:gd name="connsiteX19" fmla="*/ 13876604 w 15769575"/>
                <a:gd name="connsiteY19" fmla="*/ 479839 h 843774"/>
                <a:gd name="connsiteX20" fmla="*/ 15769575 w 15769575"/>
                <a:gd name="connsiteY20" fmla="*/ 475258 h 843774"/>
                <a:gd name="connsiteX0" fmla="*/ 7 w 15055897"/>
                <a:gd name="connsiteY0" fmla="*/ 832623 h 843774"/>
                <a:gd name="connsiteX1" fmla="*/ 713685 w 15055897"/>
                <a:gd name="connsiteY1" fmla="*/ 96643 h 843774"/>
                <a:gd name="connsiteX2" fmla="*/ 1438514 w 15055897"/>
                <a:gd name="connsiteY2" fmla="*/ 843774 h 843774"/>
                <a:gd name="connsiteX3" fmla="*/ 2152192 w 15055897"/>
                <a:gd name="connsiteY3" fmla="*/ 96643 h 843774"/>
                <a:gd name="connsiteX4" fmla="*/ 2877021 w 15055897"/>
                <a:gd name="connsiteY4" fmla="*/ 832623 h 843774"/>
                <a:gd name="connsiteX5" fmla="*/ 3613002 w 15055897"/>
                <a:gd name="connsiteY5" fmla="*/ 96643 h 843774"/>
                <a:gd name="connsiteX6" fmla="*/ 4371465 w 15055897"/>
                <a:gd name="connsiteY6" fmla="*/ 810320 h 843774"/>
                <a:gd name="connsiteX7" fmla="*/ 5130698 w 15055897"/>
                <a:gd name="connsiteY7" fmla="*/ 96642 h 843774"/>
                <a:gd name="connsiteX8" fmla="*/ 5836870 w 15055897"/>
                <a:gd name="connsiteY8" fmla="*/ 799169 h 843774"/>
                <a:gd name="connsiteX9" fmla="*/ 6530101 w 15055897"/>
                <a:gd name="connsiteY9" fmla="*/ 96642 h 843774"/>
                <a:gd name="connsiteX10" fmla="*/ 7245683 w 15055897"/>
                <a:gd name="connsiteY10" fmla="*/ 821472 h 843774"/>
                <a:gd name="connsiteX11" fmla="*/ 7983631 w 15055897"/>
                <a:gd name="connsiteY11" fmla="*/ 74341 h 843774"/>
                <a:gd name="connsiteX12" fmla="*/ 8721582 w 15055897"/>
                <a:gd name="connsiteY12" fmla="*/ 821472 h 843774"/>
                <a:gd name="connsiteX13" fmla="*/ 9325358 w 15055897"/>
                <a:gd name="connsiteY13" fmla="*/ 96643 h 843774"/>
                <a:gd name="connsiteX14" fmla="*/ 10152755 w 15055897"/>
                <a:gd name="connsiteY14" fmla="*/ 832623 h 843774"/>
                <a:gd name="connsiteX15" fmla="*/ 10845980 w 15055897"/>
                <a:gd name="connsiteY15" fmla="*/ 96643 h 843774"/>
                <a:gd name="connsiteX16" fmla="*/ 11606290 w 15055897"/>
                <a:gd name="connsiteY16" fmla="*/ 832623 h 843774"/>
                <a:gd name="connsiteX17" fmla="*/ 12277153 w 15055897"/>
                <a:gd name="connsiteY17" fmla="*/ 74341 h 843774"/>
                <a:gd name="connsiteX18" fmla="*/ 13162926 w 15055897"/>
                <a:gd name="connsiteY18" fmla="*/ 479839 h 843774"/>
                <a:gd name="connsiteX19" fmla="*/ 15055897 w 15055897"/>
                <a:gd name="connsiteY19" fmla="*/ 475258 h 843774"/>
                <a:gd name="connsiteX0" fmla="*/ 7 w 14342219"/>
                <a:gd name="connsiteY0" fmla="*/ 96643 h 843774"/>
                <a:gd name="connsiteX1" fmla="*/ 724836 w 14342219"/>
                <a:gd name="connsiteY1" fmla="*/ 843774 h 843774"/>
                <a:gd name="connsiteX2" fmla="*/ 1438514 w 14342219"/>
                <a:gd name="connsiteY2" fmla="*/ 96643 h 843774"/>
                <a:gd name="connsiteX3" fmla="*/ 2163343 w 14342219"/>
                <a:gd name="connsiteY3" fmla="*/ 832623 h 843774"/>
                <a:gd name="connsiteX4" fmla="*/ 2899324 w 14342219"/>
                <a:gd name="connsiteY4" fmla="*/ 96643 h 843774"/>
                <a:gd name="connsiteX5" fmla="*/ 3657787 w 14342219"/>
                <a:gd name="connsiteY5" fmla="*/ 810320 h 843774"/>
                <a:gd name="connsiteX6" fmla="*/ 4417020 w 14342219"/>
                <a:gd name="connsiteY6" fmla="*/ 96642 h 843774"/>
                <a:gd name="connsiteX7" fmla="*/ 5123192 w 14342219"/>
                <a:gd name="connsiteY7" fmla="*/ 799169 h 843774"/>
                <a:gd name="connsiteX8" fmla="*/ 5816423 w 14342219"/>
                <a:gd name="connsiteY8" fmla="*/ 96642 h 843774"/>
                <a:gd name="connsiteX9" fmla="*/ 6532005 w 14342219"/>
                <a:gd name="connsiteY9" fmla="*/ 821472 h 843774"/>
                <a:gd name="connsiteX10" fmla="*/ 7269953 w 14342219"/>
                <a:gd name="connsiteY10" fmla="*/ 74341 h 843774"/>
                <a:gd name="connsiteX11" fmla="*/ 8007904 w 14342219"/>
                <a:gd name="connsiteY11" fmla="*/ 821472 h 843774"/>
                <a:gd name="connsiteX12" fmla="*/ 8611680 w 14342219"/>
                <a:gd name="connsiteY12" fmla="*/ 96643 h 843774"/>
                <a:gd name="connsiteX13" fmla="*/ 9439077 w 14342219"/>
                <a:gd name="connsiteY13" fmla="*/ 832623 h 843774"/>
                <a:gd name="connsiteX14" fmla="*/ 10132302 w 14342219"/>
                <a:gd name="connsiteY14" fmla="*/ 96643 h 843774"/>
                <a:gd name="connsiteX15" fmla="*/ 10892612 w 14342219"/>
                <a:gd name="connsiteY15" fmla="*/ 832623 h 843774"/>
                <a:gd name="connsiteX16" fmla="*/ 11563475 w 14342219"/>
                <a:gd name="connsiteY16" fmla="*/ 74341 h 843774"/>
                <a:gd name="connsiteX17" fmla="*/ 12449248 w 14342219"/>
                <a:gd name="connsiteY17" fmla="*/ 479839 h 843774"/>
                <a:gd name="connsiteX18" fmla="*/ 14342219 w 14342219"/>
                <a:gd name="connsiteY18" fmla="*/ 475258 h 843774"/>
                <a:gd name="connsiteX0" fmla="*/ 4 w 13617387"/>
                <a:gd name="connsiteY0" fmla="*/ 843774 h 843774"/>
                <a:gd name="connsiteX1" fmla="*/ 713682 w 13617387"/>
                <a:gd name="connsiteY1" fmla="*/ 96643 h 843774"/>
                <a:gd name="connsiteX2" fmla="*/ 1438511 w 13617387"/>
                <a:gd name="connsiteY2" fmla="*/ 832623 h 843774"/>
                <a:gd name="connsiteX3" fmla="*/ 2174492 w 13617387"/>
                <a:gd name="connsiteY3" fmla="*/ 96643 h 843774"/>
                <a:gd name="connsiteX4" fmla="*/ 2932955 w 13617387"/>
                <a:gd name="connsiteY4" fmla="*/ 810320 h 843774"/>
                <a:gd name="connsiteX5" fmla="*/ 3692188 w 13617387"/>
                <a:gd name="connsiteY5" fmla="*/ 96642 h 843774"/>
                <a:gd name="connsiteX6" fmla="*/ 4398360 w 13617387"/>
                <a:gd name="connsiteY6" fmla="*/ 799169 h 843774"/>
                <a:gd name="connsiteX7" fmla="*/ 5091591 w 13617387"/>
                <a:gd name="connsiteY7" fmla="*/ 96642 h 843774"/>
                <a:gd name="connsiteX8" fmla="*/ 5807173 w 13617387"/>
                <a:gd name="connsiteY8" fmla="*/ 821472 h 843774"/>
                <a:gd name="connsiteX9" fmla="*/ 6545121 w 13617387"/>
                <a:gd name="connsiteY9" fmla="*/ 74341 h 843774"/>
                <a:gd name="connsiteX10" fmla="*/ 7283072 w 13617387"/>
                <a:gd name="connsiteY10" fmla="*/ 821472 h 843774"/>
                <a:gd name="connsiteX11" fmla="*/ 7886848 w 13617387"/>
                <a:gd name="connsiteY11" fmla="*/ 96643 h 843774"/>
                <a:gd name="connsiteX12" fmla="*/ 8714245 w 13617387"/>
                <a:gd name="connsiteY12" fmla="*/ 832623 h 843774"/>
                <a:gd name="connsiteX13" fmla="*/ 9407470 w 13617387"/>
                <a:gd name="connsiteY13" fmla="*/ 96643 h 843774"/>
                <a:gd name="connsiteX14" fmla="*/ 10167780 w 13617387"/>
                <a:gd name="connsiteY14" fmla="*/ 832623 h 843774"/>
                <a:gd name="connsiteX15" fmla="*/ 10838643 w 13617387"/>
                <a:gd name="connsiteY15" fmla="*/ 74341 h 843774"/>
                <a:gd name="connsiteX16" fmla="*/ 11724416 w 13617387"/>
                <a:gd name="connsiteY16" fmla="*/ 479839 h 843774"/>
                <a:gd name="connsiteX17" fmla="*/ 13617387 w 13617387"/>
                <a:gd name="connsiteY17" fmla="*/ 475258 h 84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617387" h="843774">
                  <a:moveTo>
                    <a:pt x="4" y="843774"/>
                  </a:moveTo>
                  <a:cubicBezTo>
                    <a:pt x="239755" y="843774"/>
                    <a:pt x="473931" y="98501"/>
                    <a:pt x="713682" y="96643"/>
                  </a:cubicBezTo>
                  <a:cubicBezTo>
                    <a:pt x="953433" y="94785"/>
                    <a:pt x="1195043" y="832623"/>
                    <a:pt x="1438511" y="832623"/>
                  </a:cubicBezTo>
                  <a:cubicBezTo>
                    <a:pt x="1681979" y="832623"/>
                    <a:pt x="1925418" y="100360"/>
                    <a:pt x="2174492" y="96643"/>
                  </a:cubicBezTo>
                  <a:cubicBezTo>
                    <a:pt x="2468290" y="115228"/>
                    <a:pt x="2579376" y="799169"/>
                    <a:pt x="2932955" y="810320"/>
                  </a:cubicBezTo>
                  <a:cubicBezTo>
                    <a:pt x="3286534" y="810320"/>
                    <a:pt x="3447954" y="98500"/>
                    <a:pt x="3692188" y="96642"/>
                  </a:cubicBezTo>
                  <a:cubicBezTo>
                    <a:pt x="3936422" y="94784"/>
                    <a:pt x="4161400" y="678364"/>
                    <a:pt x="4398360" y="799169"/>
                  </a:cubicBezTo>
                  <a:cubicBezTo>
                    <a:pt x="4609231" y="793593"/>
                    <a:pt x="4856789" y="92925"/>
                    <a:pt x="5091591" y="96642"/>
                  </a:cubicBezTo>
                  <a:cubicBezTo>
                    <a:pt x="5326393" y="100359"/>
                    <a:pt x="5564918" y="825189"/>
                    <a:pt x="5807173" y="821472"/>
                  </a:cubicBezTo>
                  <a:cubicBezTo>
                    <a:pt x="6049428" y="817755"/>
                    <a:pt x="6299138" y="74341"/>
                    <a:pt x="6545121" y="74341"/>
                  </a:cubicBezTo>
                  <a:cubicBezTo>
                    <a:pt x="6791104" y="74341"/>
                    <a:pt x="7059451" y="817755"/>
                    <a:pt x="7283072" y="821472"/>
                  </a:cubicBezTo>
                  <a:cubicBezTo>
                    <a:pt x="7506693" y="825189"/>
                    <a:pt x="7648319" y="94785"/>
                    <a:pt x="7886848" y="96643"/>
                  </a:cubicBezTo>
                  <a:cubicBezTo>
                    <a:pt x="8125377" y="98501"/>
                    <a:pt x="8460808" y="832623"/>
                    <a:pt x="8714245" y="832623"/>
                  </a:cubicBezTo>
                  <a:cubicBezTo>
                    <a:pt x="8967682" y="832623"/>
                    <a:pt x="9165214" y="96643"/>
                    <a:pt x="9407470" y="96643"/>
                  </a:cubicBezTo>
                  <a:cubicBezTo>
                    <a:pt x="9649726" y="83634"/>
                    <a:pt x="9795080" y="802887"/>
                    <a:pt x="10167780" y="832623"/>
                  </a:cubicBezTo>
                  <a:cubicBezTo>
                    <a:pt x="10540480" y="828905"/>
                    <a:pt x="10622686" y="72482"/>
                    <a:pt x="10838643" y="74341"/>
                  </a:cubicBezTo>
                  <a:cubicBezTo>
                    <a:pt x="11069718" y="0"/>
                    <a:pt x="11261292" y="413020"/>
                    <a:pt x="11724416" y="479839"/>
                  </a:cubicBezTo>
                  <a:cubicBezTo>
                    <a:pt x="12187540" y="546659"/>
                    <a:pt x="13576752" y="452956"/>
                    <a:pt x="13617387" y="475258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172" name="Straight Arrow Connector 171"/>
            <p:cNvCxnSpPr/>
            <p:nvPr/>
          </p:nvCxnSpPr>
          <p:spPr bwMode="auto">
            <a:xfrm>
              <a:off x="3155007" y="3846871"/>
              <a:ext cx="1106911" cy="375258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rgbClr val="FF5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76" name="TextBox 175"/>
            <p:cNvSpPr txBox="1"/>
            <p:nvPr/>
          </p:nvSpPr>
          <p:spPr>
            <a:xfrm>
              <a:off x="3640104" y="3753400"/>
              <a:ext cx="488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FF0000"/>
                  </a:solidFill>
                  <a:latin typeface="Calibri" pitchFamily="34" charset="0"/>
                </a:rPr>
                <a:t>e+</a:t>
              </a:r>
              <a:endParaRPr lang="en-GB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182" name="Straight Arrow Connector 181"/>
            <p:cNvCxnSpPr/>
            <p:nvPr/>
          </p:nvCxnSpPr>
          <p:spPr bwMode="auto">
            <a:xfrm>
              <a:off x="3019311" y="4543881"/>
              <a:ext cx="749626" cy="974311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85" name="TextBox 184"/>
            <p:cNvSpPr txBox="1"/>
            <p:nvPr/>
          </p:nvSpPr>
          <p:spPr>
            <a:xfrm>
              <a:off x="4432490" y="4573312"/>
              <a:ext cx="3952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cxnSp>
          <p:nvCxnSpPr>
            <p:cNvPr id="186" name="Straight Arrow Connector 185"/>
            <p:cNvCxnSpPr/>
            <p:nvPr/>
          </p:nvCxnSpPr>
          <p:spPr bwMode="auto">
            <a:xfrm>
              <a:off x="4317577" y="3530366"/>
              <a:ext cx="771276" cy="63610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93" name="Straight Arrow Connector 192"/>
            <p:cNvCxnSpPr/>
            <p:nvPr/>
          </p:nvCxnSpPr>
          <p:spPr bwMode="auto">
            <a:xfrm>
              <a:off x="5424134" y="4660776"/>
              <a:ext cx="769950" cy="348532"/>
            </a:xfrm>
            <a:prstGeom prst="straightConnector1">
              <a:avLst/>
            </a:prstGeom>
            <a:solidFill>
              <a:srgbClr val="7DA9DA"/>
            </a:solidFill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07" name="Rectangle 206"/>
            <p:cNvSpPr/>
            <p:nvPr/>
          </p:nvSpPr>
          <p:spPr>
            <a:xfrm>
              <a:off x="7772293" y="2059373"/>
              <a:ext cx="27924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smtClean="0">
                  <a:latin typeface="Symbol" pitchFamily="18" charset="2"/>
                </a:rPr>
                <a:t>g</a:t>
              </a:r>
              <a:endParaRPr lang="en-GB" sz="2800">
                <a:latin typeface="Symbol" pitchFamily="18" charset="2"/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7748440" y="3514170"/>
              <a:ext cx="3321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smtClean="0">
                  <a:latin typeface="Symbol" pitchFamily="18" charset="2"/>
                </a:rPr>
                <a:t>g</a:t>
              </a:r>
              <a:endParaRPr lang="en-GB" sz="2800">
                <a:latin typeface="Symbol" pitchFamily="18" charset="2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7875661" y="4341105"/>
              <a:ext cx="3321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smtClean="0">
                  <a:latin typeface="Symbol" pitchFamily="18" charset="2"/>
                </a:rPr>
                <a:t>g</a:t>
              </a:r>
              <a:endParaRPr lang="en-GB" sz="2800">
                <a:latin typeface="Symbol" pitchFamily="18" charset="2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405446" y="3228216"/>
              <a:ext cx="3952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907191" y="3181834"/>
              <a:ext cx="632509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e-</a:t>
              </a:r>
              <a:endParaRPr lang="en-GB" sz="280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7987599" y="2626007"/>
              <a:ext cx="3453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smtClean="0">
                  <a:solidFill>
                    <a:srgbClr val="339933"/>
                  </a:solidFill>
                  <a:latin typeface="Calibri" pitchFamily="34" charset="0"/>
                </a:rPr>
                <a:t>n</a:t>
              </a:r>
              <a:endParaRPr lang="en-GB" sz="2800">
                <a:solidFill>
                  <a:srgbClr val="339933"/>
                </a:solidFill>
                <a:latin typeface="Calibri" pitchFamily="34" charset="0"/>
              </a:endParaRPr>
            </a:p>
          </p:txBody>
        </p:sp>
        <p:cxnSp>
          <p:nvCxnSpPr>
            <p:cNvPr id="213" name="Straight Arrow Connector 212"/>
            <p:cNvCxnSpPr/>
            <p:nvPr/>
          </p:nvCxnSpPr>
          <p:spPr bwMode="auto">
            <a:xfrm flipV="1">
              <a:off x="7268818" y="2321767"/>
              <a:ext cx="396239" cy="216012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5" name="Straight Arrow Connector 214"/>
            <p:cNvCxnSpPr/>
            <p:nvPr/>
          </p:nvCxnSpPr>
          <p:spPr bwMode="auto">
            <a:xfrm flipV="1">
              <a:off x="7275443" y="2846554"/>
              <a:ext cx="588397" cy="95416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6" name="Straight Arrow Connector 215"/>
            <p:cNvCxnSpPr/>
            <p:nvPr/>
          </p:nvCxnSpPr>
          <p:spPr bwMode="auto">
            <a:xfrm>
              <a:off x="7251590" y="4436814"/>
              <a:ext cx="532737" cy="55660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7" name="Straight Arrow Connector 216"/>
            <p:cNvCxnSpPr>
              <a:endCxn id="211" idx="1"/>
            </p:cNvCxnSpPr>
            <p:nvPr/>
          </p:nvCxnSpPr>
          <p:spPr bwMode="auto">
            <a:xfrm>
              <a:off x="7283395" y="3291827"/>
              <a:ext cx="623796" cy="151617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8" name="Straight Arrow Connector 217"/>
            <p:cNvCxnSpPr/>
            <p:nvPr/>
          </p:nvCxnSpPr>
          <p:spPr bwMode="auto">
            <a:xfrm flipV="1">
              <a:off x="7219785" y="3738593"/>
              <a:ext cx="536607" cy="54166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9" name="Straight Arrow Connector 218"/>
            <p:cNvCxnSpPr/>
            <p:nvPr/>
          </p:nvCxnSpPr>
          <p:spPr bwMode="auto">
            <a:xfrm>
              <a:off x="7235687" y="4134665"/>
              <a:ext cx="1075697" cy="33592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33" name="Rectangle 232"/>
            <p:cNvSpPr/>
            <p:nvPr/>
          </p:nvSpPr>
          <p:spPr>
            <a:xfrm>
              <a:off x="8147331" y="4883120"/>
              <a:ext cx="3321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smtClean="0">
                  <a:latin typeface="Symbol" pitchFamily="18" charset="2"/>
                </a:rPr>
                <a:t>g</a:t>
              </a:r>
              <a:endParaRPr lang="en-GB" sz="2800">
                <a:latin typeface="Symbol" pitchFamily="18" charset="2"/>
              </a:endParaRPr>
            </a:p>
          </p:txBody>
        </p:sp>
        <p:cxnSp>
          <p:nvCxnSpPr>
            <p:cNvPr id="234" name="Straight Arrow Connector 233"/>
            <p:cNvCxnSpPr/>
            <p:nvPr/>
          </p:nvCxnSpPr>
          <p:spPr bwMode="auto">
            <a:xfrm>
              <a:off x="7296645" y="4903291"/>
              <a:ext cx="805734" cy="201433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42" name="Rectangle 241"/>
            <p:cNvSpPr/>
            <p:nvPr/>
          </p:nvSpPr>
          <p:spPr>
            <a:xfrm>
              <a:off x="809300" y="2473043"/>
              <a:ext cx="16600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Bremsstrahlung</a:t>
              </a: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2849965" y="2480996"/>
              <a:ext cx="120097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>
                  <a:latin typeface="Calibri" pitchFamily="34" charset="0"/>
                </a:rPr>
                <a:t>Pair </a:t>
              </a:r>
            </a:p>
            <a:p>
              <a:r>
                <a:rPr lang="en-US" smtClean="0">
                  <a:latin typeface="Calibri" pitchFamily="34" charset="0"/>
                </a:rPr>
                <a:t>production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921709" y="1073414"/>
            <a:ext cx="2984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g </a:t>
            </a:r>
            <a:r>
              <a:rPr lang="en-US" sz="2800" dirty="0" smtClean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/ PARTICLE </a:t>
            </a:r>
            <a:r>
              <a:rPr lang="en-US" b="1" dirty="0" smtClean="0">
                <a:latin typeface="Calibri" pitchFamily="34" charset="0"/>
              </a:rPr>
              <a:t>– </a:t>
            </a:r>
            <a:r>
              <a:rPr lang="en-US" dirty="0" smtClean="0">
                <a:latin typeface="Calibri" pitchFamily="34" charset="0"/>
              </a:rPr>
              <a:t>SHOWER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 bwMode="auto">
          <a:xfrm>
            <a:off x="5701564" y="2889250"/>
            <a:ext cx="1592121" cy="6541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Calibri" pitchFamily="34" charset="0"/>
              </a:rPr>
              <a:t>e.g. pure quartz</a:t>
            </a:r>
            <a:endParaRPr lang="en-GB">
              <a:latin typeface="Calibri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687388" y="4625791"/>
            <a:ext cx="6616700" cy="6660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Converter shapes:	   </a:t>
            </a:r>
            <a:r>
              <a:rPr lang="en-US" dirty="0" smtClean="0">
                <a:latin typeface="Calibri"/>
              </a:rPr>
              <a:t>○ </a:t>
            </a:r>
            <a:r>
              <a:rPr lang="en-US" dirty="0" smtClean="0">
                <a:latin typeface="Calibri" pitchFamily="34" charset="0"/>
              </a:rPr>
              <a:t>rod    </a:t>
            </a:r>
          </a:p>
          <a:p>
            <a:pPr algn="ctr"/>
            <a:r>
              <a:rPr lang="en-US" dirty="0" smtClean="0">
                <a:latin typeface="Calibri"/>
              </a:rPr>
              <a:t>		○ </a:t>
            </a:r>
            <a:r>
              <a:rPr lang="en-US" dirty="0" smtClean="0">
                <a:latin typeface="Calibri" pitchFamily="34" charset="0"/>
              </a:rPr>
              <a:t>fiber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687388" y="5378824"/>
            <a:ext cx="6616700" cy="760051"/>
          </a:xfrm>
          <a:prstGeom prst="roundRect">
            <a:avLst/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Light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electrical output </a:t>
            </a:r>
            <a:r>
              <a:rPr lang="en-US" dirty="0" smtClean="0">
                <a:latin typeface="Calibri" pitchFamily="34" charset="0"/>
              </a:rPr>
              <a:t>:	</a:t>
            </a:r>
            <a:r>
              <a:rPr lang="en-US" dirty="0" smtClean="0">
                <a:latin typeface="Calibri"/>
              </a:rPr>
              <a:t>○  </a:t>
            </a:r>
            <a:r>
              <a:rPr lang="en-US" dirty="0" smtClean="0">
                <a:latin typeface="Calibri" pitchFamily="34" charset="0"/>
              </a:rPr>
              <a:t>photomultiplier tube (PMT)</a:t>
            </a:r>
          </a:p>
          <a:p>
            <a:pPr lvl="1" algn="ctr"/>
            <a:r>
              <a:rPr lang="en-US" dirty="0" smtClean="0">
                <a:latin typeface="Calibri"/>
              </a:rPr>
              <a:t>	           ○  </a:t>
            </a:r>
            <a:r>
              <a:rPr lang="en-US" dirty="0" smtClean="0">
                <a:latin typeface="Calibri" pitchFamily="34" charset="0"/>
              </a:rPr>
              <a:t>diodes, MPPC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677740" y="2889115"/>
            <a:ext cx="1644773" cy="12418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Calibri" pitchFamily="34" charset="0"/>
              </a:rPr>
              <a:t>(organic) </a:t>
            </a:r>
          </a:p>
          <a:p>
            <a:r>
              <a:rPr lang="en-US" smtClean="0">
                <a:latin typeface="Calibri" pitchFamily="34" charset="0"/>
              </a:rPr>
              <a:t>scintillators</a:t>
            </a:r>
          </a:p>
          <a:p>
            <a:r>
              <a:rPr lang="en-US" smtClean="0">
                <a:latin typeface="Calibri" pitchFamily="34" charset="0"/>
              </a:rPr>
              <a:t>e.g. EJ200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7433544" y="1876424"/>
            <a:ext cx="1563603" cy="99586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Calibri" pitchFamily="34" charset="0"/>
              </a:rPr>
              <a:t>see </a:t>
            </a:r>
          </a:p>
          <a:p>
            <a:pPr algn="ctr"/>
            <a:r>
              <a:rPr lang="en-US" smtClean="0">
                <a:latin typeface="Calibri" pitchFamily="34" charset="0"/>
              </a:rPr>
              <a:t>presentation of </a:t>
            </a:r>
          </a:p>
          <a:p>
            <a:pPr algn="ctr"/>
            <a:r>
              <a:rPr lang="en-US" smtClean="0">
                <a:latin typeface="Calibri" pitchFamily="34" charset="0"/>
              </a:rPr>
              <a:t>J. Marroncle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677749" y="1864381"/>
            <a:ext cx="1645904" cy="89827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Calibri" pitchFamily="34" charset="0"/>
              </a:rPr>
              <a:t>conversion into </a:t>
            </a:r>
          </a:p>
          <a:p>
            <a:r>
              <a:rPr lang="en-US" smtClean="0">
                <a:latin typeface="Calibri" pitchFamily="34" charset="0"/>
              </a:rPr>
              <a:t>visible light 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5690805" y="1861075"/>
            <a:ext cx="1592121" cy="9015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Calibri" pitchFamily="34" charset="0"/>
              </a:rPr>
              <a:t>Cherenkov </a:t>
            </a:r>
          </a:p>
          <a:p>
            <a:pPr algn="ctr"/>
            <a:r>
              <a:rPr lang="en-US" smtClean="0">
                <a:latin typeface="Calibri" pitchFamily="34" charset="0"/>
              </a:rPr>
              <a:t>radiation</a:t>
            </a:r>
            <a:endParaRPr lang="en-GB">
              <a:latin typeface="Calibri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7422787" y="804402"/>
            <a:ext cx="1546684" cy="540302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Calibri" pitchFamily="34" charset="0"/>
              </a:rPr>
              <a:t>Neutrons</a:t>
            </a:r>
            <a:endParaRPr lang="en-GB">
              <a:latin typeface="Calibri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66974" y="828725"/>
            <a:ext cx="3033657" cy="559009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Symbol" pitchFamily="18" charset="2"/>
              </a:rPr>
              <a:t>g</a:t>
            </a:r>
            <a:r>
              <a:rPr lang="en-US" smtClean="0">
                <a:latin typeface="Calibri" pitchFamily="34" charset="0"/>
              </a:rPr>
              <a:t> – photons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4087906" y="816644"/>
            <a:ext cx="2789549" cy="538817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mtClean="0">
                <a:latin typeface="Calibri" pitchFamily="34" charset="0"/>
              </a:rPr>
              <a:t>Electrons</a:t>
            </a: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Available particles and (some) detection methods</a:t>
            </a:r>
            <a:endParaRPr lang="en-GB">
              <a:latin typeface="Calibri" pitchFamily="34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485029" y="2889250"/>
            <a:ext cx="3044399" cy="125244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latin typeface="Calibri" pitchFamily="34" charset="0"/>
              </a:rPr>
              <a:t>Ionisation</a:t>
            </a:r>
            <a:r>
              <a:rPr lang="en-US" dirty="0" smtClean="0">
                <a:latin typeface="Calibri" pitchFamily="34" charset="0"/>
              </a:rPr>
              <a:t> chambers :</a:t>
            </a:r>
          </a:p>
          <a:p>
            <a:r>
              <a:rPr lang="en-US" dirty="0" smtClean="0">
                <a:latin typeface="Calibri" pitchFamily="34" charset="0"/>
              </a:rPr>
              <a:t>gas or solid state</a:t>
            </a:r>
          </a:p>
          <a:p>
            <a:r>
              <a:rPr lang="en-US" dirty="0" smtClean="0">
                <a:latin typeface="Calibri" pitchFamily="34" charset="0"/>
              </a:rPr>
              <a:t>(pin diodes,  CVD) </a:t>
            </a:r>
            <a:endParaRPr lang="en-GB" dirty="0" smtClean="0">
              <a:latin typeface="Calibri" pitchFamily="34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2506545" y="1870074"/>
            <a:ext cx="3012126" cy="8828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Calibri" pitchFamily="34" charset="0"/>
              </a:rPr>
              <a:t>conversion into </a:t>
            </a:r>
          </a:p>
          <a:p>
            <a:r>
              <a:rPr lang="en-US" dirty="0" smtClean="0">
                <a:latin typeface="Calibri" pitchFamily="34" charset="0"/>
              </a:rPr>
              <a:t>electrical signal</a:t>
            </a:r>
          </a:p>
        </p:txBody>
      </p:sp>
      <p:sp>
        <p:nvSpPr>
          <p:cNvPr id="37" name="Down Arrow 36"/>
          <p:cNvSpPr/>
          <p:nvPr/>
        </p:nvSpPr>
        <p:spPr bwMode="auto">
          <a:xfrm>
            <a:off x="1194098" y="4173967"/>
            <a:ext cx="710005" cy="419548"/>
          </a:xfrm>
          <a:prstGeom prst="downArrow">
            <a:avLst>
              <a:gd name="adj1" fmla="val 56061"/>
              <a:gd name="adj2" fmla="val 57391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6187442" y="3614570"/>
            <a:ext cx="710005" cy="935915"/>
          </a:xfrm>
          <a:prstGeom prst="downArrow">
            <a:avLst>
              <a:gd name="adj1" fmla="val 56061"/>
              <a:gd name="adj2" fmla="val 31283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Down Arrow 38"/>
          <p:cNvSpPr/>
          <p:nvPr/>
        </p:nvSpPr>
        <p:spPr bwMode="auto">
          <a:xfrm>
            <a:off x="1142104" y="1430766"/>
            <a:ext cx="710005" cy="399825"/>
          </a:xfrm>
          <a:prstGeom prst="downArrow">
            <a:avLst>
              <a:gd name="adj1" fmla="val 56061"/>
              <a:gd name="adj2" fmla="val 71105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2897394" y="1443316"/>
            <a:ext cx="710005" cy="399825"/>
          </a:xfrm>
          <a:prstGeom prst="downArrow">
            <a:avLst>
              <a:gd name="adj1" fmla="val 56061"/>
              <a:gd name="adj2" fmla="val 71105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4414222" y="1421801"/>
            <a:ext cx="710005" cy="399825"/>
          </a:xfrm>
          <a:prstGeom prst="downArrow">
            <a:avLst>
              <a:gd name="adj1" fmla="val 56061"/>
              <a:gd name="adj2" fmla="val 71105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Down Arrow 41"/>
          <p:cNvSpPr/>
          <p:nvPr/>
        </p:nvSpPr>
        <p:spPr bwMode="auto">
          <a:xfrm>
            <a:off x="6012424" y="1411044"/>
            <a:ext cx="710005" cy="399825"/>
          </a:xfrm>
          <a:prstGeom prst="downArrow">
            <a:avLst>
              <a:gd name="adj1" fmla="val 56061"/>
              <a:gd name="adj2" fmla="val 71105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Down Arrow 42"/>
          <p:cNvSpPr/>
          <p:nvPr/>
        </p:nvSpPr>
        <p:spPr bwMode="auto">
          <a:xfrm>
            <a:off x="7856669" y="1411044"/>
            <a:ext cx="710005" cy="399825"/>
          </a:xfrm>
          <a:prstGeom prst="downArrow">
            <a:avLst>
              <a:gd name="adj1" fmla="val 56061"/>
              <a:gd name="adj2" fmla="val 71105"/>
            </a:avLst>
          </a:prstGeom>
          <a:solidFill>
            <a:srgbClr val="DFDFF5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Scintillator versus Cherenkov radiation 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9590" y="894558"/>
            <a:ext cx="660123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Cherenkov-radiator</a:t>
            </a:r>
            <a:r>
              <a:rPr lang="en-US" dirty="0" smtClean="0">
                <a:latin typeface="Calibri" pitchFamily="34" charset="0"/>
              </a:rPr>
              <a:t>    	       versus   	Gamma-scintillator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Q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</a:rPr>
              <a:t>uartz-glass</a:t>
            </a:r>
            <a:r>
              <a:rPr lang="en-US" dirty="0" smtClean="0">
                <a:latin typeface="Calibri" pitchFamily="34" charset="0"/>
              </a:rPr>
              <a:t>				EJ-200 or BC-408</a:t>
            </a: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no need for Pb shielding</a:t>
            </a:r>
            <a:r>
              <a:rPr lang="en-US" dirty="0" smtClean="0">
                <a:latin typeface="Calibri" pitchFamily="34" charset="0"/>
              </a:rPr>
              <a:t>			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- high light yield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ince immune to X-rays (?)			- cheap material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t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herefore :   - less volume</a:t>
            </a:r>
          </a:p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	    - less weight</a:t>
            </a:r>
          </a:p>
          <a:p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>	</a:t>
            </a:r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    - compact</a:t>
            </a:r>
            <a:r>
              <a:rPr lang="en-US" dirty="0" smtClean="0">
                <a:latin typeface="Calibri" pitchFamily="34" charset="0"/>
              </a:rPr>
              <a:t>	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- low light yield				needs Pb shielding</a:t>
            </a: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-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ore expensive				- bulky &amp; heavy (?)</a:t>
            </a:r>
          </a:p>
          <a:p>
            <a:endParaRPr lang="fr-FR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609" y="2028938"/>
            <a:ext cx="98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 pitchFamily="34" charset="0"/>
              </a:rPr>
              <a:t>PRO :</a:t>
            </a:r>
            <a:endParaRPr lang="fr-FR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964" y="3926434"/>
            <a:ext cx="154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CONTRA: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306" y="5105855"/>
            <a:ext cx="856638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       	</a:t>
            </a:r>
            <a:r>
              <a:rPr lang="en-US" u="sng" dirty="0" smtClean="0">
                <a:latin typeface="Calibri" pitchFamily="34" charset="0"/>
              </a:rPr>
              <a:t>We choose:</a:t>
            </a:r>
            <a:r>
              <a:rPr lang="en-US" dirty="0" smtClean="0">
                <a:latin typeface="Calibri" pitchFamily="34" charset="0"/>
              </a:rPr>
              <a:t>    BLD based on 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  	a small EJ-200 rod,</a:t>
            </a:r>
          </a:p>
          <a:p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		     	a small PMT (8mm window),</a:t>
            </a:r>
          </a:p>
          <a:p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           		      	2mm of Pb shielding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3405" y="1900331"/>
            <a:ext cx="8551287" cy="1729225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3406" y="3805942"/>
            <a:ext cx="8551286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45574" y="894557"/>
            <a:ext cx="2931142" cy="3970319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9830" y="894557"/>
            <a:ext cx="2448272" cy="39703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Test of sensitivity of different geometrical configurations</a:t>
            </a:r>
            <a:endParaRPr lang="en-US">
              <a:latin typeface="Calibri" pitchFamily="34" charset="0"/>
            </a:endParaRPr>
          </a:p>
        </p:txBody>
      </p:sp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8742363" y="6545263"/>
            <a:ext cx="298480" cy="27699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2"/>
                </a:solidFill>
                <a:latin typeface="Calibri" pitchFamily="34" charset="0"/>
              </a:rPr>
              <a:t> 1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3114503" y="2324527"/>
            <a:ext cx="609221" cy="1897622"/>
            <a:chOff x="2979330" y="1513488"/>
            <a:chExt cx="609221" cy="1897622"/>
          </a:xfrm>
        </p:grpSpPr>
        <p:sp>
          <p:nvSpPr>
            <p:cNvPr id="6" name="Rectangle 5"/>
            <p:cNvSpPr/>
            <p:nvPr/>
          </p:nvSpPr>
          <p:spPr>
            <a:xfrm>
              <a:off x="2979330" y="1513488"/>
              <a:ext cx="609221" cy="18976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32815" y="1836750"/>
              <a:ext cx="310099" cy="858561"/>
            </a:xfrm>
            <a:prstGeom prst="rect">
              <a:avLst/>
            </a:prstGeom>
            <a:solidFill>
              <a:srgbClr val="FFFF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3079806" y="2701086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007109" y="2871931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2908073" y="2097653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666332" y="2317902"/>
            <a:ext cx="609221" cy="1897622"/>
            <a:chOff x="2979330" y="1513488"/>
            <a:chExt cx="609221" cy="1897622"/>
          </a:xfrm>
        </p:grpSpPr>
        <p:sp>
          <p:nvSpPr>
            <p:cNvPr id="105" name="Rectangle 104"/>
            <p:cNvSpPr/>
            <p:nvPr/>
          </p:nvSpPr>
          <p:spPr>
            <a:xfrm>
              <a:off x="2979330" y="1513488"/>
              <a:ext cx="609221" cy="18976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132815" y="1836750"/>
              <a:ext cx="310099" cy="858561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3079806" y="2701086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rot="16200000">
              <a:off x="3007109" y="2871931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rot="16200000">
              <a:off x="2908073" y="2097653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2233424" y="791607"/>
            <a:ext cx="355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>
                <a:latin typeface="Calibri" pitchFamily="34" charset="0"/>
              </a:rPr>
              <a:t> – source : Cesium-137 (700 </a:t>
            </a:r>
            <a:r>
              <a:rPr lang="en-US" dirty="0" err="1" smtClean="0">
                <a:latin typeface="Calibri" pitchFamily="34" charset="0"/>
              </a:rPr>
              <a:t>keV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Symbol" panose="05050102010706020507" pitchFamily="18" charset="2"/>
              </a:rPr>
              <a:t>g </a:t>
            </a:r>
            <a:r>
              <a:rPr lang="en-US" dirty="0" smtClean="0">
                <a:latin typeface="Calibri" pitchFamily="34" charset="0"/>
              </a:rPr>
              <a:t>)</a:t>
            </a:r>
            <a:endParaRPr lang="fr-FR" dirty="0">
              <a:latin typeface="Calibri" pitchFamily="34" charset="0"/>
            </a:endParaRPr>
          </a:p>
        </p:txBody>
      </p:sp>
      <p:pic>
        <p:nvPicPr>
          <p:cNvPr id="112" name="Picture 2" descr="Image result for radioactive sig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7621" y="1364994"/>
            <a:ext cx="360040" cy="360040"/>
          </a:xfrm>
          <a:prstGeom prst="rect">
            <a:avLst/>
          </a:prstGeom>
          <a:noFill/>
        </p:spPr>
      </p:pic>
      <p:pic>
        <p:nvPicPr>
          <p:cNvPr id="113" name="Picture 2" descr="Image result for radioactive sig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500" y="1366318"/>
            <a:ext cx="360040" cy="360040"/>
          </a:xfrm>
          <a:prstGeom prst="rect">
            <a:avLst/>
          </a:prstGeom>
          <a:noFill/>
        </p:spPr>
      </p:pic>
      <p:grpSp>
        <p:nvGrpSpPr>
          <p:cNvPr id="133" name="Group 132"/>
          <p:cNvGrpSpPr/>
          <p:nvPr/>
        </p:nvGrpSpPr>
        <p:grpSpPr>
          <a:xfrm>
            <a:off x="3220278" y="1725034"/>
            <a:ext cx="405517" cy="533143"/>
            <a:chOff x="3220278" y="1907907"/>
            <a:chExt cx="405517" cy="533143"/>
          </a:xfrm>
        </p:grpSpPr>
        <p:cxnSp>
          <p:nvCxnSpPr>
            <p:cNvPr id="115" name="Straight Arrow Connector 114"/>
            <p:cNvCxnSpPr/>
            <p:nvPr/>
          </p:nvCxnSpPr>
          <p:spPr bwMode="auto">
            <a:xfrm flipH="1">
              <a:off x="3395207" y="1907907"/>
              <a:ext cx="24483" cy="533143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16" name="Straight Arrow Connector 115"/>
            <p:cNvCxnSpPr/>
            <p:nvPr/>
          </p:nvCxnSpPr>
          <p:spPr bwMode="auto">
            <a:xfrm flipH="1">
              <a:off x="3220278" y="1909638"/>
              <a:ext cx="136499" cy="515510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17" name="Straight Arrow Connector 116"/>
            <p:cNvCxnSpPr/>
            <p:nvPr/>
          </p:nvCxnSpPr>
          <p:spPr bwMode="auto">
            <a:xfrm>
              <a:off x="3467398" y="1907907"/>
              <a:ext cx="158397" cy="517241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132" name="Group 131"/>
          <p:cNvGrpSpPr/>
          <p:nvPr/>
        </p:nvGrpSpPr>
        <p:grpSpPr>
          <a:xfrm>
            <a:off x="4772108" y="1726360"/>
            <a:ext cx="405517" cy="533143"/>
            <a:chOff x="4772108" y="1941037"/>
            <a:chExt cx="405517" cy="533143"/>
          </a:xfrm>
        </p:grpSpPr>
        <p:cxnSp>
          <p:nvCxnSpPr>
            <p:cNvPr id="129" name="Straight Arrow Connector 128"/>
            <p:cNvCxnSpPr/>
            <p:nvPr/>
          </p:nvCxnSpPr>
          <p:spPr bwMode="auto">
            <a:xfrm flipH="1">
              <a:off x="4947037" y="1941037"/>
              <a:ext cx="24483" cy="533143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30" name="Straight Arrow Connector 129"/>
            <p:cNvCxnSpPr/>
            <p:nvPr/>
          </p:nvCxnSpPr>
          <p:spPr bwMode="auto">
            <a:xfrm flipH="1">
              <a:off x="4772108" y="1942768"/>
              <a:ext cx="136499" cy="515510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31" name="Straight Arrow Connector 130"/>
            <p:cNvCxnSpPr/>
            <p:nvPr/>
          </p:nvCxnSpPr>
          <p:spPr bwMode="auto">
            <a:xfrm>
              <a:off x="5019228" y="1941037"/>
              <a:ext cx="158397" cy="517241"/>
            </a:xfrm>
            <a:prstGeom prst="straightConnector1">
              <a:avLst/>
            </a:prstGeom>
            <a:solidFill>
              <a:srgbClr val="7DA9DA"/>
            </a:solidFill>
            <a:ln w="28575" cap="flat" cmpd="sng" algn="ctr">
              <a:solidFill>
                <a:schemeClr val="bg2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134" name="TextBox 133"/>
          <p:cNvSpPr txBox="1"/>
          <p:nvPr/>
        </p:nvSpPr>
        <p:spPr>
          <a:xfrm>
            <a:off x="6058896" y="2488758"/>
            <a:ext cx="2218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Calibri" pitchFamily="34" charset="0"/>
              </a:rPr>
              <a:t>Aluminium reflector around scintillator</a:t>
            </a:r>
            <a:endParaRPr lang="en-GB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36" name="Straight Arrow Connector 135"/>
          <p:cNvCxnSpPr>
            <a:stCxn id="134" idx="1"/>
            <a:endCxn id="109" idx="2"/>
          </p:cNvCxnSpPr>
          <p:nvPr/>
        </p:nvCxnSpPr>
        <p:spPr bwMode="auto">
          <a:xfrm flipH="1">
            <a:off x="5130625" y="2811924"/>
            <a:ext cx="928271" cy="244032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9" name="Rectangle 138"/>
          <p:cNvSpPr/>
          <p:nvPr/>
        </p:nvSpPr>
        <p:spPr bwMode="auto">
          <a:xfrm>
            <a:off x="2289980" y="5128590"/>
            <a:ext cx="3848431" cy="890546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41" name="Elbow Connector 140"/>
          <p:cNvCxnSpPr>
            <a:stCxn id="6" idx="2"/>
          </p:cNvCxnSpPr>
          <p:nvPr/>
        </p:nvCxnSpPr>
        <p:spPr bwMode="auto">
          <a:xfrm>
            <a:off x="3427012" y="4238045"/>
            <a:ext cx="914400" cy="914400"/>
          </a:xfrm>
          <a:prstGeom prst="bentConnector3">
            <a:avLst/>
          </a:prstGeom>
          <a:solidFill>
            <a:srgbClr val="7DA9DA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3" name="Elbow Connector 142"/>
          <p:cNvCxnSpPr>
            <a:stCxn id="105" idx="2"/>
          </p:cNvCxnSpPr>
          <p:nvPr/>
        </p:nvCxnSpPr>
        <p:spPr bwMode="auto">
          <a:xfrm rot="16200000" flipH="1">
            <a:off x="4696601" y="4489866"/>
            <a:ext cx="936921" cy="388236"/>
          </a:xfrm>
          <a:prstGeom prst="bentConnector3">
            <a:avLst>
              <a:gd name="adj1" fmla="val 50000"/>
            </a:avLst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7" name="Elbow Connector 146"/>
          <p:cNvCxnSpPr>
            <a:stCxn id="6" idx="2"/>
          </p:cNvCxnSpPr>
          <p:nvPr/>
        </p:nvCxnSpPr>
        <p:spPr bwMode="auto">
          <a:xfrm rot="5400000">
            <a:off x="2779011" y="4496440"/>
            <a:ext cx="914394" cy="365813"/>
          </a:xfrm>
          <a:prstGeom prst="bentConnector3">
            <a:avLst>
              <a:gd name="adj1" fmla="val 50000"/>
            </a:avLst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60" name="TextBox 159"/>
          <p:cNvSpPr txBox="1"/>
          <p:nvPr/>
        </p:nvSpPr>
        <p:spPr>
          <a:xfrm>
            <a:off x="804409" y="2505985"/>
            <a:ext cx="1771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Scintillator: </a:t>
            </a:r>
          </a:p>
          <a:p>
            <a:r>
              <a:rPr lang="en-US" smtClean="0">
                <a:latin typeface="Calibri" pitchFamily="34" charset="0"/>
              </a:rPr>
              <a:t>different sizes</a:t>
            </a:r>
            <a:endParaRPr lang="en-GB">
              <a:latin typeface="Calibri" pitchFamily="34" charset="0"/>
            </a:endParaRPr>
          </a:p>
        </p:txBody>
      </p:sp>
      <p:cxnSp>
        <p:nvCxnSpPr>
          <p:cNvPr id="161" name="Straight Arrow Connector 160"/>
          <p:cNvCxnSpPr/>
          <p:nvPr/>
        </p:nvCxnSpPr>
        <p:spPr bwMode="auto">
          <a:xfrm>
            <a:off x="2553697" y="2821201"/>
            <a:ext cx="674533" cy="343418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5" name="Straight Connector 164"/>
          <p:cNvCxnSpPr>
            <a:stCxn id="139" idx="0"/>
            <a:endCxn id="139" idx="2"/>
          </p:cNvCxnSpPr>
          <p:nvPr/>
        </p:nvCxnSpPr>
        <p:spPr bwMode="auto">
          <a:xfrm>
            <a:off x="4214196" y="5128590"/>
            <a:ext cx="0" cy="890546"/>
          </a:xfrm>
          <a:prstGeom prst="line">
            <a:avLst/>
          </a:prstGeom>
          <a:solidFill>
            <a:srgbClr val="7DA9DA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9" name="TextBox 158"/>
          <p:cNvSpPr txBox="1"/>
          <p:nvPr/>
        </p:nvSpPr>
        <p:spPr>
          <a:xfrm>
            <a:off x="2894273" y="5398936"/>
            <a:ext cx="24359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Signal strength read out</a:t>
            </a:r>
            <a:endParaRPr lang="en-GB">
              <a:latin typeface="Calibri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1012468" y="3922643"/>
            <a:ext cx="1333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Aluminium housing</a:t>
            </a:r>
            <a:endParaRPr lang="en-GB">
              <a:latin typeface="Calibri" pitchFamily="34" charset="0"/>
            </a:endParaRPr>
          </a:p>
        </p:txBody>
      </p:sp>
      <p:cxnSp>
        <p:nvCxnSpPr>
          <p:cNvPr id="167" name="Straight Arrow Connector 166"/>
          <p:cNvCxnSpPr/>
          <p:nvPr/>
        </p:nvCxnSpPr>
        <p:spPr bwMode="auto">
          <a:xfrm flipV="1">
            <a:off x="2297927" y="3912042"/>
            <a:ext cx="787179" cy="373712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70" name="TextBox 169"/>
          <p:cNvSpPr txBox="1"/>
          <p:nvPr/>
        </p:nvSpPr>
        <p:spPr>
          <a:xfrm>
            <a:off x="6428630" y="4059140"/>
            <a:ext cx="209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alibri" pitchFamily="34" charset="0"/>
              </a:rPr>
              <a:t>Hamamatsu PMT</a:t>
            </a:r>
            <a:endParaRPr lang="en-GB">
              <a:latin typeface="Calibri" pitchFamily="34" charset="0"/>
            </a:endParaRPr>
          </a:p>
        </p:txBody>
      </p:sp>
      <p:cxnSp>
        <p:nvCxnSpPr>
          <p:cNvPr id="171" name="Straight Arrow Connector 170"/>
          <p:cNvCxnSpPr/>
          <p:nvPr/>
        </p:nvCxnSpPr>
        <p:spPr bwMode="auto">
          <a:xfrm flipH="1" flipV="1">
            <a:off x="5176302" y="3912043"/>
            <a:ext cx="1224498" cy="294197"/>
          </a:xfrm>
          <a:prstGeom prst="straightConnector1">
            <a:avLst/>
          </a:prstGeom>
          <a:solidFill>
            <a:srgbClr val="7DA9DA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Chart 43"/>
          <p:cNvGraphicFramePr/>
          <p:nvPr/>
        </p:nvGraphicFramePr>
        <p:xfrm>
          <a:off x="139849" y="3715053"/>
          <a:ext cx="8794143" cy="2830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/>
          <p:nvPr/>
        </p:nvGraphicFramePr>
        <p:xfrm>
          <a:off x="111318" y="3713259"/>
          <a:ext cx="8794143" cy="2830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Test of sensitivity of different geometrical configurations</a:t>
            </a:r>
            <a:endParaRPr lang="en-GB">
              <a:latin typeface="Calibr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718688" y="1720671"/>
            <a:ext cx="606330" cy="1932167"/>
            <a:chOff x="1413302" y="1494845"/>
            <a:chExt cx="606330" cy="1932167"/>
          </a:xfrm>
        </p:grpSpPr>
        <p:sp>
          <p:nvSpPr>
            <p:cNvPr id="5" name="Rectangle 4"/>
            <p:cNvSpPr/>
            <p:nvPr/>
          </p:nvSpPr>
          <p:spPr>
            <a:xfrm>
              <a:off x="1413302" y="1494845"/>
              <a:ext cx="606330" cy="19321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510748" y="2706386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 bwMode="auto">
            <a:xfrm rot="10800000">
              <a:off x="1502797" y="2451941"/>
              <a:ext cx="429370" cy="294199"/>
            </a:xfrm>
            <a:prstGeom prst="trapezoid">
              <a:avLst>
                <a:gd name="adj" fmla="val 41216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04121" y="1585420"/>
              <a:ext cx="429371" cy="864725"/>
            </a:xfrm>
            <a:prstGeom prst="rect">
              <a:avLst/>
            </a:prstGeom>
            <a:solidFill>
              <a:srgbClr val="FFFF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1423473" y="2886510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332388" y="1921400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62213" y="1755216"/>
            <a:ext cx="609221" cy="1897622"/>
            <a:chOff x="2979330" y="1513488"/>
            <a:chExt cx="609221" cy="1897622"/>
          </a:xfrm>
        </p:grpSpPr>
        <p:sp>
          <p:nvSpPr>
            <p:cNvPr id="12" name="Rectangle 11"/>
            <p:cNvSpPr/>
            <p:nvPr/>
          </p:nvSpPr>
          <p:spPr>
            <a:xfrm>
              <a:off x="2979330" y="1513488"/>
              <a:ext cx="609221" cy="18976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32815" y="1836750"/>
              <a:ext cx="310099" cy="858561"/>
            </a:xfrm>
            <a:prstGeom prst="rect">
              <a:avLst/>
            </a:prstGeom>
            <a:solidFill>
              <a:srgbClr val="FFFF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3079806" y="2701086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3007109" y="2871931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908073" y="2097653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05868" y="1720671"/>
            <a:ext cx="609221" cy="1932167"/>
            <a:chOff x="2202215" y="1486894"/>
            <a:chExt cx="609221" cy="1932167"/>
          </a:xfrm>
        </p:grpSpPr>
        <p:sp>
          <p:nvSpPr>
            <p:cNvPr id="18" name="Rectangle 17"/>
            <p:cNvSpPr/>
            <p:nvPr/>
          </p:nvSpPr>
          <p:spPr>
            <a:xfrm>
              <a:off x="2202215" y="1486894"/>
              <a:ext cx="609221" cy="19321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35905" y="1828801"/>
              <a:ext cx="159028" cy="866692"/>
            </a:xfrm>
            <a:prstGeom prst="rect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2301902" y="2646752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227881" y="2824224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2138082" y="2097655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78400" y="1753889"/>
            <a:ext cx="609221" cy="1897623"/>
            <a:chOff x="7644232" y="1410120"/>
            <a:chExt cx="609221" cy="1897623"/>
          </a:xfrm>
        </p:grpSpPr>
        <p:sp>
          <p:nvSpPr>
            <p:cNvPr id="24" name="Rectangle 23"/>
            <p:cNvSpPr/>
            <p:nvPr/>
          </p:nvSpPr>
          <p:spPr>
            <a:xfrm>
              <a:off x="7644232" y="1410120"/>
              <a:ext cx="609221" cy="18976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36621" y="1709440"/>
              <a:ext cx="429371" cy="864725"/>
            </a:xfrm>
            <a:prstGeom prst="rect">
              <a:avLst/>
            </a:prstGeom>
            <a:solidFill>
              <a:srgbClr val="FFFF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7745896" y="2578616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7674524" y="2742838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7578297" y="1919914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14324" y="1753889"/>
            <a:ext cx="609221" cy="1897623"/>
            <a:chOff x="7644232" y="1410120"/>
            <a:chExt cx="609221" cy="1897623"/>
          </a:xfrm>
        </p:grpSpPr>
        <p:sp>
          <p:nvSpPr>
            <p:cNvPr id="31" name="Rectangle 30"/>
            <p:cNvSpPr/>
            <p:nvPr/>
          </p:nvSpPr>
          <p:spPr>
            <a:xfrm>
              <a:off x="7644232" y="1410120"/>
              <a:ext cx="609221" cy="18976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747379" y="1698682"/>
              <a:ext cx="429371" cy="864725"/>
            </a:xfrm>
            <a:prstGeom prst="rect">
              <a:avLst/>
            </a:prstGeom>
            <a:gradFill flip="none" rotWithShape="1">
              <a:gsLst>
                <a:gs pos="100000">
                  <a:schemeClr val="bg2"/>
                </a:gs>
                <a:gs pos="0">
                  <a:srgbClr val="FFFF00">
                    <a:shade val="67500"/>
                    <a:satMod val="115000"/>
                    <a:alpha val="67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Calibri" pitchFamily="34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7745896" y="2567858"/>
              <a:ext cx="413468" cy="601357"/>
            </a:xfrm>
            <a:custGeom>
              <a:avLst/>
              <a:gdLst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95416 w 771277"/>
                <a:gd name="connsiteY0" fmla="*/ 145774 h 1205948"/>
                <a:gd name="connsiteX1" fmla="*/ 95416 w 771277"/>
                <a:gd name="connsiteY1" fmla="*/ 980661 h 1205948"/>
                <a:gd name="connsiteX2" fmla="*/ 667910 w 771277"/>
                <a:gd name="connsiteY2" fmla="*/ 1068125 h 1205948"/>
                <a:gd name="connsiteX3" fmla="*/ 715617 w 771277"/>
                <a:gd name="connsiteY3" fmla="*/ 153725 h 1205948"/>
                <a:gd name="connsiteX4" fmla="*/ 564543 w 771277"/>
                <a:gd name="connsiteY4" fmla="*/ 145774 h 1205948"/>
                <a:gd name="connsiteX5" fmla="*/ 564543 w 771277"/>
                <a:gd name="connsiteY5" fmla="*/ 225287 h 1205948"/>
                <a:gd name="connsiteX6" fmla="*/ 310101 w 771277"/>
                <a:gd name="connsiteY6" fmla="*/ 233238 h 1205948"/>
                <a:gd name="connsiteX7" fmla="*/ 310101 w 771277"/>
                <a:gd name="connsiteY7" fmla="*/ 121920 h 1205948"/>
                <a:gd name="connsiteX8" fmla="*/ 95416 w 771277"/>
                <a:gd name="connsiteY8" fmla="*/ 145774 h 1205948"/>
                <a:gd name="connsiteX0" fmla="*/ 0 w 675861"/>
                <a:gd name="connsiteY0" fmla="*/ 145774 h 1205948"/>
                <a:gd name="connsiteX1" fmla="*/ 0 w 675861"/>
                <a:gd name="connsiteY1" fmla="*/ 980661 h 1205948"/>
                <a:gd name="connsiteX2" fmla="*/ 572494 w 675861"/>
                <a:gd name="connsiteY2" fmla="*/ 1068125 h 1205948"/>
                <a:gd name="connsiteX3" fmla="*/ 620201 w 675861"/>
                <a:gd name="connsiteY3" fmla="*/ 153725 h 1205948"/>
                <a:gd name="connsiteX4" fmla="*/ 469127 w 675861"/>
                <a:gd name="connsiteY4" fmla="*/ 145774 h 1205948"/>
                <a:gd name="connsiteX5" fmla="*/ 469127 w 675861"/>
                <a:gd name="connsiteY5" fmla="*/ 225287 h 1205948"/>
                <a:gd name="connsiteX6" fmla="*/ 214685 w 675861"/>
                <a:gd name="connsiteY6" fmla="*/ 233238 h 1205948"/>
                <a:gd name="connsiteX7" fmla="*/ 214685 w 675861"/>
                <a:gd name="connsiteY7" fmla="*/ 121920 h 1205948"/>
                <a:gd name="connsiteX8" fmla="*/ 0 w 675861"/>
                <a:gd name="connsiteY8" fmla="*/ 145774 h 1205948"/>
                <a:gd name="connsiteX0" fmla="*/ 0 w 675861"/>
                <a:gd name="connsiteY0" fmla="*/ 145774 h 1068125"/>
                <a:gd name="connsiteX1" fmla="*/ 0 w 675861"/>
                <a:gd name="connsiteY1" fmla="*/ 980661 h 1068125"/>
                <a:gd name="connsiteX2" fmla="*/ 572494 w 675861"/>
                <a:gd name="connsiteY2" fmla="*/ 1068125 h 1068125"/>
                <a:gd name="connsiteX3" fmla="*/ 620201 w 675861"/>
                <a:gd name="connsiteY3" fmla="*/ 153725 h 1068125"/>
                <a:gd name="connsiteX4" fmla="*/ 469127 w 675861"/>
                <a:gd name="connsiteY4" fmla="*/ 145774 h 1068125"/>
                <a:gd name="connsiteX5" fmla="*/ 469127 w 675861"/>
                <a:gd name="connsiteY5" fmla="*/ 225287 h 1068125"/>
                <a:gd name="connsiteX6" fmla="*/ 214685 w 675861"/>
                <a:gd name="connsiteY6" fmla="*/ 233238 h 1068125"/>
                <a:gd name="connsiteX7" fmla="*/ 214685 w 675861"/>
                <a:gd name="connsiteY7" fmla="*/ 121920 h 1068125"/>
                <a:gd name="connsiteX8" fmla="*/ 0 w 675861"/>
                <a:gd name="connsiteY8" fmla="*/ 145774 h 1068125"/>
                <a:gd name="connsiteX0" fmla="*/ 0 w 620201"/>
                <a:gd name="connsiteY0" fmla="*/ 145774 h 1068125"/>
                <a:gd name="connsiteX1" fmla="*/ 0 w 620201"/>
                <a:gd name="connsiteY1" fmla="*/ 980661 h 1068125"/>
                <a:gd name="connsiteX2" fmla="*/ 572494 w 620201"/>
                <a:gd name="connsiteY2" fmla="*/ 1068125 h 1068125"/>
                <a:gd name="connsiteX3" fmla="*/ 620201 w 620201"/>
                <a:gd name="connsiteY3" fmla="*/ 153725 h 1068125"/>
                <a:gd name="connsiteX4" fmla="*/ 469127 w 620201"/>
                <a:gd name="connsiteY4" fmla="*/ 145774 h 1068125"/>
                <a:gd name="connsiteX5" fmla="*/ 469127 w 620201"/>
                <a:gd name="connsiteY5" fmla="*/ 225287 h 1068125"/>
                <a:gd name="connsiteX6" fmla="*/ 214685 w 620201"/>
                <a:gd name="connsiteY6" fmla="*/ 233238 h 1068125"/>
                <a:gd name="connsiteX7" fmla="*/ 214685 w 620201"/>
                <a:gd name="connsiteY7" fmla="*/ 121920 h 1068125"/>
                <a:gd name="connsiteX8" fmla="*/ 0 w 620201"/>
                <a:gd name="connsiteY8" fmla="*/ 145774 h 1068125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143123 h 1065474"/>
                <a:gd name="connsiteX1" fmla="*/ 0 w 620201"/>
                <a:gd name="connsiteY1" fmla="*/ 978010 h 1065474"/>
                <a:gd name="connsiteX2" fmla="*/ 572494 w 620201"/>
                <a:gd name="connsiteY2" fmla="*/ 1065474 h 1065474"/>
                <a:gd name="connsiteX3" fmla="*/ 620201 w 620201"/>
                <a:gd name="connsiteY3" fmla="*/ 151074 h 1065474"/>
                <a:gd name="connsiteX4" fmla="*/ 469127 w 620201"/>
                <a:gd name="connsiteY4" fmla="*/ 143123 h 1065474"/>
                <a:gd name="connsiteX5" fmla="*/ 469127 w 620201"/>
                <a:gd name="connsiteY5" fmla="*/ 222636 h 1065474"/>
                <a:gd name="connsiteX6" fmla="*/ 214685 w 620201"/>
                <a:gd name="connsiteY6" fmla="*/ 230587 h 1065474"/>
                <a:gd name="connsiteX7" fmla="*/ 214685 w 620201"/>
                <a:gd name="connsiteY7" fmla="*/ 119269 h 1065474"/>
                <a:gd name="connsiteX8" fmla="*/ 0 w 620201"/>
                <a:gd name="connsiteY8" fmla="*/ 143123 h 1065474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23854 h 946205"/>
                <a:gd name="connsiteX1" fmla="*/ 0 w 620201"/>
                <a:gd name="connsiteY1" fmla="*/ 858741 h 946205"/>
                <a:gd name="connsiteX2" fmla="*/ 572494 w 620201"/>
                <a:gd name="connsiteY2" fmla="*/ 946205 h 946205"/>
                <a:gd name="connsiteX3" fmla="*/ 620201 w 620201"/>
                <a:gd name="connsiteY3" fmla="*/ 31805 h 946205"/>
                <a:gd name="connsiteX4" fmla="*/ 469127 w 620201"/>
                <a:gd name="connsiteY4" fmla="*/ 23854 h 946205"/>
                <a:gd name="connsiteX5" fmla="*/ 469127 w 620201"/>
                <a:gd name="connsiteY5" fmla="*/ 103367 h 946205"/>
                <a:gd name="connsiteX6" fmla="*/ 214685 w 620201"/>
                <a:gd name="connsiteY6" fmla="*/ 111318 h 946205"/>
                <a:gd name="connsiteX7" fmla="*/ 214685 w 620201"/>
                <a:gd name="connsiteY7" fmla="*/ 0 h 946205"/>
                <a:gd name="connsiteX8" fmla="*/ 0 w 620201"/>
                <a:gd name="connsiteY8" fmla="*/ 23854 h 946205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44036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36085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36085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12231 h 958436"/>
                <a:gd name="connsiteX8" fmla="*/ 0 w 620201"/>
                <a:gd name="connsiteY8" fmla="*/ 0 h 958436"/>
                <a:gd name="connsiteX0" fmla="*/ 0 w 620201"/>
                <a:gd name="connsiteY0" fmla="*/ 0 h 958436"/>
                <a:gd name="connsiteX1" fmla="*/ 0 w 620201"/>
                <a:gd name="connsiteY1" fmla="*/ 870972 h 958436"/>
                <a:gd name="connsiteX2" fmla="*/ 572494 w 620201"/>
                <a:gd name="connsiteY2" fmla="*/ 958436 h 958436"/>
                <a:gd name="connsiteX3" fmla="*/ 620201 w 620201"/>
                <a:gd name="connsiteY3" fmla="*/ 0 h 958436"/>
                <a:gd name="connsiteX4" fmla="*/ 477079 w 620201"/>
                <a:gd name="connsiteY4" fmla="*/ 0 h 958436"/>
                <a:gd name="connsiteX5" fmla="*/ 469127 w 620201"/>
                <a:gd name="connsiteY5" fmla="*/ 115598 h 958436"/>
                <a:gd name="connsiteX6" fmla="*/ 214685 w 620201"/>
                <a:gd name="connsiteY6" fmla="*/ 123549 h 958436"/>
                <a:gd name="connsiteX7" fmla="*/ 214685 w 620201"/>
                <a:gd name="connsiteY7" fmla="*/ 0 h 958436"/>
                <a:gd name="connsiteX8" fmla="*/ 0 w 620201"/>
                <a:gd name="connsiteY8" fmla="*/ 0 h 958436"/>
                <a:gd name="connsiteX0" fmla="*/ 0 w 715618"/>
                <a:gd name="connsiteY0" fmla="*/ 0 h 918679"/>
                <a:gd name="connsiteX1" fmla="*/ 0 w 715618"/>
                <a:gd name="connsiteY1" fmla="*/ 870972 h 918679"/>
                <a:gd name="connsiteX2" fmla="*/ 715618 w 715618"/>
                <a:gd name="connsiteY2" fmla="*/ 918679 h 918679"/>
                <a:gd name="connsiteX3" fmla="*/ 620201 w 715618"/>
                <a:gd name="connsiteY3" fmla="*/ 0 h 918679"/>
                <a:gd name="connsiteX4" fmla="*/ 477079 w 715618"/>
                <a:gd name="connsiteY4" fmla="*/ 0 h 918679"/>
                <a:gd name="connsiteX5" fmla="*/ 469127 w 715618"/>
                <a:gd name="connsiteY5" fmla="*/ 115598 h 918679"/>
                <a:gd name="connsiteX6" fmla="*/ 214685 w 715618"/>
                <a:gd name="connsiteY6" fmla="*/ 123549 h 918679"/>
                <a:gd name="connsiteX7" fmla="*/ 214685 w 715618"/>
                <a:gd name="connsiteY7" fmla="*/ 0 h 918679"/>
                <a:gd name="connsiteX8" fmla="*/ 0 w 715618"/>
                <a:gd name="connsiteY8" fmla="*/ 0 h 918679"/>
                <a:gd name="connsiteX0" fmla="*/ 0 w 723568"/>
                <a:gd name="connsiteY0" fmla="*/ 0 h 918679"/>
                <a:gd name="connsiteX1" fmla="*/ 0 w 723568"/>
                <a:gd name="connsiteY1" fmla="*/ 870972 h 918679"/>
                <a:gd name="connsiteX2" fmla="*/ 715618 w 723568"/>
                <a:gd name="connsiteY2" fmla="*/ 918679 h 918679"/>
                <a:gd name="connsiteX3" fmla="*/ 723568 w 723568"/>
                <a:gd name="connsiteY3" fmla="*/ 1 h 918679"/>
                <a:gd name="connsiteX4" fmla="*/ 477079 w 723568"/>
                <a:gd name="connsiteY4" fmla="*/ 0 h 918679"/>
                <a:gd name="connsiteX5" fmla="*/ 469127 w 723568"/>
                <a:gd name="connsiteY5" fmla="*/ 115598 h 918679"/>
                <a:gd name="connsiteX6" fmla="*/ 214685 w 723568"/>
                <a:gd name="connsiteY6" fmla="*/ 123549 h 918679"/>
                <a:gd name="connsiteX7" fmla="*/ 214685 w 723568"/>
                <a:gd name="connsiteY7" fmla="*/ 0 h 918679"/>
                <a:gd name="connsiteX8" fmla="*/ 0 w 723568"/>
                <a:gd name="connsiteY8" fmla="*/ 0 h 918679"/>
                <a:gd name="connsiteX0" fmla="*/ 0 w 723569"/>
                <a:gd name="connsiteY0" fmla="*/ 0 h 878923"/>
                <a:gd name="connsiteX1" fmla="*/ 0 w 723569"/>
                <a:gd name="connsiteY1" fmla="*/ 870972 h 878923"/>
                <a:gd name="connsiteX2" fmla="*/ 723569 w 723569"/>
                <a:gd name="connsiteY2" fmla="*/ 878923 h 878923"/>
                <a:gd name="connsiteX3" fmla="*/ 723568 w 723569"/>
                <a:gd name="connsiteY3" fmla="*/ 1 h 878923"/>
                <a:gd name="connsiteX4" fmla="*/ 477079 w 723569"/>
                <a:gd name="connsiteY4" fmla="*/ 0 h 878923"/>
                <a:gd name="connsiteX5" fmla="*/ 469127 w 723569"/>
                <a:gd name="connsiteY5" fmla="*/ 115598 h 878923"/>
                <a:gd name="connsiteX6" fmla="*/ 214685 w 723569"/>
                <a:gd name="connsiteY6" fmla="*/ 123549 h 878923"/>
                <a:gd name="connsiteX7" fmla="*/ 214685 w 723569"/>
                <a:gd name="connsiteY7" fmla="*/ 0 h 878923"/>
                <a:gd name="connsiteX8" fmla="*/ 0 w 723569"/>
                <a:gd name="connsiteY8" fmla="*/ 0 h 878923"/>
                <a:gd name="connsiteX0" fmla="*/ 0 w 723568"/>
                <a:gd name="connsiteY0" fmla="*/ 0 h 1300342"/>
                <a:gd name="connsiteX1" fmla="*/ 0 w 723568"/>
                <a:gd name="connsiteY1" fmla="*/ 870972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23568"/>
                <a:gd name="connsiteY0" fmla="*/ 0 h 1300342"/>
                <a:gd name="connsiteX1" fmla="*/ 7951 w 723568"/>
                <a:gd name="connsiteY1" fmla="*/ 1292391 h 1300342"/>
                <a:gd name="connsiteX2" fmla="*/ 715618 w 723568"/>
                <a:gd name="connsiteY2" fmla="*/ 1300342 h 1300342"/>
                <a:gd name="connsiteX3" fmla="*/ 723568 w 723568"/>
                <a:gd name="connsiteY3" fmla="*/ 1 h 1300342"/>
                <a:gd name="connsiteX4" fmla="*/ 477079 w 723568"/>
                <a:gd name="connsiteY4" fmla="*/ 0 h 1300342"/>
                <a:gd name="connsiteX5" fmla="*/ 469127 w 723568"/>
                <a:gd name="connsiteY5" fmla="*/ 115598 h 1300342"/>
                <a:gd name="connsiteX6" fmla="*/ 214685 w 723568"/>
                <a:gd name="connsiteY6" fmla="*/ 123549 h 1300342"/>
                <a:gd name="connsiteX7" fmla="*/ 214685 w 723568"/>
                <a:gd name="connsiteY7" fmla="*/ 0 h 1300342"/>
                <a:gd name="connsiteX8" fmla="*/ 0 w 723568"/>
                <a:gd name="connsiteY8" fmla="*/ 0 h 1300342"/>
                <a:gd name="connsiteX0" fmla="*/ 0 w 739472"/>
                <a:gd name="connsiteY0" fmla="*/ 0 h 1292391"/>
                <a:gd name="connsiteX1" fmla="*/ 7951 w 739472"/>
                <a:gd name="connsiteY1" fmla="*/ 1292391 h 1292391"/>
                <a:gd name="connsiteX2" fmla="*/ 739472 w 739472"/>
                <a:gd name="connsiteY2" fmla="*/ 1284439 h 1292391"/>
                <a:gd name="connsiteX3" fmla="*/ 723568 w 739472"/>
                <a:gd name="connsiteY3" fmla="*/ 1 h 1292391"/>
                <a:gd name="connsiteX4" fmla="*/ 477079 w 739472"/>
                <a:gd name="connsiteY4" fmla="*/ 0 h 1292391"/>
                <a:gd name="connsiteX5" fmla="*/ 469127 w 739472"/>
                <a:gd name="connsiteY5" fmla="*/ 115598 h 1292391"/>
                <a:gd name="connsiteX6" fmla="*/ 214685 w 739472"/>
                <a:gd name="connsiteY6" fmla="*/ 123549 h 1292391"/>
                <a:gd name="connsiteX7" fmla="*/ 214685 w 739472"/>
                <a:gd name="connsiteY7" fmla="*/ 0 h 1292391"/>
                <a:gd name="connsiteX8" fmla="*/ 0 w 739472"/>
                <a:gd name="connsiteY8" fmla="*/ 0 h 1292391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77079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115598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45274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69127 w 731521"/>
                <a:gd name="connsiteY5" fmla="*/ 226916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14685 w 731521"/>
                <a:gd name="connsiteY6" fmla="*/ 123549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222636 w 731521"/>
                <a:gd name="connsiteY6" fmla="*/ 143123 h 1300342"/>
                <a:gd name="connsiteX7" fmla="*/ 214685 w 731521"/>
                <a:gd name="connsiteY7" fmla="*/ 0 h 1300342"/>
                <a:gd name="connsiteX8" fmla="*/ 0 w 731521"/>
                <a:gd name="connsiteY8" fmla="*/ 0 h 1300342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222636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7952 h 1308294"/>
                <a:gd name="connsiteX1" fmla="*/ 7951 w 731521"/>
                <a:gd name="connsiteY1" fmla="*/ 1300343 h 1308294"/>
                <a:gd name="connsiteX2" fmla="*/ 731521 w 731521"/>
                <a:gd name="connsiteY2" fmla="*/ 1308294 h 1308294"/>
                <a:gd name="connsiteX3" fmla="*/ 723568 w 731521"/>
                <a:gd name="connsiteY3" fmla="*/ 7953 h 1308294"/>
                <a:gd name="connsiteX4" fmla="*/ 492981 w 731521"/>
                <a:gd name="connsiteY4" fmla="*/ 7952 h 1308294"/>
                <a:gd name="connsiteX5" fmla="*/ 492981 w 731521"/>
                <a:gd name="connsiteY5" fmla="*/ 151075 h 1308294"/>
                <a:gd name="connsiteX6" fmla="*/ 198783 w 731521"/>
                <a:gd name="connsiteY6" fmla="*/ 151075 h 1308294"/>
                <a:gd name="connsiteX7" fmla="*/ 246490 w 731521"/>
                <a:gd name="connsiteY7" fmla="*/ 0 h 1308294"/>
                <a:gd name="connsiteX8" fmla="*/ 0 w 731521"/>
                <a:gd name="connsiteY8" fmla="*/ 7952 h 1308294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190831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31805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492981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492981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198783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16835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14685 w 731521"/>
                <a:gd name="connsiteY6" fmla="*/ 143123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4312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703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00389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206734 w 731521"/>
                <a:gd name="connsiteY7" fmla="*/ 7951 h 1300342"/>
                <a:gd name="connsiteX8" fmla="*/ 0 w 731521"/>
                <a:gd name="connsiteY8" fmla="*/ 0 h 1300342"/>
                <a:gd name="connsiteX0" fmla="*/ 0 w 731521"/>
                <a:gd name="connsiteY0" fmla="*/ 4258 h 1304600"/>
                <a:gd name="connsiteX1" fmla="*/ 7951 w 731521"/>
                <a:gd name="connsiteY1" fmla="*/ 1296649 h 1304600"/>
                <a:gd name="connsiteX2" fmla="*/ 731521 w 731521"/>
                <a:gd name="connsiteY2" fmla="*/ 1304600 h 1304600"/>
                <a:gd name="connsiteX3" fmla="*/ 723568 w 731521"/>
                <a:gd name="connsiteY3" fmla="*/ 4259 h 1304600"/>
                <a:gd name="connsiteX4" fmla="*/ 526822 w 731521"/>
                <a:gd name="connsiteY4" fmla="*/ 4258 h 1304600"/>
                <a:gd name="connsiteX5" fmla="*/ 524786 w 731521"/>
                <a:gd name="connsiteY5" fmla="*/ 122509 h 1304600"/>
                <a:gd name="connsiteX6" fmla="*/ 204698 w 731521"/>
                <a:gd name="connsiteY6" fmla="*/ 116857 h 1304600"/>
                <a:gd name="connsiteX7" fmla="*/ 206734 w 731521"/>
                <a:gd name="connsiteY7" fmla="*/ 0 h 1304600"/>
                <a:gd name="connsiteX8" fmla="*/ 0 w 731521"/>
                <a:gd name="connsiteY8" fmla="*/ 4258 h 1304600"/>
                <a:gd name="connsiteX0" fmla="*/ 0 w 731521"/>
                <a:gd name="connsiteY0" fmla="*/ 0 h 1300342"/>
                <a:gd name="connsiteX1" fmla="*/ 7951 w 731521"/>
                <a:gd name="connsiteY1" fmla="*/ 1292391 h 1300342"/>
                <a:gd name="connsiteX2" fmla="*/ 731521 w 731521"/>
                <a:gd name="connsiteY2" fmla="*/ 1300342 h 1300342"/>
                <a:gd name="connsiteX3" fmla="*/ 723568 w 731521"/>
                <a:gd name="connsiteY3" fmla="*/ 1 h 1300342"/>
                <a:gd name="connsiteX4" fmla="*/ 526822 w 731521"/>
                <a:gd name="connsiteY4" fmla="*/ 0 h 1300342"/>
                <a:gd name="connsiteX5" fmla="*/ 524786 w 731521"/>
                <a:gd name="connsiteY5" fmla="*/ 118251 h 1300342"/>
                <a:gd name="connsiteX6" fmla="*/ 204698 w 731521"/>
                <a:gd name="connsiteY6" fmla="*/ 112599 h 1300342"/>
                <a:gd name="connsiteX7" fmla="*/ 199244 w 731521"/>
                <a:gd name="connsiteY7" fmla="*/ 1847 h 1300342"/>
                <a:gd name="connsiteX8" fmla="*/ 0 w 731521"/>
                <a:gd name="connsiteY8" fmla="*/ 0 h 1300342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9231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4257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4257 h 1304599"/>
                <a:gd name="connsiteX0" fmla="*/ 0 w 731521"/>
                <a:gd name="connsiteY0" fmla="*/ 0 h 1304599"/>
                <a:gd name="connsiteX1" fmla="*/ 7951 w 731521"/>
                <a:gd name="connsiteY1" fmla="*/ 1296648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31521"/>
                <a:gd name="connsiteY0" fmla="*/ 0 h 1304599"/>
                <a:gd name="connsiteX1" fmla="*/ 2958 w 731521"/>
                <a:gd name="connsiteY1" fmla="*/ 1302752 h 1304599"/>
                <a:gd name="connsiteX2" fmla="*/ 731521 w 731521"/>
                <a:gd name="connsiteY2" fmla="*/ 1304599 h 1304599"/>
                <a:gd name="connsiteX3" fmla="*/ 723568 w 731521"/>
                <a:gd name="connsiteY3" fmla="*/ 4258 h 1304599"/>
                <a:gd name="connsiteX4" fmla="*/ 526822 w 731521"/>
                <a:gd name="connsiteY4" fmla="*/ 4257 h 1304599"/>
                <a:gd name="connsiteX5" fmla="*/ 524786 w 731521"/>
                <a:gd name="connsiteY5" fmla="*/ 122508 h 1304599"/>
                <a:gd name="connsiteX6" fmla="*/ 204698 w 731521"/>
                <a:gd name="connsiteY6" fmla="*/ 116856 h 1304599"/>
                <a:gd name="connsiteX7" fmla="*/ 204237 w 731521"/>
                <a:gd name="connsiteY7" fmla="*/ 0 h 1304599"/>
                <a:gd name="connsiteX8" fmla="*/ 0 w 731521"/>
                <a:gd name="connsiteY8" fmla="*/ 0 h 1304599"/>
                <a:gd name="connsiteX0" fmla="*/ 0 w 729024"/>
                <a:gd name="connsiteY0" fmla="*/ 0 h 1304599"/>
                <a:gd name="connsiteX1" fmla="*/ 2958 w 729024"/>
                <a:gd name="connsiteY1" fmla="*/ 1302752 h 1304599"/>
                <a:gd name="connsiteX2" fmla="*/ 729024 w 729024"/>
                <a:gd name="connsiteY2" fmla="*/ 1304599 h 1304599"/>
                <a:gd name="connsiteX3" fmla="*/ 723568 w 729024"/>
                <a:gd name="connsiteY3" fmla="*/ 4258 h 1304599"/>
                <a:gd name="connsiteX4" fmla="*/ 526822 w 729024"/>
                <a:gd name="connsiteY4" fmla="*/ 4257 h 1304599"/>
                <a:gd name="connsiteX5" fmla="*/ 524786 w 729024"/>
                <a:gd name="connsiteY5" fmla="*/ 122508 h 1304599"/>
                <a:gd name="connsiteX6" fmla="*/ 204698 w 729024"/>
                <a:gd name="connsiteY6" fmla="*/ 116856 h 1304599"/>
                <a:gd name="connsiteX7" fmla="*/ 204237 w 729024"/>
                <a:gd name="connsiteY7" fmla="*/ 0 h 1304599"/>
                <a:gd name="connsiteX8" fmla="*/ 0 w 729024"/>
                <a:gd name="connsiteY8" fmla="*/ 0 h 130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9024" h="1304599">
                  <a:moveTo>
                    <a:pt x="0" y="0"/>
                  </a:moveTo>
                  <a:cubicBezTo>
                    <a:pt x="2650" y="430797"/>
                    <a:pt x="308" y="871955"/>
                    <a:pt x="2958" y="1302752"/>
                  </a:cubicBezTo>
                  <a:lnTo>
                    <a:pt x="729024" y="1304599"/>
                  </a:lnTo>
                  <a:cubicBezTo>
                    <a:pt x="729024" y="1011625"/>
                    <a:pt x="723568" y="297232"/>
                    <a:pt x="723568" y="4258"/>
                  </a:cubicBezTo>
                  <a:lnTo>
                    <a:pt x="526822" y="4257"/>
                  </a:lnTo>
                  <a:cubicBezTo>
                    <a:pt x="526143" y="51965"/>
                    <a:pt x="525465" y="74800"/>
                    <a:pt x="524786" y="122508"/>
                  </a:cubicBezTo>
                  <a:lnTo>
                    <a:pt x="204698" y="116856"/>
                  </a:lnTo>
                  <a:cubicBezTo>
                    <a:pt x="205377" y="81973"/>
                    <a:pt x="203558" y="34883"/>
                    <a:pt x="2042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A9DA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7674524" y="2732080"/>
              <a:ext cx="5625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PMT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7578297" y="1898398"/>
              <a:ext cx="7633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Calibri" pitchFamily="34" charset="0"/>
                </a:rPr>
                <a:t>EJ-200</a:t>
              </a:r>
              <a:endParaRPr lang="en-GB" sz="1400">
                <a:latin typeface="Calibri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621326" y="966932"/>
            <a:ext cx="11092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latin typeface="Calibri" pitchFamily="34" charset="0"/>
              </a:rPr>
              <a:t>L =130 mm</a:t>
            </a:r>
          </a:p>
          <a:p>
            <a:r>
              <a:rPr lang="en-GB" sz="1400" smtClean="0">
                <a:latin typeface="Calibri" pitchFamily="34" charset="0"/>
              </a:rPr>
              <a:t>Ø = </a:t>
            </a:r>
            <a:r>
              <a:rPr lang="en-US" sz="1400" smtClean="0">
                <a:latin typeface="Calibri" pitchFamily="34" charset="0"/>
              </a:rPr>
              <a:t>22mm</a:t>
            </a:r>
          </a:p>
          <a:p>
            <a:r>
              <a:rPr lang="en-US" sz="1400" smtClean="0">
                <a:latin typeface="Calibri" pitchFamily="34" charset="0"/>
              </a:rPr>
              <a:t>tapered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119850" y="976211"/>
            <a:ext cx="12510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latin typeface="Calibri" pitchFamily="34" charset="0"/>
              </a:rPr>
              <a:t>L =100 mm</a:t>
            </a:r>
          </a:p>
          <a:p>
            <a:r>
              <a:rPr lang="en-GB" sz="1400" smtClean="0">
                <a:latin typeface="Calibri" pitchFamily="34" charset="0"/>
              </a:rPr>
              <a:t>Ø = </a:t>
            </a:r>
            <a:r>
              <a:rPr lang="en-US" sz="1400" smtClean="0">
                <a:latin typeface="Calibri" pitchFamily="34" charset="0"/>
              </a:rPr>
              <a:t>22 mm</a:t>
            </a:r>
          </a:p>
          <a:p>
            <a:r>
              <a:rPr lang="en-US" sz="1400" smtClean="0">
                <a:latin typeface="Calibri" pitchFamily="34" charset="0"/>
              </a:rPr>
              <a:t>not polished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562724" y="977541"/>
            <a:ext cx="1109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latin typeface="Calibri" pitchFamily="34" charset="0"/>
              </a:rPr>
              <a:t>L =100 mm</a:t>
            </a:r>
          </a:p>
          <a:p>
            <a:r>
              <a:rPr lang="en-GB" sz="1400" smtClean="0">
                <a:latin typeface="Calibri" pitchFamily="34" charset="0"/>
              </a:rPr>
              <a:t>Ø = </a:t>
            </a:r>
            <a:r>
              <a:rPr lang="en-US" sz="1400" smtClean="0">
                <a:latin typeface="Calibri" pitchFamily="34" charset="0"/>
              </a:rPr>
              <a:t>22 mm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045347" y="986817"/>
            <a:ext cx="1109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latin typeface="Calibri" pitchFamily="34" charset="0"/>
              </a:rPr>
              <a:t>L =100 mm</a:t>
            </a:r>
          </a:p>
          <a:p>
            <a:r>
              <a:rPr lang="en-GB" sz="1400" smtClean="0">
                <a:latin typeface="Calibri" pitchFamily="34" charset="0"/>
              </a:rPr>
              <a:t>Ø = </a:t>
            </a:r>
            <a:r>
              <a:rPr lang="en-US" sz="1400" smtClean="0">
                <a:latin typeface="Calibri" pitchFamily="34" charset="0"/>
              </a:rPr>
              <a:t>20 mm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496175" y="996093"/>
            <a:ext cx="1109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L =100 mm</a:t>
            </a:r>
          </a:p>
          <a:p>
            <a:r>
              <a:rPr lang="en-GB" sz="1400" dirty="0" smtClean="0">
                <a:latin typeface="Calibri" pitchFamily="34" charset="0"/>
              </a:rPr>
              <a:t>Ø = </a:t>
            </a:r>
            <a:r>
              <a:rPr lang="en-US" sz="1400" dirty="0">
                <a:latin typeface="Calibri" pitchFamily="34" charset="0"/>
              </a:rPr>
              <a:t>8</a:t>
            </a:r>
            <a:r>
              <a:rPr lang="en-US" sz="1400" dirty="0" smtClean="0">
                <a:latin typeface="Calibri" pitchFamily="34" charset="0"/>
              </a:rPr>
              <a:t> mm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4222143" y="850790"/>
            <a:ext cx="1455088" cy="5406888"/>
          </a:xfrm>
          <a:prstGeom prst="rect">
            <a:avLst/>
          </a:prstGeom>
          <a:noFill/>
          <a:ln w="38100" cap="flat" cmpd="sng" algn="ctr">
            <a:solidFill>
              <a:srgbClr val="CC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72585" y="2055001"/>
            <a:ext cx="429371" cy="864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DA9DA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DA9DA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81609</TotalTime>
  <Words>1178</Words>
  <Application>Microsoft Office PowerPoint</Application>
  <PresentationFormat>On-screen Show (4:3)</PresentationFormat>
  <Paragraphs>355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Symbol</vt:lpstr>
      <vt:lpstr>Wingdings</vt:lpstr>
      <vt:lpstr>Custom Design</vt:lpstr>
      <vt:lpstr>    Beam loss monitor development at the ESRF      Friederike EWALD     ESRF</vt:lpstr>
      <vt:lpstr>PowerPoint Presentation</vt:lpstr>
      <vt:lpstr>Loss monitors in one ESRF storage ring cell</vt:lpstr>
      <vt:lpstr>Outline</vt:lpstr>
      <vt:lpstr>Beam loss ? What happens when we loose a GeV electron?</vt:lpstr>
      <vt:lpstr>Available particles and (some) detection methods</vt:lpstr>
      <vt:lpstr>Scintillator versus Cherenkov radiation </vt:lpstr>
      <vt:lpstr>Test of sensitivity of different geometrical configurations</vt:lpstr>
      <vt:lpstr>Test of sensitivity of different geometrical configurations</vt:lpstr>
      <vt:lpstr>New ESRF beam loss monitors </vt:lpstr>
      <vt:lpstr>New ESRF beam loss monitors </vt:lpstr>
      <vt:lpstr>BLD “test bench” in the ESRF injection zone</vt:lpstr>
      <vt:lpstr>Do the BLDs only see e- losses  or also bending magnet radiation ?</vt:lpstr>
      <vt:lpstr>5 different BLDs tested for immunity against X-rays</vt:lpstr>
      <vt:lpstr>BLD “test bench” in the ESRF injection zone</vt:lpstr>
      <vt:lpstr>ADC buffer at injection of 5 bunches into the storage ring</vt:lpstr>
      <vt:lpstr>Time-resolved losses of injected beam at different RF phases : </vt:lpstr>
      <vt:lpstr>Time-resolved losses of injected beam at different RF phases : </vt:lpstr>
      <vt:lpstr>Time-resolved losses of injected beam at different RF phases : </vt:lpstr>
      <vt:lpstr> “ Single-electron ”  losses by dumping injector’s dark current into scraper</vt:lpstr>
      <vt:lpstr>Beam loss measurements in the vicinity of in-vacuum undulators</vt:lpstr>
      <vt:lpstr>BLD installation at in-vacuum undulator</vt:lpstr>
      <vt:lpstr>ADC data from 2 BLDs near in-vacuum undulator, at 2 different injections</vt:lpstr>
      <vt:lpstr>Beam loss at undulator with closed gap at injection</vt:lpstr>
      <vt:lpstr>Plans at the ESRF for adding a new BLM system now </vt:lpstr>
      <vt:lpstr>Acknowledgements and References</vt:lpstr>
      <vt:lpstr>PowerPoint Presentation</vt:lpstr>
    </vt:vector>
  </TitlesOfParts>
  <Company>ESRF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ELLEAUME</dc:creator>
  <cp:lastModifiedBy>Ricardo Torres</cp:lastModifiedBy>
  <cp:revision>3552</cp:revision>
  <dcterms:created xsi:type="dcterms:W3CDTF">2007-03-14T16:15:51Z</dcterms:created>
  <dcterms:modified xsi:type="dcterms:W3CDTF">2016-09-16T09:15:52Z</dcterms:modified>
</cp:coreProperties>
</file>