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7"/>
  </p:notesMasterIdLst>
  <p:sldIdLst>
    <p:sldId id="256" r:id="rId2"/>
    <p:sldId id="308" r:id="rId3"/>
    <p:sldId id="298" r:id="rId4"/>
    <p:sldId id="381" r:id="rId5"/>
    <p:sldId id="362" r:id="rId6"/>
    <p:sldId id="373" r:id="rId7"/>
    <p:sldId id="374" r:id="rId8"/>
    <p:sldId id="375" r:id="rId9"/>
    <p:sldId id="376" r:id="rId10"/>
    <p:sldId id="377" r:id="rId11"/>
    <p:sldId id="378" r:id="rId12"/>
    <p:sldId id="379" r:id="rId13"/>
    <p:sldId id="369" r:id="rId14"/>
    <p:sldId id="370" r:id="rId15"/>
    <p:sldId id="380" r:id="rId16"/>
    <p:sldId id="403" r:id="rId17"/>
    <p:sldId id="371" r:id="rId18"/>
    <p:sldId id="278" r:id="rId19"/>
    <p:sldId id="360" r:id="rId20"/>
    <p:sldId id="322" r:id="rId21"/>
    <p:sldId id="321" r:id="rId22"/>
    <p:sldId id="372" r:id="rId23"/>
    <p:sldId id="368" r:id="rId24"/>
    <p:sldId id="333" r:id="rId25"/>
    <p:sldId id="344" r:id="rId26"/>
    <p:sldId id="391" r:id="rId27"/>
    <p:sldId id="351" r:id="rId28"/>
    <p:sldId id="352" r:id="rId29"/>
    <p:sldId id="399" r:id="rId30"/>
    <p:sldId id="383" r:id="rId31"/>
    <p:sldId id="384" r:id="rId32"/>
    <p:sldId id="310" r:id="rId33"/>
    <p:sldId id="343" r:id="rId34"/>
    <p:sldId id="366" r:id="rId35"/>
    <p:sldId id="398" r:id="rId36"/>
    <p:sldId id="397" r:id="rId37"/>
    <p:sldId id="385" r:id="rId38"/>
    <p:sldId id="358" r:id="rId39"/>
    <p:sldId id="356" r:id="rId40"/>
    <p:sldId id="357" r:id="rId41"/>
    <p:sldId id="355" r:id="rId42"/>
    <p:sldId id="353" r:id="rId43"/>
    <p:sldId id="354" r:id="rId44"/>
    <p:sldId id="337" r:id="rId45"/>
    <p:sldId id="338" r:id="rId46"/>
    <p:sldId id="311" r:id="rId47"/>
    <p:sldId id="336" r:id="rId48"/>
    <p:sldId id="392" r:id="rId49"/>
    <p:sldId id="393" r:id="rId50"/>
    <p:sldId id="394" r:id="rId51"/>
    <p:sldId id="395" r:id="rId52"/>
    <p:sldId id="396" r:id="rId53"/>
    <p:sldId id="400" r:id="rId54"/>
    <p:sldId id="401" r:id="rId55"/>
    <p:sldId id="402" r:id="rId56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47" autoAdjust="0"/>
    <p:restoredTop sz="98644" autoAdjust="0"/>
  </p:normalViewPr>
  <p:slideViewPr>
    <p:cSldViewPr>
      <p:cViewPr varScale="1">
        <p:scale>
          <a:sx n="124" d="100"/>
          <a:sy n="124" d="100"/>
        </p:scale>
        <p:origin x="1253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9/16/2016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15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84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3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36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6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68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5626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mtClean="0"/>
            </a:lvl1pPr>
          </a:lstStyle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smtClean="0">
                <a:solidFill>
                  <a:srgbClr val="898989"/>
                </a:solidFill>
              </a:defRPr>
            </a:lvl1pPr>
          </a:lstStyle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341438"/>
            <a:ext cx="8147050" cy="4751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251964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34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1200" smtClean="0"/>
            </a:lvl1pPr>
          </a:lstStyle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smtClean="0">
                <a:solidFill>
                  <a:srgbClr val="898989"/>
                </a:solidFill>
              </a:defRPr>
            </a:lvl1pPr>
          </a:lstStyle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edhcat/Browser?command=showPage&amp;argument=731" TargetMode="External"/><Relationship Id="rId7" Type="http://schemas.openxmlformats.org/officeDocument/2006/relationships/image" Target="../media/image14.emf"/><Relationship Id="rId2" Type="http://schemas.openxmlformats.org/officeDocument/2006/relationships/hyperlink" Target="https://edh.cern.ch/edhcat/Browser?command=showPage&amp;argument=69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cid:image001.png@01D0E727.30D01B30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572000"/>
            <a:ext cx="7772400" cy="1196975"/>
          </a:xfrm>
        </p:spPr>
        <p:txBody>
          <a:bodyPr>
            <a:normAutofit/>
          </a:bodyPr>
          <a:lstStyle/>
          <a:p>
            <a:r>
              <a:rPr lang="en-GB" sz="3200" dirty="0"/>
              <a:t>The New </a:t>
            </a:r>
            <a:r>
              <a:rPr lang="en-GB" sz="3200" dirty="0">
                <a:solidFill>
                  <a:schemeClr val="accent1"/>
                </a:solidFill>
              </a:rPr>
              <a:t>Beam Loss Monitoring</a:t>
            </a:r>
            <a:r>
              <a:rPr lang="en-GB" sz="3200" dirty="0"/>
              <a:t> System for CERN's </a:t>
            </a:r>
            <a:r>
              <a:rPr lang="en-GB" sz="3200" dirty="0" smtClean="0"/>
              <a:t>Injector Complex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995613"/>
            <a:ext cx="7772400" cy="1500187"/>
          </a:xfrm>
        </p:spPr>
        <p:txBody>
          <a:bodyPr/>
          <a:lstStyle/>
          <a:p>
            <a:r>
              <a:rPr lang="en-GB" sz="2400" b="1" dirty="0"/>
              <a:t>Topical Workshop on Beam Loss Monitors</a:t>
            </a:r>
            <a:r>
              <a:rPr lang="en-US" sz="2400" b="1" dirty="0" smtClean="0"/>
              <a:t> </a:t>
            </a:r>
            <a:r>
              <a:rPr lang="en-US" sz="1800" b="1" dirty="0" smtClean="0"/>
              <a:t>(15-</a:t>
            </a:r>
            <a:r>
              <a:rPr lang="en-GB" sz="1800" b="1" dirty="0" smtClean="0"/>
              <a:t>16/09/2016)</a:t>
            </a:r>
            <a:endParaRPr lang="en-GB" sz="2400" b="1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62000" y="5959475"/>
            <a:ext cx="6105532" cy="365125"/>
          </a:xfrm>
        </p:spPr>
        <p:txBody>
          <a:bodyPr/>
          <a:lstStyle/>
          <a:p>
            <a:pPr algn="l"/>
            <a:r>
              <a:rPr lang="en-GB" b="1" dirty="0" smtClean="0"/>
              <a:t>Christos Zamantzas (christos.zamantzas@cern.ch)</a:t>
            </a:r>
          </a:p>
        </p:txBody>
      </p:sp>
      <p:pic>
        <p:nvPicPr>
          <p:cNvPr id="7" name="Picture 2" descr="C:\SVN\CERN_temporary\MPP\CERN_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" y="1620837"/>
            <a:ext cx="2341563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ndico.cern.ch/event/527597/logo-329337060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84" y="1371600"/>
            <a:ext cx="3913016" cy="271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Ambient Radiation Measurement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2004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Calculate and </a:t>
            </a:r>
            <a:r>
              <a:rPr lang="en-GB" dirty="0"/>
              <a:t>l</a:t>
            </a:r>
            <a:r>
              <a:rPr lang="en-GB" dirty="0" smtClean="0"/>
              <a:t>og the ambient </a:t>
            </a:r>
            <a:r>
              <a:rPr lang="en-GB" dirty="0"/>
              <a:t>radiation </a:t>
            </a:r>
            <a:r>
              <a:rPr lang="en-GB" dirty="0" smtClean="0"/>
              <a:t>measured at the end of each </a:t>
            </a:r>
            <a:r>
              <a:rPr lang="en-GB" dirty="0"/>
              <a:t>cycle</a:t>
            </a:r>
          </a:p>
          <a:p>
            <a:r>
              <a:rPr lang="en-GB" dirty="0" smtClean="0"/>
              <a:t>Processing electronics will provide </a:t>
            </a:r>
            <a:r>
              <a:rPr lang="en-GB" dirty="0"/>
              <a:t>two values: 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total </a:t>
            </a:r>
            <a:r>
              <a:rPr lang="en-GB" dirty="0">
                <a:solidFill>
                  <a:schemeClr val="tx2"/>
                </a:solidFill>
              </a:rPr>
              <a:t>accumulated in the cycle </a:t>
            </a:r>
            <a:r>
              <a:rPr lang="en-GB" dirty="0" smtClean="0"/>
              <a:t>(already described)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smtClean="0"/>
              <a:t>and 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total </a:t>
            </a:r>
            <a:r>
              <a:rPr lang="en-GB" dirty="0">
                <a:solidFill>
                  <a:schemeClr val="tx2"/>
                </a:solidFill>
              </a:rPr>
              <a:t>accumulated with </a:t>
            </a:r>
            <a:r>
              <a:rPr lang="en-GB" dirty="0" smtClean="0">
                <a:solidFill>
                  <a:schemeClr val="tx2"/>
                </a:solidFill>
              </a:rPr>
              <a:t>beam present </a:t>
            </a:r>
            <a:endParaRPr lang="en-GB" dirty="0">
              <a:solidFill>
                <a:schemeClr val="tx2"/>
              </a:solidFill>
            </a:endParaRPr>
          </a:p>
          <a:p>
            <a:r>
              <a:rPr lang="en-GB" dirty="0"/>
              <a:t>Subtraction of the two values in CPU</a:t>
            </a:r>
          </a:p>
          <a:p>
            <a:r>
              <a:rPr lang="en-GB" dirty="0"/>
              <a:t>Additional timing events to be used for the </a:t>
            </a:r>
            <a:r>
              <a:rPr lang="en-GB" dirty="0" smtClean="0"/>
              <a:t>recording</a:t>
            </a:r>
          </a:p>
          <a:p>
            <a:r>
              <a:rPr lang="en-GB" dirty="0" smtClean="0"/>
              <a:t>Values will come together with number of samples used in the recording to allow accurate conversion to user-friendly units, i.e. </a:t>
            </a:r>
            <a:r>
              <a:rPr lang="en-GB" dirty="0" err="1" smtClean="0"/>
              <a:t>Gy</a:t>
            </a:r>
            <a:r>
              <a:rPr lang="en-GB" dirty="0" smtClean="0"/>
              <a:t>, </a:t>
            </a:r>
            <a:r>
              <a:rPr lang="en-GB" dirty="0" err="1" smtClean="0"/>
              <a:t>Gy</a:t>
            </a:r>
            <a:r>
              <a:rPr lang="en-GB" dirty="0" smtClean="0"/>
              <a:t>/s, …</a:t>
            </a:r>
          </a:p>
          <a:p>
            <a:r>
              <a:rPr lang="en-GB" dirty="0" smtClean="0"/>
              <a:t>Publish values for the online displays and the long-term logging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62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Evolution </a:t>
            </a:r>
            <a:r>
              <a:rPr lang="en-GB" dirty="0"/>
              <a:t>O</a:t>
            </a:r>
            <a:r>
              <a:rPr lang="en-GB" dirty="0" smtClean="0"/>
              <a:t>ver </a:t>
            </a:r>
            <a:r>
              <a:rPr lang="en-GB" dirty="0"/>
              <a:t>T</a:t>
            </a:r>
            <a:r>
              <a:rPr lang="en-GB" dirty="0" smtClean="0"/>
              <a:t>ime buffer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2766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Record detailed observation data</a:t>
            </a:r>
          </a:p>
          <a:p>
            <a:pPr lvl="1"/>
            <a:r>
              <a:rPr lang="en-GB" dirty="0" smtClean="0"/>
              <a:t>Publish on the online displays </a:t>
            </a:r>
          </a:p>
          <a:p>
            <a:pPr lvl="1"/>
            <a:r>
              <a:rPr lang="en-GB" dirty="0" smtClean="0"/>
              <a:t>Log on demand</a:t>
            </a:r>
          </a:p>
          <a:p>
            <a:r>
              <a:rPr lang="en-GB" dirty="0" smtClean="0"/>
              <a:t>LINAC4: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2 </a:t>
            </a:r>
            <a:r>
              <a:rPr lang="en-GB" dirty="0">
                <a:solidFill>
                  <a:schemeClr val="tx2"/>
                </a:solidFill>
                <a:sym typeface="Symbol"/>
              </a:rPr>
              <a:t></a:t>
            </a:r>
            <a:r>
              <a:rPr lang="en-GB" dirty="0" smtClean="0">
                <a:solidFill>
                  <a:schemeClr val="tx2"/>
                </a:solidFill>
              </a:rPr>
              <a:t>s</a:t>
            </a:r>
            <a:r>
              <a:rPr lang="en-GB" dirty="0" smtClean="0"/>
              <a:t> samples for 1 </a:t>
            </a:r>
            <a:r>
              <a:rPr lang="en-GB" dirty="0" err="1" smtClean="0"/>
              <a:t>ms</a:t>
            </a:r>
            <a:r>
              <a:rPr lang="en-GB" dirty="0" smtClean="0"/>
              <a:t> during beam presence </a:t>
            </a:r>
          </a:p>
          <a:p>
            <a:r>
              <a:rPr lang="en-GB" dirty="0" smtClean="0"/>
              <a:t>PSB: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1 </a:t>
            </a:r>
            <a:r>
              <a:rPr lang="en-GB" dirty="0" err="1" smtClean="0">
                <a:solidFill>
                  <a:schemeClr val="tx2"/>
                </a:solidFill>
              </a:rPr>
              <a:t>ms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smtClean="0"/>
              <a:t>samples for 600 </a:t>
            </a:r>
            <a:r>
              <a:rPr lang="en-GB" dirty="0" err="1" smtClean="0"/>
              <a:t>ms</a:t>
            </a:r>
            <a:r>
              <a:rPr lang="en-GB" dirty="0" smtClean="0"/>
              <a:t> during beam presence 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2 </a:t>
            </a:r>
            <a:r>
              <a:rPr lang="en-GB" dirty="0">
                <a:solidFill>
                  <a:schemeClr val="tx2"/>
                </a:solidFill>
                <a:sym typeface="Symbol"/>
              </a:rPr>
              <a:t></a:t>
            </a:r>
            <a:r>
              <a:rPr lang="en-GB" dirty="0">
                <a:solidFill>
                  <a:schemeClr val="tx2"/>
                </a:solidFill>
              </a:rPr>
              <a:t>s</a:t>
            </a:r>
            <a:r>
              <a:rPr lang="en-GB" dirty="0"/>
              <a:t> samples for 1 </a:t>
            </a:r>
            <a:r>
              <a:rPr lang="en-GB" dirty="0" err="1" smtClean="0"/>
              <a:t>ms</a:t>
            </a:r>
            <a:r>
              <a:rPr lang="en-GB" dirty="0" smtClean="0"/>
              <a:t> with adjustable start </a:t>
            </a:r>
            <a:r>
              <a:rPr lang="en-GB" sz="2400" dirty="0" smtClean="0"/>
              <a:t>(aka Capture)</a:t>
            </a:r>
            <a:endParaRPr lang="en-GB" dirty="0" smtClean="0"/>
          </a:p>
          <a:p>
            <a:r>
              <a:rPr lang="en-GB" dirty="0" smtClean="0"/>
              <a:t>Readout and transmission window by CPU during beam-out period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45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Evolution &amp; Capture functions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200400" y="3581400"/>
            <a:ext cx="24384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5400000">
            <a:off x="1181100" y="51112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274 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 rot="5400000">
            <a:off x="3943350" y="51112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805 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 rot="5400000">
            <a:off x="5861566" y="51112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1200 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79966" y="4572000"/>
            <a:ext cx="386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14166" y="4654034"/>
            <a:ext cx="114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[ms]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609600" y="1981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SoC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6019800" y="2057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SoC</a:t>
            </a:r>
            <a:endParaRPr lang="en-GB" dirty="0"/>
          </a:p>
        </p:txBody>
      </p:sp>
      <p:sp>
        <p:nvSpPr>
          <p:cNvPr id="41" name="Left Brace 40"/>
          <p:cNvSpPr/>
          <p:nvPr/>
        </p:nvSpPr>
        <p:spPr>
          <a:xfrm rot="5400000">
            <a:off x="3390900" y="-876300"/>
            <a:ext cx="457200" cy="5257800"/>
          </a:xfrm>
          <a:prstGeom prst="leftBrace">
            <a:avLst>
              <a:gd name="adj1" fmla="val 28125"/>
              <a:gd name="adj2" fmla="val 50000"/>
            </a:avLst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3048000" y="1143000"/>
            <a:ext cx="114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Cycle n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 rot="5400000">
            <a:off x="1453634" y="51112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275</a:t>
            </a:r>
            <a:endParaRPr lang="en-GB" dirty="0"/>
          </a:p>
        </p:txBody>
      </p:sp>
      <p:cxnSp>
        <p:nvCxnSpPr>
          <p:cNvPr id="52" name="Straight Connector 51"/>
          <p:cNvCxnSpPr/>
          <p:nvPr/>
        </p:nvCxnSpPr>
        <p:spPr>
          <a:xfrm rot="5400000">
            <a:off x="5905500" y="3619500"/>
            <a:ext cx="2514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62000" y="3046412"/>
            <a:ext cx="784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0" y="2286000"/>
            <a:ext cx="4724400" cy="762000"/>
            <a:chOff x="0" y="2286000"/>
            <a:chExt cx="4724400" cy="762000"/>
          </a:xfrm>
        </p:grpSpPr>
        <p:sp>
          <p:nvSpPr>
            <p:cNvPr id="17" name="Rectangle 16"/>
            <p:cNvSpPr/>
            <p:nvPr/>
          </p:nvSpPr>
          <p:spPr>
            <a:xfrm>
              <a:off x="1676400" y="2819400"/>
              <a:ext cx="228600" cy="228600"/>
            </a:xfrm>
            <a:prstGeom prst="rect">
              <a:avLst/>
            </a:prstGeom>
            <a:pattFill prst="dkVert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0" y="26670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LINAC4</a:t>
              </a:r>
              <a:endParaRPr lang="en-GB" b="1" dirty="0"/>
            </a:p>
          </p:txBody>
        </p:sp>
        <p:sp>
          <p:nvSpPr>
            <p:cNvPr id="44" name="Line Callout 2 (Accent Bar) 43"/>
            <p:cNvSpPr/>
            <p:nvPr/>
          </p:nvSpPr>
          <p:spPr>
            <a:xfrm>
              <a:off x="2495550" y="2286000"/>
              <a:ext cx="2228850" cy="228600"/>
            </a:xfrm>
            <a:prstGeom prst="accentCallout2">
              <a:avLst>
                <a:gd name="adj1" fmla="val 18750"/>
                <a:gd name="adj2" fmla="val -4924"/>
                <a:gd name="adj3" fmla="val 18750"/>
                <a:gd name="adj4" fmla="val -16667"/>
                <a:gd name="adj5" fmla="val 200000"/>
                <a:gd name="adj6" fmla="val -31894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2 </a:t>
              </a:r>
              <a:r>
                <a:rPr lang="el-GR" sz="1400" dirty="0" smtClean="0">
                  <a:solidFill>
                    <a:srgbClr val="FF0000"/>
                  </a:solidFill>
                </a:rPr>
                <a:t>μ</a:t>
              </a:r>
              <a:r>
                <a:rPr lang="en-GB" sz="1400" dirty="0" smtClean="0">
                  <a:solidFill>
                    <a:srgbClr val="FF0000"/>
                  </a:solidFill>
                </a:rPr>
                <a:t>s integral x 500 samples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14400" y="2895600"/>
            <a:ext cx="6248400" cy="152400"/>
            <a:chOff x="914400" y="2895600"/>
            <a:chExt cx="6248400" cy="152400"/>
          </a:xfrm>
        </p:grpSpPr>
        <p:sp>
          <p:nvSpPr>
            <p:cNvPr id="63" name="Rectangle 62"/>
            <p:cNvSpPr/>
            <p:nvPr/>
          </p:nvSpPr>
          <p:spPr>
            <a:xfrm>
              <a:off x="914400" y="2895600"/>
              <a:ext cx="762000" cy="152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19600" y="2895600"/>
              <a:ext cx="2743200" cy="1524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TextBox 54"/>
          <p:cNvSpPr txBox="1"/>
          <p:nvPr/>
        </p:nvSpPr>
        <p:spPr>
          <a:xfrm rot="5400000">
            <a:off x="6699766" y="511123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274</a:t>
            </a:r>
            <a:endParaRPr lang="en-GB" dirty="0"/>
          </a:p>
        </p:txBody>
      </p:sp>
      <p:sp>
        <p:nvSpPr>
          <p:cNvPr id="56" name="Left Brace 55"/>
          <p:cNvSpPr/>
          <p:nvPr/>
        </p:nvSpPr>
        <p:spPr>
          <a:xfrm rot="5400000">
            <a:off x="7467600" y="457200"/>
            <a:ext cx="457200" cy="2590800"/>
          </a:xfrm>
          <a:prstGeom prst="leftBrace">
            <a:avLst>
              <a:gd name="adj1" fmla="val 26041"/>
              <a:gd name="adj2" fmla="val 50000"/>
            </a:avLst>
          </a:prstGeom>
          <a:noFill/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7086600" y="1143000"/>
            <a:ext cx="114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Cycle n+1</a:t>
            </a:r>
            <a:endParaRPr lang="en-GB" dirty="0"/>
          </a:p>
        </p:txBody>
      </p:sp>
      <p:grpSp>
        <p:nvGrpSpPr>
          <p:cNvPr id="69" name="Group 68"/>
          <p:cNvGrpSpPr/>
          <p:nvPr/>
        </p:nvGrpSpPr>
        <p:grpSpPr>
          <a:xfrm>
            <a:off x="1600200" y="5410200"/>
            <a:ext cx="5486400" cy="674132"/>
            <a:chOff x="1600200" y="5410200"/>
            <a:chExt cx="5486400" cy="674132"/>
          </a:xfrm>
        </p:grpSpPr>
        <p:sp>
          <p:nvSpPr>
            <p:cNvPr id="58" name="Left Brace 57"/>
            <p:cNvSpPr/>
            <p:nvPr/>
          </p:nvSpPr>
          <p:spPr>
            <a:xfrm rot="16200000">
              <a:off x="5676900" y="4305300"/>
              <a:ext cx="304800" cy="2514600"/>
            </a:xfrm>
            <a:prstGeom prst="leftBrace">
              <a:avLst>
                <a:gd name="adj1" fmla="val 9374"/>
                <a:gd name="adj2" fmla="val 49621"/>
              </a:avLst>
            </a:prstGeom>
            <a:noFill/>
            <a:ln w="1905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724400" y="57150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1"/>
                  </a:solidFill>
                </a:rPr>
                <a:t>transmission window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61" name="Left Brace 60"/>
            <p:cNvSpPr/>
            <p:nvPr/>
          </p:nvSpPr>
          <p:spPr>
            <a:xfrm rot="16200000">
              <a:off x="2819400" y="4191000"/>
              <a:ext cx="304800" cy="2743200"/>
            </a:xfrm>
            <a:prstGeom prst="leftBrace">
              <a:avLst>
                <a:gd name="adj1" fmla="val 9374"/>
                <a:gd name="adj2" fmla="val 49621"/>
              </a:avLst>
            </a:prstGeom>
            <a:noFill/>
            <a:ln w="1905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752600" y="5715000"/>
              <a:ext cx="23489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1"/>
                  </a:solidFill>
                </a:rPr>
                <a:t>recording  window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8" name="Straight Connector 7"/>
          <p:cNvCxnSpPr/>
          <p:nvPr/>
        </p:nvCxnSpPr>
        <p:spPr>
          <a:xfrm rot="5400000">
            <a:off x="-495300" y="3695700"/>
            <a:ext cx="2819400" cy="0"/>
          </a:xfrm>
          <a:prstGeom prst="line">
            <a:avLst/>
          </a:prstGeom>
          <a:ln w="28575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62000" y="4572000"/>
            <a:ext cx="777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914400" y="4419600"/>
            <a:ext cx="6248400" cy="152400"/>
            <a:chOff x="914400" y="4419600"/>
            <a:chExt cx="6248400" cy="152400"/>
          </a:xfrm>
        </p:grpSpPr>
        <p:sp>
          <p:nvSpPr>
            <p:cNvPr id="54" name="Rectangle 53"/>
            <p:cNvSpPr/>
            <p:nvPr/>
          </p:nvSpPr>
          <p:spPr>
            <a:xfrm>
              <a:off x="4419600" y="4419600"/>
              <a:ext cx="2743200" cy="1524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14400" y="4419600"/>
              <a:ext cx="762000" cy="152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0" y="3810000"/>
            <a:ext cx="6248400" cy="762000"/>
            <a:chOff x="0" y="3810000"/>
            <a:chExt cx="6248400" cy="762000"/>
          </a:xfrm>
        </p:grpSpPr>
        <p:grpSp>
          <p:nvGrpSpPr>
            <p:cNvPr id="71" name="Group 70"/>
            <p:cNvGrpSpPr/>
            <p:nvPr/>
          </p:nvGrpSpPr>
          <p:grpSpPr>
            <a:xfrm>
              <a:off x="0" y="4202668"/>
              <a:ext cx="4419600" cy="369332"/>
              <a:chOff x="0" y="4202668"/>
              <a:chExt cx="4419600" cy="36933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0" y="4202668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/>
                  <a:t>PSB</a:t>
                </a:r>
                <a:endParaRPr lang="en-GB" b="1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905000" y="4343400"/>
                <a:ext cx="2514600" cy="228600"/>
              </a:xfrm>
              <a:prstGeom prst="rect">
                <a:avLst/>
              </a:prstGeom>
              <a:pattFill prst="ltVert">
                <a:fgClr>
                  <a:schemeClr val="accent3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9" name="Line Callout 2 (Accent Bar) 48"/>
            <p:cNvSpPr/>
            <p:nvPr/>
          </p:nvSpPr>
          <p:spPr>
            <a:xfrm>
              <a:off x="4038600" y="3810000"/>
              <a:ext cx="2209800" cy="228600"/>
            </a:xfrm>
            <a:prstGeom prst="accentCallout2">
              <a:avLst>
                <a:gd name="adj1" fmla="val 18750"/>
                <a:gd name="adj2" fmla="val -4924"/>
                <a:gd name="adj3" fmla="val 18750"/>
                <a:gd name="adj4" fmla="val -16667"/>
                <a:gd name="adj5" fmla="val 220834"/>
                <a:gd name="adj6" fmla="val -2962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1 </a:t>
              </a:r>
              <a:r>
                <a:rPr lang="en-GB" sz="1400" dirty="0" err="1" smtClean="0">
                  <a:solidFill>
                    <a:srgbClr val="FF0000"/>
                  </a:solidFill>
                </a:rPr>
                <a:t>ms</a:t>
              </a:r>
              <a:r>
                <a:rPr lang="en-GB" sz="1400" dirty="0" smtClean="0">
                  <a:solidFill>
                    <a:srgbClr val="FF0000"/>
                  </a:solidFill>
                </a:rPr>
                <a:t> </a:t>
              </a:r>
              <a:r>
                <a:rPr lang="en-GB" sz="1400" dirty="0">
                  <a:solidFill>
                    <a:srgbClr val="FF0000"/>
                  </a:solidFill>
                </a:rPr>
                <a:t>integral x </a:t>
              </a:r>
              <a:r>
                <a:rPr lang="en-GB" sz="1400" dirty="0" smtClean="0">
                  <a:solidFill>
                    <a:srgbClr val="FF0000"/>
                  </a:solidFill>
                </a:rPr>
                <a:t>530 samples 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5" name="Straight Connector 44"/>
          <p:cNvCxnSpPr/>
          <p:nvPr/>
        </p:nvCxnSpPr>
        <p:spPr>
          <a:xfrm rot="5400000">
            <a:off x="647700" y="3543300"/>
            <a:ext cx="2514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419100" y="3543300"/>
            <a:ext cx="2514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5067300" y="3619500"/>
            <a:ext cx="2514600" cy="0"/>
          </a:xfrm>
          <a:prstGeom prst="line">
            <a:avLst/>
          </a:prstGeom>
          <a:ln w="28575"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1676400" y="3505200"/>
            <a:ext cx="5867400" cy="838200"/>
            <a:chOff x="1676400" y="3505200"/>
            <a:chExt cx="5867400" cy="838200"/>
          </a:xfrm>
        </p:grpSpPr>
        <p:sp>
          <p:nvSpPr>
            <p:cNvPr id="19" name="Rectangle 18"/>
            <p:cNvSpPr/>
            <p:nvPr/>
          </p:nvSpPr>
          <p:spPr>
            <a:xfrm>
              <a:off x="2667000" y="4114800"/>
              <a:ext cx="228600" cy="228600"/>
            </a:xfrm>
            <a:prstGeom prst="rect">
              <a:avLst/>
            </a:prstGeom>
            <a:pattFill prst="narVert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2971800" y="4192588"/>
              <a:ext cx="1447800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1676400" y="4191000"/>
              <a:ext cx="9144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Line Callout 2 (Accent Bar) 59"/>
            <p:cNvSpPr/>
            <p:nvPr/>
          </p:nvSpPr>
          <p:spPr>
            <a:xfrm>
              <a:off x="3505200" y="3505200"/>
              <a:ext cx="4038600" cy="190500"/>
            </a:xfrm>
            <a:prstGeom prst="accentCallout2">
              <a:avLst>
                <a:gd name="adj1" fmla="val 18750"/>
                <a:gd name="adj2" fmla="val -2831"/>
                <a:gd name="adj3" fmla="val 22917"/>
                <a:gd name="adj4" fmla="val -8934"/>
                <a:gd name="adj5" fmla="val 258334"/>
                <a:gd name="adj6" fmla="val -1705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2μs </a:t>
              </a:r>
              <a:r>
                <a:rPr lang="en-GB" sz="1400" dirty="0">
                  <a:solidFill>
                    <a:srgbClr val="FF0000"/>
                  </a:solidFill>
                </a:rPr>
                <a:t>integral x 500 samples</a:t>
              </a:r>
              <a:r>
                <a:rPr lang="en-US" sz="1400" dirty="0" smtClean="0">
                  <a:solidFill>
                    <a:srgbClr val="FF0000"/>
                  </a:solidFill>
                </a:rPr>
                <a:t> [adjustable </a:t>
              </a:r>
              <a:r>
                <a:rPr lang="en-US" sz="1400" dirty="0">
                  <a:solidFill>
                    <a:srgbClr val="FF0000"/>
                  </a:solidFill>
                </a:rPr>
                <a:t>1 </a:t>
              </a:r>
              <a:r>
                <a:rPr lang="en-US" sz="1400" dirty="0" err="1">
                  <a:solidFill>
                    <a:srgbClr val="FF0000"/>
                  </a:solidFill>
                </a:rPr>
                <a:t>ms</a:t>
              </a:r>
              <a:r>
                <a:rPr lang="en-US" sz="1400" dirty="0">
                  <a:solidFill>
                    <a:srgbClr val="FF0000"/>
                  </a:solidFill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</a:rPr>
                <a:t>window] 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195066" y="2426732"/>
            <a:ext cx="1205984" cy="2514600"/>
            <a:chOff x="7195066" y="2426732"/>
            <a:chExt cx="1205984" cy="2514600"/>
          </a:xfrm>
        </p:grpSpPr>
        <p:sp>
          <p:nvSpPr>
            <p:cNvPr id="73" name="Rectangle 72"/>
            <p:cNvSpPr/>
            <p:nvPr/>
          </p:nvSpPr>
          <p:spPr>
            <a:xfrm>
              <a:off x="7195066" y="2819400"/>
              <a:ext cx="228600" cy="228600"/>
            </a:xfrm>
            <a:prstGeom prst="rect">
              <a:avLst/>
            </a:prstGeom>
            <a:pattFill prst="dkVert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 rot="5400000">
              <a:off x="6175891" y="3684032"/>
              <a:ext cx="25146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7442716" y="4343400"/>
              <a:ext cx="958334" cy="230188"/>
            </a:xfrm>
            <a:prstGeom prst="rect">
              <a:avLst/>
            </a:prstGeom>
            <a:pattFill prst="ltVert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79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FDFC:</a:t>
            </a:r>
            <a:r>
              <a:rPr lang="en-GB" dirty="0" smtClean="0"/>
              <a:t> Acquisition Principle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1447784"/>
            <a:ext cx="3124200" cy="4114816"/>
          </a:xfrm>
        </p:spPr>
        <p:txBody>
          <a:bodyPr>
            <a:noAutofit/>
          </a:bodyPr>
          <a:lstStyle/>
          <a:p>
            <a:pPr algn="just"/>
            <a:r>
              <a:rPr lang="en-US" sz="1600" dirty="0"/>
              <a:t>A status signal selects in which branch of a fully deferential stage the input current is integrated.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Two comparators check the deferential output voltage against a threshold, whenever is exceeded, the status signal changes to the complementary value (0 ! 1 or 1 ! 0) and the input current is integrated in the other </a:t>
            </a:r>
            <a:r>
              <a:rPr lang="en-GB" sz="1600" dirty="0"/>
              <a:t>branch.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  <p:pic>
        <p:nvPicPr>
          <p:cNvPr id="9" name="Picture 1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5046386" cy="368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60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FDFC:</a:t>
            </a:r>
            <a:r>
              <a:rPr lang="en-GB" dirty="0" smtClean="0"/>
              <a:t> Data Pre-Processing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14</a:t>
            </a:fld>
            <a:endParaRPr lang="en-GB" noProof="0"/>
          </a:p>
        </p:txBody>
      </p:sp>
      <p:cxnSp>
        <p:nvCxnSpPr>
          <p:cNvPr id="15" name="Straight Connector 14"/>
          <p:cNvCxnSpPr>
            <a:endCxn id="85" idx="4"/>
          </p:cNvCxnSpPr>
          <p:nvPr/>
        </p:nvCxnSpPr>
        <p:spPr>
          <a:xfrm flipH="1">
            <a:off x="3511550" y="1512332"/>
            <a:ext cx="1" cy="20817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89566" y="3733800"/>
            <a:ext cx="386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848600" y="3745468"/>
            <a:ext cx="69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57200" y="151233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counts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71600" y="1737756"/>
            <a:ext cx="7239000" cy="8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14300" y="2857500"/>
            <a:ext cx="2819400" cy="0"/>
          </a:xfrm>
          <a:prstGeom prst="line">
            <a:avLst/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71600" y="3733800"/>
            <a:ext cx="7162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50" idx="0"/>
          </p:cNvCxnSpPr>
          <p:nvPr/>
        </p:nvCxnSpPr>
        <p:spPr>
          <a:xfrm flipH="1">
            <a:off x="2423160" y="1512332"/>
            <a:ext cx="7342" cy="133754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438400" y="1053544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600200" y="2857500"/>
            <a:ext cx="811768" cy="5715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00300" y="2857500"/>
            <a:ext cx="1104900" cy="7239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86" idx="4"/>
          </p:cNvCxnSpPr>
          <p:nvPr/>
        </p:nvCxnSpPr>
        <p:spPr>
          <a:xfrm flipV="1">
            <a:off x="3505200" y="2872740"/>
            <a:ext cx="662941" cy="708661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87" idx="1"/>
          </p:cNvCxnSpPr>
          <p:nvPr/>
        </p:nvCxnSpPr>
        <p:spPr>
          <a:xfrm>
            <a:off x="4171948" y="2860860"/>
            <a:ext cx="2006947" cy="71001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562101" y="2857500"/>
            <a:ext cx="605790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511551" y="1754188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/>
          <p:cNvCxnSpPr>
            <a:endCxn id="86" idx="1"/>
          </p:cNvCxnSpPr>
          <p:nvPr/>
        </p:nvCxnSpPr>
        <p:spPr>
          <a:xfrm flipH="1">
            <a:off x="4151976" y="1524000"/>
            <a:ext cx="2948" cy="130971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168140" y="1065688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/>
          <p:cNvCxnSpPr>
            <a:endCxn id="87" idx="0"/>
          </p:cNvCxnSpPr>
          <p:nvPr/>
        </p:nvCxnSpPr>
        <p:spPr>
          <a:xfrm>
            <a:off x="6195059" y="1539796"/>
            <a:ext cx="1" cy="20243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6172200" y="1754188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6203631" y="2849881"/>
            <a:ext cx="1143000" cy="7239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76" idx="0"/>
          </p:cNvCxnSpPr>
          <p:nvPr/>
        </p:nvCxnSpPr>
        <p:spPr>
          <a:xfrm>
            <a:off x="1524000" y="1737756"/>
            <a:ext cx="4762500" cy="164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172200" y="1738550"/>
            <a:ext cx="990600" cy="158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562100" y="3594100"/>
            <a:ext cx="605790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Flowchart: Connector 84"/>
          <p:cNvSpPr/>
          <p:nvPr/>
        </p:nvSpPr>
        <p:spPr>
          <a:xfrm>
            <a:off x="3488690" y="3548381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Flowchart: Connector 85"/>
          <p:cNvSpPr/>
          <p:nvPr/>
        </p:nvSpPr>
        <p:spPr>
          <a:xfrm>
            <a:off x="4145281" y="2827021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Flowchart: Connector 86"/>
          <p:cNvSpPr/>
          <p:nvPr/>
        </p:nvSpPr>
        <p:spPr>
          <a:xfrm>
            <a:off x="6172200" y="3564177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Flowchart: Connector 87"/>
          <p:cNvSpPr/>
          <p:nvPr/>
        </p:nvSpPr>
        <p:spPr>
          <a:xfrm>
            <a:off x="7345681" y="2834640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5" name="Group 114"/>
          <p:cNvGrpSpPr/>
          <p:nvPr/>
        </p:nvGrpSpPr>
        <p:grpSpPr>
          <a:xfrm>
            <a:off x="1981200" y="1641660"/>
            <a:ext cx="1341119" cy="2560916"/>
            <a:chOff x="1371600" y="2479860"/>
            <a:chExt cx="1341119" cy="2560916"/>
          </a:xfrm>
        </p:grpSpPr>
        <p:cxnSp>
          <p:nvCxnSpPr>
            <p:cNvPr id="103" name="Straight Connector 102"/>
            <p:cNvCxnSpPr/>
            <p:nvPr/>
          </p:nvCxnSpPr>
          <p:spPr>
            <a:xfrm rot="5400000">
              <a:off x="1493519" y="3733800"/>
              <a:ext cx="243840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4" name="Group 113"/>
            <p:cNvGrpSpPr/>
            <p:nvPr/>
          </p:nvGrpSpPr>
          <p:grpSpPr>
            <a:xfrm>
              <a:off x="1371600" y="2479860"/>
              <a:ext cx="1341119" cy="2560916"/>
              <a:chOff x="3590469" y="2479860"/>
              <a:chExt cx="1341119" cy="2560916"/>
            </a:xfrm>
          </p:grpSpPr>
          <p:sp>
            <p:nvSpPr>
              <p:cNvPr id="89" name="Flowchart: Connector 88"/>
              <p:cNvSpPr/>
              <p:nvPr/>
            </p:nvSpPr>
            <p:spPr>
              <a:xfrm>
                <a:off x="3590469" y="3937662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1" name="Straight Connector 90"/>
              <p:cNvCxnSpPr>
                <a:stCxn id="89" idx="6"/>
                <a:endCxn id="50" idx="3"/>
              </p:cNvCxnSpPr>
              <p:nvPr/>
            </p:nvCxnSpPr>
            <p:spPr>
              <a:xfrm flipV="1">
                <a:off x="3636188" y="3727105"/>
                <a:ext cx="380076" cy="233417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>
                <a:endCxn id="90" idx="1"/>
              </p:cNvCxnSpPr>
              <p:nvPr/>
            </p:nvCxnSpPr>
            <p:spPr>
              <a:xfrm>
                <a:off x="4047669" y="3733800"/>
                <a:ext cx="844895" cy="5477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2403217" y="3699060"/>
                <a:ext cx="2438400" cy="0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>
                <a:off x="4545329" y="4856110"/>
                <a:ext cx="386259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>
                <a:stCxn id="108" idx="1"/>
              </p:cNvCxnSpPr>
              <p:nvPr/>
            </p:nvCxnSpPr>
            <p:spPr>
              <a:xfrm flipH="1">
                <a:off x="3636188" y="4856110"/>
                <a:ext cx="37955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107"/>
              <p:cNvSpPr txBox="1"/>
              <p:nvPr/>
            </p:nvSpPr>
            <p:spPr>
              <a:xfrm>
                <a:off x="4015740" y="4671444"/>
                <a:ext cx="6916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2 </a:t>
                </a:r>
                <a:r>
                  <a:rPr lang="el-GR" dirty="0" smtClean="0"/>
                  <a:t>μ</a:t>
                </a:r>
                <a:r>
                  <a:rPr lang="en-GB" dirty="0" smtClean="0"/>
                  <a:t>s</a:t>
                </a:r>
                <a:endParaRPr lang="en-GB" dirty="0"/>
              </a:p>
            </p:txBody>
          </p:sp>
          <p:sp>
            <p:nvSpPr>
              <p:cNvPr id="90" name="Flowchart: Connector 89"/>
              <p:cNvSpPr/>
              <p:nvPr/>
            </p:nvSpPr>
            <p:spPr>
              <a:xfrm>
                <a:off x="4885869" y="4274821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9" name="Group 118"/>
          <p:cNvGrpSpPr/>
          <p:nvPr/>
        </p:nvGrpSpPr>
        <p:grpSpPr>
          <a:xfrm>
            <a:off x="3337558" y="1664824"/>
            <a:ext cx="1295400" cy="2526176"/>
            <a:chOff x="1417319" y="2514600"/>
            <a:chExt cx="1295400" cy="2526176"/>
          </a:xfrm>
        </p:grpSpPr>
        <p:cxnSp>
          <p:nvCxnSpPr>
            <p:cNvPr id="120" name="Straight Connector 119"/>
            <p:cNvCxnSpPr/>
            <p:nvPr/>
          </p:nvCxnSpPr>
          <p:spPr>
            <a:xfrm rot="5400000">
              <a:off x="1493519" y="3733800"/>
              <a:ext cx="243840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oup 120"/>
            <p:cNvGrpSpPr/>
            <p:nvPr/>
          </p:nvGrpSpPr>
          <p:grpSpPr>
            <a:xfrm>
              <a:off x="1417319" y="4671444"/>
              <a:ext cx="1295400" cy="369332"/>
              <a:chOff x="3636188" y="4671444"/>
              <a:chExt cx="1295400" cy="369332"/>
            </a:xfrm>
          </p:grpSpPr>
          <p:cxnSp>
            <p:nvCxnSpPr>
              <p:cNvPr id="127" name="Straight Arrow Connector 126"/>
              <p:cNvCxnSpPr/>
              <p:nvPr/>
            </p:nvCxnSpPr>
            <p:spPr>
              <a:xfrm>
                <a:off x="4545329" y="4856110"/>
                <a:ext cx="386259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>
                <a:stCxn id="129" idx="1"/>
              </p:cNvCxnSpPr>
              <p:nvPr/>
            </p:nvCxnSpPr>
            <p:spPr>
              <a:xfrm flipH="1">
                <a:off x="3636188" y="4856110"/>
                <a:ext cx="37955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/>
              <p:cNvSpPr txBox="1"/>
              <p:nvPr/>
            </p:nvSpPr>
            <p:spPr>
              <a:xfrm>
                <a:off x="4015740" y="4671444"/>
                <a:ext cx="6916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2 </a:t>
                </a:r>
                <a:r>
                  <a:rPr lang="el-GR" dirty="0" smtClean="0"/>
                  <a:t>μ</a:t>
                </a:r>
                <a:r>
                  <a:rPr lang="en-GB" dirty="0" smtClean="0"/>
                  <a:t>s</a:t>
                </a:r>
                <a:endParaRPr lang="en-GB" dirty="0"/>
              </a:p>
            </p:txBody>
          </p:sp>
        </p:grpSp>
      </p:grpSp>
      <p:grpSp>
        <p:nvGrpSpPr>
          <p:cNvPr id="130" name="Group 129"/>
          <p:cNvGrpSpPr/>
          <p:nvPr/>
        </p:nvGrpSpPr>
        <p:grpSpPr>
          <a:xfrm>
            <a:off x="4610098" y="1664824"/>
            <a:ext cx="1343145" cy="2526176"/>
            <a:chOff x="1369574" y="2514600"/>
            <a:chExt cx="1343145" cy="2526176"/>
          </a:xfrm>
        </p:grpSpPr>
        <p:cxnSp>
          <p:nvCxnSpPr>
            <p:cNvPr id="131" name="Straight Connector 130"/>
            <p:cNvCxnSpPr/>
            <p:nvPr/>
          </p:nvCxnSpPr>
          <p:spPr>
            <a:xfrm rot="5400000">
              <a:off x="1493519" y="3733800"/>
              <a:ext cx="243840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Group 131"/>
            <p:cNvGrpSpPr/>
            <p:nvPr/>
          </p:nvGrpSpPr>
          <p:grpSpPr>
            <a:xfrm>
              <a:off x="1369574" y="3863885"/>
              <a:ext cx="1343145" cy="1176891"/>
              <a:chOff x="3588443" y="3863885"/>
              <a:chExt cx="1343145" cy="1176891"/>
            </a:xfrm>
          </p:grpSpPr>
          <p:sp>
            <p:nvSpPr>
              <p:cNvPr id="133" name="Flowchart: Connector 132"/>
              <p:cNvSpPr/>
              <p:nvPr/>
            </p:nvSpPr>
            <p:spPr>
              <a:xfrm>
                <a:off x="3588443" y="3863885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Flowchart: Connector 133"/>
              <p:cNvSpPr/>
              <p:nvPr/>
            </p:nvSpPr>
            <p:spPr>
              <a:xfrm>
                <a:off x="4846845" y="4292617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5" name="Straight Connector 134"/>
              <p:cNvCxnSpPr>
                <a:stCxn id="133" idx="6"/>
                <a:endCxn id="134" idx="2"/>
              </p:cNvCxnSpPr>
              <p:nvPr/>
            </p:nvCxnSpPr>
            <p:spPr>
              <a:xfrm>
                <a:off x="3634162" y="3886745"/>
                <a:ext cx="1212683" cy="42873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/>
              <p:nvPr/>
            </p:nvCxnSpPr>
            <p:spPr>
              <a:xfrm>
                <a:off x="4545329" y="4856110"/>
                <a:ext cx="386259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>
                <a:stCxn id="140" idx="1"/>
              </p:cNvCxnSpPr>
              <p:nvPr/>
            </p:nvCxnSpPr>
            <p:spPr>
              <a:xfrm flipH="1">
                <a:off x="3636188" y="4856110"/>
                <a:ext cx="37955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4015740" y="4671444"/>
                <a:ext cx="6916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2 </a:t>
                </a:r>
                <a:r>
                  <a:rPr lang="el-GR" dirty="0" smtClean="0"/>
                  <a:t>μ</a:t>
                </a:r>
                <a:r>
                  <a:rPr lang="en-GB" dirty="0" smtClean="0"/>
                  <a:t>s</a:t>
                </a:r>
                <a:endParaRPr lang="en-GB" dirty="0"/>
              </a:p>
            </p:txBody>
          </p:sp>
        </p:grpSp>
      </p:grpSp>
      <p:sp>
        <p:nvSpPr>
          <p:cNvPr id="163" name="TextBox 162"/>
          <p:cNvSpPr txBox="1"/>
          <p:nvPr/>
        </p:nvSpPr>
        <p:spPr>
          <a:xfrm>
            <a:off x="457200" y="3053478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ADC values</a:t>
            </a:r>
            <a:endParaRPr lang="en-GB" dirty="0"/>
          </a:p>
        </p:txBody>
      </p:sp>
      <p:sp>
        <p:nvSpPr>
          <p:cNvPr id="167" name="TextBox 166"/>
          <p:cNvSpPr txBox="1"/>
          <p:nvPr/>
        </p:nvSpPr>
        <p:spPr>
          <a:xfrm>
            <a:off x="7655182" y="2636281"/>
            <a:ext cx="72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th</a:t>
            </a:r>
            <a:r>
              <a:rPr lang="en-GB" sz="1100" dirty="0" err="1" smtClean="0"/>
              <a:t>high</a:t>
            </a:r>
            <a:endParaRPr lang="en-GB" dirty="0"/>
          </a:p>
        </p:txBody>
      </p:sp>
      <p:sp>
        <p:nvSpPr>
          <p:cNvPr id="168" name="TextBox 167"/>
          <p:cNvSpPr txBox="1"/>
          <p:nvPr/>
        </p:nvSpPr>
        <p:spPr>
          <a:xfrm>
            <a:off x="7619088" y="3303894"/>
            <a:ext cx="76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th</a:t>
            </a:r>
            <a:r>
              <a:rPr lang="en-GB" sz="1100" dirty="0" err="1" smtClean="0"/>
              <a:t>Low</a:t>
            </a:r>
            <a:endParaRPr lang="en-GB" dirty="0"/>
          </a:p>
        </p:txBody>
      </p:sp>
      <p:sp>
        <p:nvSpPr>
          <p:cNvPr id="169" name="TextBox 168"/>
          <p:cNvSpPr txBox="1"/>
          <p:nvPr/>
        </p:nvSpPr>
        <p:spPr>
          <a:xfrm>
            <a:off x="990600" y="4495800"/>
            <a:ext cx="7620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600" dirty="0" smtClean="0"/>
              <a:t>The number of </a:t>
            </a:r>
            <a:r>
              <a:rPr lang="en-GB" sz="1600" dirty="0"/>
              <a:t>accumulated counts are </a:t>
            </a:r>
            <a:r>
              <a:rPr lang="en-GB" sz="1600" dirty="0" smtClean="0"/>
              <a:t>combined with the </a:t>
            </a:r>
            <a:r>
              <a:rPr lang="el-GR" sz="1600" dirty="0" smtClean="0"/>
              <a:t>Δ</a:t>
            </a:r>
            <a:r>
              <a:rPr lang="en-GB" sz="1600" dirty="0" smtClean="0"/>
              <a:t>ADC values to calculate the integrated loss over a 2 </a:t>
            </a:r>
            <a:r>
              <a:rPr lang="el-GR" sz="1600" dirty="0" smtClean="0"/>
              <a:t>μ</a:t>
            </a:r>
            <a:r>
              <a:rPr lang="en-GB" sz="1600" dirty="0" smtClean="0"/>
              <a:t>s period.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600" dirty="0" smtClean="0"/>
              <a:t>Most of the operations are handled by the FPGA. That is, </a:t>
            </a:r>
          </a:p>
          <a:p>
            <a:pPr marL="742950" lvl="1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1600" dirty="0" smtClean="0"/>
              <a:t>Defines start and stop of the acquisition period</a:t>
            </a:r>
          </a:p>
          <a:p>
            <a:pPr marL="742950" lvl="1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1600" dirty="0" smtClean="0"/>
              <a:t>Keeps a count of the number of pulses occurred in the acquisition period, </a:t>
            </a:r>
          </a:p>
          <a:p>
            <a:pPr marL="742950" lvl="1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1600" dirty="0" smtClean="0"/>
              <a:t>Clocks </a:t>
            </a:r>
            <a:r>
              <a:rPr lang="en-GB" sz="1600" dirty="0"/>
              <a:t>the </a:t>
            </a:r>
            <a:r>
              <a:rPr lang="en-GB" sz="1600" dirty="0" smtClean="0"/>
              <a:t>ADC circuitries and makes differences of the recorded ADC values</a:t>
            </a:r>
          </a:p>
          <a:p>
            <a:pPr marL="742950" lvl="1" indent="-28575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1600" dirty="0" smtClean="0"/>
              <a:t>Finally, processes the data and provides the </a:t>
            </a:r>
            <a:r>
              <a:rPr lang="en-GB" sz="1600" dirty="0"/>
              <a:t>2 </a:t>
            </a:r>
            <a:r>
              <a:rPr lang="el-GR" sz="1600" dirty="0"/>
              <a:t>μ</a:t>
            </a:r>
            <a:r>
              <a:rPr lang="en-GB" sz="1600" dirty="0" smtClean="0"/>
              <a:t>s integral per channel</a:t>
            </a:r>
            <a:endParaRPr lang="en-GB" sz="1600" dirty="0"/>
          </a:p>
        </p:txBody>
      </p:sp>
      <p:sp>
        <p:nvSpPr>
          <p:cNvPr id="50" name="Flowchart: Connector 49"/>
          <p:cNvSpPr/>
          <p:nvPr/>
        </p:nvSpPr>
        <p:spPr>
          <a:xfrm>
            <a:off x="2400300" y="2849881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  <p:extLst>
      <p:ext uri="{BB962C8B-B14F-4D97-AF65-F5344CB8AC3E}">
        <p14:creationId xmlns:p14="http://schemas.microsoft.com/office/powerpoint/2010/main" val="223117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FDFC:</a:t>
            </a:r>
            <a:r>
              <a:rPr lang="en-GB" dirty="0" smtClean="0"/>
              <a:t> Pre-Processing Algorithm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7" name="Picture 14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78653"/>
            <a:ext cx="5623778" cy="130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1186"/>
              </p:ext>
            </p:extLst>
          </p:nvPr>
        </p:nvGraphicFramePr>
        <p:xfrm>
          <a:off x="6096000" y="1178653"/>
          <a:ext cx="2971800" cy="2194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922"/>
                <a:gridCol w="2392878"/>
              </a:tblGrid>
              <a:tr h="23234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Case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Calculation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</a:tr>
              <a:tr h="23234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marL="91459" marR="91459" marT="45691" marB="45691"/>
                </a:tc>
              </a:tr>
              <a:tr h="23234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</a:p>
                  </a:txBody>
                  <a:tcPr marL="91459" marR="91459" marT="45691" marB="45691"/>
                </a:tc>
              </a:tr>
              <a:tr h="23234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(max-A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+ (max-A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0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</a:tr>
              <a:tr h="23234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2.2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(A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-min)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+ (A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-min)</a:t>
                      </a:r>
                      <a:endParaRPr lang="en-GB" sz="10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</a:tr>
              <a:tr h="23406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3.1</a:t>
                      </a: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(max-A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+ (max-A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) + (M-1) * (max-min)</a:t>
                      </a:r>
                      <a:endParaRPr lang="en-GB" sz="10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</a:tr>
              <a:tr h="23406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3.2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(A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-min)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+ (A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-min) + (M-1) * (max-min)</a:t>
                      </a:r>
                      <a:endParaRPr lang="en-GB" sz="10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</a:tr>
              <a:tr h="23406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4.1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(A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-min)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+ (max-A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) + (M-1) * (max-min)</a:t>
                      </a:r>
                      <a:endParaRPr lang="en-GB" sz="10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</a:tr>
              <a:tr h="23406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4.2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(max-A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+ (A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</a:rPr>
                        <a:t>n+1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-min) + (M-1) * (max-min)</a:t>
                      </a:r>
                      <a:endParaRPr lang="en-GB" sz="10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 marT="45691" marB="45691"/>
                </a:tc>
              </a:tr>
            </a:tbl>
          </a:graphicData>
        </a:graphic>
      </p:graphicFrame>
      <p:pic>
        <p:nvPicPr>
          <p:cNvPr id="9" name="Picture 1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43216"/>
            <a:ext cx="2743200" cy="24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57600"/>
            <a:ext cx="3648075" cy="178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7829" y="2590800"/>
            <a:ext cx="5558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dirty="0" smtClean="0"/>
              <a:t>In order to evaluate the </a:t>
            </a:r>
            <a:r>
              <a:rPr lang="en-GB" sz="1400" dirty="0" smtClean="0">
                <a:solidFill>
                  <a:schemeClr val="accent1"/>
                </a:solidFill>
              </a:rPr>
              <a:t>integral</a:t>
            </a:r>
            <a:r>
              <a:rPr lang="en-GB" sz="1400" dirty="0" smtClean="0"/>
              <a:t> between two samples the algorithm needs to cover </a:t>
            </a:r>
            <a:r>
              <a:rPr lang="en-GB" sz="1400" dirty="0" smtClean="0">
                <a:solidFill>
                  <a:schemeClr val="accent1"/>
                </a:solidFill>
              </a:rPr>
              <a:t>eight cases.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829" y="3124200"/>
            <a:ext cx="5558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dirty="0" smtClean="0"/>
              <a:t>By tracking the </a:t>
            </a:r>
            <a:r>
              <a:rPr lang="en-GB" sz="1400" dirty="0" smtClean="0">
                <a:solidFill>
                  <a:schemeClr val="accent1"/>
                </a:solidFill>
              </a:rPr>
              <a:t>slope</a:t>
            </a:r>
            <a:r>
              <a:rPr lang="en-GB" sz="1400" dirty="0" smtClean="0"/>
              <a:t> and using the </a:t>
            </a:r>
            <a:r>
              <a:rPr lang="en-GB" sz="1400" dirty="0" smtClean="0">
                <a:solidFill>
                  <a:schemeClr val="accent1"/>
                </a:solidFill>
              </a:rPr>
              <a:t>absolute</a:t>
            </a:r>
            <a:r>
              <a:rPr lang="en-GB" sz="1400" dirty="0" smtClean="0"/>
              <a:t> value of the differences the realisation in the FPGA is significantly optimised. 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7829" y="5562976"/>
            <a:ext cx="5558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accent1"/>
                </a:solidFill>
              </a:rPr>
              <a:t>The above is for an ideal circuit. </a:t>
            </a:r>
            <a:r>
              <a:rPr lang="en-GB" sz="1400" dirty="0" smtClean="0"/>
              <a:t>In reality an additional stage is introduced to compensate for component tolerances, switching delays, and other effects.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166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Acquisition channel Block Diagram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25" name="Picture 2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1640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Acquisition principle </a:t>
            </a:r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(FDFC &amp; DADC)</a:t>
            </a:r>
            <a:endParaRPr lang="en-GB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9281" y="1107519"/>
            <a:ext cx="87118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b="1" dirty="0" smtClean="0"/>
              <a:t>The input channel circuit is able to measure current input from </a:t>
            </a:r>
            <a:r>
              <a:rPr lang="en-GB" sz="1900" b="1" dirty="0" smtClean="0">
                <a:solidFill>
                  <a:schemeClr val="tx2"/>
                </a:solidFill>
              </a:rPr>
              <a:t>10pA</a:t>
            </a:r>
            <a:r>
              <a:rPr lang="en-GB" sz="1900" b="1" dirty="0" smtClean="0"/>
              <a:t> to </a:t>
            </a:r>
            <a:r>
              <a:rPr lang="en-GB" sz="1900" b="1" dirty="0" smtClean="0">
                <a:solidFill>
                  <a:schemeClr val="tx2"/>
                </a:solidFill>
              </a:rPr>
              <a:t>200mA</a:t>
            </a:r>
            <a:r>
              <a:rPr lang="en-GB" sz="1900" b="1" dirty="0" smtClean="0"/>
              <a:t>.</a:t>
            </a:r>
          </a:p>
          <a:p>
            <a:pPr algn="ctr"/>
            <a:endParaRPr lang="en-GB" sz="1400" u="sng" dirty="0" smtClean="0"/>
          </a:p>
          <a:p>
            <a:r>
              <a:rPr lang="en-GB" sz="1400" dirty="0" smtClean="0"/>
              <a:t>The measurement of the </a:t>
            </a:r>
            <a:r>
              <a:rPr lang="en-GB" sz="1400" dirty="0"/>
              <a:t>input current is </a:t>
            </a:r>
            <a:r>
              <a:rPr lang="en-GB" sz="1400" dirty="0" smtClean="0"/>
              <a:t>performed by two techniques: </a:t>
            </a:r>
          </a:p>
          <a:p>
            <a:pPr marL="342900" indent="-342900">
              <a:buFontTx/>
              <a:buAutoNum type="arabicParenR"/>
            </a:pPr>
            <a:r>
              <a:rPr lang="en-GB" sz="1400" dirty="0" smtClean="0"/>
              <a:t>Dual Polarity Current to Frequency Converter (FDFC</a:t>
            </a:r>
            <a:r>
              <a:rPr lang="en-GB" sz="1400" dirty="0"/>
              <a:t>) </a:t>
            </a:r>
            <a:r>
              <a:rPr lang="en-GB" sz="1400" dirty="0" smtClean="0"/>
              <a:t>operates in the range </a:t>
            </a:r>
            <a:r>
              <a:rPr lang="en-GB" sz="1400" b="1" dirty="0" smtClean="0"/>
              <a:t>10pA to 30mA</a:t>
            </a:r>
          </a:p>
          <a:p>
            <a:pPr marL="342900" indent="-342900">
              <a:buFontTx/>
              <a:buAutoNum type="arabicParenR"/>
            </a:pPr>
            <a:r>
              <a:rPr lang="en-GB" sz="1400" dirty="0" smtClean="0"/>
              <a:t>Direct ADC acquisition (DADC) usable in the range </a:t>
            </a:r>
            <a:r>
              <a:rPr lang="en-GB" sz="1400" b="1" dirty="0" smtClean="0"/>
              <a:t>20.3µA to 200mA</a:t>
            </a:r>
            <a:endParaRPr lang="en-GB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9439-9812-4D12-B474-E46662E3251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38800" y="2278082"/>
            <a:ext cx="3352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No gain change required:</a:t>
            </a:r>
          </a:p>
          <a:p>
            <a:r>
              <a:rPr lang="en-GB" b="1" dirty="0" smtClean="0"/>
              <a:t>The switch between the 2 ranges is managed by the </a:t>
            </a:r>
            <a:r>
              <a:rPr lang="en-GB" b="1" i="1" dirty="0" smtClean="0">
                <a:solidFill>
                  <a:schemeClr val="tx2"/>
                </a:solidFill>
              </a:rPr>
              <a:t>FPGA</a:t>
            </a:r>
            <a:r>
              <a:rPr lang="en-GB" b="1" dirty="0" smtClean="0"/>
              <a:t>.</a:t>
            </a:r>
          </a:p>
          <a:p>
            <a:endParaRPr lang="en-GB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en-GB" dirty="0" smtClean="0"/>
              <a:t>If the maximum FDFC counts is reached, the FPGA switches the circuit to the DADC mode. 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n-GB" dirty="0" smtClean="0"/>
              <a:t>When the value of the DADC falls below a threshold, the FPGA switches the circuit to the FDFC mode.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n-GB" dirty="0" smtClean="0"/>
              <a:t>The sum of all parts is calculated in the FPGA and transmitted as a 2 us sample.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57200" y="2514600"/>
            <a:ext cx="5029200" cy="3705888"/>
            <a:chOff x="457200" y="2514600"/>
            <a:chExt cx="5029200" cy="3705888"/>
          </a:xfrm>
        </p:grpSpPr>
        <p:grpSp>
          <p:nvGrpSpPr>
            <p:cNvPr id="9" name="Group 8"/>
            <p:cNvGrpSpPr/>
            <p:nvPr/>
          </p:nvGrpSpPr>
          <p:grpSpPr>
            <a:xfrm>
              <a:off x="457200" y="2514600"/>
              <a:ext cx="5029200" cy="3705888"/>
              <a:chOff x="457200" y="2514600"/>
              <a:chExt cx="5029200" cy="370588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57200" y="2514600"/>
                <a:ext cx="5029200" cy="3705888"/>
                <a:chOff x="457200" y="2514600"/>
                <a:chExt cx="5029200" cy="3705888"/>
              </a:xfrm>
            </p:grpSpPr>
            <p:pic>
              <p:nvPicPr>
                <p:cNvPr id="22531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200" y="2514600"/>
                  <a:ext cx="5029200" cy="37058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" name="Rectangle 4"/>
                <p:cNvSpPr/>
                <p:nvPr/>
              </p:nvSpPr>
              <p:spPr>
                <a:xfrm>
                  <a:off x="2209800" y="2590800"/>
                  <a:ext cx="1447800" cy="1524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 rot="20024323">
                <a:off x="1976657" y="5156236"/>
                <a:ext cx="322866" cy="1385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20024323">
                <a:off x="3893808" y="5700510"/>
                <a:ext cx="303474" cy="10517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1880423" y="5105400"/>
              <a:ext cx="5153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b="1" dirty="0">
                  <a:solidFill>
                    <a:schemeClr val="accent6">
                      <a:lumMod val="75000"/>
                    </a:schemeClr>
                  </a:solidFill>
                </a:rPr>
                <a:t>DPFC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28066" y="5590401"/>
              <a:ext cx="5153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b="1" dirty="0">
                  <a:solidFill>
                    <a:schemeClr val="accent6">
                      <a:lumMod val="75000"/>
                    </a:schemeClr>
                  </a:solidFill>
                </a:rPr>
                <a:t>DPFC</a:t>
              </a:r>
            </a:p>
          </p:txBody>
        </p:sp>
      </p:grp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  <p:extLst>
      <p:ext uri="{BB962C8B-B14F-4D97-AF65-F5344CB8AC3E}">
        <p14:creationId xmlns:p14="http://schemas.microsoft.com/office/powerpoint/2010/main" val="231081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-432000"/>
            <a:r>
              <a:rPr lang="en-GB" dirty="0" smtClean="0"/>
              <a:t>System 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1200" smtClean="0"/>
            </a:lvl1pPr>
          </a:lstStyle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19</a:t>
            </a:fld>
            <a:endParaRPr lang="en-GB"/>
          </a:p>
        </p:txBody>
      </p:sp>
      <p:pic>
        <p:nvPicPr>
          <p:cNvPr id="1027" name="Picture 3" descr="D:\SVN\be-bi-bl\electronics\blminj\doc\presentations\20131003_LIU_BI_Review\supportFiles\BLMINJ-fl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57923"/>
            <a:ext cx="8584883" cy="284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  <p:extLst>
      <p:ext uri="{BB962C8B-B14F-4D97-AF65-F5344CB8AC3E}">
        <p14:creationId xmlns:p14="http://schemas.microsoft.com/office/powerpoint/2010/main" val="32678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2984"/>
            <a:ext cx="8458200" cy="5072098"/>
          </a:xfrm>
        </p:spPr>
        <p:txBody>
          <a:bodyPr>
            <a:normAutofit fontScale="92500" lnSpcReduction="20000"/>
          </a:bodyPr>
          <a:lstStyle/>
          <a:p>
            <a:pPr lvl="0" algn="ctr">
              <a:buNone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This project has undertaken the task to develop up-to-date 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Beam Loss Monitoring System for the Injectors.</a:t>
            </a:r>
          </a:p>
          <a:p>
            <a:pPr lvl="0">
              <a:buNone/>
              <a:defRPr/>
            </a:pPr>
            <a:endParaRPr lang="en-GB" sz="2000" dirty="0" smtClean="0"/>
          </a:p>
          <a:p>
            <a:pPr lvl="0">
              <a:buNone/>
              <a:defRPr/>
            </a:pPr>
            <a:r>
              <a:rPr lang="en-GB" sz="2000" dirty="0" smtClean="0"/>
              <a:t>Mainly,</a:t>
            </a:r>
            <a:endParaRPr lang="en-GB" sz="2400" dirty="0" smtClean="0"/>
          </a:p>
          <a:p>
            <a:pPr lvl="0">
              <a:defRPr/>
            </a:pPr>
            <a:r>
              <a:rPr lang="en-GB" sz="2400" dirty="0" smtClean="0"/>
              <a:t>Build a generic, highly configurable and high-performing system</a:t>
            </a:r>
          </a:p>
          <a:p>
            <a:pPr lvl="0">
              <a:defRPr/>
            </a:pPr>
            <a:r>
              <a:rPr lang="en-GB" sz="2400" dirty="0" smtClean="0"/>
              <a:t>Acquisition part to accept several detector types</a:t>
            </a:r>
          </a:p>
          <a:p>
            <a:pPr lvl="0">
              <a:defRPr/>
            </a:pPr>
            <a:r>
              <a:rPr lang="en-GB" sz="2400" dirty="0" smtClean="0"/>
              <a:t>Use reprogrammable parts to target all injectors’ requirements</a:t>
            </a:r>
          </a:p>
          <a:p>
            <a:pPr lvl="0">
              <a:defRPr/>
            </a:pPr>
            <a:endParaRPr lang="en-GB" sz="2400" dirty="0" smtClean="0"/>
          </a:p>
          <a:p>
            <a:pPr lvl="0">
              <a:buNone/>
              <a:defRPr/>
            </a:pPr>
            <a:r>
              <a:rPr lang="en-GB" sz="2000" dirty="0" smtClean="0"/>
              <a:t>Team members (past and present): </a:t>
            </a:r>
          </a:p>
          <a:p>
            <a:pPr lvl="0">
              <a:buNone/>
              <a:defRPr/>
            </a:pPr>
            <a:r>
              <a:rPr lang="en-GB" sz="1800" dirty="0" smtClean="0"/>
              <a:t>BI-BL:</a:t>
            </a:r>
            <a:r>
              <a:rPr lang="en-GB" sz="1800" dirty="0" smtClean="0">
                <a:solidFill>
                  <a:schemeClr val="tx2"/>
                </a:solidFill>
              </a:rPr>
              <a:t> </a:t>
            </a:r>
            <a:r>
              <a:rPr lang="en-GB" sz="1800" dirty="0">
                <a:solidFill>
                  <a:schemeClr val="tx2"/>
                </a:solidFill>
              </a:rPr>
              <a:t>M. </a:t>
            </a:r>
            <a:r>
              <a:rPr lang="en-GB" sz="1800" dirty="0" err="1">
                <a:solidFill>
                  <a:schemeClr val="tx2"/>
                </a:solidFill>
              </a:rPr>
              <a:t>Alsdorf</a:t>
            </a:r>
            <a:r>
              <a:rPr lang="en-GB" sz="1800" dirty="0">
                <a:solidFill>
                  <a:schemeClr val="tx2"/>
                </a:solidFill>
              </a:rPr>
              <a:t>, C</a:t>
            </a:r>
            <a:r>
              <a:rPr lang="en-GB" sz="1800" dirty="0" smtClean="0">
                <a:solidFill>
                  <a:schemeClr val="tx2"/>
                </a:solidFill>
              </a:rPr>
              <a:t>. Arcola, B. Dehning, C. Hajdu, M. Kwiatkowski</a:t>
            </a:r>
            <a:r>
              <a:rPr lang="en-GB" sz="1800" dirty="0">
                <a:solidFill>
                  <a:schemeClr val="tx2"/>
                </a:solidFill>
              </a:rPr>
              <a:t>, O. </a:t>
            </a:r>
            <a:r>
              <a:rPr lang="en-GB" sz="1800" dirty="0" err="1">
                <a:solidFill>
                  <a:schemeClr val="tx2"/>
                </a:solidFill>
              </a:rPr>
              <a:t>Malnasi-Csizmadia</a:t>
            </a:r>
            <a:r>
              <a:rPr lang="en-GB" sz="1800" dirty="0">
                <a:solidFill>
                  <a:schemeClr val="tx2"/>
                </a:solidFill>
              </a:rPr>
              <a:t>, </a:t>
            </a:r>
            <a:r>
              <a:rPr lang="en-GB" sz="1800" dirty="0" smtClean="0">
                <a:solidFill>
                  <a:schemeClr val="tx2"/>
                </a:solidFill>
              </a:rPr>
              <a:t/>
            </a:r>
            <a:br>
              <a:rPr lang="en-GB" sz="1800" dirty="0" smtClean="0">
                <a:solidFill>
                  <a:schemeClr val="tx2"/>
                </a:solidFill>
              </a:rPr>
            </a:br>
            <a:r>
              <a:rPr lang="en-GB" sz="1800" dirty="0" smtClean="0">
                <a:solidFill>
                  <a:schemeClr val="tx2"/>
                </a:solidFill>
              </a:rPr>
              <a:t>W</a:t>
            </a:r>
            <a:r>
              <a:rPr lang="en-GB" sz="1800" dirty="0">
                <a:solidFill>
                  <a:schemeClr val="tx2"/>
                </a:solidFill>
              </a:rPr>
              <a:t>. </a:t>
            </a:r>
            <a:r>
              <a:rPr lang="en-GB" sz="1800" dirty="0" err="1">
                <a:solidFill>
                  <a:schemeClr val="tx2"/>
                </a:solidFill>
              </a:rPr>
              <a:t>Vigano</a:t>
            </a:r>
            <a:r>
              <a:rPr lang="en-GB" sz="1800" dirty="0">
                <a:solidFill>
                  <a:schemeClr val="tx2"/>
                </a:solidFill>
              </a:rPr>
              <a:t>, </a:t>
            </a:r>
            <a:r>
              <a:rPr lang="en-GB" sz="1800" dirty="0" smtClean="0">
                <a:solidFill>
                  <a:schemeClr val="tx2"/>
                </a:solidFill>
              </a:rPr>
              <a:t>C. Zamantzas</a:t>
            </a:r>
          </a:p>
          <a:p>
            <a:pPr>
              <a:buNone/>
              <a:defRPr/>
            </a:pPr>
            <a:r>
              <a:rPr lang="en-GB" sz="1800" dirty="0">
                <a:solidFill>
                  <a:schemeClr val="tx2"/>
                </a:solidFill>
              </a:rPr>
              <a:t>	</a:t>
            </a:r>
            <a:r>
              <a:rPr lang="en-GB" sz="1800" dirty="0" smtClean="0"/>
              <a:t>and support from: </a:t>
            </a:r>
            <a:r>
              <a:rPr lang="en-GB" sz="1800" dirty="0">
                <a:solidFill>
                  <a:schemeClr val="tx2"/>
                </a:solidFill>
              </a:rPr>
              <a:t>E. Effinger, J. Emery, G. </a:t>
            </a:r>
            <a:r>
              <a:rPr lang="en-GB" sz="1800" dirty="0" smtClean="0">
                <a:solidFill>
                  <a:schemeClr val="tx2"/>
                </a:solidFill>
              </a:rPr>
              <a:t>Venturini, </a:t>
            </a:r>
            <a:r>
              <a:rPr lang="it-IT" sz="1800" dirty="0" smtClean="0">
                <a:solidFill>
                  <a:schemeClr val="tx2"/>
                </a:solidFill>
              </a:rPr>
              <a:t>E. </a:t>
            </a:r>
            <a:r>
              <a:rPr lang="it-IT" sz="1800" dirty="0">
                <a:solidFill>
                  <a:schemeClr val="tx2"/>
                </a:solidFill>
              </a:rPr>
              <a:t>Nebot Del </a:t>
            </a:r>
            <a:r>
              <a:rPr lang="it-IT" sz="1800" dirty="0" smtClean="0">
                <a:solidFill>
                  <a:schemeClr val="tx2"/>
                </a:solidFill>
              </a:rPr>
              <a:t>Busto</a:t>
            </a:r>
            <a:endParaRPr lang="en-GB" sz="1800" dirty="0" smtClean="0">
              <a:solidFill>
                <a:schemeClr val="tx2"/>
              </a:solidFill>
            </a:endParaRPr>
          </a:p>
          <a:p>
            <a:pPr lvl="0">
              <a:buNone/>
              <a:defRPr/>
            </a:pPr>
            <a:r>
              <a:rPr lang="en-GB" sz="1800" dirty="0" smtClean="0"/>
              <a:t>BI-SW:</a:t>
            </a:r>
            <a:r>
              <a:rPr lang="en-GB" sz="1800" dirty="0" smtClean="0">
                <a:solidFill>
                  <a:schemeClr val="tx2"/>
                </a:solidFill>
              </a:rPr>
              <a:t> E. Angelogiannopoulos, S. Jackson, L. </a:t>
            </a:r>
            <a:r>
              <a:rPr lang="en-GB" sz="1800" dirty="0">
                <a:solidFill>
                  <a:schemeClr val="tx2"/>
                </a:solidFill>
              </a:rPr>
              <a:t>Jensen, B. </a:t>
            </a:r>
            <a:r>
              <a:rPr lang="en-GB" sz="1800" dirty="0" err="1">
                <a:solidFill>
                  <a:schemeClr val="tx2"/>
                </a:solidFill>
              </a:rPr>
              <a:t>Kolad</a:t>
            </a: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49"/>
          <p:cNvGrpSpPr/>
          <p:nvPr/>
        </p:nvGrpSpPr>
        <p:grpSpPr>
          <a:xfrm>
            <a:off x="6705600" y="2057400"/>
            <a:ext cx="2042032" cy="2971800"/>
            <a:chOff x="6705600" y="2057400"/>
            <a:chExt cx="2042032" cy="2971800"/>
          </a:xfrm>
        </p:grpSpPr>
        <p:sp>
          <p:nvSpPr>
            <p:cNvPr id="68" name="Rectangle 67"/>
            <p:cNvSpPr/>
            <p:nvPr/>
          </p:nvSpPr>
          <p:spPr>
            <a:xfrm>
              <a:off x="6781800" y="2057400"/>
              <a:ext cx="1965832" cy="29718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b" anchorCtr="0"/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Ionization Chamber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7236602" y="3733801"/>
              <a:ext cx="304800" cy="304800"/>
              <a:chOff x="2057400" y="2210594"/>
              <a:chExt cx="304800" cy="229394"/>
            </a:xfrm>
          </p:grpSpPr>
          <p:cxnSp>
            <p:nvCxnSpPr>
              <p:cNvPr id="124" name="Straight Arrow Connector 123"/>
              <p:cNvCxnSpPr/>
              <p:nvPr/>
            </p:nvCxnSpPr>
            <p:spPr>
              <a:xfrm rot="5400000">
                <a:off x="2095500" y="2324100"/>
                <a:ext cx="228600" cy="1588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>
                <a:off x="2057400" y="2438400"/>
                <a:ext cx="304800" cy="1588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/>
            <p:cNvGrpSpPr/>
            <p:nvPr/>
          </p:nvGrpSpPr>
          <p:grpSpPr>
            <a:xfrm rot="5400000">
              <a:off x="7046102" y="3543301"/>
              <a:ext cx="304800" cy="381000"/>
              <a:chOff x="2057400" y="2058988"/>
              <a:chExt cx="304800" cy="381000"/>
            </a:xfrm>
          </p:grpSpPr>
          <p:cxnSp>
            <p:nvCxnSpPr>
              <p:cNvPr id="120" name="Straight Arrow Connector 119"/>
              <p:cNvCxnSpPr/>
              <p:nvPr/>
            </p:nvCxnSpPr>
            <p:spPr>
              <a:xfrm rot="5400000">
                <a:off x="2019300" y="2248694"/>
                <a:ext cx="380206" cy="794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/>
              <p:nvPr/>
            </p:nvCxnSpPr>
            <p:spPr>
              <a:xfrm>
                <a:off x="2057400" y="2438400"/>
                <a:ext cx="304800" cy="1588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Straight Arrow Connector 81"/>
            <p:cNvCxnSpPr/>
            <p:nvPr/>
          </p:nvCxnSpPr>
          <p:spPr>
            <a:xfrm rot="5400000" flipV="1">
              <a:off x="6794423" y="3732848"/>
              <a:ext cx="304800" cy="1909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/>
            <p:cNvSpPr/>
            <p:nvPr/>
          </p:nvSpPr>
          <p:spPr>
            <a:xfrm>
              <a:off x="7693802" y="3581401"/>
              <a:ext cx="609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4" name="Straight Arrow Connector 83"/>
            <p:cNvCxnSpPr>
              <a:endCxn id="83" idx="1"/>
            </p:cNvCxnSpPr>
            <p:nvPr/>
          </p:nvCxnSpPr>
          <p:spPr>
            <a:xfrm>
              <a:off x="7389002" y="3733801"/>
              <a:ext cx="304800" cy="158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V="1">
              <a:off x="8531208" y="2362994"/>
              <a:ext cx="1588" cy="1370013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83" idx="3"/>
            </p:cNvCxnSpPr>
            <p:nvPr/>
          </p:nvCxnSpPr>
          <p:spPr>
            <a:xfrm>
              <a:off x="8303402" y="3733801"/>
              <a:ext cx="230188" cy="158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6705600" y="2362200"/>
              <a:ext cx="1825608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 rot="10800000">
              <a:off x="7236602" y="4114805"/>
              <a:ext cx="304800" cy="187638"/>
              <a:chOff x="2057400" y="2362727"/>
              <a:chExt cx="304800" cy="77261"/>
            </a:xfrm>
          </p:grpSpPr>
          <p:cxnSp>
            <p:nvCxnSpPr>
              <p:cNvPr id="122" name="Straight Arrow Connector 121"/>
              <p:cNvCxnSpPr/>
              <p:nvPr/>
            </p:nvCxnSpPr>
            <p:spPr>
              <a:xfrm rot="10800000" flipV="1">
                <a:off x="2209006" y="2362727"/>
                <a:ext cx="1587" cy="764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/>
              <p:nvPr/>
            </p:nvCxnSpPr>
            <p:spPr>
              <a:xfrm>
                <a:off x="2057400" y="2438400"/>
                <a:ext cx="304800" cy="1588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Cabling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20</a:t>
            </a:fld>
            <a:endParaRPr lang="en-GB" noProof="0"/>
          </a:p>
        </p:txBody>
      </p:sp>
      <p:sp>
        <p:nvSpPr>
          <p:cNvPr id="52" name="TextBox 51"/>
          <p:cNvSpPr txBox="1"/>
          <p:nvPr/>
        </p:nvSpPr>
        <p:spPr>
          <a:xfrm>
            <a:off x="152400" y="5048071"/>
            <a:ext cx="8965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269875">
              <a:buFont typeface="Wingdings" pitchFamily="2" charset="2"/>
              <a:buChar char="§"/>
            </a:pPr>
            <a:r>
              <a:rPr lang="en-US" dirty="0" smtClean="0"/>
              <a:t>Single HV cable to each detector using a </a:t>
            </a:r>
            <a:r>
              <a:rPr lang="en-US" dirty="0" err="1" smtClean="0"/>
              <a:t>fanout</a:t>
            </a:r>
            <a:r>
              <a:rPr lang="en-US" dirty="0" smtClean="0"/>
              <a:t> module.</a:t>
            </a:r>
          </a:p>
          <a:p>
            <a:pPr marL="360363" indent="-269875">
              <a:buFont typeface="Wingdings" pitchFamily="2" charset="2"/>
              <a:buChar char="§"/>
            </a:pPr>
            <a:r>
              <a:rPr lang="en-US" dirty="0" smtClean="0"/>
              <a:t>Screen </a:t>
            </a:r>
            <a:r>
              <a:rPr lang="en-US" dirty="0"/>
              <a:t>of </a:t>
            </a:r>
            <a:r>
              <a:rPr lang="en-US" dirty="0" smtClean="0"/>
              <a:t>detector power cable is </a:t>
            </a:r>
            <a:r>
              <a:rPr lang="en-US" dirty="0"/>
              <a:t>open on the IC side to assure there is </a:t>
            </a:r>
            <a:r>
              <a:rPr lang="en-US" b="1" dirty="0"/>
              <a:t>no ground loop</a:t>
            </a:r>
            <a:r>
              <a:rPr lang="en-US" dirty="0"/>
              <a:t>.  </a:t>
            </a:r>
          </a:p>
          <a:p>
            <a:pPr marL="360363" indent="-269875">
              <a:buFont typeface="Wingdings" pitchFamily="2" charset="2"/>
              <a:buChar char="§"/>
            </a:pPr>
            <a:r>
              <a:rPr lang="en-US" dirty="0"/>
              <a:t>Internal screen to </a:t>
            </a:r>
            <a:r>
              <a:rPr lang="en-US" b="1" dirty="0"/>
              <a:t>shield low frequency </a:t>
            </a:r>
            <a:r>
              <a:rPr lang="en-US" dirty="0"/>
              <a:t>noise (GND only on </a:t>
            </a:r>
            <a:r>
              <a:rPr lang="en-US" dirty="0" smtClean="0"/>
              <a:t>electronics </a:t>
            </a:r>
            <a:r>
              <a:rPr lang="en-US" dirty="0"/>
              <a:t>side, IC is floating). </a:t>
            </a:r>
          </a:p>
          <a:p>
            <a:pPr marL="360363" indent="-269875">
              <a:buFont typeface="Wingdings" pitchFamily="2" charset="2"/>
              <a:buChar char="§"/>
            </a:pPr>
            <a:r>
              <a:rPr lang="en-US" dirty="0" smtClean="0"/>
              <a:t>External screen to </a:t>
            </a:r>
            <a:r>
              <a:rPr lang="en-US" b="1" dirty="0" smtClean="0"/>
              <a:t>shield high frequency </a:t>
            </a:r>
            <a:r>
              <a:rPr lang="en-US" dirty="0" smtClean="0"/>
              <a:t>noise</a:t>
            </a:r>
            <a:r>
              <a:rPr lang="en-US" dirty="0"/>
              <a:t> </a:t>
            </a:r>
            <a:r>
              <a:rPr lang="en-US" dirty="0" smtClean="0"/>
              <a:t>(and </a:t>
            </a:r>
            <a:r>
              <a:rPr lang="en-US" dirty="0" err="1" smtClean="0"/>
              <a:t>atm</a:t>
            </a:r>
            <a:r>
              <a:rPr lang="en-US" dirty="0" smtClean="0"/>
              <a:t> not grounded at </a:t>
            </a:r>
            <a:r>
              <a:rPr lang="en-US" dirty="0" err="1" smtClean="0"/>
              <a:t>tunel</a:t>
            </a:r>
            <a:r>
              <a:rPr lang="en-US" dirty="0" smtClean="0"/>
              <a:t> side).</a:t>
            </a:r>
          </a:p>
        </p:txBody>
      </p:sp>
      <p:grpSp>
        <p:nvGrpSpPr>
          <p:cNvPr id="148" name="Group 147"/>
          <p:cNvGrpSpPr/>
          <p:nvPr/>
        </p:nvGrpSpPr>
        <p:grpSpPr>
          <a:xfrm>
            <a:off x="2362200" y="1066800"/>
            <a:ext cx="4267200" cy="533400"/>
            <a:chOff x="2362200" y="1066800"/>
            <a:chExt cx="4267200" cy="533400"/>
          </a:xfrm>
        </p:grpSpPr>
        <p:sp>
          <p:nvSpPr>
            <p:cNvPr id="57" name="Left Brace 56"/>
            <p:cNvSpPr/>
            <p:nvPr/>
          </p:nvSpPr>
          <p:spPr>
            <a:xfrm rot="5400000">
              <a:off x="3916274" y="-258674"/>
              <a:ext cx="304800" cy="3412948"/>
            </a:xfrm>
            <a:prstGeom prst="leftBrac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149749" y="1066800"/>
              <a:ext cx="18032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tx2"/>
                  </a:solidFill>
                </a:rPr>
                <a:t>enclosed in cable tray 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59" name="Left Brace 58"/>
            <p:cNvSpPr/>
            <p:nvPr/>
          </p:nvSpPr>
          <p:spPr>
            <a:xfrm rot="5400000">
              <a:off x="6057900" y="1028700"/>
              <a:ext cx="304800" cy="838200"/>
            </a:xfrm>
            <a:prstGeom prst="leftBrac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952497" y="1066800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tx2"/>
                  </a:solidFill>
                </a:rPr>
                <a:t>tube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1524000" y="1600200"/>
            <a:ext cx="5257800" cy="1897702"/>
            <a:chOff x="1524000" y="1600200"/>
            <a:chExt cx="5257800" cy="1897702"/>
          </a:xfrm>
        </p:grpSpPr>
        <p:cxnSp>
          <p:nvCxnSpPr>
            <p:cNvPr id="101" name="Straight Arrow Connector 100"/>
            <p:cNvCxnSpPr/>
            <p:nvPr/>
          </p:nvCxnSpPr>
          <p:spPr>
            <a:xfrm>
              <a:off x="2343150" y="1770221"/>
              <a:ext cx="3434355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3601518" y="1600200"/>
              <a:ext cx="6062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~ 200 m</a:t>
              </a:r>
              <a:endParaRPr lang="en-US" sz="1000" b="1" dirty="0"/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>
              <a:off x="5775148" y="1770221"/>
              <a:ext cx="1006652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6033494" y="1600200"/>
              <a:ext cx="5197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~ 5 m</a:t>
              </a:r>
              <a:endParaRPr lang="en-US" sz="1000" b="1" dirty="0"/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2343150" y="1770221"/>
              <a:ext cx="0" cy="172768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775148" y="1770221"/>
              <a:ext cx="0" cy="1727681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6781800" y="1770221"/>
              <a:ext cx="0" cy="45720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>
              <a:off x="1524000" y="1770221"/>
              <a:ext cx="842514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1676400" y="1600200"/>
              <a:ext cx="533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~ 1 m</a:t>
              </a:r>
              <a:endParaRPr lang="en-US" sz="1000" b="1" dirty="0"/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1524000" y="1802487"/>
              <a:ext cx="0" cy="45720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/>
        </p:nvGrpSpPr>
        <p:grpSpPr>
          <a:xfrm>
            <a:off x="7375238" y="783848"/>
            <a:ext cx="1502353" cy="968752"/>
            <a:chOff x="7375238" y="251936"/>
            <a:chExt cx="1502353" cy="968752"/>
          </a:xfrm>
        </p:grpSpPr>
        <p:sp>
          <p:nvSpPr>
            <p:cNvPr id="56" name="Rounded Rectangle 55"/>
            <p:cNvSpPr/>
            <p:nvPr/>
          </p:nvSpPr>
          <p:spPr>
            <a:xfrm>
              <a:off x="7375238" y="251936"/>
              <a:ext cx="1502353" cy="96875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376827" y="251936"/>
              <a:ext cx="1500764" cy="891064"/>
              <a:chOff x="7083383" y="277906"/>
              <a:chExt cx="1766010" cy="1207034"/>
            </a:xfrm>
          </p:grpSpPr>
          <p:grpSp>
            <p:nvGrpSpPr>
              <p:cNvPr id="130" name="Group 129"/>
              <p:cNvGrpSpPr/>
              <p:nvPr/>
            </p:nvGrpSpPr>
            <p:grpSpPr>
              <a:xfrm>
                <a:off x="7797144" y="559293"/>
                <a:ext cx="871851" cy="319552"/>
                <a:chOff x="830489" y="4178360"/>
                <a:chExt cx="871851" cy="319552"/>
              </a:xfrm>
            </p:grpSpPr>
            <p:sp>
              <p:nvSpPr>
                <p:cNvPr id="131" name="Rectangle 130"/>
                <p:cNvSpPr/>
                <p:nvPr/>
              </p:nvSpPr>
              <p:spPr>
                <a:xfrm>
                  <a:off x="830489" y="4267200"/>
                  <a:ext cx="871851" cy="23071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1002192" y="4178360"/>
                  <a:ext cx="428321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BNC</a:t>
                  </a:r>
                  <a:endParaRPr lang="en-US" sz="1100" dirty="0"/>
                </a:p>
              </p:txBody>
            </p:sp>
          </p:grpSp>
          <p:grpSp>
            <p:nvGrpSpPr>
              <p:cNvPr id="133" name="Group 132"/>
              <p:cNvGrpSpPr/>
              <p:nvPr/>
            </p:nvGrpSpPr>
            <p:grpSpPr>
              <a:xfrm>
                <a:off x="7795555" y="868955"/>
                <a:ext cx="871851" cy="314691"/>
                <a:chOff x="830489" y="4410765"/>
                <a:chExt cx="871851" cy="314691"/>
              </a:xfrm>
            </p:grpSpPr>
            <p:sp>
              <p:nvSpPr>
                <p:cNvPr id="134" name="Rectangle 133"/>
                <p:cNvSpPr/>
                <p:nvPr/>
              </p:nvSpPr>
              <p:spPr>
                <a:xfrm>
                  <a:off x="830489" y="4495800"/>
                  <a:ext cx="871851" cy="229656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35" name="TextBox 134"/>
                <p:cNvSpPr txBox="1"/>
                <p:nvPr/>
              </p:nvSpPr>
              <p:spPr>
                <a:xfrm>
                  <a:off x="1004162" y="4410765"/>
                  <a:ext cx="450763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SMA</a:t>
                  </a:r>
                  <a:endParaRPr lang="en-US" sz="1100" dirty="0"/>
                </a:p>
              </p:txBody>
            </p:sp>
          </p:grpSp>
          <p:grpSp>
            <p:nvGrpSpPr>
              <p:cNvPr id="136" name="Group 135"/>
              <p:cNvGrpSpPr/>
              <p:nvPr/>
            </p:nvGrpSpPr>
            <p:grpSpPr>
              <a:xfrm>
                <a:off x="7795553" y="1178616"/>
                <a:ext cx="871851" cy="306324"/>
                <a:chOff x="830489" y="4648790"/>
                <a:chExt cx="871851" cy="306324"/>
              </a:xfrm>
            </p:grpSpPr>
            <p:sp>
              <p:nvSpPr>
                <p:cNvPr id="137" name="Rectangle 136"/>
                <p:cNvSpPr/>
                <p:nvPr/>
              </p:nvSpPr>
              <p:spPr>
                <a:xfrm>
                  <a:off x="830489" y="4724400"/>
                  <a:ext cx="871851" cy="23071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960080" y="4648790"/>
                  <a:ext cx="521296" cy="2616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TRIAX</a:t>
                  </a:r>
                  <a:endParaRPr lang="en-US" sz="1100" dirty="0"/>
                </a:p>
              </p:txBody>
            </p:sp>
          </p:grpSp>
          <p:sp>
            <p:nvSpPr>
              <p:cNvPr id="139" name="Rectangle 138"/>
              <p:cNvSpPr/>
              <p:nvPr/>
            </p:nvSpPr>
            <p:spPr>
              <a:xfrm>
                <a:off x="7083383" y="277906"/>
                <a:ext cx="1766010" cy="4169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Connector Types:</a:t>
                </a:r>
                <a:endParaRPr lang="en-US" sz="1400" dirty="0"/>
              </a:p>
            </p:txBody>
          </p:sp>
        </p:grpSp>
      </p:grpSp>
      <p:grpSp>
        <p:nvGrpSpPr>
          <p:cNvPr id="149" name="Group 148"/>
          <p:cNvGrpSpPr/>
          <p:nvPr/>
        </p:nvGrpSpPr>
        <p:grpSpPr>
          <a:xfrm>
            <a:off x="304800" y="3426023"/>
            <a:ext cx="7072026" cy="1468398"/>
            <a:chOff x="304800" y="3426023"/>
            <a:chExt cx="7072026" cy="1468398"/>
          </a:xfrm>
        </p:grpSpPr>
        <p:grpSp>
          <p:nvGrpSpPr>
            <p:cNvPr id="146" name="Group 145"/>
            <p:cNvGrpSpPr/>
            <p:nvPr/>
          </p:nvGrpSpPr>
          <p:grpSpPr>
            <a:xfrm>
              <a:off x="304800" y="3426023"/>
              <a:ext cx="6630008" cy="1468398"/>
              <a:chOff x="304800" y="3426023"/>
              <a:chExt cx="6630008" cy="1468398"/>
            </a:xfrm>
          </p:grpSpPr>
          <p:sp>
            <p:nvSpPr>
              <p:cNvPr id="94" name="TextBox 93"/>
              <p:cNvSpPr txBox="1"/>
              <p:nvPr/>
            </p:nvSpPr>
            <p:spPr>
              <a:xfrm>
                <a:off x="3581400" y="3426023"/>
                <a:ext cx="6458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1"/>
                    </a:solidFill>
                  </a:rPr>
                  <a:t>CKC50</a:t>
                </a:r>
                <a:endParaRPr lang="en-US" sz="1400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145" name="Group 144"/>
              <p:cNvGrpSpPr/>
              <p:nvPr/>
            </p:nvGrpSpPr>
            <p:grpSpPr>
              <a:xfrm>
                <a:off x="304800" y="3522821"/>
                <a:ext cx="6630008" cy="1371600"/>
                <a:chOff x="304800" y="3522821"/>
                <a:chExt cx="6630008" cy="1371600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1524000" y="3651792"/>
                  <a:ext cx="178340" cy="786222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6601128" y="3651791"/>
                  <a:ext cx="180672" cy="786223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5676900" y="3599022"/>
                  <a:ext cx="266700" cy="104177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2209800" y="3599022"/>
                  <a:ext cx="266700" cy="104177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1" name="Straight Arrow Connector 70"/>
                <p:cNvCxnSpPr/>
                <p:nvPr/>
              </p:nvCxnSpPr>
              <p:spPr>
                <a:xfrm>
                  <a:off x="2363788" y="4513421"/>
                  <a:ext cx="3465512" cy="1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Arrow Connector 71"/>
                <p:cNvCxnSpPr/>
                <p:nvPr/>
              </p:nvCxnSpPr>
              <p:spPr>
                <a:xfrm>
                  <a:off x="2363788" y="4284822"/>
                  <a:ext cx="3465512" cy="0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/>
                <p:cNvCxnSpPr/>
                <p:nvPr/>
              </p:nvCxnSpPr>
              <p:spPr>
                <a:xfrm>
                  <a:off x="2343150" y="3750628"/>
                  <a:ext cx="3434356" cy="794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4" name="Group 73"/>
                <p:cNvGrpSpPr/>
                <p:nvPr/>
              </p:nvGrpSpPr>
              <p:grpSpPr>
                <a:xfrm>
                  <a:off x="2209800" y="4513422"/>
                  <a:ext cx="304800" cy="229394"/>
                  <a:chOff x="2057400" y="2210594"/>
                  <a:chExt cx="304800" cy="229394"/>
                </a:xfrm>
              </p:grpSpPr>
              <p:cxnSp>
                <p:nvCxnSpPr>
                  <p:cNvPr id="128" name="Straight Arrow Connector 127"/>
                  <p:cNvCxnSpPr/>
                  <p:nvPr/>
                </p:nvCxnSpPr>
                <p:spPr>
                  <a:xfrm rot="5400000">
                    <a:off x="2095500" y="2324100"/>
                    <a:ext cx="228600" cy="1588"/>
                  </a:xfrm>
                  <a:prstGeom prst="straightConnector1">
                    <a:avLst/>
                  </a:prstGeom>
                  <a:ln w="25400" cmpd="sng"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/>
                  <p:cNvCxnSpPr/>
                  <p:nvPr/>
                </p:nvCxnSpPr>
                <p:spPr>
                  <a:xfrm>
                    <a:off x="2057400" y="2438400"/>
                    <a:ext cx="304800" cy="1588"/>
                  </a:xfrm>
                  <a:prstGeom prst="straightConnector1">
                    <a:avLst/>
                  </a:prstGeom>
                  <a:ln w="25400" cmpd="sng"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" name="Group 74"/>
                <p:cNvGrpSpPr/>
                <p:nvPr/>
              </p:nvGrpSpPr>
              <p:grpSpPr>
                <a:xfrm>
                  <a:off x="5676900" y="4526496"/>
                  <a:ext cx="304800" cy="229394"/>
                  <a:chOff x="2057400" y="2210594"/>
                  <a:chExt cx="304800" cy="229394"/>
                </a:xfrm>
              </p:grpSpPr>
              <p:cxnSp>
                <p:nvCxnSpPr>
                  <p:cNvPr id="126" name="Straight Arrow Connector 125"/>
                  <p:cNvCxnSpPr/>
                  <p:nvPr/>
                </p:nvCxnSpPr>
                <p:spPr>
                  <a:xfrm rot="5400000">
                    <a:off x="2095500" y="2324100"/>
                    <a:ext cx="228600" cy="1588"/>
                  </a:xfrm>
                  <a:prstGeom prst="straightConnector1">
                    <a:avLst/>
                  </a:prstGeom>
                  <a:ln w="25400" cmpd="sng"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Arrow Connector 126"/>
                  <p:cNvCxnSpPr/>
                  <p:nvPr/>
                </p:nvCxnSpPr>
                <p:spPr>
                  <a:xfrm>
                    <a:off x="2057400" y="2438400"/>
                    <a:ext cx="304800" cy="1588"/>
                  </a:xfrm>
                  <a:prstGeom prst="straightConnector1">
                    <a:avLst/>
                  </a:prstGeom>
                  <a:ln w="25400" cmpd="sng"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6" name="Straight Arrow Connector 75"/>
                <p:cNvCxnSpPr/>
                <p:nvPr/>
              </p:nvCxnSpPr>
              <p:spPr>
                <a:xfrm rot="5400000" flipH="1" flipV="1">
                  <a:off x="2247106" y="4399122"/>
                  <a:ext cx="228600" cy="1588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>
                  <a:off x="1613170" y="4284822"/>
                  <a:ext cx="729980" cy="0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TextBox 95"/>
                <p:cNvSpPr txBox="1"/>
                <p:nvPr/>
              </p:nvSpPr>
              <p:spPr>
                <a:xfrm>
                  <a:off x="2514600" y="4284822"/>
                  <a:ext cx="109036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External Screen 2</a:t>
                  </a:r>
                  <a:endParaRPr lang="en-US" sz="1000" dirty="0"/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2514600" y="4056222"/>
                  <a:ext cx="107112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Internal Screen 1</a:t>
                  </a:r>
                  <a:endParaRPr lang="en-US" sz="1000" dirty="0"/>
                </a:p>
              </p:txBody>
            </p:sp>
            <p:cxnSp>
              <p:nvCxnSpPr>
                <p:cNvPr id="100" name="Straight Arrow Connector 99"/>
                <p:cNvCxnSpPr/>
                <p:nvPr/>
              </p:nvCxnSpPr>
              <p:spPr>
                <a:xfrm>
                  <a:off x="1601788" y="3753010"/>
                  <a:ext cx="741362" cy="0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/>
                <p:cNvCxnSpPr/>
                <p:nvPr/>
              </p:nvCxnSpPr>
              <p:spPr>
                <a:xfrm flipV="1">
                  <a:off x="1447800" y="3750628"/>
                  <a:ext cx="165370" cy="2382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/>
                <p:cNvCxnSpPr/>
                <p:nvPr/>
              </p:nvCxnSpPr>
              <p:spPr>
                <a:xfrm flipV="1">
                  <a:off x="1447800" y="4282440"/>
                  <a:ext cx="165370" cy="2382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Arrow Connector 113"/>
                <p:cNvCxnSpPr/>
                <p:nvPr/>
              </p:nvCxnSpPr>
              <p:spPr>
                <a:xfrm flipV="1">
                  <a:off x="6520775" y="3753010"/>
                  <a:ext cx="165370" cy="2382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Arrow Connector 114"/>
                <p:cNvCxnSpPr/>
                <p:nvPr/>
              </p:nvCxnSpPr>
              <p:spPr>
                <a:xfrm flipV="1">
                  <a:off x="6518443" y="4282440"/>
                  <a:ext cx="165370" cy="2382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TextBox 116"/>
                <p:cNvSpPr txBox="1"/>
                <p:nvPr/>
              </p:nvSpPr>
              <p:spPr>
                <a:xfrm>
                  <a:off x="2514600" y="3522821"/>
                  <a:ext cx="49084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Signal</a:t>
                  </a:r>
                  <a:endParaRPr lang="en-US" sz="1000" dirty="0"/>
                </a:p>
              </p:txBody>
            </p:sp>
            <p:cxnSp>
              <p:nvCxnSpPr>
                <p:cNvPr id="85" name="Straight Arrow Connector 84"/>
                <p:cNvCxnSpPr/>
                <p:nvPr/>
              </p:nvCxnSpPr>
              <p:spPr>
                <a:xfrm>
                  <a:off x="5791200" y="3751422"/>
                  <a:ext cx="1143608" cy="1588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Rectangle 76"/>
                <p:cNvSpPr/>
                <p:nvPr/>
              </p:nvSpPr>
              <p:spPr>
                <a:xfrm>
                  <a:off x="304800" y="3522822"/>
                  <a:ext cx="1219200" cy="137159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Acquisition</a:t>
                  </a:r>
                </a:p>
                <a:p>
                  <a:pPr algn="ctr"/>
                  <a:r>
                    <a:rPr lang="en-US" dirty="0"/>
                    <a:t>C</a:t>
                  </a:r>
                  <a:r>
                    <a:rPr lang="en-US" dirty="0" smtClean="0"/>
                    <a:t>ard</a:t>
                  </a:r>
                </a:p>
                <a:p>
                  <a:pPr algn="ctr"/>
                  <a:r>
                    <a:rPr lang="en-US" sz="1400" dirty="0" smtClean="0"/>
                    <a:t>(BLEDP)</a:t>
                  </a:r>
                  <a:endParaRPr lang="en-US" sz="1400" dirty="0"/>
                </a:p>
              </p:txBody>
            </p:sp>
          </p:grpSp>
        </p:grpSp>
        <p:cxnSp>
          <p:nvCxnSpPr>
            <p:cNvPr id="86" name="Straight Arrow Connector 85"/>
            <p:cNvCxnSpPr/>
            <p:nvPr/>
          </p:nvCxnSpPr>
          <p:spPr>
            <a:xfrm>
              <a:off x="5830094" y="4284822"/>
              <a:ext cx="1546732" cy="158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304800" y="2057400"/>
            <a:ext cx="7142162" cy="1152407"/>
            <a:chOff x="304800" y="2057400"/>
            <a:chExt cx="7142162" cy="1152407"/>
          </a:xfrm>
        </p:grpSpPr>
        <p:grpSp>
          <p:nvGrpSpPr>
            <p:cNvPr id="152" name="Group 151"/>
            <p:cNvGrpSpPr/>
            <p:nvPr/>
          </p:nvGrpSpPr>
          <p:grpSpPr>
            <a:xfrm>
              <a:off x="304800" y="2057400"/>
              <a:ext cx="7142162" cy="1152407"/>
              <a:chOff x="304800" y="2057400"/>
              <a:chExt cx="7142162" cy="1152407"/>
            </a:xfrm>
          </p:grpSpPr>
          <p:grpSp>
            <p:nvGrpSpPr>
              <p:cNvPr id="144" name="Group 143"/>
              <p:cNvGrpSpPr/>
              <p:nvPr/>
            </p:nvGrpSpPr>
            <p:grpSpPr>
              <a:xfrm>
                <a:off x="304800" y="2057400"/>
                <a:ext cx="6641067" cy="1152407"/>
                <a:chOff x="304800" y="2057400"/>
                <a:chExt cx="6641067" cy="1152407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6603460" y="2259687"/>
                  <a:ext cx="178340" cy="500737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1524000" y="2223642"/>
                  <a:ext cx="166094" cy="53678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7" name="Straight Arrow Connector 86"/>
                <p:cNvCxnSpPr/>
                <p:nvPr/>
              </p:nvCxnSpPr>
              <p:spPr>
                <a:xfrm>
                  <a:off x="1524000" y="2362200"/>
                  <a:ext cx="77788" cy="794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Rectangle 89"/>
                <p:cNvSpPr/>
                <p:nvPr/>
              </p:nvSpPr>
              <p:spPr>
                <a:xfrm>
                  <a:off x="304800" y="2075021"/>
                  <a:ext cx="1219200" cy="990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HV Power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Supply</a:t>
                  </a:r>
                </a:p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(~1500 V)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91" name="Group 90"/>
                <p:cNvGrpSpPr/>
                <p:nvPr/>
              </p:nvGrpSpPr>
              <p:grpSpPr>
                <a:xfrm>
                  <a:off x="1492747" y="2600207"/>
                  <a:ext cx="228600" cy="609600"/>
                  <a:chOff x="2057400" y="2135188"/>
                  <a:chExt cx="304800" cy="304800"/>
                </a:xfrm>
              </p:grpSpPr>
              <p:cxnSp>
                <p:nvCxnSpPr>
                  <p:cNvPr id="118" name="Straight Arrow Connector 117"/>
                  <p:cNvCxnSpPr/>
                  <p:nvPr/>
                </p:nvCxnSpPr>
                <p:spPr>
                  <a:xfrm flipH="1">
                    <a:off x="2209800" y="2135188"/>
                    <a:ext cx="1588" cy="304006"/>
                  </a:xfrm>
                  <a:prstGeom prst="straightConnector1">
                    <a:avLst/>
                  </a:prstGeom>
                  <a:ln w="25400" cmpd="sng">
                    <a:solidFill>
                      <a:schemeClr val="tx1"/>
                    </a:solidFill>
                    <a:headEnd type="oval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Arrow Connector 118"/>
                  <p:cNvCxnSpPr/>
                  <p:nvPr/>
                </p:nvCxnSpPr>
                <p:spPr>
                  <a:xfrm>
                    <a:off x="2057400" y="2438400"/>
                    <a:ext cx="304800" cy="1588"/>
                  </a:xfrm>
                  <a:prstGeom prst="straightConnector1">
                    <a:avLst/>
                  </a:prstGeom>
                  <a:ln w="25400" cmpd="sng"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3" name="TextBox 92"/>
                <p:cNvSpPr txBox="1"/>
                <p:nvPr/>
              </p:nvSpPr>
              <p:spPr>
                <a:xfrm>
                  <a:off x="3518277" y="2057400"/>
                  <a:ext cx="67358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accent1"/>
                      </a:solidFill>
                    </a:rPr>
                    <a:t>CBH50</a:t>
                  </a:r>
                  <a:endParaRPr lang="en-US" sz="1400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6362850" y="2475945"/>
                  <a:ext cx="583017" cy="350383"/>
                </a:xfrm>
                <a:prstGeom prst="ellipse">
                  <a:avLst/>
                </a:prstGeom>
                <a:solidFill>
                  <a:srgbClr val="FFC000">
                    <a:alpha val="10196"/>
                  </a:srgb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Rectangle 140"/>
                <p:cNvSpPr/>
                <p:nvPr/>
              </p:nvSpPr>
              <p:spPr>
                <a:xfrm>
                  <a:off x="5685978" y="2247497"/>
                  <a:ext cx="178340" cy="500737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2" name="Straight Arrow Connector 91"/>
                <p:cNvCxnSpPr/>
                <p:nvPr/>
              </p:nvCxnSpPr>
              <p:spPr>
                <a:xfrm flipV="1">
                  <a:off x="1524000" y="2600207"/>
                  <a:ext cx="4267200" cy="8214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Arrow Connector 98"/>
                <p:cNvCxnSpPr/>
                <p:nvPr/>
              </p:nvCxnSpPr>
              <p:spPr>
                <a:xfrm flipV="1">
                  <a:off x="1601788" y="2365177"/>
                  <a:ext cx="4173360" cy="1595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1" name="Straight Arrow Connector 150"/>
              <p:cNvCxnSpPr/>
              <p:nvPr/>
            </p:nvCxnSpPr>
            <p:spPr>
              <a:xfrm>
                <a:off x="6705600" y="2362200"/>
                <a:ext cx="741362" cy="0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3" name="Straight Arrow Connector 142"/>
            <p:cNvCxnSpPr/>
            <p:nvPr/>
          </p:nvCxnSpPr>
          <p:spPr>
            <a:xfrm>
              <a:off x="5775777" y="2599075"/>
              <a:ext cx="926741" cy="6423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715000" y="4572000"/>
            <a:ext cx="266700" cy="240085"/>
            <a:chOff x="5712369" y="4876800"/>
            <a:chExt cx="304800" cy="24008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712369" y="4889874"/>
              <a:ext cx="304800" cy="219670"/>
            </a:xfrm>
            <a:prstGeom prst="line">
              <a:avLst/>
            </a:prstGeom>
            <a:ln w="349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5715000" y="4876800"/>
              <a:ext cx="269332" cy="240085"/>
            </a:xfrm>
            <a:prstGeom prst="line">
              <a:avLst/>
            </a:prstGeom>
            <a:ln w="349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Rectangle 153"/>
          <p:cNvSpPr/>
          <p:nvPr/>
        </p:nvSpPr>
        <p:spPr>
          <a:xfrm>
            <a:off x="2207015" y="2036185"/>
            <a:ext cx="266700" cy="10417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 err="1" smtClean="0">
                <a:solidFill>
                  <a:schemeClr val="tx1"/>
                </a:solidFill>
              </a:rPr>
              <a:t>Fanout</a:t>
            </a:r>
            <a:r>
              <a:rPr lang="en-GB" sz="1000" b="1" dirty="0" smtClean="0">
                <a:solidFill>
                  <a:schemeClr val="tx1"/>
                </a:solidFill>
              </a:rPr>
              <a:t> 1-to-64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5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  <p:cxnSp>
        <p:nvCxnSpPr>
          <p:cNvPr id="142" name="Straight Arrow Connector 141"/>
          <p:cNvCxnSpPr/>
          <p:nvPr/>
        </p:nvCxnSpPr>
        <p:spPr>
          <a:xfrm>
            <a:off x="5775777" y="2365581"/>
            <a:ext cx="926741" cy="6423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Cabling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328" y="1143000"/>
            <a:ext cx="6928472" cy="3276600"/>
          </a:xfrm>
        </p:spPr>
        <p:txBody>
          <a:bodyPr>
            <a:normAutofit/>
          </a:bodyPr>
          <a:lstStyle/>
          <a:p>
            <a:r>
              <a:rPr lang="en-GB" sz="2000" dirty="0"/>
              <a:t>HV cable: </a:t>
            </a:r>
            <a:r>
              <a:rPr lang="en-GB" sz="2000" dirty="0">
                <a:hlinkClick r:id="rId2"/>
              </a:rPr>
              <a:t>CBH50 </a:t>
            </a:r>
            <a:endParaRPr lang="en-GB" sz="1600" dirty="0"/>
          </a:p>
          <a:p>
            <a:r>
              <a:rPr lang="en-GB" sz="2000" dirty="0" smtClean="0"/>
              <a:t>Signal cable: custom-made coaxial double shielded </a:t>
            </a:r>
            <a:r>
              <a:rPr lang="en-GB" sz="2000" dirty="0" smtClean="0">
                <a:hlinkClick r:id="rId3"/>
              </a:rPr>
              <a:t>CKC50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US" sz="2000" dirty="0" smtClean="0">
                <a:solidFill>
                  <a:srgbClr val="000000"/>
                </a:solidFill>
              </a:rPr>
              <a:t>Connectors/Plugs: custom-made </a:t>
            </a:r>
            <a:r>
              <a:rPr lang="en-US" sz="2000" dirty="0" err="1" smtClean="0">
                <a:solidFill>
                  <a:srgbClr val="000000"/>
                </a:solidFill>
              </a:rPr>
              <a:t>triaxial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21</a:t>
            </a:fld>
            <a:endParaRPr lang="en-GB" noProof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217158"/>
            <a:ext cx="3505200" cy="112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4105998" cy="173874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67200"/>
            <a:ext cx="3577936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92" y="2109714"/>
            <a:ext cx="3200400" cy="1499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Cable Management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3143250" cy="4191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22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78697" y="5562600"/>
            <a:ext cx="210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Signal Cable panel &amp;</a:t>
            </a:r>
          </a:p>
          <a:p>
            <a:pPr algn="ctr"/>
            <a:r>
              <a:rPr lang="en-GB" dirty="0" smtClean="0"/>
              <a:t>HV distribution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265712" y="1289222"/>
            <a:ext cx="4574975" cy="4268316"/>
            <a:chOff x="4245497" y="1268760"/>
            <a:chExt cx="4574975" cy="4268316"/>
          </a:xfrm>
        </p:grpSpPr>
        <p:pic>
          <p:nvPicPr>
            <p:cNvPr id="10" name="Picture 2" descr="D:\SVN\be-bi-bl\electronics\blminj\doc\photos\20140204_PSB_SurfaceElectronics\20140204_01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3497" y="1268760"/>
              <a:ext cx="2186975" cy="3879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D:\SVN\be-bi-bl\electronics\blminj\doc\photos\20140204_PSB_SurfaceElectronics\20140204_013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5497" y="1268760"/>
              <a:ext cx="2198711" cy="3900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163368" y="5167744"/>
              <a:ext cx="1127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HV Cables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42576" y="5167744"/>
              <a:ext cx="1404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Signal Cables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58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7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5435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Acquisition Crate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9439-9812-4D12-B474-E46662E3251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0" name="Left Brace 19"/>
          <p:cNvSpPr/>
          <p:nvPr/>
        </p:nvSpPr>
        <p:spPr>
          <a:xfrm rot="16200000">
            <a:off x="3810000" y="3352799"/>
            <a:ext cx="685801" cy="34290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743200" y="540127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Acquisition module (BLEDP)</a:t>
            </a:r>
            <a:endParaRPr lang="en-GB" b="1" dirty="0"/>
          </a:p>
          <a:p>
            <a:pPr algn="ctr"/>
            <a:r>
              <a:rPr lang="en-GB" dirty="0" smtClean="0"/>
              <a:t>Up to 8 modules with </a:t>
            </a:r>
            <a:br>
              <a:rPr lang="en-GB" dirty="0" smtClean="0"/>
            </a:br>
            <a:r>
              <a:rPr lang="en-GB" dirty="0" smtClean="0"/>
              <a:t>8 channel each</a:t>
            </a:r>
            <a:endParaRPr lang="en-GB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143000" y="3962400"/>
            <a:ext cx="1066800" cy="10856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2400" y="50292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Main panel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Ref</a:t>
            </a:r>
            <a:r>
              <a:rPr lang="en-GB" dirty="0"/>
              <a:t>. current Input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LEDs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Power switch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6096000" y="3276600"/>
            <a:ext cx="1409700" cy="11618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34200" y="4438471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Control Unit</a:t>
            </a:r>
          </a:p>
          <a:p>
            <a:pPr algn="ctr"/>
            <a:r>
              <a:rPr lang="en-GB" dirty="0" smtClean="0"/>
              <a:t>Later version w/ advanced remote functions</a:t>
            </a:r>
          </a:p>
        </p:txBody>
      </p:sp>
      <p:sp>
        <p:nvSpPr>
          <p:cNvPr id="3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400" y="1447800"/>
            <a:ext cx="198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Custom Backplane</a:t>
            </a:r>
          </a:p>
          <a:p>
            <a:pPr algn="ctr"/>
            <a:r>
              <a:rPr lang="en-GB" dirty="0" smtClean="0"/>
              <a:t>Support 64 connectors and relays for the input channels and distribute signals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533900" y="1885771"/>
            <a:ext cx="2552700" cy="424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19568" y="849868"/>
            <a:ext cx="22720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Production completed</a:t>
            </a:r>
            <a:endParaRPr lang="en-GB" dirty="0"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  <p:extLst>
      <p:ext uri="{BB962C8B-B14F-4D97-AF65-F5344CB8AC3E}">
        <p14:creationId xmlns:p14="http://schemas.microsoft.com/office/powerpoint/2010/main" val="30979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Acquisition module (BLEDP)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25</a:t>
            </a:fld>
            <a:endParaRPr lang="en-GB" noProof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76004" y="2072196"/>
            <a:ext cx="4753992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lhcblm\Christos\temporary\technicalBoard\BLED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108075"/>
            <a:ext cx="517525" cy="437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6286500" y="4305805"/>
            <a:ext cx="1409700" cy="3908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77000" y="4696663"/>
            <a:ext cx="245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Backplane connection</a:t>
            </a:r>
          </a:p>
          <a:p>
            <a:pPr algn="ctr"/>
            <a:r>
              <a:rPr lang="en-GB" dirty="0" smtClean="0"/>
              <a:t>Analogue inputs, power and control </a:t>
            </a:r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V="1">
            <a:off x="1533072" y="4876800"/>
            <a:ext cx="1228271" cy="2958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172670"/>
            <a:ext cx="245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SFP connectors</a:t>
            </a:r>
          </a:p>
          <a:p>
            <a:pPr algn="ctr"/>
            <a:r>
              <a:rPr lang="en-GB" dirty="0" smtClean="0"/>
              <a:t>Gigabit optical and/or Ethernet links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81800" y="3392269"/>
            <a:ext cx="179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FPGA </a:t>
            </a:r>
          </a:p>
          <a:p>
            <a:pPr algn="ctr"/>
            <a:r>
              <a:rPr lang="en-GB" dirty="0" smtClean="0"/>
              <a:t>Altera Cyclone IV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562600" y="3700629"/>
            <a:ext cx="1295400" cy="1192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533072" y="3548482"/>
            <a:ext cx="1228271" cy="252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2400" y="3801070"/>
            <a:ext cx="245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JTAG connection</a:t>
            </a:r>
          </a:p>
          <a:p>
            <a:pPr algn="ctr"/>
            <a:r>
              <a:rPr lang="en-GB" dirty="0" smtClean="0"/>
              <a:t>Local programming </a:t>
            </a:r>
            <a:br>
              <a:rPr lang="en-GB" dirty="0" smtClean="0"/>
            </a:br>
            <a:r>
              <a:rPr lang="en-GB" dirty="0" smtClean="0"/>
              <a:t>and diagnostics</a:t>
            </a:r>
          </a:p>
        </p:txBody>
      </p:sp>
      <p:sp>
        <p:nvSpPr>
          <p:cNvPr id="3" name="Right Brace 2"/>
          <p:cNvSpPr/>
          <p:nvPr/>
        </p:nvSpPr>
        <p:spPr>
          <a:xfrm>
            <a:off x="6248400" y="1786357"/>
            <a:ext cx="304800" cy="1752600"/>
          </a:xfrm>
          <a:prstGeom prst="rightBrace">
            <a:avLst>
              <a:gd name="adj1" fmla="val 48958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629400" y="2286000"/>
            <a:ext cx="1799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Acquisition </a:t>
            </a:r>
          </a:p>
          <a:p>
            <a:pPr algn="ctr"/>
            <a:r>
              <a:rPr lang="en-GB" dirty="0"/>
              <a:t>d</a:t>
            </a:r>
            <a:r>
              <a:rPr lang="en-GB" dirty="0" smtClean="0"/>
              <a:t>igitisation of 8 channels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19669" y="849868"/>
            <a:ext cx="237193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Currently in production</a:t>
            </a:r>
            <a:endParaRPr lang="en-GB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  <p:extLst>
      <p:ext uri="{BB962C8B-B14F-4D97-AF65-F5344CB8AC3E}">
        <p14:creationId xmlns:p14="http://schemas.microsoft.com/office/powerpoint/2010/main" val="244959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BLEDP Optimisation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5554472" cy="234438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Improve the insulation </a:t>
            </a:r>
            <a:r>
              <a:rPr lang="en-GB" dirty="0"/>
              <a:t>between input lines and other signals e.g. power supplies.</a:t>
            </a:r>
          </a:p>
          <a:p>
            <a:r>
              <a:rPr lang="en-GB" dirty="0"/>
              <a:t>This has been done </a:t>
            </a:r>
            <a:r>
              <a:rPr lang="en-GB" dirty="0" smtClean="0"/>
              <a:t>by:</a:t>
            </a:r>
          </a:p>
          <a:p>
            <a:pPr lvl="1"/>
            <a:r>
              <a:rPr lang="en-GB" dirty="0" smtClean="0"/>
              <a:t>creating </a:t>
            </a:r>
            <a:r>
              <a:rPr lang="en-GB" dirty="0"/>
              <a:t>special VIAS, </a:t>
            </a:r>
            <a:endParaRPr lang="en-GB" dirty="0" smtClean="0"/>
          </a:p>
          <a:p>
            <a:pPr lvl="1"/>
            <a:r>
              <a:rPr lang="en-GB" dirty="0" smtClean="0"/>
              <a:t>optimising </a:t>
            </a:r>
            <a:r>
              <a:rPr lang="en-GB" dirty="0"/>
              <a:t>routing </a:t>
            </a:r>
            <a:r>
              <a:rPr lang="en-GB" dirty="0" smtClean="0"/>
              <a:t>paths </a:t>
            </a:r>
            <a:r>
              <a:rPr lang="en-GB" dirty="0"/>
              <a:t>and </a:t>
            </a:r>
            <a:endParaRPr lang="en-GB" dirty="0" smtClean="0"/>
          </a:p>
          <a:p>
            <a:pPr lvl="1"/>
            <a:r>
              <a:rPr lang="en-GB" dirty="0" smtClean="0"/>
              <a:t>creating </a:t>
            </a:r>
            <a:r>
              <a:rPr lang="en-GB" dirty="0"/>
              <a:t>holes below the integration capacitor. </a:t>
            </a:r>
            <a:endParaRPr lang="en-GB" dirty="0" smtClean="0"/>
          </a:p>
          <a:p>
            <a:pPr lvl="1"/>
            <a:r>
              <a:rPr lang="en-GB" dirty="0" smtClean="0"/>
              <a:t>several </a:t>
            </a:r>
            <a:r>
              <a:rPr lang="en-GB" dirty="0"/>
              <a:t>ground areas have been created.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26</a:t>
            </a:fld>
            <a:endParaRPr lang="en-GB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51520" y="3573016"/>
            <a:ext cx="5701070" cy="2592289"/>
            <a:chOff x="-496911" y="-253099"/>
            <a:chExt cx="5954736" cy="255624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75" y="352425"/>
              <a:ext cx="5391150" cy="19335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" name="Straight Arrow Connector 6"/>
            <p:cNvCxnSpPr/>
            <p:nvPr/>
          </p:nvCxnSpPr>
          <p:spPr>
            <a:xfrm flipH="1">
              <a:off x="2028825" y="247650"/>
              <a:ext cx="561975" cy="2463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2590800" y="247650"/>
              <a:ext cx="0" cy="35941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2590800" y="247650"/>
              <a:ext cx="457200" cy="27495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2025577" y="0"/>
              <a:ext cx="1614170" cy="249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10800" tIns="3600" rIns="10800" bIns="360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/>
                  <a:ea typeface="Times New Roman"/>
                </a:rPr>
                <a:t>Special insulated VIAS</a:t>
              </a:r>
              <a:endParaRPr lang="en-GB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-496911" y="-76614"/>
              <a:ext cx="2374900" cy="249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10800" tIns="3600" rIns="10800" bIns="360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/>
                  <a:ea typeface="Times New Roman"/>
                </a:rPr>
                <a:t>Holes below integrator capacitors</a:t>
              </a:r>
              <a:endParaRPr lang="en-GB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162050" y="219075"/>
              <a:ext cx="662305" cy="30353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162050" y="219075"/>
              <a:ext cx="662305" cy="76898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/>
          </p:nvSpPr>
          <p:spPr>
            <a:xfrm>
              <a:off x="561241" y="1141094"/>
              <a:ext cx="4343400" cy="5810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61975" y="1722118"/>
              <a:ext cx="4343400" cy="5810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3038051" y="-253099"/>
              <a:ext cx="2404888" cy="249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10800" tIns="3600" rIns="10800" bIns="360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Times New Roman"/>
                  <a:ea typeface="Times New Roman"/>
                </a:rPr>
                <a:t>Areas dedicated to the monitors</a:t>
              </a:r>
              <a:endParaRPr lang="en-GB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3267076" y="9525"/>
              <a:ext cx="779195" cy="12858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3629026" y="-3544"/>
              <a:ext cx="417246" cy="19752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6164054" y="1268760"/>
            <a:ext cx="2656418" cy="2003100"/>
            <a:chOff x="117093" y="889610"/>
            <a:chExt cx="4015446" cy="3529990"/>
          </a:xfrm>
        </p:grpSpPr>
        <p:sp>
          <p:nvSpPr>
            <p:cNvPr id="23" name="Rounded Rectangle 22"/>
            <p:cNvSpPr/>
            <p:nvPr/>
          </p:nvSpPr>
          <p:spPr>
            <a:xfrm>
              <a:off x="117093" y="889610"/>
              <a:ext cx="4015446" cy="3529990"/>
            </a:xfrm>
            <a:prstGeom prst="roundRect">
              <a:avLst>
                <a:gd name="adj" fmla="val 8902"/>
              </a:avLst>
            </a:prstGeom>
            <a:solidFill>
              <a:schemeClr val="bg1"/>
            </a:solidFill>
            <a:ln w="127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898649" y="3561632"/>
              <a:ext cx="2552700" cy="771925"/>
              <a:chOff x="898649" y="3561632"/>
              <a:chExt cx="2552700" cy="771925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1813049" y="3561632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2041649" y="3561632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1810799" y="4323632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 flipV="1">
                <a:off x="2308349" y="3568832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 flipV="1">
                <a:off x="2308349" y="3561632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 flipV="1">
                <a:off x="2306099" y="4333557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53"/>
              <p:cNvSpPr/>
              <p:nvPr/>
            </p:nvSpPr>
            <p:spPr>
              <a:xfrm>
                <a:off x="2346449" y="3611432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2841749" y="37902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841749" y="39426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2841749" y="40950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841749" y="42474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841749" y="36378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Rectangle 59"/>
              <p:cNvSpPr/>
              <p:nvPr/>
            </p:nvSpPr>
            <p:spPr>
              <a:xfrm flipH="1">
                <a:off x="898649" y="3611432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 flipH="1">
                <a:off x="917699" y="37902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917699" y="39426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H="1">
                <a:off x="917699" y="40950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H="1">
                <a:off x="917699" y="42474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H="1">
                <a:off x="917699" y="36378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134960" y="946323"/>
              <a:ext cx="3910704" cy="461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Standard Vias and Through </a:t>
              </a:r>
              <a:r>
                <a:rPr lang="en-GB" sz="1100" dirty="0"/>
                <a:t>h</a:t>
              </a:r>
              <a:r>
                <a:rPr lang="en-GB" sz="1100" dirty="0" smtClean="0"/>
                <a:t>ole footprint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4591" y="3192302"/>
              <a:ext cx="3852210" cy="461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Modified Vias and Through hole footprint </a:t>
              </a:r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1963199" y="2693463"/>
              <a:ext cx="459450" cy="534517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78497" y="1354089"/>
              <a:ext cx="2142002" cy="1226628"/>
              <a:chOff x="1078497" y="1354089"/>
              <a:chExt cx="2142002" cy="1226628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1810799" y="17790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039399" y="1779063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810799" y="25410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2306099" y="17862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 flipV="1">
                <a:off x="2306099" y="1779063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2306099" y="25410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/>
              <p:cNvSpPr/>
              <p:nvPr/>
            </p:nvSpPr>
            <p:spPr>
              <a:xfrm>
                <a:off x="1124999" y="1828863"/>
                <a:ext cx="8763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344199" y="1828863"/>
                <a:ext cx="8763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1124999" y="23124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124999" y="24648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1124999" y="21600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124999" y="20076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1124999" y="18552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2344199" y="23124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2344199" y="24648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2344199" y="21600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2344199" y="20076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2344199" y="18552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Bent Arrow 46"/>
              <p:cNvSpPr/>
              <p:nvPr/>
            </p:nvSpPr>
            <p:spPr>
              <a:xfrm rot="5400000">
                <a:off x="1056926" y="1375660"/>
                <a:ext cx="1226628" cy="1183486"/>
              </a:xfrm>
              <a:prstGeom prst="bentArrow">
                <a:avLst>
                  <a:gd name="adj1" fmla="val 25000"/>
                  <a:gd name="adj2" fmla="val 7614"/>
                  <a:gd name="adj3" fmla="val 0"/>
                  <a:gd name="adj4" fmla="val 43750"/>
                </a:avLst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6156176" y="3610729"/>
            <a:ext cx="2674056" cy="2168927"/>
            <a:chOff x="6292506" y="4098508"/>
            <a:chExt cx="2781806" cy="2168927"/>
          </a:xfrm>
        </p:grpSpPr>
        <p:sp>
          <p:nvSpPr>
            <p:cNvPr id="67" name="Rounded Rectangle 66"/>
            <p:cNvSpPr/>
            <p:nvPr/>
          </p:nvSpPr>
          <p:spPr>
            <a:xfrm>
              <a:off x="6292506" y="4098508"/>
              <a:ext cx="2781806" cy="2168927"/>
            </a:xfrm>
            <a:prstGeom prst="roundRect">
              <a:avLst>
                <a:gd name="adj" fmla="val 8902"/>
              </a:avLst>
            </a:prstGeom>
            <a:solidFill>
              <a:schemeClr val="bg1"/>
            </a:solidFill>
            <a:ln w="127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dirty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6425326" y="4700772"/>
              <a:ext cx="2552700" cy="893285"/>
              <a:chOff x="6423803" y="3881349"/>
              <a:chExt cx="2552700" cy="893285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7871603" y="4096034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>
                <a:off x="8366903" y="42748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8366903" y="44272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8366903" y="45796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8366903" y="47320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8366903" y="41224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angle 78"/>
              <p:cNvSpPr/>
              <p:nvPr/>
            </p:nvSpPr>
            <p:spPr>
              <a:xfrm flipH="1">
                <a:off x="6423803" y="4096034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80" name="Straight Connector 79"/>
              <p:cNvCxnSpPr/>
              <p:nvPr/>
            </p:nvCxnSpPr>
            <p:spPr>
              <a:xfrm flipH="1">
                <a:off x="6442853" y="42748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H="1">
                <a:off x="6442853" y="44272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H="1">
                <a:off x="6442853" y="45796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H="1">
                <a:off x="6442853" y="47320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H="1">
                <a:off x="6442853" y="4126468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ectangle 84"/>
              <p:cNvSpPr/>
              <p:nvPr/>
            </p:nvSpPr>
            <p:spPr>
              <a:xfrm>
                <a:off x="7239000" y="4022882"/>
                <a:ext cx="289703" cy="7215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7863191" y="4008766"/>
                <a:ext cx="289703" cy="7215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8137515" y="4078666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6608547" y="4071873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ectangle 88"/>
              <p:cNvSpPr/>
              <p:nvPr/>
            </p:nvSpPr>
            <p:spPr>
              <a:xfrm>
                <a:off x="7383851" y="3886200"/>
                <a:ext cx="144852" cy="12256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7848094" y="3881349"/>
                <a:ext cx="144852" cy="12256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7528702" y="3886199"/>
                <a:ext cx="319391" cy="1177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7078733" y="5813791"/>
              <a:ext cx="9772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Hole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V="1">
              <a:off x="7620705" y="5551457"/>
              <a:ext cx="69215" cy="2933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6888607" y="4098508"/>
              <a:ext cx="17040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High Insulation Capacitor</a:t>
              </a:r>
            </a:p>
          </p:txBody>
        </p:sp>
        <p:cxnSp>
          <p:nvCxnSpPr>
            <p:cNvPr id="72" name="Straight Arrow Connector 71"/>
            <p:cNvCxnSpPr>
              <a:endCxn id="91" idx="0"/>
            </p:cNvCxnSpPr>
            <p:nvPr/>
          </p:nvCxnSpPr>
          <p:spPr>
            <a:xfrm flipH="1">
              <a:off x="7689921" y="4401480"/>
              <a:ext cx="21537" cy="30414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9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4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Processing Electronics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7696200" cy="441961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Processing Mezzanine</a:t>
            </a:r>
          </a:p>
          <a:p>
            <a:pPr lvl="1"/>
            <a:r>
              <a:rPr lang="en-GB" dirty="0" smtClean="0"/>
              <a:t>New design to match the acquisition modules</a:t>
            </a:r>
          </a:p>
          <a:p>
            <a:pPr lvl="1"/>
            <a:r>
              <a:rPr lang="en-GB" dirty="0" smtClean="0"/>
              <a:t>2 SFP modules </a:t>
            </a:r>
            <a:r>
              <a:rPr lang="en-GB" sz="2000" dirty="0" smtClean="0"/>
              <a:t>(gigabit Optical links and Ethernet)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Cyclone IV </a:t>
            </a:r>
            <a:r>
              <a:rPr lang="en-GB" sz="2000" dirty="0" smtClean="0"/>
              <a:t>(150K logic elements)</a:t>
            </a:r>
            <a:r>
              <a:rPr lang="en-GB" dirty="0" smtClean="0"/>
              <a:t> FPGA</a:t>
            </a:r>
          </a:p>
          <a:p>
            <a:r>
              <a:rPr lang="en-GB" dirty="0" smtClean="0"/>
              <a:t>Carrier VME64x modules</a:t>
            </a:r>
          </a:p>
          <a:p>
            <a:pPr lvl="1"/>
            <a:r>
              <a:rPr lang="en-GB" dirty="0" smtClean="0"/>
              <a:t>Generic BI card, i.e. DAB64x  </a:t>
            </a:r>
          </a:p>
          <a:p>
            <a:r>
              <a:rPr lang="en-GB" dirty="0" smtClean="0"/>
              <a:t>VME crates with BI custom backplane</a:t>
            </a:r>
          </a:p>
          <a:p>
            <a:pPr lvl="1"/>
            <a:r>
              <a:rPr lang="en-GB" dirty="0" smtClean="0"/>
              <a:t>Broadcast of timing events to the modules</a:t>
            </a:r>
          </a:p>
          <a:p>
            <a:pPr lvl="1"/>
            <a:r>
              <a:rPr lang="en-GB" dirty="0" smtClean="0"/>
              <a:t>Daisy-chain of beam permit signals</a:t>
            </a:r>
          </a:p>
          <a:p>
            <a:pPr lvl="1"/>
            <a:r>
              <a:rPr lang="en-GB" dirty="0" smtClean="0"/>
              <a:t>Same as LHC system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27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  <p:extLst>
      <p:ext uri="{BB962C8B-B14F-4D97-AF65-F5344CB8AC3E}">
        <p14:creationId xmlns:p14="http://schemas.microsoft.com/office/powerpoint/2010/main" val="29667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Processing &amp; Threshold Comparator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28</a:t>
            </a:fld>
            <a:endParaRPr lang="en-GB" noProof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13578" y="2389909"/>
            <a:ext cx="4024313" cy="2789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200" y="4944070"/>
            <a:ext cx="2362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2 SFP </a:t>
            </a:r>
            <a:r>
              <a:rPr lang="en-GB" b="1" dirty="0" smtClean="0"/>
              <a:t>modules </a:t>
            </a:r>
          </a:p>
          <a:p>
            <a:pPr algn="ctr"/>
            <a:r>
              <a:rPr lang="en-GB" dirty="0"/>
              <a:t>G</a:t>
            </a:r>
            <a:r>
              <a:rPr lang="en-GB" dirty="0" smtClean="0"/>
              <a:t>igabit </a:t>
            </a:r>
            <a:r>
              <a:rPr lang="en-GB" dirty="0"/>
              <a:t>Optical links and </a:t>
            </a:r>
            <a:r>
              <a:rPr lang="en-GB" dirty="0" smtClean="0"/>
              <a:t>Ethernet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28600" y="3795106"/>
            <a:ext cx="17526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FPGA </a:t>
            </a:r>
          </a:p>
          <a:p>
            <a:pPr algn="ctr"/>
            <a:r>
              <a:rPr lang="en-GB" dirty="0" smtClean="0"/>
              <a:t>Cyclone </a:t>
            </a:r>
            <a:r>
              <a:rPr lang="en-GB" dirty="0"/>
              <a:t>IV </a:t>
            </a:r>
            <a:r>
              <a:rPr lang="en-GB" sz="2000" dirty="0" smtClean="0"/>
              <a:t>150K </a:t>
            </a:r>
            <a:r>
              <a:rPr lang="en-GB" sz="2000" dirty="0"/>
              <a:t>logic </a:t>
            </a:r>
            <a:r>
              <a:rPr lang="en-GB" sz="2000" dirty="0" smtClean="0"/>
              <a:t>elements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752600" y="2429471"/>
            <a:ext cx="714376" cy="16001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86891" y="5325070"/>
            <a:ext cx="108970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9128" y="1957624"/>
            <a:ext cx="137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Connectors</a:t>
            </a:r>
          </a:p>
          <a:p>
            <a:pPr algn="ctr"/>
            <a:r>
              <a:rPr lang="en-GB" dirty="0"/>
              <a:t>t</a:t>
            </a:r>
            <a:r>
              <a:rPr lang="en-GB" dirty="0" smtClean="0"/>
              <a:t>o the </a:t>
            </a:r>
            <a:br>
              <a:rPr lang="en-GB" dirty="0" smtClean="0"/>
            </a:br>
            <a:r>
              <a:rPr lang="en-GB" dirty="0" smtClean="0"/>
              <a:t>mainboard </a:t>
            </a:r>
            <a:endParaRPr lang="en-GB" dirty="0"/>
          </a:p>
        </p:txBody>
      </p:sp>
      <p:sp>
        <p:nvSpPr>
          <p:cNvPr id="19" name="Right Brace 18"/>
          <p:cNvSpPr/>
          <p:nvPr/>
        </p:nvSpPr>
        <p:spPr>
          <a:xfrm rot="10800000">
            <a:off x="1497850" y="1783361"/>
            <a:ext cx="304800" cy="1331908"/>
          </a:xfrm>
          <a:prstGeom prst="rightBrace">
            <a:avLst>
              <a:gd name="adj1" fmla="val 48958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 descr="D:\lhcblm\Christos\temporary\technicalBoard\photos_BCC33\BL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23" y="1433154"/>
            <a:ext cx="358777" cy="458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 flipH="1">
            <a:off x="5181600" y="1451343"/>
            <a:ext cx="1402492" cy="1097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534665" y="989678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JTAG connection</a:t>
            </a:r>
          </a:p>
          <a:p>
            <a:pPr algn="ctr"/>
            <a:r>
              <a:rPr lang="en-GB" dirty="0" smtClean="0"/>
              <a:t>Local programming </a:t>
            </a:r>
            <a:br>
              <a:rPr lang="en-GB" dirty="0" smtClean="0"/>
            </a:br>
            <a:r>
              <a:rPr lang="en-GB" dirty="0" smtClean="0"/>
              <a:t>and diagnostics</a:t>
            </a: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5" t="1084" r="7595"/>
          <a:stretch/>
        </p:blipFill>
        <p:spPr>
          <a:xfrm rot="5400000">
            <a:off x="4786745" y="2056608"/>
            <a:ext cx="467590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VFC-HD module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29</a:t>
            </a:fld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47" b="98465" l="7208" r="97214">
                        <a14:foregroundMark x1="35796" y1="44992" x2="35796" y2="44992"/>
                        <a14:foregroundMark x1="32283" y1="13086" x2="32283" y2="13086"/>
                        <a14:foregroundMark x1="34464" y1="44992" x2="34464" y2="44992"/>
                        <a14:foregroundMark x1="35130" y1="45880" x2="35130" y2="45880"/>
                        <a14:foregroundMark x1="60327" y1="10501" x2="60327" y2="10501"/>
                        <a14:foregroundMark x1="31072" y1="82068" x2="31072" y2="82068"/>
                        <a14:foregroundMark x1="28528" y1="81987" x2="28528" y2="81987"/>
                        <a14:foregroundMark x1="35251" y1="50727" x2="35251" y2="50727"/>
                        <a14:foregroundMark x1="26772" y1="81987" x2="26772" y2="81987"/>
                        <a14:foregroundMark x1="34343" y1="9451" x2="34343" y2="9451"/>
                        <a14:foregroundMark x1="29194" y1="9289" x2="29194" y2="9289"/>
                        <a14:foregroundMark x1="18171" y1="11389" x2="18171" y2="11389"/>
                        <a14:foregroundMark x1="17505" y1="13489" x2="17505" y2="13489"/>
                        <a14:foregroundMark x1="16959" y1="12924" x2="16959" y2="12924"/>
                        <a14:foregroundMark x1="55300" y1="8885" x2="55300" y2="8885"/>
                        <a14:foregroundMark x1="57904" y1="8885" x2="57904" y2="8885"/>
                        <a14:foregroundMark x1="50333" y1="8885" x2="50333" y2="8885"/>
                        <a14:foregroundMark x1="39976" y1="13166" x2="39976" y2="13166"/>
                        <a14:backgroundMark x1="18474" y1="90145" x2="18474" y2="901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22"/>
          <a:stretch/>
        </p:blipFill>
        <p:spPr>
          <a:xfrm rot="5400000">
            <a:off x="2112844" y="1854240"/>
            <a:ext cx="4427943" cy="360670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4800" y="1879976"/>
            <a:ext cx="2917674" cy="932425"/>
            <a:chOff x="1487465" y="1960354"/>
            <a:chExt cx="2917674" cy="932425"/>
          </a:xfrm>
        </p:grpSpPr>
        <p:sp>
          <p:nvSpPr>
            <p:cNvPr id="9" name="Rectangle 8"/>
            <p:cNvSpPr/>
            <p:nvPr/>
          </p:nvSpPr>
          <p:spPr>
            <a:xfrm>
              <a:off x="1487465" y="1960354"/>
              <a:ext cx="1815452" cy="932425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Beam Synchronous Timing</a:t>
              </a:r>
              <a:endParaRPr lang="en-GB" dirty="0"/>
            </a:p>
          </p:txBody>
        </p:sp>
        <p:cxnSp>
          <p:nvCxnSpPr>
            <p:cNvPr id="10" name="Straight Arrow Connector 9"/>
            <p:cNvCxnSpPr>
              <a:stCxn id="9" idx="3"/>
            </p:cNvCxnSpPr>
            <p:nvPr/>
          </p:nvCxnSpPr>
          <p:spPr>
            <a:xfrm>
              <a:off x="3302917" y="2426567"/>
              <a:ext cx="1102222" cy="22957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04800" y="2582729"/>
            <a:ext cx="2870953" cy="1038527"/>
            <a:chOff x="1487465" y="2663107"/>
            <a:chExt cx="2870953" cy="1038527"/>
          </a:xfrm>
        </p:grpSpPr>
        <p:sp>
          <p:nvSpPr>
            <p:cNvPr id="12" name="Rectangle 11"/>
            <p:cNvSpPr/>
            <p:nvPr/>
          </p:nvSpPr>
          <p:spPr>
            <a:xfrm>
              <a:off x="1487465" y="3078858"/>
              <a:ext cx="1849727" cy="62277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Ethernet</a:t>
              </a:r>
              <a:endParaRPr lang="en-GB" dirty="0"/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 flipV="1">
              <a:off x="3337192" y="2663107"/>
              <a:ext cx="1021226" cy="727139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83873" y="3564558"/>
            <a:ext cx="2907454" cy="1558055"/>
            <a:chOff x="1466538" y="3644936"/>
            <a:chExt cx="2907454" cy="1558055"/>
          </a:xfrm>
        </p:grpSpPr>
        <p:sp>
          <p:nvSpPr>
            <p:cNvPr id="15" name="Rectangle 14"/>
            <p:cNvSpPr/>
            <p:nvPr/>
          </p:nvSpPr>
          <p:spPr>
            <a:xfrm>
              <a:off x="1466538" y="4353925"/>
              <a:ext cx="1849727" cy="849066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4 SFP for fast connections to the Front-ends</a:t>
              </a:r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 flipV="1">
              <a:off x="3316265" y="3644936"/>
              <a:ext cx="1057727" cy="1133522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3529115" y="4751926"/>
            <a:ext cx="1576285" cy="1416096"/>
            <a:chOff x="4711780" y="4832304"/>
            <a:chExt cx="1576285" cy="1416096"/>
          </a:xfrm>
        </p:grpSpPr>
        <p:sp>
          <p:nvSpPr>
            <p:cNvPr id="18" name="Rectangle 17"/>
            <p:cNvSpPr/>
            <p:nvPr/>
          </p:nvSpPr>
          <p:spPr>
            <a:xfrm>
              <a:off x="4711780" y="5766514"/>
              <a:ext cx="1576285" cy="481886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HPC-FMC slot</a:t>
              </a:r>
            </a:p>
          </p:txBody>
        </p:sp>
        <p:cxnSp>
          <p:nvCxnSpPr>
            <p:cNvPr id="19" name="Straight Arrow Connector 18"/>
            <p:cNvCxnSpPr>
              <a:stCxn id="18" idx="0"/>
            </p:cNvCxnSpPr>
            <p:nvPr/>
          </p:nvCxnSpPr>
          <p:spPr>
            <a:xfrm flipH="1" flipV="1">
              <a:off x="5132654" y="4832304"/>
              <a:ext cx="367269" cy="934210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798814" y="4924135"/>
            <a:ext cx="2996584" cy="677541"/>
            <a:chOff x="6981479" y="5004513"/>
            <a:chExt cx="2996584" cy="677541"/>
          </a:xfrm>
        </p:grpSpPr>
        <p:sp>
          <p:nvSpPr>
            <p:cNvPr id="21" name="Rectangle 20"/>
            <p:cNvSpPr/>
            <p:nvPr/>
          </p:nvSpPr>
          <p:spPr>
            <a:xfrm>
              <a:off x="7507265" y="5004513"/>
              <a:ext cx="2470798" cy="677541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Rear Transition Module connection</a:t>
              </a:r>
            </a:p>
          </p:txBody>
        </p:sp>
        <p:cxnSp>
          <p:nvCxnSpPr>
            <p:cNvPr id="22" name="Straight Arrow Connector 21"/>
            <p:cNvCxnSpPr>
              <a:stCxn id="21" idx="1"/>
            </p:cNvCxnSpPr>
            <p:nvPr/>
          </p:nvCxnSpPr>
          <p:spPr>
            <a:xfrm flipH="1" flipV="1">
              <a:off x="6981479" y="5154562"/>
              <a:ext cx="525786" cy="188722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831018" y="1754153"/>
            <a:ext cx="2385904" cy="1135513"/>
            <a:chOff x="6013683" y="1834531"/>
            <a:chExt cx="2385904" cy="1135513"/>
          </a:xfrm>
        </p:grpSpPr>
        <p:sp>
          <p:nvSpPr>
            <p:cNvPr id="24" name="Rectangle 23"/>
            <p:cNvSpPr/>
            <p:nvPr/>
          </p:nvSpPr>
          <p:spPr>
            <a:xfrm>
              <a:off x="7510081" y="1834531"/>
              <a:ext cx="889506" cy="481886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DDR3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6013683" y="1961058"/>
              <a:ext cx="1652293" cy="1008986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831018" y="3878960"/>
            <a:ext cx="3731958" cy="841262"/>
            <a:chOff x="6013683" y="3959338"/>
            <a:chExt cx="3731958" cy="841262"/>
          </a:xfrm>
        </p:grpSpPr>
        <p:sp>
          <p:nvSpPr>
            <p:cNvPr id="27" name="Rectangle 26"/>
            <p:cNvSpPr/>
            <p:nvPr/>
          </p:nvSpPr>
          <p:spPr>
            <a:xfrm>
              <a:off x="7964465" y="4249563"/>
              <a:ext cx="1781176" cy="551037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ARRIA V FPGA</a:t>
              </a:r>
            </a:p>
          </p:txBody>
        </p:sp>
        <p:cxnSp>
          <p:nvCxnSpPr>
            <p:cNvPr id="28" name="Straight Arrow Connector 27"/>
            <p:cNvCxnSpPr>
              <a:stCxn id="27" idx="1"/>
            </p:cNvCxnSpPr>
            <p:nvPr/>
          </p:nvCxnSpPr>
          <p:spPr>
            <a:xfrm flipH="1" flipV="1">
              <a:off x="6013683" y="3959338"/>
              <a:ext cx="1950782" cy="565744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5798814" y="2370739"/>
            <a:ext cx="2887986" cy="574011"/>
            <a:chOff x="6981479" y="2451117"/>
            <a:chExt cx="2887986" cy="574011"/>
          </a:xfrm>
        </p:grpSpPr>
        <p:sp>
          <p:nvSpPr>
            <p:cNvPr id="30" name="Rectangle 29"/>
            <p:cNvSpPr/>
            <p:nvPr/>
          </p:nvSpPr>
          <p:spPr>
            <a:xfrm>
              <a:off x="8164733" y="2451117"/>
              <a:ext cx="1704732" cy="574011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VME64x interface</a:t>
              </a:r>
            </a:p>
          </p:txBody>
        </p:sp>
        <p:cxnSp>
          <p:nvCxnSpPr>
            <p:cNvPr id="31" name="Straight Arrow Connector 30"/>
            <p:cNvCxnSpPr>
              <a:stCxn id="30" idx="1"/>
            </p:cNvCxnSpPr>
            <p:nvPr/>
          </p:nvCxnSpPr>
          <p:spPr>
            <a:xfrm flipH="1">
              <a:off x="6981479" y="2738123"/>
              <a:ext cx="1183254" cy="287005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5798812" y="3309868"/>
            <a:ext cx="3148986" cy="651833"/>
            <a:chOff x="6829077" y="4965760"/>
            <a:chExt cx="3148986" cy="651833"/>
          </a:xfrm>
        </p:grpSpPr>
        <p:sp>
          <p:nvSpPr>
            <p:cNvPr id="39" name="Rectangle 38"/>
            <p:cNvSpPr/>
            <p:nvPr/>
          </p:nvSpPr>
          <p:spPr>
            <a:xfrm>
              <a:off x="7507265" y="4965760"/>
              <a:ext cx="2470798" cy="651833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P0 User defined connection</a:t>
              </a:r>
            </a:p>
          </p:txBody>
        </p:sp>
        <p:cxnSp>
          <p:nvCxnSpPr>
            <p:cNvPr id="40" name="Straight Arrow Connector 39"/>
            <p:cNvCxnSpPr>
              <a:stCxn id="39" idx="1"/>
            </p:cNvCxnSpPr>
            <p:nvPr/>
          </p:nvCxnSpPr>
          <p:spPr>
            <a:xfrm flipH="1">
              <a:off x="6829077" y="5291677"/>
              <a:ext cx="678188" cy="71863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105401" y="5013796"/>
            <a:ext cx="3689997" cy="1234604"/>
            <a:chOff x="6212894" y="3565996"/>
            <a:chExt cx="3689997" cy="1234604"/>
          </a:xfrm>
        </p:grpSpPr>
        <p:sp>
          <p:nvSpPr>
            <p:cNvPr id="36" name="Rectangle 35"/>
            <p:cNvSpPr/>
            <p:nvPr/>
          </p:nvSpPr>
          <p:spPr>
            <a:xfrm>
              <a:off x="7627524" y="4249563"/>
              <a:ext cx="2275367" cy="551037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CERN Power Supplies</a:t>
              </a:r>
            </a:p>
          </p:txBody>
        </p:sp>
        <p:cxnSp>
          <p:nvCxnSpPr>
            <p:cNvPr id="37" name="Straight Arrow Connector 36"/>
            <p:cNvCxnSpPr>
              <a:stCxn id="36" idx="1"/>
            </p:cNvCxnSpPr>
            <p:nvPr/>
          </p:nvCxnSpPr>
          <p:spPr>
            <a:xfrm flipH="1" flipV="1">
              <a:off x="6212894" y="3565996"/>
              <a:ext cx="1414630" cy="959086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4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81000" y="1090852"/>
            <a:ext cx="665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Next generation of generic CERN BI processing modules in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51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84"/>
            <a:ext cx="8229600" cy="3200416"/>
          </a:xfrm>
        </p:spPr>
        <p:txBody>
          <a:bodyPr>
            <a:normAutofit fontScale="85000" lnSpcReduction="20000"/>
          </a:bodyPr>
          <a:lstStyle/>
          <a:p>
            <a:pPr indent="-432000">
              <a:buClr>
                <a:schemeClr val="tx2"/>
              </a:buClr>
            </a:pPr>
            <a:r>
              <a:rPr lang="en-GB" dirty="0" smtClean="0"/>
              <a:t>Specifications</a:t>
            </a:r>
          </a:p>
          <a:p>
            <a:pPr lvl="1" indent="-432000">
              <a:buClr>
                <a:schemeClr val="tx2"/>
              </a:buClr>
            </a:pPr>
            <a:r>
              <a:rPr lang="en-GB" dirty="0" smtClean="0"/>
              <a:t>Dynamic range, Measurements, Supervision, Interlocking </a:t>
            </a:r>
          </a:p>
          <a:p>
            <a:pPr indent="-432000">
              <a:buClr>
                <a:schemeClr val="tx2"/>
              </a:buClr>
            </a:pPr>
            <a:r>
              <a:rPr lang="en-GB" dirty="0" smtClean="0"/>
              <a:t>System overview</a:t>
            </a:r>
          </a:p>
          <a:p>
            <a:pPr lvl="1" indent="-432000">
              <a:buClr>
                <a:schemeClr val="tx2"/>
              </a:buClr>
            </a:pPr>
            <a:r>
              <a:rPr lang="en-GB" dirty="0" smtClean="0"/>
              <a:t>Architecture, Cabling</a:t>
            </a:r>
          </a:p>
          <a:p>
            <a:pPr indent="-432000">
              <a:buClr>
                <a:schemeClr val="tx2"/>
              </a:buClr>
            </a:pPr>
            <a:r>
              <a:rPr lang="en-GB" dirty="0" smtClean="0"/>
              <a:t>Electronics</a:t>
            </a:r>
          </a:p>
          <a:p>
            <a:pPr indent="-432000">
              <a:buClr>
                <a:schemeClr val="tx2"/>
              </a:buClr>
            </a:pPr>
            <a:r>
              <a:rPr lang="en-GB" dirty="0" smtClean="0"/>
              <a:t>Examples of the installations in </a:t>
            </a:r>
            <a:r>
              <a:rPr lang="en-GB" dirty="0" smtClean="0">
                <a:solidFill>
                  <a:schemeClr val="accent1"/>
                </a:solidFill>
              </a:rPr>
              <a:t>LINAC4</a:t>
            </a:r>
            <a:r>
              <a:rPr lang="en-GB" dirty="0"/>
              <a:t>, </a:t>
            </a:r>
            <a:r>
              <a:rPr lang="en-GB" dirty="0">
                <a:solidFill>
                  <a:schemeClr val="accent1"/>
                </a:solidFill>
              </a:rPr>
              <a:t>PSB</a:t>
            </a:r>
            <a:r>
              <a:rPr lang="en-GB" dirty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PS</a:t>
            </a:r>
          </a:p>
          <a:p>
            <a:pPr indent="-432000">
              <a:buClr>
                <a:schemeClr val="tx2"/>
              </a:buClr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for Verification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267200"/>
            <a:ext cx="8229600" cy="19050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Added a gigabit </a:t>
            </a:r>
            <a:r>
              <a:rPr lang="en-GB" dirty="0"/>
              <a:t>E</a:t>
            </a:r>
            <a:r>
              <a:rPr lang="en-GB" dirty="0" smtClean="0"/>
              <a:t>thernet module and connect to the network</a:t>
            </a:r>
          </a:p>
          <a:p>
            <a:r>
              <a:rPr lang="en-GB" dirty="0" smtClean="0"/>
              <a:t>Developed TCP/IP and UDP stacks in the FPGA firmware -&gt; NIOSII softcore</a:t>
            </a:r>
          </a:p>
          <a:p>
            <a:r>
              <a:rPr lang="en-GB" dirty="0" smtClean="0"/>
              <a:t>Developed a server to be included in the FPGA -&gt; </a:t>
            </a:r>
            <a:r>
              <a:rPr lang="en-GB" dirty="0"/>
              <a:t>compiled </a:t>
            </a:r>
            <a:r>
              <a:rPr lang="en-GB" dirty="0" smtClean="0"/>
              <a:t>C++</a:t>
            </a:r>
          </a:p>
          <a:p>
            <a:pPr lvl="1"/>
            <a:r>
              <a:rPr lang="en-GB" dirty="0" smtClean="0"/>
              <a:t>accept commands, prepare data requested and transmit </a:t>
            </a:r>
          </a:p>
          <a:p>
            <a:r>
              <a:rPr lang="en-GB" dirty="0" smtClean="0"/>
              <a:t>Developed client applications in Java, Python and C</a:t>
            </a:r>
          </a:p>
          <a:p>
            <a:pPr lvl="1"/>
            <a:r>
              <a:rPr lang="en-GB" dirty="0" smtClean="0"/>
              <a:t>send commands, store and display data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30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L4 BCC – 31/05/2012</a:t>
            </a:r>
            <a:endParaRPr lang="en-GB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90138"/>
            <a:ext cx="5267325" cy="287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5667632" y="1143000"/>
            <a:ext cx="3247768" cy="2362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tx2"/>
                </a:solidFill>
              </a:rPr>
              <a:t>Need to record all raw data </a:t>
            </a:r>
            <a:r>
              <a:rPr lang="en-GB" dirty="0" smtClean="0"/>
              <a:t> </a:t>
            </a:r>
          </a:p>
          <a:p>
            <a:r>
              <a:rPr lang="en-GB" dirty="0" smtClean="0"/>
              <a:t>Analyse data offline</a:t>
            </a:r>
          </a:p>
          <a:p>
            <a:r>
              <a:rPr lang="en-GB" dirty="0" smtClean="0"/>
              <a:t>Debug &amp; optimise pre-processing algorithm </a:t>
            </a:r>
          </a:p>
          <a:p>
            <a:r>
              <a:rPr lang="en-GB" dirty="0" smtClean="0"/>
              <a:t>Characterise noise &amp; analogue circuit.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15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Stand-alone/Ethernet version 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idx="1"/>
          </p:nvPr>
        </p:nvSpPr>
        <p:spPr>
          <a:xfrm>
            <a:off x="4981832" y="1107938"/>
            <a:ext cx="3857368" cy="236221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Ethernet-based</a:t>
            </a:r>
            <a:r>
              <a:rPr lang="en-GB" dirty="0" smtClean="0"/>
              <a:t> version of the system </a:t>
            </a:r>
          </a:p>
          <a:p>
            <a:r>
              <a:rPr lang="en-GB" dirty="0" smtClean="0"/>
              <a:t>Very </a:t>
            </a:r>
            <a:r>
              <a:rPr lang="en-GB" dirty="0" smtClean="0">
                <a:solidFill>
                  <a:schemeClr val="tx2"/>
                </a:solidFill>
              </a:rPr>
              <a:t>powerful</a:t>
            </a:r>
            <a:r>
              <a:rPr lang="en-GB" dirty="0" smtClean="0"/>
              <a:t> for </a:t>
            </a:r>
          </a:p>
          <a:p>
            <a:pPr lvl="1"/>
            <a:r>
              <a:rPr lang="en-GB" dirty="0" smtClean="0"/>
              <a:t>verification,  </a:t>
            </a:r>
          </a:p>
          <a:p>
            <a:pPr lvl="1"/>
            <a:r>
              <a:rPr lang="en-GB" dirty="0" smtClean="0"/>
              <a:t>commissioning and </a:t>
            </a:r>
          </a:p>
          <a:p>
            <a:pPr lvl="1"/>
            <a:r>
              <a:rPr lang="en-GB" dirty="0" smtClean="0"/>
              <a:t>fine observations  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1200" smtClean="0"/>
            </a:lvl1pPr>
          </a:lstStyle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13" name="Picture 2" descr="\\cern.ch\dfs\Users\w\wvigano\Documents\Doc\BLEDP\Working\Test\PS_Test\14_11_2012\PEPII_MU16_deta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109" y="3338393"/>
            <a:ext cx="4534091" cy="283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44007" y="4645223"/>
            <a:ext cx="2304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500,000 acquisition  points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48200" y="3807023"/>
            <a:ext cx="1808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Cycle selection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25555"/>
          <a:stretch/>
        </p:blipFill>
        <p:spPr>
          <a:xfrm>
            <a:off x="228600" y="1517770"/>
            <a:ext cx="3707147" cy="16064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5" b="27778"/>
          <a:stretch/>
        </p:blipFill>
        <p:spPr>
          <a:xfrm>
            <a:off x="228600" y="3781346"/>
            <a:ext cx="3758894" cy="16288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0674" y="3140676"/>
            <a:ext cx="117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Front view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494800" y="5410200"/>
            <a:ext cx="1101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Rear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-432000"/>
            <a:r>
              <a:rPr lang="en-GB" dirty="0" smtClean="0"/>
              <a:t>Installation 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Pictures of the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131457"/>
            <a:ext cx="3675888" cy="196454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Rack includes:</a:t>
            </a:r>
          </a:p>
          <a:p>
            <a:r>
              <a:rPr lang="en-GB" dirty="0" smtClean="0"/>
              <a:t>Acquisition crate </a:t>
            </a:r>
          </a:p>
          <a:p>
            <a:r>
              <a:rPr lang="en-GB" dirty="0" smtClean="0"/>
              <a:t>Processing (VME) crate </a:t>
            </a:r>
          </a:p>
          <a:p>
            <a:r>
              <a:rPr lang="en-GB" dirty="0" smtClean="0"/>
              <a:t>HV Power supply for the detectors</a:t>
            </a:r>
          </a:p>
          <a:p>
            <a:r>
              <a:rPr lang="en-GB" dirty="0"/>
              <a:t>User </a:t>
            </a:r>
            <a:r>
              <a:rPr lang="en-GB" dirty="0" smtClean="0"/>
              <a:t>Interface to BIS (i.e. CIBU)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L4 BCC – 31/05/2012</a:t>
            </a:r>
            <a:endParaRPr lang="en-GB" dirty="0"/>
          </a:p>
        </p:txBody>
      </p:sp>
      <p:pic>
        <p:nvPicPr>
          <p:cNvPr id="1026" name="Picture 2" descr="D:\Backups_common\photos\N950\20111128_L4-visit\20111128_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4114800" cy="231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Callout 1 (Accent Bar) 11"/>
          <p:cNvSpPr/>
          <p:nvPr/>
        </p:nvSpPr>
        <p:spPr>
          <a:xfrm>
            <a:off x="5069400" y="1219200"/>
            <a:ext cx="1485900" cy="342900"/>
          </a:xfrm>
          <a:prstGeom prst="accentCallout1">
            <a:avLst>
              <a:gd name="adj1" fmla="val 18750"/>
              <a:gd name="adj2" fmla="val -8333"/>
              <a:gd name="adj3" fmla="val 259328"/>
              <a:gd name="adj4" fmla="val -111243"/>
            </a:avLst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 smtClean="0"/>
              <a:t>Separated enclosed cable </a:t>
            </a:r>
            <a:r>
              <a:rPr lang="en-GB" sz="1200" dirty="0"/>
              <a:t>tray</a:t>
            </a:r>
          </a:p>
        </p:txBody>
      </p:sp>
      <p:pic>
        <p:nvPicPr>
          <p:cNvPr id="1027" name="Picture 3" descr="D:\Backups_common\photos\N950\20111128_L4-visit\20111128_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576" y="2438400"/>
            <a:ext cx="270662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Line Callout 1 (Accent Bar) 14"/>
          <p:cNvSpPr/>
          <p:nvPr/>
        </p:nvSpPr>
        <p:spPr>
          <a:xfrm>
            <a:off x="6007100" y="2044700"/>
            <a:ext cx="1600200" cy="373792"/>
          </a:xfrm>
          <a:prstGeom prst="accentCallout1">
            <a:avLst>
              <a:gd name="adj1" fmla="val 18750"/>
              <a:gd name="adj2" fmla="val -8333"/>
              <a:gd name="adj3" fmla="val 337817"/>
              <a:gd name="adj4" fmla="val -116743"/>
            </a:avLst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 smtClean="0"/>
              <a:t>Metallic cable tube </a:t>
            </a:r>
            <a:br>
              <a:rPr lang="en-GB" sz="1200" dirty="0" smtClean="0"/>
            </a:br>
            <a:r>
              <a:rPr lang="en-GB" sz="1200" dirty="0" smtClean="0"/>
              <a:t>for the last few meters</a:t>
            </a:r>
            <a:endParaRPr lang="en-GB" sz="1200" dirty="0"/>
          </a:p>
        </p:txBody>
      </p:sp>
      <p:pic>
        <p:nvPicPr>
          <p:cNvPr id="1028" name="Picture 4" descr="D:\Backups_common\photos\N950\20111128_L4-visit\20111128_0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10716" y="3970325"/>
            <a:ext cx="2826609" cy="159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Line Callout 1 (Accent Bar) 16"/>
          <p:cNvSpPr/>
          <p:nvPr/>
        </p:nvSpPr>
        <p:spPr>
          <a:xfrm>
            <a:off x="6705600" y="3429000"/>
            <a:ext cx="2032000" cy="533400"/>
          </a:xfrm>
          <a:prstGeom prst="accentCallout1">
            <a:avLst>
              <a:gd name="adj1" fmla="val 18750"/>
              <a:gd name="adj2" fmla="val -8333"/>
              <a:gd name="adj3" fmla="val 172007"/>
              <a:gd name="adj4" fmla="val -57236"/>
            </a:avLst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 smtClean="0"/>
              <a:t>Enclosed and extended front for cables and fibres</a:t>
            </a:r>
            <a:endParaRPr lang="en-GB" sz="1200" dirty="0"/>
          </a:p>
        </p:txBody>
      </p:sp>
      <p:sp>
        <p:nvSpPr>
          <p:cNvPr id="18" name="Line Callout 1 (Accent Bar) 17"/>
          <p:cNvSpPr/>
          <p:nvPr/>
        </p:nvSpPr>
        <p:spPr>
          <a:xfrm>
            <a:off x="6572250" y="2857500"/>
            <a:ext cx="1485900" cy="342900"/>
          </a:xfrm>
          <a:prstGeom prst="accentCallout1">
            <a:avLst>
              <a:gd name="adj1" fmla="val 18750"/>
              <a:gd name="adj2" fmla="val -8333"/>
              <a:gd name="adj3" fmla="val 222291"/>
              <a:gd name="adj4" fmla="val -74491"/>
            </a:avLst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 smtClean="0"/>
              <a:t>Fans on the rack top  </a:t>
            </a:r>
            <a:endParaRPr lang="en-GB" sz="1200" dirty="0"/>
          </a:p>
        </p:txBody>
      </p:sp>
      <p:sp>
        <p:nvSpPr>
          <p:cNvPr id="19" name="Line Callout 1 (Accent Bar) 18"/>
          <p:cNvSpPr/>
          <p:nvPr/>
        </p:nvSpPr>
        <p:spPr>
          <a:xfrm>
            <a:off x="7054850" y="4114800"/>
            <a:ext cx="1936750" cy="609600"/>
          </a:xfrm>
          <a:prstGeom prst="accentCallout1">
            <a:avLst>
              <a:gd name="adj1" fmla="val 18750"/>
              <a:gd name="adj2" fmla="val -8333"/>
              <a:gd name="adj3" fmla="val 135052"/>
              <a:gd name="adj4" fmla="val -60191"/>
            </a:avLst>
          </a:prstGeom>
          <a:ln w="19050">
            <a:headEnd type="none"/>
            <a:tailEnd type="triangl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 smtClean="0"/>
              <a:t>Standard and Uninterrupted Power Supply  connections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44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Rack Management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5" y="1186249"/>
            <a:ext cx="3486150" cy="4648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186249"/>
            <a:ext cx="3449595" cy="459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3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LINAC4: </a:t>
            </a:r>
            <a:r>
              <a:rPr lang="en-GB" dirty="0"/>
              <a:t>Info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91441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11 ICs in the machine line and</a:t>
            </a:r>
          </a:p>
          <a:p>
            <a:r>
              <a:rPr lang="en-GB" dirty="0" smtClean="0"/>
              <a:t>14 ICs in the transfer line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286000"/>
            <a:ext cx="6477000" cy="36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4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LINAC4: </a:t>
            </a:r>
            <a:r>
              <a:rPr lang="en-GB" dirty="0" smtClean="0"/>
              <a:t>Supports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627" y="1371600"/>
            <a:ext cx="2438400" cy="43349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36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84" y="1371600"/>
            <a:ext cx="5677231" cy="3200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25129" y="4648200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Machine line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37464" y="5791200"/>
            <a:ext cx="236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Dump and Transfer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80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PSB: </a:t>
            </a:r>
            <a:r>
              <a:rPr lang="en-GB" dirty="0" smtClean="0"/>
              <a:t>Info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37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385522"/>
              </p:ext>
            </p:extLst>
          </p:nvPr>
        </p:nvGraphicFramePr>
        <p:xfrm>
          <a:off x="1977736" y="1129971"/>
          <a:ext cx="5188528" cy="16492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6209"/>
                <a:gridCol w="1624439"/>
                <a:gridCol w="919022"/>
                <a:gridCol w="1064429"/>
                <a:gridCol w="1064429"/>
              </a:tblGrid>
              <a:tr h="374878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Machine/Area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Channels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Cables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Detector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Type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18268">
                <a:tc rowSpan="5"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PSB</a:t>
                      </a:r>
                    </a:p>
                  </a:txBody>
                  <a:tcPr marL="72000" marR="72000" marT="36000" marB="3600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Ring (L2 sections)</a:t>
                      </a:r>
                    </a:p>
                  </a:txBody>
                  <a:tcPr marL="72000" marR="72000" marT="36000" marB="36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64</a:t>
                      </a:r>
                      <a:r>
                        <a:rPr lang="en-GB" sz="1200" baseline="0" dirty="0" smtClean="0"/>
                        <a:t> 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LHC-IC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182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Ring (L3 sections)</a:t>
                      </a:r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64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FIC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18268">
                <a:tc vMerge="1">
                  <a:txBody>
                    <a:bodyPr/>
                    <a:lstStyle/>
                    <a:p>
                      <a:pPr algn="l"/>
                      <a:endParaRPr lang="en-GB" sz="105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H- and BI lines</a:t>
                      </a:r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36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LHC-IC</a:t>
                      </a:r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529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H-</a:t>
                      </a:r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40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Diamonds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52998">
                <a:tc vMerge="1">
                  <a:txBody>
                    <a:bodyPr/>
                    <a:lstStyle/>
                    <a:p>
                      <a:pPr algn="l"/>
                      <a:endParaRPr lang="en-GB" sz="1050" dirty="0" smtClean="0"/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Extraction lines</a:t>
                      </a:r>
                    </a:p>
                  </a:txBody>
                  <a:tcPr marL="72000" marR="72000" marT="36000" marB="3600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56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LHC-IC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12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GB" sz="2400" dirty="0" smtClean="0">
                <a:solidFill>
                  <a:schemeClr val="accent1"/>
                </a:solidFill>
              </a:rPr>
              <a:t>Detectors</a:t>
            </a:r>
            <a:r>
              <a:rPr lang="en-GB" sz="2400" dirty="0" smtClean="0"/>
              <a:t>: </a:t>
            </a:r>
          </a:p>
          <a:p>
            <a:pPr lvl="1"/>
            <a:r>
              <a:rPr lang="en-GB" sz="2000" dirty="0" smtClean="0"/>
              <a:t>8 Diamonds with amplification and splitter stages</a:t>
            </a:r>
          </a:p>
          <a:p>
            <a:pPr lvl="1"/>
            <a:r>
              <a:rPr lang="en-GB" sz="2000" dirty="0" smtClean="0"/>
              <a:t>32 Flat Ionisation Champers (FIC)</a:t>
            </a:r>
          </a:p>
          <a:p>
            <a:pPr lvl="1"/>
            <a:r>
              <a:rPr lang="en-GB" sz="2000" dirty="0" smtClean="0"/>
              <a:t>72 LHC-type Ionisation Champers</a:t>
            </a:r>
          </a:p>
          <a:p>
            <a:pPr lvl="0"/>
            <a:r>
              <a:rPr lang="en-GB" sz="2400" dirty="0" smtClean="0">
                <a:solidFill>
                  <a:schemeClr val="accent1"/>
                </a:solidFill>
              </a:rPr>
              <a:t>Cabling </a:t>
            </a:r>
          </a:p>
          <a:p>
            <a:pPr lvl="1"/>
            <a:r>
              <a:rPr lang="en-GB" sz="2000" dirty="0" smtClean="0"/>
              <a:t>Ring L2 sections complete</a:t>
            </a:r>
          </a:p>
          <a:p>
            <a:pPr lvl="1"/>
            <a:r>
              <a:rPr lang="en-GB" sz="2000" dirty="0" smtClean="0"/>
              <a:t>Remaining installation is planned for 2017 </a:t>
            </a:r>
          </a:p>
          <a:p>
            <a:pPr lvl="0"/>
            <a:r>
              <a:rPr lang="en-GB" sz="2400" dirty="0" smtClean="0">
                <a:solidFill>
                  <a:schemeClr val="accent1"/>
                </a:solidFill>
              </a:rPr>
              <a:t>Supports</a:t>
            </a:r>
            <a:r>
              <a:rPr lang="en-GB" sz="2400" dirty="0" smtClean="0"/>
              <a:t>:</a:t>
            </a:r>
            <a:endParaRPr lang="en-GB" sz="2000" dirty="0" smtClean="0"/>
          </a:p>
          <a:p>
            <a:pPr lvl="1"/>
            <a:r>
              <a:rPr lang="en-GB" sz="2000" dirty="0" smtClean="0"/>
              <a:t>Common design </a:t>
            </a:r>
            <a:r>
              <a:rPr lang="en-GB" sz="2000" dirty="0"/>
              <a:t>for the </a:t>
            </a:r>
            <a:r>
              <a:rPr lang="en-GB" sz="2000" dirty="0" smtClean="0"/>
              <a:t>H- detectors </a:t>
            </a:r>
            <a:r>
              <a:rPr lang="en-GB" sz="2000" dirty="0"/>
              <a:t>(ICs and Diamonds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Transfer </a:t>
            </a:r>
            <a:r>
              <a:rPr lang="en-GB" sz="2000" dirty="0"/>
              <a:t>lines have not been considered </a:t>
            </a:r>
            <a:r>
              <a:rPr lang="en-GB" sz="2000" dirty="0" smtClean="0"/>
              <a:t>yet</a:t>
            </a:r>
            <a:endParaRPr lang="en-GB" sz="20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7272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PSB Injection: </a:t>
            </a:r>
            <a:r>
              <a:rPr lang="en-GB" dirty="0" smtClean="0"/>
              <a:t>IC &amp; Diamond Support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38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28/08/2015</a:t>
            </a:r>
            <a:endParaRPr lang="en-GB" dirty="0"/>
          </a:p>
        </p:txBody>
      </p:sp>
      <p:pic>
        <p:nvPicPr>
          <p:cNvPr id="2050" name="Picture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20444"/>
            <a:ext cx="3838575" cy="216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579" y="1066800"/>
            <a:ext cx="2578842" cy="4691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64"/>
          <a:stretch/>
        </p:blipFill>
        <p:spPr bwMode="auto">
          <a:xfrm>
            <a:off x="762000" y="3429000"/>
            <a:ext cx="4779010" cy="24348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" y="5904892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new </a:t>
            </a:r>
            <a:r>
              <a:rPr lang="en-GB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baseline="30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n-GB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charge-exchange injection system</a:t>
            </a:r>
            <a:endParaRPr lang="en-GB" dirty="0"/>
          </a:p>
        </p:txBody>
      </p:sp>
      <p:pic>
        <p:nvPicPr>
          <p:cNvPr id="10" name="Picture 3" descr="image0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143000"/>
            <a:ext cx="2005012" cy="209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31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PSB </a:t>
            </a:r>
            <a:r>
              <a:rPr lang="en-GB" dirty="0" smtClean="0">
                <a:solidFill>
                  <a:schemeClr val="accent1"/>
                </a:solidFill>
              </a:rPr>
              <a:t>Ring: </a:t>
            </a:r>
            <a:r>
              <a:rPr lang="en-GB" dirty="0" smtClean="0"/>
              <a:t>IC Detector Support 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800600" y="1224865"/>
            <a:ext cx="3810000" cy="1823135"/>
          </a:xfrm>
        </p:spPr>
        <p:txBody>
          <a:bodyPr>
            <a:normAutofit fontScale="92500"/>
          </a:bodyPr>
          <a:lstStyle/>
          <a:p>
            <a:r>
              <a:rPr lang="en-GB" sz="2400" dirty="0" smtClean="0"/>
              <a:t>Very tight integration.</a:t>
            </a:r>
          </a:p>
          <a:p>
            <a:r>
              <a:rPr lang="en-GB" sz="2400" dirty="0" smtClean="0"/>
              <a:t>Had to verify all locations; </a:t>
            </a:r>
            <a:br>
              <a:rPr lang="en-GB" sz="2400" dirty="0" smtClean="0"/>
            </a:br>
            <a:r>
              <a:rPr lang="en-GB" sz="2400" dirty="0" smtClean="0"/>
              <a:t>no interference / obstruction to other systems.</a:t>
            </a:r>
            <a:endParaRPr lang="en-GB" sz="24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1200" smtClean="0"/>
            </a:lvl1pPr>
          </a:lstStyle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39</a:t>
            </a:fld>
            <a:endParaRPr lang="en-GB"/>
          </a:p>
        </p:txBody>
      </p:sp>
      <p:pic>
        <p:nvPicPr>
          <p:cNvPr id="1027" name="Picture 3" descr="C:\SVN\BLMINJ-presentations\20140612_LIU-PSB-WG_BLM_status\material\PSB_photos\IMG_02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799" y="3284984"/>
            <a:ext cx="2279561" cy="303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SVN\BLMINJ-presentations\20140612_LIU-PSB-WG_BLM_status\material\PSB_photos\IMG_029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7" r="20321"/>
          <a:stretch/>
        </p:blipFill>
        <p:spPr bwMode="auto">
          <a:xfrm>
            <a:off x="647784" y="1302472"/>
            <a:ext cx="1980000" cy="500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SVN\BLMINJ-presentations\20140612_LIU-PSB-WG_BLM_status\material\PSB_photos\IMG_029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0" r="34787"/>
          <a:stretch/>
        </p:blipFill>
        <p:spPr bwMode="auto">
          <a:xfrm>
            <a:off x="3060000" y="1302472"/>
            <a:ext cx="1512000" cy="500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6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Architecture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94707"/>
            <a:ext cx="8763000" cy="444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</a:p>
        </p:txBody>
      </p:sp>
    </p:spTree>
    <p:extLst>
      <p:ext uri="{BB962C8B-B14F-4D97-AF65-F5344CB8AC3E}">
        <p14:creationId xmlns:p14="http://schemas.microsoft.com/office/powerpoint/2010/main" val="1759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PSB Ring/Ejection:</a:t>
            </a:r>
            <a:r>
              <a:rPr lang="en-GB" dirty="0" smtClean="0"/>
              <a:t> IC Custom support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6318562" cy="87773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No space to add the detector on the inside of the ring</a:t>
            </a:r>
          </a:p>
          <a:p>
            <a:r>
              <a:rPr lang="en-GB" dirty="0" smtClean="0"/>
              <a:t>ACEMs mounted on the same plate 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1200" smtClean="0"/>
            </a:lvl1pPr>
          </a:lstStyle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40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762" y="1124744"/>
            <a:ext cx="1900694" cy="5037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D:\SVN\be-bi-bl\electronics\blminj\doc\presentations\20140612_LIU-PSB-WG_BLM_status\photos\IMG_03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81" y="2132856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52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PSB </a:t>
            </a:r>
            <a:r>
              <a:rPr lang="en-GB" dirty="0" smtClean="0">
                <a:solidFill>
                  <a:schemeClr val="accent1"/>
                </a:solidFill>
              </a:rPr>
              <a:t>Ring:</a:t>
            </a:r>
            <a:r>
              <a:rPr lang="en-GB" dirty="0" smtClean="0"/>
              <a:t> FIC Detectors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9" y="2680035"/>
            <a:ext cx="3790491" cy="97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9375" y="3629025"/>
            <a:ext cx="2819400" cy="2114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53028"/>
            <a:ext cx="2990630" cy="22429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865872"/>
            <a:ext cx="2973504" cy="2230128"/>
          </a:xfrm>
          <a:prstGeom prst="rect">
            <a:avLst/>
          </a:prstGeom>
        </p:spPr>
      </p:pic>
      <p:pic>
        <p:nvPicPr>
          <p:cNvPr id="8" name="Picture 7" descr="cid:image001.png@01D0E727.30D01B30"/>
          <p:cNvPicPr>
            <a:picLocks noChangeAspect="1"/>
          </p:cNvPicPr>
          <p:nvPr/>
        </p:nvPicPr>
        <p:blipFill>
          <a:blip r:embed="rId6" r:link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067" y="1813800"/>
            <a:ext cx="2893333" cy="19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6318562" cy="118253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Rectangular detectors (FIC) placed between beam pipes</a:t>
            </a:r>
          </a:p>
          <a:p>
            <a:r>
              <a:rPr lang="en-GB" dirty="0" smtClean="0"/>
              <a:t>Support mounts on the magnet</a:t>
            </a:r>
          </a:p>
          <a:p>
            <a:r>
              <a:rPr lang="en-GB" dirty="0" smtClean="0"/>
              <a:t>Isolation tests performed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2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PS</a:t>
            </a:r>
            <a:r>
              <a:rPr lang="en-GB" dirty="0" smtClean="0"/>
              <a:t>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8874"/>
            <a:ext cx="8229600" cy="3733816"/>
          </a:xfrm>
        </p:spPr>
        <p:txBody>
          <a:bodyPr>
            <a:normAutofit/>
          </a:bodyPr>
          <a:lstStyle/>
          <a:p>
            <a:pPr lvl="0"/>
            <a:r>
              <a:rPr lang="en-GB" sz="2400" dirty="0" smtClean="0">
                <a:solidFill>
                  <a:schemeClr val="accent1"/>
                </a:solidFill>
              </a:rPr>
              <a:t>Detectors</a:t>
            </a:r>
            <a:r>
              <a:rPr lang="en-GB" sz="2400" dirty="0" smtClean="0"/>
              <a:t>: </a:t>
            </a:r>
          </a:p>
          <a:p>
            <a:pPr lvl="1"/>
            <a:r>
              <a:rPr lang="en-GB" sz="2000" dirty="0" smtClean="0"/>
              <a:t>17 Diamonds with amplification and splitter stages</a:t>
            </a:r>
          </a:p>
          <a:p>
            <a:pPr lvl="1"/>
            <a:r>
              <a:rPr lang="en-GB" sz="2000" dirty="0" smtClean="0"/>
              <a:t>151 ICs are in production (delivery expected end 2016)</a:t>
            </a:r>
            <a:endParaRPr lang="en-GB" sz="2000" dirty="0"/>
          </a:p>
          <a:p>
            <a:pPr lvl="0"/>
            <a:r>
              <a:rPr lang="en-GB" sz="2400" dirty="0" smtClean="0">
                <a:solidFill>
                  <a:schemeClr val="accent1"/>
                </a:solidFill>
              </a:rPr>
              <a:t>Cabling </a:t>
            </a:r>
            <a:r>
              <a:rPr lang="en-GB" sz="2400" dirty="0" smtClean="0"/>
              <a:t>installation is </a:t>
            </a:r>
            <a:r>
              <a:rPr lang="en-GB" sz="2400" dirty="0"/>
              <a:t>planned for </a:t>
            </a:r>
            <a:r>
              <a:rPr lang="en-GB" sz="2400" dirty="0" smtClean="0"/>
              <a:t>2017 </a:t>
            </a:r>
            <a:endParaRPr lang="en-GB" sz="2400" dirty="0"/>
          </a:p>
          <a:p>
            <a:pPr lvl="0"/>
            <a:r>
              <a:rPr lang="en-GB" sz="2400" dirty="0" smtClean="0">
                <a:solidFill>
                  <a:schemeClr val="accent1"/>
                </a:solidFill>
              </a:rPr>
              <a:t>Supports</a:t>
            </a:r>
            <a:r>
              <a:rPr lang="en-GB" sz="2400" dirty="0"/>
              <a:t>:</a:t>
            </a:r>
          </a:p>
          <a:p>
            <a:pPr lvl="1"/>
            <a:r>
              <a:rPr lang="en-GB" sz="2000" dirty="0" smtClean="0"/>
              <a:t>Common design </a:t>
            </a:r>
            <a:r>
              <a:rPr lang="en-GB" sz="2000" dirty="0"/>
              <a:t>for the ring detectors (ICs and Diamonds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Transfer </a:t>
            </a:r>
            <a:r>
              <a:rPr lang="en-GB" sz="2000" dirty="0"/>
              <a:t>lines have not been considered </a:t>
            </a:r>
            <a:r>
              <a:rPr lang="en-GB" sz="2000" dirty="0" smtClean="0"/>
              <a:t>yet</a:t>
            </a:r>
            <a:endParaRPr lang="en-GB" sz="2000" dirty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42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26/04/2016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070190"/>
              </p:ext>
            </p:extLst>
          </p:nvPr>
        </p:nvGraphicFramePr>
        <p:xfrm>
          <a:off x="1977736" y="1129971"/>
          <a:ext cx="5188528" cy="1139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6209"/>
                <a:gridCol w="1624439"/>
                <a:gridCol w="919022"/>
                <a:gridCol w="1064429"/>
                <a:gridCol w="1064429"/>
              </a:tblGrid>
              <a:tr h="374878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bg1"/>
                          </a:solidFill>
                        </a:rPr>
                        <a:t>Machine/Area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36000" marB="36000"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Channels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Cables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Detector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Type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18268">
                <a:tc rowSpan="3"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PS</a:t>
                      </a:r>
                    </a:p>
                  </a:txBody>
                  <a:tcPr marL="72000" marR="72000" marT="36000" marB="3600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Ring</a:t>
                      </a:r>
                    </a:p>
                  </a:txBody>
                  <a:tcPr marL="72000" marR="72000" marT="36000" marB="36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200</a:t>
                      </a:r>
                      <a:r>
                        <a:rPr lang="en-GB" sz="1200" baseline="0" dirty="0" smtClean="0"/>
                        <a:t> 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LHC-IC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18268">
                <a:tc vMerge="1">
                  <a:txBody>
                    <a:bodyPr/>
                    <a:lstStyle/>
                    <a:p>
                      <a:pPr algn="l"/>
                      <a:endParaRPr lang="en-GB" sz="105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Ring </a:t>
                      </a: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(observation)</a:t>
                      </a:r>
                      <a:endParaRPr lang="en-GB" sz="12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85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Diamond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52998">
                <a:tc vMerge="1">
                  <a:txBody>
                    <a:bodyPr/>
                    <a:lstStyle/>
                    <a:p>
                      <a:pPr algn="l"/>
                      <a:endParaRPr lang="en-GB" sz="1050" dirty="0" smtClean="0"/>
                    </a:p>
                  </a:txBody>
                  <a:tcPr marL="72000" marR="72000" marT="36000" marB="3600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Transfer Lines</a:t>
                      </a:r>
                      <a:endParaRPr lang="en-GB" sz="10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102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LHC-IC</a:t>
                      </a:r>
                      <a:endParaRPr lang="en-GB" sz="1200" dirty="0"/>
                    </a:p>
                  </a:txBody>
                  <a:tcPr marL="72000" marR="72000" marT="36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9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PS</a:t>
            </a:r>
            <a:r>
              <a:rPr lang="en-GB" dirty="0" smtClean="0"/>
              <a:t> Ring Support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43</a:t>
            </a:fld>
            <a:endParaRPr lang="en-GB" noProof="0"/>
          </a:p>
        </p:txBody>
      </p:sp>
      <p:pic>
        <p:nvPicPr>
          <p:cNvPr id="2051" name="Picture 4" descr="image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838450" cy="180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3" descr="image0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79130"/>
            <a:ext cx="3276600" cy="213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26/04/2016</a:t>
            </a:r>
            <a:endParaRPr lang="en-GB" dirty="0"/>
          </a:p>
        </p:txBody>
      </p:sp>
      <p:pic>
        <p:nvPicPr>
          <p:cNvPr id="3" name="Picture 1" descr="image0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527948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228600" y="5428535"/>
            <a:ext cx="6629400" cy="591265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Common support for IC and Diamond</a:t>
            </a:r>
          </a:p>
        </p:txBody>
      </p:sp>
    </p:spTree>
    <p:extLst>
      <p:ext uri="{BB962C8B-B14F-4D97-AF65-F5344CB8AC3E}">
        <p14:creationId xmlns:p14="http://schemas.microsoft.com/office/powerpoint/2010/main" val="56287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Summarising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Reliable tunnel installation</a:t>
            </a:r>
          </a:p>
          <a:p>
            <a:pPr lvl="1"/>
            <a:r>
              <a:rPr lang="en-GB" dirty="0" smtClean="0"/>
              <a:t>Monitors will be mostly Ionisation Chamber type</a:t>
            </a:r>
          </a:p>
          <a:p>
            <a:pPr lvl="1"/>
            <a:r>
              <a:rPr lang="en-GB" dirty="0" smtClean="0"/>
              <a:t>High immunity to EMI with special cables, connectors and enclosed </a:t>
            </a:r>
            <a:r>
              <a:rPr lang="en-GB" dirty="0" err="1" smtClean="0"/>
              <a:t>cabletrays</a:t>
            </a:r>
            <a:endParaRPr lang="en-GB" dirty="0" smtClean="0"/>
          </a:p>
          <a:p>
            <a:pPr lvl="1"/>
            <a:r>
              <a:rPr lang="en-GB" dirty="0" smtClean="0"/>
              <a:t>Special attention given to grounding and isolation </a:t>
            </a:r>
          </a:p>
          <a:p>
            <a:r>
              <a:rPr lang="en-GB" dirty="0" smtClean="0"/>
              <a:t>High performance acquisition electronics</a:t>
            </a:r>
          </a:p>
          <a:p>
            <a:pPr lvl="1"/>
            <a:r>
              <a:rPr lang="en-GB" dirty="0" smtClean="0"/>
              <a:t>Automatic range selection</a:t>
            </a:r>
          </a:p>
          <a:p>
            <a:pPr lvl="1"/>
            <a:r>
              <a:rPr lang="en-GB" dirty="0" smtClean="0"/>
              <a:t>Dynamic range = 10</a:t>
            </a:r>
            <a:r>
              <a:rPr lang="en-GB" baseline="30000" dirty="0" smtClean="0"/>
              <a:t>11</a:t>
            </a:r>
          </a:p>
          <a:p>
            <a:pPr lvl="1"/>
            <a:r>
              <a:rPr lang="en-GB" dirty="0" smtClean="0"/>
              <a:t>In-system calibration mode (will have remote execution in the future)</a:t>
            </a:r>
          </a:p>
          <a:p>
            <a:r>
              <a:rPr lang="en-GB" dirty="0" smtClean="0"/>
              <a:t>Modular processing electronics</a:t>
            </a:r>
          </a:p>
          <a:p>
            <a:pPr lvl="1"/>
            <a:r>
              <a:rPr lang="en-GB" dirty="0" smtClean="0"/>
              <a:t>High availability of resources (~350’000 Logic Elements)</a:t>
            </a:r>
          </a:p>
          <a:p>
            <a:pPr lvl="1"/>
            <a:r>
              <a:rPr lang="en-GB" dirty="0" smtClean="0"/>
              <a:t>Embedded bidirectional gigabit links</a:t>
            </a:r>
          </a:p>
          <a:p>
            <a:pPr lvl="1"/>
            <a:r>
              <a:rPr lang="en-GB" dirty="0" smtClean="0"/>
              <a:t>Additional gigabit Ethernet link (for dedicated measurements)</a:t>
            </a:r>
          </a:p>
          <a:p>
            <a:pPr lvl="1"/>
            <a:r>
              <a:rPr lang="en-GB" dirty="0" smtClean="0"/>
              <a:t>Future plan for upgrade using the new BI processing module</a:t>
            </a:r>
          </a:p>
          <a:p>
            <a:r>
              <a:rPr lang="en-GB" dirty="0" smtClean="0"/>
              <a:t>Production and installation is expected to be completed mid. 2017</a:t>
            </a:r>
          </a:p>
          <a:p>
            <a:r>
              <a:rPr lang="en-GB" dirty="0" smtClean="0"/>
              <a:t>Test-benches for verification, software development and measurements</a:t>
            </a:r>
          </a:p>
          <a:p>
            <a:r>
              <a:rPr lang="en-GB" dirty="0" smtClean="0"/>
              <a:t>Beam measurements in October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45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L4 BCC – 31/05/2012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Thank you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Reserved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of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48</a:t>
            </a:fld>
            <a:endParaRPr lang="en-GB"/>
          </a:p>
        </p:txBody>
      </p:sp>
      <p:pic>
        <p:nvPicPr>
          <p:cNvPr id="1027" name="Picture 3" descr="D:\SVN\be-bi-bl\electronics\blminj\doc\presentations\20131003_LIU_BI_Review\supportFiles\BLMINJ-fl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57923"/>
            <a:ext cx="8584883" cy="284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79602" y="1003773"/>
            <a:ext cx="4138232" cy="646331"/>
          </a:xfrm>
          <a:prstGeom prst="rect">
            <a:avLst/>
          </a:prstGeom>
          <a:noFill/>
          <a:ln cap="rnd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+mj-lt"/>
                <a:ea typeface="+mj-ea"/>
                <a:cs typeface="+mj-cs"/>
              </a:rPr>
              <a:t>System Overview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04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of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49</a:t>
            </a:fld>
            <a:endParaRPr lang="en-GB"/>
          </a:p>
        </p:txBody>
      </p:sp>
      <p:pic>
        <p:nvPicPr>
          <p:cNvPr id="1027" name="Picture 3" descr="D:\SVN\be-bi-bl\electronics\blminj\doc\presentations\20131003_LIU_BI_Review\supportFiles\BLMINJ-fl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68956"/>
            <a:ext cx="8584883" cy="284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2123728" y="3009378"/>
            <a:ext cx="288032" cy="881219"/>
          </a:xfrm>
          <a:prstGeom prst="wedgeRoundRectCallout">
            <a:avLst>
              <a:gd name="adj1" fmla="val -289784"/>
              <a:gd name="adj2" fmla="val -150058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6" name="TextBox 5"/>
          <p:cNvSpPr txBox="1"/>
          <p:nvPr/>
        </p:nvSpPr>
        <p:spPr>
          <a:xfrm>
            <a:off x="329928" y="1700808"/>
            <a:ext cx="21841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Acquisition &amp; Control</a:t>
            </a:r>
          </a:p>
          <a:p>
            <a:r>
              <a:rPr lang="en-GB" sz="1200" dirty="0">
                <a:solidFill>
                  <a:srgbClr val="FF0000"/>
                </a:solidFill>
              </a:rPr>
              <a:t>o</a:t>
            </a:r>
            <a:r>
              <a:rPr lang="en-GB" sz="1200" dirty="0" smtClean="0">
                <a:solidFill>
                  <a:srgbClr val="FF0000"/>
                </a:solidFill>
              </a:rPr>
              <a:t>n-going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2771825" y="3282194"/>
            <a:ext cx="1116000" cy="434838"/>
          </a:xfrm>
          <a:prstGeom prst="wedgeRoundRectCallout">
            <a:avLst>
              <a:gd name="adj1" fmla="val -11818"/>
              <a:gd name="adj2" fmla="val 421314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17" name="TextBox 16"/>
          <p:cNvSpPr txBox="1"/>
          <p:nvPr/>
        </p:nvSpPr>
        <p:spPr>
          <a:xfrm>
            <a:off x="2161615" y="5319654"/>
            <a:ext cx="21497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Gigabit Ethernet Link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4448920" y="4469667"/>
            <a:ext cx="1089818" cy="903549"/>
          </a:xfrm>
          <a:prstGeom prst="wedgeRoundRectCallout">
            <a:avLst>
              <a:gd name="adj1" fmla="val 77687"/>
              <a:gd name="adj2" fmla="val 91052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19" name="TextBox 18"/>
          <p:cNvSpPr txBox="1"/>
          <p:nvPr/>
        </p:nvSpPr>
        <p:spPr>
          <a:xfrm>
            <a:off x="5364088" y="5723594"/>
            <a:ext cx="242521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Stand-alone Application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79602" y="1003773"/>
            <a:ext cx="4138232" cy="646331"/>
          </a:xfrm>
          <a:prstGeom prst="rect">
            <a:avLst/>
          </a:prstGeom>
          <a:noFill/>
          <a:ln cap="rnd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+mj-lt"/>
                <a:ea typeface="+mj-ea"/>
                <a:cs typeface="+mj-cs"/>
              </a:rPr>
              <a:t>FPGA Development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2447800" y="3069032"/>
            <a:ext cx="288000" cy="648000"/>
          </a:xfrm>
          <a:prstGeom prst="wedgeRoundRectCallout">
            <a:avLst>
              <a:gd name="adj1" fmla="val 296983"/>
              <a:gd name="adj2" fmla="val -168985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30" name="TextBox 29"/>
          <p:cNvSpPr txBox="1"/>
          <p:nvPr/>
        </p:nvSpPr>
        <p:spPr>
          <a:xfrm>
            <a:off x="2987824" y="1711449"/>
            <a:ext cx="21014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Pre-Processing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51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35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of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50</a:t>
            </a:fld>
            <a:endParaRPr lang="en-GB"/>
          </a:p>
        </p:txBody>
      </p:sp>
      <p:pic>
        <p:nvPicPr>
          <p:cNvPr id="1027" name="Picture 3" descr="D:\SVN\be-bi-bl\electronics\blminj\doc\presentations\20131003_LIU_BI_Review\supportFiles\BLMINJ-fl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68956"/>
            <a:ext cx="8584883" cy="284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ular Callout 7"/>
          <p:cNvSpPr/>
          <p:nvPr/>
        </p:nvSpPr>
        <p:spPr>
          <a:xfrm>
            <a:off x="5868144" y="3152001"/>
            <a:ext cx="720080" cy="493023"/>
          </a:xfrm>
          <a:prstGeom prst="wedgeRoundRectCallout">
            <a:avLst>
              <a:gd name="adj1" fmla="val 57342"/>
              <a:gd name="adj2" fmla="val 318082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9" name="TextBox 8"/>
          <p:cNvSpPr txBox="1"/>
          <p:nvPr/>
        </p:nvSpPr>
        <p:spPr>
          <a:xfrm>
            <a:off x="5518572" y="4963234"/>
            <a:ext cx="21393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Storage (SRAM)</a:t>
            </a:r>
          </a:p>
          <a:p>
            <a:r>
              <a:rPr lang="en-GB" sz="1200" dirty="0" smtClean="0">
                <a:solidFill>
                  <a:schemeClr val="accent3">
                    <a:lumMod val="50000"/>
                  </a:schemeClr>
                </a:solidFill>
              </a:rPr>
              <a:t>complete</a:t>
            </a:r>
            <a:endParaRPr lang="en-GB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5868144" y="2935977"/>
            <a:ext cx="1440160" cy="200448"/>
          </a:xfrm>
          <a:prstGeom prst="wedgeRoundRectCallout">
            <a:avLst>
              <a:gd name="adj1" fmla="val 10408"/>
              <a:gd name="adj2" fmla="val -411508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11" name="TextBox 10"/>
          <p:cNvSpPr txBox="1"/>
          <p:nvPr/>
        </p:nvSpPr>
        <p:spPr>
          <a:xfrm>
            <a:off x="5913199" y="1778500"/>
            <a:ext cx="13500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VME Comm.</a:t>
            </a:r>
          </a:p>
          <a:p>
            <a:r>
              <a:rPr lang="en-GB" sz="1200" dirty="0" smtClean="0">
                <a:solidFill>
                  <a:schemeClr val="accent3">
                    <a:lumMod val="50000"/>
                  </a:schemeClr>
                </a:solidFill>
              </a:rPr>
              <a:t>complete</a:t>
            </a:r>
            <a:endParaRPr lang="en-GB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7452320" y="2748168"/>
            <a:ext cx="720080" cy="576065"/>
          </a:xfrm>
          <a:prstGeom prst="wedgeRoundRectCallout">
            <a:avLst>
              <a:gd name="adj1" fmla="val 45065"/>
              <a:gd name="adj2" fmla="val -149087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13" name="TextBox 12"/>
          <p:cNvSpPr txBox="1"/>
          <p:nvPr/>
        </p:nvSpPr>
        <p:spPr>
          <a:xfrm>
            <a:off x="7229202" y="1783849"/>
            <a:ext cx="15192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FESA Class API</a:t>
            </a:r>
          </a:p>
          <a:p>
            <a:r>
              <a:rPr lang="en-GB" sz="1200" dirty="0" smtClean="0">
                <a:solidFill>
                  <a:schemeClr val="accent3">
                    <a:lumMod val="50000"/>
                  </a:schemeClr>
                </a:solidFill>
              </a:rPr>
              <a:t>complete</a:t>
            </a:r>
            <a:endParaRPr lang="en-GB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2771799" y="2636913"/>
            <a:ext cx="2222029" cy="648071"/>
          </a:xfrm>
          <a:prstGeom prst="wedgeRoundRectCallout">
            <a:avLst>
              <a:gd name="adj1" fmla="val -70152"/>
              <a:gd name="adj2" fmla="val -136948"/>
              <a:gd name="adj3" fmla="val 16667"/>
            </a:avLst>
          </a:prstGeom>
          <a:noFill/>
          <a:ln w="12700">
            <a:solidFill>
              <a:schemeClr val="accent3">
                <a:lumMod val="50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15" name="TextBox 14"/>
          <p:cNvSpPr txBox="1"/>
          <p:nvPr/>
        </p:nvSpPr>
        <p:spPr>
          <a:xfrm>
            <a:off x="1403648" y="1650104"/>
            <a:ext cx="21889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Gigabit Optical Link</a:t>
            </a:r>
          </a:p>
          <a:p>
            <a:r>
              <a:rPr lang="en-GB" sz="1200" dirty="0" smtClean="0">
                <a:solidFill>
                  <a:schemeClr val="accent3">
                    <a:lumMod val="50000"/>
                  </a:schemeClr>
                </a:solidFill>
              </a:rPr>
              <a:t>complete</a:t>
            </a:r>
            <a:endParaRPr lang="en-GB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79602" y="1003773"/>
            <a:ext cx="4138232" cy="646331"/>
          </a:xfrm>
          <a:prstGeom prst="rect">
            <a:avLst/>
          </a:prstGeom>
          <a:noFill/>
          <a:ln cap="rnd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+mj-lt"/>
                <a:ea typeface="+mj-ea"/>
                <a:cs typeface="+mj-cs"/>
              </a:rPr>
              <a:t>FPGA Development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0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of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51</a:t>
            </a:fld>
            <a:endParaRPr lang="en-GB"/>
          </a:p>
        </p:txBody>
      </p:sp>
      <p:pic>
        <p:nvPicPr>
          <p:cNvPr id="1027" name="Picture 3" descr="D:\SVN\be-bi-bl\electronics\blminj\doc\presentations\20131003_LIU_BI_Review\supportFiles\BLMINJ-fl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68956"/>
            <a:ext cx="8584883" cy="284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779602" y="1003773"/>
            <a:ext cx="4138232" cy="646331"/>
          </a:xfrm>
          <a:prstGeom prst="rect">
            <a:avLst/>
          </a:prstGeom>
          <a:noFill/>
          <a:ln cap="rnd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+mj-lt"/>
                <a:ea typeface="+mj-ea"/>
                <a:cs typeface="+mj-cs"/>
              </a:rPr>
              <a:t>FPGA Development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7596336" y="4077071"/>
            <a:ext cx="720080" cy="288033"/>
          </a:xfrm>
          <a:prstGeom prst="wedgeRoundRectCallout">
            <a:avLst>
              <a:gd name="adj1" fmla="val -66073"/>
              <a:gd name="adj2" fmla="val 229975"/>
              <a:gd name="adj3" fmla="val 16667"/>
            </a:avLst>
          </a:prstGeom>
          <a:noFill/>
          <a:ln w="12700">
            <a:solidFill>
              <a:schemeClr val="accent6">
                <a:lumMod val="75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2" name="TextBox 21"/>
          <p:cNvSpPr txBox="1"/>
          <p:nvPr/>
        </p:nvSpPr>
        <p:spPr>
          <a:xfrm>
            <a:off x="7146545" y="4866663"/>
            <a:ext cx="870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Timing 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5724128" y="3690966"/>
            <a:ext cx="1512168" cy="314098"/>
          </a:xfrm>
          <a:prstGeom prst="wedgeRoundRectCallout">
            <a:avLst>
              <a:gd name="adj1" fmla="val 2982"/>
              <a:gd name="adj2" fmla="val -478959"/>
              <a:gd name="adj3" fmla="val 16667"/>
            </a:avLst>
          </a:prstGeom>
          <a:noFill/>
          <a:ln w="12700">
            <a:solidFill>
              <a:schemeClr val="accent6">
                <a:lumMod val="75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1806664"/>
            <a:ext cx="10964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Interlocks</a:t>
            </a:r>
          </a:p>
          <a:p>
            <a:r>
              <a:rPr lang="en-GB" sz="1200" dirty="0" smtClean="0">
                <a:solidFill>
                  <a:schemeClr val="accent6">
                    <a:lumMod val="75000"/>
                  </a:schemeClr>
                </a:solidFill>
              </a:rPr>
              <a:t>On-going</a:t>
            </a:r>
            <a:endParaRPr lang="en-GB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7596336" y="3660055"/>
            <a:ext cx="720080" cy="371075"/>
          </a:xfrm>
          <a:prstGeom prst="wedgeRoundRectCallout">
            <a:avLst>
              <a:gd name="adj1" fmla="val 12631"/>
              <a:gd name="adj2" fmla="val -429010"/>
              <a:gd name="adj3" fmla="val 16667"/>
            </a:avLst>
          </a:prstGeom>
          <a:noFill/>
          <a:ln w="12700">
            <a:solidFill>
              <a:schemeClr val="accent6">
                <a:lumMod val="75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6" name="TextBox 25"/>
          <p:cNvSpPr txBox="1"/>
          <p:nvPr/>
        </p:nvSpPr>
        <p:spPr>
          <a:xfrm>
            <a:off x="7020272" y="1806664"/>
            <a:ext cx="17668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CIBU Connection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4993829" y="3009380"/>
            <a:ext cx="946323" cy="650675"/>
          </a:xfrm>
          <a:prstGeom prst="wedgeRoundRectCallout">
            <a:avLst>
              <a:gd name="adj1" fmla="val -112728"/>
              <a:gd name="adj2" fmla="val -160585"/>
              <a:gd name="adj3" fmla="val 16667"/>
            </a:avLst>
          </a:prstGeom>
          <a:noFill/>
          <a:ln w="12700">
            <a:solidFill>
              <a:schemeClr val="accent6">
                <a:lumMod val="75000"/>
              </a:schemeClr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8" name="TextBox 27"/>
          <p:cNvSpPr txBox="1"/>
          <p:nvPr/>
        </p:nvSpPr>
        <p:spPr>
          <a:xfrm>
            <a:off x="3359793" y="1806664"/>
            <a:ext cx="16668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Processing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4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of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52</a:t>
            </a:fld>
            <a:endParaRPr lang="en-GB"/>
          </a:p>
        </p:txBody>
      </p:sp>
      <p:pic>
        <p:nvPicPr>
          <p:cNvPr id="1027" name="Picture 3" descr="D:\SVN\be-bi-bl\electronics\blminj\doc\presentations\20131003_LIU_BI_Review\supportFiles\BLMINJ-fl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68956"/>
            <a:ext cx="8584883" cy="284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779602" y="1003773"/>
            <a:ext cx="4138232" cy="646331"/>
          </a:xfrm>
          <a:prstGeom prst="rect">
            <a:avLst/>
          </a:prstGeom>
          <a:noFill/>
          <a:ln cap="rnd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+mj-lt"/>
                <a:ea typeface="+mj-ea"/>
                <a:cs typeface="+mj-cs"/>
              </a:rPr>
              <a:t>FPGA Development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8172400" y="3152003"/>
            <a:ext cx="720080" cy="349005"/>
          </a:xfrm>
          <a:prstGeom prst="wedgeRoundRectCallout">
            <a:avLst>
              <a:gd name="adj1" fmla="val -93410"/>
              <a:gd name="adj2" fmla="val 495252"/>
              <a:gd name="adj3" fmla="val 16667"/>
            </a:avLst>
          </a:prstGeom>
          <a:noFill/>
          <a:ln w="12700">
            <a:solidFill>
              <a:srgbClr val="FF0000"/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2" name="TextBox 21"/>
          <p:cNvSpPr txBox="1"/>
          <p:nvPr/>
        </p:nvSpPr>
        <p:spPr>
          <a:xfrm>
            <a:off x="6516216" y="5035242"/>
            <a:ext cx="25212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Thresholds Management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Not Started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7199831" y="2899975"/>
            <a:ext cx="540521" cy="504056"/>
          </a:xfrm>
          <a:prstGeom prst="wedgeRoundRectCallout">
            <a:avLst>
              <a:gd name="adj1" fmla="val -209343"/>
              <a:gd name="adj2" fmla="val -193845"/>
              <a:gd name="adj3" fmla="val 16667"/>
            </a:avLst>
          </a:prstGeom>
          <a:noFill/>
          <a:ln w="12700">
            <a:solidFill>
              <a:srgbClr val="FF0000"/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4" name="TextBox 23"/>
          <p:cNvSpPr txBox="1"/>
          <p:nvPr/>
        </p:nvSpPr>
        <p:spPr>
          <a:xfrm>
            <a:off x="5292080" y="1806664"/>
            <a:ext cx="12915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FESA Server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8147375" y="2780928"/>
            <a:ext cx="720080" cy="371075"/>
          </a:xfrm>
          <a:prstGeom prst="wedgeRoundRectCallout">
            <a:avLst>
              <a:gd name="adj1" fmla="val -62326"/>
              <a:gd name="adj2" fmla="val -168900"/>
              <a:gd name="adj3" fmla="val 16667"/>
            </a:avLst>
          </a:prstGeom>
          <a:noFill/>
          <a:ln w="12700">
            <a:solidFill>
              <a:srgbClr val="FF0000"/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6" name="TextBox 25"/>
          <p:cNvSpPr txBox="1"/>
          <p:nvPr/>
        </p:nvSpPr>
        <p:spPr>
          <a:xfrm>
            <a:off x="7151004" y="1791796"/>
            <a:ext cx="18345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Logging Database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complete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7032933" y="3645024"/>
            <a:ext cx="874315" cy="836212"/>
          </a:xfrm>
          <a:prstGeom prst="wedgeRoundRectCallout">
            <a:avLst>
              <a:gd name="adj1" fmla="val -219516"/>
              <a:gd name="adj2" fmla="val 182892"/>
              <a:gd name="adj3" fmla="val 16667"/>
            </a:avLst>
          </a:prstGeom>
          <a:noFill/>
          <a:ln w="12700">
            <a:solidFill>
              <a:srgbClr val="FF0000"/>
            </a:solidFill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sp>
        <p:nvSpPr>
          <p:cNvPr id="28" name="TextBox 27"/>
          <p:cNvSpPr txBox="1"/>
          <p:nvPr/>
        </p:nvSpPr>
        <p:spPr>
          <a:xfrm>
            <a:off x="4427984" y="5610306"/>
            <a:ext cx="19945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System Supervision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On-going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7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50" y="304800"/>
            <a:ext cx="7962300" cy="59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182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76" y="203967"/>
            <a:ext cx="8304601" cy="622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7178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Diagnostic Data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oPAC – 16/09/2016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66800"/>
            <a:ext cx="6857400" cy="514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18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Acquisition &amp;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0386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accent1"/>
                </a:solidFill>
              </a:rPr>
              <a:t>Is timing/synchronisation at the acquisition and/or processing level necessary? </a:t>
            </a:r>
          </a:p>
          <a:p>
            <a:pPr marL="0" indent="0">
              <a:buNone/>
            </a:pPr>
            <a:endParaRPr lang="en-GB" b="1" dirty="0" smtClean="0"/>
          </a:p>
          <a:p>
            <a:r>
              <a:rPr lang="en-GB" b="1" dirty="0" smtClean="0"/>
              <a:t>Synchronisation </a:t>
            </a:r>
            <a:r>
              <a:rPr lang="en-GB" dirty="0" smtClean="0"/>
              <a:t>is</a:t>
            </a:r>
            <a:r>
              <a:rPr lang="en-GB" b="1" dirty="0" smtClean="0"/>
              <a:t> required </a:t>
            </a:r>
            <a:r>
              <a:rPr lang="en-GB" dirty="0" smtClean="0"/>
              <a:t>with the</a:t>
            </a:r>
            <a:r>
              <a:rPr lang="en-GB" b="1" dirty="0" smtClean="0"/>
              <a:t> start of the cycle </a:t>
            </a:r>
            <a:r>
              <a:rPr lang="en-GB" dirty="0" smtClean="0"/>
              <a:t>to </a:t>
            </a:r>
          </a:p>
          <a:p>
            <a:pPr lvl="1"/>
            <a:r>
              <a:rPr lang="en-GB" dirty="0" smtClean="0"/>
              <a:t>Perform calculation of integration periods and </a:t>
            </a:r>
          </a:p>
          <a:p>
            <a:pPr lvl="1"/>
            <a:r>
              <a:rPr lang="en-GB" dirty="0" smtClean="0"/>
              <a:t>Schedule comparisons with their corresponding threshold values</a:t>
            </a:r>
          </a:p>
          <a:p>
            <a:pPr lvl="1"/>
            <a:r>
              <a:rPr lang="en-GB" dirty="0" smtClean="0"/>
              <a:t>Record high frequency observation data</a:t>
            </a:r>
          </a:p>
          <a:p>
            <a:pPr lvl="1"/>
            <a:r>
              <a:rPr lang="en-GB" dirty="0" smtClean="0"/>
              <a:t>Schedule the data readout and publish by the CPU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Synchronisation </a:t>
            </a:r>
            <a:r>
              <a:rPr lang="en-GB" dirty="0" smtClean="0"/>
              <a:t>is </a:t>
            </a:r>
            <a:r>
              <a:rPr lang="en-GB" b="1" dirty="0" smtClean="0"/>
              <a:t>achieved</a:t>
            </a:r>
            <a:r>
              <a:rPr lang="en-GB" dirty="0" smtClean="0"/>
              <a:t> by</a:t>
            </a:r>
          </a:p>
          <a:p>
            <a:pPr lvl="1"/>
            <a:r>
              <a:rPr lang="en-GB" dirty="0" smtClean="0"/>
              <a:t>Use the ‘</a:t>
            </a:r>
            <a:r>
              <a:rPr lang="en-GB" dirty="0" smtClean="0">
                <a:solidFill>
                  <a:schemeClr val="tx2"/>
                </a:solidFill>
              </a:rPr>
              <a:t>Start of Cycle</a:t>
            </a:r>
            <a:r>
              <a:rPr lang="en-GB" dirty="0" smtClean="0"/>
              <a:t>’, ‘</a:t>
            </a:r>
            <a:r>
              <a:rPr lang="en-GB" dirty="0" smtClean="0">
                <a:solidFill>
                  <a:schemeClr val="tx2"/>
                </a:solidFill>
              </a:rPr>
              <a:t>Beam In</a:t>
            </a:r>
            <a:r>
              <a:rPr lang="en-GB" dirty="0" smtClean="0"/>
              <a:t>’ and ‘</a:t>
            </a:r>
            <a:r>
              <a:rPr lang="en-GB" dirty="0" smtClean="0">
                <a:solidFill>
                  <a:schemeClr val="tx2"/>
                </a:solidFill>
              </a:rPr>
              <a:t>Beam Out</a:t>
            </a:r>
            <a:r>
              <a:rPr lang="en-GB" dirty="0" smtClean="0"/>
              <a:t>’ events received through the timing system.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Dedicated timing card </a:t>
            </a:r>
            <a:r>
              <a:rPr lang="en-GB" dirty="0" smtClean="0"/>
              <a:t>with broadcast in the backplane.</a:t>
            </a:r>
          </a:p>
          <a:p>
            <a:pPr lvl="1"/>
            <a:r>
              <a:rPr lang="en-GB" dirty="0" smtClean="0"/>
              <a:t>Sync is done at the processing level (i.e. 2 samples jitter between cards).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40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Integration Periods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48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accent1"/>
                </a:solidFill>
              </a:rPr>
              <a:t>Continuously the processing electronics calculate </a:t>
            </a:r>
            <a:r>
              <a:rPr lang="en-GB" dirty="0">
                <a:solidFill>
                  <a:schemeClr val="accent1"/>
                </a:solidFill>
              </a:rPr>
              <a:t>4 </a:t>
            </a:r>
            <a:r>
              <a:rPr lang="en-GB" b="1" dirty="0">
                <a:solidFill>
                  <a:schemeClr val="accent1"/>
                </a:solidFill>
              </a:rPr>
              <a:t>integration </a:t>
            </a:r>
            <a:r>
              <a:rPr lang="en-GB" b="1" dirty="0" smtClean="0">
                <a:solidFill>
                  <a:schemeClr val="accent1"/>
                </a:solidFill>
              </a:rPr>
              <a:t>period values </a:t>
            </a:r>
            <a:r>
              <a:rPr lang="en-GB" dirty="0" smtClean="0">
                <a:solidFill>
                  <a:schemeClr val="accent1"/>
                </a:solidFill>
              </a:rPr>
              <a:t>for each channel: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2 </a:t>
            </a:r>
            <a:r>
              <a:rPr lang="en-GB" b="1" dirty="0">
                <a:solidFill>
                  <a:schemeClr val="tx2"/>
                </a:solidFill>
                <a:sym typeface="Symbol"/>
              </a:rPr>
              <a:t></a:t>
            </a:r>
            <a:r>
              <a:rPr lang="en-GB" b="1" dirty="0">
                <a:solidFill>
                  <a:schemeClr val="tx2"/>
                </a:solidFill>
              </a:rPr>
              <a:t>s</a:t>
            </a:r>
            <a:r>
              <a:rPr lang="en-GB" dirty="0"/>
              <a:t>, </a:t>
            </a:r>
            <a:r>
              <a:rPr lang="en-GB" b="1" dirty="0"/>
              <a:t>400 </a:t>
            </a:r>
            <a:r>
              <a:rPr lang="en-GB" b="1" dirty="0">
                <a:sym typeface="Symbol"/>
              </a:rPr>
              <a:t></a:t>
            </a:r>
            <a:r>
              <a:rPr lang="en-GB" b="1" dirty="0"/>
              <a:t>s</a:t>
            </a:r>
            <a:r>
              <a:rPr lang="en-GB" dirty="0"/>
              <a:t>, </a:t>
            </a:r>
            <a:r>
              <a:rPr lang="en-GB" b="1" dirty="0"/>
              <a:t>1 </a:t>
            </a:r>
            <a:r>
              <a:rPr lang="en-GB" b="1" dirty="0" err="1"/>
              <a:t>ms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dirty="0">
                <a:solidFill>
                  <a:schemeClr val="tx2"/>
                </a:solidFill>
              </a:rPr>
              <a:t>1.2 s</a:t>
            </a:r>
            <a:r>
              <a:rPr lang="en-GB" dirty="0"/>
              <a:t> </a:t>
            </a:r>
            <a:r>
              <a:rPr lang="en-GB" dirty="0" smtClean="0"/>
              <a:t>(machine basic period)</a:t>
            </a:r>
            <a:endParaRPr lang="en-GB" dirty="0"/>
          </a:p>
          <a:p>
            <a:pPr lvl="1"/>
            <a:r>
              <a:rPr lang="en-GB" dirty="0"/>
              <a:t>I</a:t>
            </a:r>
            <a:r>
              <a:rPr lang="en-GB" dirty="0" smtClean="0"/>
              <a:t>mplemented </a:t>
            </a:r>
            <a:r>
              <a:rPr lang="en-GB" dirty="0"/>
              <a:t>as moving </a:t>
            </a:r>
            <a:r>
              <a:rPr lang="en-GB" dirty="0" smtClean="0"/>
              <a:t>sum windows in the hardware</a:t>
            </a:r>
            <a:endParaRPr lang="en-GB" dirty="0"/>
          </a:p>
          <a:p>
            <a:pPr lvl="1"/>
            <a:r>
              <a:rPr lang="en-GB" dirty="0"/>
              <a:t>C</a:t>
            </a:r>
            <a:r>
              <a:rPr lang="en-GB" dirty="0" smtClean="0"/>
              <a:t>alculation is refreshed </a:t>
            </a:r>
            <a:r>
              <a:rPr lang="en-GB" dirty="0"/>
              <a:t>at acquisition frequency</a:t>
            </a:r>
          </a:p>
          <a:p>
            <a:r>
              <a:rPr lang="en-GB" dirty="0" smtClean="0"/>
              <a:t>Compare with predefined thresholds </a:t>
            </a:r>
          </a:p>
          <a:p>
            <a:pPr lvl="1"/>
            <a:r>
              <a:rPr lang="en-GB" b="1" dirty="0" smtClean="0"/>
              <a:t>Machine protection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chemeClr val="tx2"/>
                </a:solidFill>
              </a:rPr>
              <a:t>hardware</a:t>
            </a:r>
            <a:r>
              <a:rPr lang="en-GB" dirty="0" smtClean="0"/>
              <a:t> implementation  </a:t>
            </a:r>
            <a:br>
              <a:rPr lang="en-GB" dirty="0" smtClean="0"/>
            </a:br>
            <a:r>
              <a:rPr lang="en-GB" dirty="0" smtClean="0"/>
              <a:t>comparisons on </a:t>
            </a:r>
            <a:r>
              <a:rPr lang="en-GB" dirty="0"/>
              <a:t>each refresh</a:t>
            </a:r>
            <a:endParaRPr lang="en-GB" dirty="0" smtClean="0"/>
          </a:p>
          <a:p>
            <a:pPr lvl="1"/>
            <a:r>
              <a:rPr lang="en-GB" b="1" dirty="0" smtClean="0"/>
              <a:t>Limit radiation levels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chemeClr val="tx2"/>
                </a:solidFill>
              </a:rPr>
              <a:t>software</a:t>
            </a:r>
            <a:r>
              <a:rPr lang="en-GB" dirty="0" smtClean="0"/>
              <a:t> implementation  </a:t>
            </a:r>
            <a:br>
              <a:rPr lang="en-GB" dirty="0" smtClean="0"/>
            </a:br>
            <a:r>
              <a:rPr lang="en-GB" dirty="0" smtClean="0"/>
              <a:t>comparisons at </a:t>
            </a:r>
            <a:r>
              <a:rPr lang="en-GB" dirty="0"/>
              <a:t>end of </a:t>
            </a:r>
            <a:r>
              <a:rPr lang="en-GB" dirty="0" smtClean="0"/>
              <a:t>cycle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See also next slide.</a:t>
            </a:r>
          </a:p>
          <a:p>
            <a:r>
              <a:rPr lang="en-GB" dirty="0" smtClean="0"/>
              <a:t>Calculate for each channel the </a:t>
            </a:r>
            <a:r>
              <a:rPr lang="en-GB" dirty="0" smtClean="0">
                <a:solidFill>
                  <a:schemeClr val="tx2"/>
                </a:solidFill>
              </a:rPr>
              <a:t>maximum</a:t>
            </a:r>
            <a:r>
              <a:rPr lang="en-GB" dirty="0" smtClean="0"/>
              <a:t> </a:t>
            </a:r>
            <a:r>
              <a:rPr lang="en-GB" dirty="0"/>
              <a:t>values recorded </a:t>
            </a:r>
            <a:r>
              <a:rPr lang="en-GB" dirty="0" smtClean="0"/>
              <a:t>on </a:t>
            </a:r>
            <a:r>
              <a:rPr lang="en-GB" dirty="0"/>
              <a:t>each integration </a:t>
            </a:r>
            <a:r>
              <a:rPr lang="en-GB" dirty="0" smtClean="0"/>
              <a:t>period during the cycle</a:t>
            </a:r>
          </a:p>
          <a:p>
            <a:pPr lvl="1"/>
            <a:r>
              <a:rPr lang="en-GB" dirty="0" smtClean="0"/>
              <a:t>Published for the online displays and </a:t>
            </a:r>
          </a:p>
          <a:p>
            <a:pPr lvl="1"/>
            <a:r>
              <a:rPr lang="en-GB" dirty="0" smtClean="0"/>
              <a:t>Send to the long-term logging</a:t>
            </a:r>
          </a:p>
          <a:p>
            <a:pPr lvl="1"/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9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Threshold Comparisons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1142984"/>
            <a:ext cx="8305800" cy="5105416"/>
          </a:xfrm>
        </p:spPr>
        <p:txBody>
          <a:bodyPr>
            <a:normAutofit fontScale="47500" lnSpcReduction="20000"/>
          </a:bodyPr>
          <a:lstStyle/>
          <a:p>
            <a:pPr marL="38250" indent="0">
              <a:buNone/>
            </a:pPr>
            <a:r>
              <a:rPr lang="en-GB" sz="3800" dirty="0" smtClean="0">
                <a:solidFill>
                  <a:schemeClr val="tx2"/>
                </a:solidFill>
              </a:rPr>
              <a:t>Hardware implementation part:</a:t>
            </a:r>
          </a:p>
          <a:p>
            <a:r>
              <a:rPr lang="en-GB" dirty="0" smtClean="0"/>
              <a:t>All</a:t>
            </a:r>
            <a:r>
              <a:rPr lang="en-GB" b="1" dirty="0" smtClean="0"/>
              <a:t> </a:t>
            </a:r>
            <a:r>
              <a:rPr lang="en-GB" dirty="0" smtClean="0">
                <a:solidFill>
                  <a:schemeClr val="tx2"/>
                </a:solidFill>
              </a:rPr>
              <a:t>calculated</a:t>
            </a:r>
            <a:r>
              <a:rPr lang="en-GB" dirty="0" smtClean="0"/>
              <a:t> </a:t>
            </a:r>
            <a:r>
              <a:rPr lang="en-GB" b="1" dirty="0" smtClean="0"/>
              <a:t>integration period values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 err="1" smtClean="0"/>
              <a:t>i.e</a:t>
            </a:r>
            <a:r>
              <a:rPr lang="en-GB" b="1" dirty="0" smtClean="0"/>
              <a:t> </a:t>
            </a:r>
            <a:r>
              <a:rPr lang="en-GB" dirty="0" smtClean="0"/>
              <a:t>from</a:t>
            </a:r>
            <a:r>
              <a:rPr lang="en-GB" b="1" dirty="0" smtClean="0"/>
              <a:t> 2 </a:t>
            </a:r>
            <a:r>
              <a:rPr lang="en-GB" b="1" dirty="0" smtClean="0">
                <a:sym typeface="Symbol"/>
              </a:rPr>
              <a:t></a:t>
            </a:r>
            <a:r>
              <a:rPr lang="en-GB" b="1" dirty="0" smtClean="0"/>
              <a:t>s</a:t>
            </a:r>
            <a:r>
              <a:rPr lang="en-GB" dirty="0" smtClean="0"/>
              <a:t> to </a:t>
            </a:r>
            <a:r>
              <a:rPr lang="en-GB" b="1" dirty="0" smtClean="0"/>
              <a:t>1.2 s</a:t>
            </a:r>
            <a:r>
              <a:rPr lang="en-GB" dirty="0" smtClean="0"/>
              <a:t>, will be constantly checked against their threshold values:</a:t>
            </a:r>
            <a:endParaRPr lang="en-US" sz="2800" dirty="0" smtClean="0"/>
          </a:p>
          <a:p>
            <a:pPr lvl="1"/>
            <a:r>
              <a:rPr lang="en-GB" dirty="0"/>
              <a:t>4</a:t>
            </a:r>
            <a:r>
              <a:rPr lang="en-GB" dirty="0" smtClean="0"/>
              <a:t> threshold values, one for each of the integration periods.</a:t>
            </a:r>
          </a:p>
          <a:p>
            <a:pPr lvl="1"/>
            <a:r>
              <a:rPr lang="en-GB" dirty="0" smtClean="0"/>
              <a:t>Comparisons happen at the refresh period – that is, every 2 </a:t>
            </a:r>
            <a:r>
              <a:rPr lang="en-GB" dirty="0">
                <a:sym typeface="Symbol"/>
              </a:rPr>
              <a:t></a:t>
            </a:r>
            <a:r>
              <a:rPr lang="en-GB" dirty="0"/>
              <a:t>s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In the case the measured values exceed those the </a:t>
            </a:r>
            <a:r>
              <a:rPr lang="en-GB" dirty="0" smtClean="0">
                <a:solidFill>
                  <a:schemeClr val="tx2"/>
                </a:solidFill>
              </a:rPr>
              <a:t>beam permit signal </a:t>
            </a:r>
            <a:r>
              <a:rPr lang="en-GB" dirty="0" smtClean="0"/>
              <a:t>will be removed for </a:t>
            </a:r>
            <a:r>
              <a:rPr lang="en-GB" b="1" dirty="0" smtClean="0">
                <a:solidFill>
                  <a:schemeClr val="tx2"/>
                </a:solidFill>
              </a:rPr>
              <a:t>all users </a:t>
            </a:r>
            <a:endParaRPr lang="en-GB" dirty="0"/>
          </a:p>
          <a:p>
            <a:pPr lvl="1"/>
            <a:r>
              <a:rPr lang="en-GB" dirty="0" smtClean="0"/>
              <a:t>The </a:t>
            </a:r>
            <a:r>
              <a:rPr lang="en-GB" b="1" dirty="0" smtClean="0">
                <a:solidFill>
                  <a:schemeClr val="tx2"/>
                </a:solidFill>
              </a:rPr>
              <a:t>blocked</a:t>
            </a:r>
            <a:r>
              <a:rPr lang="en-GB" dirty="0" smtClean="0"/>
              <a:t> beam permit signal will be </a:t>
            </a:r>
            <a:r>
              <a:rPr lang="en-GB" b="1" dirty="0" smtClean="0">
                <a:solidFill>
                  <a:schemeClr val="tx2"/>
                </a:solidFill>
              </a:rPr>
              <a:t>latched</a:t>
            </a:r>
            <a:r>
              <a:rPr lang="en-GB" dirty="0" smtClean="0"/>
              <a:t> until an operator acknowledges.</a:t>
            </a:r>
          </a:p>
          <a:p>
            <a:pPr lvl="0"/>
            <a:r>
              <a:rPr lang="en-GB" dirty="0"/>
              <a:t>The</a:t>
            </a:r>
            <a:r>
              <a:rPr lang="en-GB" b="1" dirty="0"/>
              <a:t> threshold values </a:t>
            </a:r>
            <a:r>
              <a:rPr lang="en-GB" dirty="0"/>
              <a:t>will be need to </a:t>
            </a:r>
            <a:r>
              <a:rPr lang="en-GB" dirty="0" smtClean="0"/>
              <a:t>be set </a:t>
            </a:r>
            <a:r>
              <a:rPr lang="en-GB" b="1" dirty="0" smtClean="0"/>
              <a:t>unique </a:t>
            </a:r>
            <a:r>
              <a:rPr lang="en-GB" b="1" dirty="0"/>
              <a:t>per channel:</a:t>
            </a:r>
          </a:p>
          <a:p>
            <a:pPr lvl="1"/>
            <a:r>
              <a:rPr lang="en-GB" dirty="0"/>
              <a:t>Each card will process 8 </a:t>
            </a:r>
            <a:r>
              <a:rPr lang="en-GB" dirty="0" smtClean="0"/>
              <a:t>channels</a:t>
            </a:r>
          </a:p>
          <a:p>
            <a:pPr marL="38250" indent="0">
              <a:buNone/>
            </a:pPr>
            <a:endParaRPr lang="en-GB" dirty="0" smtClean="0"/>
          </a:p>
          <a:p>
            <a:pPr marL="38250" indent="0">
              <a:buNone/>
            </a:pPr>
            <a:r>
              <a:rPr lang="en-GB" sz="3800" dirty="0" smtClean="0">
                <a:solidFill>
                  <a:schemeClr val="tx2"/>
                </a:solidFill>
              </a:rPr>
              <a:t>Software implementation part:</a:t>
            </a:r>
          </a:p>
          <a:p>
            <a:r>
              <a:rPr lang="en-GB" dirty="0" smtClean="0"/>
              <a:t>All </a:t>
            </a:r>
            <a:r>
              <a:rPr lang="en-GB" dirty="0" smtClean="0">
                <a:solidFill>
                  <a:schemeClr val="tx2"/>
                </a:solidFill>
              </a:rPr>
              <a:t>maximum</a:t>
            </a:r>
            <a:r>
              <a:rPr lang="en-GB" dirty="0" smtClean="0"/>
              <a:t> </a:t>
            </a:r>
            <a:r>
              <a:rPr lang="en-GB" b="1" dirty="0" smtClean="0"/>
              <a:t>integration period values </a:t>
            </a:r>
            <a:r>
              <a:rPr lang="en-GB" dirty="0" smtClean="0"/>
              <a:t>recorded</a:t>
            </a:r>
            <a:r>
              <a:rPr lang="en-GB" b="1" dirty="0" smtClean="0"/>
              <a:t> </a:t>
            </a:r>
            <a:r>
              <a:rPr lang="en-GB" dirty="0" smtClean="0"/>
              <a:t>on the cycle</a:t>
            </a:r>
            <a:r>
              <a:rPr lang="en-GB" b="1" dirty="0" smtClean="0"/>
              <a:t> </a:t>
            </a:r>
            <a:r>
              <a:rPr lang="en-GB" dirty="0" smtClean="0"/>
              <a:t>will be checked against a second set of threshold values. The outputs will be used for </a:t>
            </a:r>
            <a:r>
              <a:rPr lang="en-GB" b="1" dirty="0" smtClean="0"/>
              <a:t>repeated over threshold function</a:t>
            </a:r>
            <a:r>
              <a:rPr lang="en-GB" dirty="0" smtClean="0"/>
              <a:t> </a:t>
            </a:r>
            <a:endParaRPr lang="en-US" dirty="0" smtClean="0"/>
          </a:p>
          <a:p>
            <a:pPr lvl="1"/>
            <a:r>
              <a:rPr lang="en-GB" dirty="0" smtClean="0"/>
              <a:t>Additional threshold values for the same integration periods will also be required. </a:t>
            </a:r>
          </a:p>
          <a:p>
            <a:pPr lvl="1"/>
            <a:r>
              <a:rPr lang="en-GB" dirty="0" smtClean="0"/>
              <a:t>In the case found to be </a:t>
            </a:r>
            <a:r>
              <a:rPr lang="en-GB" dirty="0" smtClean="0">
                <a:solidFill>
                  <a:schemeClr val="tx2"/>
                </a:solidFill>
              </a:rPr>
              <a:t>over threshold repeatedly </a:t>
            </a:r>
            <a:r>
              <a:rPr lang="en-GB" i="1" dirty="0" smtClean="0">
                <a:solidFill>
                  <a:schemeClr val="tx2"/>
                </a:solidFill>
              </a:rPr>
              <a:t>n</a:t>
            </a:r>
            <a:r>
              <a:rPr lang="en-GB" dirty="0" smtClean="0">
                <a:solidFill>
                  <a:schemeClr val="tx2"/>
                </a:solidFill>
              </a:rPr>
              <a:t> times</a:t>
            </a:r>
            <a:r>
              <a:rPr lang="en-GB" dirty="0" smtClean="0"/>
              <a:t> it will be required to block </a:t>
            </a:r>
            <a:r>
              <a:rPr lang="en-GB" b="1" dirty="0" smtClean="0">
                <a:solidFill>
                  <a:schemeClr val="tx2"/>
                </a:solidFill>
              </a:rPr>
              <a:t>that user’s injections</a:t>
            </a:r>
            <a:r>
              <a:rPr lang="en-GB" dirty="0" smtClean="0"/>
              <a:t>.</a:t>
            </a:r>
          </a:p>
          <a:p>
            <a:pPr lvl="1"/>
            <a:r>
              <a:rPr lang="en-GB" dirty="0"/>
              <a:t>The </a:t>
            </a:r>
            <a:r>
              <a:rPr lang="en-GB" b="1" dirty="0">
                <a:solidFill>
                  <a:schemeClr val="tx2"/>
                </a:solidFill>
              </a:rPr>
              <a:t>blocked</a:t>
            </a:r>
            <a:r>
              <a:rPr lang="en-GB" dirty="0"/>
              <a:t> beam permit signal will be </a:t>
            </a:r>
            <a:r>
              <a:rPr lang="en-GB" b="1" dirty="0">
                <a:solidFill>
                  <a:schemeClr val="tx2"/>
                </a:solidFill>
              </a:rPr>
              <a:t>latched</a:t>
            </a:r>
            <a:r>
              <a:rPr lang="en-GB" dirty="0"/>
              <a:t> until an operator acknowledges</a:t>
            </a:r>
            <a:r>
              <a:rPr lang="en-GB" dirty="0" smtClean="0"/>
              <a:t>. </a:t>
            </a:r>
          </a:p>
          <a:p>
            <a:pPr lvl="1"/>
            <a:r>
              <a:rPr lang="en-GB" dirty="0" smtClean="0"/>
              <a:t>The repeat value </a:t>
            </a:r>
            <a:r>
              <a:rPr lang="en-GB" i="1" dirty="0" smtClean="0"/>
              <a:t>n</a:t>
            </a:r>
            <a:r>
              <a:rPr lang="en-GB" dirty="0" smtClean="0"/>
              <a:t> will be settable per monitor in the range of 1 to 16. </a:t>
            </a:r>
          </a:p>
          <a:p>
            <a:pPr lvl="0"/>
            <a:r>
              <a:rPr lang="en-GB" dirty="0"/>
              <a:t>The</a:t>
            </a:r>
            <a:r>
              <a:rPr lang="en-GB" b="1" dirty="0"/>
              <a:t> threshold values </a:t>
            </a:r>
            <a:r>
              <a:rPr lang="en-GB" dirty="0"/>
              <a:t>will need to be </a:t>
            </a:r>
            <a:r>
              <a:rPr lang="en-GB" b="1" dirty="0"/>
              <a:t>unique per </a:t>
            </a:r>
            <a:r>
              <a:rPr lang="en-GB" b="1" dirty="0" smtClean="0"/>
              <a:t>user and per channel:  </a:t>
            </a:r>
          </a:p>
          <a:p>
            <a:pPr lvl="1"/>
            <a:r>
              <a:rPr lang="en-GB" dirty="0"/>
              <a:t>Each </a:t>
            </a:r>
            <a:r>
              <a:rPr lang="en-GB" dirty="0" smtClean="0"/>
              <a:t>CPU </a:t>
            </a:r>
            <a:r>
              <a:rPr lang="en-GB" dirty="0"/>
              <a:t>will process 8 </a:t>
            </a:r>
            <a:r>
              <a:rPr lang="en-GB" dirty="0" smtClean="0"/>
              <a:t>cards x 8 channels</a:t>
            </a:r>
            <a:endParaRPr lang="en-GB" b="1" dirty="0"/>
          </a:p>
          <a:p>
            <a:pPr lvl="1"/>
            <a:r>
              <a:rPr lang="en-GB" dirty="0"/>
              <a:t>The information of the current user has to be obtained from the telegram per cycle -&gt; </a:t>
            </a:r>
            <a:r>
              <a:rPr lang="en-GB" dirty="0">
                <a:solidFill>
                  <a:schemeClr val="tx2"/>
                </a:solidFill>
              </a:rPr>
              <a:t>dedicated </a:t>
            </a:r>
            <a:r>
              <a:rPr lang="en-GB" b="1" dirty="0">
                <a:solidFill>
                  <a:schemeClr val="tx2"/>
                </a:solidFill>
              </a:rPr>
              <a:t>timing card</a:t>
            </a:r>
            <a:r>
              <a:rPr lang="en-GB" b="1" dirty="0"/>
              <a:t> </a:t>
            </a:r>
          </a:p>
          <a:p>
            <a:pPr lvl="1"/>
            <a:r>
              <a:rPr lang="en-GB" dirty="0"/>
              <a:t>Memory for 32 users </a:t>
            </a:r>
            <a:r>
              <a:rPr lang="en-GB" dirty="0" smtClean="0"/>
              <a:t>will be </a:t>
            </a:r>
            <a:r>
              <a:rPr lang="en-GB" dirty="0"/>
              <a:t>reserved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50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Beam Permit Logic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2984"/>
            <a:ext cx="8382000" cy="464821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System [HW and/or SW] will </a:t>
            </a:r>
            <a:r>
              <a:rPr lang="en-GB" b="1" dirty="0" smtClean="0"/>
              <a:t>block</a:t>
            </a:r>
            <a:r>
              <a:rPr lang="en-GB" dirty="0" smtClean="0"/>
              <a:t> injections </a:t>
            </a:r>
          </a:p>
          <a:p>
            <a:pPr lvl="1"/>
            <a:r>
              <a:rPr lang="en-GB" dirty="0" smtClean="0"/>
              <a:t>i.e. </a:t>
            </a:r>
            <a:r>
              <a:rPr lang="en-GB" dirty="0" smtClean="0">
                <a:solidFill>
                  <a:schemeClr val="tx2"/>
                </a:solidFill>
              </a:rPr>
              <a:t>“remove permit”</a:t>
            </a:r>
            <a:r>
              <a:rPr lang="en-GB" dirty="0" smtClean="0"/>
              <a:t> if losses over threshold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System [SW] will </a:t>
            </a:r>
            <a:r>
              <a:rPr lang="en-GB" b="1" dirty="0" smtClean="0"/>
              <a:t>remember</a:t>
            </a:r>
            <a:r>
              <a:rPr lang="en-GB" dirty="0" smtClean="0"/>
              <a:t> if the user is allowed to have beam </a:t>
            </a:r>
          </a:p>
          <a:p>
            <a:pPr lvl="1"/>
            <a:r>
              <a:rPr lang="en-GB" sz="2900" dirty="0" smtClean="0"/>
              <a:t>i.e. </a:t>
            </a:r>
            <a:r>
              <a:rPr lang="en-GB" sz="2900" dirty="0" smtClean="0">
                <a:solidFill>
                  <a:schemeClr val="tx2"/>
                </a:solidFill>
              </a:rPr>
              <a:t>“give permit”</a:t>
            </a:r>
            <a:r>
              <a:rPr lang="en-GB" sz="2900" dirty="0" smtClean="0"/>
              <a:t> if previous cycle for the user was ok (or previous interlocks were cleared)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</a:t>
            </a:r>
            <a:r>
              <a:rPr lang="en-US" dirty="0" smtClean="0"/>
              <a:t>Beam Interlock Controller will be configured in the “Non-latch” mode.</a:t>
            </a:r>
          </a:p>
          <a:p>
            <a:pPr lvl="1"/>
            <a:r>
              <a:rPr lang="en-US" dirty="0" smtClean="0"/>
              <a:t>i.e. the system will need to follow timing and notify in advance.</a:t>
            </a:r>
          </a:p>
          <a:p>
            <a:pPr lvl="1"/>
            <a:endParaRPr lang="en-GB" dirty="0" smtClean="0"/>
          </a:p>
          <a:p>
            <a:pPr lvl="0"/>
            <a:r>
              <a:rPr lang="en-GB" dirty="0" smtClean="0"/>
              <a:t>Aiming to keep system </a:t>
            </a:r>
            <a:r>
              <a:rPr lang="en-GB" b="1" dirty="0" smtClean="0"/>
              <a:t>latency</a:t>
            </a:r>
            <a:r>
              <a:rPr lang="en-GB" dirty="0" smtClean="0"/>
              <a:t> (from measurement to output) small</a:t>
            </a:r>
          </a:p>
          <a:p>
            <a:pPr lvl="1"/>
            <a:r>
              <a:rPr lang="en-GB" dirty="0" smtClean="0"/>
              <a:t>HW: The target for the fast integration periods is &lt; 10 </a:t>
            </a:r>
            <a:r>
              <a:rPr lang="el-GR" dirty="0" smtClean="0">
                <a:solidFill>
                  <a:schemeClr val="tx2"/>
                </a:solidFill>
              </a:rPr>
              <a:t>μ</a:t>
            </a:r>
            <a:r>
              <a:rPr lang="en-GB" dirty="0" smtClean="0">
                <a:solidFill>
                  <a:schemeClr val="tx2"/>
                </a:solidFill>
              </a:rPr>
              <a:t>s</a:t>
            </a:r>
            <a:endParaRPr lang="en-GB" dirty="0" smtClean="0"/>
          </a:p>
          <a:p>
            <a:pPr lvl="1"/>
            <a:r>
              <a:rPr lang="en-GB" sz="2900" dirty="0" smtClean="0"/>
              <a:t>SW: Block on next cycle </a:t>
            </a:r>
          </a:p>
          <a:p>
            <a:pPr lvl="1"/>
            <a:endParaRPr lang="en-GB" sz="2900" dirty="0" smtClean="0"/>
          </a:p>
          <a:p>
            <a:r>
              <a:rPr lang="en-GB" dirty="0" smtClean="0"/>
              <a:t>Only data from the </a:t>
            </a:r>
            <a:r>
              <a:rPr lang="en-GB" b="1" dirty="0" smtClean="0"/>
              <a:t>current cycle </a:t>
            </a:r>
            <a:r>
              <a:rPr lang="en-GB" dirty="0" smtClean="0"/>
              <a:t>need to be considered.</a:t>
            </a:r>
            <a:endParaRPr lang="en-US" sz="1600" dirty="0" smtClean="0"/>
          </a:p>
          <a:p>
            <a:pPr lvl="1"/>
            <a:r>
              <a:rPr lang="en-US" dirty="0" smtClean="0"/>
              <a:t>Timing in the electronics essential (i.e. possible failure mode)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err="1" smtClean="0"/>
              <a:t>oPAC</a:t>
            </a:r>
            <a:r>
              <a:rPr lang="en-GB" dirty="0" smtClean="0"/>
              <a:t> – 16/09/2016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59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23961</TotalTime>
  <Words>2587</Words>
  <Application>Microsoft Office PowerPoint</Application>
  <PresentationFormat>On-screen Show (4:3)</PresentationFormat>
  <Paragraphs>623</Paragraphs>
  <Slides>55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4" baseType="lpstr">
      <vt:lpstr>Arial</vt:lpstr>
      <vt:lpstr>Calibri</vt:lpstr>
      <vt:lpstr>Symbol</vt:lpstr>
      <vt:lpstr>Times New Roman</vt:lpstr>
      <vt:lpstr>Verdana</vt:lpstr>
      <vt:lpstr>Webdings</vt:lpstr>
      <vt:lpstr>Wingdings</vt:lpstr>
      <vt:lpstr>Wingdings 2</vt:lpstr>
      <vt:lpstr>czamTheme</vt:lpstr>
      <vt:lpstr>The New Beam Loss Monitoring System for CERN's Injector Complex</vt:lpstr>
      <vt:lpstr>Introduction</vt:lpstr>
      <vt:lpstr>Outline</vt:lpstr>
      <vt:lpstr>System Architecture</vt:lpstr>
      <vt:lpstr>Specifications</vt:lpstr>
      <vt:lpstr>Acquisition &amp; Processing</vt:lpstr>
      <vt:lpstr>Integration Periods</vt:lpstr>
      <vt:lpstr>Threshold Comparisons</vt:lpstr>
      <vt:lpstr>Beam Permit Logic</vt:lpstr>
      <vt:lpstr>Ambient Radiation Measurement</vt:lpstr>
      <vt:lpstr>Evolution Over Time buffer</vt:lpstr>
      <vt:lpstr>Evolution &amp; Capture functions</vt:lpstr>
      <vt:lpstr>FDFC: Acquisition Principle</vt:lpstr>
      <vt:lpstr>FDFC: Data Pre-Processing</vt:lpstr>
      <vt:lpstr>FDFC: Pre-Processing Algorithm</vt:lpstr>
      <vt:lpstr>Acquisition channel Block Diagram</vt:lpstr>
      <vt:lpstr>Acquisition principle (FDFC &amp; DADC)</vt:lpstr>
      <vt:lpstr>System overview</vt:lpstr>
      <vt:lpstr>System Architecture</vt:lpstr>
      <vt:lpstr>Cabling Overview</vt:lpstr>
      <vt:lpstr>Cabling Overview</vt:lpstr>
      <vt:lpstr>Cable Management</vt:lpstr>
      <vt:lpstr>Electronics</vt:lpstr>
      <vt:lpstr>Acquisition Crate</vt:lpstr>
      <vt:lpstr>Acquisition module (BLEDP)</vt:lpstr>
      <vt:lpstr>BLEDP Optimisation</vt:lpstr>
      <vt:lpstr>Processing Electronics </vt:lpstr>
      <vt:lpstr>Processing &amp; Threshold Comparator</vt:lpstr>
      <vt:lpstr>VFC-HD module</vt:lpstr>
      <vt:lpstr>System for Verification</vt:lpstr>
      <vt:lpstr>Stand-alone/Ethernet version </vt:lpstr>
      <vt:lpstr>Installation overview</vt:lpstr>
      <vt:lpstr>Pictures of the installation</vt:lpstr>
      <vt:lpstr>Rack Management</vt:lpstr>
      <vt:lpstr>LINAC4: Info </vt:lpstr>
      <vt:lpstr>LINAC4: Supports</vt:lpstr>
      <vt:lpstr>PSB: Info </vt:lpstr>
      <vt:lpstr>PSB Injection: IC &amp; Diamond Support</vt:lpstr>
      <vt:lpstr>PSB Ring: IC Detector Support  </vt:lpstr>
      <vt:lpstr>PSB Ring/Ejection: IC Custom support </vt:lpstr>
      <vt:lpstr>PSB Ring: FIC Detectors</vt:lpstr>
      <vt:lpstr>PS Info</vt:lpstr>
      <vt:lpstr>PS Ring Support</vt:lpstr>
      <vt:lpstr>Summary</vt:lpstr>
      <vt:lpstr>Summarising</vt:lpstr>
      <vt:lpstr>Thank you</vt:lpstr>
      <vt:lpstr>Reserved slides</vt:lpstr>
      <vt:lpstr>Status of Development</vt:lpstr>
      <vt:lpstr>Status of Development</vt:lpstr>
      <vt:lpstr>Status of Development</vt:lpstr>
      <vt:lpstr>Status of Development</vt:lpstr>
      <vt:lpstr>Status of Development</vt:lpstr>
      <vt:lpstr>PowerPoint Presentation</vt:lpstr>
      <vt:lpstr>PowerPoint Presentation</vt:lpstr>
      <vt:lpstr>Diagnostic Data 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BLM-INJ_presentation_CZ</dc:title>
  <dc:creator>Christos Zamantzas</dc:creator>
  <cp:keywords>FPGA, Design, Injectors, Technical Board</cp:keywords>
  <cp:lastModifiedBy>Christos Zamantzas</cp:lastModifiedBy>
  <cp:revision>1777</cp:revision>
  <dcterms:created xsi:type="dcterms:W3CDTF">2006-08-16T00:00:00Z</dcterms:created>
  <dcterms:modified xsi:type="dcterms:W3CDTF">2016-09-16T08:56:05Z</dcterms:modified>
  <cp:category>TB;review</cp:category>
  <cp:contentStatus>Final</cp:contentStatus>
</cp:coreProperties>
</file>