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58" r:id="rId3"/>
    <p:sldId id="260" r:id="rId4"/>
    <p:sldId id="259" r:id="rId5"/>
    <p:sldId id="261" r:id="rId6"/>
    <p:sldId id="263" r:id="rId7"/>
    <p:sldId id="262" r:id="rId8"/>
    <p:sldId id="265" r:id="rId9"/>
    <p:sldId id="268" r:id="rId10"/>
    <p:sldId id="275" r:id="rId11"/>
    <p:sldId id="269" r:id="rId12"/>
    <p:sldId id="270" r:id="rId13"/>
    <p:sldId id="271" r:id="rId14"/>
    <p:sldId id="272" r:id="rId15"/>
    <p:sldId id="277" r:id="rId16"/>
    <p:sldId id="264" r:id="rId17"/>
    <p:sldId id="278" r:id="rId18"/>
    <p:sldId id="276" r:id="rId19"/>
    <p:sldId id="280" r:id="rId20"/>
    <p:sldId id="281" r:id="rId21"/>
    <p:sldId id="279" r:id="rId22"/>
    <p:sldId id="273" r:id="rId23"/>
    <p:sldId id="274" r:id="rId24"/>
    <p:sldId id="25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63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3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BBF54-4124-4AB9-844E-00BBE3ECCA79}" type="datetimeFigureOut">
              <a:rPr lang="en-GB" smtClean="0"/>
              <a:t>16/09/2016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CA673-9734-4515-AB91-5CD303696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48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Relationship Id="rId3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18.emf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data from 2016 LHC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injection loss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Unidentified falling object (UFO) event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TCP beam scraping (beam halo population study)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LHC beam extraction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87216" y="3909427"/>
            <a:ext cx="1590593" cy="1603477"/>
            <a:chOff x="7993624" y="1010887"/>
            <a:chExt cx="859335" cy="859335"/>
          </a:xfrm>
        </p:grpSpPr>
        <p:grpSp>
          <p:nvGrpSpPr>
            <p:cNvPr id="8" name="Group 7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7367117" y="40240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519517" y="41764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LHC injection loss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622289" y="4626448"/>
            <a:ext cx="178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Collimator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02223" y="1560409"/>
            <a:ext cx="6943635" cy="3821085"/>
            <a:chOff x="802223" y="1560409"/>
            <a:chExt cx="6943635" cy="3821085"/>
          </a:xfrm>
        </p:grpSpPr>
        <p:sp>
          <p:nvSpPr>
            <p:cNvPr id="52" name="Rectangle 51"/>
            <p:cNvSpPr/>
            <p:nvPr/>
          </p:nvSpPr>
          <p:spPr>
            <a:xfrm>
              <a:off x="3513668" y="2093254"/>
              <a:ext cx="776057" cy="20310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 rot="1560000">
              <a:off x="4495957" y="3175078"/>
              <a:ext cx="776057" cy="20310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58886" y="2435033"/>
              <a:ext cx="6886972" cy="2537404"/>
              <a:chOff x="-2982237" y="510056"/>
              <a:chExt cx="6886972" cy="2537404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-2982237" y="2387676"/>
                <a:ext cx="6886972" cy="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2796340" y="1777320"/>
                <a:ext cx="984827" cy="345989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796339" y="2701471"/>
                <a:ext cx="984827" cy="345989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227440" y="1777320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227440" y="2701471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-1085566" y="510056"/>
                <a:ext cx="3579530" cy="187762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>
              <a:off x="858886" y="2435033"/>
              <a:ext cx="3008779" cy="0"/>
            </a:xfrm>
            <a:prstGeom prst="line">
              <a:avLst/>
            </a:prstGeom>
            <a:ln w="254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2313938" y="1915696"/>
              <a:ext cx="533048" cy="34018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313938" y="2711227"/>
              <a:ext cx="533048" cy="34018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2223" y="2043450"/>
              <a:ext cx="1686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SPS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2223" y="3915553"/>
              <a:ext cx="1686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LHC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238328" y="1560409"/>
              <a:ext cx="20078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Extraction Kicker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53407" y="5012162"/>
              <a:ext cx="17840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Injection Kicker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55557" y="3092841"/>
              <a:ext cx="1686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Transfer line</a:t>
              </a:r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 rot="1560000">
              <a:off x="4295685" y="3659341"/>
              <a:ext cx="778295" cy="206869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526315" y="2543395"/>
              <a:ext cx="776057" cy="20310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Oval 47"/>
          <p:cNvSpPr/>
          <p:nvPr/>
        </p:nvSpPr>
        <p:spPr>
          <a:xfrm>
            <a:off x="1105033" y="2310600"/>
            <a:ext cx="540595" cy="2555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601611" y="476004"/>
            <a:ext cx="1590593" cy="1603477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20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0023 L 0.13177 -0.00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177 -0.00023 L 0.51892 0.276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58" y="1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893 0.27686 L 0.67414 0.276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8" grpId="2" animBg="1"/>
      <p:bldP spid="48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LHC injection loss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622289" y="4626448"/>
            <a:ext cx="178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Collimator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02223" y="1560409"/>
            <a:ext cx="6943635" cy="3821085"/>
            <a:chOff x="802223" y="1560409"/>
            <a:chExt cx="6943635" cy="3821085"/>
          </a:xfrm>
        </p:grpSpPr>
        <p:sp>
          <p:nvSpPr>
            <p:cNvPr id="52" name="Rectangle 51"/>
            <p:cNvSpPr/>
            <p:nvPr/>
          </p:nvSpPr>
          <p:spPr>
            <a:xfrm>
              <a:off x="3513668" y="2093254"/>
              <a:ext cx="776057" cy="20310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 rot="1560000">
              <a:off x="4495957" y="3175078"/>
              <a:ext cx="776057" cy="20310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58886" y="2435033"/>
              <a:ext cx="6886972" cy="2537404"/>
              <a:chOff x="-2982237" y="510056"/>
              <a:chExt cx="6886972" cy="2537404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-2982237" y="2387676"/>
                <a:ext cx="6886972" cy="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2796340" y="1777320"/>
                <a:ext cx="984827" cy="345989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796339" y="2701471"/>
                <a:ext cx="984827" cy="345989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227440" y="1777320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227440" y="2701471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-1085566" y="510056"/>
                <a:ext cx="3579530" cy="187762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>
              <a:off x="858886" y="2435033"/>
              <a:ext cx="3008779" cy="0"/>
            </a:xfrm>
            <a:prstGeom prst="line">
              <a:avLst/>
            </a:prstGeom>
            <a:ln w="254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2313938" y="1915696"/>
              <a:ext cx="533048" cy="34018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313938" y="2711227"/>
              <a:ext cx="533048" cy="340189"/>
            </a:xfrm>
            <a:prstGeom prst="rect">
              <a:avLst/>
            </a:prstGeom>
            <a:solidFill>
              <a:srgbClr val="00B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2223" y="2043450"/>
              <a:ext cx="1686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SPS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2223" y="3915553"/>
              <a:ext cx="1686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LHC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238328" y="1560409"/>
              <a:ext cx="20078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Extraction Kicker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53407" y="5012162"/>
              <a:ext cx="17840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Injection Kicker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55557" y="3092841"/>
              <a:ext cx="1686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Transfer line</a:t>
              </a:r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 rot="1560000">
              <a:off x="4295685" y="3659341"/>
              <a:ext cx="778295" cy="206869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526315" y="2543395"/>
              <a:ext cx="776057" cy="20310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7959" y="2307263"/>
            <a:ext cx="1896671" cy="255540"/>
            <a:chOff x="521112" y="2889254"/>
            <a:chExt cx="1896671" cy="255540"/>
          </a:xfrm>
        </p:grpSpPr>
        <p:sp>
          <p:nvSpPr>
            <p:cNvPr id="33" name="Oval 32"/>
            <p:cNvSpPr/>
            <p:nvPr/>
          </p:nvSpPr>
          <p:spPr>
            <a:xfrm>
              <a:off x="521112" y="2889254"/>
              <a:ext cx="1896671" cy="25200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1201752" y="2889254"/>
              <a:ext cx="540595" cy="2555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7" r="279" b="44992"/>
          <a:stretch/>
        </p:blipFill>
        <p:spPr>
          <a:xfrm>
            <a:off x="5244728" y="814845"/>
            <a:ext cx="3539376" cy="209852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611714" y="1351211"/>
            <a:ext cx="1937495" cy="374388"/>
            <a:chOff x="457200" y="5132924"/>
            <a:chExt cx="2512135" cy="390546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984643" y="5132925"/>
              <a:ext cx="1595819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457200" y="5132926"/>
              <a:ext cx="527443" cy="390544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580462" y="5132924"/>
              <a:ext cx="388873" cy="378972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5366339" y="5441765"/>
            <a:ext cx="1937495" cy="374388"/>
            <a:chOff x="457200" y="5132924"/>
            <a:chExt cx="2512135" cy="390546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984643" y="5132925"/>
              <a:ext cx="1595819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457200" y="5132926"/>
              <a:ext cx="527443" cy="390544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580462" y="5132924"/>
              <a:ext cx="388873" cy="378972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7924769" y="451596"/>
            <a:ext cx="859335" cy="859335"/>
            <a:chOff x="7993624" y="1010887"/>
            <a:chExt cx="859335" cy="859335"/>
          </a:xfrm>
        </p:grpSpPr>
        <p:grpSp>
          <p:nvGrpSpPr>
            <p:cNvPr id="66" name="Group 65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Oval 66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9278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1.11111E-6 L 0.11111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LHC injection loss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898942" y="894743"/>
            <a:ext cx="3995806" cy="1561623"/>
            <a:chOff x="353772" y="1741917"/>
            <a:chExt cx="3995806" cy="1561623"/>
          </a:xfrm>
        </p:grpSpPr>
        <p:grpSp>
          <p:nvGrpSpPr>
            <p:cNvPr id="7" name="Group 6"/>
            <p:cNvGrpSpPr/>
            <p:nvPr/>
          </p:nvGrpSpPr>
          <p:grpSpPr>
            <a:xfrm>
              <a:off x="831171" y="1741917"/>
              <a:ext cx="3518407" cy="1561623"/>
              <a:chOff x="858886" y="1915696"/>
              <a:chExt cx="6886972" cy="3056741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3513668" y="2093254"/>
                <a:ext cx="776057" cy="203104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 rot="1560000">
                <a:off x="4495957" y="3175078"/>
                <a:ext cx="776057" cy="203104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858886" y="2435033"/>
                <a:ext cx="6886972" cy="2537404"/>
                <a:chOff x="-2982237" y="510056"/>
                <a:chExt cx="6886972" cy="2537404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-2982237" y="2387676"/>
                  <a:ext cx="6886972" cy="0"/>
                </a:xfrm>
                <a:prstGeom prst="line">
                  <a:avLst/>
                </a:prstGeom>
                <a:ln w="25400">
                  <a:solidFill>
                    <a:srgbClr val="00B0F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2796340" y="1777320"/>
                  <a:ext cx="984827" cy="345989"/>
                </a:xfrm>
                <a:prstGeom prst="rect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796339" y="2701471"/>
                  <a:ext cx="984827" cy="345989"/>
                </a:xfrm>
                <a:prstGeom prst="rect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227440" y="1777320"/>
                  <a:ext cx="533048" cy="340189"/>
                </a:xfrm>
                <a:prstGeom prst="rect">
                  <a:avLst/>
                </a:prstGeom>
                <a:solidFill>
                  <a:srgbClr val="00B05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2227440" y="2701471"/>
                  <a:ext cx="533048" cy="340189"/>
                </a:xfrm>
                <a:prstGeom prst="rect">
                  <a:avLst/>
                </a:prstGeom>
                <a:solidFill>
                  <a:srgbClr val="00B05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-1085566" y="510056"/>
                  <a:ext cx="3579530" cy="1877620"/>
                </a:xfrm>
                <a:prstGeom prst="line">
                  <a:avLst/>
                </a:prstGeom>
                <a:ln w="25400">
                  <a:solidFill>
                    <a:srgbClr val="00B0F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>
              <a:xfrm>
                <a:off x="858886" y="2435033"/>
                <a:ext cx="3008779" cy="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/>
              <p:cNvSpPr/>
              <p:nvPr/>
            </p:nvSpPr>
            <p:spPr>
              <a:xfrm>
                <a:off x="2313938" y="1915696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313938" y="2711227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1560000">
                <a:off x="4295685" y="3659341"/>
                <a:ext cx="778295" cy="206869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526315" y="2543395"/>
                <a:ext cx="776057" cy="203104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53772" y="1908796"/>
              <a:ext cx="954798" cy="193009"/>
              <a:chOff x="521112" y="2889254"/>
              <a:chExt cx="1896671" cy="25554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521112" y="2889254"/>
                <a:ext cx="1896671" cy="25200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201752" y="2889254"/>
                <a:ext cx="540595" cy="2555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911216" y="344592"/>
            <a:ext cx="859335" cy="859335"/>
            <a:chOff x="7993624" y="1010887"/>
            <a:chExt cx="859335" cy="859335"/>
          </a:xfrm>
        </p:grpSpPr>
        <p:grpSp>
          <p:nvGrpSpPr>
            <p:cNvPr id="58" name="Group 57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Oval 61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3977"/>
            <a:ext cx="6940712" cy="3920184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5775788" y="635250"/>
            <a:ext cx="917220" cy="177237"/>
            <a:chOff x="457200" y="5132924"/>
            <a:chExt cx="2512135" cy="390546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984643" y="5132925"/>
              <a:ext cx="1595819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457200" y="5132926"/>
              <a:ext cx="527443" cy="390544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580462" y="5132924"/>
              <a:ext cx="388873" cy="378972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7711621" y="2576973"/>
            <a:ext cx="917220" cy="177237"/>
            <a:chOff x="457200" y="5132924"/>
            <a:chExt cx="2512135" cy="390546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984643" y="5132925"/>
              <a:ext cx="1595819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457200" y="5132926"/>
              <a:ext cx="527443" cy="390544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580462" y="5132924"/>
              <a:ext cx="388873" cy="378972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Oval 70"/>
          <p:cNvSpPr/>
          <p:nvPr/>
        </p:nvSpPr>
        <p:spPr>
          <a:xfrm>
            <a:off x="7159144" y="1174277"/>
            <a:ext cx="109574" cy="105191"/>
          </a:xfrm>
          <a:prstGeom prst="ellipse">
            <a:avLst/>
          </a:prstGeom>
          <a:solidFill>
            <a:schemeClr val="accent1">
              <a:lumMod val="1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2" t="3735" r="5675" b="4888"/>
          <a:stretch/>
        </p:blipFill>
        <p:spPr>
          <a:xfrm>
            <a:off x="6748397" y="3236661"/>
            <a:ext cx="2198426" cy="13414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86252" y="5881258"/>
            <a:ext cx="192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F. </a:t>
            </a:r>
            <a:r>
              <a:rPr lang="en-US" sz="1200" dirty="0" err="1" smtClean="0"/>
              <a:t>Burkart</a:t>
            </a:r>
            <a:endParaRPr lang="en-US" sz="1200" dirty="0"/>
          </a:p>
        </p:txBody>
      </p:sp>
      <p:sp>
        <p:nvSpPr>
          <p:cNvPr id="73" name="Oval 72"/>
          <p:cNvSpPr/>
          <p:nvPr/>
        </p:nvSpPr>
        <p:spPr>
          <a:xfrm>
            <a:off x="8892036" y="1981274"/>
            <a:ext cx="109574" cy="105191"/>
          </a:xfrm>
          <a:prstGeom prst="ellipse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318392" y="3187507"/>
            <a:ext cx="2790785" cy="1634374"/>
            <a:chOff x="6318392" y="3187507"/>
            <a:chExt cx="2790785" cy="1634374"/>
          </a:xfrm>
        </p:grpSpPr>
        <p:grpSp>
          <p:nvGrpSpPr>
            <p:cNvPr id="74" name="Group 73"/>
            <p:cNvGrpSpPr/>
            <p:nvPr/>
          </p:nvGrpSpPr>
          <p:grpSpPr>
            <a:xfrm>
              <a:off x="6318392" y="3187507"/>
              <a:ext cx="2790785" cy="1634374"/>
              <a:chOff x="-1279963" y="2984893"/>
              <a:chExt cx="9144000" cy="5355023"/>
            </a:xfrm>
          </p:grpSpPr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79963" y="2984893"/>
                <a:ext cx="9144000" cy="5355023"/>
              </a:xfrm>
              <a:prstGeom prst="rect">
                <a:avLst/>
              </a:prstGeom>
            </p:spPr>
          </p:pic>
          <p:sp>
            <p:nvSpPr>
              <p:cNvPr id="76" name="Oval 75"/>
              <p:cNvSpPr/>
              <p:nvPr/>
            </p:nvSpPr>
            <p:spPr>
              <a:xfrm>
                <a:off x="461076" y="4876612"/>
                <a:ext cx="3454854" cy="260531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350"/>
              </a:p>
            </p:txBody>
          </p:sp>
        </p:grpSp>
        <p:cxnSp>
          <p:nvCxnSpPr>
            <p:cNvPr id="81" name="Straight Arrow Connector 80"/>
            <p:cNvCxnSpPr/>
            <p:nvPr/>
          </p:nvCxnSpPr>
          <p:spPr>
            <a:xfrm>
              <a:off x="7956764" y="3883039"/>
              <a:ext cx="353413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325169" y="1583933"/>
            <a:ext cx="3729212" cy="1684740"/>
            <a:chOff x="2325169" y="1583933"/>
            <a:chExt cx="3729212" cy="1684740"/>
          </a:xfrm>
        </p:grpSpPr>
        <p:sp>
          <p:nvSpPr>
            <p:cNvPr id="11" name="TextBox 10"/>
            <p:cNvSpPr txBox="1"/>
            <p:nvPr/>
          </p:nvSpPr>
          <p:spPr>
            <a:xfrm>
              <a:off x="2325169" y="1583933"/>
              <a:ext cx="2176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Unbunched</a:t>
              </a:r>
              <a:r>
                <a:rPr lang="en-US" dirty="0" smtClean="0"/>
                <a:t> beam</a:t>
              </a:r>
              <a:endParaRPr lang="en-US" dirty="0"/>
            </a:p>
          </p:txBody>
        </p:sp>
        <p:cxnSp>
          <p:nvCxnSpPr>
            <p:cNvPr id="14" name="Straight Arrow Connector 13"/>
            <p:cNvCxnSpPr>
              <a:stCxn id="11" idx="2"/>
            </p:cNvCxnSpPr>
            <p:nvPr/>
          </p:nvCxnSpPr>
          <p:spPr>
            <a:xfrm>
              <a:off x="3413249" y="1953265"/>
              <a:ext cx="168151" cy="7097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878221" y="2036638"/>
              <a:ext cx="2176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96b</a:t>
              </a:r>
              <a:endParaRPr lang="en-US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4045895" y="2394108"/>
              <a:ext cx="103352" cy="8745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70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LHC injection loss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898942" y="894743"/>
            <a:ext cx="3995806" cy="1561623"/>
            <a:chOff x="353772" y="1741917"/>
            <a:chExt cx="3995806" cy="1561623"/>
          </a:xfrm>
        </p:grpSpPr>
        <p:grpSp>
          <p:nvGrpSpPr>
            <p:cNvPr id="7" name="Group 6"/>
            <p:cNvGrpSpPr/>
            <p:nvPr/>
          </p:nvGrpSpPr>
          <p:grpSpPr>
            <a:xfrm>
              <a:off x="831171" y="1741917"/>
              <a:ext cx="3518407" cy="1561623"/>
              <a:chOff x="858886" y="1915696"/>
              <a:chExt cx="6886972" cy="3056741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3513668" y="2093254"/>
                <a:ext cx="776057" cy="203104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 rot="1560000">
                <a:off x="4495957" y="3175078"/>
                <a:ext cx="776057" cy="203104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858886" y="2435033"/>
                <a:ext cx="6886972" cy="2537404"/>
                <a:chOff x="-2982237" y="510056"/>
                <a:chExt cx="6886972" cy="2537404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-2982237" y="2387676"/>
                  <a:ext cx="6886972" cy="0"/>
                </a:xfrm>
                <a:prstGeom prst="line">
                  <a:avLst/>
                </a:prstGeom>
                <a:ln w="25400">
                  <a:solidFill>
                    <a:srgbClr val="00B0F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2796340" y="1777320"/>
                  <a:ext cx="984827" cy="345989"/>
                </a:xfrm>
                <a:prstGeom prst="rect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796339" y="2701471"/>
                  <a:ext cx="984827" cy="345989"/>
                </a:xfrm>
                <a:prstGeom prst="rect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227440" y="1777320"/>
                  <a:ext cx="533048" cy="340189"/>
                </a:xfrm>
                <a:prstGeom prst="rect">
                  <a:avLst/>
                </a:prstGeom>
                <a:solidFill>
                  <a:srgbClr val="00B05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2227440" y="2701471"/>
                  <a:ext cx="533048" cy="340189"/>
                </a:xfrm>
                <a:prstGeom prst="rect">
                  <a:avLst/>
                </a:prstGeom>
                <a:solidFill>
                  <a:srgbClr val="00B05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-1085566" y="510056"/>
                  <a:ext cx="3579530" cy="1877620"/>
                </a:xfrm>
                <a:prstGeom prst="line">
                  <a:avLst/>
                </a:prstGeom>
                <a:ln w="25400">
                  <a:solidFill>
                    <a:srgbClr val="00B0F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>
              <a:xfrm>
                <a:off x="858886" y="2435033"/>
                <a:ext cx="3008779" cy="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/>
              <p:cNvSpPr/>
              <p:nvPr/>
            </p:nvSpPr>
            <p:spPr>
              <a:xfrm>
                <a:off x="2313938" y="1915696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313938" y="2711227"/>
                <a:ext cx="533048" cy="340189"/>
              </a:xfrm>
              <a:prstGeom prst="rect">
                <a:avLst/>
              </a:prstGeom>
              <a:solidFill>
                <a:srgbClr val="00B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1560000">
                <a:off x="4295685" y="3659341"/>
                <a:ext cx="778295" cy="206869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526315" y="2543395"/>
                <a:ext cx="776057" cy="203104"/>
              </a:xfrm>
              <a:prstGeom prst="rect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53772" y="1908796"/>
              <a:ext cx="954798" cy="193009"/>
              <a:chOff x="521112" y="2889254"/>
              <a:chExt cx="1896671" cy="25554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521112" y="2889254"/>
                <a:ext cx="1896671" cy="25200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201752" y="2889254"/>
                <a:ext cx="540595" cy="2555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911216" y="344592"/>
            <a:ext cx="859335" cy="859335"/>
            <a:chOff x="7993624" y="1010887"/>
            <a:chExt cx="859335" cy="859335"/>
          </a:xfrm>
        </p:grpSpPr>
        <p:grpSp>
          <p:nvGrpSpPr>
            <p:cNvPr id="58" name="Group 57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Oval 61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775788" y="635250"/>
            <a:ext cx="917220" cy="177237"/>
            <a:chOff x="457200" y="5132924"/>
            <a:chExt cx="2512135" cy="390546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984643" y="5132925"/>
              <a:ext cx="1595819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457200" y="5132926"/>
              <a:ext cx="527443" cy="390544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580462" y="5132924"/>
              <a:ext cx="388873" cy="378972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7711621" y="2576973"/>
            <a:ext cx="917220" cy="177237"/>
            <a:chOff x="457200" y="5132924"/>
            <a:chExt cx="2512135" cy="390546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984643" y="5132925"/>
              <a:ext cx="1595819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457200" y="5132926"/>
              <a:ext cx="527443" cy="390544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580462" y="5132924"/>
              <a:ext cx="388873" cy="378972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Oval 70"/>
          <p:cNvSpPr/>
          <p:nvPr/>
        </p:nvSpPr>
        <p:spPr>
          <a:xfrm>
            <a:off x="7159144" y="1174277"/>
            <a:ext cx="109574" cy="105191"/>
          </a:xfrm>
          <a:prstGeom prst="ellipse">
            <a:avLst/>
          </a:prstGeom>
          <a:solidFill>
            <a:schemeClr val="accent1">
              <a:lumMod val="1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8892036" y="1981274"/>
            <a:ext cx="109574" cy="105191"/>
          </a:xfrm>
          <a:prstGeom prst="ellipse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57"/>
          <a:stretch/>
        </p:blipFill>
        <p:spPr>
          <a:xfrm>
            <a:off x="356355" y="3878712"/>
            <a:ext cx="4527641" cy="2079816"/>
          </a:xfrm>
          <a:prstGeom prst="rect">
            <a:avLst/>
          </a:prstGeom>
        </p:spPr>
      </p:pic>
      <p:sp>
        <p:nvSpPr>
          <p:cNvPr id="54" name="Oval 53"/>
          <p:cNvSpPr/>
          <p:nvPr/>
        </p:nvSpPr>
        <p:spPr>
          <a:xfrm>
            <a:off x="5657376" y="2016974"/>
            <a:ext cx="272139" cy="193009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6100"/>
            <a:ext cx="5240352" cy="1841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10256" y="2478299"/>
            <a:ext cx="1918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12b Injection</a:t>
            </a:r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010256" y="4115099"/>
            <a:ext cx="1918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96b Injection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28736" y="3074649"/>
            <a:ext cx="3479963" cy="2338948"/>
            <a:chOff x="5528736" y="3074649"/>
            <a:chExt cx="3479963" cy="23389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736" y="3074649"/>
              <a:ext cx="3479963" cy="157519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575438" y="4767266"/>
              <a:ext cx="32769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Histogram after </a:t>
              </a:r>
              <a:r>
                <a:rPr lang="en-US" smtClean="0"/>
                <a:t>injection finished (Accumulated losses)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9910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889 0 " pathEditMode="relative" ptsTypes="AA">
                                      <p:cBhvr>
                                        <p:cTn id="1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data from 2016 LHC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LHC injection loss</a:t>
            </a:r>
          </a:p>
          <a:p>
            <a:r>
              <a:rPr lang="en-US" dirty="0" smtClean="0"/>
              <a:t>Unidentified falling object (UFO) event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TCP beam scraping (beam halo population study)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LHC beam extraction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87216" y="3909427"/>
            <a:ext cx="1590593" cy="1603477"/>
            <a:chOff x="7993624" y="1010887"/>
            <a:chExt cx="859335" cy="859335"/>
          </a:xfrm>
        </p:grpSpPr>
        <p:grpSp>
          <p:nvGrpSpPr>
            <p:cNvPr id="8" name="Group 7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7367117" y="40240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519517" y="41764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 descr="C:\Misc\Icons\UFO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355" y="1705581"/>
            <a:ext cx="885825" cy="885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78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UFO event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649"/>
            <a:ext cx="8226854" cy="4667421"/>
          </a:xfrm>
        </p:spPr>
        <p:txBody>
          <a:bodyPr/>
          <a:lstStyle/>
          <a:p>
            <a:r>
              <a:rPr lang="en-US" sz="2400" dirty="0" smtClean="0"/>
              <a:t>Dust particles falling on to the beam creating fast beam loss (~</a:t>
            </a:r>
            <a:r>
              <a:rPr lang="en-US" sz="2400" dirty="0" err="1" smtClean="0"/>
              <a:t>ms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A few events with beam loss large enough to </a:t>
            </a:r>
            <a:r>
              <a:rPr lang="en-US" sz="2000" dirty="0"/>
              <a:t>induce magnet quench</a:t>
            </a:r>
            <a:endParaRPr lang="en-US" sz="2000" dirty="0" smtClean="0"/>
          </a:p>
          <a:p>
            <a:pPr lvl="1"/>
            <a:r>
              <a:rPr lang="en-US" sz="2000" dirty="0" smtClean="0"/>
              <a:t>Sometimes too fast to be dumped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3" descr="C:\Misc\Icons\UFO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175" y="405741"/>
            <a:ext cx="885825" cy="885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808054" y="3152887"/>
            <a:ext cx="4189525" cy="2592597"/>
            <a:chOff x="273132" y="3907263"/>
            <a:chExt cx="3288666" cy="194365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132" y="3907263"/>
              <a:ext cx="3288666" cy="194365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734697" y="3952930"/>
              <a:ext cx="18271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UFO buster app</a:t>
              </a:r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55356" y="3254505"/>
            <a:ext cx="7280731" cy="2409390"/>
            <a:chOff x="1482715" y="3275134"/>
            <a:chExt cx="6380281" cy="180774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2715" y="3929179"/>
              <a:ext cx="6380281" cy="115369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234043" y="3275134"/>
              <a:ext cx="56289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 UFO event seen by local </a:t>
              </a:r>
              <a:r>
                <a:rPr lang="en-US" smtClean="0"/>
                <a:t>IC BLM</a:t>
              </a:r>
            </a:p>
            <a:p>
              <a:r>
                <a:rPr lang="en-US" dirty="0" smtClean="0"/>
                <a:t>shown in the post mortem BLM data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939696" y="282772"/>
            <a:ext cx="992781" cy="992781"/>
            <a:chOff x="7993624" y="1010887"/>
            <a:chExt cx="859335" cy="859335"/>
          </a:xfrm>
        </p:grpSpPr>
        <p:grpSp>
          <p:nvGrpSpPr>
            <p:cNvPr id="19" name="Group 18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0070C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Oval 21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560" y="2917624"/>
            <a:ext cx="4723219" cy="28987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2"/>
          <a:stretch/>
        </p:blipFill>
        <p:spPr>
          <a:xfrm>
            <a:off x="25475" y="2877176"/>
            <a:ext cx="4537412" cy="297960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100419" y="6154321"/>
            <a:ext cx="3167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Data courtesy of O. Stein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5095" y="5739738"/>
            <a:ext cx="637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Waveform data of </a:t>
            </a:r>
            <a:r>
              <a:rPr lang="en-US" dirty="0" err="1" smtClean="0"/>
              <a:t>dBLM</a:t>
            </a:r>
            <a:r>
              <a:rPr lang="en-US" dirty="0" smtClean="0"/>
              <a:t> @B2 TCP during an UFO event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6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data from 2016 LHC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LHC injection loss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Unidentified falling object (UFO) event</a:t>
            </a:r>
          </a:p>
          <a:p>
            <a:r>
              <a:rPr lang="en-US" dirty="0" smtClean="0"/>
              <a:t>TCP beam scraping (beam halo population study)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LHC beam extraction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87216" y="3909427"/>
            <a:ext cx="1590593" cy="1603477"/>
            <a:chOff x="7993624" y="1010887"/>
            <a:chExt cx="859335" cy="859335"/>
          </a:xfrm>
        </p:grpSpPr>
        <p:grpSp>
          <p:nvGrpSpPr>
            <p:cNvPr id="8" name="Group 7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7367117" y="40240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519517" y="41764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3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scraping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382358"/>
            <a:ext cx="8226854" cy="4667421"/>
          </a:xfrm>
        </p:spPr>
        <p:txBody>
          <a:bodyPr/>
          <a:lstStyle/>
          <a:p>
            <a:r>
              <a:rPr lang="en-US" sz="2400" dirty="0"/>
              <a:t>The time evolution of losses during a collimator scan gives information on halo diffusion and population.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1750" y="565130"/>
            <a:ext cx="789011" cy="4285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30556" y="81821"/>
            <a:ext cx="984827" cy="345989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30555" y="1055760"/>
            <a:ext cx="984827" cy="345989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7939696" y="282772"/>
            <a:ext cx="992781" cy="992781"/>
            <a:chOff x="7993624" y="1010887"/>
            <a:chExt cx="859335" cy="859335"/>
          </a:xfrm>
        </p:grpSpPr>
        <p:grpSp>
          <p:nvGrpSpPr>
            <p:cNvPr id="16" name="Group 15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0070C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09234" y="2592730"/>
            <a:ext cx="8934766" cy="3803971"/>
            <a:chOff x="209234" y="2592730"/>
            <a:chExt cx="8934766" cy="3803971"/>
          </a:xfrm>
        </p:grpSpPr>
        <p:grpSp>
          <p:nvGrpSpPr>
            <p:cNvPr id="14" name="Group 13"/>
            <p:cNvGrpSpPr/>
            <p:nvPr/>
          </p:nvGrpSpPr>
          <p:grpSpPr>
            <a:xfrm>
              <a:off x="209234" y="2592730"/>
              <a:ext cx="8934766" cy="3803971"/>
              <a:chOff x="209234" y="2592730"/>
              <a:chExt cx="8934766" cy="380397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234" y="2592730"/>
                <a:ext cx="5905500" cy="3200400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6254281" y="6119702"/>
                <a:ext cx="28897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Courtesy of G. Valentino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402123" y="4738954"/>
              <a:ext cx="23915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IC BLM 100 Hz data 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97688" y="2822587"/>
              <a:ext cx="2474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Collimator jaw position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7261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scraping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939696" y="282772"/>
            <a:ext cx="992781" cy="992781"/>
            <a:chOff x="7993624" y="1010887"/>
            <a:chExt cx="859335" cy="859335"/>
          </a:xfrm>
        </p:grpSpPr>
        <p:grpSp>
          <p:nvGrpSpPr>
            <p:cNvPr id="16" name="Group 15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0070C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2" y="3677294"/>
            <a:ext cx="8128830" cy="21331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1" y="1430609"/>
            <a:ext cx="8127217" cy="213277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501119" y="1544521"/>
            <a:ext cx="693494" cy="1749893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415450" y="1544520"/>
            <a:ext cx="2432185" cy="1749893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803" y="98472"/>
            <a:ext cx="1637401" cy="121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6742"/>
            <a:ext cx="8226854" cy="1398515"/>
          </a:xfrm>
        </p:spPr>
        <p:txBody>
          <a:bodyPr>
            <a:normAutofit fontScale="90000"/>
          </a:bodyPr>
          <a:lstStyle/>
          <a:p>
            <a:r>
              <a:rPr lang="en-GB" dirty="0"/>
              <a:t>Use of a </a:t>
            </a:r>
            <a:r>
              <a:rPr lang="en-GB" dirty="0" smtClean="0"/>
              <a:t>Diamond </a:t>
            </a:r>
            <a:r>
              <a:rPr lang="en-GB" dirty="0"/>
              <a:t>BLM </a:t>
            </a:r>
            <a:r>
              <a:rPr lang="en-GB" dirty="0" smtClean="0"/>
              <a:t>System </a:t>
            </a:r>
            <a:r>
              <a:rPr lang="en-GB" dirty="0"/>
              <a:t>in the LHC </a:t>
            </a:r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391123"/>
            <a:ext cx="6299860" cy="2047775"/>
          </a:xfrm>
        </p:spPr>
        <p:txBody>
          <a:bodyPr/>
          <a:lstStyle/>
          <a:p>
            <a:r>
              <a:rPr lang="en-GB" dirty="0" smtClean="0"/>
              <a:t>Chen Xu CERN BI-BL</a:t>
            </a:r>
          </a:p>
          <a:p>
            <a:endParaRPr lang="en-GB" dirty="0"/>
          </a:p>
          <a:p>
            <a:r>
              <a:rPr lang="en-GB" dirty="0" smtClean="0"/>
              <a:t>Thanks to:</a:t>
            </a:r>
          </a:p>
          <a:p>
            <a:r>
              <a:rPr lang="en-GB" dirty="0" smtClean="0"/>
              <a:t>E. </a:t>
            </a:r>
            <a:r>
              <a:rPr lang="en-GB" dirty="0" err="1" smtClean="0"/>
              <a:t>Griesmayer</a:t>
            </a:r>
            <a:r>
              <a:rPr lang="en-GB" dirty="0" smtClean="0"/>
              <a:t> (CIVIDEC), </a:t>
            </a:r>
          </a:p>
          <a:p>
            <a:r>
              <a:rPr lang="en-GB" dirty="0" smtClean="0"/>
              <a:t>B. </a:t>
            </a:r>
            <a:r>
              <a:rPr lang="en-GB" dirty="0" err="1" smtClean="0"/>
              <a:t>Dehning</a:t>
            </a:r>
            <a:r>
              <a:rPr lang="en-GB" dirty="0" smtClean="0"/>
              <a:t>, C. </a:t>
            </a:r>
            <a:r>
              <a:rPr lang="en-GB" dirty="0" err="1" smtClean="0"/>
              <a:t>Zamantzas</a:t>
            </a:r>
            <a:r>
              <a:rPr lang="en-GB" dirty="0" smtClean="0"/>
              <a:t>, E. </a:t>
            </a:r>
            <a:r>
              <a:rPr lang="en-GB" dirty="0" err="1" smtClean="0"/>
              <a:t>Effinger</a:t>
            </a:r>
            <a:r>
              <a:rPr lang="en-GB" dirty="0" smtClean="0"/>
              <a:t> F.S. </a:t>
            </a:r>
            <a:r>
              <a:rPr lang="en-GB" dirty="0" err="1" smtClean="0"/>
              <a:t>Domingues</a:t>
            </a:r>
            <a:r>
              <a:rPr lang="en-GB" dirty="0" smtClean="0"/>
              <a:t> Sousa (CERN)</a:t>
            </a:r>
          </a:p>
          <a:p>
            <a:r>
              <a:rPr lang="en-GB" dirty="0"/>
              <a:t>F. </a:t>
            </a:r>
            <a:r>
              <a:rPr lang="en-GB" dirty="0" err="1"/>
              <a:t>Burkart</a:t>
            </a:r>
            <a:r>
              <a:rPr lang="en-GB" dirty="0"/>
              <a:t>, M. </a:t>
            </a:r>
            <a:r>
              <a:rPr lang="en-GB" dirty="0" err="1"/>
              <a:t>Valette</a:t>
            </a:r>
            <a:r>
              <a:rPr lang="en-GB" dirty="0"/>
              <a:t>, O. Stein, G. </a:t>
            </a:r>
            <a:r>
              <a:rPr lang="en-GB" dirty="0" smtClean="0"/>
              <a:t>Valentino (CERN)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659" y="4229149"/>
            <a:ext cx="25400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9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scraping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939696" y="282772"/>
            <a:ext cx="992781" cy="992781"/>
            <a:chOff x="7993624" y="1010887"/>
            <a:chExt cx="859335" cy="859335"/>
          </a:xfrm>
        </p:grpSpPr>
        <p:grpSp>
          <p:nvGrpSpPr>
            <p:cNvPr id="16" name="Group 15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0070C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65"/>
          <a:stretch/>
        </p:blipFill>
        <p:spPr>
          <a:xfrm>
            <a:off x="186155" y="1275553"/>
            <a:ext cx="2783180" cy="15900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" t="7666" r="8102" b="3468"/>
          <a:stretch/>
        </p:blipFill>
        <p:spPr>
          <a:xfrm>
            <a:off x="3034908" y="2337024"/>
            <a:ext cx="5897569" cy="354316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069633" y="1670171"/>
            <a:ext cx="4328299" cy="2051685"/>
            <a:chOff x="3069633" y="1670171"/>
            <a:chExt cx="4328299" cy="2051685"/>
          </a:xfrm>
        </p:grpSpPr>
        <p:sp>
          <p:nvSpPr>
            <p:cNvPr id="8" name="Rectangle 7"/>
            <p:cNvSpPr/>
            <p:nvPr/>
          </p:nvSpPr>
          <p:spPr>
            <a:xfrm>
              <a:off x="3453391" y="1670171"/>
              <a:ext cx="39445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 charset="0"/>
                </a:rPr>
                <a:t>1second/88.9us ~</a:t>
              </a:r>
              <a:r>
                <a:rPr lang="en-US" dirty="0" smtClean="0">
                  <a:solidFill>
                    <a:prstClr val="black"/>
                  </a:solidFill>
                  <a:latin typeface="Calibri" charset="0"/>
                </a:rPr>
                <a:t> </a:t>
              </a:r>
              <a:r>
                <a:rPr lang="en-US" dirty="0">
                  <a:solidFill>
                    <a:prstClr val="black"/>
                  </a:solidFill>
                  <a:latin typeface="Calibri" charset="0"/>
                </a:rPr>
                <a:t>1.1e4 counts/seconds</a:t>
              </a:r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3069633" y="3282018"/>
              <a:ext cx="418483" cy="439838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254281" y="6119702"/>
            <a:ext cx="2889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Courtesy of G. Valentino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6473" y="5353615"/>
            <a:ext cx="2818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of </a:t>
            </a:r>
            <a:r>
              <a:rPr lang="en-US" smtClean="0"/>
              <a:t>the waveform data is on going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4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data from 2016 LHC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LHC injection loss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Unidentified falling object (UFO) event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TCP beam scraping (beam halo population study)</a:t>
            </a:r>
          </a:p>
          <a:p>
            <a:r>
              <a:rPr lang="en-US" dirty="0" smtClean="0"/>
              <a:t>LHC beam extraction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87216" y="3909427"/>
            <a:ext cx="1590593" cy="1603477"/>
            <a:chOff x="7993624" y="1010887"/>
            <a:chExt cx="859335" cy="859335"/>
          </a:xfrm>
        </p:grpSpPr>
        <p:grpSp>
          <p:nvGrpSpPr>
            <p:cNvPr id="8" name="Group 7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8559784" y="1628844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8176722" y="1616485"/>
              <a:ext cx="109574" cy="105191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8732776" y="1455847"/>
              <a:ext cx="109574" cy="105191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7367117" y="40240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519517" y="4176499"/>
            <a:ext cx="202817" cy="196281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6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Beam Extraction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919894" y="312384"/>
            <a:ext cx="1032387" cy="1199982"/>
            <a:chOff x="7919894" y="312384"/>
            <a:chExt cx="1032387" cy="1199982"/>
          </a:xfrm>
        </p:grpSpPr>
        <p:grpSp>
          <p:nvGrpSpPr>
            <p:cNvPr id="32" name="Group 31"/>
            <p:cNvGrpSpPr/>
            <p:nvPr/>
          </p:nvGrpSpPr>
          <p:grpSpPr>
            <a:xfrm>
              <a:off x="7919894" y="312384"/>
              <a:ext cx="1032387" cy="1199982"/>
              <a:chOff x="7919894" y="670240"/>
              <a:chExt cx="1032387" cy="119998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7993624" y="1010887"/>
                <a:ext cx="859335" cy="859335"/>
                <a:chOff x="7949380" y="774916"/>
                <a:chExt cx="859335" cy="859335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7949380" y="774916"/>
                  <a:ext cx="859335" cy="859335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8647346" y="950648"/>
                  <a:ext cx="109574" cy="105191"/>
                </a:xfrm>
                <a:prstGeom prst="ellipse">
                  <a:avLst/>
                </a:prstGeom>
                <a:solidFill>
                  <a:srgbClr val="FFFF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7919894" y="670240"/>
                <a:ext cx="10323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TCDQ</a:t>
                </a:r>
                <a:endParaRPr lang="en-US" dirty="0"/>
              </a:p>
            </p:txBody>
          </p:sp>
        </p:grpSp>
        <p:sp>
          <p:nvSpPr>
            <p:cNvPr id="37" name="Oval 36"/>
            <p:cNvSpPr/>
            <p:nvPr/>
          </p:nvSpPr>
          <p:spPr>
            <a:xfrm>
              <a:off x="8591529" y="760240"/>
              <a:ext cx="109574" cy="105191"/>
            </a:xfrm>
            <a:prstGeom prst="ellipse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61092" y="3848845"/>
            <a:ext cx="7624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Estimate number of nominal bunches hitting the dump collimator in case of asynchronous beam dump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Preliminary results from a MD experiment (courtesy of M. </a:t>
            </a:r>
            <a:r>
              <a:rPr lang="en-US" dirty="0" err="1" smtClean="0"/>
              <a:t>Valette</a:t>
            </a:r>
            <a:r>
              <a:rPr lang="en-US" dirty="0" smtClean="0"/>
              <a:t>):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3041496" y="1082698"/>
            <a:ext cx="4915263" cy="2593682"/>
            <a:chOff x="3041496" y="1082698"/>
            <a:chExt cx="4915263" cy="2593682"/>
          </a:xfrm>
        </p:grpSpPr>
        <p:grpSp>
          <p:nvGrpSpPr>
            <p:cNvPr id="40" name="Group 39"/>
            <p:cNvGrpSpPr/>
            <p:nvPr/>
          </p:nvGrpSpPr>
          <p:grpSpPr>
            <a:xfrm>
              <a:off x="3041496" y="1082698"/>
              <a:ext cx="4915263" cy="2312433"/>
              <a:chOff x="1715293" y="1173935"/>
              <a:chExt cx="4915263" cy="2312433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1715293" y="1173935"/>
                <a:ext cx="4915263" cy="2312433"/>
                <a:chOff x="2983190" y="1821460"/>
                <a:chExt cx="4915263" cy="2312433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3148201" y="2159891"/>
                  <a:ext cx="4721792" cy="1974002"/>
                  <a:chOff x="858886" y="2093254"/>
                  <a:chExt cx="6886972" cy="2879183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858886" y="2093254"/>
                    <a:ext cx="6886972" cy="2879183"/>
                    <a:chOff x="-2982237" y="168277"/>
                    <a:chExt cx="6886972" cy="2879183"/>
                  </a:xfrm>
                </p:grpSpPr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>
                      <a:off x="-2982237" y="2387676"/>
                      <a:ext cx="6886972" cy="0"/>
                    </a:xfrm>
                    <a:prstGeom prst="line">
                      <a:avLst/>
                    </a:prstGeom>
                    <a:ln w="25400">
                      <a:solidFill>
                        <a:srgbClr val="00B0F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2796340" y="1777320"/>
                      <a:ext cx="984827" cy="34598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2796339" y="2701471"/>
                      <a:ext cx="984827" cy="34598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-1611990" y="1696487"/>
                      <a:ext cx="533048" cy="345989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Rectangle 23"/>
                    <p:cNvSpPr/>
                    <p:nvPr/>
                  </p:nvSpPr>
                  <p:spPr>
                    <a:xfrm>
                      <a:off x="-1611990" y="2678104"/>
                      <a:ext cx="533048" cy="340190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flipH="1">
                      <a:off x="-1059148" y="168277"/>
                      <a:ext cx="3446903" cy="2219399"/>
                    </a:xfrm>
                    <a:prstGeom prst="line">
                      <a:avLst/>
                    </a:prstGeom>
                    <a:ln w="25400">
                      <a:solidFill>
                        <a:srgbClr val="00B0F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Rectangle 18"/>
                  <p:cNvSpPr/>
                  <p:nvPr/>
                </p:nvSpPr>
                <p:spPr>
                  <a:xfrm>
                    <a:off x="4041605" y="3663274"/>
                    <a:ext cx="1116795" cy="508022"/>
                  </a:xfrm>
                  <a:prstGeom prst="rect">
                    <a:avLst/>
                  </a:prstGeom>
                  <a:solidFill>
                    <a:srgbClr val="FF0000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1" name="Oval 10"/>
                <p:cNvSpPr/>
                <p:nvPr/>
              </p:nvSpPr>
              <p:spPr>
                <a:xfrm>
                  <a:off x="3605128" y="3536541"/>
                  <a:ext cx="365218" cy="259023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330312" y="3260198"/>
                  <a:ext cx="105294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mtClean="0"/>
                    <a:t>TCDQ</a:t>
                  </a:r>
                  <a:endParaRPr lang="en-U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983190" y="3312205"/>
                  <a:ext cx="105294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LHC</a:t>
                  </a:r>
                  <a:endParaRPr lang="en-US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096000" y="1821460"/>
                  <a:ext cx="18024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mtClean="0"/>
                    <a:t>Beam dump</a:t>
                  </a:r>
                  <a:endParaRPr lang="en-US" dirty="0"/>
                </a:p>
              </p:txBody>
            </p:sp>
          </p:grpSp>
          <p:sp>
            <p:nvSpPr>
              <p:cNvPr id="38" name="Oval 37"/>
              <p:cNvSpPr/>
              <p:nvPr/>
            </p:nvSpPr>
            <p:spPr>
              <a:xfrm>
                <a:off x="4655127" y="2373536"/>
                <a:ext cx="215463" cy="179236"/>
              </a:xfrm>
              <a:prstGeom prst="ellipse">
                <a:avLst/>
              </a:prstGeom>
              <a:solidFill>
                <a:srgbClr val="FFFF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4525000" y="3030049"/>
              <a:ext cx="15778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</a:t>
              </a:r>
              <a:r>
                <a:rPr lang="en-US" smtClean="0"/>
                <a:t>dump kicker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759352" y="4733352"/>
            <a:ext cx="5251322" cy="1390624"/>
            <a:chOff x="1759352" y="4733352"/>
            <a:chExt cx="5251322" cy="1390624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0133" y="4733352"/>
              <a:ext cx="1727092" cy="1295319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7448" y="4741556"/>
              <a:ext cx="1843226" cy="138242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759352" y="5170027"/>
              <a:ext cx="9607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Pilot</a:t>
              </a:r>
            </a:p>
            <a:p>
              <a:r>
                <a:rPr lang="en-US" dirty="0" smtClean="0"/>
                <a:t>(7e9)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83780" y="5160271"/>
              <a:ext cx="1104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Nominal (~3e10)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005564" y="1110339"/>
            <a:ext cx="2278216" cy="1135189"/>
            <a:chOff x="2005564" y="1110339"/>
            <a:chExt cx="2278216" cy="1135189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60" t="19859" r="11094" b="11158"/>
            <a:stretch/>
          </p:blipFill>
          <p:spPr>
            <a:xfrm>
              <a:off x="2005564" y="1193032"/>
              <a:ext cx="2140401" cy="1052496"/>
            </a:xfrm>
            <a:prstGeom prst="rect">
              <a:avLst/>
            </a:prstGeom>
          </p:spPr>
        </p:pic>
        <p:cxnSp>
          <p:nvCxnSpPr>
            <p:cNvPr id="49" name="Straight Connector 48"/>
            <p:cNvCxnSpPr/>
            <p:nvPr/>
          </p:nvCxnSpPr>
          <p:spPr>
            <a:xfrm>
              <a:off x="3312517" y="1110339"/>
              <a:ext cx="971263" cy="1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165441" y="1110340"/>
              <a:ext cx="147076" cy="374386"/>
            </a:xfrm>
            <a:prstGeom prst="line">
              <a:avLst/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077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dBLM</a:t>
            </a:r>
            <a:r>
              <a:rPr lang="en-US" sz="2400" dirty="0" smtClean="0"/>
              <a:t> can help resolving single bunch level beam loss signal</a:t>
            </a:r>
          </a:p>
          <a:p>
            <a:r>
              <a:rPr lang="en-US" sz="2400" dirty="0" smtClean="0"/>
              <a:t>Good complementary to the LHC BLM system for beam loss diagnose</a:t>
            </a:r>
          </a:p>
          <a:p>
            <a:r>
              <a:rPr lang="en-US" sz="2400" dirty="0" smtClean="0"/>
              <a:t>Work in progress for quantitative analysis (signal calibration &amp; data processing tools)</a:t>
            </a:r>
          </a:p>
          <a:p>
            <a:r>
              <a:rPr lang="en-US" sz="2400" dirty="0" smtClean="0"/>
              <a:t>Application-specific data acquisition and data logging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56460" y="5062330"/>
            <a:ext cx="6652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Thank you for your attentions !</a:t>
            </a: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8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dBLM@LHC</a:t>
            </a:r>
            <a:endParaRPr lang="en-US" dirty="0" smtClean="0"/>
          </a:p>
          <a:p>
            <a:r>
              <a:rPr lang="en-US" dirty="0" smtClean="0"/>
              <a:t>LHC beam operation experience (2016)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 injection </a:t>
            </a:r>
          </a:p>
          <a:p>
            <a:pPr lvl="1"/>
            <a:r>
              <a:rPr lang="en-US" dirty="0" smtClean="0"/>
              <a:t>Multi-purpose measurements at the LHC primary collimator (TCP)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 dump</a:t>
            </a:r>
          </a:p>
          <a:p>
            <a:r>
              <a:rPr lang="en-US" dirty="0" smtClean="0"/>
              <a:t>Summary and outlook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24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56680" y="1653608"/>
            <a:ext cx="3053868" cy="1253808"/>
          </a:xfrm>
        </p:spPr>
        <p:txBody>
          <a:bodyPr/>
          <a:lstStyle/>
          <a:p>
            <a:r>
              <a:rPr lang="en-GB" dirty="0" smtClean="0"/>
              <a:t>Acknowledgement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856680" y="3294854"/>
            <a:ext cx="3231006" cy="2663482"/>
          </a:xfrm>
        </p:spPr>
        <p:txBody>
          <a:bodyPr/>
          <a:lstStyle/>
          <a:p>
            <a:r>
              <a:rPr lang="en-GB" dirty="0" smtClean="0"/>
              <a:t>The diamond BLM (</a:t>
            </a:r>
            <a:r>
              <a:rPr lang="en-GB" dirty="0" err="1" smtClean="0"/>
              <a:t>dBLM</a:t>
            </a:r>
            <a:r>
              <a:rPr lang="en-GB" dirty="0"/>
              <a:t>), amplifiers and ROSY</a:t>
            </a:r>
            <a:r>
              <a:rPr lang="en-GB" baseline="30000" dirty="0" smtClean="0"/>
              <a:t>®</a:t>
            </a:r>
            <a:r>
              <a:rPr lang="en-GB" dirty="0" smtClean="0"/>
              <a:t> System are provided by CIVIDEC Instrumentation GmbH, Vienna, Austria.</a:t>
            </a:r>
          </a:p>
          <a:p>
            <a:endParaRPr lang="en-GB" dirty="0"/>
          </a:p>
          <a:p>
            <a:r>
              <a:rPr lang="en-GB" dirty="0" smtClean="0"/>
              <a:t>Some of the results and plots presented are kindly provided by F</a:t>
            </a:r>
            <a:r>
              <a:rPr lang="en-GB" dirty="0"/>
              <a:t>. </a:t>
            </a:r>
            <a:r>
              <a:rPr lang="en-GB" dirty="0" err="1" smtClean="0"/>
              <a:t>Burkart</a:t>
            </a:r>
            <a:r>
              <a:rPr lang="en-GB" dirty="0"/>
              <a:t>, M</a:t>
            </a:r>
            <a:r>
              <a:rPr lang="en-GB" dirty="0" smtClean="0"/>
              <a:t>. </a:t>
            </a:r>
            <a:r>
              <a:rPr lang="en-GB" dirty="0" err="1" smtClean="0"/>
              <a:t>Valette</a:t>
            </a:r>
            <a:r>
              <a:rPr lang="en-GB" dirty="0"/>
              <a:t>, O. Stein, G. </a:t>
            </a:r>
            <a:r>
              <a:rPr lang="en-GB" dirty="0" smtClean="0"/>
              <a:t>Valentino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393" y="1828282"/>
            <a:ext cx="4534325" cy="1843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393" y="4807700"/>
            <a:ext cx="4581267" cy="8279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73"/>
          <a:stretch/>
        </p:blipFill>
        <p:spPr>
          <a:xfrm>
            <a:off x="5699498" y="3765211"/>
            <a:ext cx="1453321" cy="9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8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BLM System in the LHC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5941" y="1325606"/>
            <a:ext cx="6359238" cy="3154285"/>
          </a:xfrm>
        </p:spPr>
        <p:txBody>
          <a:bodyPr/>
          <a:lstStyle/>
          <a:p>
            <a:r>
              <a:rPr lang="en-US" sz="2000" dirty="0" smtClean="0"/>
              <a:t>Machine protection system component (3520 IC </a:t>
            </a:r>
            <a:r>
              <a:rPr lang="en-US" sz="2000" dirty="0" err="1" smtClean="0"/>
              <a:t>blms</a:t>
            </a:r>
            <a:r>
              <a:rPr lang="en-US" sz="2000" dirty="0" smtClean="0"/>
              <a:t> connected to beam interlock system)</a:t>
            </a:r>
          </a:p>
          <a:p>
            <a:r>
              <a:rPr lang="en-US" sz="2000" dirty="0" smtClean="0"/>
              <a:t>Integrated current signal (minimum integration window 40 us)</a:t>
            </a:r>
          </a:p>
          <a:p>
            <a:r>
              <a:rPr lang="en-US" sz="2000" dirty="0" smtClean="0"/>
              <a:t>Free running with 1 Hz data logging (maximum values)</a:t>
            </a:r>
          </a:p>
          <a:p>
            <a:r>
              <a:rPr lang="en-US" sz="2000" dirty="0" smtClean="0"/>
              <a:t>Higher data rate (continues data buffer) are provided for dedicated purpose (injection, collimation alignment, UFO, PM)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179" y="2879691"/>
            <a:ext cx="1968500" cy="1600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5106389"/>
            <a:ext cx="8316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Diamond BLMs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are currently complementary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devices to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provide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ns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range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time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resolution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data.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179" y="1325606"/>
            <a:ext cx="2493983" cy="140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1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1" r="21831"/>
          <a:stretch>
            <a:fillRect/>
          </a:stretch>
        </p:blipFill>
        <p:spPr>
          <a:xfrm>
            <a:off x="1871042" y="1106997"/>
            <a:ext cx="4759514" cy="4759514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02935" y="4805375"/>
            <a:ext cx="309075" cy="2967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947220" y="4678359"/>
            <a:ext cx="309075" cy="2967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801332" y="3039133"/>
            <a:ext cx="309075" cy="2967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110407" y="3710424"/>
            <a:ext cx="309075" cy="2967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870581" y="2104290"/>
            <a:ext cx="309075" cy="2967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32954" y="3032392"/>
            <a:ext cx="2199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7</a:t>
            </a:r>
          </a:p>
          <a:p>
            <a:r>
              <a:rPr lang="en-US" dirty="0" smtClean="0"/>
              <a:t>Primary collimators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9816" y="5187084"/>
            <a:ext cx="205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8</a:t>
            </a:r>
          </a:p>
          <a:p>
            <a:r>
              <a:rPr lang="en-US" dirty="0" smtClean="0"/>
              <a:t>Beam2 injection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03058" y="5217598"/>
            <a:ext cx="205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2</a:t>
            </a:r>
          </a:p>
          <a:p>
            <a:r>
              <a:rPr lang="en-US" dirty="0" smtClean="0"/>
              <a:t>Beam1 injection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25119" y="1419993"/>
            <a:ext cx="205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6</a:t>
            </a:r>
          </a:p>
          <a:p>
            <a:r>
              <a:rPr lang="en-US" dirty="0" smtClean="0"/>
              <a:t>Beam extraction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0087" y="431736"/>
            <a:ext cx="4161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Diamond BLM @ LHC</a:t>
            </a:r>
            <a:endParaRPr lang="en-US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217625" y="932130"/>
            <a:ext cx="8579205" cy="5014147"/>
            <a:chOff x="217625" y="932130"/>
            <a:chExt cx="8579205" cy="501414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1737" y="932130"/>
              <a:ext cx="936680" cy="811028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0016" y="5052901"/>
              <a:ext cx="936680" cy="81102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625" y="5135249"/>
              <a:ext cx="936680" cy="811028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573"/>
            <a:stretch/>
          </p:blipFill>
          <p:spPr>
            <a:xfrm>
              <a:off x="7832459" y="2673638"/>
              <a:ext cx="964371" cy="629900"/>
            </a:xfrm>
            <a:prstGeom prst="rect">
              <a:avLst/>
            </a:prstGeom>
          </p:spPr>
        </p:pic>
      </p:grpSp>
      <p:sp>
        <p:nvSpPr>
          <p:cNvPr id="21" name="Oval 20"/>
          <p:cNvSpPr/>
          <p:nvPr/>
        </p:nvSpPr>
        <p:spPr>
          <a:xfrm>
            <a:off x="5536590" y="1740487"/>
            <a:ext cx="309075" cy="2967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4513"/>
            <a:ext cx="1871042" cy="140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1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8" grpId="0"/>
      <p:bldP spid="17" grpId="0"/>
      <p:bldP spid="18" grpId="0"/>
      <p:bldP spid="19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134370" y="1514416"/>
            <a:ext cx="8376582" cy="1838257"/>
            <a:chOff x="134370" y="1514416"/>
            <a:chExt cx="8376582" cy="183825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753"/>
            <a:stretch/>
          </p:blipFill>
          <p:spPr>
            <a:xfrm>
              <a:off x="134370" y="1514416"/>
              <a:ext cx="8376582" cy="1641740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4067808" y="3091063"/>
              <a:ext cx="8536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accent1">
                      <a:lumMod val="10000"/>
                    </a:schemeClr>
                  </a:solidFill>
                </a:rPr>
                <a:t>Time</a:t>
              </a:r>
              <a:endParaRPr lang="en-US" sz="11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2"/>
          <a:stretch/>
        </p:blipFill>
        <p:spPr>
          <a:xfrm>
            <a:off x="209235" y="4273944"/>
            <a:ext cx="8301718" cy="1543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dBLM</a:t>
            </a:r>
            <a:r>
              <a:rPr lang="en-US" sz="4000" dirty="0" smtClean="0"/>
              <a:t> with ROSY</a:t>
            </a:r>
            <a:r>
              <a:rPr lang="en-US" sz="4000" baseline="30000" dirty="0" smtClean="0"/>
              <a:t>®</a:t>
            </a:r>
            <a:r>
              <a:rPr lang="en-US" sz="4000" dirty="0" smtClean="0"/>
              <a:t> Readout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119207"/>
            <a:ext cx="8226854" cy="1285072"/>
          </a:xfrm>
        </p:spPr>
        <p:txBody>
          <a:bodyPr/>
          <a:lstStyle/>
          <a:p>
            <a:r>
              <a:rPr lang="en-US" sz="2000" dirty="0" smtClean="0"/>
              <a:t>Time-Loss-Histogram: precise beam loss timing counts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199407" y="2499280"/>
            <a:ext cx="6472052" cy="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02975"/>
              </p:ext>
            </p:extLst>
          </p:nvPr>
        </p:nvGraphicFramePr>
        <p:xfrm>
          <a:off x="1184659" y="3496637"/>
          <a:ext cx="64566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46" name="Group 45"/>
          <p:cNvGrpSpPr/>
          <p:nvPr/>
        </p:nvGrpSpPr>
        <p:grpSpPr>
          <a:xfrm>
            <a:off x="2182761" y="2474699"/>
            <a:ext cx="4665406" cy="1021938"/>
            <a:chOff x="2182761" y="2474699"/>
            <a:chExt cx="4665406" cy="1021938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2182761" y="2499280"/>
              <a:ext cx="0" cy="9973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116826" y="2499280"/>
              <a:ext cx="0" cy="9973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4075470" y="2499280"/>
              <a:ext cx="0" cy="9973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4975122" y="2474700"/>
              <a:ext cx="0" cy="9973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5919019" y="2474699"/>
              <a:ext cx="0" cy="9973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6848167" y="2499280"/>
              <a:ext cx="0" cy="9973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1737630" y="3956364"/>
            <a:ext cx="766296" cy="444228"/>
            <a:chOff x="1737630" y="3956364"/>
            <a:chExt cx="766296" cy="444228"/>
          </a:xfrm>
        </p:grpSpPr>
        <p:sp>
          <p:nvSpPr>
            <p:cNvPr id="29" name="TextBox 28"/>
            <p:cNvSpPr txBox="1"/>
            <p:nvPr/>
          </p:nvSpPr>
          <p:spPr>
            <a:xfrm>
              <a:off x="1755003" y="403126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1.6ns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1737630" y="3959383"/>
              <a:ext cx="279268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217061" y="3956364"/>
              <a:ext cx="279268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954236" y="3529703"/>
            <a:ext cx="5139215" cy="290854"/>
            <a:chOff x="1954236" y="3529703"/>
            <a:chExt cx="5139215" cy="290854"/>
          </a:xfrm>
        </p:grpSpPr>
        <p:sp>
          <p:nvSpPr>
            <p:cNvPr id="36" name="TextBox 35"/>
            <p:cNvSpPr txBox="1"/>
            <p:nvPr/>
          </p:nvSpPr>
          <p:spPr>
            <a:xfrm>
              <a:off x="1954236" y="3529708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+1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979477" y="3529703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+1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24604" y="3529704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+1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63691" y="3543558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+1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694964" y="3529703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+1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734057" y="3529706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+1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793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8" t="4588" r="7428" b="2928"/>
          <a:stretch/>
        </p:blipFill>
        <p:spPr>
          <a:xfrm>
            <a:off x="974523" y="1624652"/>
            <a:ext cx="7420993" cy="4348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Time-loss-histogram with ROSY</a:t>
            </a:r>
            <a:r>
              <a:rPr lang="en-US" sz="4000" baseline="30000" dirty="0" smtClean="0"/>
              <a:t>®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57200" y="1289356"/>
            <a:ext cx="4346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LHC full machine with 2076 bunches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7919894" y="670240"/>
            <a:ext cx="1032387" cy="1199982"/>
            <a:chOff x="7919894" y="670240"/>
            <a:chExt cx="1032387" cy="1199982"/>
          </a:xfrm>
        </p:grpSpPr>
        <p:grpSp>
          <p:nvGrpSpPr>
            <p:cNvPr id="35" name="Group 34"/>
            <p:cNvGrpSpPr/>
            <p:nvPr/>
          </p:nvGrpSpPr>
          <p:grpSpPr>
            <a:xfrm>
              <a:off x="7993624" y="1010887"/>
              <a:ext cx="859335" cy="859335"/>
              <a:chOff x="7949380" y="774916"/>
              <a:chExt cx="859335" cy="859335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7949380" y="774916"/>
                <a:ext cx="859335" cy="859335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8647345" y="1116904"/>
                <a:ext cx="109574" cy="105191"/>
              </a:xfrm>
              <a:prstGeom prst="ellipse">
                <a:avLst/>
              </a:prstGeom>
              <a:solidFill>
                <a:srgbClr val="FFC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7919894" y="670240"/>
              <a:ext cx="1032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B1 TCP</a:t>
              </a:r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102935" y="2014299"/>
            <a:ext cx="724677" cy="552417"/>
            <a:chOff x="6859555" y="1171212"/>
            <a:chExt cx="724677" cy="552417"/>
          </a:xfrm>
        </p:grpSpPr>
        <p:sp>
          <p:nvSpPr>
            <p:cNvPr id="22" name="TextBox 21"/>
            <p:cNvSpPr txBox="1"/>
            <p:nvPr/>
          </p:nvSpPr>
          <p:spPr>
            <a:xfrm>
              <a:off x="6859555" y="1171212"/>
              <a:ext cx="7246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12b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 flipV="1">
              <a:off x="7179906" y="1485902"/>
              <a:ext cx="247261" cy="237727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730451" y="2328989"/>
            <a:ext cx="724677" cy="828907"/>
            <a:chOff x="7587343" y="1762165"/>
            <a:chExt cx="724677" cy="828907"/>
          </a:xfrm>
        </p:grpSpPr>
        <p:sp>
          <p:nvSpPr>
            <p:cNvPr id="26" name="TextBox 25"/>
            <p:cNvSpPr txBox="1"/>
            <p:nvPr/>
          </p:nvSpPr>
          <p:spPr>
            <a:xfrm>
              <a:off x="7587343" y="1762165"/>
              <a:ext cx="7246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48b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7700866" y="2076856"/>
              <a:ext cx="206829" cy="514216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042646" y="2575438"/>
            <a:ext cx="795239" cy="603069"/>
            <a:chOff x="8034629" y="2038906"/>
            <a:chExt cx="795239" cy="603069"/>
          </a:xfrm>
        </p:grpSpPr>
        <p:sp>
          <p:nvSpPr>
            <p:cNvPr id="30" name="TextBox 29"/>
            <p:cNvSpPr txBox="1"/>
            <p:nvPr/>
          </p:nvSpPr>
          <p:spPr>
            <a:xfrm>
              <a:off x="8105191" y="2038906"/>
              <a:ext cx="7246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96b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 flipV="1">
              <a:off x="8425542" y="2353596"/>
              <a:ext cx="247261" cy="237727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8369168" y="2353596"/>
              <a:ext cx="19442" cy="288379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8034629" y="2363344"/>
              <a:ext cx="277391" cy="227728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081695" y="2158961"/>
            <a:ext cx="1646000" cy="1035465"/>
            <a:chOff x="8919330" y="1644605"/>
            <a:chExt cx="1646000" cy="1035465"/>
          </a:xfrm>
        </p:grpSpPr>
        <p:cxnSp>
          <p:nvCxnSpPr>
            <p:cNvPr id="40" name="Straight Connector 39"/>
            <p:cNvCxnSpPr/>
            <p:nvPr/>
          </p:nvCxnSpPr>
          <p:spPr>
            <a:xfrm flipH="1" flipV="1">
              <a:off x="9717564" y="2050342"/>
              <a:ext cx="847766" cy="629728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8919330" y="1644605"/>
              <a:ext cx="1443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injection gap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503594" y="5156368"/>
            <a:ext cx="6574762" cy="369332"/>
            <a:chOff x="1524000" y="5607858"/>
            <a:chExt cx="6574762" cy="369332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1524000" y="5977190"/>
              <a:ext cx="6574762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086088" y="5607858"/>
              <a:ext cx="1604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88.9 us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00628" y="2825094"/>
            <a:ext cx="1449707" cy="575681"/>
            <a:chOff x="4200628" y="2825094"/>
            <a:chExt cx="1449707" cy="575681"/>
          </a:xfrm>
        </p:grpSpPr>
        <p:sp>
          <p:nvSpPr>
            <p:cNvPr id="45" name="TextBox 44"/>
            <p:cNvSpPr txBox="1"/>
            <p:nvPr/>
          </p:nvSpPr>
          <p:spPr>
            <a:xfrm>
              <a:off x="4200628" y="2825094"/>
              <a:ext cx="1262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abort gap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5023268" y="3400775"/>
              <a:ext cx="627067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705429" y="3327218"/>
            <a:ext cx="1262743" cy="855293"/>
            <a:chOff x="6321489" y="3212431"/>
            <a:chExt cx="1262743" cy="855293"/>
          </a:xfrm>
        </p:grpSpPr>
        <p:cxnSp>
          <p:nvCxnSpPr>
            <p:cNvPr id="50" name="Straight Connector 49"/>
            <p:cNvCxnSpPr/>
            <p:nvPr/>
          </p:nvCxnSpPr>
          <p:spPr>
            <a:xfrm flipV="1">
              <a:off x="6859555" y="3750795"/>
              <a:ext cx="0" cy="316929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6321489" y="3212431"/>
              <a:ext cx="1262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b2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crosstalk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 flipV="1">
              <a:off x="6969967" y="3750796"/>
              <a:ext cx="209939" cy="316928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Oval 18"/>
          <p:cNvSpPr/>
          <p:nvPr/>
        </p:nvSpPr>
        <p:spPr>
          <a:xfrm>
            <a:off x="5527585" y="2115666"/>
            <a:ext cx="300028" cy="3275483"/>
          </a:xfrm>
          <a:prstGeom prst="ellipse">
            <a:avLst/>
          </a:prstGeom>
          <a:noFill/>
          <a:ln w="254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41" y="1773602"/>
            <a:ext cx="4109579" cy="236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15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waveform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sz="2400" dirty="0" smtClean="0"/>
              <a:t>Configurations:</a:t>
            </a:r>
          </a:p>
          <a:p>
            <a:pPr lvl="1"/>
            <a:r>
              <a:rPr lang="en-US" sz="2000" dirty="0" smtClean="0"/>
              <a:t>Edge triggered with ROSY</a:t>
            </a:r>
            <a:r>
              <a:rPr lang="en-US" sz="2000" baseline="30000" dirty="0"/>
              <a:t> ®</a:t>
            </a:r>
            <a:endParaRPr lang="en-US" sz="2000" dirty="0" smtClean="0"/>
          </a:p>
          <a:p>
            <a:pPr lvl="1"/>
            <a:r>
              <a:rPr lang="en-US" sz="2000" dirty="0" smtClean="0"/>
              <a:t>High sampling rate with large data buffer (4 channels shared 5Gs/s &amp; 1e9 samples)</a:t>
            </a:r>
          </a:p>
          <a:p>
            <a:pPr lvl="1"/>
            <a:r>
              <a:rPr lang="en-US" sz="2000" dirty="0" smtClean="0"/>
              <a:t>Edge trigger or smart triggered with </a:t>
            </a:r>
            <a:r>
              <a:rPr lang="en-US" sz="2000" dirty="0" err="1" smtClean="0"/>
              <a:t>Lecroy</a:t>
            </a:r>
            <a:r>
              <a:rPr lang="en-US" sz="2000" dirty="0" smtClean="0"/>
              <a:t> scope</a:t>
            </a:r>
          </a:p>
          <a:p>
            <a:pPr>
              <a:buFont typeface="Wingdings" charset="2"/>
              <a:buChar char="q"/>
            </a:pPr>
            <a:r>
              <a:rPr lang="en-US" sz="2400" dirty="0" smtClean="0"/>
              <a:t>DAQ</a:t>
            </a:r>
          </a:p>
          <a:p>
            <a:pPr lvl="1"/>
            <a:r>
              <a:rPr lang="en-US" sz="2000" dirty="0" smtClean="0"/>
              <a:t>Using LHC event triggers</a:t>
            </a:r>
          </a:p>
          <a:p>
            <a:pPr lvl="1"/>
            <a:r>
              <a:rPr lang="en-US" sz="2000" dirty="0" smtClean="0"/>
              <a:t>Qualitative analysis at the moment</a:t>
            </a:r>
          </a:p>
          <a:p>
            <a:pPr lvl="1"/>
            <a:r>
              <a:rPr lang="en-US" sz="2000" dirty="0" smtClean="0"/>
              <a:t>Calibration with IC BLM or beam on going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oPAC Topical Workshop -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2538</TotalTime>
  <Words>869</Words>
  <Application>Microsoft Macintosh PowerPoint</Application>
  <PresentationFormat>On-screen Show (4:3)</PresentationFormat>
  <Paragraphs>207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Wingdings</vt:lpstr>
      <vt:lpstr>华文新魏</vt:lpstr>
      <vt:lpstr>Arial</vt:lpstr>
      <vt:lpstr>CERNCorporate4-3</vt:lpstr>
      <vt:lpstr>PowerPoint Presentation</vt:lpstr>
      <vt:lpstr>Use of a Diamond BLM System in the LHC Ring</vt:lpstr>
      <vt:lpstr>Outline</vt:lpstr>
      <vt:lpstr>Acknowledgement</vt:lpstr>
      <vt:lpstr>The BLM System in the LHC</vt:lpstr>
      <vt:lpstr>PowerPoint Presentation</vt:lpstr>
      <vt:lpstr>dBLM with ROSY® Readout</vt:lpstr>
      <vt:lpstr>Time-loss-histogram with ROSY®</vt:lpstr>
      <vt:lpstr>dBLM waveform</vt:lpstr>
      <vt:lpstr>dBLM data from 2016 LHC beams</vt:lpstr>
      <vt:lpstr>LHC injection loss</vt:lpstr>
      <vt:lpstr>LHC injection loss</vt:lpstr>
      <vt:lpstr>LHC injection loss</vt:lpstr>
      <vt:lpstr>LHC injection loss</vt:lpstr>
      <vt:lpstr>dBLM data from 2016 LHC beams</vt:lpstr>
      <vt:lpstr>Beam UFO event study</vt:lpstr>
      <vt:lpstr>dBLM data from 2016 LHC beams</vt:lpstr>
      <vt:lpstr>TCP scraping</vt:lpstr>
      <vt:lpstr>TCP scraping</vt:lpstr>
      <vt:lpstr>TCP scraping</vt:lpstr>
      <vt:lpstr>dBLM data from 2016 LHC beams</vt:lpstr>
      <vt:lpstr>LHC Beam Extraction</vt:lpstr>
      <vt:lpstr>Summary and Outlook</vt:lpstr>
      <vt:lpstr>PowerPoint Presentation</vt:lpstr>
    </vt:vector>
  </TitlesOfParts>
  <Company>CERN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Xu</dc:creator>
  <cp:lastModifiedBy>Chen Xu</cp:lastModifiedBy>
  <cp:revision>79</cp:revision>
  <dcterms:created xsi:type="dcterms:W3CDTF">2016-09-07T09:18:51Z</dcterms:created>
  <dcterms:modified xsi:type="dcterms:W3CDTF">2016-09-16T07:51:10Z</dcterms:modified>
</cp:coreProperties>
</file>