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71" r:id="rId2"/>
    <p:sldId id="27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74" r:id="rId14"/>
    <p:sldId id="290" r:id="rId15"/>
    <p:sldId id="29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9" r:id="rId3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6" autoAdjust="0"/>
    <p:restoredTop sz="94660"/>
  </p:normalViewPr>
  <p:slideViewPr>
    <p:cSldViewPr>
      <p:cViewPr varScale="1">
        <p:scale>
          <a:sx n="71" d="100"/>
          <a:sy n="71" d="100"/>
        </p:scale>
        <p:origin x="-43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image" Target="../media/image7.gif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gif"/><Relationship Id="rId1" Type="http://schemas.openxmlformats.org/officeDocument/2006/relationships/image" Target="../media/image7.gif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FD19F7-B3A4-48B0-BBA0-7AF8FB0D51B1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BFB9A47-326B-4198-80AE-9B6BA92667F0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en-US" dirty="0" smtClean="0"/>
            <a:t>Design and development</a:t>
          </a:r>
          <a:endParaRPr lang="cs-CZ" dirty="0"/>
        </a:p>
      </dgm:t>
    </dgm:pt>
    <dgm:pt modelId="{6F0F07A7-9BBD-4D32-9DC5-691D99CE5980}" type="parTrans" cxnId="{C4D92FBD-4307-4507-A252-71D621DC95C9}">
      <dgm:prSet/>
      <dgm:spPr/>
      <dgm:t>
        <a:bodyPr/>
        <a:lstStyle/>
        <a:p>
          <a:endParaRPr lang="cs-CZ"/>
        </a:p>
      </dgm:t>
    </dgm:pt>
    <dgm:pt modelId="{33DA982B-1505-492C-9620-B012312FE8DD}" type="sibTrans" cxnId="{C4D92FBD-4307-4507-A252-71D621DC95C9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9236D305-C778-42F5-8A86-27616FFD23B7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en-US" dirty="0" smtClean="0"/>
            <a:t>Manufacturing</a:t>
          </a:r>
          <a:endParaRPr lang="cs-CZ" dirty="0"/>
        </a:p>
      </dgm:t>
    </dgm:pt>
    <dgm:pt modelId="{9EC10F02-EC96-4024-B319-40BF00041FDF}" type="parTrans" cxnId="{672EEEC5-F614-475B-8AB5-E4A72E68694D}">
      <dgm:prSet/>
      <dgm:spPr/>
      <dgm:t>
        <a:bodyPr/>
        <a:lstStyle/>
        <a:p>
          <a:endParaRPr lang="cs-CZ"/>
        </a:p>
      </dgm:t>
    </dgm:pt>
    <dgm:pt modelId="{1D636A33-37A2-41EA-82E7-80FF756BC22B}" type="sibTrans" cxnId="{672EEEC5-F614-475B-8AB5-E4A72E68694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AA5640BC-5D22-4AA5-A261-70FC1A0E34D0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cs-CZ" dirty="0" smtClean="0"/>
            <a:t>Test</a:t>
          </a:r>
          <a:r>
            <a:rPr lang="en-US" dirty="0" err="1" smtClean="0"/>
            <a:t>ing</a:t>
          </a:r>
          <a:endParaRPr lang="cs-CZ" dirty="0"/>
        </a:p>
      </dgm:t>
    </dgm:pt>
    <dgm:pt modelId="{E7B4532F-B863-4CA9-B5A1-0426764FECAD}" type="parTrans" cxnId="{6338C10C-AB26-4E81-BE83-3E5DDAB286C6}">
      <dgm:prSet/>
      <dgm:spPr/>
      <dgm:t>
        <a:bodyPr/>
        <a:lstStyle/>
        <a:p>
          <a:endParaRPr lang="cs-CZ"/>
        </a:p>
      </dgm:t>
    </dgm:pt>
    <dgm:pt modelId="{F58744DA-3C38-4821-A700-ADDC1399C27D}" type="sibTrans" cxnId="{6338C10C-AB26-4E81-BE83-3E5DDAB286C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2E357F36-DC37-46D0-9867-EBC1A39C0B43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cs-CZ" dirty="0" err="1" smtClean="0"/>
            <a:t>Insta</a:t>
          </a:r>
          <a:r>
            <a:rPr lang="en-US" dirty="0" err="1" smtClean="0"/>
            <a:t>llation</a:t>
          </a:r>
          <a:endParaRPr lang="cs-CZ" dirty="0" smtClean="0"/>
        </a:p>
      </dgm:t>
    </dgm:pt>
    <dgm:pt modelId="{7642C335-5058-49BA-B958-7E4C2B3E282F}" type="parTrans" cxnId="{413C7915-B78B-4B48-A9BB-FD7DA3C3FDB4}">
      <dgm:prSet/>
      <dgm:spPr/>
      <dgm:t>
        <a:bodyPr/>
        <a:lstStyle/>
        <a:p>
          <a:endParaRPr lang="cs-CZ"/>
        </a:p>
      </dgm:t>
    </dgm:pt>
    <dgm:pt modelId="{E8A28FF5-7646-4631-8892-91A92B409C0A}" type="sibTrans" cxnId="{413C7915-B78B-4B48-A9BB-FD7DA3C3FDB4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DD2A659B-D54A-4EA7-90FB-7C0970AC2DBE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cs-CZ" dirty="0" smtClean="0"/>
            <a:t>Servi</a:t>
          </a:r>
          <a:r>
            <a:rPr lang="en-US" dirty="0" err="1" smtClean="0"/>
            <a:t>ce</a:t>
          </a:r>
          <a:endParaRPr lang="cs-CZ" dirty="0" smtClean="0"/>
        </a:p>
      </dgm:t>
    </dgm:pt>
    <dgm:pt modelId="{24373B26-DA2F-4220-A698-306780945465}" type="parTrans" cxnId="{56AE5645-D84C-488B-8976-941D6537163A}">
      <dgm:prSet/>
      <dgm:spPr/>
      <dgm:t>
        <a:bodyPr/>
        <a:lstStyle/>
        <a:p>
          <a:endParaRPr lang="cs-CZ"/>
        </a:p>
      </dgm:t>
    </dgm:pt>
    <dgm:pt modelId="{6E1D7507-8725-4CCE-A2E5-8A994859E639}" type="sibTrans" cxnId="{56AE5645-D84C-488B-8976-941D6537163A}">
      <dgm:prSet/>
      <dgm:spPr/>
      <dgm:t>
        <a:bodyPr/>
        <a:lstStyle/>
        <a:p>
          <a:endParaRPr lang="cs-CZ"/>
        </a:p>
      </dgm:t>
    </dgm:pt>
    <dgm:pt modelId="{9B83947E-B2FA-4569-8656-79025E1CB64E}" type="pres">
      <dgm:prSet presAssocID="{D5FD19F7-B3A4-48B0-BBA0-7AF8FB0D51B1}" presName="linearFlow" presStyleCnt="0">
        <dgm:presLayoutVars>
          <dgm:resizeHandles val="exact"/>
        </dgm:presLayoutVars>
      </dgm:prSet>
      <dgm:spPr/>
    </dgm:pt>
    <dgm:pt modelId="{7708D861-48E0-47F2-8239-F0EEB5CEAF13}" type="pres">
      <dgm:prSet presAssocID="{FBFB9A47-326B-4198-80AE-9B6BA92667F0}" presName="node" presStyleLbl="node1" presStyleIdx="0" presStyleCnt="5" custScaleY="6529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A72637-D68B-4441-A660-B6BB500E1213}" type="pres">
      <dgm:prSet presAssocID="{33DA982B-1505-492C-9620-B012312FE8DD}" presName="sibTrans" presStyleLbl="sibTrans2D1" presStyleIdx="0" presStyleCnt="4" custScaleX="62182" custScaleY="72546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3266E7F7-F58F-45D5-B7A1-758B010D8D59}" type="pres">
      <dgm:prSet presAssocID="{33DA982B-1505-492C-9620-B012312FE8DD}" presName="connectorText" presStyleLbl="sibTrans2D1" presStyleIdx="0" presStyleCnt="4"/>
      <dgm:spPr/>
      <dgm:t>
        <a:bodyPr/>
        <a:lstStyle/>
        <a:p>
          <a:endParaRPr lang="cs-CZ"/>
        </a:p>
      </dgm:t>
    </dgm:pt>
    <dgm:pt modelId="{28209F63-5CCD-4D92-AB18-13B44E1C9080}" type="pres">
      <dgm:prSet presAssocID="{9236D305-C778-42F5-8A86-27616FFD23B7}" presName="node" presStyleLbl="node1" presStyleIdx="1" presStyleCnt="5" custScaleY="6529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5D6721C-0940-4C4D-930D-0332DCA69466}" type="pres">
      <dgm:prSet presAssocID="{1D636A33-37A2-41EA-82E7-80FF756BC22B}" presName="sibTrans" presStyleLbl="sibTrans2D1" presStyleIdx="1" presStyleCnt="4" custScaleX="62182" custScaleY="72546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CF6C803B-3D60-45C3-BF79-77348E2C2AF5}" type="pres">
      <dgm:prSet presAssocID="{1D636A33-37A2-41EA-82E7-80FF756BC22B}" presName="connectorText" presStyleLbl="sibTrans2D1" presStyleIdx="1" presStyleCnt="4"/>
      <dgm:spPr/>
      <dgm:t>
        <a:bodyPr/>
        <a:lstStyle/>
        <a:p>
          <a:endParaRPr lang="cs-CZ"/>
        </a:p>
      </dgm:t>
    </dgm:pt>
    <dgm:pt modelId="{0183849D-C5FB-43DE-9757-E03CBB84AC24}" type="pres">
      <dgm:prSet presAssocID="{AA5640BC-5D22-4AA5-A261-70FC1A0E34D0}" presName="node" presStyleLbl="node1" presStyleIdx="2" presStyleCnt="5" custScaleY="6529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8688C0-B066-4B0F-A4B5-3B5381BB8E64}" type="pres">
      <dgm:prSet presAssocID="{F58744DA-3C38-4821-A700-ADDC1399C27D}" presName="sibTrans" presStyleLbl="sibTrans2D1" presStyleIdx="2" presStyleCnt="4" custScaleX="62182" custScaleY="72546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2EC06A00-5B9A-427C-9787-9DE3D121A80E}" type="pres">
      <dgm:prSet presAssocID="{F58744DA-3C38-4821-A700-ADDC1399C27D}" presName="connectorText" presStyleLbl="sibTrans2D1" presStyleIdx="2" presStyleCnt="4"/>
      <dgm:spPr/>
      <dgm:t>
        <a:bodyPr/>
        <a:lstStyle/>
        <a:p>
          <a:endParaRPr lang="cs-CZ"/>
        </a:p>
      </dgm:t>
    </dgm:pt>
    <dgm:pt modelId="{73EBE33F-8FD0-4D57-8BCB-ADB1C2A2F803}" type="pres">
      <dgm:prSet presAssocID="{2E357F36-DC37-46D0-9867-EBC1A39C0B43}" presName="node" presStyleLbl="node1" presStyleIdx="3" presStyleCnt="5" custScaleY="6529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D8E7B2-955A-4899-98C6-DC4B4348C6BD}" type="pres">
      <dgm:prSet presAssocID="{E8A28FF5-7646-4631-8892-91A92B409C0A}" presName="sibTrans" presStyleLbl="sibTrans2D1" presStyleIdx="3" presStyleCnt="4" custScaleX="62182" custScaleY="72546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D62C45D5-5EC1-4494-868B-D586670C255E}" type="pres">
      <dgm:prSet presAssocID="{E8A28FF5-7646-4631-8892-91A92B409C0A}" presName="connectorText" presStyleLbl="sibTrans2D1" presStyleIdx="3" presStyleCnt="4"/>
      <dgm:spPr/>
      <dgm:t>
        <a:bodyPr/>
        <a:lstStyle/>
        <a:p>
          <a:endParaRPr lang="cs-CZ"/>
        </a:p>
      </dgm:t>
    </dgm:pt>
    <dgm:pt modelId="{061BCF49-4AD8-4BF5-B03E-2E0970965C50}" type="pres">
      <dgm:prSet presAssocID="{DD2A659B-D54A-4EA7-90FB-7C0970AC2DBE}" presName="node" presStyleLbl="node1" presStyleIdx="4" presStyleCnt="5" custScaleY="65292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7114129B-232C-4A37-BDAE-21B419884051}" type="presOf" srcId="{AA5640BC-5D22-4AA5-A261-70FC1A0E34D0}" destId="{0183849D-C5FB-43DE-9757-E03CBB84AC24}" srcOrd="0" destOrd="0" presId="urn:microsoft.com/office/officeart/2005/8/layout/process2"/>
    <dgm:cxn modelId="{2342878E-583B-4346-86C1-506E4D8818ED}" type="presOf" srcId="{D5FD19F7-B3A4-48B0-BBA0-7AF8FB0D51B1}" destId="{9B83947E-B2FA-4569-8656-79025E1CB64E}" srcOrd="0" destOrd="0" presId="urn:microsoft.com/office/officeart/2005/8/layout/process2"/>
    <dgm:cxn modelId="{99817ED1-3238-4D23-B045-68DCB6DFCC6C}" type="presOf" srcId="{DD2A659B-D54A-4EA7-90FB-7C0970AC2DBE}" destId="{061BCF49-4AD8-4BF5-B03E-2E0970965C50}" srcOrd="0" destOrd="0" presId="urn:microsoft.com/office/officeart/2005/8/layout/process2"/>
    <dgm:cxn modelId="{C4D92FBD-4307-4507-A252-71D621DC95C9}" srcId="{D5FD19F7-B3A4-48B0-BBA0-7AF8FB0D51B1}" destId="{FBFB9A47-326B-4198-80AE-9B6BA92667F0}" srcOrd="0" destOrd="0" parTransId="{6F0F07A7-9BBD-4D32-9DC5-691D99CE5980}" sibTransId="{33DA982B-1505-492C-9620-B012312FE8DD}"/>
    <dgm:cxn modelId="{6338C10C-AB26-4E81-BE83-3E5DDAB286C6}" srcId="{D5FD19F7-B3A4-48B0-BBA0-7AF8FB0D51B1}" destId="{AA5640BC-5D22-4AA5-A261-70FC1A0E34D0}" srcOrd="2" destOrd="0" parTransId="{E7B4532F-B863-4CA9-B5A1-0426764FECAD}" sibTransId="{F58744DA-3C38-4821-A700-ADDC1399C27D}"/>
    <dgm:cxn modelId="{DAFF056D-1F2C-401C-8D27-1C5EAC84FF9A}" type="presOf" srcId="{E8A28FF5-7646-4631-8892-91A92B409C0A}" destId="{9BD8E7B2-955A-4899-98C6-DC4B4348C6BD}" srcOrd="0" destOrd="0" presId="urn:microsoft.com/office/officeart/2005/8/layout/process2"/>
    <dgm:cxn modelId="{516A48C7-8240-45B9-88E9-6ED9DBC8847C}" type="presOf" srcId="{E8A28FF5-7646-4631-8892-91A92B409C0A}" destId="{D62C45D5-5EC1-4494-868B-D586670C255E}" srcOrd="1" destOrd="0" presId="urn:microsoft.com/office/officeart/2005/8/layout/process2"/>
    <dgm:cxn modelId="{F1498F04-254F-4AE2-98AD-585CB87A8268}" type="presOf" srcId="{1D636A33-37A2-41EA-82E7-80FF756BC22B}" destId="{CF6C803B-3D60-45C3-BF79-77348E2C2AF5}" srcOrd="1" destOrd="0" presId="urn:microsoft.com/office/officeart/2005/8/layout/process2"/>
    <dgm:cxn modelId="{413C7915-B78B-4B48-A9BB-FD7DA3C3FDB4}" srcId="{D5FD19F7-B3A4-48B0-BBA0-7AF8FB0D51B1}" destId="{2E357F36-DC37-46D0-9867-EBC1A39C0B43}" srcOrd="3" destOrd="0" parTransId="{7642C335-5058-49BA-B958-7E4C2B3E282F}" sibTransId="{E8A28FF5-7646-4631-8892-91A92B409C0A}"/>
    <dgm:cxn modelId="{E639653E-EC2A-489C-B7BA-7CCD8BDCA74F}" type="presOf" srcId="{33DA982B-1505-492C-9620-B012312FE8DD}" destId="{3266E7F7-F58F-45D5-B7A1-758B010D8D59}" srcOrd="1" destOrd="0" presId="urn:microsoft.com/office/officeart/2005/8/layout/process2"/>
    <dgm:cxn modelId="{BC9EF693-C62C-4947-AF24-C76A9DEDBE14}" type="presOf" srcId="{2E357F36-DC37-46D0-9867-EBC1A39C0B43}" destId="{73EBE33F-8FD0-4D57-8BCB-ADB1C2A2F803}" srcOrd="0" destOrd="0" presId="urn:microsoft.com/office/officeart/2005/8/layout/process2"/>
    <dgm:cxn modelId="{9941744C-7FA8-4ED9-8AFE-5BB8A9F49BD7}" type="presOf" srcId="{F58744DA-3C38-4821-A700-ADDC1399C27D}" destId="{AE8688C0-B066-4B0F-A4B5-3B5381BB8E64}" srcOrd="0" destOrd="0" presId="urn:microsoft.com/office/officeart/2005/8/layout/process2"/>
    <dgm:cxn modelId="{E32C6B67-96D3-42F0-92DC-D77CA30D0F2A}" type="presOf" srcId="{F58744DA-3C38-4821-A700-ADDC1399C27D}" destId="{2EC06A00-5B9A-427C-9787-9DE3D121A80E}" srcOrd="1" destOrd="0" presId="urn:microsoft.com/office/officeart/2005/8/layout/process2"/>
    <dgm:cxn modelId="{56AE5645-D84C-488B-8976-941D6537163A}" srcId="{D5FD19F7-B3A4-48B0-BBA0-7AF8FB0D51B1}" destId="{DD2A659B-D54A-4EA7-90FB-7C0970AC2DBE}" srcOrd="4" destOrd="0" parTransId="{24373B26-DA2F-4220-A698-306780945465}" sibTransId="{6E1D7507-8725-4CCE-A2E5-8A994859E639}"/>
    <dgm:cxn modelId="{672EEEC5-F614-475B-8AB5-E4A72E68694D}" srcId="{D5FD19F7-B3A4-48B0-BBA0-7AF8FB0D51B1}" destId="{9236D305-C778-42F5-8A86-27616FFD23B7}" srcOrd="1" destOrd="0" parTransId="{9EC10F02-EC96-4024-B319-40BF00041FDF}" sibTransId="{1D636A33-37A2-41EA-82E7-80FF756BC22B}"/>
    <dgm:cxn modelId="{6D553B79-EA72-4F5C-82CA-C61584511959}" type="presOf" srcId="{1D636A33-37A2-41EA-82E7-80FF756BC22B}" destId="{45D6721C-0940-4C4D-930D-0332DCA69466}" srcOrd="0" destOrd="0" presId="urn:microsoft.com/office/officeart/2005/8/layout/process2"/>
    <dgm:cxn modelId="{A9A36763-7D31-4396-872B-5D305CBDC82B}" type="presOf" srcId="{9236D305-C778-42F5-8A86-27616FFD23B7}" destId="{28209F63-5CCD-4D92-AB18-13B44E1C9080}" srcOrd="0" destOrd="0" presId="urn:microsoft.com/office/officeart/2005/8/layout/process2"/>
    <dgm:cxn modelId="{9DA0147A-4793-46A5-9AFC-6B702AE2D879}" type="presOf" srcId="{33DA982B-1505-492C-9620-B012312FE8DD}" destId="{9BA72637-D68B-4441-A660-B6BB500E1213}" srcOrd="0" destOrd="0" presId="urn:microsoft.com/office/officeart/2005/8/layout/process2"/>
    <dgm:cxn modelId="{3418057F-1B10-4D7E-B99C-253F0592EB3F}" type="presOf" srcId="{FBFB9A47-326B-4198-80AE-9B6BA92667F0}" destId="{7708D861-48E0-47F2-8239-F0EEB5CEAF13}" srcOrd="0" destOrd="0" presId="urn:microsoft.com/office/officeart/2005/8/layout/process2"/>
    <dgm:cxn modelId="{09A14BBD-55D8-4DBE-9FA8-EBEFA2D4A4F7}" type="presParOf" srcId="{9B83947E-B2FA-4569-8656-79025E1CB64E}" destId="{7708D861-48E0-47F2-8239-F0EEB5CEAF13}" srcOrd="0" destOrd="0" presId="urn:microsoft.com/office/officeart/2005/8/layout/process2"/>
    <dgm:cxn modelId="{2661BB49-A3EA-40A4-BBD8-92762FF764A3}" type="presParOf" srcId="{9B83947E-B2FA-4569-8656-79025E1CB64E}" destId="{9BA72637-D68B-4441-A660-B6BB500E1213}" srcOrd="1" destOrd="0" presId="urn:microsoft.com/office/officeart/2005/8/layout/process2"/>
    <dgm:cxn modelId="{7B1E4E4E-8940-4F10-8E3B-E0B2810FA126}" type="presParOf" srcId="{9BA72637-D68B-4441-A660-B6BB500E1213}" destId="{3266E7F7-F58F-45D5-B7A1-758B010D8D59}" srcOrd="0" destOrd="0" presId="urn:microsoft.com/office/officeart/2005/8/layout/process2"/>
    <dgm:cxn modelId="{3B30EBBB-C920-4CE3-829B-A08CC98F4E10}" type="presParOf" srcId="{9B83947E-B2FA-4569-8656-79025E1CB64E}" destId="{28209F63-5CCD-4D92-AB18-13B44E1C9080}" srcOrd="2" destOrd="0" presId="urn:microsoft.com/office/officeart/2005/8/layout/process2"/>
    <dgm:cxn modelId="{F3682034-111C-4511-826C-0FF6C05CC759}" type="presParOf" srcId="{9B83947E-B2FA-4569-8656-79025E1CB64E}" destId="{45D6721C-0940-4C4D-930D-0332DCA69466}" srcOrd="3" destOrd="0" presId="urn:microsoft.com/office/officeart/2005/8/layout/process2"/>
    <dgm:cxn modelId="{3ADB4569-8BE5-4A53-A5FC-E562C41971BD}" type="presParOf" srcId="{45D6721C-0940-4C4D-930D-0332DCA69466}" destId="{CF6C803B-3D60-45C3-BF79-77348E2C2AF5}" srcOrd="0" destOrd="0" presId="urn:microsoft.com/office/officeart/2005/8/layout/process2"/>
    <dgm:cxn modelId="{CCFD2B35-A95B-43DA-9017-6E4D818C487C}" type="presParOf" srcId="{9B83947E-B2FA-4569-8656-79025E1CB64E}" destId="{0183849D-C5FB-43DE-9757-E03CBB84AC24}" srcOrd="4" destOrd="0" presId="urn:microsoft.com/office/officeart/2005/8/layout/process2"/>
    <dgm:cxn modelId="{0566C20F-9023-47D5-9AE0-745EF860A790}" type="presParOf" srcId="{9B83947E-B2FA-4569-8656-79025E1CB64E}" destId="{AE8688C0-B066-4B0F-A4B5-3B5381BB8E64}" srcOrd="5" destOrd="0" presId="urn:microsoft.com/office/officeart/2005/8/layout/process2"/>
    <dgm:cxn modelId="{D7E22CA3-EE8B-4DEF-8CB4-3D8343375C8B}" type="presParOf" srcId="{AE8688C0-B066-4B0F-A4B5-3B5381BB8E64}" destId="{2EC06A00-5B9A-427C-9787-9DE3D121A80E}" srcOrd="0" destOrd="0" presId="urn:microsoft.com/office/officeart/2005/8/layout/process2"/>
    <dgm:cxn modelId="{D732EB6A-BAC4-4C22-9A58-2989208A07B8}" type="presParOf" srcId="{9B83947E-B2FA-4569-8656-79025E1CB64E}" destId="{73EBE33F-8FD0-4D57-8BCB-ADB1C2A2F803}" srcOrd="6" destOrd="0" presId="urn:microsoft.com/office/officeart/2005/8/layout/process2"/>
    <dgm:cxn modelId="{8C763672-0168-4BA0-8AFE-A3F28265562A}" type="presParOf" srcId="{9B83947E-B2FA-4569-8656-79025E1CB64E}" destId="{9BD8E7B2-955A-4899-98C6-DC4B4348C6BD}" srcOrd="7" destOrd="0" presId="urn:microsoft.com/office/officeart/2005/8/layout/process2"/>
    <dgm:cxn modelId="{D90D079A-F4C5-48D3-85CD-D4D209E59355}" type="presParOf" srcId="{9BD8E7B2-955A-4899-98C6-DC4B4348C6BD}" destId="{D62C45D5-5EC1-4494-868B-D586670C255E}" srcOrd="0" destOrd="0" presId="urn:microsoft.com/office/officeart/2005/8/layout/process2"/>
    <dgm:cxn modelId="{AE008935-9BE9-46A8-BF2F-09D0AFC8907B}" type="presParOf" srcId="{9B83947E-B2FA-4569-8656-79025E1CB64E}" destId="{061BCF49-4AD8-4BF5-B03E-2E0970965C5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FD19F7-B3A4-48B0-BBA0-7AF8FB0D51B1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FBFB9A47-326B-4198-80AE-9B6BA92667F0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cs-CZ" dirty="0" smtClean="0"/>
            <a:t>P</a:t>
          </a:r>
          <a:r>
            <a:rPr lang="en-US" dirty="0" err="1" smtClean="0"/>
            <a:t>recision</a:t>
          </a:r>
          <a:r>
            <a:rPr lang="en-US" dirty="0" smtClean="0"/>
            <a:t> HV supplies</a:t>
          </a:r>
          <a:endParaRPr lang="cs-CZ" dirty="0"/>
        </a:p>
      </dgm:t>
    </dgm:pt>
    <dgm:pt modelId="{6F0F07A7-9BBD-4D32-9DC5-691D99CE5980}" type="parTrans" cxnId="{C4D92FBD-4307-4507-A252-71D621DC95C9}">
      <dgm:prSet/>
      <dgm:spPr/>
      <dgm:t>
        <a:bodyPr/>
        <a:lstStyle/>
        <a:p>
          <a:endParaRPr lang="cs-CZ"/>
        </a:p>
      </dgm:t>
    </dgm:pt>
    <dgm:pt modelId="{33DA982B-1505-492C-9620-B012312FE8DD}" type="sibTrans" cxnId="{C4D92FBD-4307-4507-A252-71D621DC95C9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9236D305-C778-42F5-8A86-27616FFD23B7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en-US" dirty="0" err="1" smtClean="0"/>
            <a:t>Micropositioning</a:t>
          </a:r>
          <a:endParaRPr lang="cs-CZ" dirty="0"/>
        </a:p>
      </dgm:t>
    </dgm:pt>
    <dgm:pt modelId="{9EC10F02-EC96-4024-B319-40BF00041FDF}" type="parTrans" cxnId="{672EEEC5-F614-475B-8AB5-E4A72E68694D}">
      <dgm:prSet/>
      <dgm:spPr/>
      <dgm:t>
        <a:bodyPr/>
        <a:lstStyle/>
        <a:p>
          <a:endParaRPr lang="cs-CZ"/>
        </a:p>
      </dgm:t>
    </dgm:pt>
    <dgm:pt modelId="{1D636A33-37A2-41EA-82E7-80FF756BC22B}" type="sibTrans" cxnId="{672EEEC5-F614-475B-8AB5-E4A72E68694D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AA5640BC-5D22-4AA5-A261-70FC1A0E34D0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en-US" dirty="0" smtClean="0"/>
            <a:t>Plasma diagnostics</a:t>
          </a:r>
          <a:endParaRPr lang="cs-CZ" dirty="0"/>
        </a:p>
      </dgm:t>
    </dgm:pt>
    <dgm:pt modelId="{E7B4532F-B863-4CA9-B5A1-0426764FECAD}" type="parTrans" cxnId="{6338C10C-AB26-4E81-BE83-3E5DDAB286C6}">
      <dgm:prSet/>
      <dgm:spPr/>
      <dgm:t>
        <a:bodyPr/>
        <a:lstStyle/>
        <a:p>
          <a:endParaRPr lang="cs-CZ"/>
        </a:p>
      </dgm:t>
    </dgm:pt>
    <dgm:pt modelId="{F58744DA-3C38-4821-A700-ADDC1399C27D}" type="sibTrans" cxnId="{6338C10C-AB26-4E81-BE83-3E5DDAB286C6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DD2A659B-D54A-4EA7-90FB-7C0970AC2DBE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en-US" dirty="0" smtClean="0"/>
            <a:t>Industrial control and measurement</a:t>
          </a:r>
          <a:endParaRPr lang="cs-CZ" dirty="0" smtClean="0"/>
        </a:p>
      </dgm:t>
    </dgm:pt>
    <dgm:pt modelId="{24373B26-DA2F-4220-A698-306780945465}" type="parTrans" cxnId="{56AE5645-D84C-488B-8976-941D6537163A}">
      <dgm:prSet/>
      <dgm:spPr/>
      <dgm:t>
        <a:bodyPr/>
        <a:lstStyle/>
        <a:p>
          <a:endParaRPr lang="cs-CZ"/>
        </a:p>
      </dgm:t>
    </dgm:pt>
    <dgm:pt modelId="{6E1D7507-8725-4CCE-A2E5-8A994859E639}" type="sibTrans" cxnId="{56AE5645-D84C-488B-8976-941D6537163A}">
      <dgm:prSet/>
      <dgm:spPr/>
      <dgm:t>
        <a:bodyPr/>
        <a:lstStyle/>
        <a:p>
          <a:endParaRPr lang="cs-CZ"/>
        </a:p>
      </dgm:t>
    </dgm:pt>
    <dgm:pt modelId="{2E357F36-DC37-46D0-9867-EBC1A39C0B43}">
      <dgm:prSet phldrT="[Text]"/>
      <dgm:spPr>
        <a:solidFill>
          <a:srgbClr val="006AB3"/>
        </a:solidFill>
        <a:ln>
          <a:noFill/>
        </a:ln>
      </dgm:spPr>
      <dgm:t>
        <a:bodyPr/>
        <a:lstStyle/>
        <a:p>
          <a:r>
            <a:rPr lang="cs-CZ" dirty="0" smtClean="0"/>
            <a:t>V</a:t>
          </a:r>
          <a:r>
            <a:rPr lang="en-US" dirty="0" err="1" smtClean="0"/>
            <a:t>acuum</a:t>
          </a:r>
          <a:r>
            <a:rPr lang="en-US" dirty="0" smtClean="0"/>
            <a:t> controllers</a:t>
          </a:r>
          <a:endParaRPr lang="cs-CZ" dirty="0" smtClean="0"/>
        </a:p>
      </dgm:t>
    </dgm:pt>
    <dgm:pt modelId="{E8A28FF5-7646-4631-8892-91A92B409C0A}" type="sibTrans" cxnId="{413C7915-B78B-4B48-A9BB-FD7DA3C3FDB4}">
      <dgm:prSet/>
      <dgm:spPr>
        <a:solidFill>
          <a:schemeClr val="bg1">
            <a:lumMod val="75000"/>
          </a:schemeClr>
        </a:solidFill>
      </dgm:spPr>
      <dgm:t>
        <a:bodyPr/>
        <a:lstStyle/>
        <a:p>
          <a:endParaRPr lang="cs-CZ"/>
        </a:p>
      </dgm:t>
    </dgm:pt>
    <dgm:pt modelId="{7642C335-5058-49BA-B958-7E4C2B3E282F}" type="parTrans" cxnId="{413C7915-B78B-4B48-A9BB-FD7DA3C3FDB4}">
      <dgm:prSet/>
      <dgm:spPr/>
      <dgm:t>
        <a:bodyPr/>
        <a:lstStyle/>
        <a:p>
          <a:endParaRPr lang="cs-CZ"/>
        </a:p>
      </dgm:t>
    </dgm:pt>
    <dgm:pt modelId="{9B83947E-B2FA-4569-8656-79025E1CB64E}" type="pres">
      <dgm:prSet presAssocID="{D5FD19F7-B3A4-48B0-BBA0-7AF8FB0D51B1}" presName="linearFlow" presStyleCnt="0">
        <dgm:presLayoutVars>
          <dgm:resizeHandles val="exact"/>
        </dgm:presLayoutVars>
      </dgm:prSet>
      <dgm:spPr/>
    </dgm:pt>
    <dgm:pt modelId="{7708D861-48E0-47F2-8239-F0EEB5CEAF13}" type="pres">
      <dgm:prSet presAssocID="{FBFB9A47-326B-4198-80AE-9B6BA9266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A72637-D68B-4441-A660-B6BB500E1213}" type="pres">
      <dgm:prSet presAssocID="{33DA982B-1505-492C-9620-B012312FE8DD}" presName="sibTrans" presStyleLbl="sibTrans2D1" presStyleIdx="0" presStyleCnt="4" custScaleX="66158" custScaleY="96480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3266E7F7-F58F-45D5-B7A1-758B010D8D59}" type="pres">
      <dgm:prSet presAssocID="{33DA982B-1505-492C-9620-B012312FE8DD}" presName="connectorText" presStyleLbl="sibTrans2D1" presStyleIdx="0" presStyleCnt="4"/>
      <dgm:spPr/>
      <dgm:t>
        <a:bodyPr/>
        <a:lstStyle/>
        <a:p>
          <a:endParaRPr lang="cs-CZ"/>
        </a:p>
      </dgm:t>
    </dgm:pt>
    <dgm:pt modelId="{28209F63-5CCD-4D92-AB18-13B44E1C9080}" type="pres">
      <dgm:prSet presAssocID="{9236D305-C778-42F5-8A86-27616FFD23B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5D6721C-0940-4C4D-930D-0332DCA69466}" type="pres">
      <dgm:prSet presAssocID="{1D636A33-37A2-41EA-82E7-80FF756BC22B}" presName="sibTrans" presStyleLbl="sibTrans2D1" presStyleIdx="1" presStyleCnt="4" custScaleX="66158" custScaleY="96480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CF6C803B-3D60-45C3-BF79-77348E2C2AF5}" type="pres">
      <dgm:prSet presAssocID="{1D636A33-37A2-41EA-82E7-80FF756BC22B}" presName="connectorText" presStyleLbl="sibTrans2D1" presStyleIdx="1" presStyleCnt="4"/>
      <dgm:spPr/>
      <dgm:t>
        <a:bodyPr/>
        <a:lstStyle/>
        <a:p>
          <a:endParaRPr lang="cs-CZ"/>
        </a:p>
      </dgm:t>
    </dgm:pt>
    <dgm:pt modelId="{0183849D-C5FB-43DE-9757-E03CBB84AC24}" type="pres">
      <dgm:prSet presAssocID="{AA5640BC-5D22-4AA5-A261-70FC1A0E34D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E8688C0-B066-4B0F-A4B5-3B5381BB8E64}" type="pres">
      <dgm:prSet presAssocID="{F58744DA-3C38-4821-A700-ADDC1399C27D}" presName="sibTrans" presStyleLbl="sibTrans2D1" presStyleIdx="2" presStyleCnt="4" custScaleX="66158" custScaleY="96480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2EC06A00-5B9A-427C-9787-9DE3D121A80E}" type="pres">
      <dgm:prSet presAssocID="{F58744DA-3C38-4821-A700-ADDC1399C27D}" presName="connectorText" presStyleLbl="sibTrans2D1" presStyleIdx="2" presStyleCnt="4"/>
      <dgm:spPr/>
      <dgm:t>
        <a:bodyPr/>
        <a:lstStyle/>
        <a:p>
          <a:endParaRPr lang="cs-CZ"/>
        </a:p>
      </dgm:t>
    </dgm:pt>
    <dgm:pt modelId="{73EBE33F-8FD0-4D57-8BCB-ADB1C2A2F803}" type="pres">
      <dgm:prSet presAssocID="{2E357F36-DC37-46D0-9867-EBC1A39C0B4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9BD8E7B2-955A-4899-98C6-DC4B4348C6BD}" type="pres">
      <dgm:prSet presAssocID="{E8A28FF5-7646-4631-8892-91A92B409C0A}" presName="sibTrans" presStyleLbl="sibTrans2D1" presStyleIdx="3" presStyleCnt="4" custScaleX="66158" custScaleY="96480"/>
      <dgm:spPr>
        <a:prstGeom prst="chevron">
          <a:avLst/>
        </a:prstGeom>
      </dgm:spPr>
      <dgm:t>
        <a:bodyPr/>
        <a:lstStyle/>
        <a:p>
          <a:endParaRPr lang="cs-CZ"/>
        </a:p>
      </dgm:t>
    </dgm:pt>
    <dgm:pt modelId="{D62C45D5-5EC1-4494-868B-D586670C255E}" type="pres">
      <dgm:prSet presAssocID="{E8A28FF5-7646-4631-8892-91A92B409C0A}" presName="connectorText" presStyleLbl="sibTrans2D1" presStyleIdx="3" presStyleCnt="4"/>
      <dgm:spPr/>
      <dgm:t>
        <a:bodyPr/>
        <a:lstStyle/>
        <a:p>
          <a:endParaRPr lang="cs-CZ"/>
        </a:p>
      </dgm:t>
    </dgm:pt>
    <dgm:pt modelId="{061BCF49-4AD8-4BF5-B03E-2E0970965C50}" type="pres">
      <dgm:prSet presAssocID="{DD2A659B-D54A-4EA7-90FB-7C0970AC2DB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C3B1C455-397C-4FDB-877A-5CA7079E04BC}" type="presOf" srcId="{D5FD19F7-B3A4-48B0-BBA0-7AF8FB0D51B1}" destId="{9B83947E-B2FA-4569-8656-79025E1CB64E}" srcOrd="0" destOrd="0" presId="urn:microsoft.com/office/officeart/2005/8/layout/process2"/>
    <dgm:cxn modelId="{0E17451F-728F-4483-A8D7-A3A71C467711}" type="presOf" srcId="{E8A28FF5-7646-4631-8892-91A92B409C0A}" destId="{9BD8E7B2-955A-4899-98C6-DC4B4348C6BD}" srcOrd="0" destOrd="0" presId="urn:microsoft.com/office/officeart/2005/8/layout/process2"/>
    <dgm:cxn modelId="{D77CED18-668E-49B3-AB12-E115280601D6}" type="presOf" srcId="{F58744DA-3C38-4821-A700-ADDC1399C27D}" destId="{2EC06A00-5B9A-427C-9787-9DE3D121A80E}" srcOrd="1" destOrd="0" presId="urn:microsoft.com/office/officeart/2005/8/layout/process2"/>
    <dgm:cxn modelId="{6338C10C-AB26-4E81-BE83-3E5DDAB286C6}" srcId="{D5FD19F7-B3A4-48B0-BBA0-7AF8FB0D51B1}" destId="{AA5640BC-5D22-4AA5-A261-70FC1A0E34D0}" srcOrd="2" destOrd="0" parTransId="{E7B4532F-B863-4CA9-B5A1-0426764FECAD}" sibTransId="{F58744DA-3C38-4821-A700-ADDC1399C27D}"/>
    <dgm:cxn modelId="{D46E5A6C-878C-4013-B9FB-09516D9E0A40}" type="presOf" srcId="{2E357F36-DC37-46D0-9867-EBC1A39C0B43}" destId="{73EBE33F-8FD0-4D57-8BCB-ADB1C2A2F803}" srcOrd="0" destOrd="0" presId="urn:microsoft.com/office/officeart/2005/8/layout/process2"/>
    <dgm:cxn modelId="{B0F19945-FBB7-4A99-92B9-B34404DD47BC}" type="presOf" srcId="{33DA982B-1505-492C-9620-B012312FE8DD}" destId="{9BA72637-D68B-4441-A660-B6BB500E1213}" srcOrd="0" destOrd="0" presId="urn:microsoft.com/office/officeart/2005/8/layout/process2"/>
    <dgm:cxn modelId="{D2F012CC-7772-4C5B-9713-A67018DC1E20}" type="presOf" srcId="{F58744DA-3C38-4821-A700-ADDC1399C27D}" destId="{AE8688C0-B066-4B0F-A4B5-3B5381BB8E64}" srcOrd="0" destOrd="0" presId="urn:microsoft.com/office/officeart/2005/8/layout/process2"/>
    <dgm:cxn modelId="{D1598453-E99C-4B1C-A131-841DE8F7BB06}" type="presOf" srcId="{1D636A33-37A2-41EA-82E7-80FF756BC22B}" destId="{45D6721C-0940-4C4D-930D-0332DCA69466}" srcOrd="0" destOrd="0" presId="urn:microsoft.com/office/officeart/2005/8/layout/process2"/>
    <dgm:cxn modelId="{2E568E91-3B22-4A78-89EC-74B003794C29}" type="presOf" srcId="{AA5640BC-5D22-4AA5-A261-70FC1A0E34D0}" destId="{0183849D-C5FB-43DE-9757-E03CBB84AC24}" srcOrd="0" destOrd="0" presId="urn:microsoft.com/office/officeart/2005/8/layout/process2"/>
    <dgm:cxn modelId="{14D3BF5F-87E9-4666-86A1-02F251D8175C}" type="presOf" srcId="{E8A28FF5-7646-4631-8892-91A92B409C0A}" destId="{D62C45D5-5EC1-4494-868B-D586670C255E}" srcOrd="1" destOrd="0" presId="urn:microsoft.com/office/officeart/2005/8/layout/process2"/>
    <dgm:cxn modelId="{01FA1B6C-1F3D-4281-93B2-AAF767FEEDD6}" type="presOf" srcId="{9236D305-C778-42F5-8A86-27616FFD23B7}" destId="{28209F63-5CCD-4D92-AB18-13B44E1C9080}" srcOrd="0" destOrd="0" presId="urn:microsoft.com/office/officeart/2005/8/layout/process2"/>
    <dgm:cxn modelId="{413C7915-B78B-4B48-A9BB-FD7DA3C3FDB4}" srcId="{D5FD19F7-B3A4-48B0-BBA0-7AF8FB0D51B1}" destId="{2E357F36-DC37-46D0-9867-EBC1A39C0B43}" srcOrd="3" destOrd="0" parTransId="{7642C335-5058-49BA-B958-7E4C2B3E282F}" sibTransId="{E8A28FF5-7646-4631-8892-91A92B409C0A}"/>
    <dgm:cxn modelId="{AB22A3F2-989F-4949-A866-0FDE4191637D}" type="presOf" srcId="{1D636A33-37A2-41EA-82E7-80FF756BC22B}" destId="{CF6C803B-3D60-45C3-BF79-77348E2C2AF5}" srcOrd="1" destOrd="0" presId="urn:microsoft.com/office/officeart/2005/8/layout/process2"/>
    <dgm:cxn modelId="{843A64E2-5407-4046-A7D8-67652D4F8215}" type="presOf" srcId="{33DA982B-1505-492C-9620-B012312FE8DD}" destId="{3266E7F7-F58F-45D5-B7A1-758B010D8D59}" srcOrd="1" destOrd="0" presId="urn:microsoft.com/office/officeart/2005/8/layout/process2"/>
    <dgm:cxn modelId="{672EEEC5-F614-475B-8AB5-E4A72E68694D}" srcId="{D5FD19F7-B3A4-48B0-BBA0-7AF8FB0D51B1}" destId="{9236D305-C778-42F5-8A86-27616FFD23B7}" srcOrd="1" destOrd="0" parTransId="{9EC10F02-EC96-4024-B319-40BF00041FDF}" sibTransId="{1D636A33-37A2-41EA-82E7-80FF756BC22B}"/>
    <dgm:cxn modelId="{0E1274D7-CCD7-4093-8C66-B46D4EC053DC}" type="presOf" srcId="{FBFB9A47-326B-4198-80AE-9B6BA92667F0}" destId="{7708D861-48E0-47F2-8239-F0EEB5CEAF13}" srcOrd="0" destOrd="0" presId="urn:microsoft.com/office/officeart/2005/8/layout/process2"/>
    <dgm:cxn modelId="{56AE5645-D84C-488B-8976-941D6537163A}" srcId="{D5FD19F7-B3A4-48B0-BBA0-7AF8FB0D51B1}" destId="{DD2A659B-D54A-4EA7-90FB-7C0970AC2DBE}" srcOrd="4" destOrd="0" parTransId="{24373B26-DA2F-4220-A698-306780945465}" sibTransId="{6E1D7507-8725-4CCE-A2E5-8A994859E639}"/>
    <dgm:cxn modelId="{E8B70E71-F663-4DE4-9BE7-393041A53F8A}" type="presOf" srcId="{DD2A659B-D54A-4EA7-90FB-7C0970AC2DBE}" destId="{061BCF49-4AD8-4BF5-B03E-2E0970965C50}" srcOrd="0" destOrd="0" presId="urn:microsoft.com/office/officeart/2005/8/layout/process2"/>
    <dgm:cxn modelId="{C4D92FBD-4307-4507-A252-71D621DC95C9}" srcId="{D5FD19F7-B3A4-48B0-BBA0-7AF8FB0D51B1}" destId="{FBFB9A47-326B-4198-80AE-9B6BA92667F0}" srcOrd="0" destOrd="0" parTransId="{6F0F07A7-9BBD-4D32-9DC5-691D99CE5980}" sibTransId="{33DA982B-1505-492C-9620-B012312FE8DD}"/>
    <dgm:cxn modelId="{4A4B7920-4DC5-4A7C-B03D-B22C5357BE65}" type="presParOf" srcId="{9B83947E-B2FA-4569-8656-79025E1CB64E}" destId="{7708D861-48E0-47F2-8239-F0EEB5CEAF13}" srcOrd="0" destOrd="0" presId="urn:microsoft.com/office/officeart/2005/8/layout/process2"/>
    <dgm:cxn modelId="{6F153E90-FDDF-46CB-9357-2EDF0D60EDF1}" type="presParOf" srcId="{9B83947E-B2FA-4569-8656-79025E1CB64E}" destId="{9BA72637-D68B-4441-A660-B6BB500E1213}" srcOrd="1" destOrd="0" presId="urn:microsoft.com/office/officeart/2005/8/layout/process2"/>
    <dgm:cxn modelId="{5C53491B-15C8-4EA1-AADA-80C2C50ECED4}" type="presParOf" srcId="{9BA72637-D68B-4441-A660-B6BB500E1213}" destId="{3266E7F7-F58F-45D5-B7A1-758B010D8D59}" srcOrd="0" destOrd="0" presId="urn:microsoft.com/office/officeart/2005/8/layout/process2"/>
    <dgm:cxn modelId="{71D09EE1-D213-41BA-BEBE-20F319ED33BF}" type="presParOf" srcId="{9B83947E-B2FA-4569-8656-79025E1CB64E}" destId="{28209F63-5CCD-4D92-AB18-13B44E1C9080}" srcOrd="2" destOrd="0" presId="urn:microsoft.com/office/officeart/2005/8/layout/process2"/>
    <dgm:cxn modelId="{60075274-165E-4997-91A1-3EDFAF646400}" type="presParOf" srcId="{9B83947E-B2FA-4569-8656-79025E1CB64E}" destId="{45D6721C-0940-4C4D-930D-0332DCA69466}" srcOrd="3" destOrd="0" presId="urn:microsoft.com/office/officeart/2005/8/layout/process2"/>
    <dgm:cxn modelId="{CFD6FF21-C3DE-49A0-898A-ED11D36D23CA}" type="presParOf" srcId="{45D6721C-0940-4C4D-930D-0332DCA69466}" destId="{CF6C803B-3D60-45C3-BF79-77348E2C2AF5}" srcOrd="0" destOrd="0" presId="urn:microsoft.com/office/officeart/2005/8/layout/process2"/>
    <dgm:cxn modelId="{24672E97-A4B7-470D-981E-503FBC6414F3}" type="presParOf" srcId="{9B83947E-B2FA-4569-8656-79025E1CB64E}" destId="{0183849D-C5FB-43DE-9757-E03CBB84AC24}" srcOrd="4" destOrd="0" presId="urn:microsoft.com/office/officeart/2005/8/layout/process2"/>
    <dgm:cxn modelId="{68E4DF09-498C-49FA-90DE-25C7B0B2ED81}" type="presParOf" srcId="{9B83947E-B2FA-4569-8656-79025E1CB64E}" destId="{AE8688C0-B066-4B0F-A4B5-3B5381BB8E64}" srcOrd="5" destOrd="0" presId="urn:microsoft.com/office/officeart/2005/8/layout/process2"/>
    <dgm:cxn modelId="{293540E0-4024-470C-9D60-D993F81CCDBD}" type="presParOf" srcId="{AE8688C0-B066-4B0F-A4B5-3B5381BB8E64}" destId="{2EC06A00-5B9A-427C-9787-9DE3D121A80E}" srcOrd="0" destOrd="0" presId="urn:microsoft.com/office/officeart/2005/8/layout/process2"/>
    <dgm:cxn modelId="{D1472E41-8FA8-42A8-9210-535CF15A5DBE}" type="presParOf" srcId="{9B83947E-B2FA-4569-8656-79025E1CB64E}" destId="{73EBE33F-8FD0-4D57-8BCB-ADB1C2A2F803}" srcOrd="6" destOrd="0" presId="urn:microsoft.com/office/officeart/2005/8/layout/process2"/>
    <dgm:cxn modelId="{0CB2BB19-E3E1-4338-9A8F-F732FAD35499}" type="presParOf" srcId="{9B83947E-B2FA-4569-8656-79025E1CB64E}" destId="{9BD8E7B2-955A-4899-98C6-DC4B4348C6BD}" srcOrd="7" destOrd="0" presId="urn:microsoft.com/office/officeart/2005/8/layout/process2"/>
    <dgm:cxn modelId="{8F869E21-02AE-47E7-8436-78EB9467747A}" type="presParOf" srcId="{9BD8E7B2-955A-4899-98C6-DC4B4348C6BD}" destId="{D62C45D5-5EC1-4494-868B-D586670C255E}" srcOrd="0" destOrd="0" presId="urn:microsoft.com/office/officeart/2005/8/layout/process2"/>
    <dgm:cxn modelId="{29488F79-9FF2-4F15-A065-077C1B1359A7}" type="presParOf" srcId="{9B83947E-B2FA-4569-8656-79025E1CB64E}" destId="{061BCF49-4AD8-4BF5-B03E-2E0970965C50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80CE57-994C-4092-99B2-F360E9F80704}" type="doc">
      <dgm:prSet loTypeId="urn:microsoft.com/office/officeart/2005/8/layout/pList1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47722052-69AA-4237-B1E8-FA41DA72D7DF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High voltage supplies</a:t>
          </a:r>
          <a:endParaRPr lang="cs-CZ" sz="1000" b="1" dirty="0">
            <a:solidFill>
              <a:srgbClr val="006AB3"/>
            </a:solidFill>
          </a:endParaRPr>
        </a:p>
      </dgm:t>
    </dgm:pt>
    <dgm:pt modelId="{69AD5776-A817-41BC-A509-362DF873EF0D}" type="parTrans" cxnId="{275610F7-56E0-44DD-9174-A1B796A4BAA0}">
      <dgm:prSet/>
      <dgm:spPr/>
      <dgm:t>
        <a:bodyPr/>
        <a:lstStyle/>
        <a:p>
          <a:endParaRPr lang="cs-CZ"/>
        </a:p>
      </dgm:t>
    </dgm:pt>
    <dgm:pt modelId="{95857521-7536-416F-B4E2-4A8EFDC73A08}" type="sibTrans" cxnId="{275610F7-56E0-44DD-9174-A1B796A4BAA0}">
      <dgm:prSet/>
      <dgm:spPr/>
      <dgm:t>
        <a:bodyPr/>
        <a:lstStyle/>
        <a:p>
          <a:endParaRPr lang="cs-CZ"/>
        </a:p>
      </dgm:t>
    </dgm:pt>
    <dgm:pt modelId="{FC45A616-ADFE-4F92-9AE0-D4A40847F799}">
      <dgm:prSet phldrT="[Text]" custT="1"/>
      <dgm:spPr/>
      <dgm:t>
        <a:bodyPr anchor="ctr"/>
        <a:lstStyle/>
        <a:p>
          <a:r>
            <a:rPr lang="cs-CZ" sz="1000" b="1" dirty="0" smtClean="0">
              <a:solidFill>
                <a:srgbClr val="006AB3"/>
              </a:solidFill>
            </a:rPr>
            <a:t>Mi</a:t>
          </a:r>
          <a:r>
            <a:rPr lang="en-US" sz="1000" b="1" dirty="0" err="1" smtClean="0">
              <a:solidFill>
                <a:srgbClr val="006AB3"/>
              </a:solidFill>
            </a:rPr>
            <a:t>cropositioning</a:t>
          </a:r>
          <a:endParaRPr lang="cs-CZ" sz="1000" b="1" dirty="0">
            <a:solidFill>
              <a:srgbClr val="006AB3"/>
            </a:solidFill>
          </a:endParaRPr>
        </a:p>
      </dgm:t>
    </dgm:pt>
    <dgm:pt modelId="{00D5C1E8-B713-4A72-8F3A-3583519C32AE}" type="parTrans" cxnId="{39D08FF9-D625-41B6-AC3C-B92FAFE9D466}">
      <dgm:prSet/>
      <dgm:spPr/>
      <dgm:t>
        <a:bodyPr/>
        <a:lstStyle/>
        <a:p>
          <a:endParaRPr lang="cs-CZ"/>
        </a:p>
      </dgm:t>
    </dgm:pt>
    <dgm:pt modelId="{510D6AC7-FC9D-4606-A379-9D6AB91E429A}" type="sibTrans" cxnId="{39D08FF9-D625-41B6-AC3C-B92FAFE9D466}">
      <dgm:prSet/>
      <dgm:spPr/>
      <dgm:t>
        <a:bodyPr/>
        <a:lstStyle/>
        <a:p>
          <a:endParaRPr lang="cs-CZ"/>
        </a:p>
      </dgm:t>
    </dgm:pt>
    <dgm:pt modelId="{B5DA39C2-8ED1-4184-81AD-5B8DA488C60D}">
      <dgm:prSet phldrT="[Text]" custT="1"/>
      <dgm:spPr/>
      <dgm:t>
        <a:bodyPr anchor="ctr"/>
        <a:lstStyle/>
        <a:p>
          <a:r>
            <a:rPr lang="cs-CZ" sz="1000" b="1" dirty="0" err="1" smtClean="0">
              <a:solidFill>
                <a:srgbClr val="006AB3"/>
              </a:solidFill>
            </a:rPr>
            <a:t>Opto</a:t>
          </a:r>
          <a:r>
            <a:rPr lang="en-US" sz="1000" b="1" dirty="0" smtClean="0">
              <a:solidFill>
                <a:srgbClr val="006AB3"/>
              </a:solidFill>
            </a:rPr>
            <a:t>electronics</a:t>
          </a:r>
          <a:endParaRPr lang="cs-CZ" sz="1000" b="1" dirty="0">
            <a:solidFill>
              <a:srgbClr val="006AB3"/>
            </a:solidFill>
          </a:endParaRPr>
        </a:p>
      </dgm:t>
    </dgm:pt>
    <dgm:pt modelId="{684277B6-440D-4BAC-8242-CE802393565F}" type="parTrans" cxnId="{6B83645A-BD61-4AA8-B42B-3F2D3BA35920}">
      <dgm:prSet/>
      <dgm:spPr/>
      <dgm:t>
        <a:bodyPr/>
        <a:lstStyle/>
        <a:p>
          <a:endParaRPr lang="cs-CZ"/>
        </a:p>
      </dgm:t>
    </dgm:pt>
    <dgm:pt modelId="{F403E6C8-855A-4B35-8444-E5B815EF94CF}" type="sibTrans" cxnId="{6B83645A-BD61-4AA8-B42B-3F2D3BA35920}">
      <dgm:prSet/>
      <dgm:spPr/>
      <dgm:t>
        <a:bodyPr/>
        <a:lstStyle/>
        <a:p>
          <a:endParaRPr lang="cs-CZ"/>
        </a:p>
      </dgm:t>
    </dgm:pt>
    <dgm:pt modelId="{1DD472F9-FE63-44B1-AEBF-5E773E3E21F6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High temperature plasma diagnostics</a:t>
          </a:r>
          <a:endParaRPr lang="cs-CZ" sz="1000" b="1" dirty="0">
            <a:solidFill>
              <a:srgbClr val="006AB3"/>
            </a:solidFill>
          </a:endParaRPr>
        </a:p>
      </dgm:t>
    </dgm:pt>
    <dgm:pt modelId="{EE7FD3E8-DB48-4399-9E9F-FA1D7E658589}" type="parTrans" cxnId="{2AF102E3-7B2D-4D6C-B5EC-F8B3074B7257}">
      <dgm:prSet/>
      <dgm:spPr/>
      <dgm:t>
        <a:bodyPr/>
        <a:lstStyle/>
        <a:p>
          <a:endParaRPr lang="cs-CZ"/>
        </a:p>
      </dgm:t>
    </dgm:pt>
    <dgm:pt modelId="{0CC62767-A33F-419D-905D-984B8F7CF225}" type="sibTrans" cxnId="{2AF102E3-7B2D-4D6C-B5EC-F8B3074B7257}">
      <dgm:prSet/>
      <dgm:spPr/>
      <dgm:t>
        <a:bodyPr/>
        <a:lstStyle/>
        <a:p>
          <a:endParaRPr lang="cs-CZ"/>
        </a:p>
      </dgm:t>
    </dgm:pt>
    <dgm:pt modelId="{BA00A773-72F1-4F0C-8EED-7DAE25BFEDD7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Special systems</a:t>
          </a:r>
          <a:endParaRPr lang="cs-CZ" sz="1000" b="1" dirty="0">
            <a:solidFill>
              <a:srgbClr val="006AB3"/>
            </a:solidFill>
          </a:endParaRPr>
        </a:p>
      </dgm:t>
    </dgm:pt>
    <dgm:pt modelId="{126173A5-9C8C-480A-B39E-F502B3662F7B}" type="parTrans" cxnId="{7119E15F-E794-40E6-903D-715C63C0D5C5}">
      <dgm:prSet/>
      <dgm:spPr/>
      <dgm:t>
        <a:bodyPr/>
        <a:lstStyle/>
        <a:p>
          <a:endParaRPr lang="cs-CZ"/>
        </a:p>
      </dgm:t>
    </dgm:pt>
    <dgm:pt modelId="{137105CE-AF59-4D5C-AAE6-F118570F3CFC}" type="sibTrans" cxnId="{7119E15F-E794-40E6-903D-715C63C0D5C5}">
      <dgm:prSet/>
      <dgm:spPr/>
      <dgm:t>
        <a:bodyPr/>
        <a:lstStyle/>
        <a:p>
          <a:endParaRPr lang="cs-CZ"/>
        </a:p>
      </dgm:t>
    </dgm:pt>
    <dgm:pt modelId="{D84366B2-0B47-4C74-9EBE-6827279A636E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Current and voltage power supplies</a:t>
          </a:r>
          <a:endParaRPr lang="cs-CZ" sz="1000" b="1" dirty="0">
            <a:solidFill>
              <a:srgbClr val="006AB3"/>
            </a:solidFill>
          </a:endParaRPr>
        </a:p>
      </dgm:t>
    </dgm:pt>
    <dgm:pt modelId="{53A81F7E-898D-4AEA-8386-F828FC30D8FE}" type="parTrans" cxnId="{DCEE8F97-34DB-4B3B-8CFD-1650BFF50496}">
      <dgm:prSet/>
      <dgm:spPr/>
      <dgm:t>
        <a:bodyPr/>
        <a:lstStyle/>
        <a:p>
          <a:endParaRPr lang="cs-CZ"/>
        </a:p>
      </dgm:t>
    </dgm:pt>
    <dgm:pt modelId="{797E910E-B2E3-453D-ABB1-47B1DBA28A81}" type="sibTrans" cxnId="{DCEE8F97-34DB-4B3B-8CFD-1650BFF50496}">
      <dgm:prSet/>
      <dgm:spPr/>
      <dgm:t>
        <a:bodyPr/>
        <a:lstStyle/>
        <a:p>
          <a:endParaRPr lang="cs-CZ"/>
        </a:p>
      </dgm:t>
    </dgm:pt>
    <dgm:pt modelId="{64DD6DB5-043E-420E-A4A5-285FE36F9498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Industrial control systems</a:t>
          </a:r>
          <a:endParaRPr lang="cs-CZ" sz="1000" b="1" dirty="0">
            <a:solidFill>
              <a:srgbClr val="006AB3"/>
            </a:solidFill>
          </a:endParaRPr>
        </a:p>
      </dgm:t>
    </dgm:pt>
    <dgm:pt modelId="{AFA99AB1-6098-4E97-AE3E-4B1D2219C19F}" type="parTrans" cxnId="{BDF9C1AF-7BDA-486E-9756-693C64549D4D}">
      <dgm:prSet/>
      <dgm:spPr/>
      <dgm:t>
        <a:bodyPr/>
        <a:lstStyle/>
        <a:p>
          <a:endParaRPr lang="cs-CZ"/>
        </a:p>
      </dgm:t>
    </dgm:pt>
    <dgm:pt modelId="{F5E42A3F-B81E-4079-8D5D-56E0924D5F52}" type="sibTrans" cxnId="{BDF9C1AF-7BDA-486E-9756-693C64549D4D}">
      <dgm:prSet/>
      <dgm:spPr/>
      <dgm:t>
        <a:bodyPr/>
        <a:lstStyle/>
        <a:p>
          <a:endParaRPr lang="cs-CZ"/>
        </a:p>
      </dgm:t>
    </dgm:pt>
    <dgm:pt modelId="{41981E9E-4409-451F-AA74-55B4B464F037}">
      <dgm:prSet phldrT="[Text]" custT="1"/>
      <dgm:spPr/>
      <dgm:t>
        <a:bodyPr anchor="ctr"/>
        <a:lstStyle/>
        <a:p>
          <a:r>
            <a:rPr lang="en-US" sz="1000" b="1" dirty="0" smtClean="0">
              <a:solidFill>
                <a:srgbClr val="006AB3"/>
              </a:solidFill>
            </a:rPr>
            <a:t>Vacuum controllers</a:t>
          </a:r>
          <a:endParaRPr lang="cs-CZ" sz="1000" b="1" dirty="0">
            <a:solidFill>
              <a:srgbClr val="006AB3"/>
            </a:solidFill>
          </a:endParaRPr>
        </a:p>
      </dgm:t>
    </dgm:pt>
    <dgm:pt modelId="{16CE5681-7872-4140-A3E0-466E02E00661}" type="sibTrans" cxnId="{96E2E81C-86CD-451A-A420-CD6704EECD9B}">
      <dgm:prSet/>
      <dgm:spPr/>
      <dgm:t>
        <a:bodyPr/>
        <a:lstStyle/>
        <a:p>
          <a:endParaRPr lang="cs-CZ"/>
        </a:p>
      </dgm:t>
    </dgm:pt>
    <dgm:pt modelId="{B821D8E0-A06A-4BFD-88FE-36E165B6127E}" type="parTrans" cxnId="{96E2E81C-86CD-451A-A420-CD6704EECD9B}">
      <dgm:prSet/>
      <dgm:spPr/>
      <dgm:t>
        <a:bodyPr/>
        <a:lstStyle/>
        <a:p>
          <a:endParaRPr lang="cs-CZ"/>
        </a:p>
      </dgm:t>
    </dgm:pt>
    <dgm:pt modelId="{805B2656-1AA0-40F8-A21E-D84B25F9A3B1}" type="pres">
      <dgm:prSet presAssocID="{0980CE57-994C-4092-99B2-F360E9F8070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1881537-7C00-4574-9DF3-EF65EE9D41D5}" type="pres">
      <dgm:prSet presAssocID="{47722052-69AA-4237-B1E8-FA41DA72D7DF}" presName="compNode" presStyleCnt="0"/>
      <dgm:spPr/>
    </dgm:pt>
    <dgm:pt modelId="{0D3593E0-D44D-498A-AB33-308F8B6D2342}" type="pres">
      <dgm:prSet presAssocID="{47722052-69AA-4237-B1E8-FA41DA72D7DF}" presName="pictRect" presStyleLbl="node1" presStyleIdx="0" presStyleCnt="8" custScaleY="73116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A13DECF-0335-4567-8B6F-29AB6E4A9439}" type="pres">
      <dgm:prSet presAssocID="{47722052-69AA-4237-B1E8-FA41DA72D7DF}" presName="textRect" presStyleLbl="revTx" presStyleIdx="0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326F67B-DEC6-4946-A724-A763AC545219}" type="pres">
      <dgm:prSet presAssocID="{95857521-7536-416F-B4E2-4A8EFDC73A08}" presName="sibTrans" presStyleLbl="sibTrans2D1" presStyleIdx="0" presStyleCnt="0"/>
      <dgm:spPr/>
      <dgm:t>
        <a:bodyPr/>
        <a:lstStyle/>
        <a:p>
          <a:endParaRPr lang="cs-CZ"/>
        </a:p>
      </dgm:t>
    </dgm:pt>
    <dgm:pt modelId="{2E414173-F486-4541-B4C5-27579DBAD035}" type="pres">
      <dgm:prSet presAssocID="{FC45A616-ADFE-4F92-9AE0-D4A40847F799}" presName="compNode" presStyleCnt="0"/>
      <dgm:spPr/>
    </dgm:pt>
    <dgm:pt modelId="{FB8C4883-DC31-484B-8C81-4931E0D81954}" type="pres">
      <dgm:prSet presAssocID="{FC45A616-ADFE-4F92-9AE0-D4A40847F799}" presName="pictRect" presStyleLbl="node1" presStyleIdx="1" presStyleCnt="8" custScaleX="83175" custScaleY="62549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ECD512C9-0A9B-44B2-ADE7-21ABC47DD5BD}" type="pres">
      <dgm:prSet presAssocID="{FC45A616-ADFE-4F92-9AE0-D4A40847F799}" presName="textRect" presStyleLbl="revTx" presStyleIdx="1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0E8B75-DC1C-4549-A07E-B6409C4CE4B9}" type="pres">
      <dgm:prSet presAssocID="{510D6AC7-FC9D-4606-A379-9D6AB91E429A}" presName="sibTrans" presStyleLbl="sibTrans2D1" presStyleIdx="0" presStyleCnt="0"/>
      <dgm:spPr/>
      <dgm:t>
        <a:bodyPr/>
        <a:lstStyle/>
        <a:p>
          <a:endParaRPr lang="cs-CZ"/>
        </a:p>
      </dgm:t>
    </dgm:pt>
    <dgm:pt modelId="{30D36C6C-3E56-429B-B944-813F38350DAC}" type="pres">
      <dgm:prSet presAssocID="{B5DA39C2-8ED1-4184-81AD-5B8DA488C60D}" presName="compNode" presStyleCnt="0"/>
      <dgm:spPr/>
    </dgm:pt>
    <dgm:pt modelId="{782B677B-8A76-49DA-8E83-6897D4EAE2C9}" type="pres">
      <dgm:prSet presAssocID="{B5DA39C2-8ED1-4184-81AD-5B8DA488C60D}" presName="pictRect" presStyleLbl="node1" presStyleIdx="2" presStyleCnt="8" custScaleX="85112" custScaleY="6609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34A4CFA7-389E-4CBB-9812-E3AC27F89C74}" type="pres">
      <dgm:prSet presAssocID="{B5DA39C2-8ED1-4184-81AD-5B8DA488C60D}" presName="textRect" presStyleLbl="revTx" presStyleIdx="2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43BC6CC-3CD5-4919-9D27-E21297358F77}" type="pres">
      <dgm:prSet presAssocID="{F403E6C8-855A-4B35-8444-E5B815EF94CF}" presName="sibTrans" presStyleLbl="sibTrans2D1" presStyleIdx="0" presStyleCnt="0"/>
      <dgm:spPr/>
      <dgm:t>
        <a:bodyPr/>
        <a:lstStyle/>
        <a:p>
          <a:endParaRPr lang="cs-CZ"/>
        </a:p>
      </dgm:t>
    </dgm:pt>
    <dgm:pt modelId="{8805A543-95FA-469A-85B5-70BD5E1BD954}" type="pres">
      <dgm:prSet presAssocID="{1DD472F9-FE63-44B1-AEBF-5E773E3E21F6}" presName="compNode" presStyleCnt="0"/>
      <dgm:spPr/>
    </dgm:pt>
    <dgm:pt modelId="{B291339F-D515-4A02-9EEF-8CCEAD75CC6A}" type="pres">
      <dgm:prSet presAssocID="{1DD472F9-FE63-44B1-AEBF-5E773E3E21F6}" presName="pictRect" presStyleLbl="node1" presStyleIdx="3" presStyleCnt="8" custScaleX="36564" custScaleY="77203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4DD38F3D-638C-4E45-8AB6-7FE91359C483}" type="pres">
      <dgm:prSet presAssocID="{1DD472F9-FE63-44B1-AEBF-5E773E3E21F6}" presName="textRect" presStyleLbl="revTx" presStyleIdx="3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14E2A88-017C-41E3-BEC7-64B322597B1C}" type="pres">
      <dgm:prSet presAssocID="{0CC62767-A33F-419D-905D-984B8F7CF225}" presName="sibTrans" presStyleLbl="sibTrans2D1" presStyleIdx="0" presStyleCnt="0"/>
      <dgm:spPr/>
      <dgm:t>
        <a:bodyPr/>
        <a:lstStyle/>
        <a:p>
          <a:endParaRPr lang="cs-CZ"/>
        </a:p>
      </dgm:t>
    </dgm:pt>
    <dgm:pt modelId="{30C07A86-B15C-4072-B074-74A6E977FCEE}" type="pres">
      <dgm:prSet presAssocID="{BA00A773-72F1-4F0C-8EED-7DAE25BFEDD7}" presName="compNode" presStyleCnt="0"/>
      <dgm:spPr/>
    </dgm:pt>
    <dgm:pt modelId="{6BA29231-3E3F-4660-B99E-5C06EBF677C4}" type="pres">
      <dgm:prSet presAssocID="{BA00A773-72F1-4F0C-8EED-7DAE25BFEDD7}" presName="pictRect" presStyleLbl="node1" presStyleIdx="4" presStyleCnt="8"/>
      <dgm:spPr>
        <a:blipFill rotWithShape="0">
          <a:blip xmlns:r="http://schemas.openxmlformats.org/officeDocument/2006/relationships" r:embed="rId5"/>
          <a:stretch>
            <a:fillRect/>
          </a:stretch>
        </a:blipFill>
      </dgm:spPr>
    </dgm:pt>
    <dgm:pt modelId="{01EF8FDE-8185-4164-B99B-9C8379D66777}" type="pres">
      <dgm:prSet presAssocID="{BA00A773-72F1-4F0C-8EED-7DAE25BFEDD7}" presName="textRect" presStyleLbl="revTx" presStyleIdx="4" presStyleCnt="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D65E70D-E12B-47FF-A0E6-CB4391480FE1}" type="pres">
      <dgm:prSet presAssocID="{137105CE-AF59-4D5C-AAE6-F118570F3CFC}" presName="sibTrans" presStyleLbl="sibTrans2D1" presStyleIdx="0" presStyleCnt="0"/>
      <dgm:spPr/>
      <dgm:t>
        <a:bodyPr/>
        <a:lstStyle/>
        <a:p>
          <a:endParaRPr lang="cs-CZ"/>
        </a:p>
      </dgm:t>
    </dgm:pt>
    <dgm:pt modelId="{6218E91B-ED13-4F4A-9E91-68F9A92C153F}" type="pres">
      <dgm:prSet presAssocID="{41981E9E-4409-451F-AA74-55B4B464F037}" presName="compNode" presStyleCnt="0"/>
      <dgm:spPr/>
    </dgm:pt>
    <dgm:pt modelId="{85E45910-C6DE-4986-B788-417EF3382271}" type="pres">
      <dgm:prSet presAssocID="{41981E9E-4409-451F-AA74-55B4B464F037}" presName="pictRect" presStyleLbl="node1" presStyleIdx="5" presStyleCnt="8" custScaleY="48609" custLinFactNeighborX="-4287" custLinFactNeighborY="26268"/>
      <dgm:spPr>
        <a:blipFill rotWithShape="0">
          <a:blip xmlns:r="http://schemas.openxmlformats.org/officeDocument/2006/relationships" r:embed="rId6"/>
          <a:stretch>
            <a:fillRect/>
          </a:stretch>
        </a:blipFill>
      </dgm:spPr>
    </dgm:pt>
    <dgm:pt modelId="{39020924-9679-4990-9A59-02C83D658BB2}" type="pres">
      <dgm:prSet presAssocID="{41981E9E-4409-451F-AA74-55B4B464F037}" presName="textRect" presStyleLbl="revTx" presStyleIdx="5" presStyleCnt="8" custLinFactNeighborY="2832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4AED28E-0353-4E38-B219-BD245B4DB00A}" type="pres">
      <dgm:prSet presAssocID="{16CE5681-7872-4140-A3E0-466E02E00661}" presName="sibTrans" presStyleLbl="sibTrans2D1" presStyleIdx="0" presStyleCnt="0"/>
      <dgm:spPr/>
      <dgm:t>
        <a:bodyPr/>
        <a:lstStyle/>
        <a:p>
          <a:endParaRPr lang="cs-CZ"/>
        </a:p>
      </dgm:t>
    </dgm:pt>
    <dgm:pt modelId="{D2EB4F89-FC55-42A8-B186-C87E008D0F87}" type="pres">
      <dgm:prSet presAssocID="{D84366B2-0B47-4C74-9EBE-6827279A636E}" presName="compNode" presStyleCnt="0"/>
      <dgm:spPr/>
    </dgm:pt>
    <dgm:pt modelId="{9208C167-8739-473A-A9B0-55EB53B3542E}" type="pres">
      <dgm:prSet presAssocID="{D84366B2-0B47-4C74-9EBE-6827279A636E}" presName="pictRect" presStyleLbl="node1" presStyleIdx="6" presStyleCnt="8" custScaleX="85112" custScaleY="70597" custLinFactNeighborX="5008" custLinFactNeighborY="19736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0B40AEBF-B421-43CD-8E46-47E75D09F5AB}" type="pres">
      <dgm:prSet presAssocID="{D84366B2-0B47-4C74-9EBE-6827279A636E}" presName="textRect" presStyleLbl="revTx" presStyleIdx="6" presStyleCnt="8" custLinFactNeighborY="18120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89C6F75-8EDC-47DE-A860-1D3F3D6A424A}" type="pres">
      <dgm:prSet presAssocID="{797E910E-B2E3-453D-ABB1-47B1DBA28A81}" presName="sibTrans" presStyleLbl="sibTrans2D1" presStyleIdx="0" presStyleCnt="0"/>
      <dgm:spPr/>
      <dgm:t>
        <a:bodyPr/>
        <a:lstStyle/>
        <a:p>
          <a:endParaRPr lang="cs-CZ"/>
        </a:p>
      </dgm:t>
    </dgm:pt>
    <dgm:pt modelId="{9C0C0AF9-DA3F-4EEC-B4FA-53B8E1AA3073}" type="pres">
      <dgm:prSet presAssocID="{64DD6DB5-043E-420E-A4A5-285FE36F9498}" presName="compNode" presStyleCnt="0"/>
      <dgm:spPr/>
    </dgm:pt>
    <dgm:pt modelId="{EBB2543C-7E7F-4995-BC69-1D05DBE6722E}" type="pres">
      <dgm:prSet presAssocID="{64DD6DB5-043E-420E-A4A5-285FE36F9498}" presName="pictRect" presStyleLbl="node1" presStyleIdx="7" presStyleCnt="8" custScaleX="76952" custScaleY="65749" custLinFactNeighborY="23372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1768BA7A-7DC5-4C66-98BE-B7D4C4B780C1}" type="pres">
      <dgm:prSet presAssocID="{64DD6DB5-043E-420E-A4A5-285FE36F9498}" presName="textRect" presStyleLbl="revTx" presStyleIdx="7" presStyleCnt="8" custLinFactNeighborY="25197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21501593-CD85-41D2-AF74-FC8150587A23}" type="presOf" srcId="{41981E9E-4409-451F-AA74-55B4B464F037}" destId="{39020924-9679-4990-9A59-02C83D658BB2}" srcOrd="0" destOrd="0" presId="urn:microsoft.com/office/officeart/2005/8/layout/pList1#1"/>
    <dgm:cxn modelId="{559D4446-2C03-4D6D-AD19-8C4F898B7A86}" type="presOf" srcId="{1DD472F9-FE63-44B1-AEBF-5E773E3E21F6}" destId="{4DD38F3D-638C-4E45-8AB6-7FE91359C483}" srcOrd="0" destOrd="0" presId="urn:microsoft.com/office/officeart/2005/8/layout/pList1#1"/>
    <dgm:cxn modelId="{36325EDC-831D-4D2C-B08A-3FF6EE1844CA}" type="presOf" srcId="{137105CE-AF59-4D5C-AAE6-F118570F3CFC}" destId="{6D65E70D-E12B-47FF-A0E6-CB4391480FE1}" srcOrd="0" destOrd="0" presId="urn:microsoft.com/office/officeart/2005/8/layout/pList1#1"/>
    <dgm:cxn modelId="{BDF9C1AF-7BDA-486E-9756-693C64549D4D}" srcId="{0980CE57-994C-4092-99B2-F360E9F80704}" destId="{64DD6DB5-043E-420E-A4A5-285FE36F9498}" srcOrd="7" destOrd="0" parTransId="{AFA99AB1-6098-4E97-AE3E-4B1D2219C19F}" sibTransId="{F5E42A3F-B81E-4079-8D5D-56E0924D5F52}"/>
    <dgm:cxn modelId="{62FC0FFC-298B-450D-BCF6-02F80A4E5E85}" type="presOf" srcId="{B5DA39C2-8ED1-4184-81AD-5B8DA488C60D}" destId="{34A4CFA7-389E-4CBB-9812-E3AC27F89C74}" srcOrd="0" destOrd="0" presId="urn:microsoft.com/office/officeart/2005/8/layout/pList1#1"/>
    <dgm:cxn modelId="{4048F221-73A7-4638-9ECF-D419948A6247}" type="presOf" srcId="{95857521-7536-416F-B4E2-4A8EFDC73A08}" destId="{B326F67B-DEC6-4946-A724-A763AC545219}" srcOrd="0" destOrd="0" presId="urn:microsoft.com/office/officeart/2005/8/layout/pList1#1"/>
    <dgm:cxn modelId="{44D74429-7C6A-4710-BE8A-DAEE40D4DA23}" type="presOf" srcId="{47722052-69AA-4237-B1E8-FA41DA72D7DF}" destId="{2A13DECF-0335-4567-8B6F-29AB6E4A9439}" srcOrd="0" destOrd="0" presId="urn:microsoft.com/office/officeart/2005/8/layout/pList1#1"/>
    <dgm:cxn modelId="{16D48FCD-0F81-46F3-B82C-E5B2903FC6EC}" type="presOf" srcId="{FC45A616-ADFE-4F92-9AE0-D4A40847F799}" destId="{ECD512C9-0A9B-44B2-ADE7-21ABC47DD5BD}" srcOrd="0" destOrd="0" presId="urn:microsoft.com/office/officeart/2005/8/layout/pList1#1"/>
    <dgm:cxn modelId="{4DA19FF5-5058-4A53-8AE8-7C54A6A3B433}" type="presOf" srcId="{16CE5681-7872-4140-A3E0-466E02E00661}" destId="{F4AED28E-0353-4E38-B219-BD245B4DB00A}" srcOrd="0" destOrd="0" presId="urn:microsoft.com/office/officeart/2005/8/layout/pList1#1"/>
    <dgm:cxn modelId="{39D08FF9-D625-41B6-AC3C-B92FAFE9D466}" srcId="{0980CE57-994C-4092-99B2-F360E9F80704}" destId="{FC45A616-ADFE-4F92-9AE0-D4A40847F799}" srcOrd="1" destOrd="0" parTransId="{00D5C1E8-B713-4A72-8F3A-3583519C32AE}" sibTransId="{510D6AC7-FC9D-4606-A379-9D6AB91E429A}"/>
    <dgm:cxn modelId="{DCEE8F97-34DB-4B3B-8CFD-1650BFF50496}" srcId="{0980CE57-994C-4092-99B2-F360E9F80704}" destId="{D84366B2-0B47-4C74-9EBE-6827279A636E}" srcOrd="6" destOrd="0" parTransId="{53A81F7E-898D-4AEA-8386-F828FC30D8FE}" sibTransId="{797E910E-B2E3-453D-ABB1-47B1DBA28A81}"/>
    <dgm:cxn modelId="{11FA69FA-DC70-422D-AE64-35148FAD69F3}" type="presOf" srcId="{F403E6C8-855A-4B35-8444-E5B815EF94CF}" destId="{D43BC6CC-3CD5-4919-9D27-E21297358F77}" srcOrd="0" destOrd="0" presId="urn:microsoft.com/office/officeart/2005/8/layout/pList1#1"/>
    <dgm:cxn modelId="{275610F7-56E0-44DD-9174-A1B796A4BAA0}" srcId="{0980CE57-994C-4092-99B2-F360E9F80704}" destId="{47722052-69AA-4237-B1E8-FA41DA72D7DF}" srcOrd="0" destOrd="0" parTransId="{69AD5776-A817-41BC-A509-362DF873EF0D}" sibTransId="{95857521-7536-416F-B4E2-4A8EFDC73A08}"/>
    <dgm:cxn modelId="{6ADCB7D4-0E60-4E08-8018-F7DF6833A1ED}" type="presOf" srcId="{510D6AC7-FC9D-4606-A379-9D6AB91E429A}" destId="{720E8B75-DC1C-4549-A07E-B6409C4CE4B9}" srcOrd="0" destOrd="0" presId="urn:microsoft.com/office/officeart/2005/8/layout/pList1#1"/>
    <dgm:cxn modelId="{962BAB80-A901-4349-B3FE-57C3F6289439}" type="presOf" srcId="{D84366B2-0B47-4C74-9EBE-6827279A636E}" destId="{0B40AEBF-B421-43CD-8E46-47E75D09F5AB}" srcOrd="0" destOrd="0" presId="urn:microsoft.com/office/officeart/2005/8/layout/pList1#1"/>
    <dgm:cxn modelId="{C685706C-ACA1-494D-85DB-1DDAF3BC6ACD}" type="presOf" srcId="{64DD6DB5-043E-420E-A4A5-285FE36F9498}" destId="{1768BA7A-7DC5-4C66-98BE-B7D4C4B780C1}" srcOrd="0" destOrd="0" presId="urn:microsoft.com/office/officeart/2005/8/layout/pList1#1"/>
    <dgm:cxn modelId="{5E7F3217-4AF7-400D-9ECB-D609858B4306}" type="presOf" srcId="{BA00A773-72F1-4F0C-8EED-7DAE25BFEDD7}" destId="{01EF8FDE-8185-4164-B99B-9C8379D66777}" srcOrd="0" destOrd="0" presId="urn:microsoft.com/office/officeart/2005/8/layout/pList1#1"/>
    <dgm:cxn modelId="{6B83645A-BD61-4AA8-B42B-3F2D3BA35920}" srcId="{0980CE57-994C-4092-99B2-F360E9F80704}" destId="{B5DA39C2-8ED1-4184-81AD-5B8DA488C60D}" srcOrd="2" destOrd="0" parTransId="{684277B6-440D-4BAC-8242-CE802393565F}" sibTransId="{F403E6C8-855A-4B35-8444-E5B815EF94CF}"/>
    <dgm:cxn modelId="{2AF102E3-7B2D-4D6C-B5EC-F8B3074B7257}" srcId="{0980CE57-994C-4092-99B2-F360E9F80704}" destId="{1DD472F9-FE63-44B1-AEBF-5E773E3E21F6}" srcOrd="3" destOrd="0" parTransId="{EE7FD3E8-DB48-4399-9E9F-FA1D7E658589}" sibTransId="{0CC62767-A33F-419D-905D-984B8F7CF225}"/>
    <dgm:cxn modelId="{D2843530-8FF6-4BBF-B637-DFCA08013BED}" type="presOf" srcId="{0980CE57-994C-4092-99B2-F360E9F80704}" destId="{805B2656-1AA0-40F8-A21E-D84B25F9A3B1}" srcOrd="0" destOrd="0" presId="urn:microsoft.com/office/officeart/2005/8/layout/pList1#1"/>
    <dgm:cxn modelId="{7119E15F-E794-40E6-903D-715C63C0D5C5}" srcId="{0980CE57-994C-4092-99B2-F360E9F80704}" destId="{BA00A773-72F1-4F0C-8EED-7DAE25BFEDD7}" srcOrd="4" destOrd="0" parTransId="{126173A5-9C8C-480A-B39E-F502B3662F7B}" sibTransId="{137105CE-AF59-4D5C-AAE6-F118570F3CFC}"/>
    <dgm:cxn modelId="{FA1F7D7B-B94C-4728-A9FF-4E3D1D2DB6A5}" type="presOf" srcId="{0CC62767-A33F-419D-905D-984B8F7CF225}" destId="{714E2A88-017C-41E3-BEC7-64B322597B1C}" srcOrd="0" destOrd="0" presId="urn:microsoft.com/office/officeart/2005/8/layout/pList1#1"/>
    <dgm:cxn modelId="{145F4610-BCF3-47DB-9D0F-6644D5582ED1}" type="presOf" srcId="{797E910E-B2E3-453D-ABB1-47B1DBA28A81}" destId="{F89C6F75-8EDC-47DE-A860-1D3F3D6A424A}" srcOrd="0" destOrd="0" presId="urn:microsoft.com/office/officeart/2005/8/layout/pList1#1"/>
    <dgm:cxn modelId="{96E2E81C-86CD-451A-A420-CD6704EECD9B}" srcId="{0980CE57-994C-4092-99B2-F360E9F80704}" destId="{41981E9E-4409-451F-AA74-55B4B464F037}" srcOrd="5" destOrd="0" parTransId="{B821D8E0-A06A-4BFD-88FE-36E165B6127E}" sibTransId="{16CE5681-7872-4140-A3E0-466E02E00661}"/>
    <dgm:cxn modelId="{A221A764-575A-432B-9596-FCBF7F0DDCB6}" type="presParOf" srcId="{805B2656-1AA0-40F8-A21E-D84B25F9A3B1}" destId="{B1881537-7C00-4574-9DF3-EF65EE9D41D5}" srcOrd="0" destOrd="0" presId="urn:microsoft.com/office/officeart/2005/8/layout/pList1#1"/>
    <dgm:cxn modelId="{C137B510-5021-4155-87DA-EBAB55F4FA46}" type="presParOf" srcId="{B1881537-7C00-4574-9DF3-EF65EE9D41D5}" destId="{0D3593E0-D44D-498A-AB33-308F8B6D2342}" srcOrd="0" destOrd="0" presId="urn:microsoft.com/office/officeart/2005/8/layout/pList1#1"/>
    <dgm:cxn modelId="{B5835198-56F8-4D2C-AA1E-C49D1E86EEC4}" type="presParOf" srcId="{B1881537-7C00-4574-9DF3-EF65EE9D41D5}" destId="{2A13DECF-0335-4567-8B6F-29AB6E4A9439}" srcOrd="1" destOrd="0" presId="urn:microsoft.com/office/officeart/2005/8/layout/pList1#1"/>
    <dgm:cxn modelId="{71959891-ADBF-475A-9F3C-6F59ACEC4D9F}" type="presParOf" srcId="{805B2656-1AA0-40F8-A21E-D84B25F9A3B1}" destId="{B326F67B-DEC6-4946-A724-A763AC545219}" srcOrd="1" destOrd="0" presId="urn:microsoft.com/office/officeart/2005/8/layout/pList1#1"/>
    <dgm:cxn modelId="{47FCED8F-D27C-4556-BE6D-AF6627576F02}" type="presParOf" srcId="{805B2656-1AA0-40F8-A21E-D84B25F9A3B1}" destId="{2E414173-F486-4541-B4C5-27579DBAD035}" srcOrd="2" destOrd="0" presId="urn:microsoft.com/office/officeart/2005/8/layout/pList1#1"/>
    <dgm:cxn modelId="{8E8B7D4D-08CF-4D7E-8D9F-CF740E84921B}" type="presParOf" srcId="{2E414173-F486-4541-B4C5-27579DBAD035}" destId="{FB8C4883-DC31-484B-8C81-4931E0D81954}" srcOrd="0" destOrd="0" presId="urn:microsoft.com/office/officeart/2005/8/layout/pList1#1"/>
    <dgm:cxn modelId="{51A411D2-DF24-4D1B-9AB9-9C3DF67140CD}" type="presParOf" srcId="{2E414173-F486-4541-B4C5-27579DBAD035}" destId="{ECD512C9-0A9B-44B2-ADE7-21ABC47DD5BD}" srcOrd="1" destOrd="0" presId="urn:microsoft.com/office/officeart/2005/8/layout/pList1#1"/>
    <dgm:cxn modelId="{8AC2DF7D-6488-4428-B51A-EF7D860611F7}" type="presParOf" srcId="{805B2656-1AA0-40F8-A21E-D84B25F9A3B1}" destId="{720E8B75-DC1C-4549-A07E-B6409C4CE4B9}" srcOrd="3" destOrd="0" presId="urn:microsoft.com/office/officeart/2005/8/layout/pList1#1"/>
    <dgm:cxn modelId="{801301D7-94AE-430F-8687-1D1847E5BF6B}" type="presParOf" srcId="{805B2656-1AA0-40F8-A21E-D84B25F9A3B1}" destId="{30D36C6C-3E56-429B-B944-813F38350DAC}" srcOrd="4" destOrd="0" presId="urn:microsoft.com/office/officeart/2005/8/layout/pList1#1"/>
    <dgm:cxn modelId="{A436EE95-0337-4B87-9F65-6CFAD3DED903}" type="presParOf" srcId="{30D36C6C-3E56-429B-B944-813F38350DAC}" destId="{782B677B-8A76-49DA-8E83-6897D4EAE2C9}" srcOrd="0" destOrd="0" presId="urn:microsoft.com/office/officeart/2005/8/layout/pList1#1"/>
    <dgm:cxn modelId="{30F88B15-5035-478A-A1EE-19E46681FA00}" type="presParOf" srcId="{30D36C6C-3E56-429B-B944-813F38350DAC}" destId="{34A4CFA7-389E-4CBB-9812-E3AC27F89C74}" srcOrd="1" destOrd="0" presId="urn:microsoft.com/office/officeart/2005/8/layout/pList1#1"/>
    <dgm:cxn modelId="{B13803C0-380A-4BCD-B75D-EDAAD64D24A9}" type="presParOf" srcId="{805B2656-1AA0-40F8-A21E-D84B25F9A3B1}" destId="{D43BC6CC-3CD5-4919-9D27-E21297358F77}" srcOrd="5" destOrd="0" presId="urn:microsoft.com/office/officeart/2005/8/layout/pList1#1"/>
    <dgm:cxn modelId="{7F0077BA-6348-41BC-9097-6DC7144C7AC2}" type="presParOf" srcId="{805B2656-1AA0-40F8-A21E-D84B25F9A3B1}" destId="{8805A543-95FA-469A-85B5-70BD5E1BD954}" srcOrd="6" destOrd="0" presId="urn:microsoft.com/office/officeart/2005/8/layout/pList1#1"/>
    <dgm:cxn modelId="{F822FE9F-0DE2-4CC6-BD34-05D4CAC957D1}" type="presParOf" srcId="{8805A543-95FA-469A-85B5-70BD5E1BD954}" destId="{B291339F-D515-4A02-9EEF-8CCEAD75CC6A}" srcOrd="0" destOrd="0" presId="urn:microsoft.com/office/officeart/2005/8/layout/pList1#1"/>
    <dgm:cxn modelId="{D124796F-ABCA-4AFF-93F3-CAB61EBA7140}" type="presParOf" srcId="{8805A543-95FA-469A-85B5-70BD5E1BD954}" destId="{4DD38F3D-638C-4E45-8AB6-7FE91359C483}" srcOrd="1" destOrd="0" presId="urn:microsoft.com/office/officeart/2005/8/layout/pList1#1"/>
    <dgm:cxn modelId="{624E5105-1C2F-4F31-ADB7-FB948FEE1666}" type="presParOf" srcId="{805B2656-1AA0-40F8-A21E-D84B25F9A3B1}" destId="{714E2A88-017C-41E3-BEC7-64B322597B1C}" srcOrd="7" destOrd="0" presId="urn:microsoft.com/office/officeart/2005/8/layout/pList1#1"/>
    <dgm:cxn modelId="{72C4201F-8DE2-4077-9704-4211FC88B3EA}" type="presParOf" srcId="{805B2656-1AA0-40F8-A21E-D84B25F9A3B1}" destId="{30C07A86-B15C-4072-B074-74A6E977FCEE}" srcOrd="8" destOrd="0" presId="urn:microsoft.com/office/officeart/2005/8/layout/pList1#1"/>
    <dgm:cxn modelId="{8E0552D1-614B-4411-B1FE-152364051B97}" type="presParOf" srcId="{30C07A86-B15C-4072-B074-74A6E977FCEE}" destId="{6BA29231-3E3F-4660-B99E-5C06EBF677C4}" srcOrd="0" destOrd="0" presId="urn:microsoft.com/office/officeart/2005/8/layout/pList1#1"/>
    <dgm:cxn modelId="{88BC3A8C-C7D1-4D29-9E89-316E28A6E80A}" type="presParOf" srcId="{30C07A86-B15C-4072-B074-74A6E977FCEE}" destId="{01EF8FDE-8185-4164-B99B-9C8379D66777}" srcOrd="1" destOrd="0" presId="urn:microsoft.com/office/officeart/2005/8/layout/pList1#1"/>
    <dgm:cxn modelId="{1B5227A3-2C5E-4160-ADC5-6BD68D93B006}" type="presParOf" srcId="{805B2656-1AA0-40F8-A21E-D84B25F9A3B1}" destId="{6D65E70D-E12B-47FF-A0E6-CB4391480FE1}" srcOrd="9" destOrd="0" presId="urn:microsoft.com/office/officeart/2005/8/layout/pList1#1"/>
    <dgm:cxn modelId="{CB2B2DBD-A741-4B10-B1C0-FB9C31EBA843}" type="presParOf" srcId="{805B2656-1AA0-40F8-A21E-D84B25F9A3B1}" destId="{6218E91B-ED13-4F4A-9E91-68F9A92C153F}" srcOrd="10" destOrd="0" presId="urn:microsoft.com/office/officeart/2005/8/layout/pList1#1"/>
    <dgm:cxn modelId="{24A7666D-FBE1-4C70-B23E-C2163AA624F9}" type="presParOf" srcId="{6218E91B-ED13-4F4A-9E91-68F9A92C153F}" destId="{85E45910-C6DE-4986-B788-417EF3382271}" srcOrd="0" destOrd="0" presId="urn:microsoft.com/office/officeart/2005/8/layout/pList1#1"/>
    <dgm:cxn modelId="{664C90EE-53F6-4971-B4C2-B196E18BEFDC}" type="presParOf" srcId="{6218E91B-ED13-4F4A-9E91-68F9A92C153F}" destId="{39020924-9679-4990-9A59-02C83D658BB2}" srcOrd="1" destOrd="0" presId="urn:microsoft.com/office/officeart/2005/8/layout/pList1#1"/>
    <dgm:cxn modelId="{0AD918B8-0C47-49EA-B0C8-98AE45379C17}" type="presParOf" srcId="{805B2656-1AA0-40F8-A21E-D84B25F9A3B1}" destId="{F4AED28E-0353-4E38-B219-BD245B4DB00A}" srcOrd="11" destOrd="0" presId="urn:microsoft.com/office/officeart/2005/8/layout/pList1#1"/>
    <dgm:cxn modelId="{B75145F0-D67B-4B66-A53D-4CC594DCD9B9}" type="presParOf" srcId="{805B2656-1AA0-40F8-A21E-D84B25F9A3B1}" destId="{D2EB4F89-FC55-42A8-B186-C87E008D0F87}" srcOrd="12" destOrd="0" presId="urn:microsoft.com/office/officeart/2005/8/layout/pList1#1"/>
    <dgm:cxn modelId="{2EB42862-410B-48E5-8945-0B5D66B28D42}" type="presParOf" srcId="{D2EB4F89-FC55-42A8-B186-C87E008D0F87}" destId="{9208C167-8739-473A-A9B0-55EB53B3542E}" srcOrd="0" destOrd="0" presId="urn:microsoft.com/office/officeart/2005/8/layout/pList1#1"/>
    <dgm:cxn modelId="{F0674F2B-9104-4063-8369-E860A05906A8}" type="presParOf" srcId="{D2EB4F89-FC55-42A8-B186-C87E008D0F87}" destId="{0B40AEBF-B421-43CD-8E46-47E75D09F5AB}" srcOrd="1" destOrd="0" presId="urn:microsoft.com/office/officeart/2005/8/layout/pList1#1"/>
    <dgm:cxn modelId="{8B162D0B-E11C-41D4-8487-AADC1EABA51B}" type="presParOf" srcId="{805B2656-1AA0-40F8-A21E-D84B25F9A3B1}" destId="{F89C6F75-8EDC-47DE-A860-1D3F3D6A424A}" srcOrd="13" destOrd="0" presId="urn:microsoft.com/office/officeart/2005/8/layout/pList1#1"/>
    <dgm:cxn modelId="{AFBAF1BD-0F2B-4371-BCC0-27ACBA33AD68}" type="presParOf" srcId="{805B2656-1AA0-40F8-A21E-D84B25F9A3B1}" destId="{9C0C0AF9-DA3F-4EEC-B4FA-53B8E1AA3073}" srcOrd="14" destOrd="0" presId="urn:microsoft.com/office/officeart/2005/8/layout/pList1#1"/>
    <dgm:cxn modelId="{530BC4B9-68AD-45FE-9FB9-1CC8DDD2011A}" type="presParOf" srcId="{9C0C0AF9-DA3F-4EEC-B4FA-53B8E1AA3073}" destId="{EBB2543C-7E7F-4995-BC69-1D05DBE6722E}" srcOrd="0" destOrd="0" presId="urn:microsoft.com/office/officeart/2005/8/layout/pList1#1"/>
    <dgm:cxn modelId="{498B7FDB-8295-452D-BA90-DB30A4BFAE0D}" type="presParOf" srcId="{9C0C0AF9-DA3F-4EEC-B4FA-53B8E1AA3073}" destId="{1768BA7A-7DC5-4C66-98BE-B7D4C4B780C1}" srcOrd="1" destOrd="0" presId="urn:microsoft.com/office/officeart/2005/8/layout/pList1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8D861-48E0-47F2-8239-F0EEB5CEAF13}">
      <dsp:nvSpPr>
        <dsp:cNvPr id="0" name=""/>
        <dsp:cNvSpPr/>
      </dsp:nvSpPr>
      <dsp:spPr>
        <a:xfrm>
          <a:off x="150609" y="70"/>
          <a:ext cx="1389459" cy="504003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Design and development</a:t>
          </a:r>
          <a:endParaRPr lang="cs-CZ" sz="1300" kern="1200" dirty="0"/>
        </a:p>
      </dsp:txBody>
      <dsp:txXfrm>
        <a:off x="165371" y="14832"/>
        <a:ext cx="1359935" cy="474479"/>
      </dsp:txXfrm>
    </dsp:sp>
    <dsp:sp modelId="{9BA72637-D68B-4441-A660-B6BB500E1213}">
      <dsp:nvSpPr>
        <dsp:cNvPr id="0" name=""/>
        <dsp:cNvSpPr/>
      </dsp:nvSpPr>
      <dsp:spPr>
        <a:xfrm rot="5400000">
          <a:off x="755339" y="571054"/>
          <a:ext cx="179998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900" kern="1200"/>
        </a:p>
      </dsp:txBody>
      <dsp:txXfrm rot="-5400000">
        <a:off x="769739" y="607055"/>
        <a:ext cx="151199" cy="125999"/>
      </dsp:txXfrm>
    </dsp:sp>
    <dsp:sp modelId="{28209F63-5CCD-4D92-AB18-13B44E1C9080}">
      <dsp:nvSpPr>
        <dsp:cNvPr id="0" name=""/>
        <dsp:cNvSpPr/>
      </dsp:nvSpPr>
      <dsp:spPr>
        <a:xfrm>
          <a:off x="150609" y="890034"/>
          <a:ext cx="1389459" cy="504003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Manufacturing</a:t>
          </a:r>
          <a:endParaRPr lang="cs-CZ" sz="1300" kern="1200" dirty="0"/>
        </a:p>
      </dsp:txBody>
      <dsp:txXfrm>
        <a:off x="165371" y="904796"/>
        <a:ext cx="1359935" cy="474479"/>
      </dsp:txXfrm>
    </dsp:sp>
    <dsp:sp modelId="{45D6721C-0940-4C4D-930D-0332DCA69466}">
      <dsp:nvSpPr>
        <dsp:cNvPr id="0" name=""/>
        <dsp:cNvSpPr/>
      </dsp:nvSpPr>
      <dsp:spPr>
        <a:xfrm rot="5400000">
          <a:off x="755339" y="1461018"/>
          <a:ext cx="179998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900" kern="1200"/>
        </a:p>
      </dsp:txBody>
      <dsp:txXfrm rot="-5400000">
        <a:off x="769739" y="1497019"/>
        <a:ext cx="151199" cy="125999"/>
      </dsp:txXfrm>
    </dsp:sp>
    <dsp:sp modelId="{0183849D-C5FB-43DE-9757-E03CBB84AC24}">
      <dsp:nvSpPr>
        <dsp:cNvPr id="0" name=""/>
        <dsp:cNvSpPr/>
      </dsp:nvSpPr>
      <dsp:spPr>
        <a:xfrm>
          <a:off x="150609" y="1779998"/>
          <a:ext cx="1389459" cy="504003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Test</a:t>
          </a:r>
          <a:r>
            <a:rPr lang="en-US" sz="1300" kern="1200" dirty="0" err="1" smtClean="0"/>
            <a:t>ing</a:t>
          </a:r>
          <a:endParaRPr lang="cs-CZ" sz="1300" kern="1200" dirty="0"/>
        </a:p>
      </dsp:txBody>
      <dsp:txXfrm>
        <a:off x="165371" y="1794760"/>
        <a:ext cx="1359935" cy="474479"/>
      </dsp:txXfrm>
    </dsp:sp>
    <dsp:sp modelId="{AE8688C0-B066-4B0F-A4B5-3B5381BB8E64}">
      <dsp:nvSpPr>
        <dsp:cNvPr id="0" name=""/>
        <dsp:cNvSpPr/>
      </dsp:nvSpPr>
      <dsp:spPr>
        <a:xfrm rot="5400000">
          <a:off x="755339" y="2350982"/>
          <a:ext cx="179998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900" kern="1200"/>
        </a:p>
      </dsp:txBody>
      <dsp:txXfrm rot="-5400000">
        <a:off x="769739" y="2386983"/>
        <a:ext cx="151199" cy="125999"/>
      </dsp:txXfrm>
    </dsp:sp>
    <dsp:sp modelId="{73EBE33F-8FD0-4D57-8BCB-ADB1C2A2F803}">
      <dsp:nvSpPr>
        <dsp:cNvPr id="0" name=""/>
        <dsp:cNvSpPr/>
      </dsp:nvSpPr>
      <dsp:spPr>
        <a:xfrm>
          <a:off x="150609" y="2669962"/>
          <a:ext cx="1389459" cy="504003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err="1" smtClean="0"/>
            <a:t>Insta</a:t>
          </a:r>
          <a:r>
            <a:rPr lang="en-US" sz="1300" kern="1200" dirty="0" err="1" smtClean="0"/>
            <a:t>llation</a:t>
          </a:r>
          <a:endParaRPr lang="cs-CZ" sz="1300" kern="1200" dirty="0" smtClean="0"/>
        </a:p>
      </dsp:txBody>
      <dsp:txXfrm>
        <a:off x="165371" y="2684724"/>
        <a:ext cx="1359935" cy="474479"/>
      </dsp:txXfrm>
    </dsp:sp>
    <dsp:sp modelId="{9BD8E7B2-955A-4899-98C6-DC4B4348C6BD}">
      <dsp:nvSpPr>
        <dsp:cNvPr id="0" name=""/>
        <dsp:cNvSpPr/>
      </dsp:nvSpPr>
      <dsp:spPr>
        <a:xfrm rot="5400000">
          <a:off x="755339" y="3240946"/>
          <a:ext cx="179998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900" kern="1200"/>
        </a:p>
      </dsp:txBody>
      <dsp:txXfrm rot="-5400000">
        <a:off x="769739" y="3276947"/>
        <a:ext cx="151199" cy="125999"/>
      </dsp:txXfrm>
    </dsp:sp>
    <dsp:sp modelId="{061BCF49-4AD8-4BF5-B03E-2E0970965C50}">
      <dsp:nvSpPr>
        <dsp:cNvPr id="0" name=""/>
        <dsp:cNvSpPr/>
      </dsp:nvSpPr>
      <dsp:spPr>
        <a:xfrm>
          <a:off x="150609" y="3559926"/>
          <a:ext cx="1389459" cy="504003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300" kern="1200" dirty="0" smtClean="0"/>
            <a:t>Servi</a:t>
          </a:r>
          <a:r>
            <a:rPr lang="en-US" sz="1300" kern="1200" dirty="0" err="1" smtClean="0"/>
            <a:t>ce</a:t>
          </a:r>
          <a:endParaRPr lang="cs-CZ" sz="1300" kern="1200" dirty="0" smtClean="0"/>
        </a:p>
      </dsp:txBody>
      <dsp:txXfrm>
        <a:off x="165371" y="3574688"/>
        <a:ext cx="1359935" cy="4744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8D861-48E0-47F2-8239-F0EEB5CEAF13}">
      <dsp:nvSpPr>
        <dsp:cNvPr id="0" name=""/>
        <dsp:cNvSpPr/>
      </dsp:nvSpPr>
      <dsp:spPr>
        <a:xfrm>
          <a:off x="0" y="496"/>
          <a:ext cx="1690678" cy="580429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P</a:t>
          </a:r>
          <a:r>
            <a:rPr lang="en-US" sz="1500" kern="1200" dirty="0" err="1" smtClean="0"/>
            <a:t>recision</a:t>
          </a:r>
          <a:r>
            <a:rPr lang="en-US" sz="1500" kern="1200" dirty="0" smtClean="0"/>
            <a:t> HV supplies</a:t>
          </a:r>
          <a:endParaRPr lang="cs-CZ" sz="1500" kern="1200" dirty="0"/>
        </a:p>
      </dsp:txBody>
      <dsp:txXfrm>
        <a:off x="17000" y="17496"/>
        <a:ext cx="1656678" cy="546429"/>
      </dsp:txXfrm>
    </dsp:sp>
    <dsp:sp modelId="{9BA72637-D68B-4441-A660-B6BB500E1213}">
      <dsp:nvSpPr>
        <dsp:cNvPr id="0" name=""/>
        <dsp:cNvSpPr/>
      </dsp:nvSpPr>
      <dsp:spPr>
        <a:xfrm rot="5400000">
          <a:off x="773338" y="600033"/>
          <a:ext cx="144000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700" kern="1200"/>
        </a:p>
      </dsp:txBody>
      <dsp:txXfrm rot="-5400000">
        <a:off x="769739" y="654032"/>
        <a:ext cx="151199" cy="100800"/>
      </dsp:txXfrm>
    </dsp:sp>
    <dsp:sp modelId="{28209F63-5CCD-4D92-AB18-13B44E1C9080}">
      <dsp:nvSpPr>
        <dsp:cNvPr id="0" name=""/>
        <dsp:cNvSpPr/>
      </dsp:nvSpPr>
      <dsp:spPr>
        <a:xfrm>
          <a:off x="0" y="871140"/>
          <a:ext cx="1690678" cy="580429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Micropositioning</a:t>
          </a:r>
          <a:endParaRPr lang="cs-CZ" sz="1500" kern="1200" dirty="0"/>
        </a:p>
      </dsp:txBody>
      <dsp:txXfrm>
        <a:off x="17000" y="888140"/>
        <a:ext cx="1656678" cy="546429"/>
      </dsp:txXfrm>
    </dsp:sp>
    <dsp:sp modelId="{45D6721C-0940-4C4D-930D-0332DCA69466}">
      <dsp:nvSpPr>
        <dsp:cNvPr id="0" name=""/>
        <dsp:cNvSpPr/>
      </dsp:nvSpPr>
      <dsp:spPr>
        <a:xfrm rot="5400000">
          <a:off x="773338" y="1470678"/>
          <a:ext cx="144000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700" kern="1200"/>
        </a:p>
      </dsp:txBody>
      <dsp:txXfrm rot="-5400000">
        <a:off x="769739" y="1524677"/>
        <a:ext cx="151199" cy="100800"/>
      </dsp:txXfrm>
    </dsp:sp>
    <dsp:sp modelId="{0183849D-C5FB-43DE-9757-E03CBB84AC24}">
      <dsp:nvSpPr>
        <dsp:cNvPr id="0" name=""/>
        <dsp:cNvSpPr/>
      </dsp:nvSpPr>
      <dsp:spPr>
        <a:xfrm>
          <a:off x="0" y="1741785"/>
          <a:ext cx="1690678" cy="580429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Plasma diagnostics</a:t>
          </a:r>
          <a:endParaRPr lang="cs-CZ" sz="1500" kern="1200" dirty="0"/>
        </a:p>
      </dsp:txBody>
      <dsp:txXfrm>
        <a:off x="17000" y="1758785"/>
        <a:ext cx="1656678" cy="546429"/>
      </dsp:txXfrm>
    </dsp:sp>
    <dsp:sp modelId="{AE8688C0-B066-4B0F-A4B5-3B5381BB8E64}">
      <dsp:nvSpPr>
        <dsp:cNvPr id="0" name=""/>
        <dsp:cNvSpPr/>
      </dsp:nvSpPr>
      <dsp:spPr>
        <a:xfrm rot="5400000">
          <a:off x="773338" y="2341322"/>
          <a:ext cx="144000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700" kern="1200"/>
        </a:p>
      </dsp:txBody>
      <dsp:txXfrm rot="-5400000">
        <a:off x="769739" y="2395321"/>
        <a:ext cx="151199" cy="100800"/>
      </dsp:txXfrm>
    </dsp:sp>
    <dsp:sp modelId="{73EBE33F-8FD0-4D57-8BCB-ADB1C2A2F803}">
      <dsp:nvSpPr>
        <dsp:cNvPr id="0" name=""/>
        <dsp:cNvSpPr/>
      </dsp:nvSpPr>
      <dsp:spPr>
        <a:xfrm>
          <a:off x="0" y="2612429"/>
          <a:ext cx="1690678" cy="580429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kern="1200" dirty="0" smtClean="0"/>
            <a:t>V</a:t>
          </a:r>
          <a:r>
            <a:rPr lang="en-US" sz="1500" kern="1200" dirty="0" err="1" smtClean="0"/>
            <a:t>acuum</a:t>
          </a:r>
          <a:r>
            <a:rPr lang="en-US" sz="1500" kern="1200" dirty="0" smtClean="0"/>
            <a:t> controllers</a:t>
          </a:r>
          <a:endParaRPr lang="cs-CZ" sz="1500" kern="1200" dirty="0" smtClean="0"/>
        </a:p>
      </dsp:txBody>
      <dsp:txXfrm>
        <a:off x="17000" y="2629429"/>
        <a:ext cx="1656678" cy="546429"/>
      </dsp:txXfrm>
    </dsp:sp>
    <dsp:sp modelId="{9BD8E7B2-955A-4899-98C6-DC4B4348C6BD}">
      <dsp:nvSpPr>
        <dsp:cNvPr id="0" name=""/>
        <dsp:cNvSpPr/>
      </dsp:nvSpPr>
      <dsp:spPr>
        <a:xfrm rot="5400000">
          <a:off x="773338" y="3211967"/>
          <a:ext cx="144000" cy="251999"/>
        </a:xfrm>
        <a:prstGeom prst="chevron">
          <a:avLst/>
        </a:prstGeom>
        <a:solidFill>
          <a:schemeClr val="bg1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700" kern="1200"/>
        </a:p>
      </dsp:txBody>
      <dsp:txXfrm rot="-5400000">
        <a:off x="769739" y="3265966"/>
        <a:ext cx="151199" cy="100800"/>
      </dsp:txXfrm>
    </dsp:sp>
    <dsp:sp modelId="{061BCF49-4AD8-4BF5-B03E-2E0970965C50}">
      <dsp:nvSpPr>
        <dsp:cNvPr id="0" name=""/>
        <dsp:cNvSpPr/>
      </dsp:nvSpPr>
      <dsp:spPr>
        <a:xfrm>
          <a:off x="0" y="3483074"/>
          <a:ext cx="1690678" cy="580429"/>
        </a:xfrm>
        <a:prstGeom prst="roundRect">
          <a:avLst>
            <a:gd name="adj" fmla="val 10000"/>
          </a:avLst>
        </a:prstGeom>
        <a:solidFill>
          <a:srgbClr val="006AB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Industrial control and measurement</a:t>
          </a:r>
          <a:endParaRPr lang="cs-CZ" sz="1500" kern="1200" dirty="0" smtClean="0"/>
        </a:p>
      </dsp:txBody>
      <dsp:txXfrm>
        <a:off x="17000" y="3500074"/>
        <a:ext cx="1656678" cy="5464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3593E0-D44D-498A-AB33-308F8B6D2342}">
      <dsp:nvSpPr>
        <dsp:cNvPr id="0" name=""/>
        <dsp:cNvSpPr/>
      </dsp:nvSpPr>
      <dsp:spPr>
        <a:xfrm>
          <a:off x="2976" y="525547"/>
          <a:ext cx="1416248" cy="713462"/>
        </a:xfrm>
        <a:prstGeom prst="round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13DECF-0335-4567-8B6F-29AB6E4A9439}">
      <dsp:nvSpPr>
        <dsp:cNvPr id="0" name=""/>
        <dsp:cNvSpPr/>
      </dsp:nvSpPr>
      <dsp:spPr>
        <a:xfrm>
          <a:off x="2976" y="1370176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High voltage supplies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2976" y="1370176"/>
        <a:ext cx="1416248" cy="525428"/>
      </dsp:txXfrm>
    </dsp:sp>
    <dsp:sp modelId="{FB8C4883-DC31-484B-8C81-4931E0D81954}">
      <dsp:nvSpPr>
        <dsp:cNvPr id="0" name=""/>
        <dsp:cNvSpPr/>
      </dsp:nvSpPr>
      <dsp:spPr>
        <a:xfrm>
          <a:off x="1680051" y="551325"/>
          <a:ext cx="1177964" cy="610350"/>
        </a:xfrm>
        <a:prstGeom prst="roundRect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D512C9-0A9B-44B2-ADE7-21ABC47DD5BD}">
      <dsp:nvSpPr>
        <dsp:cNvPr id="0" name=""/>
        <dsp:cNvSpPr/>
      </dsp:nvSpPr>
      <dsp:spPr>
        <a:xfrm>
          <a:off x="1560909" y="1344398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 smtClean="0">
              <a:solidFill>
                <a:srgbClr val="006AB3"/>
              </a:solidFill>
            </a:rPr>
            <a:t>Mi</a:t>
          </a:r>
          <a:r>
            <a:rPr lang="en-US" sz="1000" b="1" kern="1200" dirty="0" err="1" smtClean="0">
              <a:solidFill>
                <a:srgbClr val="006AB3"/>
              </a:solidFill>
            </a:rPr>
            <a:t>cropositioning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1560909" y="1344398"/>
        <a:ext cx="1416248" cy="525428"/>
      </dsp:txXfrm>
    </dsp:sp>
    <dsp:sp modelId="{782B677B-8A76-49DA-8E83-6897D4EAE2C9}">
      <dsp:nvSpPr>
        <dsp:cNvPr id="0" name=""/>
        <dsp:cNvSpPr/>
      </dsp:nvSpPr>
      <dsp:spPr>
        <a:xfrm>
          <a:off x="3224267" y="542677"/>
          <a:ext cx="1205397" cy="644942"/>
        </a:xfrm>
        <a:prstGeom prst="roundRect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A4CFA7-389E-4CBB-9812-E3AC27F89C74}">
      <dsp:nvSpPr>
        <dsp:cNvPr id="0" name=""/>
        <dsp:cNvSpPr/>
      </dsp:nvSpPr>
      <dsp:spPr>
        <a:xfrm>
          <a:off x="3118842" y="1353046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b="1" kern="1200" dirty="0" err="1" smtClean="0">
              <a:solidFill>
                <a:srgbClr val="006AB3"/>
              </a:solidFill>
            </a:rPr>
            <a:t>Opto</a:t>
          </a:r>
          <a:r>
            <a:rPr lang="en-US" sz="1000" b="1" kern="1200" dirty="0" smtClean="0">
              <a:solidFill>
                <a:srgbClr val="006AB3"/>
              </a:solidFill>
            </a:rPr>
            <a:t>electronics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3118842" y="1353046"/>
        <a:ext cx="1416248" cy="525428"/>
      </dsp:txXfrm>
    </dsp:sp>
    <dsp:sp modelId="{B291339F-D515-4A02-9EEF-8CCEAD75CC6A}">
      <dsp:nvSpPr>
        <dsp:cNvPr id="0" name=""/>
        <dsp:cNvSpPr/>
      </dsp:nvSpPr>
      <dsp:spPr>
        <a:xfrm>
          <a:off x="5125980" y="515576"/>
          <a:ext cx="517837" cy="753343"/>
        </a:xfrm>
        <a:prstGeom prst="roundRect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D38F3D-638C-4E45-8AB6-7FE91359C483}">
      <dsp:nvSpPr>
        <dsp:cNvPr id="0" name=""/>
        <dsp:cNvSpPr/>
      </dsp:nvSpPr>
      <dsp:spPr>
        <a:xfrm>
          <a:off x="4676775" y="1380146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High temperature plasma diagnostics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4676775" y="1380146"/>
        <a:ext cx="1416248" cy="525428"/>
      </dsp:txXfrm>
    </dsp:sp>
    <dsp:sp modelId="{6BA29231-3E3F-4660-B99E-5C06EBF677C4}">
      <dsp:nvSpPr>
        <dsp:cNvPr id="0" name=""/>
        <dsp:cNvSpPr/>
      </dsp:nvSpPr>
      <dsp:spPr>
        <a:xfrm>
          <a:off x="2976" y="2047199"/>
          <a:ext cx="1416248" cy="975795"/>
        </a:xfrm>
        <a:prstGeom prst="roundRect">
          <a:avLst/>
        </a:prstGeom>
        <a:blipFill rotWithShape="0">
          <a:blip xmlns:r="http://schemas.openxmlformats.org/officeDocument/2006/relationships" r:embed="rId5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EF8FDE-8185-4164-B99B-9C8379D66777}">
      <dsp:nvSpPr>
        <dsp:cNvPr id="0" name=""/>
        <dsp:cNvSpPr/>
      </dsp:nvSpPr>
      <dsp:spPr>
        <a:xfrm>
          <a:off x="2976" y="3022994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Special systems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2976" y="3022994"/>
        <a:ext cx="1416248" cy="525428"/>
      </dsp:txXfrm>
    </dsp:sp>
    <dsp:sp modelId="{85E45910-C6DE-4986-B788-417EF3382271}">
      <dsp:nvSpPr>
        <dsp:cNvPr id="0" name=""/>
        <dsp:cNvSpPr/>
      </dsp:nvSpPr>
      <dsp:spPr>
        <a:xfrm>
          <a:off x="1500194" y="2428889"/>
          <a:ext cx="1416248" cy="474324"/>
        </a:xfrm>
        <a:prstGeom prst="roundRect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020924-9679-4990-9A59-02C83D658BB2}">
      <dsp:nvSpPr>
        <dsp:cNvPr id="0" name=""/>
        <dsp:cNvSpPr/>
      </dsp:nvSpPr>
      <dsp:spPr>
        <a:xfrm>
          <a:off x="1560909" y="3046470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Vacuum controllers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1560909" y="3046470"/>
        <a:ext cx="1416248" cy="525428"/>
      </dsp:txXfrm>
    </dsp:sp>
    <dsp:sp modelId="{9208C167-8739-473A-A9B0-55EB53B3542E}">
      <dsp:nvSpPr>
        <dsp:cNvPr id="0" name=""/>
        <dsp:cNvSpPr/>
      </dsp:nvSpPr>
      <dsp:spPr>
        <a:xfrm>
          <a:off x="3295193" y="2311510"/>
          <a:ext cx="1205397" cy="688882"/>
        </a:xfrm>
        <a:prstGeom prst="roundRect">
          <a:avLst/>
        </a:prstGeom>
        <a:blipFill rotWithShape="0">
          <a:blip xmlns:r="http://schemas.openxmlformats.org/officeDocument/2006/relationships" r:embed="rId7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40AEBF-B421-43CD-8E46-47E75D09F5AB}">
      <dsp:nvSpPr>
        <dsp:cNvPr id="0" name=""/>
        <dsp:cNvSpPr/>
      </dsp:nvSpPr>
      <dsp:spPr>
        <a:xfrm>
          <a:off x="3118842" y="3046474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Current and voltage power supplies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3118842" y="3046474"/>
        <a:ext cx="1416248" cy="525428"/>
      </dsp:txXfrm>
    </dsp:sp>
    <dsp:sp modelId="{EBB2543C-7E7F-4995-BC69-1D05DBE6722E}">
      <dsp:nvSpPr>
        <dsp:cNvPr id="0" name=""/>
        <dsp:cNvSpPr/>
      </dsp:nvSpPr>
      <dsp:spPr>
        <a:xfrm>
          <a:off x="4839983" y="2358817"/>
          <a:ext cx="1089831" cy="641575"/>
        </a:xfrm>
        <a:prstGeom prst="roundRect">
          <a:avLst/>
        </a:prstGeom>
        <a:blipFill rotWithShape="0">
          <a:blip xmlns:r="http://schemas.openxmlformats.org/officeDocument/2006/relationships" r:embed="rId8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8BA7A-7DC5-4C66-98BE-B7D4C4B780C1}">
      <dsp:nvSpPr>
        <dsp:cNvPr id="0" name=""/>
        <dsp:cNvSpPr/>
      </dsp:nvSpPr>
      <dsp:spPr>
        <a:xfrm>
          <a:off x="4676775" y="3071831"/>
          <a:ext cx="1416248" cy="525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>
              <a:solidFill>
                <a:srgbClr val="006AB3"/>
              </a:solidFill>
            </a:rPr>
            <a:t>Industrial control systems</a:t>
          </a:r>
          <a:endParaRPr lang="cs-CZ" sz="1000" b="1" kern="1200" dirty="0">
            <a:solidFill>
              <a:srgbClr val="006AB3"/>
            </a:solidFill>
          </a:endParaRPr>
        </a:p>
      </dsp:txBody>
      <dsp:txXfrm>
        <a:off x="4676775" y="3071831"/>
        <a:ext cx="1416248" cy="525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List1#1">
  <dgm:title val=""/>
  <dgm:desc val=""/>
  <dgm:catLst>
    <dgm:cat type="list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NOVA MEETING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0CCC80-7251-4503-8CA3-C501D2E7D837}" type="datetimeFigureOut">
              <a:rPr lang="cs-CZ" smtClean="0"/>
              <a:t>31.10.2016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45D1A-AE01-499D-B6B6-EC853D2A5D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6790502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 smtClean="0"/>
              <a:t>NOVA MEETING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82CF1-9344-42C6-ADB0-BDE6B124D617}" type="datetimeFigureOut">
              <a:rPr lang="cs-CZ" smtClean="0"/>
              <a:t>31.10.2016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7DF9A-E0C1-4FC7-9D32-07EF8798CDD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060860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DF9A-E0C1-4FC7-9D32-07EF8798CDD4}" type="slidenum">
              <a:rPr lang="cs-CZ" smtClean="0"/>
              <a:t>1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 smtClean="0"/>
              <a:t>NOVA MEETING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646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7DF9A-E0C1-4FC7-9D32-07EF8798CDD4}" type="slidenum">
              <a:rPr lang="cs-CZ" smtClean="0"/>
              <a:t>2</a:t>
            </a:fld>
            <a:endParaRPr lang="cs-CZ"/>
          </a:p>
        </p:txBody>
      </p:sp>
      <p:sp>
        <p:nvSpPr>
          <p:cNvPr id="5" name="Zástupný symbol pro záhlaví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cs-CZ" smtClean="0"/>
              <a:t>NOVA MEETING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9964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NOVA MEETING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237DF9A-E0C1-4FC7-9D32-07EF8798CDD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661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6BBA3-BFEA-436A-9450-8639B0A1C2AE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9216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AC9ED-3C67-4886-8C7C-C6FD9A30BDD7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23205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A2878-B98C-4155-AA14-654FCBDADB5F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0475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7C53-A860-41E9-A693-67A56D1A67B6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7588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6FD92-E20B-4539-8726-28A8CA71A849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6861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04283-185C-4791-9ACD-BC1931E63B4C}" type="datetime1">
              <a:rPr lang="cs-CZ" smtClean="0"/>
              <a:t>31.10.2016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1768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B5DF8-8AEB-40A8-8021-2E9FB560E78C}" type="datetime1">
              <a:rPr lang="cs-CZ" smtClean="0"/>
              <a:t>31.10.2016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0802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497F8-1050-4535-AE92-129766742A1A}" type="datetime1">
              <a:rPr lang="cs-CZ" smtClean="0"/>
              <a:t>31.10.2016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9703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9CEEC-08C1-4C6F-B45C-8DDBAB4EC645}" type="datetime1">
              <a:rPr lang="cs-CZ" smtClean="0"/>
              <a:t>31.10.2016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3424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E830-CEE6-4349-B43A-C07A7C2A8B74}" type="datetime1">
              <a:rPr lang="cs-CZ" smtClean="0"/>
              <a:t>31.10.2016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1554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12ADAE-7D65-4303-B224-207CB16E2E3B}" type="datetime1">
              <a:rPr lang="cs-CZ" smtClean="0"/>
              <a:t>31.10.2016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912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767AD-6115-4B70-BC52-9F44A3C927EB}" type="datetime1">
              <a:rPr lang="cs-CZ" smtClean="0"/>
              <a:t>31.10.2016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LA3NET Novel Accelerators Workshop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B16EA8-A4D0-4844-956F-ED3FC7F250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5954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.png"/><Relationship Id="rId7" Type="http://schemas.openxmlformats.org/officeDocument/2006/relationships/image" Target="../media/image3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32.jpeg"/><Relationship Id="rId9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2.emf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2.emf"/><Relationship Id="rId7" Type="http://schemas.openxmlformats.org/officeDocument/2006/relationships/image" Target="../media/image50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jpeg"/><Relationship Id="rId11" Type="http://schemas.openxmlformats.org/officeDocument/2006/relationships/image" Target="../media/image36.png"/><Relationship Id="rId5" Type="http://schemas.openxmlformats.org/officeDocument/2006/relationships/image" Target="../media/image48.jpeg"/><Relationship Id="rId10" Type="http://schemas.openxmlformats.org/officeDocument/2006/relationships/image" Target="../media/image53.jpeg"/><Relationship Id="rId4" Type="http://schemas.openxmlformats.org/officeDocument/2006/relationships/image" Target="../media/image47.jpg"/><Relationship Id="rId9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5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2.emf"/><Relationship Id="rId16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3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79.png"/><Relationship Id="rId7" Type="http://schemas.openxmlformats.org/officeDocument/2006/relationships/image" Target="../media/image82.png"/><Relationship Id="rId12" Type="http://schemas.openxmlformats.org/officeDocument/2006/relationships/image" Target="../media/image36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11" Type="http://schemas.openxmlformats.org/officeDocument/2006/relationships/image" Target="../media/image86.png"/><Relationship Id="rId5" Type="http://schemas.microsoft.com/office/2007/relationships/hdphoto" Target="../media/hdphoto1.wdp"/><Relationship Id="rId10" Type="http://schemas.openxmlformats.org/officeDocument/2006/relationships/image" Target="../media/image85.png"/><Relationship Id="rId4" Type="http://schemas.openxmlformats.org/officeDocument/2006/relationships/image" Target="../media/image80.png"/><Relationship Id="rId9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1043608" y="1052736"/>
            <a:ext cx="7344816" cy="4464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  <a:p>
            <a:pPr algn="ctr"/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300806"/>
            <a:ext cx="3065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chemeClr val="tx2"/>
                </a:solidFill>
              </a:rPr>
              <a:t>LA3NET Novel </a:t>
            </a:r>
            <a:r>
              <a:rPr lang="cs-CZ" sz="1000" dirty="0" err="1">
                <a:solidFill>
                  <a:schemeClr val="tx2"/>
                </a:solidFill>
              </a:rPr>
              <a:t>Accelerators</a:t>
            </a:r>
            <a:r>
              <a:rPr lang="cs-CZ" sz="1000" dirty="0">
                <a:solidFill>
                  <a:schemeClr val="tx2"/>
                </a:solidFill>
              </a:rPr>
              <a:t> </a:t>
            </a:r>
            <a:r>
              <a:rPr lang="cs-CZ" sz="1000" dirty="0" smtClean="0">
                <a:solidFill>
                  <a:schemeClr val="tx2"/>
                </a:solidFill>
              </a:rPr>
              <a:t>Workshop, Paris 2016</a:t>
            </a:r>
            <a:endParaRPr lang="cs-CZ" sz="1000" dirty="0">
              <a:solidFill>
                <a:schemeClr val="tx2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160938" y="1556792"/>
            <a:ext cx="5363390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sz="2800" b="1" dirty="0" err="1" smtClean="0">
                <a:solidFill>
                  <a:schemeClr val="tx2"/>
                </a:solidFill>
              </a:rPr>
              <a:t>Development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of</a:t>
            </a: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Diagnostics</a:t>
            </a:r>
            <a:endParaRPr lang="cs-CZ" sz="2800" b="1" dirty="0" smtClean="0">
              <a:solidFill>
                <a:schemeClr val="tx2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cs-CZ" sz="2800" b="1" dirty="0" smtClean="0">
                <a:solidFill>
                  <a:schemeClr val="tx2"/>
                </a:solidFill>
              </a:rPr>
              <a:t> </a:t>
            </a:r>
            <a:r>
              <a:rPr lang="cs-CZ" sz="2800" b="1" dirty="0" err="1" smtClean="0">
                <a:solidFill>
                  <a:schemeClr val="tx2"/>
                </a:solidFill>
              </a:rPr>
              <a:t>for</a:t>
            </a:r>
            <a:r>
              <a:rPr lang="cs-CZ" sz="2800" b="1" dirty="0" smtClean="0">
                <a:solidFill>
                  <a:schemeClr val="tx2"/>
                </a:solidFill>
              </a:rPr>
              <a:t> PW and </a:t>
            </a:r>
            <a:r>
              <a:rPr lang="cs-CZ" sz="2800" b="1" dirty="0" err="1" smtClean="0">
                <a:solidFill>
                  <a:schemeClr val="tx2"/>
                </a:solidFill>
              </a:rPr>
              <a:t>multi</a:t>
            </a:r>
            <a:r>
              <a:rPr lang="cs-CZ" sz="2800" b="1" dirty="0" smtClean="0">
                <a:solidFill>
                  <a:schemeClr val="tx2"/>
                </a:solidFill>
              </a:rPr>
              <a:t>-PW </a:t>
            </a:r>
            <a:r>
              <a:rPr lang="cs-CZ" sz="2800" b="1" dirty="0" err="1" smtClean="0">
                <a:solidFill>
                  <a:schemeClr val="tx2"/>
                </a:solidFill>
              </a:rPr>
              <a:t>lasers</a:t>
            </a:r>
            <a:r>
              <a:rPr lang="cs-CZ" sz="2800" b="1" dirty="0" smtClean="0"/>
              <a:t> </a:t>
            </a:r>
          </a:p>
          <a:p>
            <a:pPr algn="ctr">
              <a:lnSpc>
                <a:spcPct val="150000"/>
              </a:lnSpc>
            </a:pPr>
            <a:endParaRPr lang="cs-CZ" b="1" dirty="0"/>
          </a:p>
          <a:p>
            <a:pPr algn="ctr">
              <a:lnSpc>
                <a:spcPct val="150000"/>
              </a:lnSpc>
            </a:pPr>
            <a:r>
              <a:rPr lang="cs-CZ" dirty="0" smtClean="0">
                <a:solidFill>
                  <a:schemeClr val="tx2"/>
                </a:solidFill>
              </a:rPr>
              <a:t>Jaroslav Moravec</a:t>
            </a:r>
          </a:p>
          <a:p>
            <a:pPr algn="ctr">
              <a:lnSpc>
                <a:spcPct val="150000"/>
              </a:lnSpc>
            </a:pPr>
            <a:r>
              <a:rPr lang="cs-CZ" sz="1400" dirty="0" smtClean="0">
                <a:solidFill>
                  <a:schemeClr val="tx2"/>
                </a:solidFill>
              </a:rPr>
              <a:t>FOTON, s.r.o</a:t>
            </a:r>
            <a:r>
              <a:rPr lang="cs-CZ" dirty="0" smtClean="0">
                <a:solidFill>
                  <a:schemeClr val="tx2"/>
                </a:solidFill>
              </a:rPr>
              <a:t>.</a:t>
            </a: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45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High reliability control systems (HW, SW) for vacuum pumping</a:t>
            </a: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Vacuum control systems</a:t>
            </a:r>
            <a:endParaRPr lang="cs-CZ" sz="2000" dirty="0"/>
          </a:p>
        </p:txBody>
      </p:sp>
      <p:sp>
        <p:nvSpPr>
          <p:cNvPr id="15" name="TextovéPole 15"/>
          <p:cNvSpPr txBox="1">
            <a:spLocks noChangeArrowheads="1"/>
          </p:cNvSpPr>
          <p:nvPr/>
        </p:nvSpPr>
        <p:spPr bwMode="auto">
          <a:xfrm>
            <a:off x="1857375" y="4714875"/>
            <a:ext cx="8915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VCU 2000</a:t>
            </a:r>
          </a:p>
        </p:txBody>
      </p:sp>
      <p:pic>
        <p:nvPicPr>
          <p:cNvPr id="16" name="Picture 2" descr="E:\Users\Tomáš\Desktop\Prezentace\img\pristroje\vacuum\foe217vcp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3071813"/>
            <a:ext cx="4000500" cy="159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E:\Users\Tomáš\Desktop\Prezentace\img\pristroje\vacuum\foe217asup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3863" y="2154977"/>
            <a:ext cx="2522586" cy="3362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ovéPole 19"/>
          <p:cNvSpPr txBox="1">
            <a:spLocks noChangeArrowheads="1"/>
          </p:cNvSpPr>
          <p:nvPr/>
        </p:nvSpPr>
        <p:spPr bwMode="auto">
          <a:xfrm>
            <a:off x="6500813" y="5643563"/>
            <a:ext cx="8835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>
                <a:solidFill>
                  <a:srgbClr val="006AB3"/>
                </a:solidFill>
                <a:latin typeface="+mn-lt"/>
              </a:rPr>
              <a:t>ASU 2009</a:t>
            </a:r>
          </a:p>
        </p:txBody>
      </p:sp>
    </p:spTree>
    <p:extLst>
      <p:ext uri="{BB962C8B-B14F-4D97-AF65-F5344CB8AC3E}">
        <p14:creationId xmlns:p14="http://schemas.microsoft.com/office/powerpoint/2010/main" val="343633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cs-CZ" sz="1600" b="1" i="1" dirty="0"/>
              <a:t>DC – AC – </a:t>
            </a:r>
            <a:r>
              <a:rPr lang="cs-CZ" sz="1600" b="1" i="1" dirty="0" err="1"/>
              <a:t>waveform</a:t>
            </a:r>
            <a:r>
              <a:rPr lang="cs-CZ" sz="1600" b="1" i="1" dirty="0"/>
              <a:t> – </a:t>
            </a:r>
            <a:r>
              <a:rPr lang="cs-CZ" sz="1600" b="1" i="1" dirty="0" err="1" smtClean="0"/>
              <a:t>programmable</a:t>
            </a:r>
            <a:r>
              <a:rPr lang="cs-CZ" sz="1600" b="1" i="1" dirty="0" smtClean="0"/>
              <a:t>, up to </a:t>
            </a:r>
            <a:r>
              <a:rPr lang="cs-CZ" sz="1600" b="1" i="1" dirty="0"/>
              <a:t>500 A, </a:t>
            </a:r>
            <a:r>
              <a:rPr lang="cs-CZ" sz="1600" b="1" i="1" dirty="0" err="1" smtClean="0"/>
              <a:t>peak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power</a:t>
            </a:r>
            <a:r>
              <a:rPr lang="cs-CZ" sz="1600" b="1" i="1" dirty="0" smtClean="0"/>
              <a:t> </a:t>
            </a:r>
            <a:r>
              <a:rPr lang="cs-CZ" sz="1600" b="1" i="1" smtClean="0"/>
              <a:t>40 kW</a:t>
            </a: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cs-CZ" sz="2000" b="1" dirty="0" err="1" smtClean="0">
                <a:solidFill>
                  <a:srgbClr val="006AB3"/>
                </a:solidFill>
              </a:rPr>
              <a:t>Voltage</a:t>
            </a:r>
            <a:r>
              <a:rPr lang="cs-CZ" sz="2000" b="1" dirty="0" smtClean="0">
                <a:solidFill>
                  <a:srgbClr val="006AB3"/>
                </a:solidFill>
              </a:rPr>
              <a:t> and </a:t>
            </a:r>
            <a:r>
              <a:rPr lang="cs-CZ" sz="2000" b="1" dirty="0" err="1" smtClean="0">
                <a:solidFill>
                  <a:srgbClr val="006AB3"/>
                </a:solidFill>
              </a:rPr>
              <a:t>current</a:t>
            </a:r>
            <a:r>
              <a:rPr lang="cs-CZ" sz="2000" b="1" dirty="0" smtClean="0">
                <a:solidFill>
                  <a:srgbClr val="006AB3"/>
                </a:solidFill>
              </a:rPr>
              <a:t> </a:t>
            </a:r>
            <a:r>
              <a:rPr lang="cs-CZ" sz="2000" b="1" dirty="0" err="1" smtClean="0">
                <a:solidFill>
                  <a:srgbClr val="006AB3"/>
                </a:solidFill>
              </a:rPr>
              <a:t>power</a:t>
            </a:r>
            <a:r>
              <a:rPr lang="cs-CZ" sz="2000" b="1" dirty="0" smtClean="0">
                <a:solidFill>
                  <a:srgbClr val="006AB3"/>
                </a:solidFill>
              </a:rPr>
              <a:t> </a:t>
            </a:r>
            <a:r>
              <a:rPr lang="cs-CZ" sz="2000" b="1" dirty="0" err="1" smtClean="0">
                <a:solidFill>
                  <a:srgbClr val="006AB3"/>
                </a:solidFill>
              </a:rPr>
              <a:t>supplies</a:t>
            </a:r>
            <a:endParaRPr lang="cs-CZ" sz="2000" dirty="0"/>
          </a:p>
        </p:txBody>
      </p:sp>
      <p:pic>
        <p:nvPicPr>
          <p:cNvPr id="9" name="Picture 4" descr="E:\Users\Tomáš\Desktop\Prezentace\img\pristroje\prehled\rozsah U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08920"/>
            <a:ext cx="5535612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E:\Users\Tomáš\Desktop\Prezentace\img\pristroje\V_I supplies\foe218gaphth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140968"/>
            <a:ext cx="2690759" cy="1216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ovéPole 14"/>
          <p:cNvSpPr txBox="1">
            <a:spLocks noChangeArrowheads="1"/>
          </p:cNvSpPr>
          <p:nvPr/>
        </p:nvSpPr>
        <p:spPr bwMode="auto">
          <a:xfrm>
            <a:off x="7092280" y="4304129"/>
            <a:ext cx="96853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 err="1">
                <a:solidFill>
                  <a:srgbClr val="006AB3"/>
                </a:solidFill>
                <a:latin typeface="+mn-lt"/>
              </a:rPr>
              <a:t>Galva</a:t>
            </a: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 2001</a:t>
            </a:r>
          </a:p>
        </p:txBody>
      </p:sp>
    </p:spTree>
    <p:extLst>
      <p:ext uri="{BB962C8B-B14F-4D97-AF65-F5344CB8AC3E}">
        <p14:creationId xmlns:p14="http://schemas.microsoft.com/office/powerpoint/2010/main" val="411985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4032000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Industrial projects</a:t>
            </a:r>
            <a:r>
              <a:rPr lang="cs-CZ" sz="1600" b="1" i="1" dirty="0" smtClean="0"/>
              <a:t>:</a:t>
            </a: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Automation and industrial process control</a:t>
            </a:r>
            <a:r>
              <a:rPr lang="cs-CZ" sz="2000" b="1" dirty="0">
                <a:solidFill>
                  <a:srgbClr val="006AB3"/>
                </a:solidFill>
              </a:rPr>
              <a:t/>
            </a:r>
            <a:br>
              <a:rPr lang="cs-CZ" sz="2000" b="1" dirty="0">
                <a:solidFill>
                  <a:srgbClr val="006AB3"/>
                </a:solidFill>
              </a:rPr>
            </a:br>
            <a:endParaRPr lang="cs-CZ" sz="2000" dirty="0"/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4571552" y="1800000"/>
            <a:ext cx="4032000" cy="404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i="1" dirty="0" smtClean="0"/>
              <a:t>Large experiments</a:t>
            </a:r>
            <a:r>
              <a:rPr lang="cs-CZ" sz="1600" b="1" i="1" dirty="0" smtClean="0"/>
              <a:t>:</a:t>
            </a:r>
            <a:endParaRPr lang="cs-CZ" sz="1600" b="1" i="1" dirty="0"/>
          </a:p>
        </p:txBody>
      </p:sp>
      <p:sp>
        <p:nvSpPr>
          <p:cNvPr id="11" name="TextovéPole 14"/>
          <p:cNvSpPr txBox="1">
            <a:spLocks noChangeArrowheads="1"/>
          </p:cNvSpPr>
          <p:nvPr/>
        </p:nvSpPr>
        <p:spPr bwMode="auto">
          <a:xfrm>
            <a:off x="992840" y="4880193"/>
            <a:ext cx="200247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 err="1" smtClean="0">
                <a:solidFill>
                  <a:srgbClr val="006AB3"/>
                </a:solidFill>
                <a:latin typeface="+mn-lt"/>
              </a:rPr>
              <a:t>Automatic</a:t>
            </a:r>
            <a:r>
              <a:rPr lang="en-US" altLang="cs-CZ" sz="1200" i="1" dirty="0" smtClean="0">
                <a:solidFill>
                  <a:srgbClr val="006AB3"/>
                </a:solidFill>
                <a:latin typeface="+mn-lt"/>
              </a:rPr>
              <a:t> pressure station</a:t>
            </a:r>
            <a:endParaRPr lang="cs-CZ" altLang="cs-CZ" sz="1200" i="1" dirty="0">
              <a:solidFill>
                <a:srgbClr val="006AB3"/>
              </a:solidFill>
              <a:latin typeface="+mn-lt"/>
            </a:endParaRPr>
          </a:p>
        </p:txBody>
      </p:sp>
      <p:pic>
        <p:nvPicPr>
          <p:cNvPr id="17" name="Obrázek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78" y="2204863"/>
            <a:ext cx="3636963" cy="2570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8" name="Objek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6990012"/>
              </p:ext>
            </p:extLst>
          </p:nvPr>
        </p:nvGraphicFramePr>
        <p:xfrm>
          <a:off x="505222" y="5138563"/>
          <a:ext cx="2914650" cy="97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0" name="Rastrový obrázek" r:id="rId5" imgW="9609524" imgH="3209524" progId="Paint.Picture">
                  <p:embed/>
                </p:oleObj>
              </mc:Choice>
              <mc:Fallback>
                <p:oleObj name="Rastrový obrázek" r:id="rId5" imgW="9609524" imgH="3209524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222" y="5138563"/>
                        <a:ext cx="2914650" cy="971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ovéPole 12"/>
          <p:cNvSpPr txBox="1">
            <a:spLocks noChangeArrowheads="1"/>
          </p:cNvSpPr>
          <p:nvPr/>
        </p:nvSpPr>
        <p:spPr bwMode="auto">
          <a:xfrm>
            <a:off x="5297108" y="5517232"/>
            <a:ext cx="154882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cs-CZ" sz="1200" i="1" dirty="0" smtClean="0">
                <a:solidFill>
                  <a:srgbClr val="006AB3"/>
                </a:solidFill>
                <a:latin typeface="+mn-lt"/>
              </a:rPr>
              <a:t>Particle accelerator</a:t>
            </a:r>
            <a:endParaRPr lang="cs-CZ" altLang="cs-CZ" sz="1200" i="1" dirty="0">
              <a:solidFill>
                <a:srgbClr val="006AB3"/>
              </a:solidFill>
              <a:latin typeface="+mn-lt"/>
            </a:endParaRPr>
          </a:p>
        </p:txBody>
      </p:sp>
      <p:pic>
        <p:nvPicPr>
          <p:cNvPr id="20" name="Obrázek 2" descr="Schema_08-11-07.PDF - Adobe Reader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69" t="9261" r="11050" b="1785"/>
          <a:stretch>
            <a:fillRect/>
          </a:stretch>
        </p:blipFill>
        <p:spPr bwMode="auto">
          <a:xfrm>
            <a:off x="3861172" y="2132856"/>
            <a:ext cx="4543425" cy="321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3" descr="E:\Users\Tomáš\Desktop\Prezentace\img\pristroje\SW\foe215gn05SW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302" y="5222329"/>
            <a:ext cx="12065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IMG936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825" y="4727029"/>
            <a:ext cx="192405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013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684016" y="712113"/>
            <a:ext cx="4032000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Do you need a solution </a:t>
            </a:r>
            <a:r>
              <a:rPr lang="cs-CZ" sz="1600" b="1" i="1" dirty="0" smtClean="0"/>
              <a:t>?</a:t>
            </a:r>
            <a:endParaRPr lang="cs-CZ" sz="1600" b="1" i="1" dirty="0"/>
          </a:p>
        </p:txBody>
      </p:sp>
      <p:sp>
        <p:nvSpPr>
          <p:cNvPr id="19" name="TextovéPole 12"/>
          <p:cNvSpPr txBox="1">
            <a:spLocks noChangeArrowheads="1"/>
          </p:cNvSpPr>
          <p:nvPr/>
        </p:nvSpPr>
        <p:spPr bwMode="auto">
          <a:xfrm>
            <a:off x="1521686" y="1927865"/>
            <a:ext cx="643469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 smtClean="0">
                <a:solidFill>
                  <a:srgbClr val="006AB3"/>
                </a:solidFill>
                <a:latin typeface="+mn-lt"/>
              </a:rPr>
              <a:t>…</a:t>
            </a:r>
            <a:r>
              <a:rPr lang="en-US" altLang="cs-CZ" sz="1200" i="1" dirty="0" smtClean="0">
                <a:solidFill>
                  <a:srgbClr val="006AB3"/>
                </a:solidFill>
                <a:latin typeface="+mn-lt"/>
              </a:rPr>
              <a:t>contact</a:t>
            </a:r>
            <a:r>
              <a:rPr lang="cs-CZ" altLang="cs-CZ" sz="1200" i="1" dirty="0" smtClean="0">
                <a:solidFill>
                  <a:srgbClr val="006AB3"/>
                </a:solidFill>
                <a:latin typeface="+mn-lt"/>
              </a:rPr>
              <a:t> FOTON</a:t>
            </a:r>
            <a:endParaRPr lang="cs-CZ" altLang="cs-CZ" sz="1200" i="1" dirty="0">
              <a:solidFill>
                <a:srgbClr val="006AB3"/>
              </a:solidFill>
              <a:latin typeface="+mn-lt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683568" y="1072153"/>
            <a:ext cx="4032000" cy="404863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i="1" dirty="0" smtClean="0"/>
              <a:t>You know</a:t>
            </a:r>
            <a:r>
              <a:rPr lang="cs-CZ" sz="1600" b="1" i="1" dirty="0" smtClean="0"/>
              <a:t>, </a:t>
            </a:r>
            <a:r>
              <a:rPr lang="en-US" sz="1600" b="1" i="1" dirty="0" smtClean="0"/>
              <a:t>WHAT, but you don’t know HOW</a:t>
            </a:r>
            <a:r>
              <a:rPr lang="cs-CZ" sz="1600" b="1" i="1" dirty="0" smtClean="0"/>
              <a:t>?</a:t>
            </a:r>
            <a:endParaRPr lang="cs-CZ" sz="1600" b="1" i="1" dirty="0"/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683568" y="1450994"/>
            <a:ext cx="4032000" cy="404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600" b="1" i="1" dirty="0" smtClean="0"/>
              <a:t>Have you not power / capacity</a:t>
            </a:r>
            <a:r>
              <a:rPr lang="cs-CZ" sz="1600" b="1" i="1" dirty="0" smtClean="0"/>
              <a:t>?</a:t>
            </a:r>
            <a:endParaRPr lang="cs-CZ" sz="1600" b="1" i="1" dirty="0"/>
          </a:p>
        </p:txBody>
      </p:sp>
    </p:spTree>
    <p:extLst>
      <p:ext uri="{BB962C8B-B14F-4D97-AF65-F5344CB8AC3E}">
        <p14:creationId xmlns:p14="http://schemas.microsoft.com/office/powerpoint/2010/main" val="34868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" t="-17" r="31" b="28667"/>
          <a:stretch>
            <a:fillRect/>
          </a:stretch>
        </p:blipFill>
        <p:spPr bwMode="auto">
          <a:xfrm>
            <a:off x="3838065" y="2802532"/>
            <a:ext cx="5207484" cy="27867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0319" y="1701529"/>
            <a:ext cx="6749558" cy="20642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ELI-Beamlines:  European laser research facility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2051720" y="980728"/>
            <a:ext cx="2520280" cy="46085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8" name="Picture 13" descr="Prazsky_okruh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" y="1766148"/>
            <a:ext cx="4464496" cy="3325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359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 aerial view – 2011 artist’s impression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8820472" cy="4851260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716016" y="1733212"/>
            <a:ext cx="1296144" cy="307777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Laser building</a:t>
            </a:r>
            <a:endParaRPr lang="cs-CZ" sz="1400" b="1" dirty="0">
              <a:solidFill>
                <a:srgbClr val="FFFF0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3347864" y="2957348"/>
            <a:ext cx="1296144" cy="523220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Offices and admin building</a:t>
            </a:r>
            <a:endParaRPr lang="cs-CZ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300192" y="2433548"/>
            <a:ext cx="1368152" cy="307777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Laboratories</a:t>
            </a:r>
            <a:endParaRPr lang="cs-CZ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467544" y="2381284"/>
            <a:ext cx="936104" cy="307777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HiLASE</a:t>
            </a:r>
            <a:endParaRPr lang="cs-CZ" sz="14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53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3"/>
          <p:cNvSpPr>
            <a:spLocks noChangeArrowheads="1"/>
          </p:cNvSpPr>
          <p:nvPr/>
        </p:nvSpPr>
        <p:spPr bwMode="auto">
          <a:xfrm>
            <a:off x="1725340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July 2015: building opened for technology installation 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12" name="Picture 2" descr="C:\Users\georg.korn\AppData\Local\Microsoft\Windows\Temporary Internet Files\Content.Outlook\LG0C0OUW\EliBeamlines_drone_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16" y="1120242"/>
            <a:ext cx="8676456" cy="4880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98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 master scheme: 4 laser systems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" y="1332866"/>
            <a:ext cx="9029700" cy="4621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33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403648" y="188640"/>
            <a:ext cx="7740352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 will use new concepts of heat extraction from the laser gain medium to achieve high repetition rates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grpSp>
        <p:nvGrpSpPr>
          <p:cNvPr id="5" name="Skupina 4"/>
          <p:cNvGrpSpPr/>
          <p:nvPr/>
        </p:nvGrpSpPr>
        <p:grpSpPr>
          <a:xfrm>
            <a:off x="98020" y="1196752"/>
            <a:ext cx="2352941" cy="4204724"/>
            <a:chOff x="3089434" y="1124744"/>
            <a:chExt cx="2417711" cy="4320480"/>
          </a:xfrm>
        </p:grpSpPr>
        <p:sp>
          <p:nvSpPr>
            <p:cNvPr id="6" name="Text Box 42"/>
            <p:cNvSpPr txBox="1">
              <a:spLocks noChangeArrowheads="1"/>
            </p:cNvSpPr>
            <p:nvPr/>
          </p:nvSpPr>
          <p:spPr bwMode="auto">
            <a:xfrm>
              <a:off x="3089434" y="5183614"/>
              <a:ext cx="241771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/>
              <a:r>
                <a:rPr lang="en-US" sz="1050" dirty="0">
                  <a:solidFill>
                    <a:srgbClr val="000099"/>
                  </a:solidFill>
                </a:rPr>
                <a:t>Courtesy </a:t>
              </a:r>
              <a:r>
                <a:rPr lang="en-GB" sz="1050" dirty="0" smtClean="0">
                  <a:solidFill>
                    <a:srgbClr val="000099"/>
                  </a:solidFill>
                </a:rPr>
                <a:t>T. Metzger </a:t>
              </a:r>
              <a:r>
                <a:rPr lang="en-US" sz="1050" dirty="0" smtClean="0">
                  <a:solidFill>
                    <a:srgbClr val="000099"/>
                  </a:solidFill>
                </a:rPr>
                <a:t>(</a:t>
              </a:r>
              <a:r>
                <a:rPr lang="en-GB" sz="1050" dirty="0" smtClean="0">
                  <a:solidFill>
                    <a:srgbClr val="000099"/>
                  </a:solidFill>
                </a:rPr>
                <a:t>MPQ </a:t>
              </a:r>
              <a:r>
                <a:rPr lang="en-GB" sz="1050" dirty="0" err="1" smtClean="0">
                  <a:solidFill>
                    <a:srgbClr val="000099"/>
                  </a:solidFill>
                </a:rPr>
                <a:t>Garching</a:t>
              </a:r>
              <a:r>
                <a:rPr lang="en-US" sz="1050" dirty="0" smtClean="0">
                  <a:solidFill>
                    <a:srgbClr val="000099"/>
                  </a:solidFill>
                </a:rPr>
                <a:t>)</a:t>
              </a:r>
              <a:endParaRPr lang="cs-CZ" sz="1050" dirty="0">
                <a:solidFill>
                  <a:srgbClr val="000099"/>
                </a:solidFill>
              </a:endParaRPr>
            </a:p>
          </p:txBody>
        </p:sp>
        <p:sp>
          <p:nvSpPr>
            <p:cNvPr id="7" name="TextBox 8"/>
            <p:cNvSpPr txBox="1"/>
            <p:nvPr/>
          </p:nvSpPr>
          <p:spPr>
            <a:xfrm>
              <a:off x="3265008" y="1124744"/>
              <a:ext cx="208505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CC0000"/>
                  </a:solidFill>
                </a:rPr>
                <a:t>THIN DISK: </a:t>
              </a:r>
              <a:br>
                <a:rPr lang="en-GB" b="1" dirty="0" smtClean="0">
                  <a:solidFill>
                    <a:srgbClr val="CC0000"/>
                  </a:solidFill>
                </a:rPr>
              </a:br>
              <a:r>
                <a:rPr lang="en-GB" b="1" dirty="0" smtClean="0">
                  <a:solidFill>
                    <a:srgbClr val="CC0000"/>
                  </a:solidFill>
                </a:rPr>
                <a:t>active mirror</a:t>
              </a:r>
            </a:p>
            <a:p>
              <a:pPr algn="ctr"/>
              <a:r>
                <a:rPr lang="en-GB" b="1" dirty="0" smtClean="0">
                  <a:sym typeface="Symbol"/>
                </a:rPr>
                <a:t></a:t>
              </a:r>
              <a:r>
                <a:rPr lang="en-GB" b="1" dirty="0" smtClean="0"/>
                <a:t>kHz rep. rates</a:t>
              </a:r>
            </a:p>
            <a:p>
              <a:pPr algn="ctr"/>
              <a:r>
                <a:rPr lang="en-GB" b="1" dirty="0" smtClean="0"/>
                <a:t>~kW average power</a:t>
              </a:r>
              <a:endParaRPr lang="en-GB" b="1" dirty="0"/>
            </a:p>
          </p:txBody>
        </p:sp>
        <p:pic>
          <p:nvPicPr>
            <p:cNvPr id="8" name="Obrázek 7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748"/>
            <a:stretch/>
          </p:blipFill>
          <p:spPr>
            <a:xfrm>
              <a:off x="3130500" y="2348880"/>
              <a:ext cx="2233588" cy="2700000"/>
            </a:xfrm>
            <a:prstGeom prst="rect">
              <a:avLst/>
            </a:prstGeom>
          </p:spPr>
        </p:pic>
      </p:grpSp>
      <p:grpSp>
        <p:nvGrpSpPr>
          <p:cNvPr id="9" name="Skupina 8"/>
          <p:cNvGrpSpPr/>
          <p:nvPr/>
        </p:nvGrpSpPr>
        <p:grpSpPr>
          <a:xfrm>
            <a:off x="2473609" y="1148551"/>
            <a:ext cx="3312368" cy="4178100"/>
            <a:chOff x="5627501" y="1076543"/>
            <a:chExt cx="3411751" cy="4303458"/>
          </a:xfrm>
        </p:grpSpPr>
        <p:sp>
          <p:nvSpPr>
            <p:cNvPr id="10" name="TextBox 8"/>
            <p:cNvSpPr txBox="1"/>
            <p:nvPr/>
          </p:nvSpPr>
          <p:spPr>
            <a:xfrm>
              <a:off x="6239844" y="1076543"/>
              <a:ext cx="228094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CC0000"/>
                  </a:solidFill>
                </a:rPr>
                <a:t>MULTISLAB:</a:t>
              </a:r>
            </a:p>
            <a:p>
              <a:pPr algn="ctr"/>
              <a:r>
                <a:rPr lang="en-US" b="1" dirty="0" smtClean="0">
                  <a:solidFill>
                    <a:srgbClr val="CC0000"/>
                  </a:solidFill>
                </a:rPr>
                <a:t>face cooling by He gas</a:t>
              </a:r>
            </a:p>
            <a:p>
              <a:pPr algn="ctr"/>
              <a:r>
                <a:rPr lang="cs-CZ" b="1" dirty="0" smtClean="0">
                  <a:sym typeface="Symbol"/>
                </a:rPr>
                <a:t></a:t>
              </a:r>
              <a:r>
                <a:rPr lang="cs-CZ" b="1" dirty="0" smtClean="0"/>
                <a:t>10 </a:t>
              </a:r>
              <a:r>
                <a:rPr lang="en-GB" b="1" dirty="0" smtClean="0"/>
                <a:t>Hz rep. rates</a:t>
              </a:r>
            </a:p>
            <a:p>
              <a:pPr algn="ctr"/>
              <a:r>
                <a:rPr lang="en-US" b="1" dirty="0" smtClean="0"/>
                <a:t>&gt; </a:t>
              </a:r>
              <a:r>
                <a:rPr lang="en-GB" b="1" dirty="0" smtClean="0"/>
                <a:t>kW average power</a:t>
              </a:r>
              <a:endParaRPr lang="en-GB" b="1" dirty="0"/>
            </a:p>
          </p:txBody>
        </p:sp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7501" y="2348881"/>
              <a:ext cx="3411751" cy="30311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TextBox 8"/>
          <p:cNvSpPr txBox="1"/>
          <p:nvPr/>
        </p:nvSpPr>
        <p:spPr>
          <a:xfrm>
            <a:off x="6403486" y="1145064"/>
            <a:ext cx="242335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C0000"/>
                </a:solidFill>
              </a:rPr>
              <a:t>MULTISLAB:</a:t>
            </a:r>
          </a:p>
          <a:p>
            <a:pPr algn="ctr"/>
            <a:r>
              <a:rPr lang="en-US" b="1" dirty="0" smtClean="0">
                <a:solidFill>
                  <a:srgbClr val="CC0000"/>
                </a:solidFill>
              </a:rPr>
              <a:t>face cooling by liquid</a:t>
            </a:r>
          </a:p>
          <a:p>
            <a:pPr algn="ctr"/>
            <a:r>
              <a:rPr lang="en-US" b="1" dirty="0">
                <a:sym typeface="Symbol"/>
              </a:rPr>
              <a:t>u</a:t>
            </a:r>
            <a:r>
              <a:rPr lang="en-US" b="1" dirty="0" smtClean="0">
                <a:sym typeface="Symbol"/>
              </a:rPr>
              <a:t>p to </a:t>
            </a:r>
            <a:r>
              <a:rPr lang="cs-CZ" b="1" dirty="0" smtClean="0"/>
              <a:t>10 </a:t>
            </a:r>
            <a:r>
              <a:rPr lang="en-GB" b="1" dirty="0" smtClean="0"/>
              <a:t>Hz rep. rates</a:t>
            </a:r>
          </a:p>
          <a:p>
            <a:pPr algn="ctr"/>
            <a:r>
              <a:rPr lang="en-US" b="1" dirty="0" smtClean="0"/>
              <a:t>High energy (&gt;kJ) lasers</a:t>
            </a:r>
            <a:endParaRPr lang="en-GB" b="1" dirty="0"/>
          </a:p>
        </p:txBody>
      </p:sp>
      <p:sp>
        <p:nvSpPr>
          <p:cNvPr id="13" name="Vývojový diagram: postup 12"/>
          <p:cNvSpPr/>
          <p:nvPr/>
        </p:nvSpPr>
        <p:spPr>
          <a:xfrm>
            <a:off x="2452400" y="1052736"/>
            <a:ext cx="3374217" cy="482453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Vývojový diagram: postup 13"/>
          <p:cNvSpPr/>
          <p:nvPr/>
        </p:nvSpPr>
        <p:spPr>
          <a:xfrm>
            <a:off x="5826617" y="1052736"/>
            <a:ext cx="3240359" cy="482453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Vývojový diagram: postup 14"/>
          <p:cNvSpPr/>
          <p:nvPr/>
        </p:nvSpPr>
        <p:spPr>
          <a:xfrm>
            <a:off x="65976" y="1052736"/>
            <a:ext cx="2384985" cy="4824536"/>
          </a:xfrm>
          <a:prstGeom prst="flowChartProcess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6" y="2935311"/>
            <a:ext cx="3168350" cy="2065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ovéPole 17"/>
          <p:cNvSpPr txBox="1"/>
          <p:nvPr/>
        </p:nvSpPr>
        <p:spPr>
          <a:xfrm>
            <a:off x="539552" y="5877272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Used in L1</a:t>
            </a:r>
            <a:endParaRPr lang="cs-CZ" sz="1600" b="1" dirty="0"/>
          </a:p>
        </p:txBody>
      </p:sp>
      <p:sp>
        <p:nvSpPr>
          <p:cNvPr id="19" name="TextovéPole 18"/>
          <p:cNvSpPr txBox="1"/>
          <p:nvPr/>
        </p:nvSpPr>
        <p:spPr>
          <a:xfrm>
            <a:off x="3297673" y="5877272"/>
            <a:ext cx="16642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Used in L2 and L3</a:t>
            </a:r>
            <a:endParaRPr lang="cs-CZ" sz="1600" b="1" dirty="0"/>
          </a:p>
        </p:txBody>
      </p:sp>
      <p:sp>
        <p:nvSpPr>
          <p:cNvPr id="20" name="TextovéPole 19"/>
          <p:cNvSpPr txBox="1"/>
          <p:nvPr/>
        </p:nvSpPr>
        <p:spPr>
          <a:xfrm>
            <a:off x="6754057" y="5877272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Used in L4</a:t>
            </a:r>
            <a:endParaRPr lang="cs-CZ" sz="1600" b="1" dirty="0"/>
          </a:p>
        </p:txBody>
      </p:sp>
    </p:spTree>
    <p:extLst>
      <p:ext uri="{BB962C8B-B14F-4D97-AF65-F5344CB8AC3E}">
        <p14:creationId xmlns:p14="http://schemas.microsoft.com/office/powerpoint/2010/main" val="160404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0" r="1230"/>
          <a:stretch/>
        </p:blipFill>
        <p:spPr bwMode="auto">
          <a:xfrm>
            <a:off x="4824456" y="3698156"/>
            <a:ext cx="3852000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1484673" y="260648"/>
            <a:ext cx="752718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 laser systems:   L1 / L2 / L3 / L4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2"/>
            <a:ext cx="3708416" cy="233851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9" r="-8829"/>
          <a:stretch/>
        </p:blipFill>
        <p:spPr>
          <a:xfrm>
            <a:off x="4838358" y="1196750"/>
            <a:ext cx="3262034" cy="2338514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74"/>
          <a:stretch/>
        </p:blipFill>
        <p:spPr>
          <a:xfrm>
            <a:off x="719984" y="1196752"/>
            <a:ext cx="3672000" cy="2338512"/>
          </a:xfrm>
          <a:prstGeom prst="rect">
            <a:avLst/>
          </a:prstGeom>
        </p:spPr>
      </p:pic>
      <p:sp>
        <p:nvSpPr>
          <p:cNvPr id="9" name="TextovéPole 8"/>
          <p:cNvSpPr txBox="1"/>
          <p:nvPr/>
        </p:nvSpPr>
        <p:spPr>
          <a:xfrm>
            <a:off x="803871" y="13407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L1</a:t>
            </a:r>
            <a:endParaRPr lang="cs-CZ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5036628" y="1340768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L2</a:t>
            </a:r>
            <a:endParaRPr lang="cs-CZ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803871" y="392376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L3</a:t>
            </a:r>
            <a:endParaRPr lang="cs-CZ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5036628" y="3923764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L4</a:t>
            </a:r>
            <a:endParaRPr lang="cs-CZ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5302331"/>
            <a:ext cx="1368153" cy="772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732" y="4919509"/>
            <a:ext cx="1337882" cy="1123048"/>
          </a:xfrm>
          <a:prstGeom prst="rect">
            <a:avLst/>
          </a:prstGeom>
        </p:spPr>
      </p:pic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6291"/>
          <a:stretch/>
        </p:blipFill>
        <p:spPr>
          <a:xfrm>
            <a:off x="2953916" y="2525801"/>
            <a:ext cx="1434777" cy="10080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46" b="22372"/>
          <a:stretch/>
        </p:blipFill>
        <p:spPr>
          <a:xfrm rot="16200000">
            <a:off x="7150731" y="1903275"/>
            <a:ext cx="2043338" cy="1008112"/>
          </a:xfrm>
          <a:prstGeom prst="rect">
            <a:avLst/>
          </a:prstGeom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96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625177" y="1053149"/>
            <a:ext cx="7344816" cy="44644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  <a:p>
            <a:pPr algn="ctr"/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395536" y="300806"/>
            <a:ext cx="3065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00" dirty="0">
                <a:solidFill>
                  <a:schemeClr val="tx2"/>
                </a:solidFill>
              </a:rPr>
              <a:t>LA3NET Novel </a:t>
            </a:r>
            <a:r>
              <a:rPr lang="cs-CZ" sz="1000" dirty="0" err="1">
                <a:solidFill>
                  <a:schemeClr val="tx2"/>
                </a:solidFill>
              </a:rPr>
              <a:t>Accelerators</a:t>
            </a:r>
            <a:r>
              <a:rPr lang="cs-CZ" sz="1000" dirty="0">
                <a:solidFill>
                  <a:schemeClr val="tx2"/>
                </a:solidFill>
              </a:rPr>
              <a:t> </a:t>
            </a:r>
            <a:r>
              <a:rPr lang="cs-CZ" sz="1000" dirty="0" smtClean="0">
                <a:solidFill>
                  <a:schemeClr val="tx2"/>
                </a:solidFill>
              </a:rPr>
              <a:t>Workshop, Paris 2016</a:t>
            </a:r>
            <a:endParaRPr lang="cs-CZ" sz="1000" dirty="0">
              <a:solidFill>
                <a:schemeClr val="tx2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539552" y="836712"/>
            <a:ext cx="2544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cs-CZ" b="1" dirty="0" err="1" smtClean="0">
                <a:solidFill>
                  <a:schemeClr val="tx2"/>
                </a:solidFill>
              </a:rPr>
              <a:t>Why</a:t>
            </a:r>
            <a:r>
              <a:rPr lang="cs-CZ" b="1" dirty="0" smtClean="0">
                <a:solidFill>
                  <a:schemeClr val="tx2"/>
                </a:solidFill>
              </a:rPr>
              <a:t> ?  </a:t>
            </a:r>
            <a:r>
              <a:rPr lang="cs-CZ" b="1" dirty="0" err="1" smtClean="0">
                <a:solidFill>
                  <a:schemeClr val="tx2"/>
                </a:solidFill>
              </a:rPr>
              <a:t>What</a:t>
            </a:r>
            <a:r>
              <a:rPr lang="cs-CZ" b="1" dirty="0" smtClean="0">
                <a:solidFill>
                  <a:schemeClr val="tx2"/>
                </a:solidFill>
              </a:rPr>
              <a:t> ? </a:t>
            </a:r>
            <a:r>
              <a:rPr lang="cs-CZ" b="1" dirty="0" err="1" smtClean="0">
                <a:solidFill>
                  <a:schemeClr val="tx2"/>
                </a:solidFill>
              </a:rPr>
              <a:t>Who</a:t>
            </a:r>
            <a:r>
              <a:rPr lang="cs-CZ" b="1" dirty="0" smtClean="0">
                <a:solidFill>
                  <a:schemeClr val="tx2"/>
                </a:solidFill>
              </a:rPr>
              <a:t> ?</a:t>
            </a:r>
            <a:endParaRPr lang="cs-CZ" b="1" dirty="0" smtClean="0"/>
          </a:p>
          <a:p>
            <a:pPr algn="ctr">
              <a:lnSpc>
                <a:spcPct val="150000"/>
              </a:lnSpc>
            </a:pPr>
            <a:endParaRPr lang="cs-CZ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3568" y="1988840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FOTON, s.r.o.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ELI </a:t>
            </a:r>
            <a:r>
              <a:rPr lang="cs-CZ" dirty="0" err="1" smtClean="0"/>
              <a:t>Beamlines</a:t>
            </a:r>
            <a:endParaRPr lang="cs-CZ" dirty="0" smtClean="0"/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cs-CZ" dirty="0" smtClean="0"/>
              <a:t>PW </a:t>
            </a:r>
            <a:r>
              <a:rPr lang="cs-CZ" dirty="0" err="1" smtClean="0"/>
              <a:t>diagnostics</a:t>
            </a:r>
            <a:r>
              <a:rPr lang="cs-CZ" dirty="0" smtClean="0"/>
              <a:t> + </a:t>
            </a:r>
            <a:r>
              <a:rPr lang="cs-CZ" dirty="0" err="1" smtClean="0"/>
              <a:t>Challenges</a:t>
            </a: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125" y="121457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5508104" y="1980125"/>
            <a:ext cx="2980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Institute </a:t>
            </a:r>
            <a:r>
              <a:rPr lang="cs-CZ" dirty="0" err="1" smtClean="0"/>
              <a:t>of</a:t>
            </a:r>
            <a:r>
              <a:rPr lang="cs-CZ" dirty="0" smtClean="0"/>
              <a:t> </a:t>
            </a:r>
            <a:r>
              <a:rPr lang="cs-CZ" dirty="0" err="1" smtClean="0"/>
              <a:t>Physics</a:t>
            </a:r>
            <a:r>
              <a:rPr lang="cs-CZ" dirty="0" smtClean="0"/>
              <a:t>, Prague</a:t>
            </a:r>
          </a:p>
          <a:p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6372200" y="2626456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>
                <a:solidFill>
                  <a:schemeClr val="tx2"/>
                </a:solidFill>
              </a:rPr>
              <a:t>Bedrich</a:t>
            </a:r>
            <a:r>
              <a:rPr lang="cs-CZ" dirty="0" smtClean="0">
                <a:solidFill>
                  <a:schemeClr val="tx2"/>
                </a:solidFill>
              </a:rPr>
              <a:t> Rus</a:t>
            </a:r>
            <a:endParaRPr lang="cs-CZ" dirty="0">
              <a:solidFill>
                <a:schemeClr val="tx2"/>
              </a:solidFill>
            </a:endParaRPr>
          </a:p>
        </p:txBody>
      </p:sp>
      <p:sp>
        <p:nvSpPr>
          <p:cNvPr id="9" name="Obláček 8"/>
          <p:cNvSpPr/>
          <p:nvPr/>
        </p:nvSpPr>
        <p:spPr>
          <a:xfrm>
            <a:off x="4788024" y="801128"/>
            <a:ext cx="3888431" cy="2771888"/>
          </a:xfrm>
          <a:prstGeom prst="cloudCallout">
            <a:avLst>
              <a:gd name="adj1" fmla="val -102725"/>
              <a:gd name="adj2" fmla="val 4272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264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18359"/>
              </p:ext>
            </p:extLst>
          </p:nvPr>
        </p:nvGraphicFramePr>
        <p:xfrm>
          <a:off x="144018" y="1628800"/>
          <a:ext cx="8748462" cy="4894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662"/>
                <a:gridCol w="2088232"/>
                <a:gridCol w="1825780"/>
                <a:gridCol w="1646452"/>
                <a:gridCol w="1640336"/>
              </a:tblGrid>
              <a:tr h="5244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00"/>
                          </a:solidFill>
                        </a:rPr>
                        <a:t>Beamline</a:t>
                      </a:r>
                      <a:endParaRPr lang="cs-CZ" sz="1600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L1</a:t>
                      </a:r>
                      <a:endParaRPr lang="cs-CZ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L2</a:t>
                      </a:r>
                      <a:endParaRPr lang="cs-CZ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L3</a:t>
                      </a:r>
                      <a:endParaRPr lang="cs-CZ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FF00"/>
                          </a:solidFill>
                        </a:rPr>
                        <a:t>L4</a:t>
                      </a:r>
                      <a:endParaRPr lang="cs-CZ" dirty="0">
                        <a:solidFill>
                          <a:srgbClr val="FFFF00"/>
                        </a:solidFill>
                      </a:endParaRPr>
                    </a:p>
                  </a:txBody>
                  <a:tcPr anchor="ctr"/>
                </a:tc>
              </a:tr>
              <a:tr h="5244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Peak power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&gt;5</a:t>
                      </a:r>
                      <a:r>
                        <a:rPr lang="en-US" baseline="0" dirty="0" smtClean="0"/>
                        <a:t> TW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PW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</a:t>
                      </a:r>
                      <a:r>
                        <a:rPr lang="en-US" dirty="0" smtClean="0"/>
                        <a:t>PW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PW</a:t>
                      </a:r>
                      <a:endParaRPr lang="cs-CZ" dirty="0"/>
                    </a:p>
                  </a:txBody>
                  <a:tcPr anchor="ctr"/>
                </a:tc>
              </a:tr>
              <a:tr h="5244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Energy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in pulse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 </a:t>
                      </a:r>
                      <a:r>
                        <a:rPr lang="en-US" dirty="0" err="1" smtClean="0"/>
                        <a:t>mJ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</a:t>
                      </a:r>
                      <a:r>
                        <a:rPr lang="en-US" dirty="0" smtClean="0"/>
                        <a:t>15 J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</a:t>
                      </a:r>
                      <a:r>
                        <a:rPr lang="en-US" dirty="0" smtClean="0"/>
                        <a:t>30</a:t>
                      </a:r>
                      <a:r>
                        <a:rPr lang="en-US" baseline="0" dirty="0" smtClean="0"/>
                        <a:t> J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</a:t>
                      </a:r>
                      <a:r>
                        <a:rPr lang="en-US" dirty="0" smtClean="0"/>
                        <a:t>1.5 kJ</a:t>
                      </a:r>
                      <a:endParaRPr lang="cs-CZ" dirty="0"/>
                    </a:p>
                  </a:txBody>
                  <a:tcPr anchor="ctr"/>
                </a:tc>
              </a:tr>
              <a:tr h="5244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Pulse duration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&lt;20 fs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15 </a:t>
                      </a:r>
                      <a:r>
                        <a:rPr lang="en-US" dirty="0" err="1" smtClean="0">
                          <a:sym typeface="Symbol"/>
                        </a:rPr>
                        <a:t>fs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</a:t>
                      </a:r>
                      <a:r>
                        <a:rPr lang="en-US" dirty="0" smtClean="0"/>
                        <a:t>30 fs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ym typeface="Symbol"/>
                        </a:rPr>
                        <a:t></a:t>
                      </a:r>
                      <a:r>
                        <a:rPr lang="en-US" dirty="0" smtClean="0"/>
                        <a:t>150 fs</a:t>
                      </a:r>
                      <a:endParaRPr lang="cs-CZ" dirty="0"/>
                    </a:p>
                  </a:txBody>
                  <a:tcPr anchor="ctr"/>
                </a:tc>
              </a:tr>
              <a:tr h="5244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Rep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rate</a:t>
                      </a:r>
                      <a:endParaRPr lang="cs-CZ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kHz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Hz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 Hz</a:t>
                      </a:r>
                      <a:endParaRPr lang="cs-CZ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 1 per min</a:t>
                      </a:r>
                      <a:endParaRPr lang="cs-CZ" dirty="0"/>
                    </a:p>
                  </a:txBody>
                  <a:tcPr anchor="ctr"/>
                </a:tc>
              </a:tr>
              <a:tr h="571500">
                <a:tc>
                  <a:txBody>
                    <a:bodyPr/>
                    <a:lstStyle/>
                    <a:p>
                      <a:pPr algn="ctr">
                        <a:spcBef>
                          <a:spcPts val="400"/>
                        </a:spcBef>
                        <a:spcAft>
                          <a:spcPts val="2400"/>
                        </a:spcAft>
                      </a:pPr>
                      <a:r>
                        <a:rPr lang="en-US" sz="1600" b="0" dirty="0" smtClean="0">
                          <a:solidFill>
                            <a:srgbClr val="0000CC"/>
                          </a:solidFill>
                        </a:rPr>
                        <a:t>Supplier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rgbClr val="0000CC"/>
                          </a:solidFill>
                        </a:rPr>
                        <a:t>Pump lasers</a:t>
                      </a:r>
                      <a:r>
                        <a:rPr lang="en-US" sz="1600" b="0" baseline="0" dirty="0" smtClean="0">
                          <a:solidFill>
                            <a:srgbClr val="0000CC"/>
                          </a:solidFill>
                        </a:rPr>
                        <a:t> from commercial suppliers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baseline="0" dirty="0" smtClean="0">
                          <a:solidFill>
                            <a:srgbClr val="0000CC"/>
                          </a:solidFill>
                        </a:rPr>
                        <a:t>External supplier / developer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rgbClr val="0000CC"/>
                          </a:solidFill>
                        </a:rPr>
                        <a:t>Major contractor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en-US" sz="1600" b="0" dirty="0" smtClean="0">
                          <a:solidFill>
                            <a:srgbClr val="0000CC"/>
                          </a:solidFill>
                        </a:rPr>
                        <a:t>Major contractor</a:t>
                      </a:r>
                    </a:p>
                  </a:txBody>
                  <a:tcPr anchor="ctr"/>
                </a:tc>
              </a:tr>
              <a:tr h="57150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ELI-Beamlines development</a:t>
                      </a: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Short</a:t>
                      </a:r>
                      <a:r>
                        <a:rPr lang="en-US" sz="1600" b="0" baseline="0" dirty="0" smtClean="0">
                          <a:solidFill>
                            <a:srgbClr val="CC0000"/>
                          </a:solidFill>
                        </a:rPr>
                        <a:t> pulse chain developed i</a:t>
                      </a: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n</a:t>
                      </a:r>
                      <a:r>
                        <a:rPr lang="en-US" sz="1600" b="0" baseline="0" dirty="0" smtClean="0">
                          <a:solidFill>
                            <a:srgbClr val="CC0000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house</a:t>
                      </a: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rgbClr val="CC0000"/>
                          </a:solidFill>
                        </a:rPr>
                        <a:t>Specific technology development</a:t>
                      </a: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Cooperative development</a:t>
                      </a:r>
                      <a:r>
                        <a:rPr lang="en-US" sz="1600" b="0" baseline="0" dirty="0" smtClean="0">
                          <a:solidFill>
                            <a:srgbClr val="CC0000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of subsystems </a:t>
                      </a: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Cooperative development</a:t>
                      </a:r>
                      <a:r>
                        <a:rPr lang="en-US" sz="1600" b="0" baseline="0" dirty="0" smtClean="0">
                          <a:solidFill>
                            <a:srgbClr val="CC0000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CC0000"/>
                          </a:solidFill>
                        </a:rPr>
                        <a:t>of subsystems </a:t>
                      </a: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</a:tr>
              <a:tr h="571500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rgbClr val="CC0000"/>
                          </a:solidFill>
                        </a:rPr>
                        <a:t>Development of</a:t>
                      </a:r>
                      <a:r>
                        <a:rPr lang="en-US" sz="1600" b="1" baseline="0" dirty="0" smtClean="0">
                          <a:solidFill>
                            <a:srgbClr val="CC0000"/>
                          </a:solidFill>
                        </a:rPr>
                        <a:t> diagnostics of short pulse (15 fs to ps) laser pulses</a:t>
                      </a:r>
                      <a:endParaRPr lang="cs-CZ" sz="1600" b="1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600" b="0" dirty="0" smtClean="0">
                        <a:solidFill>
                          <a:srgbClr val="CC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1484673" y="260648"/>
            <a:ext cx="752718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ELI-Beamlines lasers: in-house development + suppliers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02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P:\Department 93\USERS\PetrS\140618_CMP_Screenshots\CMP_Screenshots_4_14061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874" y="1484784"/>
            <a:ext cx="5839454" cy="4547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1547664" y="188640"/>
            <a:ext cx="7383164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Example of ELI-Beamlines laser technology:</a:t>
            </a:r>
            <a:b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</a:b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L1 picosecond compressor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36"/>
          <a:stretch/>
        </p:blipFill>
        <p:spPr>
          <a:xfrm>
            <a:off x="347278" y="1124744"/>
            <a:ext cx="8435758" cy="4939586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9894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/>
          <p:cNvSpPr>
            <a:spLocks noChangeArrowheads="1"/>
          </p:cNvSpPr>
          <p:nvPr/>
        </p:nvSpPr>
        <p:spPr bwMode="auto">
          <a:xfrm>
            <a:off x="1763688" y="188640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L3-HAPLS laser: cooperation with Lawrence Livermore National Laboratory (USA)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" y="869416"/>
            <a:ext cx="8869680" cy="4431792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251520" y="980728"/>
            <a:ext cx="6191054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HAPLS = High </a:t>
            </a:r>
            <a:r>
              <a:rPr lang="en-US" b="1" dirty="0"/>
              <a:t>Repetition Rate Advanced Petawatt Laser </a:t>
            </a:r>
            <a:r>
              <a:rPr lang="en-US" b="1" dirty="0" smtClean="0"/>
              <a:t>System</a:t>
            </a:r>
          </a:p>
          <a:p>
            <a:r>
              <a:rPr lang="en-US" sz="1600" b="1" dirty="0"/>
              <a:t>	</a:t>
            </a:r>
            <a:r>
              <a:rPr lang="en-US" sz="1600" b="1" dirty="0" smtClean="0"/>
              <a:t>developed for ELI-Beamlines by LLNL</a:t>
            </a:r>
            <a:endParaRPr lang="cs-CZ" sz="16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2351597" y="5661248"/>
            <a:ext cx="3012491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b="1" dirty="0" smtClean="0"/>
              <a:t>PW compressor &amp; diagnostics</a:t>
            </a:r>
          </a:p>
          <a:p>
            <a:pPr algn="r"/>
            <a:r>
              <a:rPr lang="en-US" sz="1600" b="1" dirty="0" smtClean="0"/>
              <a:t>developed by Inst. of Physics</a:t>
            </a:r>
            <a:endParaRPr lang="cs-CZ" sz="16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4716016" y="1440609"/>
            <a:ext cx="1646366" cy="425758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Ti:sapphire gas-cooled power </a:t>
            </a:r>
            <a:r>
              <a:rPr lang="en-US" sz="1200" b="1" dirty="0">
                <a:solidFill>
                  <a:srgbClr val="C00000"/>
                </a:solidFill>
              </a:rPr>
              <a:t>amplifier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2915816" y="4752343"/>
            <a:ext cx="1800200" cy="592470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Front end: Ti:sapphire oscillator, stretcher, pulse cleaner, pre-amplifiers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0" name="Přímá spojnice se šipkou 9"/>
          <p:cNvCxnSpPr>
            <a:stCxn id="11" idx="2"/>
          </p:cNvCxnSpPr>
          <p:nvPr/>
        </p:nvCxnSpPr>
        <p:spPr>
          <a:xfrm>
            <a:off x="1465972" y="2820145"/>
            <a:ext cx="0" cy="451440"/>
          </a:xfrm>
          <a:prstGeom prst="straightConnector1">
            <a:avLst/>
          </a:prstGeom>
          <a:ln w="1905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>
            <a:off x="664200" y="2227675"/>
            <a:ext cx="1603544" cy="592470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200</a:t>
            </a:r>
            <a:r>
              <a:rPr lang="en-US" sz="900" b="1" dirty="0" smtClean="0">
                <a:solidFill>
                  <a:srgbClr val="C00000"/>
                </a:solidFill>
              </a:rPr>
              <a:t> </a:t>
            </a:r>
            <a:r>
              <a:rPr lang="en-US" sz="1200" b="1" dirty="0" smtClean="0">
                <a:solidFill>
                  <a:srgbClr val="C00000"/>
                </a:solidFill>
              </a:rPr>
              <a:t>J / 10 Hz Nd:glass gas cooled DPSSL pump laser</a:t>
            </a:r>
          </a:p>
        </p:txBody>
      </p:sp>
      <p:cxnSp>
        <p:nvCxnSpPr>
          <p:cNvPr id="12" name="Přímá spojnice se šipkou 11"/>
          <p:cNvCxnSpPr/>
          <p:nvPr/>
        </p:nvCxnSpPr>
        <p:spPr>
          <a:xfrm flipH="1" flipV="1">
            <a:off x="2544117" y="4293097"/>
            <a:ext cx="587723" cy="459246"/>
          </a:xfrm>
          <a:prstGeom prst="straightConnector1">
            <a:avLst/>
          </a:prstGeom>
          <a:ln w="1905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4890096" y="4005064"/>
            <a:ext cx="1512168" cy="425758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Ti:sapphire pre-amp pumped by DPSSL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14" name="Přímá spojnice se šipkou 13"/>
          <p:cNvCxnSpPr/>
          <p:nvPr/>
        </p:nvCxnSpPr>
        <p:spPr>
          <a:xfrm flipH="1" flipV="1">
            <a:off x="4968505" y="3573016"/>
            <a:ext cx="378753" cy="418367"/>
          </a:xfrm>
          <a:prstGeom prst="straightConnector1">
            <a:avLst/>
          </a:prstGeom>
          <a:ln w="1905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ovéPole 14"/>
          <p:cNvSpPr txBox="1"/>
          <p:nvPr/>
        </p:nvSpPr>
        <p:spPr>
          <a:xfrm>
            <a:off x="7740352" y="2591138"/>
            <a:ext cx="936104" cy="431465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Pump laser front end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6904" y="1772816"/>
            <a:ext cx="580285" cy="59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Obrázek 1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9" t="9301" r="3255" b="3091"/>
          <a:stretch/>
        </p:blipFill>
        <p:spPr>
          <a:xfrm>
            <a:off x="5436496" y="4532177"/>
            <a:ext cx="3600000" cy="1705135"/>
          </a:xfrm>
          <a:prstGeom prst="rect">
            <a:avLst/>
          </a:prstGeom>
        </p:spPr>
      </p:pic>
      <p:sp>
        <p:nvSpPr>
          <p:cNvPr id="18" name="TextovéPole 17"/>
          <p:cNvSpPr txBox="1"/>
          <p:nvPr/>
        </p:nvSpPr>
        <p:spPr>
          <a:xfrm>
            <a:off x="6588224" y="4430822"/>
            <a:ext cx="1190476" cy="259045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PW compressor</a:t>
            </a:r>
            <a:endParaRPr lang="en-US" sz="1200" b="1" dirty="0">
              <a:solidFill>
                <a:srgbClr val="C00000"/>
              </a:solidFill>
            </a:endParaRPr>
          </a:p>
        </p:txBody>
      </p:sp>
      <p:sp>
        <p:nvSpPr>
          <p:cNvPr id="19" name="TextovéPole 18"/>
          <p:cNvSpPr txBox="1"/>
          <p:nvPr/>
        </p:nvSpPr>
        <p:spPr>
          <a:xfrm>
            <a:off x="7964021" y="4348698"/>
            <a:ext cx="1190476" cy="592470"/>
          </a:xfrm>
          <a:prstGeom prst="rect">
            <a:avLst/>
          </a:prstGeom>
          <a:solidFill>
            <a:srgbClr val="0099FF">
              <a:alpha val="37647"/>
            </a:srgbClr>
          </a:solidFill>
        </p:spPr>
        <p:txBody>
          <a:bodyPr wrap="square" rtlCol="0">
            <a:spAutoFit/>
          </a:bodyPr>
          <a:lstStyle/>
          <a:p>
            <a:pPr>
              <a:lnSpc>
                <a:spcPts val="1300"/>
              </a:lnSpc>
            </a:pPr>
            <a:r>
              <a:rPr lang="en-US" sz="1200" b="1" dirty="0" smtClean="0">
                <a:solidFill>
                  <a:srgbClr val="C00000"/>
                </a:solidFill>
              </a:rPr>
              <a:t>Short pulse diagnostics package (SPDP)</a:t>
            </a:r>
            <a:endParaRPr lang="en-US" sz="1200" b="1" dirty="0">
              <a:solidFill>
                <a:srgbClr val="C00000"/>
              </a:solidFill>
            </a:endParaRPr>
          </a:p>
        </p:txBody>
      </p:sp>
      <p:cxnSp>
        <p:nvCxnSpPr>
          <p:cNvPr id="20" name="Přímá spojnice se šipkou 19"/>
          <p:cNvCxnSpPr/>
          <p:nvPr/>
        </p:nvCxnSpPr>
        <p:spPr>
          <a:xfrm flipH="1">
            <a:off x="8041563" y="4941168"/>
            <a:ext cx="225841" cy="290692"/>
          </a:xfrm>
          <a:prstGeom prst="straightConnector1">
            <a:avLst/>
          </a:prstGeom>
          <a:ln w="19050">
            <a:solidFill>
              <a:srgbClr val="C0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38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1484673" y="260648"/>
            <a:ext cx="752718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Main challenges for development of PW laser diagnostics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ovéPole 17"/>
          <p:cNvSpPr txBox="1"/>
          <p:nvPr/>
        </p:nvSpPr>
        <p:spPr>
          <a:xfrm>
            <a:off x="492186" y="908720"/>
            <a:ext cx="8112261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</a:rPr>
              <a:t>High repetition rate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The diagnostics must operate at high repetition rates (1 kHz for the L1 laser, and 10 Hz for the L2 and L3 lasers) and data has to be retrieved &amp; stored 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</a:rPr>
              <a:t>On-line measurement capability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Laser pulse parameters have to be provided “on the shot”, i.e. without deviating entire laser output to the diagnostics (deviating of attenuated laser output to diagnostics is a widely used approach in current diagnostics)</a:t>
            </a:r>
            <a:br>
              <a:rPr lang="en-US" dirty="0" smtClean="0"/>
            </a:br>
            <a:r>
              <a:rPr lang="en-US" dirty="0" smtClean="0"/>
              <a:t>- Diagnostics of the output laser pulses has to provide machine safety functions, e.g. stopping the laser if any early signs of damage of optics are detected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</a:rPr>
              <a:t>Automation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The diagnostics package must be a “turnkey” system and must be integrated into control system of the laser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b="1" dirty="0" smtClean="0">
                <a:solidFill>
                  <a:srgbClr val="C00000"/>
                </a:solidFill>
              </a:rPr>
              <a:t>Reproducibility and reliability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- The diagnostics must provide same data over extended period of time, without need for readjustments and/or for realignment</a:t>
            </a:r>
          </a:p>
        </p:txBody>
      </p:sp>
    </p:spTree>
    <p:extLst>
      <p:ext uri="{BB962C8B-B14F-4D97-AF65-F5344CB8AC3E}">
        <p14:creationId xmlns:p14="http://schemas.microsoft.com/office/powerpoint/2010/main" val="329591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délník 6"/>
          <p:cNvSpPr/>
          <p:nvPr/>
        </p:nvSpPr>
        <p:spPr bwMode="auto">
          <a:xfrm>
            <a:off x="107950" y="2695129"/>
            <a:ext cx="8940800" cy="1728787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/>
              </a:rPr>
              <a:t> 2) Dark field</a:t>
            </a:r>
          </a:p>
          <a:p>
            <a:pPr>
              <a:defRPr/>
            </a:pP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 Real-time damage</a:t>
            </a:r>
            <a:br>
              <a:rPr lang="en-US" sz="1600" dirty="0" smtClean="0">
                <a:solidFill>
                  <a:schemeClr val="tx1"/>
                </a:solidFill>
                <a:latin typeface="Calibri"/>
              </a:rPr>
            </a:b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 detection</a:t>
            </a:r>
            <a:endParaRPr lang="en-US" sz="12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107950" y="4626446"/>
            <a:ext cx="8940800" cy="1466850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/>
              </a:rPr>
              <a:t> 3) Polarization</a:t>
            </a: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/>
              </a:rPr>
              <a:t>      measurement</a:t>
            </a:r>
          </a:p>
          <a:p>
            <a:pPr>
              <a:defRPr/>
            </a:pPr>
            <a:endParaRPr lang="en-US" sz="6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  <a:latin typeface="Calibri"/>
              </a:rPr>
              <a:t>  </a:t>
            </a: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Spatially / spectrally resolved</a:t>
            </a: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  polarization</a:t>
            </a:r>
            <a:endParaRPr lang="en-US" sz="12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endParaRPr lang="en-US" sz="1600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107950" y="1187450"/>
            <a:ext cx="8940800" cy="1304925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/>
              </a:rPr>
              <a:t>1) </a:t>
            </a:r>
            <a:r>
              <a:rPr lang="en-US" sz="2000" b="1" dirty="0" smtClean="0">
                <a:solidFill>
                  <a:schemeClr val="tx1"/>
                </a:solidFill>
                <a:latin typeface="Calibri"/>
              </a:rPr>
              <a:t>Near &amp; Far field</a:t>
            </a:r>
            <a:endParaRPr lang="en-US" sz="2000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2000" b="1" dirty="0">
                <a:solidFill>
                  <a:schemeClr val="tx1"/>
                </a:solidFill>
                <a:latin typeface="Calibri"/>
              </a:rPr>
              <a:t>     </a:t>
            </a:r>
            <a:r>
              <a:rPr lang="en-US" sz="2000" b="1" dirty="0" smtClean="0">
                <a:solidFill>
                  <a:schemeClr val="tx1"/>
                </a:solidFill>
                <a:latin typeface="Calibri"/>
              </a:rPr>
              <a:t>+ Wavefront</a:t>
            </a: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 Intensity profile</a:t>
            </a:r>
            <a:br>
              <a:rPr lang="en-US" sz="1600" dirty="0" smtClean="0">
                <a:solidFill>
                  <a:schemeClr val="tx1"/>
                </a:solidFill>
                <a:latin typeface="Calibri"/>
              </a:rPr>
            </a:br>
            <a:r>
              <a:rPr lang="en-US" sz="1600" dirty="0" smtClean="0">
                <a:solidFill>
                  <a:schemeClr val="tx1"/>
                </a:solidFill>
                <a:latin typeface="Calibri"/>
              </a:rPr>
              <a:t> pointing, wavefront</a:t>
            </a: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</p:txBody>
      </p:sp>
      <p:grpSp>
        <p:nvGrpSpPr>
          <p:cNvPr id="10" name="Skupina 13"/>
          <p:cNvGrpSpPr>
            <a:grpSpLocks/>
          </p:cNvGrpSpPr>
          <p:nvPr/>
        </p:nvGrpSpPr>
        <p:grpSpPr bwMode="auto">
          <a:xfrm>
            <a:off x="1835150" y="2749104"/>
            <a:ext cx="5113338" cy="1620837"/>
            <a:chOff x="1979712" y="2601088"/>
            <a:chExt cx="5112568" cy="1620000"/>
          </a:xfrm>
        </p:grpSpPr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195" r="18916"/>
            <a:stretch>
              <a:fillRect/>
            </a:stretch>
          </p:blipFill>
          <p:spPr bwMode="auto">
            <a:xfrm>
              <a:off x="5466461" y="2601088"/>
              <a:ext cx="1625819" cy="16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712" y="2601088"/>
              <a:ext cx="3721188" cy="16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7826" y="3388726"/>
              <a:ext cx="570566" cy="72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Oblouk 13"/>
            <p:cNvSpPr/>
            <p:nvPr/>
          </p:nvSpPr>
          <p:spPr>
            <a:xfrm rot="905509">
              <a:off x="3824109" y="3224653"/>
              <a:ext cx="738077" cy="699726"/>
            </a:xfrm>
            <a:prstGeom prst="arc">
              <a:avLst>
                <a:gd name="adj1" fmla="val 15964792"/>
                <a:gd name="adj2" fmla="val 20813412"/>
              </a:avLst>
            </a:prstGeom>
            <a:ln w="28575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2749104"/>
            <a:ext cx="2189163" cy="162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Skupina 7167"/>
          <p:cNvGrpSpPr>
            <a:grpSpLocks/>
          </p:cNvGrpSpPr>
          <p:nvPr/>
        </p:nvGrpSpPr>
        <p:grpSpPr bwMode="auto">
          <a:xfrm>
            <a:off x="2241550" y="1236663"/>
            <a:ext cx="6630988" cy="1223962"/>
            <a:chOff x="2239742" y="1196752"/>
            <a:chExt cx="6630137" cy="1224000"/>
          </a:xfrm>
        </p:grpSpPr>
        <p:grpSp>
          <p:nvGrpSpPr>
            <p:cNvPr id="17" name="Skupina 26"/>
            <p:cNvGrpSpPr>
              <a:grpSpLocks/>
            </p:cNvGrpSpPr>
            <p:nvPr/>
          </p:nvGrpSpPr>
          <p:grpSpPr bwMode="auto">
            <a:xfrm>
              <a:off x="2239742" y="1196752"/>
              <a:ext cx="3961020" cy="1224000"/>
              <a:chOff x="4933095" y="1228470"/>
              <a:chExt cx="3961020" cy="1224000"/>
            </a:xfrm>
          </p:grpSpPr>
          <p:pic>
            <p:nvPicPr>
              <p:cNvPr id="20" name="Picture 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451" r="10904"/>
              <a:stretch>
                <a:fillRect/>
              </a:stretch>
            </p:blipFill>
            <p:spPr bwMode="auto">
              <a:xfrm>
                <a:off x="4933095" y="1228470"/>
                <a:ext cx="1223081" cy="1224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21" name="Přímá spojnice se šipkou 20"/>
              <p:cNvCxnSpPr/>
              <p:nvPr/>
            </p:nvCxnSpPr>
            <p:spPr>
              <a:xfrm flipH="1">
                <a:off x="6083885" y="1785699"/>
                <a:ext cx="720633" cy="274647"/>
              </a:xfrm>
              <a:prstGeom prst="straightConnector1">
                <a:avLst/>
              </a:prstGeom>
              <a:ln w="3492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2" name="Obrázek 18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49329" y="1340768"/>
                <a:ext cx="1529152" cy="108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3" name="TextovéPole 17"/>
              <p:cNvSpPr txBox="1">
                <a:spLocks noChangeArrowheads="1"/>
              </p:cNvSpPr>
              <p:nvPr/>
            </p:nvSpPr>
            <p:spPr bwMode="auto">
              <a:xfrm>
                <a:off x="6106647" y="1260568"/>
                <a:ext cx="1536186" cy="52323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n-US" sz="1400" b="1" i="1" dirty="0"/>
                  <a:t>Real-time</a:t>
                </a:r>
              </a:p>
              <a:p>
                <a:pPr eaLnBrk="1" hangingPunct="1"/>
                <a:r>
                  <a:rPr lang="en-US" altLang="en-US" sz="1400" b="1" i="1" dirty="0"/>
                  <a:t>changes detection</a:t>
                </a:r>
              </a:p>
            </p:txBody>
          </p:sp>
          <p:pic>
            <p:nvPicPr>
              <p:cNvPr id="24" name="Picture 14"/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3465" y="1876470"/>
                <a:ext cx="620650" cy="576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8" name="Picture 1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196752"/>
              <a:ext cx="1319825" cy="12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Obrázek 18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68718" y="1196752"/>
              <a:ext cx="1101161" cy="122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" name="Skupina 7171"/>
          <p:cNvGrpSpPr>
            <a:grpSpLocks/>
          </p:cNvGrpSpPr>
          <p:nvPr/>
        </p:nvGrpSpPr>
        <p:grpSpPr bwMode="auto">
          <a:xfrm>
            <a:off x="7593013" y="4675658"/>
            <a:ext cx="1411287" cy="1368425"/>
            <a:chOff x="4136562" y="4387787"/>
            <a:chExt cx="1411616" cy="1368000"/>
          </a:xfrm>
        </p:grpSpPr>
        <p:pic>
          <p:nvPicPr>
            <p:cNvPr id="26" name="Picture 1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6562" y="4387787"/>
              <a:ext cx="1011502" cy="136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7" name="Skupina 7170"/>
            <p:cNvGrpSpPr>
              <a:grpSpLocks/>
            </p:cNvGrpSpPr>
            <p:nvPr/>
          </p:nvGrpSpPr>
          <p:grpSpPr bwMode="auto">
            <a:xfrm>
              <a:off x="4574835" y="4387787"/>
              <a:ext cx="973343" cy="461665"/>
              <a:chOff x="6405472" y="4647349"/>
              <a:chExt cx="973343" cy="461665"/>
            </a:xfrm>
          </p:grpSpPr>
          <p:sp>
            <p:nvSpPr>
              <p:cNvPr id="28" name="Obdélník 27"/>
              <p:cNvSpPr/>
              <p:nvPr/>
            </p:nvSpPr>
            <p:spPr>
              <a:xfrm>
                <a:off x="6453087" y="4690199"/>
                <a:ext cx="838396" cy="3761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TextovéPole 28"/>
              <p:cNvSpPr txBox="1"/>
              <p:nvPr/>
            </p:nvSpPr>
            <p:spPr>
              <a:xfrm>
                <a:off x="6405451" y="4647349"/>
                <a:ext cx="973364" cy="461820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1200" b="1" dirty="0">
                    <a:latin typeface="+mn-lt"/>
                  </a:rPr>
                  <a:t>detector:</a:t>
                </a:r>
              </a:p>
              <a:p>
                <a:pPr>
                  <a:defRPr/>
                </a:pPr>
                <a:r>
                  <a:rPr lang="en-US" sz="1200" b="1" dirty="0">
                    <a:latin typeface="+mn-lt"/>
                  </a:rPr>
                  <a:t>25x25px</a:t>
                </a:r>
              </a:p>
            </p:txBody>
          </p:sp>
        </p:grpSp>
      </p:grpSp>
      <p:pic>
        <p:nvPicPr>
          <p:cNvPr id="30" name="Picture 20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475" y="4675658"/>
            <a:ext cx="3168650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ové pole 2"/>
          <p:cNvSpPr txBox="1">
            <a:spLocks noChangeArrowheads="1"/>
          </p:cNvSpPr>
          <p:nvPr/>
        </p:nvSpPr>
        <p:spPr bwMode="auto">
          <a:xfrm>
            <a:off x="4173538" y="5445596"/>
            <a:ext cx="6953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100" b="1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AOTF</a:t>
            </a:r>
            <a:endParaRPr lang="en-US" altLang="en-US" sz="10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" name="Textové pole 2"/>
          <p:cNvSpPr txBox="1">
            <a:spLocks noChangeArrowheads="1"/>
          </p:cNvSpPr>
          <p:nvPr/>
        </p:nvSpPr>
        <p:spPr bwMode="auto">
          <a:xfrm>
            <a:off x="3563938" y="5445596"/>
            <a:ext cx="515937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US" altLang="en-US" sz="1100" b="1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λ/2</a:t>
            </a:r>
            <a:endParaRPr lang="en-US" altLang="en-US" sz="10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3" name="Textové pole 2"/>
          <p:cNvSpPr txBox="1">
            <a:spLocks noChangeArrowheads="1"/>
          </p:cNvSpPr>
          <p:nvPr/>
        </p:nvSpPr>
        <p:spPr bwMode="auto">
          <a:xfrm>
            <a:off x="2987675" y="5445596"/>
            <a:ext cx="484188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US" altLang="en-US" sz="1100" b="1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ND</a:t>
            </a:r>
            <a:endParaRPr lang="en-US" altLang="en-US" sz="10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4" name="Textové pole 2"/>
          <p:cNvSpPr txBox="1">
            <a:spLocks noChangeArrowheads="1"/>
          </p:cNvSpPr>
          <p:nvPr/>
        </p:nvSpPr>
        <p:spPr bwMode="auto">
          <a:xfrm>
            <a:off x="5364163" y="5445596"/>
            <a:ext cx="6953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US" altLang="en-US" sz="1100" b="1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CCD</a:t>
            </a:r>
            <a:endParaRPr lang="en-US" altLang="en-US" sz="10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35" name="Přímá spojnice se šipkou 34"/>
          <p:cNvCxnSpPr/>
          <p:nvPr/>
        </p:nvCxnSpPr>
        <p:spPr>
          <a:xfrm>
            <a:off x="4714875" y="5264621"/>
            <a:ext cx="495300" cy="0"/>
          </a:xfrm>
          <a:prstGeom prst="straightConnector1">
            <a:avLst/>
          </a:prstGeom>
          <a:ln w="34925">
            <a:solidFill>
              <a:srgbClr val="0070C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se šipkou 35"/>
          <p:cNvCxnSpPr/>
          <p:nvPr/>
        </p:nvCxnSpPr>
        <p:spPr>
          <a:xfrm flipV="1">
            <a:off x="4683125" y="5193183"/>
            <a:ext cx="536575" cy="71438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4675658"/>
            <a:ext cx="6365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163" y="5261446"/>
            <a:ext cx="636587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Oblouk 38"/>
          <p:cNvSpPr/>
          <p:nvPr/>
        </p:nvSpPr>
        <p:spPr>
          <a:xfrm rot="20991911">
            <a:off x="6291263" y="4920133"/>
            <a:ext cx="1738312" cy="955675"/>
          </a:xfrm>
          <a:prstGeom prst="arc">
            <a:avLst>
              <a:gd name="adj1" fmla="val 15964792"/>
              <a:gd name="adj2" fmla="val 20813412"/>
            </a:avLst>
          </a:prstGeom>
          <a:ln w="2857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Oblouk 39"/>
          <p:cNvSpPr/>
          <p:nvPr/>
        </p:nvSpPr>
        <p:spPr>
          <a:xfrm rot="20860863" flipV="1">
            <a:off x="6407150" y="5101108"/>
            <a:ext cx="1739900" cy="765175"/>
          </a:xfrm>
          <a:prstGeom prst="arc">
            <a:avLst>
              <a:gd name="adj1" fmla="val 15964792"/>
              <a:gd name="adj2" fmla="val 20816932"/>
            </a:avLst>
          </a:prstGeom>
          <a:ln w="28575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Example: automated spatial diagnostics developed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sp>
        <p:nvSpPr>
          <p:cNvPr id="42" name="TextovéPole 41"/>
          <p:cNvSpPr txBox="1"/>
          <p:nvPr/>
        </p:nvSpPr>
        <p:spPr>
          <a:xfrm>
            <a:off x="5682694" y="2780928"/>
            <a:ext cx="1265570" cy="402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2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3 intentional</a:t>
            </a:r>
          </a:p>
          <a:p>
            <a:pPr>
              <a:lnSpc>
                <a:spcPts val="1200"/>
              </a:lnSpc>
            </a:pPr>
            <a:r>
              <a:rPr lang="en-US" sz="1200" dirty="0" smtClean="0">
                <a:solidFill>
                  <a:schemeClr val="bg1"/>
                </a:solidFill>
              </a:rPr>
              <a:t>damage spots</a:t>
            </a:r>
            <a:endParaRPr lang="cs-CZ" sz="1200" dirty="0">
              <a:solidFill>
                <a:schemeClr val="bg1"/>
              </a:solidFill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39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Dark field image: automated beam spatial diagnostics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13" name="Picture 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90513"/>
            <a:ext cx="6913563" cy="493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846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420872"/>
            <a:ext cx="6159500" cy="357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bdélník 12"/>
          <p:cNvSpPr/>
          <p:nvPr/>
        </p:nvSpPr>
        <p:spPr bwMode="auto">
          <a:xfrm>
            <a:off x="6659563" y="1423168"/>
            <a:ext cx="2376487" cy="4469502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/>
              </a:rPr>
              <a:t>Specifications</a:t>
            </a:r>
            <a:endParaRPr lang="en-US" sz="2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Pulse duration: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12-70 fs</a:t>
            </a: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Required energy: 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&gt;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10 </a:t>
            </a:r>
            <a:r>
              <a:rPr lang="el-GR" sz="1600" b="1" dirty="0" smtClean="0">
                <a:solidFill>
                  <a:schemeClr val="tx1"/>
                </a:solidFill>
                <a:latin typeface="Calibri"/>
              </a:rPr>
              <a:t>μ</a:t>
            </a:r>
            <a:r>
              <a:rPr lang="en-US" sz="1600" b="1" dirty="0">
                <a:solidFill>
                  <a:schemeClr val="tx1"/>
                </a:solidFill>
                <a:latin typeface="Calibri"/>
              </a:rPr>
              <a:t>J</a:t>
            </a: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Resolution: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up to 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1.7 fs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(4.4</a:t>
            </a:r>
            <a:r>
              <a:rPr lang="el-GR" sz="1400" dirty="0">
                <a:solidFill>
                  <a:schemeClr val="tx1"/>
                </a:solidFill>
                <a:latin typeface="Calibri"/>
              </a:rPr>
              <a:t> μ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m </a:t>
            </a:r>
            <a:r>
              <a:rPr lang="en-US" sz="1400" dirty="0" err="1">
                <a:solidFill>
                  <a:schemeClr val="tx1"/>
                </a:solidFill>
                <a:latin typeface="Calibri"/>
              </a:rPr>
              <a:t>px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)</a:t>
            </a: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Repetition rate: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up to 20 Hz</a:t>
            </a: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Attenuation: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fully variable (0-max)</a:t>
            </a: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Polarization: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linear</a:t>
            </a: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4" name="Textové pole 2"/>
          <p:cNvSpPr txBox="1">
            <a:spLocks noChangeArrowheads="1"/>
          </p:cNvSpPr>
          <p:nvPr/>
        </p:nvSpPr>
        <p:spPr bwMode="auto">
          <a:xfrm>
            <a:off x="973683" y="3190849"/>
            <a:ext cx="862013" cy="5635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Delay line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Textové pole 2"/>
          <p:cNvSpPr txBox="1">
            <a:spLocks noChangeArrowheads="1"/>
          </p:cNvSpPr>
          <p:nvPr/>
        </p:nvSpPr>
        <p:spPr bwMode="auto">
          <a:xfrm>
            <a:off x="5508625" y="2242988"/>
            <a:ext cx="863600" cy="419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CCD camera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Textové pole 2"/>
          <p:cNvSpPr txBox="1">
            <a:spLocks noChangeArrowheads="1"/>
          </p:cNvSpPr>
          <p:nvPr/>
        </p:nvSpPr>
        <p:spPr bwMode="auto">
          <a:xfrm>
            <a:off x="4067175" y="2530326"/>
            <a:ext cx="1169988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Nonlinear crystal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Textové pole 2"/>
          <p:cNvSpPr txBox="1">
            <a:spLocks noChangeArrowheads="1"/>
          </p:cNvSpPr>
          <p:nvPr/>
        </p:nvSpPr>
        <p:spPr bwMode="auto">
          <a:xfrm>
            <a:off x="4932363" y="3322488"/>
            <a:ext cx="1223813" cy="50393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Aft>
                <a:spcPts val="0"/>
              </a:spcAft>
            </a:pPr>
            <a:r>
              <a:rPr lang="en-GB" altLang="en-US" sz="1400" b="1" dirty="0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Incoming beam</a:t>
            </a:r>
            <a:endParaRPr lang="en-US" altLang="en-US" sz="1400" dirty="0">
              <a:solidFill>
                <a:srgbClr val="FF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H="1">
            <a:off x="4535488" y="3120876"/>
            <a:ext cx="1404937" cy="2667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175" y="4581128"/>
            <a:ext cx="1951561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5084366"/>
            <a:ext cx="1360488" cy="7207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</p:pic>
      <p:sp>
        <p:nvSpPr>
          <p:cNvPr id="21" name="TextovéPole 1"/>
          <p:cNvSpPr txBox="1">
            <a:spLocks noChangeArrowheads="1"/>
          </p:cNvSpPr>
          <p:nvPr/>
        </p:nvSpPr>
        <p:spPr bwMode="auto">
          <a:xfrm>
            <a:off x="5292725" y="4868466"/>
            <a:ext cx="585032" cy="338554"/>
          </a:xfrm>
          <a:prstGeom prst="rect">
            <a:avLst/>
          </a:prstGeom>
          <a:solidFill>
            <a:schemeClr val="bg1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cs-CZ" sz="1600" b="1" dirty="0"/>
              <a:t>67 fs</a:t>
            </a:r>
          </a:p>
        </p:txBody>
      </p:sp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4581128"/>
            <a:ext cx="1681163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ovéPole 14"/>
          <p:cNvSpPr txBox="1">
            <a:spLocks noChangeArrowheads="1"/>
          </p:cNvSpPr>
          <p:nvPr/>
        </p:nvSpPr>
        <p:spPr bwMode="auto">
          <a:xfrm>
            <a:off x="573088" y="5444728"/>
            <a:ext cx="931281" cy="338554"/>
          </a:xfrm>
          <a:prstGeom prst="rect">
            <a:avLst/>
          </a:prstGeom>
          <a:solidFill>
            <a:schemeClr val="bg1"/>
          </a:solidFill>
          <a:ln w="22225">
            <a:solidFill>
              <a:srgbClr val="FFC000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cs-CZ" sz="1600" b="1" dirty="0"/>
              <a:t>raw data</a:t>
            </a:r>
          </a:p>
        </p:txBody>
      </p:sp>
      <p:sp>
        <p:nvSpPr>
          <p:cNvPr id="24" name="Šipka doprava 23"/>
          <p:cNvSpPr/>
          <p:nvPr/>
        </p:nvSpPr>
        <p:spPr>
          <a:xfrm>
            <a:off x="2267571" y="4831780"/>
            <a:ext cx="1152301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Rounded Rectangle 3"/>
          <p:cNvSpPr>
            <a:spLocks noChangeArrowheads="1"/>
          </p:cNvSpPr>
          <p:nvPr/>
        </p:nvSpPr>
        <p:spPr bwMode="auto">
          <a:xfrm>
            <a:off x="1413667" y="260648"/>
            <a:ext cx="7730333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Temporal</a:t>
            </a:r>
            <a:r>
              <a:rPr lang="en-US" sz="1400" b="1" dirty="0" smtClean="0">
                <a:solidFill>
                  <a:srgbClr val="0000CC"/>
                </a:solidFill>
                <a:cs typeface="Calibri" pitchFamily="34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diagnostic: single-shot</a:t>
            </a:r>
            <a:r>
              <a:rPr lang="en-US" sz="1400" b="1" dirty="0" smtClean="0">
                <a:solidFill>
                  <a:srgbClr val="0000CC"/>
                </a:solidFill>
                <a:cs typeface="Calibri" pitchFamily="34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autocorrelator</a:t>
            </a:r>
            <a:r>
              <a:rPr lang="en-US" sz="1600" b="1" dirty="0" smtClean="0">
                <a:solidFill>
                  <a:srgbClr val="0000CC"/>
                </a:solidFill>
                <a:cs typeface="Calibri" pitchFamily="34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pulse</a:t>
            </a:r>
            <a:r>
              <a:rPr lang="en-US" sz="1600" b="1" dirty="0" smtClean="0">
                <a:solidFill>
                  <a:srgbClr val="0000CC"/>
                </a:solidFill>
                <a:cs typeface="Calibri" pitchFamily="34" charset="0"/>
              </a:rPr>
              <a:t> </a:t>
            </a: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length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sp>
        <p:nvSpPr>
          <p:cNvPr id="26" name="Obdélník 25"/>
          <p:cNvSpPr/>
          <p:nvPr/>
        </p:nvSpPr>
        <p:spPr>
          <a:xfrm>
            <a:off x="1085454" y="908720"/>
            <a:ext cx="6726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Development of system with </a:t>
            </a:r>
            <a:r>
              <a:rPr lang="en-GB" dirty="0"/>
              <a:t>LabView real-time (LVRT) drivers and SW</a:t>
            </a:r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675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1629122"/>
            <a:ext cx="654843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ové pole 2"/>
          <p:cNvSpPr txBox="1">
            <a:spLocks noChangeArrowheads="1"/>
          </p:cNvSpPr>
          <p:nvPr/>
        </p:nvSpPr>
        <p:spPr bwMode="auto">
          <a:xfrm>
            <a:off x="2916238" y="3364260"/>
            <a:ext cx="576262" cy="209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THG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Textové pole 2"/>
          <p:cNvSpPr txBox="1">
            <a:spLocks noChangeArrowheads="1"/>
          </p:cNvSpPr>
          <p:nvPr/>
        </p:nvSpPr>
        <p:spPr bwMode="auto">
          <a:xfrm>
            <a:off x="179388" y="2194272"/>
            <a:ext cx="1079500" cy="449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FF0000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Incoming beam</a:t>
            </a:r>
            <a:endParaRPr lang="en-US" altLang="en-US" sz="1200">
              <a:solidFill>
                <a:srgbClr val="FF0000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2" name="Textové pole 2"/>
          <p:cNvSpPr txBox="1">
            <a:spLocks noChangeArrowheads="1"/>
          </p:cNvSpPr>
          <p:nvPr/>
        </p:nvSpPr>
        <p:spPr bwMode="auto">
          <a:xfrm>
            <a:off x="3995738" y="2656235"/>
            <a:ext cx="577850" cy="209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SHG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3" name="Textové pole 2"/>
          <p:cNvSpPr txBox="1">
            <a:spLocks noChangeArrowheads="1"/>
          </p:cNvSpPr>
          <p:nvPr/>
        </p:nvSpPr>
        <p:spPr bwMode="auto">
          <a:xfrm>
            <a:off x="658813" y="4218335"/>
            <a:ext cx="960437" cy="4968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Spher.</a:t>
            </a:r>
          </a:p>
          <a:p>
            <a:pPr algn="ctr" eaLnBrk="1" hangingPunct="1"/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mirror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" name="Textové pole 2"/>
          <p:cNvSpPr txBox="1">
            <a:spLocks noChangeArrowheads="1"/>
          </p:cNvSpPr>
          <p:nvPr/>
        </p:nvSpPr>
        <p:spPr bwMode="auto">
          <a:xfrm>
            <a:off x="3152775" y="2453035"/>
            <a:ext cx="431800" cy="209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BS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5" name="Textové pole 2"/>
          <p:cNvSpPr txBox="1">
            <a:spLocks noChangeArrowheads="1"/>
          </p:cNvSpPr>
          <p:nvPr/>
        </p:nvSpPr>
        <p:spPr bwMode="auto">
          <a:xfrm>
            <a:off x="2362200" y="4564410"/>
            <a:ext cx="1222375" cy="3667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Delay stage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Textové pole 2"/>
          <p:cNvSpPr txBox="1">
            <a:spLocks noChangeArrowheads="1"/>
          </p:cNvSpPr>
          <p:nvPr/>
        </p:nvSpPr>
        <p:spPr bwMode="auto">
          <a:xfrm>
            <a:off x="5218113" y="3367435"/>
            <a:ext cx="577850" cy="2095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115000"/>
              </a:lnSpc>
              <a:spcAft>
                <a:spcPts val="1000"/>
              </a:spcAft>
            </a:pPr>
            <a:r>
              <a:rPr lang="en-GB" altLang="en-US" sz="1200" b="1">
                <a:solidFill>
                  <a:srgbClr val="262626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PMT</a:t>
            </a:r>
            <a:endParaRPr lang="en-US" altLang="en-US" sz="1200">
              <a:solidFill>
                <a:srgbClr val="262626"/>
              </a:solidFill>
              <a:latin typeface="Verdana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7" name="Obdélník 16"/>
          <p:cNvSpPr/>
          <p:nvPr/>
        </p:nvSpPr>
        <p:spPr bwMode="auto">
          <a:xfrm>
            <a:off x="6659563" y="1629122"/>
            <a:ext cx="2376487" cy="4248150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Calibri"/>
              </a:rPr>
              <a:t>Specifications</a:t>
            </a:r>
            <a:endParaRPr lang="en-US" sz="2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Dynamic range: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&gt;10</a:t>
            </a:r>
            <a:r>
              <a:rPr lang="en-US" sz="1600" b="1" baseline="30000" dirty="0">
                <a:solidFill>
                  <a:schemeClr val="tx1"/>
                </a:solidFill>
                <a:latin typeface="Calibri"/>
              </a:rPr>
              <a:t>10</a:t>
            </a:r>
            <a:r>
              <a:rPr lang="en-US" sz="1600" b="1" dirty="0">
                <a:solidFill>
                  <a:schemeClr val="tx1"/>
                </a:solidFill>
                <a:latin typeface="Calibri"/>
              </a:rPr>
              <a:t> (100 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dB)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goal 10</a:t>
            </a:r>
            <a:r>
              <a:rPr lang="en-US" sz="1600" b="1" baseline="30000" dirty="0" smtClean="0">
                <a:solidFill>
                  <a:schemeClr val="tx1"/>
                </a:solidFill>
                <a:latin typeface="Calibri"/>
              </a:rPr>
              <a:t>11</a:t>
            </a: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 (110 dB)</a:t>
            </a:r>
          </a:p>
          <a:p>
            <a:pPr algn="ctr">
              <a:defRPr/>
            </a:pPr>
            <a:endParaRPr lang="en-US" sz="1000" i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Scanning range: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up to 200ps</a:t>
            </a: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Required energy: 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&gt;100</a:t>
            </a:r>
            <a:r>
              <a:rPr lang="el-GR" sz="1600" b="1" dirty="0">
                <a:solidFill>
                  <a:schemeClr val="tx1"/>
                </a:solidFill>
                <a:latin typeface="Calibri"/>
              </a:rPr>
              <a:t>μ</a:t>
            </a:r>
            <a:r>
              <a:rPr lang="en-US" sz="1600" b="1" dirty="0">
                <a:solidFill>
                  <a:schemeClr val="tx1"/>
                </a:solidFill>
                <a:latin typeface="Calibri"/>
              </a:rPr>
              <a:t>J</a:t>
            </a: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Repetition rate:</a:t>
            </a:r>
          </a:p>
          <a:p>
            <a:pPr algn="ctr"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alibri"/>
              </a:rPr>
              <a:t>Slow - scanning </a:t>
            </a: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alibri"/>
              </a:rPr>
              <a:t>(depends on resolution)</a:t>
            </a:r>
            <a:endParaRPr lang="en-US" sz="1600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0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r>
              <a:rPr lang="en-US" sz="1600" i="1" dirty="0">
                <a:solidFill>
                  <a:schemeClr val="tx1"/>
                </a:solidFill>
                <a:latin typeface="Calibri"/>
              </a:rPr>
              <a:t>Polarization:</a:t>
            </a:r>
          </a:p>
          <a:p>
            <a:pPr algn="ctr">
              <a:defRPr/>
            </a:pPr>
            <a:r>
              <a:rPr lang="en-US" sz="1600" b="1" dirty="0">
                <a:solidFill>
                  <a:schemeClr val="tx1"/>
                </a:solidFill>
                <a:latin typeface="Calibri"/>
              </a:rPr>
              <a:t>linear</a:t>
            </a: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  <a:p>
            <a:pPr algn="ctr">
              <a:defRPr/>
            </a:pPr>
            <a:endParaRPr lang="en-US" sz="1600" b="1" dirty="0">
              <a:solidFill>
                <a:schemeClr val="tx1"/>
              </a:solidFill>
              <a:latin typeface="Calibri"/>
            </a:endParaRPr>
          </a:p>
        </p:txBody>
      </p:sp>
      <p:cxnSp>
        <p:nvCxnSpPr>
          <p:cNvPr id="18" name="Přímá spojnice se šipkou 17"/>
          <p:cNvCxnSpPr/>
          <p:nvPr/>
        </p:nvCxnSpPr>
        <p:spPr>
          <a:xfrm flipV="1">
            <a:off x="1476375" y="3202335"/>
            <a:ext cx="885825" cy="101600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Third-order autocorrelator (contrast measurement)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sp>
        <p:nvSpPr>
          <p:cNvPr id="20" name="TextovéPole 19"/>
          <p:cNvSpPr txBox="1"/>
          <p:nvPr/>
        </p:nvSpPr>
        <p:spPr>
          <a:xfrm>
            <a:off x="227707" y="908720"/>
            <a:ext cx="6284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Development </a:t>
            </a:r>
            <a:r>
              <a:rPr lang="en-GB" dirty="0"/>
              <a:t>of core functions on </a:t>
            </a:r>
            <a:r>
              <a:rPr lang="en-GB" dirty="0" smtClean="0"/>
              <a:t>LabView real-time drivers</a:t>
            </a:r>
          </a:p>
          <a:p>
            <a:r>
              <a:rPr lang="en-GB" dirty="0" smtClean="0"/>
              <a:t> &amp; SW &amp; </a:t>
            </a:r>
            <a:r>
              <a:rPr lang="en-GB" dirty="0"/>
              <a:t>library for </a:t>
            </a:r>
            <a:r>
              <a:rPr lang="en-GB" dirty="0" smtClean="0"/>
              <a:t>processing</a:t>
            </a:r>
            <a:endParaRPr lang="cs-CZ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09014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bdélník 6"/>
          <p:cNvSpPr/>
          <p:nvPr/>
        </p:nvSpPr>
        <p:spPr bwMode="auto">
          <a:xfrm>
            <a:off x="198438" y="2684239"/>
            <a:ext cx="4318000" cy="1657350"/>
          </a:xfrm>
          <a:prstGeom prst="rect">
            <a:avLst/>
          </a:prstGeom>
          <a:solidFill>
            <a:schemeClr val="accent2">
              <a:lumMod val="40000"/>
              <a:lumOff val="60000"/>
              <a:alpha val="37000"/>
            </a:schemeClr>
          </a:solidFill>
          <a:ln w="38100" cap="rnd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Spatial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diagnostics</a:t>
            </a:r>
            <a:endParaRPr lang="en-US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endParaRPr lang="en-US" sz="1400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Near-field camera 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(beam profile, alignment)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Far-field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(wavefront, alignment)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Wavefront 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sensor 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(wavefront )</a:t>
            </a:r>
            <a:endParaRPr lang="en-US" sz="1400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Polarization module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 (spatially &amp; spectrally resolved)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Dark-field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(damage recognition) </a:t>
            </a:r>
            <a:endParaRPr lang="en-US" sz="14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Obdélník 7"/>
          <p:cNvSpPr/>
          <p:nvPr/>
        </p:nvSpPr>
        <p:spPr bwMode="auto">
          <a:xfrm>
            <a:off x="198438" y="4485035"/>
            <a:ext cx="4318000" cy="1392237"/>
          </a:xfrm>
          <a:prstGeom prst="rect">
            <a:avLst/>
          </a:prstGeom>
          <a:solidFill>
            <a:srgbClr val="FFFF00">
              <a:alpha val="37000"/>
            </a:srgbClr>
          </a:solidFill>
          <a:ln w="38100" cap="rnd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Power/energy,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spectrum</a:t>
            </a:r>
            <a:endParaRPr lang="en-US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endParaRPr lang="en-US" sz="1400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Full 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aperture power meter 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(absolute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meas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.</a:t>
            </a:r>
            <a:r>
              <a:rPr lang="en-US" sz="900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&amp;</a:t>
            </a:r>
            <a:r>
              <a:rPr lang="en-US" sz="900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calibration)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Pulse 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shot-to-shot energy 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(diode + integrating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sphere)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Pulse 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optical spectrum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Obdélník 8"/>
          <p:cNvSpPr/>
          <p:nvPr/>
        </p:nvSpPr>
        <p:spPr bwMode="auto">
          <a:xfrm>
            <a:off x="198438" y="1124744"/>
            <a:ext cx="4318000" cy="1439863"/>
          </a:xfrm>
          <a:prstGeom prst="rect">
            <a:avLst/>
          </a:prstGeom>
          <a:solidFill>
            <a:schemeClr val="accent1">
              <a:alpha val="37000"/>
            </a:schemeClr>
          </a:solidFill>
          <a:ln w="38100" cap="rnd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spcBef>
                <a:spcPts val="600"/>
              </a:spcBef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Temporal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diagnostics</a:t>
            </a:r>
            <a:endParaRPr lang="en-US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endParaRPr lang="en-US" sz="1400" b="1" dirty="0">
              <a:solidFill>
                <a:schemeClr val="tx1"/>
              </a:solidFill>
              <a:latin typeface="Calibri"/>
            </a:endParaRP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SHG autocorrelator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(pulse duration)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SPIDER 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/ </a:t>
            </a:r>
            <a:r>
              <a:rPr lang="en-US" sz="1400" b="1" dirty="0" err="1" smtClean="0">
                <a:solidFill>
                  <a:schemeClr val="tx1"/>
                </a:solidFill>
                <a:latin typeface="Calibri"/>
              </a:rPr>
              <a:t>Wizzler</a:t>
            </a:r>
            <a:r>
              <a:rPr lang="en-US" sz="1400" b="1" dirty="0" smtClean="0">
                <a:solidFill>
                  <a:schemeClr val="tx1"/>
                </a:solidFill>
                <a:latin typeface="Calibri"/>
              </a:rPr>
              <a:t> 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(pulse duration, spectral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phase)</a:t>
            </a:r>
          </a:p>
          <a:p>
            <a:pPr>
              <a:defRPr/>
            </a:pPr>
            <a:r>
              <a:rPr lang="en-US" sz="1400" b="1" dirty="0">
                <a:solidFill>
                  <a:schemeClr val="tx1"/>
                </a:solidFill>
                <a:latin typeface="Calibri"/>
              </a:rPr>
              <a:t>3</a:t>
            </a:r>
            <a:r>
              <a:rPr lang="en-US" sz="1400" b="1" baseline="30000" dirty="0">
                <a:solidFill>
                  <a:schemeClr val="tx1"/>
                </a:solidFill>
                <a:latin typeface="Calibri"/>
              </a:rPr>
              <a:t>rd</a:t>
            </a:r>
            <a:r>
              <a:rPr lang="en-US" sz="1400" b="1" dirty="0">
                <a:solidFill>
                  <a:schemeClr val="tx1"/>
                </a:solidFill>
                <a:latin typeface="Calibri"/>
              </a:rPr>
              <a:t> order correlator </a:t>
            </a:r>
            <a:r>
              <a:rPr lang="en-US" sz="1400" dirty="0">
                <a:solidFill>
                  <a:schemeClr val="tx1"/>
                </a:solidFill>
                <a:latin typeface="Calibri"/>
              </a:rPr>
              <a:t>(contrast measurement</a:t>
            </a:r>
            <a:r>
              <a:rPr lang="en-US" sz="1400" dirty="0" smtClean="0">
                <a:solidFill>
                  <a:schemeClr val="tx1"/>
                </a:solidFill>
                <a:latin typeface="Calibri"/>
              </a:rPr>
              <a:t>)</a:t>
            </a:r>
          </a:p>
        </p:txBody>
      </p:sp>
      <p:sp>
        <p:nvSpPr>
          <p:cNvPr id="10" name="Obdélník 9"/>
          <p:cNvSpPr/>
          <p:nvPr/>
        </p:nvSpPr>
        <p:spPr bwMode="auto">
          <a:xfrm>
            <a:off x="4643438" y="3956869"/>
            <a:ext cx="4392612" cy="1920403"/>
          </a:xfrm>
          <a:prstGeom prst="rect">
            <a:avLst/>
          </a:prstGeom>
          <a:noFill/>
          <a:ln w="38100" cap="rnd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8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Fully automated,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10 Hz </a:t>
            </a:r>
            <a:r>
              <a:rPr lang="en-US" b="1" dirty="0">
                <a:solidFill>
                  <a:schemeClr val="tx1"/>
                </a:solidFill>
                <a:latin typeface="Calibri"/>
              </a:rPr>
              <a:t>real time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operation</a:t>
            </a:r>
            <a:endParaRPr lang="en-US" b="1" dirty="0">
              <a:solidFill>
                <a:schemeClr val="tx1"/>
              </a:solidFill>
              <a:latin typeface="Calibri"/>
            </a:endParaRPr>
          </a:p>
          <a:p>
            <a:pPr marL="288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Signals for feedback and alignment</a:t>
            </a:r>
          </a:p>
          <a:p>
            <a:pPr marL="288000" indent="-288000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schemeClr val="tx1"/>
                </a:solidFill>
                <a:latin typeface="Calibri"/>
              </a:rPr>
              <a:t>Pulse</a:t>
            </a:r>
            <a:r>
              <a:rPr lang="en-US" sz="14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alibri"/>
              </a:rPr>
              <a:t>/</a:t>
            </a:r>
            <a:r>
              <a:rPr lang="en-US" sz="14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alibri"/>
              </a:rPr>
              <a:t>beam</a:t>
            </a:r>
            <a:r>
              <a:rPr lang="en-US" sz="14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alibri"/>
              </a:rPr>
              <a:t>diagnostics at the</a:t>
            </a:r>
            <a:r>
              <a:rPr lang="en-US" sz="1400" b="1" dirty="0">
                <a:solidFill>
                  <a:schemeClr val="tx1"/>
                </a:solidFill>
                <a:latin typeface="Calibri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Calibri"/>
              </a:rPr>
              <a:t>output of the final amplifier (before compression) and diagnostics of the compressed </a:t>
            </a:r>
            <a:r>
              <a:rPr lang="en-US" b="1" dirty="0" smtClean="0">
                <a:solidFill>
                  <a:schemeClr val="tx1"/>
                </a:solidFill>
                <a:latin typeface="Calibri"/>
              </a:rPr>
              <a:t>pulse</a:t>
            </a:r>
            <a:endParaRPr lang="en-US" b="1" dirty="0">
              <a:solidFill>
                <a:schemeClr val="tx1"/>
              </a:solidFill>
              <a:latin typeface="Calibri"/>
            </a:endParaRPr>
          </a:p>
        </p:txBody>
      </p:sp>
      <p:sp>
        <p:nvSpPr>
          <p:cNvPr id="11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Example: Integrated short pulse diagnostic package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12" name="Obrázek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t="6202" r="25986" b="17819"/>
          <a:stretch/>
        </p:blipFill>
        <p:spPr>
          <a:xfrm>
            <a:off x="4643438" y="1136982"/>
            <a:ext cx="4392612" cy="2749113"/>
          </a:xfrm>
          <a:prstGeom prst="rect">
            <a:avLst/>
          </a:prstGeom>
          <a:ln w="19050">
            <a:solidFill>
              <a:schemeClr val="accent1">
                <a:shade val="50000"/>
              </a:schemeClr>
            </a:solidFill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8700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152128" cy="5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5"/>
          <p:cNvCxnSpPr/>
          <p:nvPr/>
        </p:nvCxnSpPr>
        <p:spPr>
          <a:xfrm>
            <a:off x="0" y="836712"/>
            <a:ext cx="914400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urved Connector 58"/>
          <p:cNvCxnSpPr>
            <a:endCxn id="16" idx="3"/>
          </p:cNvCxnSpPr>
          <p:nvPr/>
        </p:nvCxnSpPr>
        <p:spPr>
          <a:xfrm flipH="1">
            <a:off x="6455425" y="3053142"/>
            <a:ext cx="299117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urved Connector 58"/>
          <p:cNvCxnSpPr/>
          <p:nvPr/>
        </p:nvCxnSpPr>
        <p:spPr>
          <a:xfrm>
            <a:off x="3419872" y="2316612"/>
            <a:ext cx="0" cy="443088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52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46" t="11447" r="6198" b="14030"/>
          <a:stretch/>
        </p:blipFill>
        <p:spPr bwMode="auto">
          <a:xfrm>
            <a:off x="4883773" y="4189700"/>
            <a:ext cx="988243" cy="603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4" descr="http://cdn.x-technik.com/upload/images/824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664" l="6167" r="100000">
                        <a14:foregroundMark x1="40333" y1="30067" x2="82000" y2="3786"/>
                        <a14:foregroundMark x1="92667" y1="16704" x2="49833" y2="48775"/>
                        <a14:foregroundMark x1="37000" y1="60579" x2="51333" y2="50557"/>
                        <a14:foregroundMark x1="48333" y1="70156" x2="85667" y2="36748"/>
                        <a14:foregroundMark x1="87167" y1="38976" x2="45167" y2="74165"/>
                        <a14:foregroundMark x1="41000" y1="72160" x2="37833" y2="44321"/>
                        <a14:foregroundMark x1="53333" y1="40757" x2="57833" y2="1514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3974" y="3711044"/>
            <a:ext cx="192449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6"/>
          <p:cNvSpPr/>
          <p:nvPr/>
        </p:nvSpPr>
        <p:spPr>
          <a:xfrm>
            <a:off x="473085" y="2754025"/>
            <a:ext cx="5982340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Arial"/>
                <a:ea typeface="Calibri"/>
                <a:cs typeface="Times New Roman"/>
              </a:rPr>
              <a:t> </a:t>
            </a:r>
          </a:p>
        </p:txBody>
      </p:sp>
      <p:sp>
        <p:nvSpPr>
          <p:cNvPr id="17" name="Rectangle 57"/>
          <p:cNvSpPr/>
          <p:nvPr/>
        </p:nvSpPr>
        <p:spPr>
          <a:xfrm>
            <a:off x="473085" y="1707115"/>
            <a:ext cx="1794702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Laser HMI</a:t>
            </a:r>
          </a:p>
        </p:txBody>
      </p:sp>
      <p:sp>
        <p:nvSpPr>
          <p:cNvPr id="18" name="Rectangle 58"/>
          <p:cNvSpPr/>
          <p:nvPr/>
        </p:nvSpPr>
        <p:spPr>
          <a:xfrm>
            <a:off x="4660723" y="1707115"/>
            <a:ext cx="1794702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</a:pPr>
            <a:r>
              <a:rPr lang="en-GB" sz="1200" dirty="0" smtClean="0"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Facility interface</a:t>
            </a:r>
          </a:p>
        </p:txBody>
      </p:sp>
      <p:sp>
        <p:nvSpPr>
          <p:cNvPr id="19" name="Rectangle 59"/>
          <p:cNvSpPr/>
          <p:nvPr/>
        </p:nvSpPr>
        <p:spPr>
          <a:xfrm>
            <a:off x="473085" y="3800934"/>
            <a:ext cx="1794702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RT node</a:t>
            </a:r>
          </a:p>
        </p:txBody>
      </p:sp>
      <p:sp>
        <p:nvSpPr>
          <p:cNvPr id="20" name="Rectangle 60"/>
          <p:cNvSpPr/>
          <p:nvPr/>
        </p:nvSpPr>
        <p:spPr>
          <a:xfrm>
            <a:off x="1370436" y="4399168"/>
            <a:ext cx="897351" cy="448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FPGA</a:t>
            </a:r>
          </a:p>
        </p:txBody>
      </p:sp>
      <p:sp>
        <p:nvSpPr>
          <p:cNvPr id="21" name="Rectangle 61"/>
          <p:cNvSpPr/>
          <p:nvPr/>
        </p:nvSpPr>
        <p:spPr>
          <a:xfrm>
            <a:off x="1370436" y="4847843"/>
            <a:ext cx="897351" cy="448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I/O</a:t>
            </a:r>
          </a:p>
        </p:txBody>
      </p:sp>
      <p:sp>
        <p:nvSpPr>
          <p:cNvPr id="22" name="Rectangle 62"/>
          <p:cNvSpPr/>
          <p:nvPr/>
        </p:nvSpPr>
        <p:spPr>
          <a:xfrm>
            <a:off x="473085" y="4399168"/>
            <a:ext cx="897351" cy="4486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rgbClr val="000000"/>
                </a:solidFill>
                <a:effectLst/>
                <a:latin typeface="Arial"/>
                <a:ea typeface="Calibri"/>
                <a:cs typeface="Times New Roman"/>
              </a:rPr>
              <a:t>I/O</a:t>
            </a:r>
          </a:p>
        </p:txBody>
      </p:sp>
      <p:sp>
        <p:nvSpPr>
          <p:cNvPr id="23" name="Flowchart: Magnetic Disk 63"/>
          <p:cNvSpPr/>
          <p:nvPr/>
        </p:nvSpPr>
        <p:spPr>
          <a:xfrm>
            <a:off x="1819112" y="3950493"/>
            <a:ext cx="299117" cy="299117"/>
          </a:xfrm>
          <a:prstGeom prst="flowChartMagneticDisk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4" name="Rectangle 64"/>
          <p:cNvSpPr/>
          <p:nvPr/>
        </p:nvSpPr>
        <p:spPr>
          <a:xfrm>
            <a:off x="2566904" y="1707115"/>
            <a:ext cx="1794702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Sequencer</a:t>
            </a:r>
          </a:p>
        </p:txBody>
      </p:sp>
      <p:sp>
        <p:nvSpPr>
          <p:cNvPr id="25" name="Freeform 65"/>
          <p:cNvSpPr/>
          <p:nvPr/>
        </p:nvSpPr>
        <p:spPr>
          <a:xfrm>
            <a:off x="1519995" y="4698285"/>
            <a:ext cx="598234" cy="747792"/>
          </a:xfrm>
          <a:custGeom>
            <a:avLst/>
            <a:gdLst>
              <a:gd name="connsiteX0" fmla="*/ 24656 w 404770"/>
              <a:gd name="connsiteY0" fmla="*/ 636443 h 644394"/>
              <a:gd name="connsiteX1" fmla="*/ 16704 w 404770"/>
              <a:gd name="connsiteY1" fmla="*/ 191170 h 644394"/>
              <a:gd name="connsiteX2" fmla="*/ 215487 w 404770"/>
              <a:gd name="connsiteY2" fmla="*/ 339 h 644394"/>
              <a:gd name="connsiteX3" fmla="*/ 382464 w 404770"/>
              <a:gd name="connsiteY3" fmla="*/ 230926 h 644394"/>
              <a:gd name="connsiteX4" fmla="*/ 398367 w 404770"/>
              <a:gd name="connsiteY4" fmla="*/ 644394 h 644394"/>
              <a:gd name="connsiteX0" fmla="*/ 3448 w 491899"/>
              <a:gd name="connsiteY0" fmla="*/ 669261 h 669261"/>
              <a:gd name="connsiteX1" fmla="*/ 103833 w 491899"/>
              <a:gd name="connsiteY1" fmla="*/ 191189 h 669261"/>
              <a:gd name="connsiteX2" fmla="*/ 302616 w 491899"/>
              <a:gd name="connsiteY2" fmla="*/ 358 h 669261"/>
              <a:gd name="connsiteX3" fmla="*/ 469593 w 491899"/>
              <a:gd name="connsiteY3" fmla="*/ 230945 h 669261"/>
              <a:gd name="connsiteX4" fmla="*/ 485496 w 491899"/>
              <a:gd name="connsiteY4" fmla="*/ 644413 h 669261"/>
              <a:gd name="connsiteX0" fmla="*/ 3448 w 480659"/>
              <a:gd name="connsiteY0" fmla="*/ 669261 h 669262"/>
              <a:gd name="connsiteX1" fmla="*/ 103833 w 480659"/>
              <a:gd name="connsiteY1" fmla="*/ 191189 h 669262"/>
              <a:gd name="connsiteX2" fmla="*/ 302616 w 480659"/>
              <a:gd name="connsiteY2" fmla="*/ 358 h 669262"/>
              <a:gd name="connsiteX3" fmla="*/ 469593 w 480659"/>
              <a:gd name="connsiteY3" fmla="*/ 230945 h 669262"/>
              <a:gd name="connsiteX4" fmla="*/ 460649 w 480659"/>
              <a:gd name="connsiteY4" fmla="*/ 669262 h 669262"/>
              <a:gd name="connsiteX0" fmla="*/ 27266 w 504477"/>
              <a:gd name="connsiteY0" fmla="*/ 678818 h 678819"/>
              <a:gd name="connsiteX1" fmla="*/ 27267 w 504477"/>
              <a:gd name="connsiteY1" fmla="*/ 107318 h 678819"/>
              <a:gd name="connsiteX2" fmla="*/ 326434 w 504477"/>
              <a:gd name="connsiteY2" fmla="*/ 9915 h 678819"/>
              <a:gd name="connsiteX3" fmla="*/ 493411 w 504477"/>
              <a:gd name="connsiteY3" fmla="*/ 240502 h 678819"/>
              <a:gd name="connsiteX4" fmla="*/ 484467 w 504477"/>
              <a:gd name="connsiteY4" fmla="*/ 678819 h 678819"/>
              <a:gd name="connsiteX0" fmla="*/ 27266 w 497966"/>
              <a:gd name="connsiteY0" fmla="*/ 669476 h 669477"/>
              <a:gd name="connsiteX1" fmla="*/ 27267 w 497966"/>
              <a:gd name="connsiteY1" fmla="*/ 97976 h 669477"/>
              <a:gd name="connsiteX2" fmla="*/ 326434 w 497966"/>
              <a:gd name="connsiteY2" fmla="*/ 573 h 669477"/>
              <a:gd name="connsiteX3" fmla="*/ 484467 w 497966"/>
              <a:gd name="connsiteY3" fmla="*/ 97977 h 669477"/>
              <a:gd name="connsiteX4" fmla="*/ 484467 w 497966"/>
              <a:gd name="connsiteY4" fmla="*/ 669477 h 669477"/>
              <a:gd name="connsiteX0" fmla="*/ 0 w 470700"/>
              <a:gd name="connsiteY0" fmla="*/ 669476 h 669477"/>
              <a:gd name="connsiteX1" fmla="*/ 1 w 470700"/>
              <a:gd name="connsiteY1" fmla="*/ 97976 h 669477"/>
              <a:gd name="connsiteX2" fmla="*/ 299168 w 470700"/>
              <a:gd name="connsiteY2" fmla="*/ 573 h 669477"/>
              <a:gd name="connsiteX3" fmla="*/ 457201 w 470700"/>
              <a:gd name="connsiteY3" fmla="*/ 97977 h 669477"/>
              <a:gd name="connsiteX4" fmla="*/ 457201 w 470700"/>
              <a:gd name="connsiteY4" fmla="*/ 669477 h 669477"/>
              <a:gd name="connsiteX0" fmla="*/ 0 w 457201"/>
              <a:gd name="connsiteY0" fmla="*/ 669476 h 669477"/>
              <a:gd name="connsiteX1" fmla="*/ 1 w 457201"/>
              <a:gd name="connsiteY1" fmla="*/ 97976 h 669477"/>
              <a:gd name="connsiteX2" fmla="*/ 299168 w 457201"/>
              <a:gd name="connsiteY2" fmla="*/ 573 h 669477"/>
              <a:gd name="connsiteX3" fmla="*/ 457201 w 457201"/>
              <a:gd name="connsiteY3" fmla="*/ 97977 h 669477"/>
              <a:gd name="connsiteX4" fmla="*/ 457201 w 457201"/>
              <a:gd name="connsiteY4" fmla="*/ 669477 h 669477"/>
              <a:gd name="connsiteX0" fmla="*/ 16932 w 491066"/>
              <a:gd name="connsiteY0" fmla="*/ 800099 h 800100"/>
              <a:gd name="connsiteX1" fmla="*/ 16933 w 491066"/>
              <a:gd name="connsiteY1" fmla="*/ 228599 h 800100"/>
              <a:gd name="connsiteX2" fmla="*/ 245534 w 491066"/>
              <a:gd name="connsiteY2" fmla="*/ 0 h 800100"/>
              <a:gd name="connsiteX3" fmla="*/ 474133 w 491066"/>
              <a:gd name="connsiteY3" fmla="*/ 228600 h 800100"/>
              <a:gd name="connsiteX4" fmla="*/ 474133 w 491066"/>
              <a:gd name="connsiteY4" fmla="*/ 800100 h 800100"/>
              <a:gd name="connsiteX0" fmla="*/ 16932 w 474133"/>
              <a:gd name="connsiteY0" fmla="*/ 800099 h 800100"/>
              <a:gd name="connsiteX1" fmla="*/ 16933 w 474133"/>
              <a:gd name="connsiteY1" fmla="*/ 228599 h 800100"/>
              <a:gd name="connsiteX2" fmla="*/ 245534 w 474133"/>
              <a:gd name="connsiteY2" fmla="*/ 0 h 800100"/>
              <a:gd name="connsiteX3" fmla="*/ 474133 w 474133"/>
              <a:gd name="connsiteY3" fmla="*/ 228600 h 800100"/>
              <a:gd name="connsiteX4" fmla="*/ 474133 w 474133"/>
              <a:gd name="connsiteY4" fmla="*/ 800100 h 800100"/>
              <a:gd name="connsiteX0" fmla="*/ 0 w 457201"/>
              <a:gd name="connsiteY0" fmla="*/ 800099 h 800100"/>
              <a:gd name="connsiteX1" fmla="*/ 1 w 457201"/>
              <a:gd name="connsiteY1" fmla="*/ 228599 h 800100"/>
              <a:gd name="connsiteX2" fmla="*/ 228602 w 457201"/>
              <a:gd name="connsiteY2" fmla="*/ 0 h 800100"/>
              <a:gd name="connsiteX3" fmla="*/ 457201 w 457201"/>
              <a:gd name="connsiteY3" fmla="*/ 228600 h 800100"/>
              <a:gd name="connsiteX4" fmla="*/ 457201 w 457201"/>
              <a:gd name="connsiteY4" fmla="*/ 800100 h 800100"/>
              <a:gd name="connsiteX0" fmla="*/ 26 w 457227"/>
              <a:gd name="connsiteY0" fmla="*/ 800099 h 800100"/>
              <a:gd name="connsiteX1" fmla="*/ 27 w 457227"/>
              <a:gd name="connsiteY1" fmla="*/ 228599 h 800100"/>
              <a:gd name="connsiteX2" fmla="*/ 228628 w 457227"/>
              <a:gd name="connsiteY2" fmla="*/ 0 h 800100"/>
              <a:gd name="connsiteX3" fmla="*/ 457227 w 457227"/>
              <a:gd name="connsiteY3" fmla="*/ 228600 h 800100"/>
              <a:gd name="connsiteX4" fmla="*/ 457227 w 457227"/>
              <a:gd name="connsiteY4" fmla="*/ 800100 h 800100"/>
              <a:gd name="connsiteX0" fmla="*/ 26 w 458727"/>
              <a:gd name="connsiteY0" fmla="*/ 800099 h 800100"/>
              <a:gd name="connsiteX1" fmla="*/ 27 w 458727"/>
              <a:gd name="connsiteY1" fmla="*/ 228599 h 800100"/>
              <a:gd name="connsiteX2" fmla="*/ 228628 w 458727"/>
              <a:gd name="connsiteY2" fmla="*/ 0 h 800100"/>
              <a:gd name="connsiteX3" fmla="*/ 457227 w 458727"/>
              <a:gd name="connsiteY3" fmla="*/ 228600 h 800100"/>
              <a:gd name="connsiteX4" fmla="*/ 457227 w 458727"/>
              <a:gd name="connsiteY4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727" h="800100">
                <a:moveTo>
                  <a:pt x="26" y="800099"/>
                </a:moveTo>
                <a:cubicBezTo>
                  <a:pt x="26" y="609599"/>
                  <a:pt x="2439" y="402460"/>
                  <a:pt x="27" y="228599"/>
                </a:cubicBezTo>
                <a:cubicBezTo>
                  <a:pt x="-2385" y="54738"/>
                  <a:pt x="152428" y="0"/>
                  <a:pt x="228628" y="0"/>
                </a:cubicBezTo>
                <a:cubicBezTo>
                  <a:pt x="304828" y="0"/>
                  <a:pt x="453851" y="31589"/>
                  <a:pt x="457227" y="228600"/>
                </a:cubicBezTo>
                <a:cubicBezTo>
                  <a:pt x="460603" y="425611"/>
                  <a:pt x="457227" y="609600"/>
                  <a:pt x="457227" y="80010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6" name="Freeform 66"/>
          <p:cNvSpPr/>
          <p:nvPr/>
        </p:nvSpPr>
        <p:spPr>
          <a:xfrm>
            <a:off x="622644" y="4100051"/>
            <a:ext cx="598234" cy="1346026"/>
          </a:xfrm>
          <a:custGeom>
            <a:avLst/>
            <a:gdLst>
              <a:gd name="connsiteX0" fmla="*/ 24656 w 404770"/>
              <a:gd name="connsiteY0" fmla="*/ 636443 h 644394"/>
              <a:gd name="connsiteX1" fmla="*/ 16704 w 404770"/>
              <a:gd name="connsiteY1" fmla="*/ 191170 h 644394"/>
              <a:gd name="connsiteX2" fmla="*/ 215487 w 404770"/>
              <a:gd name="connsiteY2" fmla="*/ 339 h 644394"/>
              <a:gd name="connsiteX3" fmla="*/ 382464 w 404770"/>
              <a:gd name="connsiteY3" fmla="*/ 230926 h 644394"/>
              <a:gd name="connsiteX4" fmla="*/ 398367 w 404770"/>
              <a:gd name="connsiteY4" fmla="*/ 644394 h 644394"/>
              <a:gd name="connsiteX0" fmla="*/ 3448 w 491899"/>
              <a:gd name="connsiteY0" fmla="*/ 669261 h 669261"/>
              <a:gd name="connsiteX1" fmla="*/ 103833 w 491899"/>
              <a:gd name="connsiteY1" fmla="*/ 191189 h 669261"/>
              <a:gd name="connsiteX2" fmla="*/ 302616 w 491899"/>
              <a:gd name="connsiteY2" fmla="*/ 358 h 669261"/>
              <a:gd name="connsiteX3" fmla="*/ 469593 w 491899"/>
              <a:gd name="connsiteY3" fmla="*/ 230945 h 669261"/>
              <a:gd name="connsiteX4" fmla="*/ 485496 w 491899"/>
              <a:gd name="connsiteY4" fmla="*/ 644413 h 669261"/>
              <a:gd name="connsiteX0" fmla="*/ 3448 w 480659"/>
              <a:gd name="connsiteY0" fmla="*/ 669261 h 669262"/>
              <a:gd name="connsiteX1" fmla="*/ 103833 w 480659"/>
              <a:gd name="connsiteY1" fmla="*/ 191189 h 669262"/>
              <a:gd name="connsiteX2" fmla="*/ 302616 w 480659"/>
              <a:gd name="connsiteY2" fmla="*/ 358 h 669262"/>
              <a:gd name="connsiteX3" fmla="*/ 469593 w 480659"/>
              <a:gd name="connsiteY3" fmla="*/ 230945 h 669262"/>
              <a:gd name="connsiteX4" fmla="*/ 460649 w 480659"/>
              <a:gd name="connsiteY4" fmla="*/ 669262 h 669262"/>
              <a:gd name="connsiteX0" fmla="*/ 27266 w 504477"/>
              <a:gd name="connsiteY0" fmla="*/ 678818 h 678819"/>
              <a:gd name="connsiteX1" fmla="*/ 27267 w 504477"/>
              <a:gd name="connsiteY1" fmla="*/ 107318 h 678819"/>
              <a:gd name="connsiteX2" fmla="*/ 326434 w 504477"/>
              <a:gd name="connsiteY2" fmla="*/ 9915 h 678819"/>
              <a:gd name="connsiteX3" fmla="*/ 493411 w 504477"/>
              <a:gd name="connsiteY3" fmla="*/ 240502 h 678819"/>
              <a:gd name="connsiteX4" fmla="*/ 484467 w 504477"/>
              <a:gd name="connsiteY4" fmla="*/ 678819 h 678819"/>
              <a:gd name="connsiteX0" fmla="*/ 27266 w 497966"/>
              <a:gd name="connsiteY0" fmla="*/ 669476 h 669477"/>
              <a:gd name="connsiteX1" fmla="*/ 27267 w 497966"/>
              <a:gd name="connsiteY1" fmla="*/ 97976 h 669477"/>
              <a:gd name="connsiteX2" fmla="*/ 326434 w 497966"/>
              <a:gd name="connsiteY2" fmla="*/ 573 h 669477"/>
              <a:gd name="connsiteX3" fmla="*/ 484467 w 497966"/>
              <a:gd name="connsiteY3" fmla="*/ 97977 h 669477"/>
              <a:gd name="connsiteX4" fmla="*/ 484467 w 497966"/>
              <a:gd name="connsiteY4" fmla="*/ 669477 h 669477"/>
              <a:gd name="connsiteX0" fmla="*/ 0 w 470700"/>
              <a:gd name="connsiteY0" fmla="*/ 669476 h 669477"/>
              <a:gd name="connsiteX1" fmla="*/ 1 w 470700"/>
              <a:gd name="connsiteY1" fmla="*/ 97976 h 669477"/>
              <a:gd name="connsiteX2" fmla="*/ 299168 w 470700"/>
              <a:gd name="connsiteY2" fmla="*/ 573 h 669477"/>
              <a:gd name="connsiteX3" fmla="*/ 457201 w 470700"/>
              <a:gd name="connsiteY3" fmla="*/ 97977 h 669477"/>
              <a:gd name="connsiteX4" fmla="*/ 457201 w 470700"/>
              <a:gd name="connsiteY4" fmla="*/ 669477 h 669477"/>
              <a:gd name="connsiteX0" fmla="*/ 0 w 457201"/>
              <a:gd name="connsiteY0" fmla="*/ 669476 h 669477"/>
              <a:gd name="connsiteX1" fmla="*/ 1 w 457201"/>
              <a:gd name="connsiteY1" fmla="*/ 97976 h 669477"/>
              <a:gd name="connsiteX2" fmla="*/ 299168 w 457201"/>
              <a:gd name="connsiteY2" fmla="*/ 573 h 669477"/>
              <a:gd name="connsiteX3" fmla="*/ 457201 w 457201"/>
              <a:gd name="connsiteY3" fmla="*/ 97977 h 669477"/>
              <a:gd name="connsiteX4" fmla="*/ 457201 w 457201"/>
              <a:gd name="connsiteY4" fmla="*/ 669477 h 669477"/>
              <a:gd name="connsiteX0" fmla="*/ 16932 w 491066"/>
              <a:gd name="connsiteY0" fmla="*/ 800099 h 800100"/>
              <a:gd name="connsiteX1" fmla="*/ 16933 w 491066"/>
              <a:gd name="connsiteY1" fmla="*/ 228599 h 800100"/>
              <a:gd name="connsiteX2" fmla="*/ 245534 w 491066"/>
              <a:gd name="connsiteY2" fmla="*/ 0 h 800100"/>
              <a:gd name="connsiteX3" fmla="*/ 474133 w 491066"/>
              <a:gd name="connsiteY3" fmla="*/ 228600 h 800100"/>
              <a:gd name="connsiteX4" fmla="*/ 474133 w 491066"/>
              <a:gd name="connsiteY4" fmla="*/ 800100 h 800100"/>
              <a:gd name="connsiteX0" fmla="*/ 16932 w 474133"/>
              <a:gd name="connsiteY0" fmla="*/ 800099 h 800100"/>
              <a:gd name="connsiteX1" fmla="*/ 16933 w 474133"/>
              <a:gd name="connsiteY1" fmla="*/ 228599 h 800100"/>
              <a:gd name="connsiteX2" fmla="*/ 245534 w 474133"/>
              <a:gd name="connsiteY2" fmla="*/ 0 h 800100"/>
              <a:gd name="connsiteX3" fmla="*/ 474133 w 474133"/>
              <a:gd name="connsiteY3" fmla="*/ 228600 h 800100"/>
              <a:gd name="connsiteX4" fmla="*/ 474133 w 474133"/>
              <a:gd name="connsiteY4" fmla="*/ 800100 h 800100"/>
              <a:gd name="connsiteX0" fmla="*/ 0 w 457201"/>
              <a:gd name="connsiteY0" fmla="*/ 800099 h 800100"/>
              <a:gd name="connsiteX1" fmla="*/ 1 w 457201"/>
              <a:gd name="connsiteY1" fmla="*/ 228599 h 800100"/>
              <a:gd name="connsiteX2" fmla="*/ 228602 w 457201"/>
              <a:gd name="connsiteY2" fmla="*/ 0 h 800100"/>
              <a:gd name="connsiteX3" fmla="*/ 457201 w 457201"/>
              <a:gd name="connsiteY3" fmla="*/ 228600 h 800100"/>
              <a:gd name="connsiteX4" fmla="*/ 457201 w 457201"/>
              <a:gd name="connsiteY4" fmla="*/ 800100 h 800100"/>
              <a:gd name="connsiteX0" fmla="*/ 26 w 457227"/>
              <a:gd name="connsiteY0" fmla="*/ 800099 h 800100"/>
              <a:gd name="connsiteX1" fmla="*/ 27 w 457227"/>
              <a:gd name="connsiteY1" fmla="*/ 228599 h 800100"/>
              <a:gd name="connsiteX2" fmla="*/ 228628 w 457227"/>
              <a:gd name="connsiteY2" fmla="*/ 0 h 800100"/>
              <a:gd name="connsiteX3" fmla="*/ 457227 w 457227"/>
              <a:gd name="connsiteY3" fmla="*/ 228600 h 800100"/>
              <a:gd name="connsiteX4" fmla="*/ 457227 w 457227"/>
              <a:gd name="connsiteY4" fmla="*/ 800100 h 800100"/>
              <a:gd name="connsiteX0" fmla="*/ 26 w 458727"/>
              <a:gd name="connsiteY0" fmla="*/ 800099 h 800100"/>
              <a:gd name="connsiteX1" fmla="*/ 27 w 458727"/>
              <a:gd name="connsiteY1" fmla="*/ 228599 h 800100"/>
              <a:gd name="connsiteX2" fmla="*/ 228628 w 458727"/>
              <a:gd name="connsiteY2" fmla="*/ 0 h 800100"/>
              <a:gd name="connsiteX3" fmla="*/ 457227 w 458727"/>
              <a:gd name="connsiteY3" fmla="*/ 228600 h 800100"/>
              <a:gd name="connsiteX4" fmla="*/ 457227 w 458727"/>
              <a:gd name="connsiteY4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727" h="800100">
                <a:moveTo>
                  <a:pt x="26" y="800099"/>
                </a:moveTo>
                <a:cubicBezTo>
                  <a:pt x="26" y="609599"/>
                  <a:pt x="2439" y="402460"/>
                  <a:pt x="27" y="228599"/>
                </a:cubicBezTo>
                <a:cubicBezTo>
                  <a:pt x="-2385" y="54738"/>
                  <a:pt x="152428" y="0"/>
                  <a:pt x="228628" y="0"/>
                </a:cubicBezTo>
                <a:cubicBezTo>
                  <a:pt x="304828" y="0"/>
                  <a:pt x="453851" y="31589"/>
                  <a:pt x="457227" y="228600"/>
                </a:cubicBezTo>
                <a:cubicBezTo>
                  <a:pt x="460603" y="425611"/>
                  <a:pt x="457227" y="609600"/>
                  <a:pt x="457227" y="800100"/>
                </a:cubicBezTo>
              </a:path>
            </a:pathLst>
          </a:custGeom>
          <a:noFill/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cxnSp>
        <p:nvCxnSpPr>
          <p:cNvPr id="27" name="Curved Connector 68"/>
          <p:cNvCxnSpPr/>
          <p:nvPr/>
        </p:nvCxnSpPr>
        <p:spPr>
          <a:xfrm rot="5400000" flipH="1" flipV="1">
            <a:off x="1141316" y="3580124"/>
            <a:ext cx="458240" cy="1"/>
          </a:xfrm>
          <a:prstGeom prst="curvedConnector3">
            <a:avLst>
              <a:gd name="adj1" fmla="val 50000"/>
            </a:avLst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eform 69"/>
          <p:cNvSpPr/>
          <p:nvPr/>
        </p:nvSpPr>
        <p:spPr>
          <a:xfrm flipV="1">
            <a:off x="1968670" y="2305349"/>
            <a:ext cx="897351" cy="598234"/>
          </a:xfrm>
          <a:custGeom>
            <a:avLst/>
            <a:gdLst>
              <a:gd name="connsiteX0" fmla="*/ 24656 w 404770"/>
              <a:gd name="connsiteY0" fmla="*/ 636443 h 644394"/>
              <a:gd name="connsiteX1" fmla="*/ 16704 w 404770"/>
              <a:gd name="connsiteY1" fmla="*/ 191170 h 644394"/>
              <a:gd name="connsiteX2" fmla="*/ 215487 w 404770"/>
              <a:gd name="connsiteY2" fmla="*/ 339 h 644394"/>
              <a:gd name="connsiteX3" fmla="*/ 382464 w 404770"/>
              <a:gd name="connsiteY3" fmla="*/ 230926 h 644394"/>
              <a:gd name="connsiteX4" fmla="*/ 398367 w 404770"/>
              <a:gd name="connsiteY4" fmla="*/ 644394 h 644394"/>
              <a:gd name="connsiteX0" fmla="*/ 3448 w 491899"/>
              <a:gd name="connsiteY0" fmla="*/ 669261 h 669261"/>
              <a:gd name="connsiteX1" fmla="*/ 103833 w 491899"/>
              <a:gd name="connsiteY1" fmla="*/ 191189 h 669261"/>
              <a:gd name="connsiteX2" fmla="*/ 302616 w 491899"/>
              <a:gd name="connsiteY2" fmla="*/ 358 h 669261"/>
              <a:gd name="connsiteX3" fmla="*/ 469593 w 491899"/>
              <a:gd name="connsiteY3" fmla="*/ 230945 h 669261"/>
              <a:gd name="connsiteX4" fmla="*/ 485496 w 491899"/>
              <a:gd name="connsiteY4" fmla="*/ 644413 h 669261"/>
              <a:gd name="connsiteX0" fmla="*/ 3448 w 480659"/>
              <a:gd name="connsiteY0" fmla="*/ 669261 h 669262"/>
              <a:gd name="connsiteX1" fmla="*/ 103833 w 480659"/>
              <a:gd name="connsiteY1" fmla="*/ 191189 h 669262"/>
              <a:gd name="connsiteX2" fmla="*/ 302616 w 480659"/>
              <a:gd name="connsiteY2" fmla="*/ 358 h 669262"/>
              <a:gd name="connsiteX3" fmla="*/ 469593 w 480659"/>
              <a:gd name="connsiteY3" fmla="*/ 230945 h 669262"/>
              <a:gd name="connsiteX4" fmla="*/ 460649 w 480659"/>
              <a:gd name="connsiteY4" fmla="*/ 669262 h 669262"/>
              <a:gd name="connsiteX0" fmla="*/ 27266 w 504477"/>
              <a:gd name="connsiteY0" fmla="*/ 678818 h 678819"/>
              <a:gd name="connsiteX1" fmla="*/ 27267 w 504477"/>
              <a:gd name="connsiteY1" fmla="*/ 107318 h 678819"/>
              <a:gd name="connsiteX2" fmla="*/ 326434 w 504477"/>
              <a:gd name="connsiteY2" fmla="*/ 9915 h 678819"/>
              <a:gd name="connsiteX3" fmla="*/ 493411 w 504477"/>
              <a:gd name="connsiteY3" fmla="*/ 240502 h 678819"/>
              <a:gd name="connsiteX4" fmla="*/ 484467 w 504477"/>
              <a:gd name="connsiteY4" fmla="*/ 678819 h 678819"/>
              <a:gd name="connsiteX0" fmla="*/ 27266 w 497966"/>
              <a:gd name="connsiteY0" fmla="*/ 669476 h 669477"/>
              <a:gd name="connsiteX1" fmla="*/ 27267 w 497966"/>
              <a:gd name="connsiteY1" fmla="*/ 97976 h 669477"/>
              <a:gd name="connsiteX2" fmla="*/ 326434 w 497966"/>
              <a:gd name="connsiteY2" fmla="*/ 573 h 669477"/>
              <a:gd name="connsiteX3" fmla="*/ 484467 w 497966"/>
              <a:gd name="connsiteY3" fmla="*/ 97977 h 669477"/>
              <a:gd name="connsiteX4" fmla="*/ 484467 w 497966"/>
              <a:gd name="connsiteY4" fmla="*/ 669477 h 669477"/>
              <a:gd name="connsiteX0" fmla="*/ 0 w 470700"/>
              <a:gd name="connsiteY0" fmla="*/ 669476 h 669477"/>
              <a:gd name="connsiteX1" fmla="*/ 1 w 470700"/>
              <a:gd name="connsiteY1" fmla="*/ 97976 h 669477"/>
              <a:gd name="connsiteX2" fmla="*/ 299168 w 470700"/>
              <a:gd name="connsiteY2" fmla="*/ 573 h 669477"/>
              <a:gd name="connsiteX3" fmla="*/ 457201 w 470700"/>
              <a:gd name="connsiteY3" fmla="*/ 97977 h 669477"/>
              <a:gd name="connsiteX4" fmla="*/ 457201 w 470700"/>
              <a:gd name="connsiteY4" fmla="*/ 669477 h 669477"/>
              <a:gd name="connsiteX0" fmla="*/ 0 w 457201"/>
              <a:gd name="connsiteY0" fmla="*/ 669476 h 669477"/>
              <a:gd name="connsiteX1" fmla="*/ 1 w 457201"/>
              <a:gd name="connsiteY1" fmla="*/ 97976 h 669477"/>
              <a:gd name="connsiteX2" fmla="*/ 299168 w 457201"/>
              <a:gd name="connsiteY2" fmla="*/ 573 h 669477"/>
              <a:gd name="connsiteX3" fmla="*/ 457201 w 457201"/>
              <a:gd name="connsiteY3" fmla="*/ 97977 h 669477"/>
              <a:gd name="connsiteX4" fmla="*/ 457201 w 457201"/>
              <a:gd name="connsiteY4" fmla="*/ 669477 h 669477"/>
              <a:gd name="connsiteX0" fmla="*/ 16932 w 491066"/>
              <a:gd name="connsiteY0" fmla="*/ 800099 h 800100"/>
              <a:gd name="connsiteX1" fmla="*/ 16933 w 491066"/>
              <a:gd name="connsiteY1" fmla="*/ 228599 h 800100"/>
              <a:gd name="connsiteX2" fmla="*/ 245534 w 491066"/>
              <a:gd name="connsiteY2" fmla="*/ 0 h 800100"/>
              <a:gd name="connsiteX3" fmla="*/ 474133 w 491066"/>
              <a:gd name="connsiteY3" fmla="*/ 228600 h 800100"/>
              <a:gd name="connsiteX4" fmla="*/ 474133 w 491066"/>
              <a:gd name="connsiteY4" fmla="*/ 800100 h 800100"/>
              <a:gd name="connsiteX0" fmla="*/ 16932 w 474133"/>
              <a:gd name="connsiteY0" fmla="*/ 800099 h 800100"/>
              <a:gd name="connsiteX1" fmla="*/ 16933 w 474133"/>
              <a:gd name="connsiteY1" fmla="*/ 228599 h 800100"/>
              <a:gd name="connsiteX2" fmla="*/ 245534 w 474133"/>
              <a:gd name="connsiteY2" fmla="*/ 0 h 800100"/>
              <a:gd name="connsiteX3" fmla="*/ 474133 w 474133"/>
              <a:gd name="connsiteY3" fmla="*/ 228600 h 800100"/>
              <a:gd name="connsiteX4" fmla="*/ 474133 w 474133"/>
              <a:gd name="connsiteY4" fmla="*/ 800100 h 800100"/>
              <a:gd name="connsiteX0" fmla="*/ 0 w 457201"/>
              <a:gd name="connsiteY0" fmla="*/ 800099 h 800100"/>
              <a:gd name="connsiteX1" fmla="*/ 1 w 457201"/>
              <a:gd name="connsiteY1" fmla="*/ 228599 h 800100"/>
              <a:gd name="connsiteX2" fmla="*/ 228602 w 457201"/>
              <a:gd name="connsiteY2" fmla="*/ 0 h 800100"/>
              <a:gd name="connsiteX3" fmla="*/ 457201 w 457201"/>
              <a:gd name="connsiteY3" fmla="*/ 228600 h 800100"/>
              <a:gd name="connsiteX4" fmla="*/ 457201 w 457201"/>
              <a:gd name="connsiteY4" fmla="*/ 800100 h 800100"/>
              <a:gd name="connsiteX0" fmla="*/ 26 w 457227"/>
              <a:gd name="connsiteY0" fmla="*/ 800099 h 800100"/>
              <a:gd name="connsiteX1" fmla="*/ 27 w 457227"/>
              <a:gd name="connsiteY1" fmla="*/ 228599 h 800100"/>
              <a:gd name="connsiteX2" fmla="*/ 228628 w 457227"/>
              <a:gd name="connsiteY2" fmla="*/ 0 h 800100"/>
              <a:gd name="connsiteX3" fmla="*/ 457227 w 457227"/>
              <a:gd name="connsiteY3" fmla="*/ 228600 h 800100"/>
              <a:gd name="connsiteX4" fmla="*/ 457227 w 457227"/>
              <a:gd name="connsiteY4" fmla="*/ 800100 h 800100"/>
              <a:gd name="connsiteX0" fmla="*/ 26 w 458727"/>
              <a:gd name="connsiteY0" fmla="*/ 800099 h 800100"/>
              <a:gd name="connsiteX1" fmla="*/ 27 w 458727"/>
              <a:gd name="connsiteY1" fmla="*/ 228599 h 800100"/>
              <a:gd name="connsiteX2" fmla="*/ 228628 w 458727"/>
              <a:gd name="connsiteY2" fmla="*/ 0 h 800100"/>
              <a:gd name="connsiteX3" fmla="*/ 457227 w 458727"/>
              <a:gd name="connsiteY3" fmla="*/ 228600 h 800100"/>
              <a:gd name="connsiteX4" fmla="*/ 457227 w 458727"/>
              <a:gd name="connsiteY4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727" h="800100">
                <a:moveTo>
                  <a:pt x="26" y="800099"/>
                </a:moveTo>
                <a:cubicBezTo>
                  <a:pt x="26" y="609599"/>
                  <a:pt x="2439" y="402460"/>
                  <a:pt x="27" y="228599"/>
                </a:cubicBezTo>
                <a:cubicBezTo>
                  <a:pt x="-2385" y="54738"/>
                  <a:pt x="152428" y="0"/>
                  <a:pt x="228628" y="0"/>
                </a:cubicBezTo>
                <a:cubicBezTo>
                  <a:pt x="304828" y="0"/>
                  <a:pt x="453851" y="31589"/>
                  <a:pt x="457227" y="228600"/>
                </a:cubicBezTo>
                <a:cubicBezTo>
                  <a:pt x="460603" y="425611"/>
                  <a:pt x="457227" y="609600"/>
                  <a:pt x="457227" y="800100"/>
                </a:cubicBezTo>
              </a:path>
            </a:pathLst>
          </a:cu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29" name="Freeform 70"/>
          <p:cNvSpPr/>
          <p:nvPr/>
        </p:nvSpPr>
        <p:spPr>
          <a:xfrm flipH="1" flipV="1">
            <a:off x="4062489" y="2305349"/>
            <a:ext cx="897351" cy="598234"/>
          </a:xfrm>
          <a:custGeom>
            <a:avLst/>
            <a:gdLst>
              <a:gd name="connsiteX0" fmla="*/ 24656 w 404770"/>
              <a:gd name="connsiteY0" fmla="*/ 636443 h 644394"/>
              <a:gd name="connsiteX1" fmla="*/ 16704 w 404770"/>
              <a:gd name="connsiteY1" fmla="*/ 191170 h 644394"/>
              <a:gd name="connsiteX2" fmla="*/ 215487 w 404770"/>
              <a:gd name="connsiteY2" fmla="*/ 339 h 644394"/>
              <a:gd name="connsiteX3" fmla="*/ 382464 w 404770"/>
              <a:gd name="connsiteY3" fmla="*/ 230926 h 644394"/>
              <a:gd name="connsiteX4" fmla="*/ 398367 w 404770"/>
              <a:gd name="connsiteY4" fmla="*/ 644394 h 644394"/>
              <a:gd name="connsiteX0" fmla="*/ 3448 w 491899"/>
              <a:gd name="connsiteY0" fmla="*/ 669261 h 669261"/>
              <a:gd name="connsiteX1" fmla="*/ 103833 w 491899"/>
              <a:gd name="connsiteY1" fmla="*/ 191189 h 669261"/>
              <a:gd name="connsiteX2" fmla="*/ 302616 w 491899"/>
              <a:gd name="connsiteY2" fmla="*/ 358 h 669261"/>
              <a:gd name="connsiteX3" fmla="*/ 469593 w 491899"/>
              <a:gd name="connsiteY3" fmla="*/ 230945 h 669261"/>
              <a:gd name="connsiteX4" fmla="*/ 485496 w 491899"/>
              <a:gd name="connsiteY4" fmla="*/ 644413 h 669261"/>
              <a:gd name="connsiteX0" fmla="*/ 3448 w 480659"/>
              <a:gd name="connsiteY0" fmla="*/ 669261 h 669262"/>
              <a:gd name="connsiteX1" fmla="*/ 103833 w 480659"/>
              <a:gd name="connsiteY1" fmla="*/ 191189 h 669262"/>
              <a:gd name="connsiteX2" fmla="*/ 302616 w 480659"/>
              <a:gd name="connsiteY2" fmla="*/ 358 h 669262"/>
              <a:gd name="connsiteX3" fmla="*/ 469593 w 480659"/>
              <a:gd name="connsiteY3" fmla="*/ 230945 h 669262"/>
              <a:gd name="connsiteX4" fmla="*/ 460649 w 480659"/>
              <a:gd name="connsiteY4" fmla="*/ 669262 h 669262"/>
              <a:gd name="connsiteX0" fmla="*/ 27266 w 504477"/>
              <a:gd name="connsiteY0" fmla="*/ 678818 h 678819"/>
              <a:gd name="connsiteX1" fmla="*/ 27267 w 504477"/>
              <a:gd name="connsiteY1" fmla="*/ 107318 h 678819"/>
              <a:gd name="connsiteX2" fmla="*/ 326434 w 504477"/>
              <a:gd name="connsiteY2" fmla="*/ 9915 h 678819"/>
              <a:gd name="connsiteX3" fmla="*/ 493411 w 504477"/>
              <a:gd name="connsiteY3" fmla="*/ 240502 h 678819"/>
              <a:gd name="connsiteX4" fmla="*/ 484467 w 504477"/>
              <a:gd name="connsiteY4" fmla="*/ 678819 h 678819"/>
              <a:gd name="connsiteX0" fmla="*/ 27266 w 497966"/>
              <a:gd name="connsiteY0" fmla="*/ 669476 h 669477"/>
              <a:gd name="connsiteX1" fmla="*/ 27267 w 497966"/>
              <a:gd name="connsiteY1" fmla="*/ 97976 h 669477"/>
              <a:gd name="connsiteX2" fmla="*/ 326434 w 497966"/>
              <a:gd name="connsiteY2" fmla="*/ 573 h 669477"/>
              <a:gd name="connsiteX3" fmla="*/ 484467 w 497966"/>
              <a:gd name="connsiteY3" fmla="*/ 97977 h 669477"/>
              <a:gd name="connsiteX4" fmla="*/ 484467 w 497966"/>
              <a:gd name="connsiteY4" fmla="*/ 669477 h 669477"/>
              <a:gd name="connsiteX0" fmla="*/ 0 w 470700"/>
              <a:gd name="connsiteY0" fmla="*/ 669476 h 669477"/>
              <a:gd name="connsiteX1" fmla="*/ 1 w 470700"/>
              <a:gd name="connsiteY1" fmla="*/ 97976 h 669477"/>
              <a:gd name="connsiteX2" fmla="*/ 299168 w 470700"/>
              <a:gd name="connsiteY2" fmla="*/ 573 h 669477"/>
              <a:gd name="connsiteX3" fmla="*/ 457201 w 470700"/>
              <a:gd name="connsiteY3" fmla="*/ 97977 h 669477"/>
              <a:gd name="connsiteX4" fmla="*/ 457201 w 470700"/>
              <a:gd name="connsiteY4" fmla="*/ 669477 h 669477"/>
              <a:gd name="connsiteX0" fmla="*/ 0 w 457201"/>
              <a:gd name="connsiteY0" fmla="*/ 669476 h 669477"/>
              <a:gd name="connsiteX1" fmla="*/ 1 w 457201"/>
              <a:gd name="connsiteY1" fmla="*/ 97976 h 669477"/>
              <a:gd name="connsiteX2" fmla="*/ 299168 w 457201"/>
              <a:gd name="connsiteY2" fmla="*/ 573 h 669477"/>
              <a:gd name="connsiteX3" fmla="*/ 457201 w 457201"/>
              <a:gd name="connsiteY3" fmla="*/ 97977 h 669477"/>
              <a:gd name="connsiteX4" fmla="*/ 457201 w 457201"/>
              <a:gd name="connsiteY4" fmla="*/ 669477 h 669477"/>
              <a:gd name="connsiteX0" fmla="*/ 16932 w 491066"/>
              <a:gd name="connsiteY0" fmla="*/ 800099 h 800100"/>
              <a:gd name="connsiteX1" fmla="*/ 16933 w 491066"/>
              <a:gd name="connsiteY1" fmla="*/ 228599 h 800100"/>
              <a:gd name="connsiteX2" fmla="*/ 245534 w 491066"/>
              <a:gd name="connsiteY2" fmla="*/ 0 h 800100"/>
              <a:gd name="connsiteX3" fmla="*/ 474133 w 491066"/>
              <a:gd name="connsiteY3" fmla="*/ 228600 h 800100"/>
              <a:gd name="connsiteX4" fmla="*/ 474133 w 491066"/>
              <a:gd name="connsiteY4" fmla="*/ 800100 h 800100"/>
              <a:gd name="connsiteX0" fmla="*/ 16932 w 474133"/>
              <a:gd name="connsiteY0" fmla="*/ 800099 h 800100"/>
              <a:gd name="connsiteX1" fmla="*/ 16933 w 474133"/>
              <a:gd name="connsiteY1" fmla="*/ 228599 h 800100"/>
              <a:gd name="connsiteX2" fmla="*/ 245534 w 474133"/>
              <a:gd name="connsiteY2" fmla="*/ 0 h 800100"/>
              <a:gd name="connsiteX3" fmla="*/ 474133 w 474133"/>
              <a:gd name="connsiteY3" fmla="*/ 228600 h 800100"/>
              <a:gd name="connsiteX4" fmla="*/ 474133 w 474133"/>
              <a:gd name="connsiteY4" fmla="*/ 800100 h 800100"/>
              <a:gd name="connsiteX0" fmla="*/ 0 w 457201"/>
              <a:gd name="connsiteY0" fmla="*/ 800099 h 800100"/>
              <a:gd name="connsiteX1" fmla="*/ 1 w 457201"/>
              <a:gd name="connsiteY1" fmla="*/ 228599 h 800100"/>
              <a:gd name="connsiteX2" fmla="*/ 228602 w 457201"/>
              <a:gd name="connsiteY2" fmla="*/ 0 h 800100"/>
              <a:gd name="connsiteX3" fmla="*/ 457201 w 457201"/>
              <a:gd name="connsiteY3" fmla="*/ 228600 h 800100"/>
              <a:gd name="connsiteX4" fmla="*/ 457201 w 457201"/>
              <a:gd name="connsiteY4" fmla="*/ 800100 h 800100"/>
              <a:gd name="connsiteX0" fmla="*/ 26 w 457227"/>
              <a:gd name="connsiteY0" fmla="*/ 800099 h 800100"/>
              <a:gd name="connsiteX1" fmla="*/ 27 w 457227"/>
              <a:gd name="connsiteY1" fmla="*/ 228599 h 800100"/>
              <a:gd name="connsiteX2" fmla="*/ 228628 w 457227"/>
              <a:gd name="connsiteY2" fmla="*/ 0 h 800100"/>
              <a:gd name="connsiteX3" fmla="*/ 457227 w 457227"/>
              <a:gd name="connsiteY3" fmla="*/ 228600 h 800100"/>
              <a:gd name="connsiteX4" fmla="*/ 457227 w 457227"/>
              <a:gd name="connsiteY4" fmla="*/ 800100 h 800100"/>
              <a:gd name="connsiteX0" fmla="*/ 26 w 458727"/>
              <a:gd name="connsiteY0" fmla="*/ 800099 h 800100"/>
              <a:gd name="connsiteX1" fmla="*/ 27 w 458727"/>
              <a:gd name="connsiteY1" fmla="*/ 228599 h 800100"/>
              <a:gd name="connsiteX2" fmla="*/ 228628 w 458727"/>
              <a:gd name="connsiteY2" fmla="*/ 0 h 800100"/>
              <a:gd name="connsiteX3" fmla="*/ 457227 w 458727"/>
              <a:gd name="connsiteY3" fmla="*/ 228600 h 800100"/>
              <a:gd name="connsiteX4" fmla="*/ 457227 w 458727"/>
              <a:gd name="connsiteY4" fmla="*/ 80010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8727" h="800100">
                <a:moveTo>
                  <a:pt x="26" y="800099"/>
                </a:moveTo>
                <a:cubicBezTo>
                  <a:pt x="26" y="609599"/>
                  <a:pt x="2439" y="402460"/>
                  <a:pt x="27" y="228599"/>
                </a:cubicBezTo>
                <a:cubicBezTo>
                  <a:pt x="-2385" y="54738"/>
                  <a:pt x="152428" y="0"/>
                  <a:pt x="228628" y="0"/>
                </a:cubicBezTo>
                <a:cubicBezTo>
                  <a:pt x="304828" y="0"/>
                  <a:pt x="453851" y="31589"/>
                  <a:pt x="457227" y="228600"/>
                </a:cubicBezTo>
                <a:cubicBezTo>
                  <a:pt x="460603" y="425611"/>
                  <a:pt x="457227" y="609600"/>
                  <a:pt x="457227" y="800100"/>
                </a:cubicBezTo>
              </a:path>
            </a:pathLst>
          </a:custGeom>
          <a:noFill/>
          <a:ln w="28575">
            <a:solidFill>
              <a:schemeClr val="tx2">
                <a:lumMod val="60000"/>
                <a:lumOff val="4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sp>
        <p:nvSpPr>
          <p:cNvPr id="30" name="Rectangle 71"/>
          <p:cNvSpPr/>
          <p:nvPr/>
        </p:nvSpPr>
        <p:spPr>
          <a:xfrm>
            <a:off x="251520" y="5517232"/>
            <a:ext cx="208823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Critical and/or fast feedback </a:t>
            </a:r>
            <a:r>
              <a:rPr lang="en-GB" sz="1200" dirty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is local </a:t>
            </a: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latin typeface="Arial"/>
                <a:ea typeface="Calibri"/>
                <a:cs typeface="Times New Roman"/>
              </a:rPr>
              <a:t>to node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31" name="Rectangle 72"/>
          <p:cNvSpPr/>
          <p:nvPr/>
        </p:nvSpPr>
        <p:spPr>
          <a:xfrm>
            <a:off x="5015089" y="5583252"/>
            <a:ext cx="1296145" cy="582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Analogue and digital I/O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32" name="Rectangle 73"/>
          <p:cNvSpPr/>
          <p:nvPr/>
        </p:nvSpPr>
        <p:spPr>
          <a:xfrm>
            <a:off x="1968670" y="2754025"/>
            <a:ext cx="2991170" cy="5982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 smtClean="0">
                <a:ln w="9525" cap="rnd" cmpd="sng" algn="ctr">
                  <a:noFill/>
                  <a:prstDash val="solid"/>
                  <a:bevel/>
                </a:ln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EPICS Integration layer </a:t>
            </a:r>
            <a:endParaRPr lang="en-GB" sz="1200" b="1" dirty="0">
              <a:ln w="9525" cap="rnd" cmpd="sng" algn="ctr">
                <a:noFill/>
                <a:prstDash val="solid"/>
                <a:bevel/>
              </a:ln>
              <a:solidFill>
                <a:sysClr val="windowText" lastClr="000000"/>
              </a:solidFill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33" name="Curved Connector 58"/>
          <p:cNvCxnSpPr/>
          <p:nvPr/>
        </p:nvCxnSpPr>
        <p:spPr>
          <a:xfrm>
            <a:off x="5436096" y="1041511"/>
            <a:ext cx="0" cy="665604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urved Connector 58"/>
          <p:cNvCxnSpPr/>
          <p:nvPr/>
        </p:nvCxnSpPr>
        <p:spPr>
          <a:xfrm flipH="1" flipV="1">
            <a:off x="5658917" y="1041513"/>
            <a:ext cx="0" cy="665602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77"/>
          <p:cNvSpPr/>
          <p:nvPr/>
        </p:nvSpPr>
        <p:spPr>
          <a:xfrm>
            <a:off x="6876256" y="5151204"/>
            <a:ext cx="108012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effectLst/>
                <a:latin typeface="Arial"/>
                <a:ea typeface="Calibri"/>
                <a:cs typeface="Times New Roman"/>
              </a:rPr>
              <a:t>Machine </a:t>
            </a:r>
            <a:r>
              <a:rPr lang="en-GB" sz="1200" dirty="0" smtClean="0">
                <a:effectLst/>
                <a:latin typeface="Arial"/>
                <a:ea typeface="Calibri"/>
                <a:cs typeface="Times New Roman"/>
              </a:rPr>
              <a:t>protection</a:t>
            </a:r>
          </a:p>
          <a:p>
            <a:pPr algn="ctr">
              <a:spcAft>
                <a:spcPts val="0"/>
              </a:spcAft>
            </a:pPr>
            <a:r>
              <a:rPr lang="en-GB" sz="1200" dirty="0" smtClean="0">
                <a:effectLst/>
                <a:latin typeface="Arial"/>
                <a:ea typeface="Calibri"/>
                <a:cs typeface="Times New Roman"/>
              </a:rPr>
              <a:t>PLC</a:t>
            </a:r>
            <a:endParaRPr lang="en-GB" sz="1200" dirty="0"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36" name="Rectangle 79"/>
          <p:cNvSpPr/>
          <p:nvPr/>
        </p:nvSpPr>
        <p:spPr>
          <a:xfrm>
            <a:off x="5940152" y="3861048"/>
            <a:ext cx="108012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Failure signals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37" name="Curved Connector 58"/>
          <p:cNvCxnSpPr/>
          <p:nvPr/>
        </p:nvCxnSpPr>
        <p:spPr>
          <a:xfrm flipV="1">
            <a:off x="7651893" y="3352259"/>
            <a:ext cx="0" cy="508789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urved Connector 58"/>
          <p:cNvCxnSpPr/>
          <p:nvPr/>
        </p:nvCxnSpPr>
        <p:spPr>
          <a:xfrm flipV="1">
            <a:off x="7651893" y="2305349"/>
            <a:ext cx="0" cy="44855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58"/>
          <p:cNvCxnSpPr/>
          <p:nvPr/>
        </p:nvCxnSpPr>
        <p:spPr>
          <a:xfrm flipV="1">
            <a:off x="8172400" y="4581128"/>
            <a:ext cx="0" cy="1224136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58"/>
          <p:cNvCxnSpPr/>
          <p:nvPr/>
        </p:nvCxnSpPr>
        <p:spPr>
          <a:xfrm>
            <a:off x="5724128" y="4503132"/>
            <a:ext cx="1440160" cy="0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triangle" w="med" len="med"/>
          </a:ln>
          <a:effectLst>
            <a:glow rad="63500">
              <a:schemeClr val="bg1"/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85"/>
          <p:cNvSpPr/>
          <p:nvPr/>
        </p:nvSpPr>
        <p:spPr>
          <a:xfrm>
            <a:off x="6754542" y="1707115"/>
            <a:ext cx="1794702" cy="5982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Facility interface</a:t>
            </a:r>
            <a:endParaRPr lang="en-GB" sz="1050" dirty="0">
              <a:solidFill>
                <a:sysClr val="windowText" lastClr="000000"/>
              </a:solidFill>
              <a:latin typeface="Arial"/>
              <a:ea typeface="Calibri"/>
              <a:cs typeface="Times New Roman"/>
            </a:endParaRPr>
          </a:p>
        </p:txBody>
      </p:sp>
      <p:cxnSp>
        <p:nvCxnSpPr>
          <p:cNvPr id="42" name="Curved Connector 58"/>
          <p:cNvCxnSpPr/>
          <p:nvPr/>
        </p:nvCxnSpPr>
        <p:spPr>
          <a:xfrm flipH="1" flipV="1">
            <a:off x="7651893" y="1052736"/>
            <a:ext cx="7" cy="670963"/>
          </a:xfrm>
          <a:prstGeom prst="straightConnector1">
            <a:avLst/>
          </a:prstGeom>
          <a:ln w="28575">
            <a:solidFill>
              <a:srgbClr val="00B050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58"/>
          <p:cNvCxnSpPr/>
          <p:nvPr/>
        </p:nvCxnSpPr>
        <p:spPr>
          <a:xfrm flipV="1">
            <a:off x="5197205" y="4071084"/>
            <a:ext cx="0" cy="52068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88"/>
          <p:cNvSpPr/>
          <p:nvPr/>
        </p:nvSpPr>
        <p:spPr>
          <a:xfrm>
            <a:off x="4788024" y="4725144"/>
            <a:ext cx="720080" cy="35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b="1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FPGA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45" name="Curved Connector 58"/>
          <p:cNvCxnSpPr/>
          <p:nvPr/>
        </p:nvCxnSpPr>
        <p:spPr>
          <a:xfrm flipH="1" flipV="1">
            <a:off x="4677916" y="3351004"/>
            <a:ext cx="1" cy="44309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urved Connector 58"/>
          <p:cNvCxnSpPr/>
          <p:nvPr/>
        </p:nvCxnSpPr>
        <p:spPr>
          <a:xfrm flipH="1" flipV="1">
            <a:off x="1360104" y="2301914"/>
            <a:ext cx="1" cy="44309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95"/>
          <p:cNvSpPr/>
          <p:nvPr/>
        </p:nvSpPr>
        <p:spPr>
          <a:xfrm>
            <a:off x="1968670" y="2305349"/>
            <a:ext cx="2991170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ln w="9525" cap="rnd" cmpd="sng" algn="ctr">
                  <a:noFill/>
                  <a:prstDash val="solid"/>
                  <a:bevel/>
                </a:ln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State </a:t>
            </a: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solidFill>
                  <a:schemeClr val="tx2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&amp; configuration control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solidFill>
                <a:schemeClr val="tx2"/>
              </a:solidFill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cxnSp>
        <p:nvCxnSpPr>
          <p:cNvPr id="48" name="Curved Connector 58"/>
          <p:cNvCxnSpPr/>
          <p:nvPr/>
        </p:nvCxnSpPr>
        <p:spPr>
          <a:xfrm>
            <a:off x="4799066" y="3351004"/>
            <a:ext cx="0" cy="47357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urved Connector 58"/>
          <p:cNvCxnSpPr/>
          <p:nvPr/>
        </p:nvCxnSpPr>
        <p:spPr>
          <a:xfrm>
            <a:off x="1475656" y="3351004"/>
            <a:ext cx="0" cy="473576"/>
          </a:xfrm>
          <a:prstGeom prst="straightConnector1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58"/>
          <p:cNvCxnSpPr/>
          <p:nvPr/>
        </p:nvCxnSpPr>
        <p:spPr>
          <a:xfrm flipH="1" flipV="1">
            <a:off x="5580112" y="2301371"/>
            <a:ext cx="1" cy="44309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100"/>
          <p:cNvSpPr/>
          <p:nvPr/>
        </p:nvSpPr>
        <p:spPr>
          <a:xfrm>
            <a:off x="4746873" y="2304792"/>
            <a:ext cx="1944216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>
                <a:ln w="9525" cap="rnd" cmpd="sng" algn="ctr">
                  <a:noFill/>
                  <a:prstDash val="solid"/>
                  <a:bevel/>
                </a:ln>
                <a:solidFill>
                  <a:srgbClr val="00A249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Status </a:t>
            </a: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solidFill>
                  <a:srgbClr val="00A249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&amp; </a:t>
            </a:r>
            <a:r>
              <a:rPr lang="en-GB" sz="1200" dirty="0">
                <a:ln w="9525" cap="rnd" cmpd="sng" algn="ctr">
                  <a:noFill/>
                  <a:prstDash val="solid"/>
                  <a:bevel/>
                </a:ln>
                <a:solidFill>
                  <a:srgbClr val="00A249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monitoring</a:t>
            </a:r>
          </a:p>
        </p:txBody>
      </p:sp>
      <p:pic>
        <p:nvPicPr>
          <p:cNvPr id="52" name="Picture 101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178"/>
          <a:stretch/>
        </p:blipFill>
        <p:spPr bwMode="auto">
          <a:xfrm>
            <a:off x="3646938" y="3783051"/>
            <a:ext cx="2403698" cy="378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" name="Picture 102"/>
          <p:cNvPicPr/>
          <p:nvPr/>
        </p:nvPicPr>
        <p:blipFill rotWithShape="1">
          <a:blip r:embed="rId7"/>
          <a:srcRect l="24920" t="11461" r="16158" b="10123"/>
          <a:stretch/>
        </p:blipFill>
        <p:spPr>
          <a:xfrm>
            <a:off x="5118908" y="5007188"/>
            <a:ext cx="616261" cy="636776"/>
          </a:xfrm>
          <a:prstGeom prst="rect">
            <a:avLst/>
          </a:prstGeom>
        </p:spPr>
      </p:pic>
      <p:pic>
        <p:nvPicPr>
          <p:cNvPr id="54" name="Picture 103"/>
          <p:cNvPicPr/>
          <p:nvPr/>
        </p:nvPicPr>
        <p:blipFill>
          <a:blip r:embed="rId8"/>
          <a:stretch>
            <a:fillRect/>
          </a:stretch>
        </p:blipFill>
        <p:spPr>
          <a:xfrm>
            <a:off x="5663161" y="5007188"/>
            <a:ext cx="576064" cy="575664"/>
          </a:xfrm>
          <a:prstGeom prst="rect">
            <a:avLst/>
          </a:prstGeom>
        </p:spPr>
      </p:pic>
      <p:pic>
        <p:nvPicPr>
          <p:cNvPr id="55" name="Picture 104"/>
          <p:cNvPicPr/>
          <p:nvPr/>
        </p:nvPicPr>
        <p:blipFill>
          <a:blip r:embed="rId9"/>
          <a:stretch>
            <a:fillRect/>
          </a:stretch>
        </p:blipFill>
        <p:spPr>
          <a:xfrm>
            <a:off x="4355976" y="5517232"/>
            <a:ext cx="648072" cy="588792"/>
          </a:xfrm>
          <a:prstGeom prst="rect">
            <a:avLst/>
          </a:prstGeom>
        </p:spPr>
      </p:pic>
      <p:pic>
        <p:nvPicPr>
          <p:cNvPr id="56" name="Picture 105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t="6302" r="7681"/>
          <a:stretch/>
        </p:blipFill>
        <p:spPr bwMode="auto">
          <a:xfrm>
            <a:off x="3491880" y="5229200"/>
            <a:ext cx="576064" cy="45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7" name="Curved Connector 58"/>
          <p:cNvCxnSpPr/>
          <p:nvPr/>
        </p:nvCxnSpPr>
        <p:spPr>
          <a:xfrm>
            <a:off x="8350324" y="4421599"/>
            <a:ext cx="0" cy="1383665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115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t="6302" r="7681"/>
          <a:stretch/>
        </p:blipFill>
        <p:spPr bwMode="auto">
          <a:xfrm>
            <a:off x="3491880" y="4797152"/>
            <a:ext cx="576064" cy="45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116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t="6302" r="7681"/>
          <a:stretch/>
        </p:blipFill>
        <p:spPr bwMode="auto">
          <a:xfrm>
            <a:off x="3491880" y="4365104"/>
            <a:ext cx="576064" cy="45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117"/>
          <p:cNvPicPr/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0" t="6302" r="7681"/>
          <a:stretch/>
        </p:blipFill>
        <p:spPr bwMode="auto">
          <a:xfrm>
            <a:off x="3491880" y="5661248"/>
            <a:ext cx="576064" cy="459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1" name="Curved Connector 58"/>
          <p:cNvCxnSpPr/>
          <p:nvPr/>
        </p:nvCxnSpPr>
        <p:spPr>
          <a:xfrm flipV="1">
            <a:off x="5580112" y="4791164"/>
            <a:ext cx="0" cy="30466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urved Connector 58"/>
          <p:cNvCxnSpPr/>
          <p:nvPr/>
        </p:nvCxnSpPr>
        <p:spPr>
          <a:xfrm flipH="1" flipV="1">
            <a:off x="5724128" y="4791164"/>
            <a:ext cx="144015" cy="21602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urved Connector 58"/>
          <p:cNvCxnSpPr/>
          <p:nvPr/>
        </p:nvCxnSpPr>
        <p:spPr>
          <a:xfrm flipV="1">
            <a:off x="4644008" y="4071084"/>
            <a:ext cx="0" cy="144614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urved Connector 58"/>
          <p:cNvCxnSpPr/>
          <p:nvPr/>
        </p:nvCxnSpPr>
        <p:spPr>
          <a:xfrm flipV="1">
            <a:off x="4211960" y="4509120"/>
            <a:ext cx="0" cy="1368152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124"/>
          <p:cNvSpPr/>
          <p:nvPr/>
        </p:nvSpPr>
        <p:spPr>
          <a:xfrm>
            <a:off x="3995936" y="6034016"/>
            <a:ext cx="1296144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Serial devices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66" name="Rectangle 127"/>
          <p:cNvSpPr/>
          <p:nvPr/>
        </p:nvSpPr>
        <p:spPr>
          <a:xfrm>
            <a:off x="2267744" y="4653136"/>
            <a:ext cx="1296144" cy="9361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latin typeface="Arial"/>
                <a:ea typeface="Calibri"/>
                <a:cs typeface="Times New Roman"/>
              </a:rPr>
              <a:t>Camera-based diagnostics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cxnSp>
        <p:nvCxnSpPr>
          <p:cNvPr id="67" name="Curved Connector 58"/>
          <p:cNvCxnSpPr/>
          <p:nvPr/>
        </p:nvCxnSpPr>
        <p:spPr>
          <a:xfrm flipH="1">
            <a:off x="3995936" y="5877272"/>
            <a:ext cx="2160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urved Connector 58"/>
          <p:cNvCxnSpPr/>
          <p:nvPr/>
        </p:nvCxnSpPr>
        <p:spPr>
          <a:xfrm flipH="1">
            <a:off x="3995936" y="5445224"/>
            <a:ext cx="2160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urved Connector 58"/>
          <p:cNvCxnSpPr/>
          <p:nvPr/>
        </p:nvCxnSpPr>
        <p:spPr>
          <a:xfrm flipH="1">
            <a:off x="3995936" y="5013176"/>
            <a:ext cx="2160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urved Connector 58"/>
          <p:cNvCxnSpPr/>
          <p:nvPr/>
        </p:nvCxnSpPr>
        <p:spPr>
          <a:xfrm flipH="1">
            <a:off x="3995936" y="4581128"/>
            <a:ext cx="216024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144"/>
          <p:cNvSpPr/>
          <p:nvPr/>
        </p:nvSpPr>
        <p:spPr>
          <a:xfrm>
            <a:off x="2267744" y="3789040"/>
            <a:ext cx="93610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Local post-mortem data buffer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72" name="Rectangle 173"/>
          <p:cNvSpPr/>
          <p:nvPr/>
        </p:nvSpPr>
        <p:spPr>
          <a:xfrm>
            <a:off x="3851920" y="1101853"/>
            <a:ext cx="1551010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Transition requests, operating mode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73" name="Rectangle 174"/>
          <p:cNvSpPr/>
          <p:nvPr/>
        </p:nvSpPr>
        <p:spPr>
          <a:xfrm>
            <a:off x="5685286" y="1101853"/>
            <a:ext cx="1551010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Trending, archiving, shot reports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74" name="Rectangle 183"/>
          <p:cNvSpPr/>
          <p:nvPr/>
        </p:nvSpPr>
        <p:spPr>
          <a:xfrm>
            <a:off x="7668344" y="1118480"/>
            <a:ext cx="1224136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Laser health monitoring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75" name="Rectangle 187"/>
          <p:cNvSpPr/>
          <p:nvPr/>
        </p:nvSpPr>
        <p:spPr>
          <a:xfrm>
            <a:off x="7452320" y="5805264"/>
            <a:ext cx="1551010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Interlock permissions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76" name="Rectangle 196"/>
          <p:cNvSpPr/>
          <p:nvPr/>
        </p:nvSpPr>
        <p:spPr>
          <a:xfrm>
            <a:off x="107504" y="3284984"/>
            <a:ext cx="1244894" cy="5760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Device layer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77" name="Rectangle 197"/>
          <p:cNvSpPr/>
          <p:nvPr/>
        </p:nvSpPr>
        <p:spPr>
          <a:xfrm>
            <a:off x="107504" y="2204864"/>
            <a:ext cx="1244894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solidFill>
                  <a:srgbClr val="C00000"/>
                </a:solidFill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Services layer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cxnSp>
        <p:nvCxnSpPr>
          <p:cNvPr id="78" name="Curved Connector 58"/>
          <p:cNvCxnSpPr/>
          <p:nvPr/>
        </p:nvCxnSpPr>
        <p:spPr>
          <a:xfrm flipV="1">
            <a:off x="4211960" y="4077072"/>
            <a:ext cx="0" cy="432048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92"/>
          <p:cNvSpPr/>
          <p:nvPr/>
        </p:nvSpPr>
        <p:spPr>
          <a:xfrm>
            <a:off x="6754542" y="2780928"/>
            <a:ext cx="1794702" cy="5760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200" dirty="0" smtClean="0">
                <a:solidFill>
                  <a:sysClr val="windowText" lastClr="000000"/>
                </a:solidFill>
                <a:effectLst/>
                <a:latin typeface="Arial"/>
                <a:ea typeface="Calibri"/>
                <a:cs typeface="Times New Roman"/>
              </a:rPr>
              <a:t>Modbus network</a:t>
            </a:r>
            <a:endParaRPr lang="en-GB" sz="1050" dirty="0">
              <a:solidFill>
                <a:sysClr val="windowText" lastClr="000000"/>
              </a:solidFill>
              <a:latin typeface="Arial"/>
              <a:ea typeface="Calibri"/>
              <a:cs typeface="Times New Roman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25" y="1041511"/>
            <a:ext cx="447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41511"/>
            <a:ext cx="447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046472"/>
            <a:ext cx="4476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Rectangle 106"/>
          <p:cNvSpPr/>
          <p:nvPr/>
        </p:nvSpPr>
        <p:spPr>
          <a:xfrm>
            <a:off x="2084886" y="1101853"/>
            <a:ext cx="1551010" cy="44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>
                  <a:glow rad="127000">
                    <a:schemeClr val="bg1"/>
                  </a:glow>
                </a:effectLst>
                <a:latin typeface="Arial"/>
                <a:ea typeface="Calibri"/>
                <a:cs typeface="Times New Roman"/>
              </a:rPr>
              <a:t>Diagnostics visualisation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>
                <a:glow rad="127000">
                  <a:schemeClr val="bg1"/>
                </a:glow>
              </a:effectLst>
              <a:latin typeface="Arial"/>
              <a:ea typeface="Calibri"/>
              <a:cs typeface="Times New Roman"/>
            </a:endParaRPr>
          </a:p>
        </p:txBody>
      </p:sp>
      <p:sp>
        <p:nvSpPr>
          <p:cNvPr id="84" name="Rectangle 89"/>
          <p:cNvSpPr/>
          <p:nvPr/>
        </p:nvSpPr>
        <p:spPr>
          <a:xfrm>
            <a:off x="4788024" y="3212976"/>
            <a:ext cx="1656184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Real-time </a:t>
            </a:r>
          </a:p>
          <a:p>
            <a:pPr>
              <a:spcAft>
                <a:spcPts val="0"/>
              </a:spcAft>
            </a:pPr>
            <a:r>
              <a:rPr lang="en-GB" sz="1200" dirty="0" smtClean="0">
                <a:ln w="9525" cap="rnd" cmpd="sng" algn="ctr">
                  <a:noFill/>
                  <a:prstDash val="solid"/>
                  <a:bevel/>
                </a:ln>
                <a:effectLst/>
                <a:latin typeface="Arial"/>
                <a:ea typeface="Calibri"/>
                <a:cs typeface="Times New Roman"/>
              </a:rPr>
              <a:t>embedded controller</a:t>
            </a:r>
            <a:endParaRPr lang="en-GB" sz="1200" dirty="0">
              <a:ln w="9525" cap="rnd" cmpd="sng" algn="ctr">
                <a:noFill/>
                <a:prstDash val="solid"/>
                <a:bevel/>
              </a:ln>
              <a:effectLst/>
              <a:latin typeface="Arial"/>
              <a:ea typeface="Calibri"/>
              <a:cs typeface="Times New Roman"/>
            </a:endParaRPr>
          </a:p>
        </p:txBody>
      </p:sp>
      <p:sp>
        <p:nvSpPr>
          <p:cNvPr id="85" name="Rounded Rectangle 3"/>
          <p:cNvSpPr>
            <a:spLocks noChangeArrowheads="1"/>
          </p:cNvSpPr>
          <p:nvPr/>
        </p:nvSpPr>
        <p:spPr bwMode="auto">
          <a:xfrm>
            <a:off x="1763688" y="260648"/>
            <a:ext cx="7167140" cy="576263"/>
          </a:xfrm>
          <a:prstGeom prst="roundRect">
            <a:avLst>
              <a:gd name="adj" fmla="val 0"/>
            </a:avLst>
          </a:prstGeom>
          <a:noFill/>
          <a:ln>
            <a:noFill/>
          </a:ln>
          <a:effectLst/>
          <a:extLst/>
        </p:spPr>
        <p:txBody>
          <a:bodyPr tIns="720000" bIns="720000" anchor="ctr" anchorCtr="1"/>
          <a:lstStyle/>
          <a:p>
            <a:pPr>
              <a:spcBef>
                <a:spcPct val="30000"/>
              </a:spcBef>
              <a:spcAft>
                <a:spcPct val="30000"/>
              </a:spcAft>
            </a:pPr>
            <a:r>
              <a:rPr lang="en-US" sz="2400" b="1" dirty="0" smtClean="0">
                <a:solidFill>
                  <a:srgbClr val="0000CC"/>
                </a:solidFill>
                <a:cs typeface="Calibri" pitchFamily="34" charset="0"/>
              </a:rPr>
              <a:t>Diagnostics integration with laser control system</a:t>
            </a:r>
            <a:endParaRPr lang="en-US" sz="2400" b="1" dirty="0">
              <a:solidFill>
                <a:srgbClr val="0000CC"/>
              </a:solidFill>
              <a:cs typeface="Calibri" pitchFamily="34" charset="0"/>
            </a:endParaRPr>
          </a:p>
        </p:txBody>
      </p:sp>
      <p:pic>
        <p:nvPicPr>
          <p:cNvPr id="86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05" y="6323187"/>
            <a:ext cx="9144000" cy="53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16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cs-CZ" sz="2000" b="1" dirty="0" smtClean="0">
                <a:solidFill>
                  <a:srgbClr val="006AB3"/>
                </a:solidFill>
              </a:rPr>
              <a:t>FOTON, s.r.o.</a:t>
            </a:r>
            <a:r>
              <a:rPr lang="cs-CZ" sz="2000" dirty="0" smtClean="0"/>
              <a:t> 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77272"/>
          </a:xfrm>
        </p:spPr>
        <p:txBody>
          <a:bodyPr lIns="0" tIns="0" rIns="0" bIns="0">
            <a:normAutofit/>
          </a:bodyPr>
          <a:lstStyle/>
          <a:p>
            <a:pPr>
              <a:buBlip>
                <a:blip r:embed="rId4"/>
              </a:buBlip>
            </a:pPr>
            <a:r>
              <a:rPr lang="cs-CZ" sz="1600" b="1" i="1" dirty="0" err="1" smtClean="0"/>
              <a:t>founded</a:t>
            </a:r>
            <a:r>
              <a:rPr lang="cs-CZ" sz="1600" b="1" i="1" dirty="0" smtClean="0"/>
              <a:t> 2000</a:t>
            </a:r>
            <a:endParaRPr lang="cs-CZ" sz="1600" b="1" i="1" dirty="0"/>
          </a:p>
          <a:p>
            <a:pPr>
              <a:buBlip>
                <a:blip r:embed="rId4"/>
              </a:buBlip>
            </a:pPr>
            <a:r>
              <a:rPr lang="cs-CZ" sz="1600" b="1" i="1" dirty="0" smtClean="0"/>
              <a:t>Czech </a:t>
            </a:r>
            <a:r>
              <a:rPr lang="cs-CZ" sz="1600" b="1" i="1" dirty="0" err="1" smtClean="0"/>
              <a:t>private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company</a:t>
            </a:r>
            <a:r>
              <a:rPr lang="cs-CZ" sz="1600" b="1" i="1" dirty="0" smtClean="0"/>
              <a:t> (LTD)</a:t>
            </a:r>
            <a:endParaRPr lang="cs-CZ" sz="1600" b="1" i="1" dirty="0"/>
          </a:p>
          <a:p>
            <a:pPr>
              <a:buBlip>
                <a:blip r:embed="rId4"/>
              </a:buBlip>
            </a:pPr>
            <a:r>
              <a:rPr lang="cs-CZ" sz="1600" b="1" i="1" dirty="0" err="1" smtClean="0"/>
              <a:t>Development</a:t>
            </a:r>
            <a:r>
              <a:rPr lang="cs-CZ" sz="1600" b="1" i="1" dirty="0" smtClean="0"/>
              <a:t> and </a:t>
            </a:r>
            <a:r>
              <a:rPr lang="cs-CZ" sz="1600" b="1" i="1" dirty="0" err="1" smtClean="0"/>
              <a:t>manufacturing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of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special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electronic</a:t>
            </a:r>
            <a:r>
              <a:rPr lang="cs-CZ" sz="1600" b="1" i="1" dirty="0" smtClean="0"/>
              <a:t> </a:t>
            </a:r>
            <a:r>
              <a:rPr lang="cs-CZ" sz="1600" b="1" i="1" dirty="0" err="1" smtClean="0"/>
              <a:t>devices</a:t>
            </a:r>
            <a:endParaRPr lang="cs-CZ" sz="1600" b="1" i="1" dirty="0"/>
          </a:p>
          <a:p>
            <a:pPr marL="0" indent="0">
              <a:buNone/>
            </a:pPr>
            <a:endParaRPr lang="cs-CZ" sz="1600" b="1" i="1" dirty="0"/>
          </a:p>
          <a:p>
            <a:pPr>
              <a:buBlip>
                <a:blip r:embed="rId4"/>
              </a:buBlip>
            </a:pPr>
            <a:r>
              <a:rPr lang="cs-CZ" sz="1400" dirty="0" smtClean="0"/>
              <a:t>Studénka 1</a:t>
            </a:r>
            <a:br>
              <a:rPr lang="cs-CZ" sz="1400" dirty="0" smtClean="0"/>
            </a:br>
            <a:r>
              <a:rPr lang="cs-CZ" sz="1400" dirty="0" smtClean="0"/>
              <a:t>509 </a:t>
            </a:r>
            <a:r>
              <a:rPr lang="cs-CZ" sz="1400" dirty="0"/>
              <a:t>01 Nová </a:t>
            </a:r>
            <a:r>
              <a:rPr lang="cs-CZ" sz="1400" dirty="0" smtClean="0"/>
              <a:t>Paka</a:t>
            </a:r>
            <a:br>
              <a:rPr lang="cs-CZ" sz="1400" dirty="0" smtClean="0"/>
            </a:br>
            <a:r>
              <a:rPr lang="cs-CZ" sz="1400" dirty="0" smtClean="0"/>
              <a:t>Czech Republic		</a:t>
            </a:r>
            <a:r>
              <a:rPr lang="cs-CZ" sz="1400" b="1" dirty="0" smtClean="0"/>
              <a:t>www.fotons.cz</a:t>
            </a:r>
            <a:endParaRPr lang="cs-CZ" sz="1400" b="1" dirty="0"/>
          </a:p>
        </p:txBody>
      </p:sp>
      <p:pic>
        <p:nvPicPr>
          <p:cNvPr id="1026" name="Picture 2" descr="I:\_PROJEKTY\FOTON\2015_PPT Prezentace\Links\mapa-0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646" y="3717032"/>
            <a:ext cx="3409306" cy="2113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65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sah 2"/>
          <p:cNvSpPr txBox="1">
            <a:spLocks/>
          </p:cNvSpPr>
          <p:nvPr/>
        </p:nvSpPr>
        <p:spPr>
          <a:xfrm>
            <a:off x="683568" y="1072153"/>
            <a:ext cx="4032000" cy="404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sz="1600" b="1" i="1" dirty="0"/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683568" y="1450994"/>
            <a:ext cx="4032000" cy="4048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cs-CZ" sz="1600" b="1" i="1" dirty="0"/>
          </a:p>
        </p:txBody>
      </p:sp>
    </p:spTree>
    <p:extLst>
      <p:ext uri="{BB962C8B-B14F-4D97-AF65-F5344CB8AC3E}">
        <p14:creationId xmlns:p14="http://schemas.microsoft.com/office/powerpoint/2010/main" val="213847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77272"/>
          </a:xfrm>
        </p:spPr>
        <p:txBody>
          <a:bodyPr lIns="0" tIns="0" rIns="0" bIns="0"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1600" b="1" i="1" dirty="0" smtClean="0"/>
              <a:t>Founded</a:t>
            </a:r>
            <a:r>
              <a:rPr lang="cs-CZ" sz="1600" b="1" i="1" dirty="0" smtClean="0"/>
              <a:t> </a:t>
            </a:r>
            <a:r>
              <a:rPr lang="cs-CZ" sz="1600" b="1" i="1" dirty="0"/>
              <a:t>2000</a:t>
            </a:r>
          </a:p>
          <a:p>
            <a:pPr>
              <a:buBlip>
                <a:blip r:embed="rId3"/>
              </a:buBlip>
            </a:pPr>
            <a:endParaRPr lang="cs-CZ" sz="1600" b="1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SME</a:t>
            </a:r>
          </a:p>
          <a:p>
            <a:pPr>
              <a:buBlip>
                <a:blip r:embed="rId3"/>
              </a:buBlip>
            </a:pPr>
            <a:endParaRPr lang="cs-CZ" sz="1600" b="1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PIC (FP7) : 968991880</a:t>
            </a:r>
          </a:p>
          <a:p>
            <a:pPr>
              <a:buBlip>
                <a:blip r:embed="rId3"/>
              </a:buBlip>
            </a:pPr>
            <a:endParaRPr lang="cs-CZ" sz="1600" b="1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</a:t>
            </a:r>
            <a:r>
              <a:rPr lang="en-US" sz="1600" b="1" i="1" dirty="0" smtClean="0"/>
              <a:t>Special innovative firm</a:t>
            </a:r>
            <a:endParaRPr lang="cs-CZ" sz="1600" b="1" i="1" dirty="0"/>
          </a:p>
          <a:p>
            <a:pPr>
              <a:buBlip>
                <a:blip r:embed="rId3"/>
              </a:buBlip>
            </a:pPr>
            <a:endParaRPr lang="cs-CZ" sz="1600" b="1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</a:t>
            </a:r>
            <a:r>
              <a:rPr lang="cs-CZ" sz="1600" b="1" i="1" dirty="0" smtClean="0"/>
              <a:t>R&amp;D</a:t>
            </a:r>
            <a:r>
              <a:rPr lang="en-US" sz="1600" b="1" i="1" dirty="0"/>
              <a:t> </a:t>
            </a:r>
            <a:r>
              <a:rPr lang="en-US" sz="1600" b="1" i="1" dirty="0" smtClean="0"/>
              <a:t>+ manufacturing</a:t>
            </a: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cs-CZ" sz="2000" b="1" dirty="0" smtClean="0">
                <a:solidFill>
                  <a:srgbClr val="006AB3"/>
                </a:solidFill>
              </a:rPr>
              <a:t>„</a:t>
            </a:r>
            <a:r>
              <a:rPr lang="cs-CZ" sz="2000" b="1" dirty="0" err="1" smtClean="0">
                <a:solidFill>
                  <a:srgbClr val="006AB3"/>
                </a:solidFill>
              </a:rPr>
              <a:t>From</a:t>
            </a:r>
            <a:r>
              <a:rPr lang="cs-CZ" sz="2000" b="1" dirty="0" smtClean="0">
                <a:solidFill>
                  <a:srgbClr val="006AB3"/>
                </a:solidFill>
              </a:rPr>
              <a:t> </a:t>
            </a:r>
            <a:r>
              <a:rPr lang="cs-CZ" sz="2000" b="1" dirty="0" err="1" smtClean="0">
                <a:solidFill>
                  <a:srgbClr val="006AB3"/>
                </a:solidFill>
              </a:rPr>
              <a:t>syst</a:t>
            </a:r>
            <a:r>
              <a:rPr lang="en-US" sz="2000" b="1" dirty="0" smtClean="0">
                <a:solidFill>
                  <a:srgbClr val="006AB3"/>
                </a:solidFill>
              </a:rPr>
              <a:t>e</a:t>
            </a:r>
            <a:r>
              <a:rPr lang="cs-CZ" sz="2000" b="1" dirty="0" smtClean="0">
                <a:solidFill>
                  <a:srgbClr val="006AB3"/>
                </a:solidFill>
              </a:rPr>
              <a:t>m design to k d</a:t>
            </a:r>
            <a:r>
              <a:rPr lang="en-US" sz="2000" b="1" dirty="0" err="1" smtClean="0">
                <a:solidFill>
                  <a:srgbClr val="006AB3"/>
                </a:solidFill>
              </a:rPr>
              <a:t>elivery</a:t>
            </a:r>
            <a:r>
              <a:rPr lang="en-US" sz="2000" b="1" dirty="0" smtClean="0">
                <a:solidFill>
                  <a:srgbClr val="006AB3"/>
                </a:solidFill>
              </a:rPr>
              <a:t> of final product …”</a:t>
            </a:r>
            <a:endParaRPr lang="cs-CZ" sz="2000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347959363"/>
              </p:ext>
            </p:extLst>
          </p:nvPr>
        </p:nvGraphicFramePr>
        <p:xfrm>
          <a:off x="6516216" y="1916832"/>
          <a:ext cx="169067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977766119"/>
              </p:ext>
            </p:extLst>
          </p:nvPr>
        </p:nvGraphicFramePr>
        <p:xfrm>
          <a:off x="4572000" y="1916832"/>
          <a:ext cx="169067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3" name="TextovéPole 2"/>
          <p:cNvSpPr txBox="1"/>
          <p:nvPr/>
        </p:nvSpPr>
        <p:spPr>
          <a:xfrm>
            <a:off x="683568" y="5654847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>
                <a:solidFill>
                  <a:srgbClr val="FF0000"/>
                </a:solidFill>
              </a:rPr>
              <a:t>Complex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services</a:t>
            </a:r>
            <a:r>
              <a:rPr lang="cs-CZ" dirty="0" smtClean="0">
                <a:solidFill>
                  <a:srgbClr val="FF0000"/>
                </a:solidFill>
              </a:rPr>
              <a:t> </a:t>
            </a:r>
            <a:r>
              <a:rPr lang="cs-CZ" dirty="0" err="1" smtClean="0">
                <a:solidFill>
                  <a:srgbClr val="FF0000"/>
                </a:solidFill>
              </a:rPr>
              <a:t>for</a:t>
            </a:r>
            <a:r>
              <a:rPr lang="cs-CZ" dirty="0" smtClean="0">
                <a:solidFill>
                  <a:srgbClr val="FF0000"/>
                </a:solidFill>
              </a:rPr>
              <a:t> R</a:t>
            </a:r>
            <a:r>
              <a:rPr lang="en-US" dirty="0" smtClean="0">
                <a:solidFill>
                  <a:srgbClr val="FF0000"/>
                </a:solidFill>
              </a:rPr>
              <a:t>&amp;D</a:t>
            </a:r>
            <a:endParaRPr lang="cs-CZ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97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77272"/>
          </a:xfrm>
        </p:spPr>
        <p:txBody>
          <a:bodyPr lIns="0" tIns="0" rIns="0" bIns="0">
            <a:normAutofit/>
          </a:bodyPr>
          <a:lstStyle/>
          <a:p>
            <a:pPr>
              <a:buBlip>
                <a:blip r:embed="rId3"/>
              </a:buBlip>
            </a:pPr>
            <a:r>
              <a:rPr lang="cs-CZ" sz="1600" b="1" i="1" dirty="0"/>
              <a:t> 2000	</a:t>
            </a:r>
            <a:r>
              <a:rPr lang="cs-CZ" sz="1600" i="1" dirty="0"/>
              <a:t>FOTON </a:t>
            </a:r>
            <a:r>
              <a:rPr lang="en-US" sz="1600" i="1" dirty="0" smtClean="0"/>
              <a:t>founded</a:t>
            </a:r>
            <a:r>
              <a:rPr lang="cs-CZ" sz="1600" i="1" dirty="0" smtClean="0"/>
              <a:t>, </a:t>
            </a:r>
            <a:r>
              <a:rPr lang="en-US" sz="1600" i="1" dirty="0" smtClean="0"/>
              <a:t>instrumentation for</a:t>
            </a:r>
            <a:r>
              <a:rPr lang="cs-CZ" sz="1600" i="1" dirty="0" smtClean="0"/>
              <a:t> PALS</a:t>
            </a:r>
            <a:endParaRPr lang="cs-CZ" sz="1600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2001	</a:t>
            </a:r>
            <a:r>
              <a:rPr lang="cs-CZ" sz="1600" i="1" dirty="0"/>
              <a:t>X-</a:t>
            </a:r>
            <a:r>
              <a:rPr lang="cs-CZ" sz="1600" i="1" dirty="0" err="1"/>
              <a:t>ray</a:t>
            </a:r>
            <a:r>
              <a:rPr lang="cs-CZ" sz="1600" i="1" dirty="0"/>
              <a:t> </a:t>
            </a:r>
            <a:r>
              <a:rPr lang="cs-CZ" sz="1600" i="1" dirty="0" smtClean="0"/>
              <a:t>laser</a:t>
            </a:r>
            <a:r>
              <a:rPr lang="en-US" sz="1600" i="1" dirty="0" smtClean="0"/>
              <a:t> instrumentation</a:t>
            </a:r>
            <a:endParaRPr lang="cs-CZ" sz="1600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2002 	</a:t>
            </a:r>
            <a:r>
              <a:rPr lang="cs-CZ" sz="1600" i="1" dirty="0" err="1" smtClean="0"/>
              <a:t>diagnost</a:t>
            </a:r>
            <a:r>
              <a:rPr lang="en-US" sz="1600" i="1" dirty="0" err="1" smtClean="0"/>
              <a:t>ics</a:t>
            </a:r>
            <a:r>
              <a:rPr lang="cs-CZ" sz="1600" i="1" dirty="0" smtClean="0"/>
              <a:t> </a:t>
            </a:r>
            <a:r>
              <a:rPr lang="en-US" sz="1600" i="1" dirty="0" smtClean="0"/>
              <a:t>for</a:t>
            </a:r>
            <a:r>
              <a:rPr lang="cs-CZ" sz="1600" i="1" dirty="0" smtClean="0"/>
              <a:t> tokamak</a:t>
            </a:r>
            <a:r>
              <a:rPr lang="en-US" sz="1600" i="1" dirty="0" smtClean="0"/>
              <a:t>s</a:t>
            </a:r>
            <a:endParaRPr lang="cs-CZ" sz="1600" i="1" dirty="0"/>
          </a:p>
          <a:p>
            <a:pPr>
              <a:buBlip>
                <a:blip r:embed="rId3"/>
              </a:buBlip>
            </a:pPr>
            <a:r>
              <a:rPr lang="cs-CZ" sz="1600" i="1" dirty="0"/>
              <a:t>	</a:t>
            </a:r>
            <a:r>
              <a:rPr lang="en-US" sz="1600" i="1" dirty="0" smtClean="0"/>
              <a:t>first high voltage supplies</a:t>
            </a:r>
            <a:endParaRPr lang="cs-CZ" sz="1600" i="1" dirty="0"/>
          </a:p>
          <a:p>
            <a:pPr>
              <a:buBlip>
                <a:blip r:embed="rId3"/>
              </a:buBlip>
            </a:pPr>
            <a:r>
              <a:rPr lang="cs-CZ" sz="1600" i="1" dirty="0"/>
              <a:t>	Multidrive16</a:t>
            </a:r>
          </a:p>
          <a:p>
            <a:pPr>
              <a:buBlip>
                <a:blip r:embed="rId3"/>
              </a:buBlip>
            </a:pPr>
            <a:r>
              <a:rPr lang="cs-CZ" sz="1600" i="1" dirty="0"/>
              <a:t>	</a:t>
            </a:r>
            <a:r>
              <a:rPr lang="en-US" sz="1600" i="1" dirty="0" smtClean="0"/>
              <a:t>first exports</a:t>
            </a:r>
            <a:endParaRPr lang="cs-CZ" sz="1600" i="1" dirty="0"/>
          </a:p>
          <a:p>
            <a:pPr marL="0" indent="0">
              <a:buNone/>
            </a:pPr>
            <a:endParaRPr lang="cs-CZ" sz="1600" b="1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2007 	</a:t>
            </a:r>
            <a:r>
              <a:rPr lang="cs-CZ" sz="1600" i="1" dirty="0"/>
              <a:t>Škoda Auto a.s. </a:t>
            </a:r>
          </a:p>
          <a:p>
            <a:pPr>
              <a:buBlip>
                <a:blip r:embed="rId3"/>
              </a:buBlip>
            </a:pPr>
            <a:r>
              <a:rPr lang="cs-CZ" sz="1600" b="1" i="1" dirty="0"/>
              <a:t> 2008	</a:t>
            </a:r>
            <a:r>
              <a:rPr lang="cs-CZ" sz="1600" i="1" dirty="0"/>
              <a:t>Joint Institute </a:t>
            </a:r>
            <a:r>
              <a:rPr lang="cs-CZ" sz="1600" i="1" dirty="0" err="1"/>
              <a:t>of</a:t>
            </a:r>
            <a:r>
              <a:rPr lang="cs-CZ" sz="1600" i="1" dirty="0"/>
              <a:t> </a:t>
            </a:r>
            <a:r>
              <a:rPr lang="cs-CZ" sz="1600" i="1" dirty="0" err="1"/>
              <a:t>Nuclear</a:t>
            </a:r>
            <a:r>
              <a:rPr lang="cs-CZ" sz="1600" i="1" dirty="0"/>
              <a:t> </a:t>
            </a:r>
            <a:r>
              <a:rPr lang="cs-CZ" sz="1600" i="1" dirty="0" err="1"/>
              <a:t>Research</a:t>
            </a:r>
            <a:r>
              <a:rPr lang="cs-CZ" sz="1600" i="1" dirty="0"/>
              <a:t>, Dubna, RF</a:t>
            </a:r>
          </a:p>
          <a:p>
            <a:pPr>
              <a:buBlip>
                <a:blip r:embed="rId3"/>
              </a:buBlip>
            </a:pPr>
            <a:r>
              <a:rPr lang="cs-CZ" sz="1600" b="1" i="1" dirty="0"/>
              <a:t> 2010	</a:t>
            </a:r>
            <a:r>
              <a:rPr lang="cs-CZ" sz="1600" i="1" dirty="0"/>
              <a:t>ELI – </a:t>
            </a:r>
            <a:r>
              <a:rPr lang="cs-CZ" sz="1600" i="1" dirty="0" err="1" smtClean="0"/>
              <a:t>va</a:t>
            </a:r>
            <a:r>
              <a:rPr lang="en-US" sz="1600" i="1" dirty="0" err="1" smtClean="0"/>
              <a:t>cuum</a:t>
            </a:r>
            <a:r>
              <a:rPr lang="en-US" sz="1600" i="1" dirty="0" smtClean="0"/>
              <a:t> system</a:t>
            </a:r>
            <a:endParaRPr lang="cs-CZ" sz="1600" i="1" dirty="0"/>
          </a:p>
          <a:p>
            <a:pPr>
              <a:buBlip>
                <a:blip r:embed="rId3"/>
              </a:buBlip>
            </a:pPr>
            <a:r>
              <a:rPr lang="cs-CZ" sz="1600" b="1" i="1" dirty="0"/>
              <a:t> 2011 	</a:t>
            </a:r>
            <a:r>
              <a:rPr lang="cs-CZ" sz="1600" i="1" dirty="0"/>
              <a:t>LA3NET (Liverpool) 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Company history</a:t>
            </a:r>
            <a:endParaRPr lang="cs-CZ" sz="2000" dirty="0"/>
          </a:p>
        </p:txBody>
      </p:sp>
      <p:pic>
        <p:nvPicPr>
          <p:cNvPr id="4" name="Picture 3" descr="J:\XRLs\XRL_June2001\Analysis\CsCas_yellow\Obr_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909" y="1419726"/>
            <a:ext cx="2971800" cy="237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98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More</a:t>
            </a:r>
            <a:r>
              <a:rPr lang="cs-CZ" sz="1600" b="1" i="1" dirty="0" smtClean="0"/>
              <a:t> </a:t>
            </a:r>
            <a:r>
              <a:rPr lang="en-US" sz="1600" b="1" i="1" dirty="0" smtClean="0"/>
              <a:t>than </a:t>
            </a:r>
            <a:r>
              <a:rPr lang="cs-CZ" sz="1600" b="1" i="1" dirty="0" smtClean="0"/>
              <a:t>1</a:t>
            </a:r>
            <a:r>
              <a:rPr lang="en-US" sz="1600" b="1" i="1" dirty="0" smtClean="0"/>
              <a:t>4</a:t>
            </a:r>
            <a:r>
              <a:rPr lang="cs-CZ" sz="1600" b="1" i="1" dirty="0" smtClean="0"/>
              <a:t>0 prototyp</a:t>
            </a:r>
            <a:r>
              <a:rPr lang="en-US" sz="1600" b="1" i="1" dirty="0" err="1" smtClean="0"/>
              <a:t>es</a:t>
            </a:r>
            <a:r>
              <a:rPr lang="cs-CZ" sz="1600" b="1" i="1" dirty="0" smtClean="0"/>
              <a:t> </a:t>
            </a:r>
            <a:r>
              <a:rPr lang="en-US" sz="1600" b="1" i="1" dirty="0" smtClean="0"/>
              <a:t>during 15 years</a:t>
            </a:r>
            <a:endParaRPr lang="cs-CZ" sz="1600" b="1" i="1" dirty="0" smtClean="0"/>
          </a:p>
          <a:p>
            <a:pPr marL="0" indent="0">
              <a:buNone/>
            </a:pP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Products overview</a:t>
            </a:r>
            <a:endParaRPr lang="cs-CZ" sz="2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85862360"/>
              </p:ext>
            </p:extLst>
          </p:nvPr>
        </p:nvGraphicFramePr>
        <p:xfrm>
          <a:off x="1547664" y="2173312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ovéPole 7"/>
          <p:cNvSpPr txBox="1">
            <a:spLocks noChangeArrowheads="1"/>
          </p:cNvSpPr>
          <p:nvPr/>
        </p:nvSpPr>
        <p:spPr bwMode="auto">
          <a:xfrm>
            <a:off x="7308304" y="1684839"/>
            <a:ext cx="15841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000" i="1" dirty="0">
                <a:solidFill>
                  <a:srgbClr val="006AB3"/>
                </a:solidFill>
                <a:latin typeface="+mn-lt"/>
              </a:rPr>
              <a:t>nA-100s A     uV-10s </a:t>
            </a:r>
            <a:r>
              <a:rPr lang="cs-CZ" altLang="cs-CZ" sz="1000" i="1" dirty="0" err="1">
                <a:solidFill>
                  <a:srgbClr val="006AB3"/>
                </a:solidFill>
                <a:latin typeface="+mn-lt"/>
              </a:rPr>
              <a:t>kV</a:t>
            </a:r>
            <a:endParaRPr lang="cs-CZ" altLang="cs-CZ" sz="1000" i="1" dirty="0">
              <a:solidFill>
                <a:srgbClr val="006AB3"/>
              </a:solidFill>
              <a:latin typeface="+mn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000" i="1" dirty="0" err="1">
                <a:solidFill>
                  <a:srgbClr val="006AB3"/>
                </a:solidFill>
                <a:latin typeface="+mn-lt"/>
              </a:rPr>
              <a:t>uW</a:t>
            </a:r>
            <a:r>
              <a:rPr lang="cs-CZ" altLang="cs-CZ" sz="1000" i="1" dirty="0">
                <a:solidFill>
                  <a:srgbClr val="006AB3"/>
                </a:solidFill>
                <a:latin typeface="+mn-lt"/>
              </a:rPr>
              <a:t>-kW                 UV-IR</a:t>
            </a:r>
          </a:p>
        </p:txBody>
      </p:sp>
    </p:spTree>
    <p:extLst>
      <p:ext uri="{BB962C8B-B14F-4D97-AF65-F5344CB8AC3E}">
        <p14:creationId xmlns:p14="http://schemas.microsoft.com/office/powerpoint/2010/main" val="144256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Low – middle – high power</a:t>
            </a:r>
            <a:r>
              <a:rPr lang="cs-CZ" sz="1600" b="1" i="1" dirty="0" smtClean="0"/>
              <a:t>, </a:t>
            </a:r>
            <a:r>
              <a:rPr lang="en-US" sz="1600" b="1" i="1" dirty="0" smtClean="0"/>
              <a:t>voltage up</a:t>
            </a:r>
            <a:r>
              <a:rPr lang="cs-CZ" sz="1600" b="1" i="1" dirty="0" smtClean="0"/>
              <a:t> </a:t>
            </a:r>
            <a:r>
              <a:rPr lang="en-US" sz="1600" b="1" i="1" dirty="0" smtClean="0"/>
              <a:t>to </a:t>
            </a:r>
            <a:r>
              <a:rPr lang="cs-CZ" sz="1600" b="1" i="1" dirty="0" smtClean="0"/>
              <a:t> </a:t>
            </a:r>
            <a:r>
              <a:rPr lang="cs-CZ" sz="1600" b="1" i="1" dirty="0"/>
              <a:t>20kV (60kV)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High voltage power supplies</a:t>
            </a:r>
            <a:endParaRPr lang="cs-CZ" sz="2000" dirty="0"/>
          </a:p>
        </p:txBody>
      </p:sp>
      <p:pic>
        <p:nvPicPr>
          <p:cNvPr id="6" name="Picture 2" descr="E:\Users\Tomáš\Desktop\Prezentace\img\pristroje\HV\foe21100p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213" y="4640089"/>
            <a:ext cx="287972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E:\Users\Tomáš\Desktop\Prezentace\img\pristroje\HV\foe21104ph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2354089"/>
            <a:ext cx="28797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E:\Users\Tomáš\Desktop\Prezentace\img\pristroje\HV\HV5000p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4367039"/>
            <a:ext cx="2879725" cy="170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E:\Users\Tomáš\Desktop\Prezentace\img\pristroje\HV\HV80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588" y="2204864"/>
            <a:ext cx="2879725" cy="157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ovéPole 12"/>
          <p:cNvSpPr txBox="1">
            <a:spLocks noChangeArrowheads="1"/>
          </p:cNvSpPr>
          <p:nvPr/>
        </p:nvSpPr>
        <p:spPr bwMode="auto">
          <a:xfrm>
            <a:off x="6366116" y="3568526"/>
            <a:ext cx="78098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HV 8002</a:t>
            </a:r>
          </a:p>
        </p:txBody>
      </p:sp>
      <p:sp>
        <p:nvSpPr>
          <p:cNvPr id="12" name="TextovéPole 13"/>
          <p:cNvSpPr txBox="1">
            <a:spLocks noChangeArrowheads="1"/>
          </p:cNvSpPr>
          <p:nvPr/>
        </p:nvSpPr>
        <p:spPr bwMode="auto">
          <a:xfrm>
            <a:off x="6437553" y="5627514"/>
            <a:ext cx="870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i="1">
                <a:solidFill>
                  <a:srgbClr val="006AB3"/>
                </a:solidFill>
                <a:latin typeface="+mn-lt"/>
              </a:rPr>
              <a:t>HV 5000+</a:t>
            </a:r>
          </a:p>
        </p:txBody>
      </p:sp>
      <p:sp>
        <p:nvSpPr>
          <p:cNvPr id="13" name="TextovéPole 14"/>
          <p:cNvSpPr txBox="1">
            <a:spLocks noChangeArrowheads="1"/>
          </p:cNvSpPr>
          <p:nvPr/>
        </p:nvSpPr>
        <p:spPr bwMode="auto">
          <a:xfrm>
            <a:off x="2214563" y="3568526"/>
            <a:ext cx="71365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i="1">
                <a:solidFill>
                  <a:srgbClr val="006AB3"/>
                </a:solidFill>
                <a:latin typeface="+mn-lt"/>
              </a:rPr>
              <a:t>HVS 04</a:t>
            </a:r>
          </a:p>
        </p:txBody>
      </p:sp>
      <p:sp>
        <p:nvSpPr>
          <p:cNvPr id="14" name="TextovéPole 15"/>
          <p:cNvSpPr txBox="1">
            <a:spLocks noChangeArrowheads="1"/>
          </p:cNvSpPr>
          <p:nvPr/>
        </p:nvSpPr>
        <p:spPr bwMode="auto">
          <a:xfrm>
            <a:off x="2071688" y="5568776"/>
            <a:ext cx="9012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HVG 2000</a:t>
            </a:r>
          </a:p>
        </p:txBody>
      </p:sp>
    </p:spTree>
    <p:extLst>
      <p:ext uri="{BB962C8B-B14F-4D97-AF65-F5344CB8AC3E}">
        <p14:creationId xmlns:p14="http://schemas.microsoft.com/office/powerpoint/2010/main" val="377755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System </a:t>
            </a:r>
            <a:r>
              <a:rPr lang="en-US" sz="1600" b="1" i="1" dirty="0" err="1" smtClean="0"/>
              <a:t>Multidrive</a:t>
            </a:r>
            <a:r>
              <a:rPr lang="en-US" sz="1600" b="1" i="1" dirty="0" smtClean="0"/>
              <a:t> </a:t>
            </a:r>
            <a:r>
              <a:rPr lang="cs-CZ" sz="1600" b="1" i="1" dirty="0" smtClean="0"/>
              <a:t>16</a:t>
            </a:r>
            <a:r>
              <a:rPr lang="cs-CZ" sz="1600" b="1" i="1" dirty="0"/>
              <a:t>+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cs-CZ" sz="2000" b="1" dirty="0" smtClean="0">
                <a:solidFill>
                  <a:srgbClr val="006AB3"/>
                </a:solidFill>
              </a:rPr>
              <a:t>Mi</a:t>
            </a:r>
            <a:r>
              <a:rPr lang="en-US" sz="2000" b="1" dirty="0" err="1" smtClean="0">
                <a:solidFill>
                  <a:srgbClr val="006AB3"/>
                </a:solidFill>
              </a:rPr>
              <a:t>cropositioning</a:t>
            </a:r>
            <a:endParaRPr lang="cs-CZ" sz="2000" dirty="0"/>
          </a:p>
        </p:txBody>
      </p:sp>
      <p:sp>
        <p:nvSpPr>
          <p:cNvPr id="15" name="TextovéPole 15"/>
          <p:cNvSpPr txBox="1">
            <a:spLocks noChangeArrowheads="1"/>
          </p:cNvSpPr>
          <p:nvPr/>
        </p:nvSpPr>
        <p:spPr bwMode="auto">
          <a:xfrm>
            <a:off x="1428750" y="5419552"/>
            <a:ext cx="11432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 err="1">
                <a:solidFill>
                  <a:srgbClr val="006AB3"/>
                </a:solidFill>
                <a:latin typeface="+mn-lt"/>
              </a:rPr>
              <a:t>Multidrive</a:t>
            </a: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 16+</a:t>
            </a:r>
          </a:p>
        </p:txBody>
      </p:sp>
      <p:pic>
        <p:nvPicPr>
          <p:cNvPr id="16" name="Picture 2" descr="E:\Users\Tomáš\Desktop\Prezentace\img\pristroje\Micropositioning\foe21216pp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419177"/>
            <a:ext cx="3536950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E:\Users\Tomáš\Desktop\Prezentace\img\pristroje\Micropositioning\foe21216phmd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2204864"/>
            <a:ext cx="2193925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E:\Users\Tomáš\Desktop\Prezentace\img\pristroje\Micropositioning\foe21216phm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4276552"/>
            <a:ext cx="2557462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485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>
            <a:spLocks noGrp="1"/>
          </p:cNvSpPr>
          <p:nvPr>
            <p:ph idx="1"/>
          </p:nvPr>
        </p:nvSpPr>
        <p:spPr>
          <a:xfrm>
            <a:off x="540000" y="1800001"/>
            <a:ext cx="8136456" cy="404863"/>
          </a:xfrm>
        </p:spPr>
        <p:txBody>
          <a:bodyPr lIns="0" tIns="0" rIns="0" bIns="0">
            <a:normAutofit/>
          </a:bodyPr>
          <a:lstStyle/>
          <a:p>
            <a:pPr marL="0" indent="0">
              <a:buNone/>
            </a:pPr>
            <a:r>
              <a:rPr lang="en-US" sz="1600" b="1" i="1" dirty="0" smtClean="0"/>
              <a:t>Signal processing, generators and controllers for experiments</a:t>
            </a:r>
            <a:endParaRPr lang="cs-CZ" sz="1600" b="1" i="1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40000" y="1152000"/>
            <a:ext cx="8229600" cy="677108"/>
          </a:xfrm>
        </p:spPr>
        <p:txBody>
          <a:bodyPr wrap="square" lIns="0" tIns="0" rIns="0" bIns="0" anchor="t" anchorCtr="0">
            <a:noAutofit/>
          </a:bodyPr>
          <a:lstStyle/>
          <a:p>
            <a:pPr algn="l"/>
            <a:r>
              <a:rPr lang="en-US" sz="2000" b="1" dirty="0" smtClean="0">
                <a:solidFill>
                  <a:srgbClr val="006AB3"/>
                </a:solidFill>
              </a:rPr>
              <a:t>High temperature plasma diagnostics</a:t>
            </a:r>
            <a:endParaRPr lang="cs-CZ" sz="2000" dirty="0"/>
          </a:p>
        </p:txBody>
      </p:sp>
      <p:pic>
        <p:nvPicPr>
          <p:cNvPr id="9" name="Picture 3" descr="E:\Users\Tomáš\Desktop\Prezentace\img\pristroje\plasma\foe215hpph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2517799"/>
            <a:ext cx="2878138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E:\Users\Tomáš\Desktop\Prezentace\img\pristroje\plasma\foe215dlsph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2500313"/>
            <a:ext cx="2878138" cy="143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ovéPole 13"/>
          <p:cNvSpPr txBox="1">
            <a:spLocks noChangeArrowheads="1"/>
          </p:cNvSpPr>
          <p:nvPr/>
        </p:nvSpPr>
        <p:spPr bwMode="auto">
          <a:xfrm>
            <a:off x="5929313" y="3732237"/>
            <a:ext cx="76495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>
                <a:solidFill>
                  <a:srgbClr val="006AB3"/>
                </a:solidFill>
                <a:latin typeface="+mn-lt"/>
              </a:rPr>
              <a:t>HPD 4.1</a:t>
            </a:r>
          </a:p>
        </p:txBody>
      </p:sp>
      <p:sp>
        <p:nvSpPr>
          <p:cNvPr id="12" name="TextovéPole 15"/>
          <p:cNvSpPr txBox="1">
            <a:spLocks noChangeArrowheads="1"/>
          </p:cNvSpPr>
          <p:nvPr/>
        </p:nvSpPr>
        <p:spPr bwMode="auto">
          <a:xfrm>
            <a:off x="1428750" y="3660799"/>
            <a:ext cx="6960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cs-CZ" altLang="cs-CZ" sz="1200" i="1" dirty="0">
                <a:solidFill>
                  <a:srgbClr val="006AB3"/>
                </a:solidFill>
                <a:latin typeface="+mn-lt"/>
              </a:rPr>
              <a:t>DLS 08</a:t>
            </a:r>
          </a:p>
        </p:txBody>
      </p:sp>
      <p:pic>
        <p:nvPicPr>
          <p:cNvPr id="13" name="Picture 4" descr="E:\Users\Tomáš\Desktop\Prezentace\img\pristroje\plasma\foe215hpph01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5188" y="4375174"/>
            <a:ext cx="1439862" cy="1862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 descr="E:\Users\Tomáš\Desktop\Prezentace\img\pristroje\plasma\foe215hpph02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4375174"/>
            <a:ext cx="1439863" cy="17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 descr="E:\Users\Tomáš\Desktop\Prezentace\img\pristroje\plasma\foe215hpph05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4365649"/>
            <a:ext cx="1439863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0" name="Přímá spojovací šipka 22"/>
          <p:cNvCxnSpPr/>
          <p:nvPr/>
        </p:nvCxnSpPr>
        <p:spPr>
          <a:xfrm flipV="1">
            <a:off x="3719513" y="3906067"/>
            <a:ext cx="2143920" cy="459582"/>
          </a:xfrm>
          <a:prstGeom prst="straightConnector1">
            <a:avLst/>
          </a:prstGeom>
          <a:ln w="19050">
            <a:solidFill>
              <a:srgbClr val="006A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šipka 23"/>
          <p:cNvCxnSpPr/>
          <p:nvPr/>
        </p:nvCxnSpPr>
        <p:spPr>
          <a:xfrm flipV="1">
            <a:off x="5862639" y="4009236"/>
            <a:ext cx="149521" cy="365939"/>
          </a:xfrm>
          <a:prstGeom prst="straightConnector1">
            <a:avLst/>
          </a:prstGeom>
          <a:ln w="19050">
            <a:solidFill>
              <a:srgbClr val="006A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ovací šipka 26"/>
          <p:cNvCxnSpPr>
            <a:endCxn id="11" idx="3"/>
          </p:cNvCxnSpPr>
          <p:nvPr/>
        </p:nvCxnSpPr>
        <p:spPr>
          <a:xfrm flipH="1" flipV="1">
            <a:off x="6694266" y="3870737"/>
            <a:ext cx="1240060" cy="504438"/>
          </a:xfrm>
          <a:prstGeom prst="straightConnector1">
            <a:avLst/>
          </a:prstGeom>
          <a:ln w="19050">
            <a:solidFill>
              <a:srgbClr val="006AB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87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_foton_ppt">
  <a:themeElements>
    <a:clrScheme name="FOTON">
      <a:dk1>
        <a:sysClr val="windowText" lastClr="000000"/>
      </a:dk1>
      <a:lt1>
        <a:sysClr val="window" lastClr="FFFFFF"/>
      </a:lt1>
      <a:dk2>
        <a:srgbClr val="006AB3"/>
      </a:dk2>
      <a:lt2>
        <a:srgbClr val="EEECE1"/>
      </a:lt2>
      <a:accent1>
        <a:srgbClr val="006AB3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6AB3"/>
      </a:hlink>
      <a:folHlink>
        <a:srgbClr val="006AB3"/>
      </a:folHlink>
    </a:clrScheme>
    <a:fontScheme name="FOT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E_foton_ppt</Template>
  <TotalTime>117</TotalTime>
  <Words>1071</Words>
  <Application>Microsoft Office PowerPoint</Application>
  <PresentationFormat>Předvádění na obrazovce (4:3)</PresentationFormat>
  <Paragraphs>319</Paragraphs>
  <Slides>30</Slides>
  <Notes>3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2" baseType="lpstr">
      <vt:lpstr>E_foton_ppt</vt:lpstr>
      <vt:lpstr>Rastrový obrázek</vt:lpstr>
      <vt:lpstr>Prezentace aplikace PowerPoint</vt:lpstr>
      <vt:lpstr>Prezentace aplikace PowerPoint</vt:lpstr>
      <vt:lpstr>FOTON, s.r.o. </vt:lpstr>
      <vt:lpstr>„From system design to k delivery of final product …”</vt:lpstr>
      <vt:lpstr>Company history</vt:lpstr>
      <vt:lpstr>Products overview</vt:lpstr>
      <vt:lpstr>High voltage power supplies</vt:lpstr>
      <vt:lpstr>Micropositioning</vt:lpstr>
      <vt:lpstr>High temperature plasma diagnostics</vt:lpstr>
      <vt:lpstr>Vacuum control systems</vt:lpstr>
      <vt:lpstr>Voltage and current power supplies</vt:lpstr>
      <vt:lpstr>Automation and industrial process control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Foton</dc:creator>
  <cp:lastModifiedBy>Foton</cp:lastModifiedBy>
  <cp:revision>34</cp:revision>
  <dcterms:created xsi:type="dcterms:W3CDTF">2015-07-04T09:11:18Z</dcterms:created>
  <dcterms:modified xsi:type="dcterms:W3CDTF">2016-10-31T08:27:04Z</dcterms:modified>
</cp:coreProperties>
</file>