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3" r:id="rId1"/>
  </p:sldMasterIdLst>
  <p:notesMasterIdLst>
    <p:notesMasterId r:id="rId29"/>
  </p:notesMasterIdLst>
  <p:sldIdLst>
    <p:sldId id="256" r:id="rId2"/>
    <p:sldId id="257" r:id="rId3"/>
    <p:sldId id="289" r:id="rId4"/>
    <p:sldId id="265" r:id="rId5"/>
    <p:sldId id="266" r:id="rId6"/>
    <p:sldId id="267" r:id="rId7"/>
    <p:sldId id="268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272" r:id="rId16"/>
    <p:sldId id="300" r:id="rId17"/>
    <p:sldId id="292" r:id="rId18"/>
    <p:sldId id="302" r:id="rId19"/>
    <p:sldId id="301" r:id="rId20"/>
    <p:sldId id="290" r:id="rId21"/>
    <p:sldId id="308" r:id="rId22"/>
    <p:sldId id="304" r:id="rId23"/>
    <p:sldId id="306" r:id="rId24"/>
    <p:sldId id="259" r:id="rId25"/>
    <p:sldId id="260" r:id="rId26"/>
    <p:sldId id="305" r:id="rId27"/>
    <p:sldId id="307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2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14EE7-52C4-4ED1-AB79-322D8478222F}" type="datetimeFigureOut">
              <a:rPr lang="fr-FR" smtClean="0"/>
              <a:t>24/10/2016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B8783-D6D8-447A-B438-C2A5DCB4B14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53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B8783-D6D8-447A-B438-C2A5DCB4B14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478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I will present you the progress of Mighty Laser</a:t>
            </a:r>
            <a:r>
              <a:rPr lang="en-US" baseline="0" dirty="0" smtClean="0"/>
              <a:t> experiment</a:t>
            </a:r>
          </a:p>
          <a:p>
            <a:pPr>
              <a:buFontTx/>
              <a:buChar char="-"/>
            </a:pPr>
            <a:r>
              <a:rPr lang="en-US" baseline="0" dirty="0" smtClean="0"/>
              <a:t> Limitations that we are confronted to</a:t>
            </a:r>
          </a:p>
          <a:p>
            <a:pPr>
              <a:buFontTx/>
              <a:buChar char="-"/>
            </a:pPr>
            <a:r>
              <a:rPr lang="en-US" baseline="0" dirty="0" smtClean="0"/>
              <a:t> Then; next; later; afterward(s); subsequently</a:t>
            </a:r>
          </a:p>
          <a:p>
            <a:pPr>
              <a:buFontTx/>
              <a:buChar char="-"/>
            </a:pPr>
            <a:r>
              <a:rPr lang="en-US" baseline="0" dirty="0" smtClean="0"/>
              <a:t> To begin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090F3-017F-4D44-ADA7-C563D7C7F36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893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31554-30A2-4200-B83F-6255FD46FA4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35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1942" y="2297610"/>
            <a:ext cx="7180926" cy="2262781"/>
          </a:xfrm>
        </p:spPr>
        <p:txBody>
          <a:bodyPr anchor="ctr">
            <a:normAutofit/>
          </a:bodyPr>
          <a:lstStyle>
            <a:lvl1pPr algn="ct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1942" y="4652390"/>
            <a:ext cx="7180926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9" name="Freeform 8"/>
          <p:cNvSpPr/>
          <p:nvPr/>
        </p:nvSpPr>
        <p:spPr bwMode="auto">
          <a:xfrm>
            <a:off x="0" y="4321156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7152" y="4529483"/>
            <a:ext cx="641167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44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5" y="719490"/>
            <a:ext cx="7175986" cy="3117040"/>
          </a:xfrm>
        </p:spPr>
        <p:txBody>
          <a:bodyPr anchor="ctr">
            <a:normAutofit/>
          </a:bodyPr>
          <a:lstStyle>
            <a:lvl1pPr algn="ctr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415" y="4463936"/>
            <a:ext cx="7175986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3235251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71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859" y="713665"/>
            <a:ext cx="6650851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15079" y="3609265"/>
            <a:ext cx="615478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415" y="4458111"/>
            <a:ext cx="7175986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3237966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1189540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118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5" y="1272358"/>
            <a:ext cx="7175986" cy="2724845"/>
          </a:xfrm>
        </p:spPr>
        <p:txBody>
          <a:bodyPr anchor="ctr">
            <a:normAutofit/>
          </a:bodyPr>
          <a:lstStyle>
            <a:lvl1pPr algn="ctr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8415" y="4008630"/>
            <a:ext cx="7175986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8653" y="4982099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076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54653" y="609600"/>
            <a:ext cx="664305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58414" y="4343400"/>
            <a:ext cx="727229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8414" y="5181600"/>
            <a:ext cx="727229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8653" y="4982099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1197334" y="64642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573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4" y="627407"/>
            <a:ext cx="7175986" cy="2880020"/>
          </a:xfrm>
        </p:spPr>
        <p:txBody>
          <a:bodyPr anchor="ctr">
            <a:normAutofit/>
          </a:bodyPr>
          <a:lstStyle>
            <a:lvl1pPr algn="ctr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58413" y="4343400"/>
            <a:ext cx="7175987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8413" y="5181600"/>
            <a:ext cx="717598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8653" y="4982099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018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5620" y="782633"/>
            <a:ext cx="677382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522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695116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58414" y="627406"/>
            <a:ext cx="5300350" cy="5695116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0545" y="782633"/>
            <a:ext cx="677382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694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5" y="215396"/>
            <a:ext cx="7173200" cy="93751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415" y="1289201"/>
            <a:ext cx="7180366" cy="50353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782633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592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5" y="2074562"/>
            <a:ext cx="7175986" cy="1468800"/>
          </a:xfrm>
        </p:spPr>
        <p:txBody>
          <a:bodyPr anchor="ctr"/>
          <a:lstStyle>
            <a:lvl1pPr algn="ct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415" y="3581400"/>
            <a:ext cx="7175986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3237966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92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58414" y="1289201"/>
            <a:ext cx="3456620" cy="502777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8253" y="1289201"/>
            <a:ext cx="3456147" cy="502777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782633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118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414" y="1286115"/>
            <a:ext cx="2874596" cy="576262"/>
          </a:xfrm>
        </p:spPr>
        <p:txBody>
          <a:bodyPr anchor="ctr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1940" y="1862377"/>
            <a:ext cx="3453093" cy="445460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61161" y="1286115"/>
            <a:ext cx="2873239" cy="576262"/>
          </a:xfrm>
        </p:spPr>
        <p:txBody>
          <a:bodyPr anchor="ctr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78253" y="1862377"/>
            <a:ext cx="3456147" cy="445460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653" y="787782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707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4" y="215396"/>
            <a:ext cx="7175986" cy="93751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4591" y="787782"/>
            <a:ext cx="677382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119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0545" y="782633"/>
            <a:ext cx="677382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18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4" y="604839"/>
            <a:ext cx="2819399" cy="976312"/>
          </a:xfrm>
        </p:spPr>
        <p:txBody>
          <a:bodyPr anchor="ctr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850" y="604837"/>
            <a:ext cx="4064550" cy="5717685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8414" y="1757364"/>
            <a:ext cx="2819399" cy="45651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0545" y="782633"/>
            <a:ext cx="677382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952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415" y="4959350"/>
            <a:ext cx="7175986" cy="566738"/>
          </a:xfrm>
        </p:spPr>
        <p:txBody>
          <a:bodyPr anchor="ctr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58415" y="793715"/>
            <a:ext cx="7175986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8415" y="5526088"/>
            <a:ext cx="717598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8653" y="4982099"/>
            <a:ext cx="641166" cy="365125"/>
          </a:xfrm>
        </p:spPr>
        <p:txBody>
          <a:bodyPr/>
          <a:lstStyle/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05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4971" y="215396"/>
            <a:ext cx="7169429" cy="9375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941" y="1289201"/>
            <a:ext cx="7172459" cy="5033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19950" y="6455129"/>
            <a:ext cx="131445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23‐26 </a:t>
            </a:r>
            <a:r>
              <a:rPr lang="fr-FR" dirty="0" err="1" smtClean="0"/>
              <a:t>October</a:t>
            </a:r>
            <a:r>
              <a:rPr lang="fr-FR" dirty="0" smtClean="0"/>
              <a:t> 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1941" y="6455849"/>
            <a:ext cx="5777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677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rgbClr val="FEFFFF"/>
                </a:solidFill>
              </a:defRPr>
            </a:lvl1pPr>
          </a:lstStyle>
          <a:p>
            <a:fld id="{E49D645D-BC87-4890-AE4A-A22192F93CB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022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png"/><Relationship Id="rId5" Type="http://schemas.openxmlformats.org/officeDocument/2006/relationships/image" Target="../media/image23.e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6.png"/><Relationship Id="rId12" Type="http://schemas.openxmlformats.org/officeDocument/2006/relationships/image" Target="../media/image49.tif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5.jpeg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0" Type="http://schemas.openxmlformats.org/officeDocument/2006/relationships/image" Target="../media/image42.emf"/><Relationship Id="rId4" Type="http://schemas.openxmlformats.org/officeDocument/2006/relationships/image" Target="../media/image43.png"/><Relationship Id="rId9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45.jpe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.xml"/><Relationship Id="rId7" Type="http://schemas.openxmlformats.org/officeDocument/2006/relationships/image" Target="../media/image1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Developments of optical systems for X/gamma ray Compton machines at LAL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434458" y="5635573"/>
            <a:ext cx="4275085" cy="1152092"/>
            <a:chOff x="1293709" y="5527964"/>
            <a:chExt cx="4275085" cy="1152092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206" y="5527964"/>
              <a:ext cx="1993588" cy="1152092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3709" y="5527964"/>
              <a:ext cx="2073600" cy="115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52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ThomX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645342" y="1299732"/>
            <a:ext cx="8184333" cy="3548959"/>
            <a:chOff x="525100" y="1756371"/>
            <a:chExt cx="8184333" cy="3548959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9" t="12602" r="6746" b="33827"/>
            <a:stretch/>
          </p:blipFill>
          <p:spPr bwMode="auto">
            <a:xfrm>
              <a:off x="525100" y="1756371"/>
              <a:ext cx="8184333" cy="3548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8392562" y="1756371"/>
              <a:ext cx="316871" cy="3168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645342" y="4953000"/>
            <a:ext cx="8184333" cy="147732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3 GHz gun and </a:t>
            </a:r>
            <a:r>
              <a:rPr lang="fr-FR" dirty="0" err="1" smtClean="0"/>
              <a:t>linac</a:t>
            </a:r>
            <a:r>
              <a:rPr lang="fr-FR" dirty="0" smtClean="0"/>
              <a:t> </a:t>
            </a:r>
            <a:r>
              <a:rPr lang="fr-FR" dirty="0" err="1" smtClean="0"/>
              <a:t>delivering</a:t>
            </a:r>
            <a:r>
              <a:rPr lang="fr-FR" dirty="0" smtClean="0"/>
              <a:t> 1 </a:t>
            </a:r>
            <a:r>
              <a:rPr lang="fr-FR" dirty="0" err="1" smtClean="0"/>
              <a:t>bunch</a:t>
            </a:r>
            <a:r>
              <a:rPr lang="fr-FR" dirty="0" smtClean="0"/>
              <a:t> of 1 </a:t>
            </a:r>
            <a:r>
              <a:rPr lang="fr-FR" dirty="0" err="1" smtClean="0"/>
              <a:t>nC</a:t>
            </a:r>
            <a:r>
              <a:rPr lang="fr-FR" dirty="0" smtClean="0"/>
              <a:t> at (50 or 70 MeV) </a:t>
            </a:r>
            <a:r>
              <a:rPr lang="fr-FR" dirty="0" err="1" smtClean="0"/>
              <a:t>every</a:t>
            </a:r>
            <a:r>
              <a:rPr lang="fr-FR" dirty="0" smtClean="0"/>
              <a:t> 20 ms (50 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stored</a:t>
            </a:r>
            <a:r>
              <a:rPr lang="fr-FR" dirty="0" smtClean="0"/>
              <a:t> in a compact ring (</a:t>
            </a:r>
            <a:r>
              <a:rPr lang="fr-FR" dirty="0" err="1" smtClean="0"/>
              <a:t>Rev</a:t>
            </a:r>
            <a:r>
              <a:rPr lang="fr-FR" dirty="0" smtClean="0"/>
              <a:t>. </a:t>
            </a:r>
            <a:r>
              <a:rPr lang="fr-FR" dirty="0" err="1" smtClean="0"/>
              <a:t>Freq</a:t>
            </a:r>
            <a:r>
              <a:rPr lang="fr-FR" dirty="0" smtClean="0"/>
              <a:t>. ~17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An Optical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to store the laser pulse (max ~1 MW)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Up to 10</a:t>
            </a:r>
            <a:r>
              <a:rPr lang="fr-FR" baseline="30000" dirty="0" smtClean="0"/>
              <a:t>13</a:t>
            </a:r>
            <a:r>
              <a:rPr lang="fr-FR" dirty="0" smtClean="0"/>
              <a:t> photons/s (max </a:t>
            </a:r>
            <a:r>
              <a:rPr lang="fr-FR" dirty="0" err="1" smtClean="0"/>
              <a:t>energy</a:t>
            </a:r>
            <a:r>
              <a:rPr lang="fr-FR" dirty="0" smtClean="0"/>
              <a:t> 90 </a:t>
            </a:r>
            <a:r>
              <a:rPr lang="fr-FR" dirty="0" err="1" smtClean="0"/>
              <a:t>KeV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802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ThomX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endParaRPr lang="fr-FR" dirty="0"/>
          </a:p>
        </p:txBody>
      </p:sp>
      <p:pic>
        <p:nvPicPr>
          <p:cNvPr id="3" name="Objet 4"/>
          <p:cNvPicPr>
            <a:picLocks noChangeAspect="1" noChangeArrowheads="1"/>
          </p:cNvPicPr>
          <p:nvPr/>
        </p:nvPicPr>
        <p:blipFill>
          <a:blip r:embed="rId2" cstate="print"/>
          <a:srcRect l="-1596" t="-4382" r="-14223" b="-3683"/>
          <a:stretch>
            <a:fillRect/>
          </a:stretch>
        </p:blipFill>
        <p:spPr bwMode="auto">
          <a:xfrm>
            <a:off x="245055" y="1340768"/>
            <a:ext cx="3410174" cy="2878751"/>
          </a:xfrm>
          <a:prstGeom prst="rect">
            <a:avLst/>
          </a:prstGeom>
          <a:solidFill>
            <a:schemeClr val="bg1"/>
          </a:solidFill>
          <a:ln w="50800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8" r="1967" b="3459"/>
          <a:stretch/>
        </p:blipFill>
        <p:spPr bwMode="auto">
          <a:xfrm>
            <a:off x="3728160" y="3914814"/>
            <a:ext cx="5166479" cy="252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2124" y="5945891"/>
            <a:ext cx="3410174" cy="64633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Laser oscillator rep. rate &amp; CEP locking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55" y="4219519"/>
            <a:ext cx="3410174" cy="172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929098"/>
              </p:ext>
            </p:extLst>
          </p:nvPr>
        </p:nvGraphicFramePr>
        <p:xfrm>
          <a:off x="4834766" y="1152907"/>
          <a:ext cx="4059873" cy="28018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6993"/>
                <a:gridCol w="1452880"/>
              </a:tblGrid>
              <a:tr h="394966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Parameters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Typical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 values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baseline="0" dirty="0" smtClean="0"/>
                        <a:t>Laser </a:t>
                      </a:r>
                      <a:r>
                        <a:rPr lang="fr-FR" sz="1400" baseline="0" dirty="0" err="1" smtClean="0"/>
                        <a:t>repetition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frequency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33.3 MHz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Laser </a:t>
                      </a:r>
                      <a:r>
                        <a:rPr lang="fr-FR" sz="1400" dirty="0" err="1" smtClean="0"/>
                        <a:t>wavelength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1031 nm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Cavity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optical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length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8.994 m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Cavity</a:t>
                      </a:r>
                      <a:r>
                        <a:rPr lang="fr-FR" sz="1400" dirty="0" smtClean="0"/>
                        <a:t> finesse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30 000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Cavity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waist</a:t>
                      </a:r>
                      <a:r>
                        <a:rPr lang="fr-FR" sz="1400" dirty="0" smtClean="0"/>
                        <a:t> size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70</a:t>
                      </a:r>
                      <a:r>
                        <a:rPr lang="fr-FR" sz="1400" baseline="0" dirty="0" smtClean="0"/>
                        <a:t> µm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Injected</a:t>
                      </a:r>
                      <a:r>
                        <a:rPr lang="fr-FR" sz="1400" dirty="0" smtClean="0"/>
                        <a:t> power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150 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4384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Circulating</a:t>
                      </a:r>
                      <a:r>
                        <a:rPr lang="fr-FR" sz="1400" dirty="0" smtClean="0"/>
                        <a:t> power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~600 kW</a:t>
                      </a:r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25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Painting / </a:t>
            </a:r>
            <a:r>
              <a:rPr lang="fr-FR" dirty="0" err="1"/>
              <a:t>archeology</a:t>
            </a:r>
            <a:r>
              <a:rPr lang="fr-FR" dirty="0"/>
              <a:t> analyses 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946407" y="1323417"/>
            <a:ext cx="3959225" cy="5051425"/>
            <a:chOff x="2699" y="843"/>
            <a:chExt cx="2494" cy="3182"/>
          </a:xfrm>
        </p:grpSpPr>
        <p:pic>
          <p:nvPicPr>
            <p:cNvPr id="4" name="Picture 5" descr="scan_results"/>
            <p:cNvPicPr>
              <a:picLocks noChangeAspect="1" noChangeArrowheads="1"/>
            </p:cNvPicPr>
            <p:nvPr/>
          </p:nvPicPr>
          <p:blipFill>
            <a:blip r:embed="rId3" cstate="print">
              <a:lum contrast="12000"/>
            </a:blip>
            <a:srcRect/>
            <a:stretch>
              <a:fillRect/>
            </a:stretch>
          </p:blipFill>
          <p:spPr bwMode="auto">
            <a:xfrm>
              <a:off x="2699" y="1298"/>
              <a:ext cx="2494" cy="2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99" y="3618"/>
              <a:ext cx="249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1200" dirty="0"/>
                <a:t>J. </a:t>
              </a:r>
              <a:r>
                <a:rPr lang="fr-FR" sz="1200" dirty="0" err="1"/>
                <a:t>Dik</a:t>
              </a:r>
              <a:r>
                <a:rPr lang="fr-FR" sz="1200" dirty="0"/>
                <a:t> et al., </a:t>
              </a:r>
              <a:r>
                <a:rPr lang="fr-FR" sz="1200" i="1" dirty="0" err="1"/>
                <a:t>Analytical</a:t>
              </a:r>
              <a:r>
                <a:rPr lang="fr-FR" sz="1200" i="1" dirty="0"/>
                <a:t> </a:t>
              </a:r>
              <a:r>
                <a:rPr lang="fr-FR" sz="1200" i="1" dirty="0" err="1"/>
                <a:t>Chemistry</a:t>
              </a:r>
              <a:r>
                <a:rPr lang="fr-FR" sz="1200" dirty="0"/>
                <a:t>, </a:t>
              </a:r>
              <a:r>
                <a:rPr lang="fr-FR" sz="1200" b="1" dirty="0"/>
                <a:t>2008, </a:t>
              </a:r>
              <a:r>
                <a:rPr lang="fr-FR" sz="1200" i="1" dirty="0"/>
                <a:t>80, </a:t>
              </a:r>
              <a:r>
                <a:rPr lang="fr-FR" sz="1200" dirty="0"/>
                <a:t>6436</a:t>
              </a:r>
            </a:p>
            <a:p>
              <a:r>
                <a:rPr lang="fr-FR" sz="1200" u="sng" dirty="0"/>
                <a:t>http://www.vangogh.ua.ac.be/</a:t>
              </a:r>
              <a:endParaRPr lang="fr-FR" sz="1200" dirty="0"/>
            </a:p>
            <a:p>
              <a:endParaRPr lang="fr-FR" sz="1200" dirty="0"/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699" y="843"/>
              <a:ext cx="2494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dirty="0" smtClean="0"/>
                <a:t>(</a:t>
              </a:r>
              <a:r>
                <a:rPr lang="fr-FR" dirty="0" err="1"/>
                <a:t>Pb</a:t>
              </a:r>
              <a:r>
                <a:rPr lang="fr-FR" dirty="0" err="1" smtClean="0">
                  <a:sym typeface="Wingdings" pitchFamily="2" charset="2"/>
                </a:rPr>
                <a:t>white</a:t>
              </a:r>
              <a:r>
                <a:rPr lang="fr-FR" dirty="0" smtClean="0">
                  <a:sym typeface="Wingdings" pitchFamily="2" charset="2"/>
                </a:rPr>
                <a:t>, </a:t>
              </a:r>
              <a:r>
                <a:rPr lang="fr-FR" dirty="0">
                  <a:sym typeface="Wingdings" pitchFamily="2" charset="2"/>
                </a:rPr>
                <a:t>Hg </a:t>
              </a:r>
              <a:r>
                <a:rPr lang="fr-FR" dirty="0" err="1">
                  <a:sym typeface="Wingdings" pitchFamily="2" charset="2"/>
                </a:rPr>
                <a:t>vermillion</a:t>
              </a:r>
              <a:r>
                <a:rPr lang="fr-FR" dirty="0">
                  <a:sym typeface="Wingdings" pitchFamily="2" charset="2"/>
                </a:rPr>
                <a:t>…)</a:t>
              </a:r>
              <a:br>
                <a:rPr lang="fr-FR" dirty="0">
                  <a:sym typeface="Wingdings" pitchFamily="2" charset="2"/>
                </a:rPr>
              </a:br>
              <a:r>
                <a:rPr lang="fr-FR" dirty="0">
                  <a:sym typeface="Wingdings" pitchFamily="2" charset="2"/>
                </a:rPr>
                <a:t>of a Van-</a:t>
              </a:r>
              <a:r>
                <a:rPr lang="fr-FR" dirty="0" err="1">
                  <a:sym typeface="Wingdings" pitchFamily="2" charset="2"/>
                </a:rPr>
                <a:t>Gogh’s</a:t>
              </a:r>
              <a:r>
                <a:rPr lang="fr-FR" dirty="0">
                  <a:sym typeface="Wingdings" pitchFamily="2" charset="2"/>
                </a:rPr>
                <a:t> painting</a:t>
              </a:r>
              <a:endParaRPr lang="fr-FR" dirty="0"/>
            </a:p>
          </p:txBody>
        </p:sp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149" y="1257809"/>
            <a:ext cx="4355577" cy="1465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b="1" dirty="0"/>
              <a:t>‘K edge imaging’</a:t>
            </a:r>
          </a:p>
          <a:p>
            <a:pPr marL="342900" indent="-342900">
              <a:buFontTx/>
              <a:buChar char="•"/>
            </a:pPr>
            <a:r>
              <a:rPr lang="en-US" dirty="0"/>
              <a:t>Heavy </a:t>
            </a:r>
            <a:r>
              <a:rPr lang="en-US" dirty="0" err="1"/>
              <a:t>chimical</a:t>
            </a:r>
            <a:r>
              <a:rPr lang="en-US" dirty="0"/>
              <a:t> elements are </a:t>
            </a:r>
            <a:br>
              <a:rPr lang="en-US" dirty="0"/>
            </a:br>
            <a:r>
              <a:rPr lang="en-US" dirty="0"/>
              <a:t>contained in painting </a:t>
            </a:r>
            <a:r>
              <a:rPr lang="en-US" dirty="0" smtClean="0"/>
              <a:t>pigments</a:t>
            </a:r>
            <a:r>
              <a:rPr lang="en-US" b="1" dirty="0" smtClean="0"/>
              <a:t> </a:t>
            </a:r>
            <a:r>
              <a:rPr lang="en-US" b="1" dirty="0" err="1" smtClean="0"/>
              <a:t>Characterised</a:t>
            </a:r>
            <a:r>
              <a:rPr lang="en-US" b="1" dirty="0" smtClean="0"/>
              <a:t> </a:t>
            </a:r>
            <a:r>
              <a:rPr lang="en-US" b="1" dirty="0"/>
              <a:t>by </a:t>
            </a:r>
            <a:r>
              <a:rPr lang="en-US" b="1" dirty="0" smtClean="0"/>
              <a:t>K absorption </a:t>
            </a:r>
            <a:r>
              <a:rPr lang="en-US" b="1" dirty="0"/>
              <a:t>edges </a:t>
            </a: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630625" y="2883895"/>
            <a:ext cx="3598025" cy="3594692"/>
            <a:chOff x="3120" y="1211"/>
            <a:chExt cx="2544" cy="2765"/>
          </a:xfrm>
        </p:grpSpPr>
        <p:graphicFrame>
          <p:nvGraphicFramePr>
            <p:cNvPr id="9" name="Object 10"/>
            <p:cNvGraphicFramePr>
              <a:graphicFrameLocks noChangeAspect="1"/>
            </p:cNvGraphicFramePr>
            <p:nvPr/>
          </p:nvGraphicFramePr>
          <p:xfrm>
            <a:off x="3120" y="1495"/>
            <a:ext cx="2544" cy="24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2" name="CorelDRAW" r:id="rId4" imgW="4633920" imgH="4518360" progId="">
                    <p:embed/>
                  </p:oleObj>
                </mc:Choice>
                <mc:Fallback>
                  <p:oleObj name="CorelDRAW" r:id="rId4" imgW="4633920" imgH="45183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495"/>
                          <a:ext cx="2544" cy="248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3120" y="1211"/>
              <a:ext cx="2544" cy="2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ja-JP" b="1" dirty="0" smtClean="0">
                  <a:ea typeface="MS PGothic" pitchFamily="34" charset="-128"/>
                </a:rPr>
                <a:t>X-ray attenuation</a:t>
              </a:r>
              <a:endParaRPr kumimoji="1" lang="en-US" altLang="ja-JP" b="1" dirty="0">
                <a:ea typeface="MS PGothic" pitchFamily="34" charset="-128"/>
              </a:endParaRPr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94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Phase </a:t>
            </a:r>
            <a:r>
              <a:rPr lang="fr-FR" dirty="0" err="1" smtClean="0"/>
              <a:t>contrast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1st Phase contrast image at </a:t>
            </a:r>
            <a:r>
              <a:rPr lang="en-US" dirty="0" err="1"/>
              <a:t>Lyncean</a:t>
            </a:r>
            <a:r>
              <a:rPr lang="en-US" dirty="0"/>
              <a:t> CLS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9" t="64763" r="34389" b="10204"/>
          <a:stretch>
            <a:fillRect/>
          </a:stretch>
        </p:blipFill>
        <p:spPr bwMode="auto">
          <a:xfrm>
            <a:off x="2361406" y="1994693"/>
            <a:ext cx="4421188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793206" y="4423568"/>
            <a:ext cx="1662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>
                <a:solidFill>
                  <a:srgbClr val="000000"/>
                </a:solidFill>
                <a:latin typeface="Calibri" panose="020F0502020204030204" pitchFamily="34" charset="0"/>
              </a:rPr>
              <a:t>standard absorption</a:t>
            </a:r>
            <a:endParaRPr lang="fr-FR" altLang="fr-FR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169694" y="4423568"/>
            <a:ext cx="1273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>
                <a:solidFill>
                  <a:srgbClr val="000000"/>
                </a:solidFill>
                <a:latin typeface="Calibri" panose="020F0502020204030204" pitchFamily="34" charset="0"/>
              </a:rPr>
              <a:t>phase-contrast</a:t>
            </a:r>
            <a:endParaRPr lang="fr-FR" altLang="fr-FR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624262" y="4731543"/>
            <a:ext cx="2074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rgbClr val="000000"/>
                </a:solidFill>
                <a:latin typeface="Calibri" panose="020F0502020204030204" pitchFamily="34" charset="0"/>
              </a:rPr>
              <a:t>[ Synch. Rad. 16, </a:t>
            </a:r>
            <a:r>
              <a:rPr lang="en-US" altLang="fr-FR" sz="1200">
                <a:solidFill>
                  <a:srgbClr val="008000"/>
                </a:solidFill>
                <a:latin typeface="Calibri" panose="020F0502020204030204" pitchFamily="34" charset="0"/>
              </a:rPr>
              <a:t>2009</a:t>
            </a:r>
            <a:r>
              <a:rPr lang="en-US" altLang="fr-FR" sz="1200">
                <a:solidFill>
                  <a:srgbClr val="000000"/>
                </a:solidFill>
                <a:latin typeface="Calibri" panose="020F0502020204030204" pitchFamily="34" charset="0"/>
              </a:rPr>
              <a:t>, 43-47 ]</a:t>
            </a:r>
            <a:endParaRPr lang="fr-FR" altLang="fr-FR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ZoneTexte 41"/>
          <p:cNvSpPr txBox="1">
            <a:spLocks noChangeArrowheads="1"/>
          </p:cNvSpPr>
          <p:nvPr/>
        </p:nvSpPr>
        <p:spPr bwMode="auto">
          <a:xfrm>
            <a:off x="1485106" y="5705932"/>
            <a:ext cx="6994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u="sng" dirty="0">
                <a:latin typeface="+mn-lt"/>
              </a:rPr>
              <a:t>Proof of principle</a:t>
            </a:r>
            <a:r>
              <a:rPr lang="en-US" altLang="fr-FR" sz="1600" dirty="0">
                <a:latin typeface="+mn-lt"/>
              </a:rPr>
              <a:t> (long acquisition time, high dose, not soft tissues …)</a:t>
            </a:r>
            <a:endParaRPr lang="fr-FR" altLang="fr-FR" sz="1600" dirty="0">
              <a:latin typeface="+mn-lt"/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18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</a:t>
            </a:r>
            <a:r>
              <a:rPr lang="en-US" dirty="0"/>
              <a:t>application as at ESRF </a:t>
            </a:r>
            <a:r>
              <a:rPr lang="en-US" dirty="0" smtClean="0"/>
              <a:t>(ID17)</a:t>
            </a:r>
            <a:endParaRPr lang="fr-FR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" r="4659" b="23961"/>
          <a:stretch>
            <a:fillRect/>
          </a:stretch>
        </p:blipFill>
        <p:spPr bwMode="auto">
          <a:xfrm>
            <a:off x="5712310" y="1301231"/>
            <a:ext cx="3301307" cy="212906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3641" y="1300696"/>
            <a:ext cx="551867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fr-FR" b="1" dirty="0" smtClean="0"/>
              <a:t>Search for </a:t>
            </a:r>
            <a:r>
              <a:rPr lang="en-US" altLang="fr-FR" b="1" dirty="0" err="1" smtClean="0"/>
              <a:t>glioblastoms</a:t>
            </a:r>
            <a:r>
              <a:rPr lang="en-US" altLang="fr-FR" b="1" dirty="0" smtClean="0"/>
              <a:t> therapy</a:t>
            </a:r>
            <a:endParaRPr lang="en-US" altLang="fr-FR" b="1" dirty="0"/>
          </a:p>
          <a:p>
            <a:pPr lvl="1">
              <a:buFontTx/>
              <a:buChar char="•"/>
            </a:pPr>
            <a:r>
              <a:rPr lang="en-US" altLang="fr-FR" dirty="0"/>
              <a:t>Locate platinum (</a:t>
            </a:r>
            <a:r>
              <a:rPr lang="en-US" altLang="fr-FR" dirty="0" err="1"/>
              <a:t>cisplatine</a:t>
            </a:r>
            <a:r>
              <a:rPr lang="en-US" altLang="fr-FR" dirty="0"/>
              <a:t>) </a:t>
            </a:r>
            <a:r>
              <a:rPr lang="en-US" altLang="fr-FR" dirty="0" smtClean="0"/>
              <a:t>inside</a:t>
            </a:r>
            <a:r>
              <a:rPr lang="en-US" altLang="fr-FR" dirty="0"/>
              <a:t> </a:t>
            </a:r>
            <a:r>
              <a:rPr lang="en-US" altLang="fr-FR" dirty="0" smtClean="0"/>
              <a:t>tumor </a:t>
            </a:r>
            <a:r>
              <a:rPr lang="en-US" altLang="fr-FR" dirty="0"/>
              <a:t>cells (rat brains)</a:t>
            </a:r>
          </a:p>
          <a:p>
            <a:pPr lvl="1">
              <a:buFontTx/>
              <a:buChar char="•"/>
            </a:pPr>
            <a:r>
              <a:rPr lang="en-US" altLang="fr-FR" dirty="0"/>
              <a:t>Shoot with 78keV X-ray (platinum K-shell</a:t>
            </a:r>
            <a:r>
              <a:rPr lang="en-US" altLang="fr-FR" dirty="0" smtClean="0"/>
              <a:t>)</a:t>
            </a:r>
            <a:endParaRPr lang="en-US" altLang="fr-FR" dirty="0"/>
          </a:p>
          <a:p>
            <a:pPr lvl="1">
              <a:buFontTx/>
              <a:buChar char="•"/>
            </a:pPr>
            <a:r>
              <a:rPr lang="en-US" altLang="fr-FR" dirty="0"/>
              <a:t>Observed ~700% increase of life </a:t>
            </a:r>
            <a:r>
              <a:rPr lang="en-US" altLang="fr-FR" dirty="0" smtClean="0"/>
              <a:t>time </a:t>
            </a:r>
          </a:p>
          <a:p>
            <a:pPr lvl="1">
              <a:buFontTx/>
              <a:buChar char="•"/>
            </a:pPr>
            <a:r>
              <a:rPr lang="en-US" altLang="fr-FR" dirty="0" smtClean="0"/>
              <a:t>Observed 34% survivals after 1 year …</a:t>
            </a:r>
            <a:br>
              <a:rPr lang="en-US" altLang="fr-FR" dirty="0" smtClean="0"/>
            </a:br>
            <a:r>
              <a:rPr lang="en-US" altLang="fr-FR" dirty="0" smtClean="0"/>
              <a:t>(</a:t>
            </a:r>
            <a:r>
              <a:rPr lang="en-US" altLang="fr-FR" sz="1400" dirty="0" err="1" smtClean="0"/>
              <a:t>Biston</a:t>
            </a:r>
            <a:r>
              <a:rPr lang="en-US" altLang="fr-FR" sz="1400" dirty="0" smtClean="0"/>
              <a:t> </a:t>
            </a:r>
            <a:r>
              <a:rPr lang="en-US" altLang="fr-FR" sz="1400" dirty="0"/>
              <a:t>et al. Cancer </a:t>
            </a:r>
            <a:r>
              <a:rPr lang="en-US" altLang="fr-FR" sz="1400" dirty="0" smtClean="0"/>
              <a:t>reas.64(2004)2317)</a:t>
            </a:r>
            <a:endParaRPr lang="en-US" altLang="fr-FR" sz="14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86972" y="3467870"/>
            <a:ext cx="61302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fr-FR" b="1" dirty="0" smtClean="0"/>
              <a:t>X-ray imagery/therapy can also use contrast agent:</a:t>
            </a:r>
            <a:br>
              <a:rPr lang="en-US" altLang="fr-FR" b="1" dirty="0" smtClean="0"/>
            </a:br>
            <a:r>
              <a:rPr lang="en-US" altLang="fr-FR" b="1" dirty="0" smtClean="0"/>
              <a:t>e.g. iodine (ongoing human trial at ESRF) </a:t>
            </a:r>
            <a:endParaRPr lang="en-US" altLang="fr-FR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307705"/>
              </p:ext>
            </p:extLst>
          </p:nvPr>
        </p:nvGraphicFramePr>
        <p:xfrm>
          <a:off x="507149" y="4102318"/>
          <a:ext cx="2480675" cy="222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CorelDRAW" r:id="rId4" imgW="4633920" imgH="4518360" progId="">
                  <p:embed/>
                </p:oleObj>
              </mc:Choice>
              <mc:Fallback>
                <p:oleObj name="CorelDRAW" r:id="rId4" imgW="4633920" imgH="4518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149" y="4102318"/>
                        <a:ext cx="2480675" cy="222381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53243"/>
            <a:ext cx="40671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220072" y="6275359"/>
            <a:ext cx="32015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Adam et al </a:t>
            </a:r>
            <a:r>
              <a:rPr lang="en-US" sz="1100" dirty="0" err="1" smtClean="0"/>
              <a:t>Int.J.Rad.Onc.Biol</a:t>
            </a:r>
            <a:r>
              <a:rPr lang="en-US" sz="1100" dirty="0" smtClean="0"/>
              <a:t>. Phys.57(2003)1413</a:t>
            </a:r>
            <a:endParaRPr lang="en-US" sz="1100" dirty="0"/>
          </a:p>
        </p:txBody>
      </p:sp>
      <p:sp>
        <p:nvSpPr>
          <p:cNvPr id="11" name="Flèche droite 10"/>
          <p:cNvSpPr/>
          <p:nvPr/>
        </p:nvSpPr>
        <p:spPr>
          <a:xfrm>
            <a:off x="3355324" y="5229200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3104933" y="4437112"/>
            <a:ext cx="1669047" cy="7386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But</a:t>
            </a:r>
          </a:p>
          <a:p>
            <a:pPr algn="ctr"/>
            <a:r>
              <a:rPr lang="en-US" sz="1400" dirty="0"/>
              <a:t>r</a:t>
            </a:r>
            <a:r>
              <a:rPr lang="en-US" sz="1400" dirty="0" smtClean="0"/>
              <a:t>elative to</a:t>
            </a:r>
            <a:br>
              <a:rPr lang="en-US" sz="1400" dirty="0" smtClean="0"/>
            </a:br>
            <a:r>
              <a:rPr lang="en-US" sz="1400" dirty="0" smtClean="0"/>
              <a:t>water absorption</a:t>
            </a:r>
            <a:endParaRPr lang="en-US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372200" y="4221088"/>
            <a:ext cx="86568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85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Resonant Burst </a:t>
            </a:r>
            <a:r>
              <a:rPr lang="en-US" dirty="0" smtClean="0"/>
              <a:t>Cavity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(High peak power, medium </a:t>
            </a:r>
            <a:r>
              <a:rPr lang="en-US" dirty="0" smtClean="0"/>
              <a:t>rep. rate)</a:t>
            </a:r>
            <a:r>
              <a:rPr lang="en-US" dirty="0"/>
              <a:t/>
            </a:r>
            <a:br>
              <a:rPr lang="en-US" dirty="0"/>
            </a:b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17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Optical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endParaRPr lang="fr-FR" dirty="0"/>
          </a:p>
        </p:txBody>
      </p:sp>
      <p:grpSp>
        <p:nvGrpSpPr>
          <p:cNvPr id="260" name="Groupe 259"/>
          <p:cNvGrpSpPr/>
          <p:nvPr/>
        </p:nvGrpSpPr>
        <p:grpSpPr>
          <a:xfrm>
            <a:off x="4466038" y="1537863"/>
            <a:ext cx="4400550" cy="1885947"/>
            <a:chOff x="1577453" y="2147568"/>
            <a:chExt cx="4400550" cy="1885947"/>
          </a:xfrm>
        </p:grpSpPr>
        <p:grpSp>
          <p:nvGrpSpPr>
            <p:cNvPr id="246" name="Group 2"/>
            <p:cNvGrpSpPr>
              <a:grpSpLocks/>
            </p:cNvGrpSpPr>
            <p:nvPr/>
          </p:nvGrpSpPr>
          <p:grpSpPr bwMode="auto">
            <a:xfrm>
              <a:off x="1577453" y="2147568"/>
              <a:ext cx="4400550" cy="1640681"/>
              <a:chOff x="384" y="432"/>
              <a:chExt cx="3696" cy="1378"/>
            </a:xfrm>
          </p:grpSpPr>
          <p:pic>
            <p:nvPicPr>
              <p:cNvPr id="2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0938" t="51042" r="3125" b="6250"/>
              <a:stretch>
                <a:fillRect/>
              </a:stretch>
            </p:blipFill>
            <p:spPr bwMode="auto">
              <a:xfrm>
                <a:off x="384" y="432"/>
                <a:ext cx="3696" cy="1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8" name="Rectangle 4"/>
              <p:cNvSpPr>
                <a:spLocks noChangeArrowheads="1"/>
              </p:cNvSpPr>
              <p:nvPr/>
            </p:nvSpPr>
            <p:spPr bwMode="auto">
              <a:xfrm>
                <a:off x="2976" y="441"/>
                <a:ext cx="912" cy="9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49" name="Rectangle 5"/>
              <p:cNvSpPr>
                <a:spLocks noChangeArrowheads="1"/>
              </p:cNvSpPr>
              <p:nvPr/>
            </p:nvSpPr>
            <p:spPr bwMode="auto">
              <a:xfrm>
                <a:off x="2640" y="1296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50" name="Rectangle 6"/>
              <p:cNvSpPr>
                <a:spLocks noChangeArrowheads="1"/>
              </p:cNvSpPr>
              <p:nvPr/>
            </p:nvSpPr>
            <p:spPr bwMode="auto">
              <a:xfrm>
                <a:off x="2832" y="1344"/>
                <a:ext cx="336" cy="4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51" name="Rectangle 7"/>
              <p:cNvSpPr>
                <a:spLocks noChangeArrowheads="1"/>
              </p:cNvSpPr>
              <p:nvPr/>
            </p:nvSpPr>
            <p:spPr bwMode="auto">
              <a:xfrm>
                <a:off x="384" y="528"/>
                <a:ext cx="1488" cy="38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</p:grpSp>
        <p:sp>
          <p:nvSpPr>
            <p:cNvPr id="256" name="Line 12"/>
            <p:cNvSpPr>
              <a:spLocks noChangeShapeType="1"/>
            </p:cNvSpPr>
            <p:nvPr/>
          </p:nvSpPr>
          <p:spPr bwMode="auto">
            <a:xfrm flipH="1">
              <a:off x="3177653" y="2531128"/>
              <a:ext cx="2751609" cy="15023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7" name="Text Box 13"/>
            <p:cNvSpPr txBox="1">
              <a:spLocks noChangeArrowheads="1"/>
            </p:cNvSpPr>
            <p:nvPr/>
          </p:nvSpPr>
          <p:spPr bwMode="auto">
            <a:xfrm>
              <a:off x="4547409" y="2241600"/>
              <a:ext cx="138185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b="1" dirty="0">
                  <a:solidFill>
                    <a:srgbClr val="0000FF"/>
                  </a:solidFill>
                  <a:latin typeface="Times New Roman" pitchFamily="18" charset="0"/>
                </a:rPr>
                <a:t>Electron beam</a:t>
              </a:r>
              <a:endParaRPr lang="fr-FR" sz="1500" b="1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3" name="Groupe 72"/>
          <p:cNvGrpSpPr/>
          <p:nvPr/>
        </p:nvGrpSpPr>
        <p:grpSpPr>
          <a:xfrm>
            <a:off x="688174" y="798170"/>
            <a:ext cx="3863928" cy="2432828"/>
            <a:chOff x="1042289" y="1389888"/>
            <a:chExt cx="3863928" cy="2432828"/>
          </a:xfrm>
        </p:grpSpPr>
        <p:grpSp>
          <p:nvGrpSpPr>
            <p:cNvPr id="74" name="Groupe 127"/>
            <p:cNvGrpSpPr/>
            <p:nvPr/>
          </p:nvGrpSpPr>
          <p:grpSpPr>
            <a:xfrm>
              <a:off x="1357083" y="2369638"/>
              <a:ext cx="986612" cy="702917"/>
              <a:chOff x="1450428" y="2593428"/>
              <a:chExt cx="986612" cy="236482"/>
            </a:xfrm>
          </p:grpSpPr>
          <p:grpSp>
            <p:nvGrpSpPr>
              <p:cNvPr id="137" name="Groupe 85"/>
              <p:cNvGrpSpPr/>
              <p:nvPr/>
            </p:nvGrpSpPr>
            <p:grpSpPr>
              <a:xfrm>
                <a:off x="145042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54" name="Connecteur droit 153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Connecteur droit 154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Connecteur droit 155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Connecteur droit 156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Groupe 86"/>
              <p:cNvGrpSpPr/>
              <p:nvPr/>
            </p:nvGrpSpPr>
            <p:grpSpPr>
              <a:xfrm>
                <a:off x="165362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50" name="Connecteur droit 149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necteur droit 150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necteur droit 151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Connecteur droit 152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" name="Groupe 109"/>
              <p:cNvGrpSpPr/>
              <p:nvPr/>
            </p:nvGrpSpPr>
            <p:grpSpPr>
              <a:xfrm>
                <a:off x="208161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46" name="Connecteur droit 145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Connecteur droit 146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Connecteur droit 147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Connecteur droit 148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e 118"/>
              <p:cNvGrpSpPr/>
              <p:nvPr/>
            </p:nvGrpSpPr>
            <p:grpSpPr>
              <a:xfrm>
                <a:off x="228481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42" name="Connecteur droit 141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143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necteur droit 144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ZoneTexte 140"/>
              <p:cNvSpPr txBox="1"/>
              <p:nvPr/>
            </p:nvSpPr>
            <p:spPr>
              <a:xfrm>
                <a:off x="1739376" y="2630918"/>
                <a:ext cx="343364" cy="124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…</a:t>
                </a:r>
                <a:endParaRPr lang="en-US" dirty="0"/>
              </a:p>
            </p:txBody>
          </p:sp>
        </p:grpSp>
        <p:cxnSp>
          <p:nvCxnSpPr>
            <p:cNvPr id="75" name="Connecteur droit 74"/>
            <p:cNvCxnSpPr/>
            <p:nvPr/>
          </p:nvCxnSpPr>
          <p:spPr>
            <a:xfrm>
              <a:off x="1165072" y="3144170"/>
              <a:ext cx="327600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1180312" y="3143250"/>
              <a:ext cx="54000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3769994" y="3143250"/>
              <a:ext cx="79200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>
              <a:off x="1976602" y="3143250"/>
              <a:ext cx="43200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e 163"/>
            <p:cNvGrpSpPr/>
            <p:nvPr/>
          </p:nvGrpSpPr>
          <p:grpSpPr>
            <a:xfrm>
              <a:off x="3135210" y="2369638"/>
              <a:ext cx="986612" cy="702917"/>
              <a:chOff x="1450428" y="2593428"/>
              <a:chExt cx="986612" cy="236482"/>
            </a:xfrm>
          </p:grpSpPr>
          <p:grpSp>
            <p:nvGrpSpPr>
              <p:cNvPr id="116" name="Groupe 164"/>
              <p:cNvGrpSpPr/>
              <p:nvPr/>
            </p:nvGrpSpPr>
            <p:grpSpPr>
              <a:xfrm>
                <a:off x="145042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33" name="Connecteur droit 132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cteur droit 133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necteur droit 134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Connecteur droit 135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e 165"/>
              <p:cNvGrpSpPr/>
              <p:nvPr/>
            </p:nvGrpSpPr>
            <p:grpSpPr>
              <a:xfrm>
                <a:off x="165362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29" name="Connecteur droit 128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necteur droit 129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130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Groupe 166"/>
              <p:cNvGrpSpPr/>
              <p:nvPr/>
            </p:nvGrpSpPr>
            <p:grpSpPr>
              <a:xfrm>
                <a:off x="208161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25" name="Connecteur droit 124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Connecteur droit 125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necteur droit 126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127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Groupe 167"/>
              <p:cNvGrpSpPr/>
              <p:nvPr/>
            </p:nvGrpSpPr>
            <p:grpSpPr>
              <a:xfrm>
                <a:off x="2284818" y="2593428"/>
                <a:ext cx="152222" cy="236482"/>
                <a:chOff x="1450428" y="2593428"/>
                <a:chExt cx="152222" cy="236482"/>
              </a:xfrm>
            </p:grpSpPr>
            <p:cxnSp>
              <p:nvCxnSpPr>
                <p:cNvPr id="121" name="Connecteur droit 120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Connecteur droit 121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Connecteur droit 122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Connecteur droit 123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0" name="ZoneTexte 119"/>
              <p:cNvSpPr txBox="1"/>
              <p:nvPr/>
            </p:nvSpPr>
            <p:spPr>
              <a:xfrm>
                <a:off x="1739376" y="2630918"/>
                <a:ext cx="343364" cy="124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…</a:t>
                </a:r>
                <a:endParaRPr lang="en-US" dirty="0"/>
              </a:p>
            </p:txBody>
          </p:sp>
        </p:grpSp>
        <p:sp>
          <p:nvSpPr>
            <p:cNvPr id="80" name="ZoneTexte 79"/>
            <p:cNvSpPr txBox="1"/>
            <p:nvPr/>
          </p:nvSpPr>
          <p:spPr>
            <a:xfrm>
              <a:off x="2558796" y="2480400"/>
              <a:ext cx="34336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cxnSp>
          <p:nvCxnSpPr>
            <p:cNvPr id="81" name="Connecteur droit 80"/>
            <p:cNvCxnSpPr/>
            <p:nvPr/>
          </p:nvCxnSpPr>
          <p:spPr>
            <a:xfrm>
              <a:off x="3038068" y="3143631"/>
              <a:ext cx="46800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Accolade fermante 81"/>
            <p:cNvSpPr/>
            <p:nvPr/>
          </p:nvSpPr>
          <p:spPr>
            <a:xfrm rot="5400000">
              <a:off x="1741933" y="2778252"/>
              <a:ext cx="176784" cy="1063752"/>
            </a:xfrm>
            <a:prstGeom prst="rightBrac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ccolade fermante 110"/>
            <p:cNvSpPr/>
            <p:nvPr/>
          </p:nvSpPr>
          <p:spPr>
            <a:xfrm rot="16200000" flipV="1">
              <a:off x="1982768" y="1141114"/>
              <a:ext cx="503991" cy="1836683"/>
            </a:xfrm>
            <a:prstGeom prst="rightBrac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1720841" y="1389888"/>
              <a:ext cx="1027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~100 Hz</a:t>
              </a:r>
              <a:endParaRPr lang="en-US" dirty="0"/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1042289" y="3453384"/>
              <a:ext cx="1576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~1000 pulses</a:t>
              </a:r>
              <a:endParaRPr lang="en-US" dirty="0"/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3524089" y="3453384"/>
              <a:ext cx="184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5" name="ZoneTexte 114"/>
            <p:cNvSpPr txBox="1"/>
            <p:nvPr/>
          </p:nvSpPr>
          <p:spPr>
            <a:xfrm>
              <a:off x="4346448" y="2761488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time</a:t>
              </a:r>
              <a:endParaRPr lang="en-US" sz="1600" i="1" dirty="0"/>
            </a:p>
          </p:txBody>
        </p:sp>
      </p:grpSp>
      <p:grpSp>
        <p:nvGrpSpPr>
          <p:cNvPr id="2" name="Groupe 1"/>
          <p:cNvGrpSpPr>
            <a:grpSpLocks noChangeAspect="1"/>
          </p:cNvGrpSpPr>
          <p:nvPr/>
        </p:nvGrpSpPr>
        <p:grpSpPr>
          <a:xfrm>
            <a:off x="398774" y="3405026"/>
            <a:ext cx="4738273" cy="3091784"/>
            <a:chOff x="951292" y="3310321"/>
            <a:chExt cx="7190202" cy="4691697"/>
          </a:xfrm>
        </p:grpSpPr>
        <p:sp>
          <p:nvSpPr>
            <p:cNvPr id="180" name="ZoneTexte 179"/>
            <p:cNvSpPr txBox="1"/>
            <p:nvPr/>
          </p:nvSpPr>
          <p:spPr>
            <a:xfrm>
              <a:off x="3289487" y="6785687"/>
              <a:ext cx="2648142" cy="46704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e- </a:t>
              </a:r>
              <a:r>
                <a:rPr lang="fr-FR" sz="1400" dirty="0" err="1"/>
                <a:t>bunch</a:t>
              </a:r>
              <a:r>
                <a:rPr lang="fr-FR" sz="1400" dirty="0"/>
                <a:t> duration</a:t>
              </a: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018752" y="3928820"/>
              <a:ext cx="2597150" cy="2590803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405602" y="3928824"/>
              <a:ext cx="3600449" cy="259080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cxnSp>
          <p:nvCxnSpPr>
            <p:cNvPr id="162" name="Connecteur droit avec flèche 161"/>
            <p:cNvCxnSpPr/>
            <p:nvPr/>
          </p:nvCxnSpPr>
          <p:spPr>
            <a:xfrm flipH="1" flipV="1">
              <a:off x="1386551" y="3799840"/>
              <a:ext cx="2" cy="27197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/>
            <p:nvPr/>
          </p:nvCxnSpPr>
          <p:spPr>
            <a:xfrm flipV="1">
              <a:off x="1373853" y="6519625"/>
              <a:ext cx="6242051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ZoneTexte 163"/>
            <p:cNvSpPr txBox="1"/>
            <p:nvPr/>
          </p:nvSpPr>
          <p:spPr>
            <a:xfrm>
              <a:off x="951292" y="3314631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Power</a:t>
              </a:r>
            </a:p>
          </p:txBody>
        </p:sp>
        <p:sp>
          <p:nvSpPr>
            <p:cNvPr id="165" name="ZoneTexte 164"/>
            <p:cNvSpPr txBox="1"/>
            <p:nvPr/>
          </p:nvSpPr>
          <p:spPr>
            <a:xfrm>
              <a:off x="7559283" y="6519624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Time</a:t>
              </a:r>
            </a:p>
          </p:txBody>
        </p:sp>
        <p:sp>
          <p:nvSpPr>
            <p:cNvPr id="166" name="Forme libre 165"/>
            <p:cNvSpPr/>
            <p:nvPr/>
          </p:nvSpPr>
          <p:spPr>
            <a:xfrm>
              <a:off x="1411952" y="4259024"/>
              <a:ext cx="3587749" cy="2266342"/>
            </a:xfrm>
            <a:custGeom>
              <a:avLst/>
              <a:gdLst>
                <a:gd name="connsiteX0" fmla="*/ 0 w 5401733"/>
                <a:gd name="connsiteY0" fmla="*/ 3005666 h 3021789"/>
                <a:gd name="connsiteX1" fmla="*/ 2768600 w 5401733"/>
                <a:gd name="connsiteY1" fmla="*/ 2667000 h 3021789"/>
                <a:gd name="connsiteX2" fmla="*/ 4004733 w 5401733"/>
                <a:gd name="connsiteY2" fmla="*/ 609600 h 3021789"/>
                <a:gd name="connsiteX3" fmla="*/ 5401733 w 5401733"/>
                <a:gd name="connsiteY3" fmla="*/ 0 h 3021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01733" h="3021789">
                  <a:moveTo>
                    <a:pt x="0" y="3005666"/>
                  </a:moveTo>
                  <a:cubicBezTo>
                    <a:pt x="1050572" y="3036005"/>
                    <a:pt x="2101145" y="3066344"/>
                    <a:pt x="2768600" y="2667000"/>
                  </a:cubicBezTo>
                  <a:cubicBezTo>
                    <a:pt x="3436056" y="2267656"/>
                    <a:pt x="3565878" y="1054100"/>
                    <a:pt x="4004733" y="609600"/>
                  </a:cubicBezTo>
                  <a:cubicBezTo>
                    <a:pt x="4443588" y="165100"/>
                    <a:pt x="4922660" y="82550"/>
                    <a:pt x="5401733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7" name="Forme libre 166"/>
            <p:cNvSpPr/>
            <p:nvPr/>
          </p:nvSpPr>
          <p:spPr>
            <a:xfrm>
              <a:off x="4993351" y="4259024"/>
              <a:ext cx="2590800" cy="2254250"/>
            </a:xfrm>
            <a:custGeom>
              <a:avLst/>
              <a:gdLst>
                <a:gd name="connsiteX0" fmla="*/ 0 w 3454400"/>
                <a:gd name="connsiteY0" fmla="*/ 0 h 3005666"/>
                <a:gd name="connsiteX1" fmla="*/ 626534 w 3454400"/>
                <a:gd name="connsiteY1" fmla="*/ 1447800 h 3005666"/>
                <a:gd name="connsiteX2" fmla="*/ 1905000 w 3454400"/>
                <a:gd name="connsiteY2" fmla="*/ 2573866 h 3005666"/>
                <a:gd name="connsiteX3" fmla="*/ 3454400 w 3454400"/>
                <a:gd name="connsiteY3" fmla="*/ 3005666 h 300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4400" h="3005666">
                  <a:moveTo>
                    <a:pt x="0" y="0"/>
                  </a:moveTo>
                  <a:cubicBezTo>
                    <a:pt x="154517" y="509411"/>
                    <a:pt x="309034" y="1018822"/>
                    <a:pt x="626534" y="1447800"/>
                  </a:cubicBezTo>
                  <a:cubicBezTo>
                    <a:pt x="944034" y="1876778"/>
                    <a:pt x="1433689" y="2314222"/>
                    <a:pt x="1905000" y="2573866"/>
                  </a:cubicBezTo>
                  <a:cubicBezTo>
                    <a:pt x="2376311" y="2833510"/>
                    <a:pt x="3187700" y="2933699"/>
                    <a:pt x="3454400" y="300566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8" name="ZoneTexte 167"/>
            <p:cNvSpPr txBox="1"/>
            <p:nvPr/>
          </p:nvSpPr>
          <p:spPr>
            <a:xfrm>
              <a:off x="1936146" y="4089908"/>
              <a:ext cx="2122015" cy="46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/>
                <a:t>Cavity</a:t>
              </a:r>
              <a:r>
                <a:rPr lang="fr-FR" sz="1400" dirty="0"/>
                <a:t> </a:t>
              </a:r>
              <a:r>
                <a:rPr lang="fr-FR" sz="1400" dirty="0" err="1"/>
                <a:t>filling</a:t>
              </a:r>
              <a:endParaRPr lang="fr-FR" sz="1400" dirty="0"/>
            </a:p>
          </p:txBody>
        </p:sp>
        <p:sp>
          <p:nvSpPr>
            <p:cNvPr id="169" name="ZoneTexte 168"/>
            <p:cNvSpPr txBox="1"/>
            <p:nvPr/>
          </p:nvSpPr>
          <p:spPr>
            <a:xfrm>
              <a:off x="5212203" y="4089908"/>
              <a:ext cx="2465452" cy="46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/>
                <a:t>Cavity</a:t>
              </a:r>
              <a:r>
                <a:rPr lang="fr-FR" sz="1400" dirty="0"/>
                <a:t> </a:t>
              </a:r>
              <a:r>
                <a:rPr lang="fr-FR" sz="1400" dirty="0" err="1" smtClean="0"/>
                <a:t>decaying</a:t>
              </a:r>
              <a:endParaRPr lang="fr-FR" sz="1400" dirty="0"/>
            </a:p>
          </p:txBody>
        </p:sp>
        <p:cxnSp>
          <p:nvCxnSpPr>
            <p:cNvPr id="170" name="Connecteur droit 169"/>
            <p:cNvCxnSpPr/>
            <p:nvPr/>
          </p:nvCxnSpPr>
          <p:spPr>
            <a:xfrm>
              <a:off x="4993351" y="3879225"/>
              <a:ext cx="31751" cy="266006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ZoneTexte 170"/>
            <p:cNvSpPr txBox="1"/>
            <p:nvPr/>
          </p:nvSpPr>
          <p:spPr>
            <a:xfrm>
              <a:off x="1148911" y="655833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t = 0</a:t>
              </a:r>
            </a:p>
          </p:txBody>
        </p:sp>
        <p:sp>
          <p:nvSpPr>
            <p:cNvPr id="172" name="ZoneTexte 171"/>
            <p:cNvSpPr txBox="1"/>
            <p:nvPr/>
          </p:nvSpPr>
          <p:spPr>
            <a:xfrm>
              <a:off x="4867239" y="6558336"/>
              <a:ext cx="344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t2</a:t>
              </a:r>
            </a:p>
          </p:txBody>
        </p:sp>
        <p:sp>
          <p:nvSpPr>
            <p:cNvPr id="173" name="ZoneTexte 172"/>
            <p:cNvSpPr txBox="1"/>
            <p:nvPr/>
          </p:nvSpPr>
          <p:spPr>
            <a:xfrm>
              <a:off x="3816314" y="6558336"/>
              <a:ext cx="344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t1</a:t>
              </a:r>
            </a:p>
          </p:txBody>
        </p:sp>
        <p:cxnSp>
          <p:nvCxnSpPr>
            <p:cNvPr id="174" name="Connecteur droit 173"/>
            <p:cNvCxnSpPr/>
            <p:nvPr/>
          </p:nvCxnSpPr>
          <p:spPr>
            <a:xfrm>
              <a:off x="3958300" y="4894024"/>
              <a:ext cx="0" cy="163134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>
              <a:off x="5456900" y="5330974"/>
              <a:ext cx="25402" cy="119439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/>
            <p:nvPr/>
          </p:nvCxnSpPr>
          <p:spPr>
            <a:xfrm>
              <a:off x="3958291" y="7313480"/>
              <a:ext cx="14986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7" name="Image 176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1363" y="7233678"/>
              <a:ext cx="243038" cy="159602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78" name="Connecteur droit avec flèche 177"/>
            <p:cNvCxnSpPr/>
            <p:nvPr/>
          </p:nvCxnSpPr>
          <p:spPr>
            <a:xfrm>
              <a:off x="1315334" y="7539950"/>
              <a:ext cx="3625849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ZoneTexte 178"/>
            <p:cNvSpPr txBox="1"/>
            <p:nvPr/>
          </p:nvSpPr>
          <p:spPr>
            <a:xfrm>
              <a:off x="1708701" y="7534975"/>
              <a:ext cx="2839113" cy="46704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Laser </a:t>
              </a:r>
              <a:r>
                <a:rPr lang="fr-FR" sz="1400" dirty="0" err="1"/>
                <a:t>Burst</a:t>
              </a:r>
              <a:r>
                <a:rPr lang="fr-FR" sz="1400" dirty="0"/>
                <a:t> duration</a:t>
              </a: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434261" y="3310321"/>
              <a:ext cx="4156363" cy="4670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sz="1400" b="1" dirty="0" smtClean="0"/>
                <a:t>A </a:t>
              </a:r>
              <a:r>
                <a:rPr lang="fr-FR" sz="1400" b="1" dirty="0"/>
                <a:t>simple </a:t>
              </a:r>
              <a:r>
                <a:rPr lang="fr-FR" sz="1400" b="1" dirty="0" err="1"/>
                <a:t>continuous</a:t>
              </a:r>
              <a:r>
                <a:rPr lang="fr-FR" sz="1400" b="1" dirty="0"/>
                <a:t> model </a:t>
              </a:r>
              <a:endParaRPr lang="fr-FR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Rectangle 181"/>
              <p:cNvSpPr/>
              <p:nvPr/>
            </p:nvSpPr>
            <p:spPr>
              <a:xfrm>
                <a:off x="5985240" y="3521962"/>
                <a:ext cx="2102393" cy="7517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1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1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lang="fr-FR" sz="2100" b="1" i="1"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fr-FR" sz="2100" b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1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1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1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21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1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1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2100" b="1" i="1">
                                  <a:latin typeface="Cambria Math" panose="02040503050406030204" pitchFamily="18" charset="0"/>
                                </a:rPr>
                                <m:t>𝒃𝒖𝒓𝒔𝒕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350" b="1" dirty="0"/>
              </a:p>
            </p:txBody>
          </p:sp>
        </mc:Choice>
        <mc:Fallback xmlns="">
          <p:sp>
            <p:nvSpPr>
              <p:cNvPr id="182" name="Rectangle 1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240" y="3521962"/>
                <a:ext cx="2102393" cy="75174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rme libre 2"/>
          <p:cNvSpPr/>
          <p:nvPr/>
        </p:nvSpPr>
        <p:spPr>
          <a:xfrm>
            <a:off x="2375140" y="4031411"/>
            <a:ext cx="1006415" cy="1500997"/>
          </a:xfrm>
          <a:custGeom>
            <a:avLst/>
            <a:gdLst>
              <a:gd name="connsiteX0" fmla="*/ 17252 w 1006415"/>
              <a:gd name="connsiteY0" fmla="*/ 1495246 h 1495246"/>
              <a:gd name="connsiteX1" fmla="*/ 0 w 1006415"/>
              <a:gd name="connsiteY1" fmla="*/ 402566 h 1495246"/>
              <a:gd name="connsiteX2" fmla="*/ 103517 w 1006415"/>
              <a:gd name="connsiteY2" fmla="*/ 276046 h 1495246"/>
              <a:gd name="connsiteX3" fmla="*/ 264543 w 1006415"/>
              <a:gd name="connsiteY3" fmla="*/ 143774 h 1495246"/>
              <a:gd name="connsiteX4" fmla="*/ 477328 w 1006415"/>
              <a:gd name="connsiteY4" fmla="*/ 51759 h 1495246"/>
              <a:gd name="connsiteX5" fmla="*/ 690113 w 1006415"/>
              <a:gd name="connsiteY5" fmla="*/ 0 h 1495246"/>
              <a:gd name="connsiteX6" fmla="*/ 730369 w 1006415"/>
              <a:gd name="connsiteY6" fmla="*/ 120770 h 1495246"/>
              <a:gd name="connsiteX7" fmla="*/ 816634 w 1006415"/>
              <a:gd name="connsiteY7" fmla="*/ 350808 h 1495246"/>
              <a:gd name="connsiteX8" fmla="*/ 897147 w 1006415"/>
              <a:gd name="connsiteY8" fmla="*/ 552091 h 1495246"/>
              <a:gd name="connsiteX9" fmla="*/ 1000664 w 1006415"/>
              <a:gd name="connsiteY9" fmla="*/ 730370 h 1495246"/>
              <a:gd name="connsiteX10" fmla="*/ 1006415 w 1006415"/>
              <a:gd name="connsiteY10" fmla="*/ 1495246 h 1495246"/>
              <a:gd name="connsiteX11" fmla="*/ 17252 w 1006415"/>
              <a:gd name="connsiteY11" fmla="*/ 1495246 h 1495246"/>
              <a:gd name="connsiteX0" fmla="*/ 11502 w 1006415"/>
              <a:gd name="connsiteY0" fmla="*/ 1500997 h 1500997"/>
              <a:gd name="connsiteX1" fmla="*/ 0 w 1006415"/>
              <a:gd name="connsiteY1" fmla="*/ 402566 h 1500997"/>
              <a:gd name="connsiteX2" fmla="*/ 103517 w 1006415"/>
              <a:gd name="connsiteY2" fmla="*/ 276046 h 1500997"/>
              <a:gd name="connsiteX3" fmla="*/ 264543 w 1006415"/>
              <a:gd name="connsiteY3" fmla="*/ 143774 h 1500997"/>
              <a:gd name="connsiteX4" fmla="*/ 477328 w 1006415"/>
              <a:gd name="connsiteY4" fmla="*/ 51759 h 1500997"/>
              <a:gd name="connsiteX5" fmla="*/ 690113 w 1006415"/>
              <a:gd name="connsiteY5" fmla="*/ 0 h 1500997"/>
              <a:gd name="connsiteX6" fmla="*/ 730369 w 1006415"/>
              <a:gd name="connsiteY6" fmla="*/ 120770 h 1500997"/>
              <a:gd name="connsiteX7" fmla="*/ 816634 w 1006415"/>
              <a:gd name="connsiteY7" fmla="*/ 350808 h 1500997"/>
              <a:gd name="connsiteX8" fmla="*/ 897147 w 1006415"/>
              <a:gd name="connsiteY8" fmla="*/ 552091 h 1500997"/>
              <a:gd name="connsiteX9" fmla="*/ 1000664 w 1006415"/>
              <a:gd name="connsiteY9" fmla="*/ 730370 h 1500997"/>
              <a:gd name="connsiteX10" fmla="*/ 1006415 w 1006415"/>
              <a:gd name="connsiteY10" fmla="*/ 1495246 h 1500997"/>
              <a:gd name="connsiteX11" fmla="*/ 11502 w 1006415"/>
              <a:gd name="connsiteY11" fmla="*/ 1500997 h 150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6415" h="1500997">
                <a:moveTo>
                  <a:pt x="11502" y="1500997"/>
                </a:moveTo>
                <a:lnTo>
                  <a:pt x="0" y="402566"/>
                </a:lnTo>
                <a:lnTo>
                  <a:pt x="103517" y="276046"/>
                </a:lnTo>
                <a:lnTo>
                  <a:pt x="264543" y="143774"/>
                </a:lnTo>
                <a:lnTo>
                  <a:pt x="477328" y="51759"/>
                </a:lnTo>
                <a:lnTo>
                  <a:pt x="690113" y="0"/>
                </a:lnTo>
                <a:lnTo>
                  <a:pt x="730369" y="120770"/>
                </a:lnTo>
                <a:lnTo>
                  <a:pt x="816634" y="350808"/>
                </a:lnTo>
                <a:lnTo>
                  <a:pt x="897147" y="552091"/>
                </a:lnTo>
                <a:lnTo>
                  <a:pt x="1000664" y="730370"/>
                </a:lnTo>
                <a:lnTo>
                  <a:pt x="1006415" y="1495246"/>
                </a:lnTo>
                <a:lnTo>
                  <a:pt x="11502" y="1500997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1000664" y="4037162"/>
            <a:ext cx="2081842" cy="1483744"/>
          </a:xfrm>
          <a:custGeom>
            <a:avLst/>
            <a:gdLst>
              <a:gd name="connsiteX0" fmla="*/ 0 w 2081842"/>
              <a:gd name="connsiteY0" fmla="*/ 1477993 h 1483744"/>
              <a:gd name="connsiteX1" fmla="*/ 356559 w 2081842"/>
              <a:gd name="connsiteY1" fmla="*/ 1477993 h 1483744"/>
              <a:gd name="connsiteX2" fmla="*/ 529087 w 2081842"/>
              <a:gd name="connsiteY2" fmla="*/ 1449238 h 1483744"/>
              <a:gd name="connsiteX3" fmla="*/ 753374 w 2081842"/>
              <a:gd name="connsiteY3" fmla="*/ 1391729 h 1483744"/>
              <a:gd name="connsiteX4" fmla="*/ 897147 w 2081842"/>
              <a:gd name="connsiteY4" fmla="*/ 1322717 h 1483744"/>
              <a:gd name="connsiteX5" fmla="*/ 1012166 w 2081842"/>
              <a:gd name="connsiteY5" fmla="*/ 1224951 h 1483744"/>
              <a:gd name="connsiteX6" fmla="*/ 1075427 w 2081842"/>
              <a:gd name="connsiteY6" fmla="*/ 1138687 h 1483744"/>
              <a:gd name="connsiteX7" fmla="*/ 1178944 w 2081842"/>
              <a:gd name="connsiteY7" fmla="*/ 920151 h 1483744"/>
              <a:gd name="connsiteX8" fmla="*/ 1322717 w 2081842"/>
              <a:gd name="connsiteY8" fmla="*/ 540589 h 1483744"/>
              <a:gd name="connsiteX9" fmla="*/ 1374476 w 2081842"/>
              <a:gd name="connsiteY9" fmla="*/ 414068 h 1483744"/>
              <a:gd name="connsiteX10" fmla="*/ 1529751 w 2081842"/>
              <a:gd name="connsiteY10" fmla="*/ 218536 h 1483744"/>
              <a:gd name="connsiteX11" fmla="*/ 1782793 w 2081842"/>
              <a:gd name="connsiteY11" fmla="*/ 69012 h 1483744"/>
              <a:gd name="connsiteX12" fmla="*/ 2024332 w 2081842"/>
              <a:gd name="connsiteY12" fmla="*/ 0 h 1483744"/>
              <a:gd name="connsiteX13" fmla="*/ 2070340 w 2081842"/>
              <a:gd name="connsiteY13" fmla="*/ 0 h 1483744"/>
              <a:gd name="connsiteX14" fmla="*/ 2081842 w 2081842"/>
              <a:gd name="connsiteY14" fmla="*/ 1483744 h 1483744"/>
              <a:gd name="connsiteX15" fmla="*/ 0 w 2081842"/>
              <a:gd name="connsiteY15" fmla="*/ 1477993 h 148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81842" h="1483744">
                <a:moveTo>
                  <a:pt x="0" y="1477993"/>
                </a:moveTo>
                <a:lnTo>
                  <a:pt x="356559" y="1477993"/>
                </a:lnTo>
                <a:lnTo>
                  <a:pt x="529087" y="1449238"/>
                </a:lnTo>
                <a:lnTo>
                  <a:pt x="753374" y="1391729"/>
                </a:lnTo>
                <a:lnTo>
                  <a:pt x="897147" y="1322717"/>
                </a:lnTo>
                <a:lnTo>
                  <a:pt x="1012166" y="1224951"/>
                </a:lnTo>
                <a:lnTo>
                  <a:pt x="1075427" y="1138687"/>
                </a:lnTo>
                <a:lnTo>
                  <a:pt x="1178944" y="920151"/>
                </a:lnTo>
                <a:lnTo>
                  <a:pt x="1322717" y="540589"/>
                </a:lnTo>
                <a:lnTo>
                  <a:pt x="1374476" y="414068"/>
                </a:lnTo>
                <a:lnTo>
                  <a:pt x="1529751" y="218536"/>
                </a:lnTo>
                <a:lnTo>
                  <a:pt x="1782793" y="69012"/>
                </a:lnTo>
                <a:lnTo>
                  <a:pt x="2024332" y="0"/>
                </a:lnTo>
                <a:lnTo>
                  <a:pt x="2070340" y="0"/>
                </a:lnTo>
                <a:lnTo>
                  <a:pt x="2081842" y="1483744"/>
                </a:lnTo>
                <a:lnTo>
                  <a:pt x="0" y="1477993"/>
                </a:lnTo>
                <a:close/>
              </a:path>
            </a:pathLst>
          </a:custGeom>
          <a:solidFill>
            <a:srgbClr val="0070C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46306" y="4483475"/>
                <a:ext cx="337527" cy="307777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square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4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306" y="4483475"/>
                <a:ext cx="337527" cy="3077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264662" y="5005047"/>
                <a:ext cx="714683" cy="307777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𝒃𝒖𝒓𝒔𝒕</m:t>
                          </m:r>
                        </m:sub>
                      </m:sSub>
                    </m:oMath>
                  </m:oMathPara>
                </a14:m>
                <a:endParaRPr lang="fr-FR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662" y="5005047"/>
                <a:ext cx="714683" cy="3077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418676" y="4465485"/>
            <a:ext cx="34977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Efficient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linac</a:t>
            </a:r>
            <a:r>
              <a:rPr lang="fr-FR" b="1" dirty="0" smtClean="0"/>
              <a:t> (</a:t>
            </a:r>
            <a:r>
              <a:rPr lang="fr-FR" b="1" dirty="0" err="1" smtClean="0"/>
              <a:t>low</a:t>
            </a:r>
            <a:r>
              <a:rPr lang="fr-FR" b="1" dirty="0" smtClean="0"/>
              <a:t> </a:t>
            </a:r>
            <a:r>
              <a:rPr lang="fr-FR" b="1" dirty="0" err="1" smtClean="0"/>
              <a:t>f</a:t>
            </a:r>
            <a:r>
              <a:rPr lang="fr-FR" b="1" baseline="-25000" dirty="0" err="1" smtClean="0"/>
              <a:t>rep</a:t>
            </a:r>
            <a:r>
              <a:rPr lang="fr-FR" b="1" dirty="0" smtClean="0"/>
              <a:t>)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But </a:t>
            </a:r>
            <a:r>
              <a:rPr lang="fr-FR" dirty="0" err="1" smtClean="0">
                <a:sym typeface="Wingdings" panose="05000000000000000000" pitchFamily="2" charset="2"/>
              </a:rPr>
              <a:t>cavity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maintain</a:t>
            </a:r>
            <a:r>
              <a:rPr lang="fr-FR" dirty="0" smtClean="0">
                <a:sym typeface="Wingdings" panose="05000000000000000000" pitchFamily="2" charset="2"/>
              </a:rPr>
              <a:t> at </a:t>
            </a:r>
            <a:r>
              <a:rPr lang="fr-FR" dirty="0" err="1" smtClean="0">
                <a:sym typeface="Wingdings" panose="05000000000000000000" pitchFamily="2" charset="2"/>
              </a:rPr>
              <a:t>resonance</a:t>
            </a:r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</a:t>
            </a:r>
            <a:r>
              <a:rPr lang="fr-FR" dirty="0" err="1" smtClean="0">
                <a:sym typeface="Wingdings" panose="05000000000000000000" pitchFamily="2" charset="2"/>
              </a:rPr>
              <a:t>Implementation</a:t>
            </a:r>
            <a:r>
              <a:rPr lang="fr-FR" dirty="0" smtClean="0">
                <a:sym typeface="Wingdings" panose="05000000000000000000" pitchFamily="2" charset="2"/>
              </a:rPr>
              <a:t> of </a:t>
            </a:r>
            <a:r>
              <a:rPr lang="fr-FR" dirty="0" err="1" smtClean="0">
                <a:sym typeface="Wingdings" panose="05000000000000000000" pitchFamily="2" charset="2"/>
              </a:rPr>
              <a:t>advanced</a:t>
            </a:r>
            <a:r>
              <a:rPr lang="fr-FR" dirty="0" smtClean="0">
                <a:sym typeface="Wingdings" panose="05000000000000000000" pitchFamily="2" charset="2"/>
              </a:rPr>
              <a:t> techniques for </a:t>
            </a:r>
            <a:r>
              <a:rPr lang="fr-FR" dirty="0" err="1" smtClean="0">
                <a:sym typeface="Wingdings" panose="05000000000000000000" pitchFamily="2" charset="2"/>
              </a:rPr>
              <a:t>locking</a:t>
            </a:r>
            <a:endParaRPr lang="fr-FR" dirty="0" smtClean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665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èche droite 15"/>
          <p:cNvSpPr/>
          <p:nvPr/>
        </p:nvSpPr>
        <p:spPr>
          <a:xfrm>
            <a:off x="4872260" y="1645974"/>
            <a:ext cx="440267" cy="2116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26303" y="1463235"/>
                <a:ext cx="3108097" cy="5771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35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35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lang="fr-FR" sz="1350" b="1" i="1"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  <m:sup>
                          <m:r>
                            <a:rPr lang="fr-FR" sz="1350" b="1" i="1">
                              <a:latin typeface="Cambria Math" panose="02040503050406030204" pitchFamily="18" charset="0"/>
                            </a:rPr>
                            <m:t>𝒐𝒑𝒕</m:t>
                          </m:r>
                        </m:sup>
                      </m:sSubSup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depends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on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Cavity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finesse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lit/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&amp;</m:t>
                      </m:r>
                      <m:r>
                        <m:rPr>
                          <m:nor/>
                        </m:rPr>
                        <a:rPr lang="fr-FR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bunch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burst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350" b="1" i="1">
                          <a:latin typeface="Cambria Math" panose="02040503050406030204" pitchFamily="18" charset="0"/>
                        </a:rPr>
                        <m:t>duration</m:t>
                      </m:r>
                    </m:oMath>
                  </m:oMathPara>
                </a14:m>
                <a:endParaRPr lang="fr-FR" sz="1350" b="1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303" y="1463235"/>
                <a:ext cx="3108097" cy="577146"/>
              </a:xfrm>
              <a:prstGeom prst="rect">
                <a:avLst/>
              </a:prstGeom>
              <a:blipFill rotWithShape="0">
                <a:blip r:embed="rId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358900" y="1435823"/>
                <a:ext cx="3399585" cy="631968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35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35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fr-FR" sz="135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35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type m:val="lin"/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135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{"/>
                              <m:endChr m:val=""/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50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sz="135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350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  <m:sub>
                                            <m:r>
                                              <a:rPr lang="fr-FR" sz="135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b>
                                        <m: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  <m:t>𝑒𝑓𝑓</m:t>
                                        </m:r>
                                      </m:sub>
                                    </m:sSub>
                                    <m:r>
                                      <a:rPr lang="fr-FR" sz="135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50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sz="135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350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  <m:sub>
                                            <m:r>
                                              <a:rPr lang="fr-FR" sz="135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b>
                                        <m:r>
                                          <a:rPr lang="fr-FR" sz="1350" i="1">
                                            <a:latin typeface="Cambria Math" panose="02040503050406030204" pitchFamily="18" charset="0"/>
                                          </a:rPr>
                                          <m:t>𝑒𝑓𝑓</m:t>
                                        </m:r>
                                      </m:sub>
                                    </m:sSub>
                                    <m:r>
                                      <a:rPr lang="fr-FR" sz="135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mr>
                              </m:m>
                            </m:e>
                          </m:d>
                        </m:den>
                      </m:f>
                      <m:r>
                        <a:rPr lang="fr-FR" sz="135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135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135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35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135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fr-FR" sz="1350">
                          <a:latin typeface="Cambria Math" panose="02040503050406030204" pitchFamily="18" charset="0"/>
                        </a:rPr>
                        <m:t>≜</m:t>
                      </m:r>
                      <m:sSubSup>
                        <m:sSubSupPr>
                          <m:ctrlPr>
                            <a:rPr lang="fr-FR" sz="13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fr-FR" sz="1350" i="1">
                              <a:latin typeface="Cambria Math" panose="02040503050406030204" pitchFamily="18" charset="0"/>
                            </a:rPr>
                            <m:t>𝑜𝑝𝑡</m:t>
                          </m:r>
                        </m:sup>
                      </m:sSubSup>
                    </m:oMath>
                  </m:oMathPara>
                </a14:m>
                <a:endParaRPr lang="fr-FR" sz="135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900" y="1435823"/>
                <a:ext cx="3399585" cy="6319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Stored</a:t>
            </a:r>
            <a:r>
              <a:rPr lang="fr-FR" dirty="0"/>
              <a:t> Power</a:t>
            </a:r>
          </a:p>
        </p:txBody>
      </p:sp>
      <p:pic>
        <p:nvPicPr>
          <p:cNvPr id="13" name="Espace réservé du contenu 12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22748" y="2199061"/>
            <a:ext cx="4090988" cy="3250874"/>
          </a:xfrm>
          <a:prstGeom prst="rect">
            <a:avLst/>
          </a:prstGeom>
        </p:spPr>
      </p:pic>
      <p:pic>
        <p:nvPicPr>
          <p:cNvPr id="15" name="Espace réservé du contenu 14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609011" y="2167474"/>
            <a:ext cx="4220664" cy="331404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57200" y="5591175"/>
            <a:ext cx="836846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Fine tuning of </a:t>
            </a:r>
            <a:r>
              <a:rPr lang="en-US" dirty="0" err="1" smtClean="0"/>
              <a:t>e_burst</a:t>
            </a:r>
            <a:r>
              <a:rPr lang="en-US" dirty="0" smtClean="0"/>
              <a:t> structure may lead to effective laser burst enhancement factor ~500</a:t>
            </a:r>
            <a:endParaRPr lang="en-US" dirty="0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256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Experiments</a:t>
            </a:r>
            <a:r>
              <a:rPr lang="fr-FR" dirty="0" smtClean="0"/>
              <a:t> at LUCX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8415" y="1566807"/>
            <a:ext cx="7173200" cy="4475024"/>
          </a:xfrm>
          <a:prstGeom prst="rect">
            <a:avLst/>
          </a:prstGeom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598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LUCX </a:t>
            </a:r>
            <a:r>
              <a:rPr lang="fr-FR" dirty="0" err="1"/>
              <a:t>recent</a:t>
            </a:r>
            <a:r>
              <a:rPr lang="fr-FR" dirty="0"/>
              <a:t> </a:t>
            </a:r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33" y="3479115"/>
            <a:ext cx="4568881" cy="10656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33" y="1396110"/>
            <a:ext cx="4568881" cy="194716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755" y="1152907"/>
            <a:ext cx="4075598" cy="297746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54533" y="4675515"/>
            <a:ext cx="4568881" cy="15465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 smtClean="0"/>
              <a:t>K. </a:t>
            </a:r>
            <a:r>
              <a:rPr lang="fr-FR" sz="1350" dirty="0" err="1" smtClean="0"/>
              <a:t>Sakaue</a:t>
            </a:r>
            <a:r>
              <a:rPr lang="fr-FR" sz="1350" dirty="0" smtClean="0"/>
              <a:t>, </a:t>
            </a:r>
            <a:r>
              <a:rPr lang="en-US" sz="1350" dirty="0" smtClean="0"/>
              <a:t>Development of a burst mode enhancement cavity for </a:t>
            </a:r>
            <a:r>
              <a:rPr lang="en-US" sz="1350" dirty="0" err="1" smtClean="0"/>
              <a:t>linac</a:t>
            </a:r>
            <a:r>
              <a:rPr lang="en-US" sz="1350" dirty="0" smtClean="0"/>
              <a:t>-based Laser-Compton source (LUCX), LAL meeting, 2016/03/24-25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 smtClean="0"/>
              <a:t>K. </a:t>
            </a:r>
            <a:r>
              <a:rPr lang="fr-FR" sz="1350" dirty="0" err="1" smtClean="0"/>
              <a:t>Sakaue</a:t>
            </a:r>
            <a:r>
              <a:rPr lang="fr-FR" sz="1350" dirty="0" smtClean="0"/>
              <a:t> et al.  NIMA637(2011)S107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35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858" y="4384916"/>
            <a:ext cx="3806495" cy="15699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39499" y="5973941"/>
            <a:ext cx="450450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M. </a:t>
            </a:r>
            <a:r>
              <a:rPr lang="fr-FR" sz="1100" dirty="0" err="1" smtClean="0"/>
              <a:t>Fukuda</a:t>
            </a:r>
            <a:r>
              <a:rPr lang="fr-FR" sz="1100" dirty="0" smtClean="0"/>
              <a:t> et al., </a:t>
            </a:r>
            <a:r>
              <a:rPr lang="en-US" sz="1100" i="1" dirty="0" smtClean="0"/>
              <a:t>IMPROVEMENT OF X-RAY GENERATION BY USING LASER COMPTON SCATTERING IN LASER UNDULATOR COMPACT X-RAY SOURCE(LUCX)</a:t>
            </a:r>
            <a:r>
              <a:rPr lang="en-US" sz="1100" dirty="0" smtClean="0"/>
              <a:t>, to be published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3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Compton Scattering</a:t>
            </a:r>
          </a:p>
          <a:p>
            <a:endParaRPr lang="en-US" dirty="0" smtClean="0"/>
          </a:p>
          <a:p>
            <a:r>
              <a:rPr lang="en-US" dirty="0" smtClean="0"/>
              <a:t>Standard Resonant</a:t>
            </a:r>
            <a:r>
              <a:rPr lang="fr-FR" noProof="0" dirty="0" smtClean="0"/>
              <a:t> </a:t>
            </a:r>
            <a:r>
              <a:rPr lang="en-US" noProof="0" dirty="0"/>
              <a:t>C</a:t>
            </a:r>
            <a:r>
              <a:rPr lang="en-US" dirty="0" err="1" smtClean="0"/>
              <a:t>avity</a:t>
            </a:r>
            <a:r>
              <a:rPr lang="en-US" dirty="0" smtClean="0"/>
              <a:t> (High average power, high rep. rate)</a:t>
            </a:r>
          </a:p>
          <a:p>
            <a:endParaRPr lang="en-US" dirty="0" smtClean="0"/>
          </a:p>
          <a:p>
            <a:r>
              <a:rPr lang="en-US" dirty="0" smtClean="0"/>
              <a:t>Resonant Burst Cavity (High peak power, medium rep rate)</a:t>
            </a:r>
          </a:p>
          <a:p>
            <a:endParaRPr lang="en-US" dirty="0" smtClean="0"/>
          </a:p>
          <a:p>
            <a:r>
              <a:rPr lang="en-US" dirty="0" smtClean="0"/>
              <a:t>Laser Beam </a:t>
            </a:r>
            <a:r>
              <a:rPr lang="en-US" dirty="0"/>
              <a:t>Circulator (High peak power, </a:t>
            </a:r>
            <a:r>
              <a:rPr lang="en-US" dirty="0" smtClean="0"/>
              <a:t>low rep </a:t>
            </a:r>
            <a:r>
              <a:rPr lang="en-US" dirty="0"/>
              <a:t>rate</a:t>
            </a:r>
            <a:r>
              <a:rPr lang="en-US" dirty="0" smtClean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BA58-7018-4EDE-A33D-82A64A1DD31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680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6875">
        <p:fade/>
      </p:transition>
    </mc:Choice>
    <mc:Fallback xmlns="">
      <p:transition spd="med" advTm="368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Laser Beam </a:t>
            </a:r>
            <a:r>
              <a:rPr lang="en-US" dirty="0" smtClean="0"/>
              <a:t>Circulator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(High peak power, low rep rate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136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Resonant</a:t>
            </a:r>
            <a:r>
              <a:rPr lang="fr-FR" dirty="0" smtClean="0"/>
              <a:t> to non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cavities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21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3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Optical system</a:t>
            </a:r>
            <a:endParaRPr lang="en-US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4" name="Groupe 22"/>
          <p:cNvGrpSpPr/>
          <p:nvPr/>
        </p:nvGrpSpPr>
        <p:grpSpPr>
          <a:xfrm>
            <a:off x="-1532" y="3031880"/>
            <a:ext cx="9147064" cy="3484880"/>
            <a:chOff x="-1532" y="3079505"/>
            <a:chExt cx="9147064" cy="3484880"/>
          </a:xfrm>
        </p:grpSpPr>
        <p:pic>
          <p:nvPicPr>
            <p:cNvPr id="18435" name="Picture 3" descr="C:\Users\$dupraz\Desktop\Image3.png"/>
            <p:cNvPicPr>
              <a:picLocks noChangeAspect="1" noChangeArrowheads="1"/>
            </p:cNvPicPr>
            <p:nvPr/>
          </p:nvPicPr>
          <p:blipFill>
            <a:blip r:embed="rId4" cstate="print"/>
            <a:srcRect l="1344" t="9281" b="16854"/>
            <a:stretch>
              <a:fillRect/>
            </a:stretch>
          </p:blipFill>
          <p:spPr bwMode="auto">
            <a:xfrm>
              <a:off x="-1532" y="3079505"/>
              <a:ext cx="9147064" cy="3484880"/>
            </a:xfrm>
            <a:prstGeom prst="rect">
              <a:avLst/>
            </a:prstGeom>
            <a:noFill/>
          </p:spPr>
        </p:pic>
        <p:pic>
          <p:nvPicPr>
            <p:cNvPr id="13" name="Image 12" descr="logo_alsyom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152180"/>
              <a:ext cx="2054663" cy="412205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</p:pic>
        <p:pic>
          <p:nvPicPr>
            <p:cNvPr id="14" name="Image 13" descr="lal_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08837" y="5346495"/>
              <a:ext cx="1166830" cy="729466"/>
            </a:xfrm>
            <a:prstGeom prst="rect">
              <a:avLst/>
            </a:prstGeom>
            <a:noFill/>
          </p:spPr>
        </p:pic>
        <p:pic>
          <p:nvPicPr>
            <p:cNvPr id="15" name="Image 14" descr="logo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85867" y="5865310"/>
              <a:ext cx="1417812" cy="412205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</p:pic>
        <p:pic>
          <p:nvPicPr>
            <p:cNvPr id="16" name="Picture 1" descr="C:\Users\$dupraz\Desktop\05%20Laboratoire%20Charles%20Fabry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5352860"/>
              <a:ext cx="1028887" cy="715077"/>
            </a:xfrm>
            <a:prstGeom prst="rect">
              <a:avLst/>
            </a:prstGeom>
            <a:noFill/>
          </p:spPr>
        </p:pic>
      </p:grpSp>
      <p:grpSp>
        <p:nvGrpSpPr>
          <p:cNvPr id="5" name="Groupe 21"/>
          <p:cNvGrpSpPr/>
          <p:nvPr/>
        </p:nvGrpSpPr>
        <p:grpSpPr>
          <a:xfrm>
            <a:off x="3370336" y="2162428"/>
            <a:ext cx="1628190" cy="3373605"/>
            <a:chOff x="3264573" y="2154544"/>
            <a:chExt cx="1628190" cy="3373605"/>
          </a:xfrm>
        </p:grpSpPr>
        <p:graphicFrame>
          <p:nvGraphicFramePr>
            <p:cNvPr id="26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3408565"/>
                </p:ext>
              </p:extLst>
            </p:nvPr>
          </p:nvGraphicFramePr>
          <p:xfrm>
            <a:off x="3264573" y="2154544"/>
            <a:ext cx="1628190" cy="16658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1" name="Acrobat Document" r:id="rId9" imgW="6019642" imgH="6156864" progId="AcroExch.Document.11">
                    <p:embed/>
                  </p:oleObj>
                </mc:Choice>
                <mc:Fallback>
                  <p:oleObj name="Acrobat Document" r:id="rId9" imgW="6019642" imgH="6156864" progId="AcroExch.Document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4573" y="2154544"/>
                          <a:ext cx="1628190" cy="166584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Ellipse 26"/>
            <p:cNvSpPr/>
            <p:nvPr/>
          </p:nvSpPr>
          <p:spPr>
            <a:xfrm>
              <a:off x="3901347" y="4736061"/>
              <a:ext cx="360040" cy="792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" name="Connecteur droit avec flèche 27"/>
            <p:cNvCxnSpPr>
              <a:stCxn id="27" idx="0"/>
              <a:endCxn id="26" idx="2"/>
            </p:cNvCxnSpPr>
            <p:nvPr/>
          </p:nvCxnSpPr>
          <p:spPr>
            <a:xfrm flipH="1" flipV="1">
              <a:off x="4078668" y="3820387"/>
              <a:ext cx="2699" cy="9156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9022" y="1472950"/>
            <a:ext cx="2795765" cy="144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 descr="D:\ELI-LORIA\figures\corona.tif"/>
          <p:cNvPicPr>
            <a:picLocks noChangeAspect="1" noChangeArrowheads="1"/>
          </p:cNvPicPr>
          <p:nvPr/>
        </p:nvPicPr>
        <p:blipFill>
          <a:blip r:embed="rId12" cstate="print">
            <a:grayscl/>
            <a:lum bright="-82000" contrast="90000"/>
          </a:blip>
          <a:srcRect l="27535" t="5880" r="27530" b="5689"/>
          <a:stretch>
            <a:fillRect/>
          </a:stretch>
        </p:blipFill>
        <p:spPr bwMode="auto">
          <a:xfrm>
            <a:off x="7941960" y="3349898"/>
            <a:ext cx="1184879" cy="1182481"/>
          </a:xfrm>
          <a:prstGeom prst="rect">
            <a:avLst/>
          </a:prstGeom>
          <a:noFill/>
        </p:spPr>
      </p:pic>
      <p:sp>
        <p:nvSpPr>
          <p:cNvPr id="35" name="ZoneTexte 34"/>
          <p:cNvSpPr txBox="1"/>
          <p:nvPr/>
        </p:nvSpPr>
        <p:spPr>
          <a:xfrm>
            <a:off x="0" y="4902747"/>
            <a:ext cx="15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Principle from:</a:t>
            </a:r>
            <a:endParaRPr lang="en-US" dirty="0"/>
          </a:p>
        </p:txBody>
      </p:sp>
      <p:sp>
        <p:nvSpPr>
          <p:cNvPr id="36" name="ZoneTexte 35"/>
          <p:cNvSpPr txBox="1"/>
          <p:nvPr/>
        </p:nvSpPr>
        <p:spPr>
          <a:xfrm>
            <a:off x="4146331" y="6037865"/>
            <a:ext cx="169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“Dragon-Shape”</a:t>
            </a:r>
            <a:endParaRPr lang="en-US" i="1" u="sng" dirty="0"/>
          </a:p>
        </p:txBody>
      </p:sp>
      <p:sp>
        <p:nvSpPr>
          <p:cNvPr id="31" name="ZoneTexte 30"/>
          <p:cNvSpPr txBox="1"/>
          <p:nvPr/>
        </p:nvSpPr>
        <p:spPr>
          <a:xfrm>
            <a:off x="8237968" y="3673317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2D</a:t>
            </a:r>
            <a:endParaRPr lang="en-US" sz="28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6584950" y="5934075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3D</a:t>
            </a:r>
            <a:endParaRPr lang="en-US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5067602" y="1009581"/>
            <a:ext cx="4059237" cy="17478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u="sng" dirty="0" smtClean="0"/>
              <a:t>Circulator principle:</a:t>
            </a:r>
          </a:p>
          <a:p>
            <a:r>
              <a:rPr lang="en-US" sz="1400" dirty="0" smtClean="0"/>
              <a:t>2 high-grade quality parabolic mirrors </a:t>
            </a:r>
            <a:r>
              <a:rPr lang="en-US" sz="1400" dirty="0" smtClean="0">
                <a:sym typeface="Wingdings" panose="05000000000000000000" pitchFamily="2" charset="2"/>
              </a:rPr>
              <a:t></a:t>
            </a:r>
            <a:r>
              <a:rPr lang="en-US" sz="1400" dirty="0" smtClean="0"/>
              <a:t>No spherical aberration</a:t>
            </a:r>
          </a:p>
          <a:p>
            <a:r>
              <a:rPr lang="en-US" sz="1400" dirty="0" smtClean="0"/>
              <a:t>1</a:t>
            </a:r>
            <a:r>
              <a:rPr lang="en-US" sz="1400" b="1" dirty="0" smtClean="0"/>
              <a:t> M</a:t>
            </a:r>
            <a:r>
              <a:rPr lang="en-US" sz="1400" dirty="0" smtClean="0"/>
              <a:t>irror-</a:t>
            </a:r>
            <a:r>
              <a:rPr lang="en-US" sz="1400" b="1" dirty="0" smtClean="0"/>
              <a:t>P</a:t>
            </a:r>
            <a:r>
              <a:rPr lang="en-US" sz="1400" dirty="0" smtClean="0"/>
              <a:t>air </a:t>
            </a:r>
            <a:r>
              <a:rPr lang="en-US" sz="1400" b="1" dirty="0" smtClean="0"/>
              <a:t>S</a:t>
            </a:r>
            <a:r>
              <a:rPr lang="en-US" sz="1400" dirty="0" smtClean="0"/>
              <a:t>ystem (</a:t>
            </a:r>
            <a:r>
              <a:rPr lang="en-US" sz="1400" b="1" dirty="0" smtClean="0"/>
              <a:t>MPS</a:t>
            </a:r>
            <a:r>
              <a:rPr lang="en-US" sz="1400" dirty="0" smtClean="0"/>
              <a:t>) per pass </a:t>
            </a:r>
            <a:r>
              <a:rPr lang="en-US" sz="1400" dirty="0" smtClean="0">
                <a:sym typeface="Wingdings" panose="05000000000000000000" pitchFamily="2" charset="2"/>
              </a:rPr>
              <a:t> </a:t>
            </a:r>
            <a:r>
              <a:rPr lang="en-US" sz="1400" dirty="0" smtClean="0"/>
              <a:t>Optical plan switching </a:t>
            </a:r>
          </a:p>
          <a:p>
            <a:pPr marL="0" indent="0">
              <a:buNone/>
            </a:pPr>
            <a:r>
              <a:rPr lang="en-US" sz="1400" b="1" dirty="0" smtClean="0">
                <a:sym typeface="Wingdings" panose="05000000000000000000" pitchFamily="2" charset="2"/>
              </a:rPr>
              <a:t> Constant Crossing angle + Unique Interaction Point</a:t>
            </a:r>
            <a:endParaRPr lang="en-US" sz="1400" b="1" dirty="0" smtClean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306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1313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ELI-NP</a:t>
            </a:r>
            <a:endParaRPr lang="fr-FR" dirty="0"/>
          </a:p>
        </p:txBody>
      </p:sp>
      <p:grpSp>
        <p:nvGrpSpPr>
          <p:cNvPr id="3" name="Groupe 2"/>
          <p:cNvGrpSpPr>
            <a:grpSpLocks noChangeAspect="1"/>
          </p:cNvGrpSpPr>
          <p:nvPr/>
        </p:nvGrpSpPr>
        <p:grpSpPr>
          <a:xfrm>
            <a:off x="1616506" y="945709"/>
            <a:ext cx="3602925" cy="2547783"/>
            <a:chOff x="266700" y="3440430"/>
            <a:chExt cx="4445000" cy="3143250"/>
          </a:xfrm>
        </p:grpSpPr>
        <p:pic>
          <p:nvPicPr>
            <p:cNvPr id="4" name="Picture 2" descr="D:\ELI-LORIA\LateX\thèse\Figures\photos\LBC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6700" y="3440430"/>
              <a:ext cx="4445000" cy="3143250"/>
            </a:xfrm>
            <a:prstGeom prst="rect">
              <a:avLst/>
            </a:prstGeom>
            <a:noFill/>
          </p:spPr>
        </p:pic>
        <p:pic>
          <p:nvPicPr>
            <p:cNvPr id="5" name="Image 4" descr="logo_alsyom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80640" y="6121700"/>
              <a:ext cx="2054663" cy="412205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</p:pic>
      </p:grp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41281"/>
              </p:ext>
            </p:extLst>
          </p:nvPr>
        </p:nvGraphicFramePr>
        <p:xfrm>
          <a:off x="5822807" y="745498"/>
          <a:ext cx="2993073" cy="2948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480"/>
                <a:gridCol w="1057593"/>
              </a:tblGrid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err="1" smtClean="0">
                          <a:latin typeface="+mn-lt"/>
                        </a:rPr>
                        <a:t>Parameters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Value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97918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Nb of passes</a:t>
                      </a:r>
                      <a:endParaRPr lang="fr-FR" sz="1400" b="0" baseline="-25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32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97918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Crossing</a:t>
                      </a:r>
                      <a:r>
                        <a:rPr lang="fr-FR" sz="14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 angle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8°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Corona</a:t>
                      </a:r>
                      <a:r>
                        <a:rPr lang="fr-FR" sz="1400" b="0" baseline="0" dirty="0" smtClean="0">
                          <a:latin typeface="+mn-lt"/>
                        </a:rPr>
                        <a:t> radius</a:t>
                      </a:r>
                      <a:endParaRPr lang="fr-FR" sz="1400" b="0" baseline="-25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166.2 mm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err="1" smtClean="0">
                          <a:latin typeface="+mn-lt"/>
                        </a:rPr>
                        <a:t>Waist</a:t>
                      </a:r>
                      <a:r>
                        <a:rPr lang="fr-FR" sz="1400" b="0" baseline="0" dirty="0" smtClean="0">
                          <a:latin typeface="+mn-lt"/>
                        </a:rPr>
                        <a:t> size</a:t>
                      </a:r>
                      <a:endParaRPr lang="fr-FR" sz="1400" b="0" baseline="-25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28.3 </a:t>
                      </a:r>
                      <a:r>
                        <a:rPr lang="el-GR" sz="1400" b="0" dirty="0" smtClean="0">
                          <a:latin typeface="+mn-lt"/>
                          <a:cs typeface="Times New Roman"/>
                        </a:rPr>
                        <a:t>μ</a:t>
                      </a:r>
                      <a:r>
                        <a:rPr lang="fr-FR" sz="1400" b="0" dirty="0" smtClean="0">
                          <a:latin typeface="+mn-lt"/>
                          <a:cs typeface="Times New Roman"/>
                        </a:rPr>
                        <a:t>m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smtClean="0">
                          <a:latin typeface="+mn-lt"/>
                        </a:rPr>
                        <a:t>Laser </a:t>
                      </a:r>
                      <a:r>
                        <a:rPr lang="fr-FR" sz="1400" b="0" baseline="0" dirty="0" err="1" smtClean="0">
                          <a:latin typeface="+mn-lt"/>
                        </a:rPr>
                        <a:t>Energy</a:t>
                      </a:r>
                      <a:r>
                        <a:rPr lang="fr-FR" sz="1400" b="0" baseline="0" dirty="0" smtClean="0">
                          <a:latin typeface="+mn-lt"/>
                        </a:rPr>
                        <a:t> / pulse</a:t>
                      </a:r>
                      <a:endParaRPr lang="fr-FR" sz="1400" b="0" baseline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400 </a:t>
                      </a:r>
                      <a:r>
                        <a:rPr lang="fr-FR" sz="1400" b="0" dirty="0" err="1" smtClean="0">
                          <a:latin typeface="+mn-lt"/>
                        </a:rPr>
                        <a:t>mJ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smtClean="0">
                          <a:latin typeface="+mn-lt"/>
                        </a:rPr>
                        <a:t>Pulse duration</a:t>
                      </a:r>
                      <a:endParaRPr lang="fr-FR" sz="1400" b="0" baseline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3.5 </a:t>
                      </a:r>
                      <a:r>
                        <a:rPr lang="fr-FR" sz="1400" b="0" dirty="0" err="1" smtClean="0">
                          <a:latin typeface="+mn-lt"/>
                        </a:rPr>
                        <a:t>ps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err="1" smtClean="0">
                          <a:latin typeface="+mn-lt"/>
                        </a:rPr>
                        <a:t>F</a:t>
                      </a:r>
                      <a:r>
                        <a:rPr lang="fr-FR" sz="1400" b="0" baseline="-25000" dirty="0" err="1" smtClean="0">
                          <a:latin typeface="+mn-lt"/>
                        </a:rPr>
                        <a:t>rep</a:t>
                      </a:r>
                      <a:r>
                        <a:rPr lang="fr-FR" sz="1400" b="0" baseline="0" dirty="0" smtClean="0">
                          <a:latin typeface="+mn-lt"/>
                        </a:rPr>
                        <a:t> </a:t>
                      </a:r>
                      <a:endParaRPr lang="fr-FR" sz="1400" b="0" baseline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100 Hz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307481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smtClean="0">
                          <a:latin typeface="+mn-lt"/>
                        </a:rPr>
                        <a:t>Equivalent Power</a:t>
                      </a:r>
                      <a:endParaRPr lang="fr-FR" sz="1400" b="0" baseline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latin typeface="+mn-lt"/>
                        </a:rPr>
                        <a:t>1.28 KW</a:t>
                      </a:r>
                      <a:endParaRPr lang="fr-FR" sz="1400" b="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9" name="Groupe 22"/>
          <p:cNvGrpSpPr/>
          <p:nvPr/>
        </p:nvGrpSpPr>
        <p:grpSpPr>
          <a:xfrm>
            <a:off x="22225" y="3511403"/>
            <a:ext cx="9099550" cy="3119727"/>
            <a:chOff x="0" y="3037233"/>
            <a:chExt cx="9099550" cy="3119727"/>
          </a:xfrm>
        </p:grpSpPr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 t="13120" b="14154"/>
            <a:stretch>
              <a:fillRect/>
            </a:stretch>
          </p:blipFill>
          <p:spPr bwMode="auto">
            <a:xfrm>
              <a:off x="0" y="3298350"/>
              <a:ext cx="9099550" cy="2858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ZoneTexte 10"/>
            <p:cNvSpPr txBox="1"/>
            <p:nvPr/>
          </p:nvSpPr>
          <p:spPr>
            <a:xfrm>
              <a:off x="4636809" y="5288620"/>
              <a:ext cx="168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E</a:t>
              </a:r>
              <a:r>
                <a:rPr lang="fr-FR" baseline="-25000" dirty="0" err="1" smtClean="0"/>
                <a:t>e</a:t>
              </a:r>
              <a:r>
                <a:rPr lang="fr-FR" dirty="0" smtClean="0"/>
                <a:t> ≈ 600 MeV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2450777" y="4687799"/>
              <a:ext cx="573438" cy="48819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/>
            <p:cNvSpPr/>
            <p:nvPr/>
          </p:nvSpPr>
          <p:spPr>
            <a:xfrm>
              <a:off x="6826464" y="4475988"/>
              <a:ext cx="573438" cy="48819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" name="Image 13" descr="lal_logo.jpg"/>
            <p:cNvPicPr>
              <a:picLocks noChangeAspect="1"/>
            </p:cNvPicPr>
            <p:nvPr/>
          </p:nvPicPr>
          <p:blipFill>
            <a:blip r:embed="rId5" cstate="print"/>
            <a:srcRect l="1048" t="2591"/>
            <a:stretch>
              <a:fillRect/>
            </a:stretch>
          </p:blipFill>
          <p:spPr>
            <a:xfrm>
              <a:off x="4132344" y="3037233"/>
              <a:ext cx="1154602" cy="710566"/>
            </a:xfrm>
            <a:prstGeom prst="rect">
              <a:avLst/>
            </a:prstGeom>
            <a:noFill/>
          </p:spPr>
        </p:pic>
        <p:cxnSp>
          <p:nvCxnSpPr>
            <p:cNvPr id="15" name="Connecteur droit avec flèche 14"/>
            <p:cNvCxnSpPr>
              <a:stCxn id="13" idx="2"/>
            </p:cNvCxnSpPr>
            <p:nvPr/>
          </p:nvCxnSpPr>
          <p:spPr>
            <a:xfrm flipH="1" flipV="1">
              <a:off x="5362414" y="4157679"/>
              <a:ext cx="1464050" cy="56240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stCxn id="12" idx="6"/>
            </p:cNvCxnSpPr>
            <p:nvPr/>
          </p:nvCxnSpPr>
          <p:spPr>
            <a:xfrm flipV="1">
              <a:off x="3024215" y="4134431"/>
              <a:ext cx="1175826" cy="79746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flipH="1">
              <a:off x="2758698" y="5079828"/>
              <a:ext cx="0" cy="82915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7297118" y="3689915"/>
              <a:ext cx="1" cy="93013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2770549" y="5251829"/>
              <a:ext cx="1524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Laser 200 </a:t>
              </a:r>
              <a:r>
                <a:rPr lang="en-US" dirty="0" err="1" smtClean="0">
                  <a:solidFill>
                    <a:srgbClr val="00B050"/>
                  </a:solidFill>
                </a:rPr>
                <a:t>mJ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6367930" y="3320583"/>
              <a:ext cx="1524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Laser 400 </a:t>
              </a:r>
              <a:r>
                <a:rPr lang="en-US" dirty="0" err="1" smtClean="0">
                  <a:solidFill>
                    <a:srgbClr val="00B050"/>
                  </a:solidFill>
                </a:rPr>
                <a:t>mJ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pic>
          <p:nvPicPr>
            <p:cNvPr id="21" name="Image 20" descr="logo_alsyom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0652" y="3710540"/>
              <a:ext cx="2054663" cy="41220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</p:pic>
        <p:pic>
          <p:nvPicPr>
            <p:cNvPr id="22" name="Picture 2" descr="C:\Users\$dupraz\Desktop\logo_infn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0019" y="3434678"/>
              <a:ext cx="1117818" cy="711513"/>
            </a:xfrm>
            <a:prstGeom prst="rect">
              <a:avLst/>
            </a:prstGeom>
            <a:noFill/>
          </p:spPr>
        </p:pic>
        <p:pic>
          <p:nvPicPr>
            <p:cNvPr id="23" name="Image 22" descr="logo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24031" y="5721761"/>
              <a:ext cx="1417812" cy="41220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</p:pic>
        <p:sp>
          <p:nvSpPr>
            <p:cNvPr id="24" name="ZoneTexte 23"/>
            <p:cNvSpPr txBox="1"/>
            <p:nvPr/>
          </p:nvSpPr>
          <p:spPr>
            <a:xfrm>
              <a:off x="1102860" y="5295881"/>
              <a:ext cx="16994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E</a:t>
              </a:r>
              <a:r>
                <a:rPr lang="fr-FR" baseline="-25000" dirty="0" err="1" smtClean="0"/>
                <a:t>e</a:t>
              </a:r>
              <a:r>
                <a:rPr lang="fr-FR" dirty="0" smtClean="0"/>
                <a:t> ≈ 280 MeV</a:t>
              </a:r>
              <a:endParaRPr lang="fr-FR" dirty="0"/>
            </a:p>
          </p:txBody>
        </p:sp>
      </p:grp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27" name="Espace réservé du pied de pag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195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Applications</a:t>
            </a:r>
            <a:endParaRPr lang="en-US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503" y="1223345"/>
            <a:ext cx="4195805" cy="314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e 31"/>
          <p:cNvGrpSpPr/>
          <p:nvPr/>
        </p:nvGrpSpPr>
        <p:grpSpPr>
          <a:xfrm>
            <a:off x="3671100" y="3650981"/>
            <a:ext cx="5472900" cy="3039875"/>
            <a:chOff x="3671100" y="3603356"/>
            <a:chExt cx="5472900" cy="3039875"/>
          </a:xfrm>
        </p:grpSpPr>
        <p:grpSp>
          <p:nvGrpSpPr>
            <p:cNvPr id="5" name="Groupe 4"/>
            <p:cNvGrpSpPr>
              <a:grpSpLocks noChangeAspect="1"/>
            </p:cNvGrpSpPr>
            <p:nvPr/>
          </p:nvGrpSpPr>
          <p:grpSpPr>
            <a:xfrm>
              <a:off x="3671100" y="3603356"/>
              <a:ext cx="5351315" cy="3039875"/>
              <a:chOff x="0" y="4365104"/>
              <a:chExt cx="4010025" cy="2277939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4365104"/>
                <a:ext cx="4010025" cy="212295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182918" y="6491292"/>
                <a:ext cx="1644188" cy="151751"/>
              </a:xfrm>
              <a:prstGeom prst="rect">
                <a:avLst/>
              </a:prstGeom>
              <a:ln w="25400"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 i="1" dirty="0" smtClean="0">
                    <a:latin typeface="Arial" pitchFamily="34" charset="0"/>
                    <a:cs typeface="Arial" pitchFamily="34" charset="0"/>
                  </a:rPr>
                  <a:t>AIP Conference Proceedings 1462, 177 (2012)</a:t>
                </a:r>
                <a:endParaRPr lang="en-US" sz="800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6052089" y="5323668"/>
              <a:ext cx="9236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~8 </a:t>
              </a:r>
              <a:r>
                <a:rPr lang="en-US" b="1" dirty="0" err="1" smtClean="0"/>
                <a:t>MeV</a:t>
              </a:r>
              <a:endParaRPr lang="en-US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108736" y="5437345"/>
              <a:ext cx="103526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~30 </a:t>
              </a:r>
              <a:r>
                <a:rPr lang="en-US" b="1" dirty="0" err="1" smtClean="0"/>
                <a:t>MeV</a:t>
              </a:r>
              <a:endParaRPr lang="en-US" b="1" dirty="0"/>
            </a:p>
          </p:txBody>
        </p:sp>
      </p:grpSp>
      <p:cxnSp>
        <p:nvCxnSpPr>
          <p:cNvPr id="21" name="Connecteur droit avec flèche 20"/>
          <p:cNvCxnSpPr/>
          <p:nvPr/>
        </p:nvCxnSpPr>
        <p:spPr>
          <a:xfrm>
            <a:off x="8795288" y="5874988"/>
            <a:ext cx="0" cy="17823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rme libre 23"/>
          <p:cNvSpPr/>
          <p:nvPr/>
        </p:nvSpPr>
        <p:spPr>
          <a:xfrm>
            <a:off x="2824480" y="2313941"/>
            <a:ext cx="3698240" cy="3335020"/>
          </a:xfrm>
          <a:custGeom>
            <a:avLst/>
            <a:gdLst>
              <a:gd name="connsiteX0" fmla="*/ 0 w 3627120"/>
              <a:gd name="connsiteY0" fmla="*/ 94827 h 3406987"/>
              <a:gd name="connsiteX1" fmla="*/ 2225040 w 3627120"/>
              <a:gd name="connsiteY1" fmla="*/ 84667 h 3406987"/>
              <a:gd name="connsiteX2" fmla="*/ 3302000 w 3627120"/>
              <a:gd name="connsiteY2" fmla="*/ 602827 h 3406987"/>
              <a:gd name="connsiteX3" fmla="*/ 3576320 w 3627120"/>
              <a:gd name="connsiteY3" fmla="*/ 1456267 h 3406987"/>
              <a:gd name="connsiteX4" fmla="*/ 3606800 w 3627120"/>
              <a:gd name="connsiteY4" fmla="*/ 3406987 h 3406987"/>
              <a:gd name="connsiteX0" fmla="*/ 0 w 3718560"/>
              <a:gd name="connsiteY0" fmla="*/ 75777 h 3410797"/>
              <a:gd name="connsiteX1" fmla="*/ 2316480 w 3718560"/>
              <a:gd name="connsiteY1" fmla="*/ 88477 h 3410797"/>
              <a:gd name="connsiteX2" fmla="*/ 3393440 w 3718560"/>
              <a:gd name="connsiteY2" fmla="*/ 606637 h 3410797"/>
              <a:gd name="connsiteX3" fmla="*/ 3667760 w 3718560"/>
              <a:gd name="connsiteY3" fmla="*/ 1460077 h 3410797"/>
              <a:gd name="connsiteX4" fmla="*/ 3698240 w 3718560"/>
              <a:gd name="connsiteY4" fmla="*/ 3410797 h 3410797"/>
              <a:gd name="connsiteX0" fmla="*/ 0 w 3706535"/>
              <a:gd name="connsiteY0" fmla="*/ 3134 h 3338154"/>
              <a:gd name="connsiteX1" fmla="*/ 2192655 w 3706535"/>
              <a:gd name="connsiteY1" fmla="*/ 549234 h 3338154"/>
              <a:gd name="connsiteX2" fmla="*/ 3393440 w 3706535"/>
              <a:gd name="connsiteY2" fmla="*/ 533994 h 3338154"/>
              <a:gd name="connsiteX3" fmla="*/ 3667760 w 3706535"/>
              <a:gd name="connsiteY3" fmla="*/ 1387434 h 3338154"/>
              <a:gd name="connsiteX4" fmla="*/ 3698240 w 3706535"/>
              <a:gd name="connsiteY4" fmla="*/ 3338154 h 3338154"/>
              <a:gd name="connsiteX0" fmla="*/ 0 w 3706535"/>
              <a:gd name="connsiteY0" fmla="*/ 3531 h 3338551"/>
              <a:gd name="connsiteX1" fmla="*/ 2192655 w 3706535"/>
              <a:gd name="connsiteY1" fmla="*/ 549631 h 3338551"/>
              <a:gd name="connsiteX2" fmla="*/ 3260090 w 3706535"/>
              <a:gd name="connsiteY2" fmla="*/ 905866 h 3338551"/>
              <a:gd name="connsiteX3" fmla="*/ 3667760 w 3706535"/>
              <a:gd name="connsiteY3" fmla="*/ 1387831 h 3338551"/>
              <a:gd name="connsiteX4" fmla="*/ 3698240 w 3706535"/>
              <a:gd name="connsiteY4" fmla="*/ 3338551 h 3338551"/>
              <a:gd name="connsiteX0" fmla="*/ 0 w 3715838"/>
              <a:gd name="connsiteY0" fmla="*/ 3531 h 3338551"/>
              <a:gd name="connsiteX1" fmla="*/ 2192655 w 3715838"/>
              <a:gd name="connsiteY1" fmla="*/ 549631 h 3338551"/>
              <a:gd name="connsiteX2" fmla="*/ 3260090 w 3715838"/>
              <a:gd name="connsiteY2" fmla="*/ 905866 h 3338551"/>
              <a:gd name="connsiteX3" fmla="*/ 3686810 w 3715838"/>
              <a:gd name="connsiteY3" fmla="*/ 1435456 h 3338551"/>
              <a:gd name="connsiteX4" fmla="*/ 3698240 w 3715838"/>
              <a:gd name="connsiteY4" fmla="*/ 3338551 h 3338551"/>
              <a:gd name="connsiteX0" fmla="*/ 0 w 3715838"/>
              <a:gd name="connsiteY0" fmla="*/ 3531 h 3338551"/>
              <a:gd name="connsiteX1" fmla="*/ 2192655 w 3715838"/>
              <a:gd name="connsiteY1" fmla="*/ 549631 h 3338551"/>
              <a:gd name="connsiteX2" fmla="*/ 3260090 w 3715838"/>
              <a:gd name="connsiteY2" fmla="*/ 905866 h 3338551"/>
              <a:gd name="connsiteX3" fmla="*/ 3686810 w 3715838"/>
              <a:gd name="connsiteY3" fmla="*/ 1435456 h 3338551"/>
              <a:gd name="connsiteX4" fmla="*/ 3698240 w 3715838"/>
              <a:gd name="connsiteY4" fmla="*/ 3338551 h 3338551"/>
              <a:gd name="connsiteX0" fmla="*/ 0 w 3715838"/>
              <a:gd name="connsiteY0" fmla="*/ 3613 h 3338633"/>
              <a:gd name="connsiteX1" fmla="*/ 2192655 w 3715838"/>
              <a:gd name="connsiteY1" fmla="*/ 549713 h 3338633"/>
              <a:gd name="connsiteX2" fmla="*/ 3212465 w 3715838"/>
              <a:gd name="connsiteY2" fmla="*/ 972623 h 3338633"/>
              <a:gd name="connsiteX3" fmla="*/ 3686810 w 3715838"/>
              <a:gd name="connsiteY3" fmla="*/ 1435538 h 3338633"/>
              <a:gd name="connsiteX4" fmla="*/ 3698240 w 3715838"/>
              <a:gd name="connsiteY4" fmla="*/ 3338633 h 3338633"/>
              <a:gd name="connsiteX0" fmla="*/ 0 w 3715838"/>
              <a:gd name="connsiteY0" fmla="*/ 3687 h 3338707"/>
              <a:gd name="connsiteX1" fmla="*/ 2202180 w 3715838"/>
              <a:gd name="connsiteY1" fmla="*/ 540262 h 3338707"/>
              <a:gd name="connsiteX2" fmla="*/ 3212465 w 3715838"/>
              <a:gd name="connsiteY2" fmla="*/ 972697 h 3338707"/>
              <a:gd name="connsiteX3" fmla="*/ 3686810 w 3715838"/>
              <a:gd name="connsiteY3" fmla="*/ 1435612 h 3338707"/>
              <a:gd name="connsiteX4" fmla="*/ 3698240 w 3715838"/>
              <a:gd name="connsiteY4" fmla="*/ 3338707 h 3338707"/>
              <a:gd name="connsiteX0" fmla="*/ 0 w 3715838"/>
              <a:gd name="connsiteY0" fmla="*/ 0 h 3335020"/>
              <a:gd name="connsiteX1" fmla="*/ 2202180 w 3715838"/>
              <a:gd name="connsiteY1" fmla="*/ 536575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715838"/>
              <a:gd name="connsiteY0" fmla="*/ 0 h 3335020"/>
              <a:gd name="connsiteX1" fmla="*/ 2202180 w 3715838"/>
              <a:gd name="connsiteY1" fmla="*/ 565150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715838"/>
              <a:gd name="connsiteY0" fmla="*/ 0 h 3335020"/>
              <a:gd name="connsiteX1" fmla="*/ 2202180 w 3715838"/>
              <a:gd name="connsiteY1" fmla="*/ 565150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715838"/>
              <a:gd name="connsiteY0" fmla="*/ 0 h 3335020"/>
              <a:gd name="connsiteX1" fmla="*/ 2202180 w 3715838"/>
              <a:gd name="connsiteY1" fmla="*/ 565150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715838"/>
              <a:gd name="connsiteY0" fmla="*/ 0 h 3335020"/>
              <a:gd name="connsiteX1" fmla="*/ 2202180 w 3715838"/>
              <a:gd name="connsiteY1" fmla="*/ 565150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715838"/>
              <a:gd name="connsiteY0" fmla="*/ 0 h 3335020"/>
              <a:gd name="connsiteX1" fmla="*/ 2202180 w 3715838"/>
              <a:gd name="connsiteY1" fmla="*/ 565150 h 3335020"/>
              <a:gd name="connsiteX2" fmla="*/ 3212465 w 3715838"/>
              <a:gd name="connsiteY2" fmla="*/ 969010 h 3335020"/>
              <a:gd name="connsiteX3" fmla="*/ 3686810 w 3715838"/>
              <a:gd name="connsiteY3" fmla="*/ 1431925 h 3335020"/>
              <a:gd name="connsiteX4" fmla="*/ 3698240 w 3715838"/>
              <a:gd name="connsiteY4" fmla="*/ 3335020 h 3335020"/>
              <a:gd name="connsiteX0" fmla="*/ 0 w 3698240"/>
              <a:gd name="connsiteY0" fmla="*/ 0 h 3335020"/>
              <a:gd name="connsiteX1" fmla="*/ 2202180 w 3698240"/>
              <a:gd name="connsiteY1" fmla="*/ 565150 h 3335020"/>
              <a:gd name="connsiteX2" fmla="*/ 3212465 w 3698240"/>
              <a:gd name="connsiteY2" fmla="*/ 969010 h 3335020"/>
              <a:gd name="connsiteX3" fmla="*/ 3698240 w 3698240"/>
              <a:gd name="connsiteY3" fmla="*/ 3335020 h 3335020"/>
              <a:gd name="connsiteX0" fmla="*/ 0 w 3698240"/>
              <a:gd name="connsiteY0" fmla="*/ 0 h 3335020"/>
              <a:gd name="connsiteX1" fmla="*/ 2202180 w 3698240"/>
              <a:gd name="connsiteY1" fmla="*/ 565150 h 3335020"/>
              <a:gd name="connsiteX2" fmla="*/ 3450590 w 3698240"/>
              <a:gd name="connsiteY2" fmla="*/ 1140460 h 3335020"/>
              <a:gd name="connsiteX3" fmla="*/ 3698240 w 3698240"/>
              <a:gd name="connsiteY3" fmla="*/ 3335020 h 3335020"/>
              <a:gd name="connsiteX0" fmla="*/ 0 w 3698240"/>
              <a:gd name="connsiteY0" fmla="*/ 0 h 3335020"/>
              <a:gd name="connsiteX1" fmla="*/ 2202180 w 3698240"/>
              <a:gd name="connsiteY1" fmla="*/ 565150 h 3335020"/>
              <a:gd name="connsiteX2" fmla="*/ 3450590 w 3698240"/>
              <a:gd name="connsiteY2" fmla="*/ 1188085 h 3335020"/>
              <a:gd name="connsiteX3" fmla="*/ 3698240 w 3698240"/>
              <a:gd name="connsiteY3" fmla="*/ 3335020 h 3335020"/>
              <a:gd name="connsiteX0" fmla="*/ 0 w 3698240"/>
              <a:gd name="connsiteY0" fmla="*/ 0 h 3335020"/>
              <a:gd name="connsiteX1" fmla="*/ 2202180 w 3698240"/>
              <a:gd name="connsiteY1" fmla="*/ 565150 h 3335020"/>
              <a:gd name="connsiteX2" fmla="*/ 3450590 w 3698240"/>
              <a:gd name="connsiteY2" fmla="*/ 1188085 h 3335020"/>
              <a:gd name="connsiteX3" fmla="*/ 3698240 w 3698240"/>
              <a:gd name="connsiteY3" fmla="*/ 3335020 h 3335020"/>
              <a:gd name="connsiteX0" fmla="*/ 0 w 3698240"/>
              <a:gd name="connsiteY0" fmla="*/ 0 h 3335020"/>
              <a:gd name="connsiteX1" fmla="*/ 2202180 w 3698240"/>
              <a:gd name="connsiteY1" fmla="*/ 565150 h 3335020"/>
              <a:gd name="connsiteX2" fmla="*/ 3450590 w 3698240"/>
              <a:gd name="connsiteY2" fmla="*/ 1188085 h 3335020"/>
              <a:gd name="connsiteX3" fmla="*/ 3698240 w 3698240"/>
              <a:gd name="connsiteY3" fmla="*/ 3335020 h 333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8240" h="3335020">
                <a:moveTo>
                  <a:pt x="0" y="0"/>
                </a:moveTo>
                <a:cubicBezTo>
                  <a:pt x="913553" y="47836"/>
                  <a:pt x="1627082" y="367136"/>
                  <a:pt x="2202180" y="565150"/>
                </a:cubicBezTo>
                <a:cubicBezTo>
                  <a:pt x="2777278" y="763164"/>
                  <a:pt x="3077422" y="831215"/>
                  <a:pt x="3450590" y="1188085"/>
                </a:cubicBezTo>
                <a:cubicBezTo>
                  <a:pt x="3823758" y="1544955"/>
                  <a:pt x="3597037" y="2842101"/>
                  <a:pt x="3698240" y="3335020"/>
                </a:cubicBezTo>
              </a:path>
            </a:pathLst>
          </a:custGeom>
          <a:ln w="3810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e 30"/>
          <p:cNvGrpSpPr/>
          <p:nvPr/>
        </p:nvGrpSpPr>
        <p:grpSpPr>
          <a:xfrm>
            <a:off x="327660" y="4352925"/>
            <a:ext cx="6141720" cy="1988820"/>
            <a:chOff x="327660" y="4305300"/>
            <a:chExt cx="6141720" cy="1988820"/>
          </a:xfrm>
        </p:grpSpPr>
        <p:sp>
          <p:nvSpPr>
            <p:cNvPr id="25" name="Ellipse 24"/>
            <p:cNvSpPr/>
            <p:nvPr/>
          </p:nvSpPr>
          <p:spPr>
            <a:xfrm>
              <a:off x="3733800" y="4305300"/>
              <a:ext cx="2735580" cy="1988820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Connecteur droit avec flèche 26"/>
            <p:cNvCxnSpPr>
              <a:endCxn id="79873" idx="3"/>
            </p:cNvCxnSpPr>
            <p:nvPr/>
          </p:nvCxnSpPr>
          <p:spPr>
            <a:xfrm flipH="1">
              <a:off x="2723198" y="5299710"/>
              <a:ext cx="1010602" cy="1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873" name="Picture 1" descr="C:\Users\$dupraz\Desktop\inside-passport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660" y="4624911"/>
              <a:ext cx="2395538" cy="1349599"/>
            </a:xfrm>
            <a:prstGeom prst="rect">
              <a:avLst/>
            </a:prstGeom>
            <a:noFill/>
          </p:spPr>
        </p:pic>
      </p:grpSp>
      <p:sp>
        <p:nvSpPr>
          <p:cNvPr id="20" name="ZoneTexte 19"/>
          <p:cNvSpPr txBox="1"/>
          <p:nvPr/>
        </p:nvSpPr>
        <p:spPr>
          <a:xfrm>
            <a:off x="4341633" y="1191138"/>
            <a:ext cx="4726389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>
              <a:buNone/>
            </a:pPr>
            <a:r>
              <a:rPr lang="en-US" sz="1600" dirty="0" smtClean="0"/>
              <a:t>Gamma-beam specifications: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Energies γ 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γ</a:t>
            </a:r>
            <a:r>
              <a:rPr lang="en-US" sz="1600" dirty="0" smtClean="0"/>
              <a:t>) : 0,2 – 19,5 MeV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Bandwidth (ΔE/E) : &lt;0.5%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Spectral density (TASD) : &gt;5000 γ/(</a:t>
            </a:r>
            <a:r>
              <a:rPr lang="en-US" sz="1600" dirty="0" err="1" smtClean="0"/>
              <a:t>s.eV</a:t>
            </a:r>
            <a:r>
              <a:rPr lang="en-US" sz="16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Linear polarization: &gt;95% + switching</a:t>
            </a:r>
            <a:endParaRPr lang="fr-FR" sz="16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4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1464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Nuclear Resonance Fluorescence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64" y="1160404"/>
            <a:ext cx="5307243" cy="296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>
            <a:grpSpLocks noChangeAspect="1"/>
          </p:cNvGrpSpPr>
          <p:nvPr/>
        </p:nvGrpSpPr>
        <p:grpSpPr>
          <a:xfrm>
            <a:off x="4484206" y="3680846"/>
            <a:ext cx="4566804" cy="3158259"/>
            <a:chOff x="3131840" y="4293096"/>
            <a:chExt cx="3394757" cy="2347707"/>
          </a:xfrm>
        </p:grpSpPr>
        <p:pic>
          <p:nvPicPr>
            <p:cNvPr id="8" name="Picture 8" descr="C:\Users\$dupraz\Desktop\sans-titre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1840" y="4293096"/>
              <a:ext cx="3394757" cy="2132683"/>
            </a:xfrm>
            <a:prstGeom prst="rect">
              <a:avLst/>
            </a:prstGeom>
            <a:noFill/>
          </p:spPr>
        </p:pic>
        <p:sp>
          <p:nvSpPr>
            <p:cNvPr id="9" name="Rectangle 8"/>
            <p:cNvSpPr/>
            <p:nvPr/>
          </p:nvSpPr>
          <p:spPr>
            <a:xfrm>
              <a:off x="3967006" y="6381328"/>
              <a:ext cx="1724423" cy="2594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800" i="1" dirty="0" smtClean="0">
                  <a:latin typeface="Arial" pitchFamily="34" charset="0"/>
                  <a:cs typeface="Arial" pitchFamily="34" charset="0"/>
                </a:rPr>
                <a:t>NIM A 507 (2003) 527–536</a:t>
              </a:r>
              <a:endParaRPr lang="en-US" sz="800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5703631" y="3207891"/>
            <a:ext cx="212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Parity measurement</a:t>
            </a:r>
            <a:endParaRPr lang="en-US" i="1" u="sng" dirty="0"/>
          </a:p>
        </p:txBody>
      </p:sp>
      <p:sp>
        <p:nvSpPr>
          <p:cNvPr id="12" name="ZoneTexte 11"/>
          <p:cNvSpPr txBox="1"/>
          <p:nvPr/>
        </p:nvSpPr>
        <p:spPr>
          <a:xfrm>
            <a:off x="1790260" y="753734"/>
            <a:ext cx="196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Material detection</a:t>
            </a:r>
            <a:endParaRPr lang="en-US" i="1" u="sng" dirty="0"/>
          </a:p>
        </p:txBody>
      </p:sp>
      <p:sp>
        <p:nvSpPr>
          <p:cNvPr id="13" name="ZoneTexte 12"/>
          <p:cNvSpPr txBox="1"/>
          <p:nvPr/>
        </p:nvSpPr>
        <p:spPr>
          <a:xfrm>
            <a:off x="5700409" y="2441762"/>
            <a:ext cx="3178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Require small bandwidth </a:t>
            </a:r>
          </a:p>
          <a:p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= Quasi-</a:t>
            </a:r>
            <a:r>
              <a:rPr lang="en-US" sz="2000" b="1" dirty="0" err="1" smtClean="0">
                <a:solidFill>
                  <a:srgbClr val="FF0000"/>
                </a:solidFill>
                <a:sym typeface="Wingdings" pitchFamily="2" charset="2"/>
              </a:rPr>
              <a:t>monochromaticity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2851" y="5075309"/>
            <a:ext cx="29714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 Require polarized </a:t>
            </a:r>
            <a:r>
              <a:rPr lang="el-GR" sz="2000" b="1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γ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-ray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6692631" y="5632315"/>
            <a:ext cx="1440394" cy="763064"/>
            <a:chOff x="6692631" y="5632315"/>
            <a:chExt cx="1440394" cy="763064"/>
          </a:xfrm>
        </p:grpSpPr>
        <p:cxnSp>
          <p:nvCxnSpPr>
            <p:cNvPr id="16" name="Connecteur droit avec flèche 15"/>
            <p:cNvCxnSpPr/>
            <p:nvPr/>
          </p:nvCxnSpPr>
          <p:spPr>
            <a:xfrm>
              <a:off x="7091816" y="5632315"/>
              <a:ext cx="64202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6692631" y="5749048"/>
              <a:ext cx="14403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dirty="0" smtClean="0"/>
                <a:t>γ</a:t>
              </a:r>
              <a:r>
                <a:rPr lang="en-US" dirty="0" smtClean="0"/>
                <a:t>-ray  linearly</a:t>
              </a:r>
            </a:p>
            <a:p>
              <a:pPr algn="ctr"/>
              <a:r>
                <a:rPr lang="en-US" dirty="0" smtClean="0"/>
                <a:t>polarized</a:t>
              </a:r>
              <a:endParaRPr lang="en-US" dirty="0"/>
            </a:p>
          </p:txBody>
        </p:sp>
      </p:grp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570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185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26</a:t>
            </a:fld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4294967295"/>
          </p:nvPr>
        </p:nvSpPr>
        <p:spPr>
          <a:xfrm>
            <a:off x="2045066" y="1286243"/>
            <a:ext cx="3990975" cy="5035550"/>
          </a:xfrm>
        </p:spPr>
        <p:txBody>
          <a:bodyPr anchor="ctr"/>
          <a:lstStyle/>
          <a:p>
            <a:r>
              <a:rPr lang="en-US" dirty="0"/>
              <a:t>Standard Resonant</a:t>
            </a:r>
            <a:r>
              <a:rPr lang="fr-FR" dirty="0"/>
              <a:t> </a:t>
            </a:r>
            <a:r>
              <a:rPr lang="en-US" dirty="0"/>
              <a:t>Cavity (High average power, high rep. rate)</a:t>
            </a:r>
          </a:p>
          <a:p>
            <a:endParaRPr lang="en-US" dirty="0"/>
          </a:p>
          <a:p>
            <a:r>
              <a:rPr lang="en-US" dirty="0"/>
              <a:t>Resonant Burst Cavity (High peak power, medium rep rate)</a:t>
            </a:r>
          </a:p>
          <a:p>
            <a:endParaRPr lang="en-US" dirty="0"/>
          </a:p>
          <a:p>
            <a:r>
              <a:rPr lang="en-US" dirty="0"/>
              <a:t>Laser Beam Circulator (High peak power, low rep rate)</a:t>
            </a:r>
          </a:p>
          <a:p>
            <a:pPr marL="0" indent="0">
              <a:buNone/>
            </a:pP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646121" y="2114550"/>
            <a:ext cx="0" cy="2943225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828675" y="2038349"/>
            <a:ext cx="0" cy="2943225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74142" y="2983753"/>
            <a:ext cx="461665" cy="120481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vert270" wrap="none" rtlCol="0">
            <a:spAutoFit/>
          </a:bodyPr>
          <a:lstStyle/>
          <a:p>
            <a:r>
              <a:rPr lang="fr-FR" dirty="0" smtClean="0"/>
              <a:t>X-Ray Flux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091587" y="2585406"/>
            <a:ext cx="461665" cy="20015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vert" wrap="none" rtlCol="0">
            <a:spAutoFit/>
          </a:bodyPr>
          <a:lstStyle/>
          <a:p>
            <a:r>
              <a:rPr lang="fr-FR" dirty="0" smtClean="0"/>
              <a:t>X-Ray </a:t>
            </a:r>
            <a:r>
              <a:rPr lang="fr-FR" dirty="0" err="1" smtClean="0"/>
              <a:t>Bandwidth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022238" y="2210680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Storage ring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398141" y="416952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Linac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293795" y="1286243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Accelerator Type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92896" y="1286243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X-Ray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014855" y="1286243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Optical system</a:t>
            </a:r>
            <a:endParaRPr lang="fr-FR" dirty="0"/>
          </a:p>
        </p:txBody>
      </p:sp>
      <p:sp>
        <p:nvSpPr>
          <p:cNvPr id="18" name="Accolade fermante 17"/>
          <p:cNvSpPr/>
          <p:nvPr/>
        </p:nvSpPr>
        <p:spPr>
          <a:xfrm>
            <a:off x="5761408" y="3362325"/>
            <a:ext cx="643780" cy="1952625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/>
          <p:nvPr/>
        </p:nvCxnSpPr>
        <p:spPr>
          <a:xfrm flipV="1">
            <a:off x="8049852" y="2038349"/>
            <a:ext cx="0" cy="2943225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467624" y="2800057"/>
            <a:ext cx="461665" cy="200792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dirty="0" smtClean="0"/>
              <a:t>Nb of e</a:t>
            </a:r>
            <a:r>
              <a:rPr lang="fr-FR" baseline="30000" dirty="0" smtClean="0"/>
              <a:t>-</a:t>
            </a:r>
            <a:r>
              <a:rPr lang="fr-FR" dirty="0" smtClean="0"/>
              <a:t> </a:t>
            </a:r>
            <a:r>
              <a:rPr lang="fr-FR" dirty="0" err="1" smtClean="0"/>
              <a:t>bunches</a:t>
            </a:r>
            <a:endParaRPr lang="fr-FR" baseline="-25000" dirty="0"/>
          </a:p>
        </p:txBody>
      </p:sp>
      <p:sp>
        <p:nvSpPr>
          <p:cNvPr id="3" name="ZoneTexte 2"/>
          <p:cNvSpPr txBox="1"/>
          <p:nvPr/>
        </p:nvSpPr>
        <p:spPr>
          <a:xfrm>
            <a:off x="8466777" y="2200352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∞</a:t>
            </a:r>
            <a:endParaRPr lang="fr-FR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8118123" y="3426579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~100’s - ∞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8167817" y="4586910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~10’s - ∞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7968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26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3810000" y="1757680"/>
            <a:ext cx="5334000" cy="4805680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432560" y="2722880"/>
            <a:ext cx="2377440" cy="2438400"/>
          </a:xfrm>
          <a:prstGeom prst="rect">
            <a:avLst/>
          </a:prstGeom>
          <a:solidFill>
            <a:schemeClr val="accent6">
              <a:lumMod val="75000"/>
              <a:alpha val="7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0" y="1645920"/>
            <a:ext cx="1422400" cy="4917440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Applications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4114" y="2216258"/>
            <a:ext cx="5191630" cy="412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3128" y="3169403"/>
            <a:ext cx="2324745" cy="174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2356"/>
            <a:ext cx="1394847" cy="139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4970997"/>
            <a:ext cx="1394847" cy="139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6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69436"/>
            <a:ext cx="1394847" cy="139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7" name="Picture 11" descr="C:\Users\$dupraz\Desktop\soutenance\X-ray_applications_bi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85" y="632597"/>
            <a:ext cx="9118831" cy="85524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6337548"/>
            <a:ext cx="16626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 smtClean="0">
                <a:latin typeface="Arial" pitchFamily="34" charset="0"/>
                <a:cs typeface="Arial" pitchFamily="34" charset="0"/>
              </a:rPr>
              <a:t>http://en.wikipedia.org/wiki/X-ray</a:t>
            </a:r>
            <a:endParaRPr lang="en-US" sz="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99457" y="4884255"/>
            <a:ext cx="22705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http://en.wikipedia.org/wiki/Radiation_therapy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66827" y="6298581"/>
            <a:ext cx="512218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  <a:cs typeface="Arial" pitchFamily="34" charset="0"/>
              </a:rPr>
              <a:t>http://www.tunl.duke.edu/documents/public/higs2_prospectus_31aug2012.pdf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1743559"/>
            <a:ext cx="14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X-ray Imaging</a:t>
            </a:r>
            <a:endParaRPr lang="en-US" dirty="0"/>
          </a:p>
        </p:txBody>
      </p:sp>
      <p:sp>
        <p:nvSpPr>
          <p:cNvPr id="26" name="ZoneTexte 25"/>
          <p:cNvSpPr txBox="1"/>
          <p:nvPr/>
        </p:nvSpPr>
        <p:spPr>
          <a:xfrm>
            <a:off x="1894534" y="2745611"/>
            <a:ext cx="14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Radiotherapy</a:t>
            </a:r>
            <a:endParaRPr lang="en-US" dirty="0"/>
          </a:p>
        </p:txBody>
      </p:sp>
      <p:sp>
        <p:nvSpPr>
          <p:cNvPr id="27" name="ZoneTexte 26"/>
          <p:cNvSpPr txBox="1"/>
          <p:nvPr/>
        </p:nvSpPr>
        <p:spPr>
          <a:xfrm>
            <a:off x="5613039" y="175389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Nuclear Physics</a:t>
            </a:r>
            <a:endParaRPr lang="en-US" dirty="0"/>
          </a:p>
        </p:txBody>
      </p:sp>
      <p:sp>
        <p:nvSpPr>
          <p:cNvPr id="30" name="Forme libre 29"/>
          <p:cNvSpPr/>
          <p:nvPr/>
        </p:nvSpPr>
        <p:spPr>
          <a:xfrm>
            <a:off x="1441342" y="1464589"/>
            <a:ext cx="4641743" cy="503695"/>
          </a:xfrm>
          <a:custGeom>
            <a:avLst/>
            <a:gdLst>
              <a:gd name="connsiteX0" fmla="*/ 4641743 w 4641743"/>
              <a:gd name="connsiteY0" fmla="*/ 0 h 510152"/>
              <a:gd name="connsiteX1" fmla="*/ 2967926 w 4641743"/>
              <a:gd name="connsiteY1" fmla="*/ 426203 h 510152"/>
              <a:gd name="connsiteX2" fmla="*/ 0 w 4641743"/>
              <a:gd name="connsiteY2" fmla="*/ 503695 h 510152"/>
              <a:gd name="connsiteX0" fmla="*/ 4641743 w 4641743"/>
              <a:gd name="connsiteY0" fmla="*/ 0 h 506923"/>
              <a:gd name="connsiteX1" fmla="*/ 2100021 w 4641743"/>
              <a:gd name="connsiteY1" fmla="*/ 309966 h 506923"/>
              <a:gd name="connsiteX2" fmla="*/ 0 w 4641743"/>
              <a:gd name="connsiteY2" fmla="*/ 503695 h 506923"/>
              <a:gd name="connsiteX0" fmla="*/ 4641743 w 4641743"/>
              <a:gd name="connsiteY0" fmla="*/ 0 h 503695"/>
              <a:gd name="connsiteX1" fmla="*/ 2100021 w 4641743"/>
              <a:gd name="connsiteY1" fmla="*/ 309966 h 503695"/>
              <a:gd name="connsiteX2" fmla="*/ 728421 w 4641743"/>
              <a:gd name="connsiteY2" fmla="*/ 426204 h 503695"/>
              <a:gd name="connsiteX3" fmla="*/ 0 w 4641743"/>
              <a:gd name="connsiteY3" fmla="*/ 503695 h 50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1743" h="503695">
                <a:moveTo>
                  <a:pt x="4641743" y="0"/>
                </a:moveTo>
                <a:cubicBezTo>
                  <a:pt x="4191646" y="171127"/>
                  <a:pt x="2873645" y="226017"/>
                  <a:pt x="2100021" y="309966"/>
                </a:cubicBezTo>
                <a:lnTo>
                  <a:pt x="728421" y="426204"/>
                </a:lnTo>
                <a:cubicBezTo>
                  <a:pt x="378417" y="458492"/>
                  <a:pt x="121404" y="498529"/>
                  <a:pt x="0" y="503695"/>
                </a:cubicBezTo>
              </a:path>
            </a:pathLst>
          </a:custGeom>
          <a:ln w="38100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orme libre 32"/>
          <p:cNvSpPr/>
          <p:nvPr/>
        </p:nvSpPr>
        <p:spPr>
          <a:xfrm>
            <a:off x="2677419" y="1418095"/>
            <a:ext cx="4451802" cy="1349041"/>
          </a:xfrm>
          <a:custGeom>
            <a:avLst/>
            <a:gdLst>
              <a:gd name="connsiteX0" fmla="*/ 4200041 w 4274949"/>
              <a:gd name="connsiteY0" fmla="*/ 0 h 991891"/>
              <a:gd name="connsiteX1" fmla="*/ 3742841 w 4274949"/>
              <a:gd name="connsiteY1" fmla="*/ 224725 h 991891"/>
              <a:gd name="connsiteX2" fmla="*/ 1007390 w 4274949"/>
              <a:gd name="connsiteY2" fmla="*/ 557939 h 991891"/>
              <a:gd name="connsiteX3" fmla="*/ 0 w 4274949"/>
              <a:gd name="connsiteY3" fmla="*/ 991891 h 991891"/>
              <a:gd name="connsiteX0" fmla="*/ 4370522 w 4407976"/>
              <a:gd name="connsiteY0" fmla="*/ 0 h 1084881"/>
              <a:gd name="connsiteX1" fmla="*/ 3742841 w 4407976"/>
              <a:gd name="connsiteY1" fmla="*/ 317715 h 1084881"/>
              <a:gd name="connsiteX2" fmla="*/ 1007390 w 4407976"/>
              <a:gd name="connsiteY2" fmla="*/ 650929 h 1084881"/>
              <a:gd name="connsiteX3" fmla="*/ 0 w 4407976"/>
              <a:gd name="connsiteY3" fmla="*/ 1084881 h 1084881"/>
              <a:gd name="connsiteX0" fmla="*/ 4370522 w 4370522"/>
              <a:gd name="connsiteY0" fmla="*/ 0 h 1084881"/>
              <a:gd name="connsiteX1" fmla="*/ 3742841 w 4370522"/>
              <a:gd name="connsiteY1" fmla="*/ 317715 h 1084881"/>
              <a:gd name="connsiteX2" fmla="*/ 1007390 w 4370522"/>
              <a:gd name="connsiteY2" fmla="*/ 650929 h 1084881"/>
              <a:gd name="connsiteX3" fmla="*/ 0 w 4370522"/>
              <a:gd name="connsiteY3" fmla="*/ 1084881 h 1084881"/>
              <a:gd name="connsiteX0" fmla="*/ 4370522 w 4370522"/>
              <a:gd name="connsiteY0" fmla="*/ 0 h 1084881"/>
              <a:gd name="connsiteX1" fmla="*/ 3742841 w 4370522"/>
              <a:gd name="connsiteY1" fmla="*/ 317715 h 1084881"/>
              <a:gd name="connsiteX2" fmla="*/ 1007390 w 4370522"/>
              <a:gd name="connsiteY2" fmla="*/ 565689 h 1084881"/>
              <a:gd name="connsiteX3" fmla="*/ 0 w 4370522"/>
              <a:gd name="connsiteY3" fmla="*/ 1084881 h 1084881"/>
              <a:gd name="connsiteX0" fmla="*/ 4370522 w 4370522"/>
              <a:gd name="connsiteY0" fmla="*/ 0 h 1084881"/>
              <a:gd name="connsiteX1" fmla="*/ 3727343 w 4370522"/>
              <a:gd name="connsiteY1" fmla="*/ 247973 h 1084881"/>
              <a:gd name="connsiteX2" fmla="*/ 1007390 w 4370522"/>
              <a:gd name="connsiteY2" fmla="*/ 565689 h 1084881"/>
              <a:gd name="connsiteX3" fmla="*/ 0 w 4370522"/>
              <a:gd name="connsiteY3" fmla="*/ 1084881 h 1084881"/>
              <a:gd name="connsiteX0" fmla="*/ 4451802 w 4451802"/>
              <a:gd name="connsiteY0" fmla="*/ 0 h 1349041"/>
              <a:gd name="connsiteX1" fmla="*/ 3808623 w 4451802"/>
              <a:gd name="connsiteY1" fmla="*/ 247973 h 1349041"/>
              <a:gd name="connsiteX2" fmla="*/ 1088670 w 4451802"/>
              <a:gd name="connsiteY2" fmla="*/ 565689 h 1349041"/>
              <a:gd name="connsiteX3" fmla="*/ 0 w 4451802"/>
              <a:gd name="connsiteY3" fmla="*/ 1349041 h 134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1802" h="1349041">
                <a:moveTo>
                  <a:pt x="4451802" y="0"/>
                </a:moveTo>
                <a:cubicBezTo>
                  <a:pt x="4411765" y="151108"/>
                  <a:pt x="4369145" y="153692"/>
                  <a:pt x="3808623" y="247973"/>
                </a:cubicBezTo>
                <a:cubicBezTo>
                  <a:pt x="3248101" y="342254"/>
                  <a:pt x="1723440" y="382178"/>
                  <a:pt x="1088670" y="565689"/>
                </a:cubicBezTo>
                <a:cubicBezTo>
                  <a:pt x="453900" y="749200"/>
                  <a:pt x="191791" y="1195995"/>
                  <a:pt x="0" y="1349041"/>
                </a:cubicBezTo>
              </a:path>
            </a:pathLst>
          </a:custGeom>
          <a:ln w="38100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orme libre 35"/>
          <p:cNvSpPr/>
          <p:nvPr/>
        </p:nvSpPr>
        <p:spPr>
          <a:xfrm>
            <a:off x="6687519" y="1456841"/>
            <a:ext cx="1611823" cy="371959"/>
          </a:xfrm>
          <a:custGeom>
            <a:avLst/>
            <a:gdLst>
              <a:gd name="connsiteX0" fmla="*/ 1611823 w 1611823"/>
              <a:gd name="connsiteY0" fmla="*/ 0 h 371959"/>
              <a:gd name="connsiteX1" fmla="*/ 1294108 w 1611823"/>
              <a:gd name="connsiteY1" fmla="*/ 216976 h 371959"/>
              <a:gd name="connsiteX2" fmla="*/ 0 w 1611823"/>
              <a:gd name="connsiteY2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1823" h="371959">
                <a:moveTo>
                  <a:pt x="1611823" y="0"/>
                </a:moveTo>
                <a:cubicBezTo>
                  <a:pt x="1587284" y="77491"/>
                  <a:pt x="1562745" y="154983"/>
                  <a:pt x="1294108" y="216976"/>
                </a:cubicBezTo>
                <a:cubicBezTo>
                  <a:pt x="1025471" y="278969"/>
                  <a:pt x="512735" y="325464"/>
                  <a:pt x="0" y="371959"/>
                </a:cubicBezTo>
              </a:path>
            </a:pathLst>
          </a:custGeom>
          <a:ln w="38100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833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181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Ellipse 97"/>
          <p:cNvSpPr>
            <a:spLocks noChangeAspect="1"/>
          </p:cNvSpPr>
          <p:nvPr/>
        </p:nvSpPr>
        <p:spPr>
          <a:xfrm>
            <a:off x="3396822" y="5592554"/>
            <a:ext cx="541374" cy="541374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Ellipse 101"/>
          <p:cNvSpPr>
            <a:spLocks noChangeAspect="1"/>
          </p:cNvSpPr>
          <p:nvPr/>
        </p:nvSpPr>
        <p:spPr>
          <a:xfrm>
            <a:off x="5012882" y="4442952"/>
            <a:ext cx="541374" cy="541374"/>
          </a:xfrm>
          <a:prstGeom prst="ellipse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Ellipse 100"/>
          <p:cNvSpPr/>
          <p:nvPr/>
        </p:nvSpPr>
        <p:spPr>
          <a:xfrm>
            <a:off x="3025885" y="3028668"/>
            <a:ext cx="536895" cy="536895"/>
          </a:xfrm>
          <a:prstGeom prst="ellipse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Ellipse 98"/>
          <p:cNvSpPr/>
          <p:nvPr/>
        </p:nvSpPr>
        <p:spPr>
          <a:xfrm>
            <a:off x="2279264" y="3037056"/>
            <a:ext cx="619387" cy="536895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826" name="Picture 2" descr="C:\Users\$dupraz\Desktop\soutenance\Compton_scheme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93040" y="3561819"/>
            <a:ext cx="5569407" cy="301614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Compton Scattering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48" name="Espace réservé du numéro de diapositive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5" name="Image 3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456752" y="1861243"/>
            <a:ext cx="2644140" cy="628650"/>
          </a:xfrm>
          <a:prstGeom prst="rect">
            <a:avLst/>
          </a:prstGeom>
        </p:spPr>
      </p:pic>
      <p:grpSp>
        <p:nvGrpSpPr>
          <p:cNvPr id="24" name="Groupe 34"/>
          <p:cNvGrpSpPr/>
          <p:nvPr/>
        </p:nvGrpSpPr>
        <p:grpSpPr>
          <a:xfrm>
            <a:off x="263895" y="1305502"/>
            <a:ext cx="2510678" cy="1231664"/>
            <a:chOff x="679328" y="2816967"/>
            <a:chExt cx="2510678" cy="1231664"/>
          </a:xfrm>
        </p:grpSpPr>
        <p:sp>
          <p:nvSpPr>
            <p:cNvPr id="25" name="Ellipse 24"/>
            <p:cNvSpPr>
              <a:spLocks noChangeAspect="1"/>
            </p:cNvSpPr>
            <p:nvPr/>
          </p:nvSpPr>
          <p:spPr>
            <a:xfrm>
              <a:off x="2555955" y="3395170"/>
              <a:ext cx="634051" cy="653461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Connecteur droit avec flèche 25"/>
            <p:cNvCxnSpPr>
              <a:stCxn id="25" idx="1"/>
              <a:endCxn id="27" idx="2"/>
            </p:cNvCxnSpPr>
            <p:nvPr/>
          </p:nvCxnSpPr>
          <p:spPr>
            <a:xfrm flipH="1" flipV="1">
              <a:off x="1893763" y="3155521"/>
              <a:ext cx="755047" cy="335346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/>
            <p:cNvSpPr txBox="1"/>
            <p:nvPr/>
          </p:nvSpPr>
          <p:spPr>
            <a:xfrm>
              <a:off x="679328" y="2816967"/>
              <a:ext cx="2428870" cy="338554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Cross-section ≈ physics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76" name="Image 7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89242" y="2750433"/>
            <a:ext cx="2998402" cy="697366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2750076" y="1784848"/>
            <a:ext cx="3113241" cy="767166"/>
            <a:chOff x="2797255" y="1899068"/>
            <a:chExt cx="3113241" cy="767166"/>
          </a:xfrm>
        </p:grpSpPr>
        <p:grpSp>
          <p:nvGrpSpPr>
            <p:cNvPr id="29" name="Groupe 43"/>
            <p:cNvGrpSpPr/>
            <p:nvPr/>
          </p:nvGrpSpPr>
          <p:grpSpPr>
            <a:xfrm>
              <a:off x="2797255" y="1899068"/>
              <a:ext cx="769330" cy="767166"/>
              <a:chOff x="2666011" y="1875295"/>
              <a:chExt cx="769330" cy="767166"/>
            </a:xfrm>
          </p:grpSpPr>
          <p:sp>
            <p:nvSpPr>
              <p:cNvPr id="31" name="Ellipse 30"/>
              <p:cNvSpPr/>
              <p:nvPr/>
            </p:nvSpPr>
            <p:spPr>
              <a:xfrm>
                <a:off x="2666011" y="1875295"/>
                <a:ext cx="431687" cy="76716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Connecteur droit avec flèche 32"/>
              <p:cNvCxnSpPr>
                <a:stCxn id="31" idx="6"/>
                <a:endCxn id="40" idx="1"/>
              </p:cNvCxnSpPr>
              <p:nvPr/>
            </p:nvCxnSpPr>
            <p:spPr>
              <a:xfrm flipV="1">
                <a:off x="3097698" y="2243489"/>
                <a:ext cx="337643" cy="1538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ZoneTexte 39"/>
            <p:cNvSpPr txBox="1"/>
            <p:nvPr/>
          </p:nvSpPr>
          <p:spPr>
            <a:xfrm>
              <a:off x="3566585" y="2097985"/>
              <a:ext cx="2343911" cy="33855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luminosity ≈ geometry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Groupe 42"/>
          <p:cNvGrpSpPr>
            <a:grpSpLocks noChangeAspect="1"/>
          </p:cNvGrpSpPr>
          <p:nvPr/>
        </p:nvGrpSpPr>
        <p:grpSpPr>
          <a:xfrm>
            <a:off x="5567080" y="1587954"/>
            <a:ext cx="3282875" cy="3851855"/>
            <a:chOff x="4950640" y="3449253"/>
            <a:chExt cx="2664691" cy="3126525"/>
          </a:xfrm>
        </p:grpSpPr>
        <p:pic>
          <p:nvPicPr>
            <p:cNvPr id="60" name="Picture 18" descr="theta"/>
            <p:cNvPicPr>
              <a:picLocks noChangeAspect="1" noChangeArrowheads="1"/>
            </p:cNvPicPr>
            <p:nvPr/>
          </p:nvPicPr>
          <p:blipFill>
            <a:blip r:embed="rId9" cstate="print"/>
            <a:srcRect l="8616" b="5704"/>
            <a:stretch>
              <a:fillRect/>
            </a:stretch>
          </p:blipFill>
          <p:spPr bwMode="auto">
            <a:xfrm>
              <a:off x="5398469" y="3756035"/>
              <a:ext cx="2216862" cy="2470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Text Box 20"/>
            <p:cNvSpPr txBox="1">
              <a:spLocks noChangeArrowheads="1"/>
            </p:cNvSpPr>
            <p:nvPr/>
          </p:nvSpPr>
          <p:spPr bwMode="auto">
            <a:xfrm>
              <a:off x="5917621" y="6175668"/>
              <a:ext cx="126303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2000" b="1" dirty="0" smtClean="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2000" b="1" dirty="0" err="1" smtClean="0">
                  <a:latin typeface="Times New Roman" pitchFamily="18" charset="0"/>
                  <a:cs typeface="Times New Roman" pitchFamily="18" charset="0"/>
                </a:rPr>
                <a:t>mrad</a:t>
              </a:r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9"/>
            <p:cNvSpPr txBox="1">
              <a:spLocks noChangeArrowheads="1"/>
            </p:cNvSpPr>
            <p:nvPr/>
          </p:nvSpPr>
          <p:spPr bwMode="auto">
            <a:xfrm rot="16200000">
              <a:off x="4604712" y="4761613"/>
              <a:ext cx="10919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i="1" dirty="0" err="1" smtClean="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-25000" dirty="0" err="1" smtClean="0">
                  <a:latin typeface="Times New Roman" pitchFamily="18" charset="0"/>
                  <a:cs typeface="Times New Roman" pitchFamily="18" charset="0"/>
                </a:rPr>
                <a:t>γ</a:t>
              </a:r>
              <a:r>
                <a:rPr lang="en-US" sz="2000" b="1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2000" b="1" dirty="0" err="1" smtClean="0">
                  <a:latin typeface="Times New Roman" pitchFamily="18" charset="0"/>
                  <a:cs typeface="Times New Roman" pitchFamily="18" charset="0"/>
                </a:rPr>
                <a:t>keV</a:t>
              </a:r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5446572" y="3449253"/>
              <a:ext cx="2092271" cy="524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dirty="0" smtClean="0">
                  <a:latin typeface="+mj-lt"/>
                  <a:cs typeface="Times New Roman" pitchFamily="18" charset="0"/>
                </a:rPr>
                <a:t>γ</a:t>
              </a:r>
              <a:r>
                <a:rPr lang="en-US" dirty="0" smtClean="0">
                  <a:latin typeface="+mj-lt"/>
                </a:rPr>
                <a:t> = 98 </a:t>
              </a:r>
              <a:br>
                <a:rPr lang="en-US" dirty="0" smtClean="0">
                  <a:latin typeface="+mj-lt"/>
                </a:rPr>
              </a:br>
              <a:r>
                <a:rPr lang="en-US" dirty="0" smtClean="0">
                  <a:latin typeface="+mj-lt"/>
                </a:rPr>
                <a:t>(</a:t>
              </a:r>
              <a:r>
                <a:rPr lang="en-US" dirty="0" err="1" smtClean="0">
                  <a:latin typeface="+mj-lt"/>
                </a:rPr>
                <a:t>E</a:t>
              </a:r>
              <a:r>
                <a:rPr lang="en-US" baseline="-25000" dirty="0" err="1" smtClean="0">
                  <a:latin typeface="+mj-lt"/>
                </a:rPr>
                <a:t>e</a:t>
              </a:r>
              <a:r>
                <a:rPr lang="en-US" dirty="0" smtClean="0">
                  <a:latin typeface="+mj-lt"/>
                </a:rPr>
                <a:t> = 50 </a:t>
              </a:r>
              <a:r>
                <a:rPr lang="en-US" dirty="0" err="1" smtClean="0">
                  <a:latin typeface="+mj-lt"/>
                </a:rPr>
                <a:t>MeV</a:t>
              </a:r>
              <a:r>
                <a:rPr lang="en-US" dirty="0" smtClean="0">
                  <a:latin typeface="+mj-lt"/>
                </a:rPr>
                <a:t>)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96" name="Forme libre 95"/>
          <p:cNvSpPr>
            <a:spLocks noChangeAspect="1"/>
          </p:cNvSpPr>
          <p:nvPr/>
        </p:nvSpPr>
        <p:spPr>
          <a:xfrm>
            <a:off x="6353267" y="2201288"/>
            <a:ext cx="2219878" cy="2637536"/>
          </a:xfrm>
          <a:custGeom>
            <a:avLst/>
            <a:gdLst>
              <a:gd name="connsiteX0" fmla="*/ 1183640 w 1915160"/>
              <a:gd name="connsiteY0" fmla="*/ 0 h 2722880"/>
              <a:gd name="connsiteX1" fmla="*/ 0 w 1915160"/>
              <a:gd name="connsiteY1" fmla="*/ 0 h 2722880"/>
              <a:gd name="connsiteX2" fmla="*/ 0 w 1915160"/>
              <a:gd name="connsiteY2" fmla="*/ 2722880 h 2722880"/>
              <a:gd name="connsiteX3" fmla="*/ 1915160 w 1915160"/>
              <a:gd name="connsiteY3" fmla="*/ 2722880 h 2722880"/>
              <a:gd name="connsiteX4" fmla="*/ 1915160 w 1915160"/>
              <a:gd name="connsiteY4" fmla="*/ 579120 h 2722880"/>
              <a:gd name="connsiteX5" fmla="*/ 1173480 w 1915160"/>
              <a:gd name="connsiteY5" fmla="*/ 579120 h 2722880"/>
              <a:gd name="connsiteX6" fmla="*/ 1183640 w 1915160"/>
              <a:gd name="connsiteY6" fmla="*/ 0 h 27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5160" h="2722880">
                <a:moveTo>
                  <a:pt x="1183640" y="0"/>
                </a:moveTo>
                <a:lnTo>
                  <a:pt x="0" y="0"/>
                </a:lnTo>
                <a:lnTo>
                  <a:pt x="0" y="2722880"/>
                </a:lnTo>
                <a:lnTo>
                  <a:pt x="1915160" y="2722880"/>
                </a:lnTo>
                <a:lnTo>
                  <a:pt x="1915160" y="579120"/>
                </a:lnTo>
                <a:lnTo>
                  <a:pt x="1173480" y="579120"/>
                </a:lnTo>
                <a:lnTo>
                  <a:pt x="1183640" y="0"/>
                </a:lnTo>
                <a:close/>
              </a:path>
            </a:pathLst>
          </a:custGeom>
          <a:solidFill>
            <a:srgbClr val="FFC000">
              <a:alpha val="7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riangle isocèle 57"/>
          <p:cNvSpPr>
            <a:spLocks/>
          </p:cNvSpPr>
          <p:nvPr/>
        </p:nvSpPr>
        <p:spPr>
          <a:xfrm rot="16200000">
            <a:off x="3601720" y="4487978"/>
            <a:ext cx="425890" cy="2053157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riangle isocèle 56"/>
          <p:cNvSpPr/>
          <p:nvPr/>
        </p:nvSpPr>
        <p:spPr>
          <a:xfrm rot="16200000">
            <a:off x="3677945" y="4487978"/>
            <a:ext cx="273444" cy="2053158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riangle isocèle 63"/>
          <p:cNvSpPr/>
          <p:nvPr/>
        </p:nvSpPr>
        <p:spPr>
          <a:xfrm rot="16200000">
            <a:off x="3755982" y="4487978"/>
            <a:ext cx="117365" cy="205315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Ellipse 64"/>
          <p:cNvSpPr/>
          <p:nvPr/>
        </p:nvSpPr>
        <p:spPr>
          <a:xfrm>
            <a:off x="4739819" y="5301631"/>
            <a:ext cx="203884" cy="425851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Ellipse 65"/>
          <p:cNvSpPr>
            <a:spLocks noChangeAspect="1"/>
          </p:cNvSpPr>
          <p:nvPr/>
        </p:nvSpPr>
        <p:spPr>
          <a:xfrm>
            <a:off x="4778850" y="5377369"/>
            <a:ext cx="134033" cy="274374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llipse 66"/>
          <p:cNvSpPr>
            <a:spLocks noChangeAspect="1"/>
          </p:cNvSpPr>
          <p:nvPr/>
        </p:nvSpPr>
        <p:spPr>
          <a:xfrm>
            <a:off x="4819353" y="5455966"/>
            <a:ext cx="57243" cy="11718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2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5316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2" grpId="0" animBg="1"/>
      <p:bldP spid="101" grpId="0" animBg="1"/>
      <p:bldP spid="99" grpId="0" animBg="1"/>
      <p:bldP spid="96" grpId="0" animBg="1"/>
      <p:bldP spid="58" grpId="0" animBg="1"/>
      <p:bldP spid="58" grpId="1" animBg="1"/>
      <p:bldP spid="57" grpId="0" animBg="1"/>
      <p:bldP spid="57" grpId="1" animBg="1"/>
      <p:bldP spid="64" grpId="0" animBg="1"/>
      <p:bldP spid="65" grpId="0" animBg="1"/>
      <p:bldP spid="65" grpId="1" animBg="1"/>
      <p:bldP spid="66" grpId="0" animBg="1"/>
      <p:bldP spid="66" grpId="1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e 72"/>
          <p:cNvGrpSpPr/>
          <p:nvPr/>
        </p:nvGrpSpPr>
        <p:grpSpPr>
          <a:xfrm>
            <a:off x="1891554" y="3690395"/>
            <a:ext cx="5360893" cy="2597402"/>
            <a:chOff x="0" y="3690395"/>
            <a:chExt cx="5360893" cy="2597402"/>
          </a:xfrm>
        </p:grpSpPr>
        <p:pic>
          <p:nvPicPr>
            <p:cNvPr id="199682" name="Picture 2" descr="C:\Users\$dupraz\Desktop\soutenance\gammacol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690395"/>
              <a:ext cx="5360893" cy="2597402"/>
            </a:xfrm>
            <a:prstGeom prst="rect">
              <a:avLst/>
            </a:prstGeom>
            <a:noFill/>
          </p:spPr>
        </p:pic>
        <p:cxnSp>
          <p:nvCxnSpPr>
            <p:cNvPr id="63" name="Connecteur droit avec flèche 62"/>
            <p:cNvCxnSpPr/>
            <p:nvPr/>
          </p:nvCxnSpPr>
          <p:spPr>
            <a:xfrm>
              <a:off x="1739154" y="4052046"/>
              <a:ext cx="2501152" cy="22411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 flipV="1">
              <a:off x="1730188" y="5719481"/>
              <a:ext cx="2859744" cy="24204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 flipV="1">
              <a:off x="1730188" y="5262282"/>
              <a:ext cx="2752165" cy="8068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avec flèche 68"/>
            <p:cNvCxnSpPr/>
            <p:nvPr/>
          </p:nvCxnSpPr>
          <p:spPr>
            <a:xfrm>
              <a:off x="1739154" y="4715437"/>
              <a:ext cx="2635622" cy="6275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Ellipse 60"/>
          <p:cNvSpPr/>
          <p:nvPr/>
        </p:nvSpPr>
        <p:spPr>
          <a:xfrm>
            <a:off x="2590800" y="1510419"/>
            <a:ext cx="457200" cy="53788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>
                  <a:lumMod val="95000"/>
                  <a:alpha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llipse 56"/>
          <p:cNvSpPr/>
          <p:nvPr/>
        </p:nvSpPr>
        <p:spPr>
          <a:xfrm>
            <a:off x="1801906" y="1577654"/>
            <a:ext cx="690282" cy="44823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lipse 57"/>
          <p:cNvSpPr/>
          <p:nvPr/>
        </p:nvSpPr>
        <p:spPr>
          <a:xfrm>
            <a:off x="1999130" y="1263889"/>
            <a:ext cx="493059" cy="313764"/>
          </a:xfrm>
          <a:prstGeom prst="ellips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lipse 58"/>
          <p:cNvSpPr/>
          <p:nvPr/>
        </p:nvSpPr>
        <p:spPr>
          <a:xfrm>
            <a:off x="941293" y="1317677"/>
            <a:ext cx="609600" cy="510988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lipse 59"/>
          <p:cNvSpPr/>
          <p:nvPr/>
        </p:nvSpPr>
        <p:spPr>
          <a:xfrm>
            <a:off x="2590800" y="1510419"/>
            <a:ext cx="457200" cy="537882"/>
          </a:xfrm>
          <a:prstGeom prst="ellips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e 19"/>
          <p:cNvGrpSpPr/>
          <p:nvPr/>
        </p:nvGrpSpPr>
        <p:grpSpPr>
          <a:xfrm>
            <a:off x="744188" y="2005344"/>
            <a:ext cx="2055278" cy="1794736"/>
            <a:chOff x="899639" y="2331213"/>
            <a:chExt cx="2029082" cy="1460120"/>
          </a:xfrm>
        </p:grpSpPr>
        <p:sp>
          <p:nvSpPr>
            <p:cNvPr id="33" name="Ellipse 32"/>
            <p:cNvSpPr/>
            <p:nvPr/>
          </p:nvSpPr>
          <p:spPr>
            <a:xfrm>
              <a:off x="1318766" y="2717616"/>
              <a:ext cx="1226229" cy="64473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Connecteur droit avec flèche 37"/>
            <p:cNvCxnSpPr>
              <a:stCxn id="33" idx="5"/>
            </p:cNvCxnSpPr>
            <p:nvPr/>
          </p:nvCxnSpPr>
          <p:spPr>
            <a:xfrm>
              <a:off x="2365418" y="3267930"/>
              <a:ext cx="563303" cy="52340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899639" y="2331213"/>
              <a:ext cx="2029082" cy="369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Angular acceptance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7266933" y="1494337"/>
            <a:ext cx="1379221" cy="1839360"/>
            <a:chOff x="7401598" y="1771064"/>
            <a:chExt cx="1361642" cy="1496435"/>
          </a:xfrm>
        </p:grpSpPr>
        <p:sp>
          <p:nvSpPr>
            <p:cNvPr id="36" name="Ellipse 35"/>
            <p:cNvSpPr/>
            <p:nvPr/>
          </p:nvSpPr>
          <p:spPr>
            <a:xfrm>
              <a:off x="7401598" y="2556640"/>
              <a:ext cx="1361642" cy="71085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7521642" y="1771064"/>
              <a:ext cx="1111202" cy="646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Nonlinear</a:t>
              </a:r>
            </a:p>
            <a:p>
              <a:pPr algn="ctr"/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effects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8" name="Connecteur droit 47"/>
            <p:cNvCxnSpPr>
              <a:stCxn id="36" idx="0"/>
              <a:endCxn id="46" idx="2"/>
            </p:cNvCxnSpPr>
            <p:nvPr/>
          </p:nvCxnSpPr>
          <p:spPr>
            <a:xfrm flipH="1" flipV="1">
              <a:off x="8077243" y="2417396"/>
              <a:ext cx="5176" cy="139245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/>
          <p:cNvGrpSpPr/>
          <p:nvPr/>
        </p:nvGrpSpPr>
        <p:grpSpPr>
          <a:xfrm>
            <a:off x="4869175" y="1494337"/>
            <a:ext cx="2303780" cy="1890161"/>
            <a:chOff x="5009927" y="1776291"/>
            <a:chExt cx="2274418" cy="1537763"/>
          </a:xfrm>
        </p:grpSpPr>
        <p:sp>
          <p:nvSpPr>
            <p:cNvPr id="35" name="Ellipse 34"/>
            <p:cNvSpPr/>
            <p:nvPr/>
          </p:nvSpPr>
          <p:spPr>
            <a:xfrm>
              <a:off x="5009927" y="2537070"/>
              <a:ext cx="2274418" cy="77698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519579" y="1776291"/>
              <a:ext cx="12574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Laser beam</a:t>
              </a:r>
            </a:p>
            <a:p>
              <a:pPr algn="ctr"/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parameters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cxnSp>
          <p:nvCxnSpPr>
            <p:cNvPr id="45" name="Connecteur droit 44"/>
            <p:cNvCxnSpPr>
              <a:stCxn id="35" idx="0"/>
              <a:endCxn id="43" idx="2"/>
            </p:cNvCxnSpPr>
            <p:nvPr/>
          </p:nvCxnSpPr>
          <p:spPr>
            <a:xfrm flipV="1">
              <a:off x="6147136" y="2422622"/>
              <a:ext cx="1173" cy="114448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/>
          <p:cNvGrpSpPr/>
          <p:nvPr/>
        </p:nvGrpSpPr>
        <p:grpSpPr>
          <a:xfrm>
            <a:off x="2644135" y="1493918"/>
            <a:ext cx="2120901" cy="1849930"/>
            <a:chOff x="2790323" y="1770271"/>
            <a:chExt cx="2093868" cy="1505037"/>
          </a:xfrm>
        </p:grpSpPr>
        <p:sp>
          <p:nvSpPr>
            <p:cNvPr id="34" name="Ellipse 33"/>
            <p:cNvSpPr/>
            <p:nvPr/>
          </p:nvSpPr>
          <p:spPr>
            <a:xfrm>
              <a:off x="2790323" y="2514855"/>
              <a:ext cx="2093868" cy="7604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3296012" y="1770271"/>
              <a:ext cx="1545102" cy="646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Electron beam</a:t>
              </a:r>
            </a:p>
            <a:p>
              <a:pPr algn="ctr"/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parameters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42" name="Connecteur droit 41"/>
            <p:cNvCxnSpPr>
              <a:endCxn id="34" idx="0"/>
            </p:cNvCxnSpPr>
            <p:nvPr/>
          </p:nvCxnSpPr>
          <p:spPr>
            <a:xfrm flipH="1">
              <a:off x="3837257" y="2320384"/>
              <a:ext cx="0" cy="19447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Compton Scattering properties</a:t>
            </a:r>
            <a:endParaRPr lang="en-US" dirty="0"/>
          </a:p>
        </p:txBody>
      </p:sp>
      <p:pic>
        <p:nvPicPr>
          <p:cNvPr id="5" name="Imag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81660" y="1296759"/>
            <a:ext cx="2804164" cy="652190"/>
          </a:xfrm>
          <a:prstGeom prst="rect">
            <a:avLst/>
          </a:prstGeom>
        </p:spPr>
      </p:pic>
      <p:pic>
        <p:nvPicPr>
          <p:cNvPr id="31" name="Image 3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85411" y="2561537"/>
            <a:ext cx="8318503" cy="601564"/>
          </a:xfrm>
          <a:prstGeom prst="rect">
            <a:avLst/>
          </a:prstGeom>
        </p:spPr>
      </p:pic>
      <p:sp>
        <p:nvSpPr>
          <p:cNvPr id="25" name="Espace réservé du numéro de diapositive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7C3F-CDF0-4F25-91FF-CCC7721A82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2063947" y="6259130"/>
            <a:ext cx="50161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  <a:cs typeface="Arial" pitchFamily="34" charset="0"/>
              </a:rPr>
              <a:t>M.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Gambiccini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, P.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Cardarelli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et al. technical design meeting collimation and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characterisation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system review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56530" y="3256593"/>
            <a:ext cx="22319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V. Petrillo et al., NIM A 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693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(2012) 109–116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021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5456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7" grpId="0" animBg="1"/>
      <p:bldP spid="58" grpId="0" animBg="1"/>
      <p:bldP spid="59" grpId="0" animBg="1"/>
      <p:bldP spid="60" grpId="0" animBg="1"/>
      <p:bldP spid="60" grpId="1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Trade-off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Accelerator: </a:t>
            </a:r>
          </a:p>
          <a:p>
            <a:pPr lvl="1"/>
            <a:r>
              <a:rPr lang="fr-FR" dirty="0" smtClean="0"/>
              <a:t>↑ </a:t>
            </a:r>
            <a:r>
              <a:rPr lang="fr-FR" dirty="0" err="1" smtClean="0"/>
              <a:t>bunches</a:t>
            </a:r>
            <a:r>
              <a:rPr lang="fr-FR" dirty="0" smtClean="0"/>
              <a:t>, </a:t>
            </a:r>
            <a:r>
              <a:rPr lang="fr-FR" dirty="0" err="1" smtClean="0"/>
              <a:t>electrons</a:t>
            </a:r>
            <a:r>
              <a:rPr lang="fr-FR" dirty="0" smtClean="0"/>
              <a:t>, </a:t>
            </a:r>
            <a:r>
              <a:rPr lang="fr-FR" dirty="0" err="1" smtClean="0"/>
              <a:t>rep</a:t>
            </a:r>
            <a:r>
              <a:rPr lang="fr-FR" dirty="0"/>
              <a:t>.</a:t>
            </a:r>
            <a:r>
              <a:rPr lang="fr-FR" dirty="0" smtClean="0"/>
              <a:t> Rate 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 ↓ </a:t>
            </a:r>
            <a:r>
              <a:rPr lang="fr-FR" dirty="0" err="1" smtClean="0">
                <a:sym typeface="Wingdings" panose="05000000000000000000" pitchFamily="2" charset="2"/>
              </a:rPr>
              <a:t>beam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quality</a:t>
            </a:r>
            <a:r>
              <a:rPr lang="fr-FR" dirty="0" smtClean="0">
                <a:sym typeface="Wingdings" panose="05000000000000000000" pitchFamily="2" charset="2"/>
              </a:rPr>
              <a:t> (</a:t>
            </a:r>
            <a:r>
              <a:rPr lang="fr-FR" dirty="0" err="1" smtClean="0">
                <a:sym typeface="Wingdings" panose="05000000000000000000" pitchFamily="2" charset="2"/>
              </a:rPr>
              <a:t>emittance</a:t>
            </a:r>
            <a:r>
              <a:rPr lang="fr-FR" dirty="0" smtClean="0"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ym typeface="Wingdings" panose="05000000000000000000" pitchFamily="2" charset="2"/>
              </a:rPr>
              <a:t>energy</a:t>
            </a:r>
            <a:r>
              <a:rPr lang="fr-FR" dirty="0" smtClean="0">
                <a:sym typeface="Wingdings" panose="05000000000000000000" pitchFamily="2" charset="2"/>
              </a:rPr>
              <a:t> spread)</a:t>
            </a:r>
            <a:endParaRPr lang="fr-FR" dirty="0">
              <a:sym typeface="Wingdings" panose="05000000000000000000" pitchFamily="2" charset="2"/>
            </a:endParaRPr>
          </a:p>
          <a:p>
            <a:pPr lvl="1"/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Laser: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↑ </a:t>
            </a:r>
            <a:r>
              <a:rPr lang="fr-FR" dirty="0" err="1" smtClean="0">
                <a:sym typeface="Wingdings" panose="05000000000000000000" pitchFamily="2" charset="2"/>
              </a:rPr>
              <a:t>rep</a:t>
            </a:r>
            <a:r>
              <a:rPr lang="fr-FR" dirty="0" smtClean="0">
                <a:sym typeface="Wingdings" panose="05000000000000000000" pitchFamily="2" charset="2"/>
              </a:rPr>
              <a:t>. rate 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 ↓ </a:t>
            </a:r>
            <a:r>
              <a:rPr lang="fr-FR" dirty="0" err="1" smtClean="0">
                <a:sym typeface="Wingdings" panose="05000000000000000000" pitchFamily="2" charset="2"/>
              </a:rPr>
              <a:t>peak</a:t>
            </a:r>
            <a:r>
              <a:rPr lang="fr-FR" dirty="0" smtClean="0">
                <a:sym typeface="Wingdings" panose="05000000000000000000" pitchFamily="2" charset="2"/>
              </a:rPr>
              <a:t> power, ↑ </a:t>
            </a:r>
            <a:r>
              <a:rPr lang="fr-FR" dirty="0" err="1" smtClean="0">
                <a:sym typeface="Wingdings" panose="05000000000000000000" pitchFamily="2" charset="2"/>
              </a:rPr>
              <a:t>average</a:t>
            </a:r>
            <a:r>
              <a:rPr lang="fr-FR" dirty="0" smtClean="0">
                <a:sym typeface="Wingdings" panose="05000000000000000000" pitchFamily="2" charset="2"/>
              </a:rPr>
              <a:t> power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 </a:t>
            </a:r>
            <a:r>
              <a:rPr lang="fr-FR" dirty="0"/>
              <a:t>Trade-off X-ray flux </a:t>
            </a:r>
            <a:r>
              <a:rPr lang="fr-FR" dirty="0">
                <a:sym typeface="Wingdings" panose="05000000000000000000" pitchFamily="2" charset="2"/>
              </a:rPr>
              <a:t> X-ray </a:t>
            </a:r>
            <a:r>
              <a:rPr lang="fr-FR" dirty="0" err="1">
                <a:sym typeface="Wingdings" panose="05000000000000000000" pitchFamily="2" charset="2"/>
              </a:rPr>
              <a:t>bandwidth</a:t>
            </a: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010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Resonant</a:t>
            </a:r>
            <a:r>
              <a:rPr lang="fr-FR" dirty="0"/>
              <a:t> </a:t>
            </a:r>
            <a:r>
              <a:rPr lang="en-US" dirty="0" smtClean="0"/>
              <a:t>Cavity</a:t>
            </a:r>
            <a:r>
              <a:rPr lang="en-US" dirty="0"/>
              <a:t/>
            </a:r>
            <a:br>
              <a:rPr lang="en-US" dirty="0"/>
            </a:b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(High </a:t>
            </a:r>
            <a:r>
              <a:rPr lang="en-US" dirty="0"/>
              <a:t>average power, high rep. </a:t>
            </a:r>
            <a:r>
              <a:rPr lang="en-US" dirty="0" smtClean="0"/>
              <a:t>rate)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319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Optical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endParaRPr lang="fr-FR" dirty="0"/>
          </a:p>
        </p:txBody>
      </p:sp>
      <p:grpSp>
        <p:nvGrpSpPr>
          <p:cNvPr id="260" name="Groupe 259"/>
          <p:cNvGrpSpPr/>
          <p:nvPr/>
        </p:nvGrpSpPr>
        <p:grpSpPr>
          <a:xfrm>
            <a:off x="4484513" y="1142633"/>
            <a:ext cx="4400550" cy="1885947"/>
            <a:chOff x="1577453" y="2147568"/>
            <a:chExt cx="4400550" cy="1885947"/>
          </a:xfrm>
        </p:grpSpPr>
        <p:grpSp>
          <p:nvGrpSpPr>
            <p:cNvPr id="246" name="Group 2"/>
            <p:cNvGrpSpPr>
              <a:grpSpLocks/>
            </p:cNvGrpSpPr>
            <p:nvPr/>
          </p:nvGrpSpPr>
          <p:grpSpPr bwMode="auto">
            <a:xfrm>
              <a:off x="1577453" y="2147568"/>
              <a:ext cx="4400550" cy="1640681"/>
              <a:chOff x="384" y="432"/>
              <a:chExt cx="3696" cy="1378"/>
            </a:xfrm>
          </p:grpSpPr>
          <p:pic>
            <p:nvPicPr>
              <p:cNvPr id="24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0938" t="51042" r="3125" b="6250"/>
              <a:stretch>
                <a:fillRect/>
              </a:stretch>
            </p:blipFill>
            <p:spPr bwMode="auto">
              <a:xfrm>
                <a:off x="384" y="432"/>
                <a:ext cx="3696" cy="1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8" name="Rectangle 4"/>
              <p:cNvSpPr>
                <a:spLocks noChangeArrowheads="1"/>
              </p:cNvSpPr>
              <p:nvPr/>
            </p:nvSpPr>
            <p:spPr bwMode="auto">
              <a:xfrm>
                <a:off x="2976" y="441"/>
                <a:ext cx="912" cy="9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49" name="Rectangle 5"/>
              <p:cNvSpPr>
                <a:spLocks noChangeArrowheads="1"/>
              </p:cNvSpPr>
              <p:nvPr/>
            </p:nvSpPr>
            <p:spPr bwMode="auto">
              <a:xfrm>
                <a:off x="2640" y="1296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50" name="Rectangle 6"/>
              <p:cNvSpPr>
                <a:spLocks noChangeArrowheads="1"/>
              </p:cNvSpPr>
              <p:nvPr/>
            </p:nvSpPr>
            <p:spPr bwMode="auto">
              <a:xfrm>
                <a:off x="2832" y="1344"/>
                <a:ext cx="336" cy="4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  <p:sp>
            <p:nvSpPr>
              <p:cNvPr id="251" name="Rectangle 7"/>
              <p:cNvSpPr>
                <a:spLocks noChangeArrowheads="1"/>
              </p:cNvSpPr>
              <p:nvPr/>
            </p:nvSpPr>
            <p:spPr bwMode="auto">
              <a:xfrm>
                <a:off x="384" y="528"/>
                <a:ext cx="1488" cy="38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350"/>
              </a:p>
            </p:txBody>
          </p:sp>
        </p:grpSp>
        <p:sp>
          <p:nvSpPr>
            <p:cNvPr id="256" name="Line 12"/>
            <p:cNvSpPr>
              <a:spLocks noChangeShapeType="1"/>
            </p:cNvSpPr>
            <p:nvPr/>
          </p:nvSpPr>
          <p:spPr bwMode="auto">
            <a:xfrm flipH="1">
              <a:off x="3177653" y="2531128"/>
              <a:ext cx="2751609" cy="15023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7" name="Text Box 13"/>
            <p:cNvSpPr txBox="1">
              <a:spLocks noChangeArrowheads="1"/>
            </p:cNvSpPr>
            <p:nvPr/>
          </p:nvSpPr>
          <p:spPr bwMode="auto">
            <a:xfrm>
              <a:off x="4547409" y="2241600"/>
              <a:ext cx="138185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b="1" dirty="0">
                  <a:solidFill>
                    <a:srgbClr val="0000FF"/>
                  </a:solidFill>
                  <a:latin typeface="Times New Roman" pitchFamily="18" charset="0"/>
                </a:rPr>
                <a:t>Electron beam</a:t>
              </a:r>
              <a:endParaRPr lang="fr-FR" sz="1500" b="1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29" name="Groupe 228"/>
          <p:cNvGrpSpPr/>
          <p:nvPr/>
        </p:nvGrpSpPr>
        <p:grpSpPr>
          <a:xfrm>
            <a:off x="455467" y="1415432"/>
            <a:ext cx="3741145" cy="1511802"/>
            <a:chOff x="1281143" y="1152907"/>
            <a:chExt cx="3741145" cy="1511802"/>
          </a:xfrm>
        </p:grpSpPr>
        <p:cxnSp>
          <p:nvCxnSpPr>
            <p:cNvPr id="11" name="Connecteur droit 10"/>
            <p:cNvCxnSpPr/>
            <p:nvPr/>
          </p:nvCxnSpPr>
          <p:spPr>
            <a:xfrm>
              <a:off x="1281143" y="1926519"/>
              <a:ext cx="3396922" cy="0"/>
            </a:xfrm>
            <a:prstGeom prst="line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2674867" y="1263669"/>
              <a:ext cx="34336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4462519" y="1544757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time</a:t>
              </a:r>
              <a:endParaRPr lang="en-US" sz="1600" i="1" dirty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1473154" y="1152907"/>
              <a:ext cx="962139" cy="702917"/>
              <a:chOff x="1371143" y="2688535"/>
              <a:chExt cx="962139" cy="702917"/>
            </a:xfrm>
          </p:grpSpPr>
          <p:grpSp>
            <p:nvGrpSpPr>
              <p:cNvPr id="44" name="Groupe 85"/>
              <p:cNvGrpSpPr/>
              <p:nvPr/>
            </p:nvGrpSpPr>
            <p:grpSpPr>
              <a:xfrm>
                <a:off x="1371143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61" name="Connecteur droit 60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cteur droit 62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droit 63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e 86"/>
              <p:cNvGrpSpPr/>
              <p:nvPr/>
            </p:nvGrpSpPr>
            <p:grpSpPr>
              <a:xfrm>
                <a:off x="1574343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57" name="Connecteur droit 56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cteur droit 57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cteur droit 58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necteur droit 59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Groupe 109"/>
              <p:cNvGrpSpPr/>
              <p:nvPr/>
            </p:nvGrpSpPr>
            <p:grpSpPr>
              <a:xfrm>
                <a:off x="1977860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53" name="Connecteur droit 52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53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54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e 118"/>
              <p:cNvGrpSpPr/>
              <p:nvPr/>
            </p:nvGrpSpPr>
            <p:grpSpPr>
              <a:xfrm>
                <a:off x="2181060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49" name="Connecteur droit 48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109"/>
              <p:cNvGrpSpPr/>
              <p:nvPr/>
            </p:nvGrpSpPr>
            <p:grpSpPr>
              <a:xfrm>
                <a:off x="1775907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69" name="Connecteur droit 68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Connecteur droit 69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cteur droit 70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cteur droit 71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5" name="Groupe 84"/>
            <p:cNvGrpSpPr/>
            <p:nvPr/>
          </p:nvGrpSpPr>
          <p:grpSpPr>
            <a:xfrm>
              <a:off x="3250658" y="1152907"/>
              <a:ext cx="962139" cy="702917"/>
              <a:chOff x="1371143" y="2688535"/>
              <a:chExt cx="962139" cy="702917"/>
            </a:xfrm>
          </p:grpSpPr>
          <p:grpSp>
            <p:nvGrpSpPr>
              <p:cNvPr id="86" name="Groupe 85"/>
              <p:cNvGrpSpPr/>
              <p:nvPr/>
            </p:nvGrpSpPr>
            <p:grpSpPr>
              <a:xfrm>
                <a:off x="1371143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107" name="Connecteur droit 106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Connecteur droit 107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onnecteur droit 108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onnecteur droit 109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e 86"/>
              <p:cNvGrpSpPr/>
              <p:nvPr/>
            </p:nvGrpSpPr>
            <p:grpSpPr>
              <a:xfrm>
                <a:off x="1574343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103" name="Connecteur droit 102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Connecteur droit 103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cteur droit 104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necteur droit 105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e 109"/>
              <p:cNvGrpSpPr/>
              <p:nvPr/>
            </p:nvGrpSpPr>
            <p:grpSpPr>
              <a:xfrm>
                <a:off x="1977860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99" name="Connecteur droit 98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onnecteur droit 99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Connecteur droit 100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e 118"/>
              <p:cNvGrpSpPr/>
              <p:nvPr/>
            </p:nvGrpSpPr>
            <p:grpSpPr>
              <a:xfrm>
                <a:off x="2181060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95" name="Connecteur droit 94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necteur droit 95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Connecteur droit 96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Connecteur droit 97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e 109"/>
              <p:cNvGrpSpPr/>
              <p:nvPr/>
            </p:nvGrpSpPr>
            <p:grpSpPr>
              <a:xfrm>
                <a:off x="1775907" y="2688535"/>
                <a:ext cx="152222" cy="702917"/>
                <a:chOff x="1450428" y="2593428"/>
                <a:chExt cx="152222" cy="236482"/>
              </a:xfrm>
            </p:grpSpPr>
            <p:cxnSp>
              <p:nvCxnSpPr>
                <p:cNvPr id="91" name="Connecteur droit 90"/>
                <p:cNvCxnSpPr/>
                <p:nvPr/>
              </p:nvCxnSpPr>
              <p:spPr>
                <a:xfrm>
                  <a:off x="1450428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Connecteur droit 91"/>
                <p:cNvCxnSpPr/>
                <p:nvPr/>
              </p:nvCxnSpPr>
              <p:spPr>
                <a:xfrm>
                  <a:off x="150034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Connecteur droit 92"/>
                <p:cNvCxnSpPr/>
                <p:nvPr/>
              </p:nvCxnSpPr>
              <p:spPr>
                <a:xfrm>
                  <a:off x="1552729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602650" y="2593428"/>
                  <a:ext cx="0" cy="23648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7" name="Accolade fermante 226"/>
            <p:cNvSpPr/>
            <p:nvPr/>
          </p:nvSpPr>
          <p:spPr>
            <a:xfrm rot="5400000">
              <a:off x="1352065" y="2112835"/>
              <a:ext cx="292098" cy="49921"/>
            </a:xfrm>
            <a:prstGeom prst="rightBrac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ZoneTexte 227"/>
            <p:cNvSpPr txBox="1"/>
            <p:nvPr/>
          </p:nvSpPr>
          <p:spPr>
            <a:xfrm>
              <a:off x="1286397" y="2295377"/>
              <a:ext cx="5068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f</a:t>
              </a:r>
              <a:r>
                <a:rPr lang="en-US" baseline="-25000" dirty="0" err="1" smtClean="0"/>
                <a:t>rep</a:t>
              </a:r>
              <a:endParaRPr lang="en-US" baseline="-25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ZoneTexte 260"/>
              <p:cNvSpPr txBox="1"/>
              <p:nvPr/>
            </p:nvSpPr>
            <p:spPr>
              <a:xfrm>
                <a:off x="455467" y="2997585"/>
                <a:ext cx="5217476" cy="3434082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 smtClean="0"/>
                  <a:t>Gain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  <m:t>𝑷𝒐𝒘𝒆𝒓</m:t>
                            </m:r>
                            <m: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b="1" i="1" dirty="0" err="1" smtClean="0">
                                <a:latin typeface="Cambria Math" panose="02040503050406030204" pitchFamily="18" charset="0"/>
                              </a:rPr>
                              <m:t>𝒔𝒕𝒂𝒄𝒌𝒆𝒅</m:t>
                            </m:r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  <m:t>𝑷𝒐𝒘𝒆𝒓</m:t>
                            </m:r>
                            <m: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b="1" i="1" dirty="0" smtClean="0">
                                <a:latin typeface="Cambria Math" panose="02040503050406030204" pitchFamily="18" charset="0"/>
                              </a:rPr>
                              <m:t>𝒊𝒏𝒋𝒆𝒄𝒕𝒆𝒅</m:t>
                            </m:r>
                          </m:e>
                        </m:d>
                      </m:den>
                    </m:f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1" i="1" smtClean="0">
                            <a:latin typeface="Cambria Math" panose="02040503050406030204" pitchFamily="18" charset="0"/>
                          </a:rPr>
                          <m:t>𝑭𝒊𝒏𝒆𝒔𝒔</m:t>
                        </m:r>
                      </m:num>
                      <m:den>
                        <m:r>
                          <a:rPr lang="fr-FR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den>
                    </m:f>
                  </m:oMath>
                </a14:m>
                <a:endParaRPr lang="fr-FR" sz="1600" b="1" dirty="0" smtClean="0"/>
              </a:p>
              <a:p>
                <a:pPr>
                  <a:lnSpc>
                    <a:spcPct val="150000"/>
                  </a:lnSpc>
                </a:pPr>
                <a:r>
                  <a:rPr lang="fr-FR" sz="1600" dirty="0" smtClean="0"/>
                  <a:t>High power </a:t>
                </a:r>
                <a:r>
                  <a:rPr lang="fr-FR" sz="1600" dirty="0" err="1" smtClean="0"/>
                  <a:t>enhancement</a:t>
                </a:r>
                <a:r>
                  <a:rPr lang="fr-FR" sz="1600" dirty="0" smtClean="0"/>
                  <a:t> factor </a:t>
                </a:r>
                <a:r>
                  <a:rPr lang="fr-FR" sz="1600" dirty="0" err="1" smtClean="0"/>
                  <a:t>reachable</a:t>
                </a:r>
                <a:r>
                  <a:rPr lang="fr-FR" sz="1600" dirty="0" smtClean="0"/>
                  <a:t> in permanent </a:t>
                </a:r>
                <a:r>
                  <a:rPr lang="fr-FR" sz="1600" dirty="0" err="1" smtClean="0"/>
                  <a:t>regime</a:t>
                </a:r>
                <a:endParaRPr lang="fr-FR" sz="1600" dirty="0" smtClean="0"/>
              </a:p>
              <a:p>
                <a:pPr>
                  <a:lnSpc>
                    <a:spcPct val="150000"/>
                  </a:lnSpc>
                </a:pPr>
                <a:r>
                  <a:rPr lang="fr-FR" sz="1600" dirty="0" smtClean="0">
                    <a:sym typeface="Wingdings" panose="05000000000000000000" pitchFamily="2" charset="2"/>
                  </a:rPr>
                  <a:t> G~10 000 for the </a:t>
                </a:r>
                <a:r>
                  <a:rPr lang="fr-FR" sz="1600" dirty="0" err="1" smtClean="0">
                    <a:sym typeface="Wingdings" panose="05000000000000000000" pitchFamily="2" charset="2"/>
                  </a:rPr>
                  <a:t>ThomX</a:t>
                </a:r>
                <a:r>
                  <a:rPr lang="fr-FR" sz="1600" dirty="0" smtClean="0">
                    <a:sym typeface="Wingdings" panose="05000000000000000000" pitchFamily="2" charset="2"/>
                  </a:rPr>
                  <a:t> </a:t>
                </a:r>
                <a:r>
                  <a:rPr lang="fr-FR" sz="1600" dirty="0" err="1" smtClean="0">
                    <a:sym typeface="Wingdings" panose="05000000000000000000" pitchFamily="2" charset="2"/>
                  </a:rPr>
                  <a:t>project</a:t>
                </a:r>
                <a:endParaRPr lang="fr-FR" sz="1600" dirty="0" smtClean="0"/>
              </a:p>
              <a:p>
                <a:endParaRPr lang="fr-FR" sz="1600" dirty="0"/>
              </a:p>
              <a:p>
                <a:r>
                  <a:rPr lang="fr-FR" sz="1600" b="1" dirty="0" smtClean="0"/>
                  <a:t>Efficient </a:t>
                </a:r>
                <a:r>
                  <a:rPr lang="fr-FR" sz="1600" b="1" dirty="0" err="1" smtClean="0"/>
                  <a:t>with</a:t>
                </a:r>
                <a:r>
                  <a:rPr lang="fr-FR" sz="1600" b="1" dirty="0" smtClean="0"/>
                  <a:t> Storage ring</a:t>
                </a:r>
              </a:p>
              <a:p>
                <a:r>
                  <a:rPr lang="fr-FR" sz="1600" dirty="0" smtClean="0">
                    <a:sym typeface="Wingdings" panose="05000000000000000000" pitchFamily="2" charset="2"/>
                  </a:rPr>
                  <a:t>But </a:t>
                </a:r>
                <a:r>
                  <a:rPr lang="fr-FR" sz="1600" dirty="0">
                    <a:sym typeface="Wingdings" panose="05000000000000000000" pitchFamily="2" charset="2"/>
                  </a:rPr>
                  <a:t>laser </a:t>
                </a:r>
                <a:r>
                  <a:rPr lang="fr-FR" sz="1600" dirty="0" err="1">
                    <a:sym typeface="Wingdings" panose="05000000000000000000" pitchFamily="2" charset="2"/>
                  </a:rPr>
                  <a:t>frequency</a:t>
                </a:r>
                <a:r>
                  <a:rPr lang="fr-FR" sz="1600" dirty="0">
                    <a:sym typeface="Wingdings" panose="05000000000000000000" pitchFamily="2" charset="2"/>
                  </a:rPr>
                  <a:t> control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𝜕𝜈</m:t>
                        </m:r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𝜈</m:t>
                        </m:r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sSup>
                      <m:sSupPr>
                        <m:ctrlPr>
                          <a:rPr lang="fr-FR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−11</m:t>
                        </m:r>
                      </m:sup>
                    </m:sSup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fr-FR" sz="1600" dirty="0" smtClean="0">
                    <a:sym typeface="Wingdings" panose="05000000000000000000" pitchFamily="2" charset="2"/>
                  </a:rPr>
                  <a:t>for ‘</a:t>
                </a:r>
                <a:r>
                  <a:rPr lang="fr-FR" sz="1600" dirty="0">
                    <a:sym typeface="Wingdings" panose="05000000000000000000" pitchFamily="2" charset="2"/>
                  </a:rPr>
                  <a:t>high </a:t>
                </a:r>
                <a:r>
                  <a:rPr lang="fr-FR" sz="1600" dirty="0" smtClean="0">
                    <a:sym typeface="Wingdings" panose="05000000000000000000" pitchFamily="2" charset="2"/>
                  </a:rPr>
                  <a:t>finesse’</a:t>
                </a:r>
              </a:p>
              <a:p>
                <a:r>
                  <a:rPr lang="fr-FR" sz="1600" dirty="0" smtClean="0">
                    <a:sym typeface="Wingdings" panose="05000000000000000000" pitchFamily="2" charset="2"/>
                  </a:rPr>
                  <a:t></a:t>
                </a:r>
                <a:r>
                  <a:rPr lang="fr-FR" sz="1600" dirty="0" err="1" smtClean="0">
                    <a:sym typeface="Wingdings" panose="05000000000000000000" pitchFamily="2" charset="2"/>
                  </a:rPr>
                  <a:t>Implementation</a:t>
                </a:r>
                <a:r>
                  <a:rPr lang="fr-FR" sz="1600" dirty="0" smtClean="0">
                    <a:sym typeface="Wingdings" panose="05000000000000000000" pitchFamily="2" charset="2"/>
                  </a:rPr>
                  <a:t> </a:t>
                </a:r>
                <a:r>
                  <a:rPr lang="fr-FR" sz="1600" dirty="0">
                    <a:sym typeface="Wingdings" panose="05000000000000000000" pitchFamily="2" charset="2"/>
                  </a:rPr>
                  <a:t>of </a:t>
                </a:r>
                <a:r>
                  <a:rPr lang="fr-FR" sz="1600" dirty="0" err="1">
                    <a:sym typeface="Wingdings" panose="05000000000000000000" pitchFamily="2" charset="2"/>
                  </a:rPr>
                  <a:t>metrological</a:t>
                </a:r>
                <a:r>
                  <a:rPr lang="fr-FR" sz="1600" dirty="0">
                    <a:sym typeface="Wingdings" panose="05000000000000000000" pitchFamily="2" charset="2"/>
                  </a:rPr>
                  <a:t> techniques in </a:t>
                </a:r>
                <a:r>
                  <a:rPr lang="fr-FR" sz="1600" dirty="0" err="1">
                    <a:sym typeface="Wingdings" panose="05000000000000000000" pitchFamily="2" charset="2"/>
                  </a:rPr>
                  <a:t>accelerator</a:t>
                </a:r>
                <a:r>
                  <a:rPr lang="fr-FR" sz="1600" dirty="0">
                    <a:sym typeface="Wingdings" panose="05000000000000000000" pitchFamily="2" charset="2"/>
                  </a:rPr>
                  <a:t> </a:t>
                </a:r>
                <a:r>
                  <a:rPr lang="fr-FR" sz="1600" dirty="0" err="1" smtClean="0">
                    <a:sym typeface="Wingdings" panose="05000000000000000000" pitchFamily="2" charset="2"/>
                  </a:rPr>
                  <a:t>environment</a:t>
                </a:r>
                <a:endParaRPr lang="fr-FR" sz="1600" dirty="0" smtClean="0"/>
              </a:p>
              <a:p>
                <a:r>
                  <a:rPr lang="fr-FR" sz="1600" dirty="0" smtClean="0"/>
                  <a:t> </a:t>
                </a:r>
                <a:endParaRPr lang="fr-FR" sz="1600" dirty="0"/>
              </a:p>
            </p:txBody>
          </p:sp>
        </mc:Choice>
        <mc:Fallback xmlns="">
          <p:sp>
            <p:nvSpPr>
              <p:cNvPr id="261" name="ZoneTexte 2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67" y="2997585"/>
                <a:ext cx="5217476" cy="3434082"/>
              </a:xfrm>
              <a:prstGeom prst="rect">
                <a:avLst/>
              </a:prstGeom>
              <a:blipFill rotWithShape="0">
                <a:blip r:embed="rId3"/>
                <a:stretch>
                  <a:fillRect l="-701" r="-3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3" name="Picture 4" descr="g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5958" y="3297840"/>
            <a:ext cx="2949105" cy="28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" name="Espace réservé de la date 26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265" name="Espace réservé du pied de page 26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266" name="Espace réservé du numéro de diapositive 2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57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Stored</a:t>
            </a:r>
            <a:r>
              <a:rPr lang="fr-FR" dirty="0" smtClean="0"/>
              <a:t> Power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358414" y="1057515"/>
            <a:ext cx="2874596" cy="576262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State of the art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361940" y="1633777"/>
            <a:ext cx="3453093" cy="4454603"/>
          </a:xfrm>
        </p:spPr>
        <p:txBody>
          <a:bodyPr>
            <a:normAutofit/>
          </a:bodyPr>
          <a:lstStyle/>
          <a:p>
            <a:r>
              <a:rPr lang="en-US" sz="1400" dirty="0"/>
              <a:t>Cavity average power = </a:t>
            </a:r>
            <a:r>
              <a:rPr lang="en-US" sz="1400" b="1" dirty="0" smtClean="0"/>
              <a:t>670kW@10ps ; 400kW@250fs</a:t>
            </a:r>
            <a:endParaRPr lang="en-US" sz="1400" b="1" dirty="0"/>
          </a:p>
          <a:p>
            <a:r>
              <a:rPr lang="en-US" sz="1400" dirty="0"/>
              <a:t>Laser + amplifier : 420W @ 250 MHz</a:t>
            </a:r>
          </a:p>
          <a:p>
            <a:r>
              <a:rPr lang="en-US" sz="1400" dirty="0"/>
              <a:t>Cavity enhancement factor ~ </a:t>
            </a:r>
            <a:r>
              <a:rPr lang="en-US" sz="1400" dirty="0" smtClean="0"/>
              <a:t>2000</a:t>
            </a:r>
          </a:p>
          <a:p>
            <a:endParaRPr lang="en-US" sz="1300" dirty="0" smtClean="0"/>
          </a:p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sz="1300" dirty="0"/>
          </a:p>
          <a:p>
            <a:pPr>
              <a:buNone/>
            </a:pPr>
            <a:endParaRPr lang="en-US" sz="1300" dirty="0" smtClean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3"/>
          </p:nvPr>
        </p:nvSpPr>
        <p:spPr>
          <a:xfrm>
            <a:off x="5661161" y="1057515"/>
            <a:ext cx="2873239" cy="576262"/>
          </a:xfrm>
        </p:spPr>
        <p:txBody>
          <a:bodyPr/>
          <a:lstStyle/>
          <a:p>
            <a:r>
              <a:rPr lang="fr-FR" sz="1800" dirty="0" smtClean="0"/>
              <a:t>LAL record</a:t>
            </a:r>
            <a:endParaRPr lang="fr-FR" sz="18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4"/>
          </p:nvPr>
        </p:nvSpPr>
        <p:spPr>
          <a:xfrm>
            <a:off x="5078253" y="1633777"/>
            <a:ext cx="3456147" cy="4454603"/>
          </a:xfrm>
        </p:spPr>
        <p:txBody>
          <a:bodyPr/>
          <a:lstStyle/>
          <a:p>
            <a:r>
              <a:rPr lang="en-US" sz="1400" dirty="0"/>
              <a:t>4-mirror high finesse cavity tested </a:t>
            </a:r>
            <a:r>
              <a:rPr lang="en-US" sz="1400" dirty="0" smtClean="0"/>
              <a:t>at </a:t>
            </a:r>
            <a:r>
              <a:rPr lang="en-US" sz="1400" dirty="0"/>
              <a:t>KEK on ATF (1.3 GeV ring) </a:t>
            </a:r>
            <a:br>
              <a:rPr lang="en-US" sz="1400" dirty="0"/>
            </a:br>
            <a:r>
              <a:rPr lang="en-US" sz="1400" b="1" dirty="0"/>
              <a:t>French-Japanese collaboration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100kW stored power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(before the earthquake)</a:t>
            </a:r>
          </a:p>
          <a:p>
            <a:r>
              <a:rPr lang="en-US" sz="1400" dirty="0">
                <a:sym typeface="Wingdings" panose="05000000000000000000" pitchFamily="2" charset="2"/>
              </a:rPr>
              <a:t>Mirror surfaces degradation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 smtClean="0">
                <a:sym typeface="Wingdings" panose="05000000000000000000" pitchFamily="2" charset="2"/>
              </a:rPr>
              <a:t> runs </a:t>
            </a:r>
            <a:r>
              <a:rPr lang="en-US" sz="1400" dirty="0">
                <a:sym typeface="Wingdings" panose="05000000000000000000" pitchFamily="2" charset="2"/>
              </a:rPr>
              <a:t>with 45kW at most</a:t>
            </a:r>
            <a:endParaRPr lang="en-US" sz="1400" dirty="0"/>
          </a:p>
          <a:p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13" y="3250537"/>
            <a:ext cx="3656317" cy="176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194855" y="4998377"/>
            <a:ext cx="30381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Carstens</a:t>
            </a:r>
            <a:r>
              <a:rPr lang="en-US" sz="1050" dirty="0"/>
              <a:t> et al. Opt Lett 39 (2014) 2595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648" y="3559571"/>
            <a:ext cx="3785427" cy="181891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64189" y="5378489"/>
            <a:ext cx="7396681" cy="1169551"/>
          </a:xfrm>
          <a:prstGeom prst="rect">
            <a:avLst/>
          </a:prstGeom>
          <a:noFill/>
        </p:spPr>
        <p:txBody>
          <a:bodyPr wrap="square" numCol="1" spcCol="1800000" rtlCol="0">
            <a:spAutoFit/>
          </a:bodyPr>
          <a:lstStyle/>
          <a:p>
            <a:r>
              <a:rPr lang="en-US" sz="1400" b="1" dirty="0" smtClean="0"/>
              <a:t>‘Huge’ average power can be stored inside the optical cavity</a:t>
            </a:r>
          </a:p>
          <a:p>
            <a:r>
              <a:rPr lang="en-US" sz="1400" b="1" dirty="0" smtClean="0">
                <a:sym typeface="Wingdings" panose="05000000000000000000" pitchFamily="2" charset="2"/>
              </a:rPr>
              <a:t>mirror </a:t>
            </a:r>
            <a:r>
              <a:rPr lang="en-US" sz="1400" b="1" dirty="0" err="1" smtClean="0">
                <a:sym typeface="Wingdings" panose="05000000000000000000" pitchFamily="2" charset="2"/>
              </a:rPr>
              <a:t>thermoelastic</a:t>
            </a:r>
            <a:r>
              <a:rPr lang="en-US" sz="1400" b="1" dirty="0" smtClean="0">
                <a:sym typeface="Wingdings" panose="05000000000000000000" pitchFamily="2" charset="2"/>
              </a:rPr>
              <a:t> deformations</a:t>
            </a:r>
            <a:r>
              <a:rPr lang="en-US" sz="1400" b="1" dirty="0" smtClean="0"/>
              <a:t> &amp; damage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To further increase circulating power</a:t>
            </a:r>
          </a:p>
          <a:p>
            <a:pPr marL="214313" indent="-214313">
              <a:buFont typeface="Wingdings" pitchFamily="2" charset="2"/>
              <a:buChar char="è"/>
            </a:pPr>
            <a:r>
              <a:rPr lang="en-US" sz="1400" b="1" dirty="0" smtClean="0">
                <a:sym typeface="Wingdings" panose="05000000000000000000" pitchFamily="2" charset="2"/>
              </a:rPr>
              <a:t>Reduce </a:t>
            </a:r>
            <a:r>
              <a:rPr lang="en-US" sz="1400" b="1" dirty="0" err="1" smtClean="0">
                <a:sym typeface="Wingdings" panose="05000000000000000000" pitchFamily="2" charset="2"/>
              </a:rPr>
              <a:t>fluence</a:t>
            </a:r>
            <a:r>
              <a:rPr lang="en-US" sz="1400" b="1" dirty="0" smtClean="0">
                <a:sym typeface="Wingdings" panose="05000000000000000000" pitchFamily="2" charset="2"/>
              </a:rPr>
              <a:t> on the mirrors</a:t>
            </a:r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23‐26 October 2016</a:t>
            </a:r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LA3NET Novel Accelerators Workshop - Paris -  K. Dupraz - CNRS / LAL</a:t>
            </a:r>
            <a:endParaRPr lang="fr-FR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45D-BC87-4890-AE4A-A22192F93CB2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679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36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|4.6|9|8.9|27.5|1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[squaren, Gray, cdot]{SIunits}&#10;\pagestyle{empty}&#10;\begin{document}&#10;&#10;$\langle\frac{\mathrm{d}N}{\mathrm{d}t}\rangle = \sigma_{_T}\mathcal{L}$&#10;&#10;\end{document}"/>
  <p:tag name="IGUANATEXSIZE" val="5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[squaren, Gray, cdot]{SIunits}&#10;\usepackage{times}&#10;\pagestyle{empty}&#10;\begin{document}&#10;&#10;$E_\gamma \simeq E_L \frac{4\gamma^2}{1+\gamma^2\delta^2+\frac{\phi^2}{4}}$&#10;&#10;\end{document}"/>
  <p:tag name="IGUANATEXSIZE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7|45.8|13.2|4.1|9.5|8|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[squaren, Gray, cdot]{SIunits}&#10;\usepackage{times}&#10;\pagestyle{empty}&#10;\begin{document}&#10;&#10;$E_\gamma \simeq E_L \frac{4\gamma^2}{1+\gamma^2\delta^2+\frac{\phi^2}{4}}$&#10;&#10;\end{document}"/>
  <p:tag name="IGUANATEXSIZE" val="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[squaren, Gray, cdot]{SIunits}&#10;\pagestyle{empty}&#10;\begin{document}&#10;&#10;$\frac{\sigma\!_{_{E_\gamma}}}{E_\gamma} = \sqrt{\left(\frac{\gamma^2\delta_{max}^2}{2}\right)^2&#10;+\left(2\frac{\Delta\gamma}{\gamma}\right)^2&#10;+ \left(2\frac{\epsilon_n^2}{\sigma_e^2}\right)^2&#10;+\left(\frac{\sigma\!_{_{E_L}}}{E_L}\right)^2&#10;+\left(\frac{M^2\lambda}{2\pi w_0}\right)^4&#10;+ \left(\frac{a_{0p}^2/3}{1+a_{0p}^2/2}\right)^2}$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,75"/>
  <p:tag name="ORIGINALWIDTH" val="139,5"/>
  <p:tag name="OUTPUTDPI" val="1200"/>
  <p:tag name="LATEXADDIN" val="\documentclass{article}&#10;\usepackage{amsmath}&#10;\usepackage{color}&#10;\pagestyle{empty}&#10;\begin{document}&#10;&#10;&#10;$\textcolor{red}{\Delta t}$&#10;&#10;\end{document}"/>
  <p:tag name="IGUANATEXSIZE" val="20"/>
  <p:tag name="IGUANATEXCURSOR" val="127"/>
  <p:tag name="TRANSPARENCY" val="Vrai"/>
  <p:tag name="FILENAME" val=""/>
  <p:tag name="INPUTTYPE" val="0"/>
  <p:tag name="LATEXENGINEID" val="0"/>
  <p:tag name="TEMPFOLDER" val="c:\temp\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17.9|2.4|0.3|17.1|3.8|18.1|12.5"/>
</p:tagLst>
</file>

<file path=ppt/theme/theme1.xml><?xml version="1.0" encoding="utf-8"?>
<a:theme xmlns:a="http://schemas.openxmlformats.org/drawingml/2006/main" name="Photonics2016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otonics2016" id="{3AF565FD-2A1A-4BAA-AB6C-8BEB69383117}" vid="{E9C72FB5-0111-4AD2-BC9E-08474852D99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Photonics2016</Template>
  <TotalTime>2833</TotalTime>
  <Words>1452</Words>
  <Application>Microsoft Office PowerPoint</Application>
  <PresentationFormat>Affichage à l'écran (4:3)</PresentationFormat>
  <Paragraphs>318</Paragraphs>
  <Slides>27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8" baseType="lpstr">
      <vt:lpstr>MS PGothic</vt:lpstr>
      <vt:lpstr>Arial</vt:lpstr>
      <vt:lpstr>Calibri</vt:lpstr>
      <vt:lpstr>Cambria Math</vt:lpstr>
      <vt:lpstr>Century Gothic</vt:lpstr>
      <vt:lpstr>Times New Roman</vt:lpstr>
      <vt:lpstr>Wingdings</vt:lpstr>
      <vt:lpstr>Wingdings 3</vt:lpstr>
      <vt:lpstr>Photonics2016</vt:lpstr>
      <vt:lpstr>CorelDRAW</vt:lpstr>
      <vt:lpstr>Acrobat Document</vt:lpstr>
      <vt:lpstr>Developments of optical systems for X/gamma ray Compton machines at LAL </vt:lpstr>
      <vt:lpstr>Outline</vt:lpstr>
      <vt:lpstr>Applications</vt:lpstr>
      <vt:lpstr>Compton Scattering</vt:lpstr>
      <vt:lpstr>Compton Scattering properties</vt:lpstr>
      <vt:lpstr>Trade-off</vt:lpstr>
      <vt:lpstr>Standard Resonant Cavity </vt:lpstr>
      <vt:lpstr>Optical Cavity </vt:lpstr>
      <vt:lpstr>Stored Power</vt:lpstr>
      <vt:lpstr>ThomX project</vt:lpstr>
      <vt:lpstr>ThomX cavity</vt:lpstr>
      <vt:lpstr>Painting / archeology analyses </vt:lpstr>
      <vt:lpstr>Phase contrast</vt:lpstr>
      <vt:lpstr>medical application as at ESRF (ID17)</vt:lpstr>
      <vt:lpstr>Resonant Burst Cavity</vt:lpstr>
      <vt:lpstr>Optical Cavity </vt:lpstr>
      <vt:lpstr>Stored Power</vt:lpstr>
      <vt:lpstr>Experiments at LUCX</vt:lpstr>
      <vt:lpstr>LUCX recent results</vt:lpstr>
      <vt:lpstr>Laser Beam Circulator</vt:lpstr>
      <vt:lpstr>Resonant to non resonant cavities</vt:lpstr>
      <vt:lpstr>Optical system</vt:lpstr>
      <vt:lpstr>ELI-NP</vt:lpstr>
      <vt:lpstr>gamma-ray Applications</vt:lpstr>
      <vt:lpstr>Nuclear Resonance Fluorescence</vt:lpstr>
      <vt:lpstr>Conclusion</vt:lpstr>
      <vt:lpstr>Thank you for your attention</vt:lpstr>
    </vt:vector>
  </TitlesOfParts>
  <Company>CNRS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Developments of optical systems for X/gamma ray Compton machines at LAL</dc:title>
  <dc:creator>Kevin Dupraz</dc:creator>
  <cp:lastModifiedBy>Kevin Dupraz</cp:lastModifiedBy>
  <cp:revision>83</cp:revision>
  <dcterms:created xsi:type="dcterms:W3CDTF">2016-10-20T22:31:07Z</dcterms:created>
  <dcterms:modified xsi:type="dcterms:W3CDTF">2016-10-24T11:30:07Z</dcterms:modified>
</cp:coreProperties>
</file>