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avi" ContentType="video/x-msvide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428" r:id="rId3"/>
    <p:sldId id="422" r:id="rId4"/>
    <p:sldId id="423" r:id="rId5"/>
    <p:sldId id="424" r:id="rId6"/>
    <p:sldId id="421" r:id="rId7"/>
    <p:sldId id="425" r:id="rId8"/>
    <p:sldId id="426" r:id="rId9"/>
    <p:sldId id="427" r:id="rId10"/>
    <p:sldId id="429" r:id="rId11"/>
    <p:sldId id="430" r:id="rId12"/>
    <p:sldId id="431" r:id="rId13"/>
    <p:sldId id="436" r:id="rId14"/>
    <p:sldId id="434" r:id="rId15"/>
    <p:sldId id="437" r:id="rId16"/>
    <p:sldId id="433" r:id="rId17"/>
    <p:sldId id="438" r:id="rId18"/>
    <p:sldId id="435" r:id="rId19"/>
    <p:sldId id="432" r:id="rId20"/>
    <p:sldId id="439" r:id="rId21"/>
    <p:sldId id="443" r:id="rId22"/>
    <p:sldId id="440" r:id="rId23"/>
    <p:sldId id="442" r:id="rId24"/>
    <p:sldId id="415" r:id="rId25"/>
    <p:sldId id="409" r:id="rId26"/>
    <p:sldId id="416" r:id="rId27"/>
    <p:sldId id="417" r:id="rId28"/>
    <p:sldId id="418" r:id="rId29"/>
    <p:sldId id="419" r:id="rId30"/>
    <p:sldId id="420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CCFFCC"/>
    <a:srgbClr val="99FF66"/>
    <a:srgbClr val="FF0000"/>
    <a:srgbClr val="00FF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31" autoAdjust="0"/>
    <p:restoredTop sz="93737" autoAdjust="0"/>
  </p:normalViewPr>
  <p:slideViewPr>
    <p:cSldViewPr snapToGrid="0">
      <p:cViewPr varScale="1">
        <p:scale>
          <a:sx n="62" d="100"/>
          <a:sy n="62" d="100"/>
        </p:scale>
        <p:origin x="47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-2616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A21BB75-E3ED-4E96-9EB4-3319F96A4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712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34200" y="6374384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8BFB9-2B35-4AA4-B8F6-9A9020354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5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35917-1CB4-4ABB-8B86-2A9C054BF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6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286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286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D850B-2A43-418B-BEA6-4742C56C2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87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49671-118B-496F-93D5-150D4E6FA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DAB3-5D05-4A8E-9D13-6DCC56B51B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511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2BED3-E836-4D11-A20B-553FF4822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243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277816"/>
            <a:ext cx="4495800" cy="5029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674BB-8199-4A15-8F2E-4E3B97309F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8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927" y="261256"/>
            <a:ext cx="5774872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30085"/>
            <a:ext cx="9144000" cy="513805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34200" y="6567948"/>
            <a:ext cx="2209800" cy="29005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C7970-9944-4D28-B15A-3BFF4638A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3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7AAC9-E11F-450A-A861-0001DC220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38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30569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7461A-CB3C-404E-B967-BA392CE433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904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EFE88-4493-429B-AD9D-66FFC936A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19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383" y="292657"/>
            <a:ext cx="56007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DCB59-A966-4AF6-8848-4859E065E4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413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709752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22BF5-E431-4804-8597-21876861E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28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E2D48-12E1-450A-BD59-2E40794F0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154C3-2568-4C56-8B05-E6B173E30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8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5088" y="330200"/>
            <a:ext cx="6172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08125"/>
            <a:ext cx="9144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131" y="6381750"/>
            <a:ext cx="68286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85BE4F3-9B32-43DD-A0A2-82C403DE71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294" name="Picture 17" descr="logo-CERN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 userDrawn="1"/>
        </p:nvSpPr>
        <p:spPr>
          <a:xfrm>
            <a:off x="2470638" y="6541477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 bwMode="auto">
          <a:xfrm>
            <a:off x="3637297" y="6560824"/>
            <a:ext cx="2134238" cy="28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baseline="0" dirty="0" smtClean="0"/>
              <a:t>Kigali, Rwanda 2016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0" y="6560824"/>
            <a:ext cx="1617378" cy="2741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689" r:id="rId3"/>
    <p:sldLayoutId id="2147483690" r:id="rId4"/>
    <p:sldLayoutId id="2147483691" r:id="rId5"/>
    <p:sldLayoutId id="2147483701" r:id="rId6"/>
    <p:sldLayoutId id="2147483702" r:id="rId7"/>
    <p:sldLayoutId id="2147483692" r:id="rId8"/>
    <p:sldLayoutId id="2147483693" r:id="rId9"/>
    <p:sldLayoutId id="2147483694" r:id="rId10"/>
    <p:sldLayoutId id="2147483695" r:id="rId11"/>
    <p:sldLayoutId id="2147483703" r:id="rId12"/>
    <p:sldLayoutId id="2147483696" r:id="rId13"/>
    <p:sldLayoutId id="2147483697" r:id="rId14"/>
    <p:sldLayoutId id="2147483698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400" noProof="0" dirty="0" smtClean="0"/>
              <a:t>Accelerators for pedestrians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a tutorial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noProof="0" dirty="0" err="1" smtClean="0"/>
              <a:t>Uli</a:t>
            </a:r>
            <a:r>
              <a:rPr lang="en-US" noProof="0" dirty="0" smtClean="0"/>
              <a:t> </a:t>
            </a:r>
            <a:r>
              <a:rPr lang="en-US" noProof="0" dirty="0" err="1" smtClean="0"/>
              <a:t>Raich</a:t>
            </a:r>
            <a:endParaRPr lang="en-US" noProof="0" dirty="0" smtClean="0"/>
          </a:p>
          <a:p>
            <a:pPr eaLnBrk="1" hangingPunct="1"/>
            <a:r>
              <a:rPr lang="en-US" noProof="0" dirty="0" smtClean="0"/>
              <a:t>CERN BE - BI</a:t>
            </a:r>
          </a:p>
          <a:p>
            <a:pPr eaLnBrk="1" hangingPunct="1"/>
            <a:r>
              <a:rPr lang="en-US" noProof="0" dirty="0" smtClean="0"/>
              <a:t>(Beam Instrumentation)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Answers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63" y="1315442"/>
            <a:ext cx="9144000" cy="5138057"/>
          </a:xfrm>
        </p:spPr>
        <p:txBody>
          <a:bodyPr/>
          <a:lstStyle/>
          <a:p>
            <a:r>
              <a:rPr lang="en-US" dirty="0"/>
              <a:t>What is the size of the Booster with respect to the PS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5884" y="1974720"/>
            <a:ext cx="8727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The PS </a:t>
            </a:r>
            <a:r>
              <a:rPr lang="de-DE" dirty="0" err="1" smtClean="0">
                <a:solidFill>
                  <a:srgbClr val="00B050"/>
                </a:solidFill>
              </a:rPr>
              <a:t>is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exactly</a:t>
            </a:r>
            <a:r>
              <a:rPr lang="de-DE" dirty="0" smtClean="0">
                <a:solidFill>
                  <a:srgbClr val="00B050"/>
                </a:solidFill>
              </a:rPr>
              <a:t> 4 </a:t>
            </a:r>
            <a:r>
              <a:rPr lang="de-DE" dirty="0" err="1" smtClean="0">
                <a:solidFill>
                  <a:srgbClr val="00B050"/>
                </a:solidFill>
              </a:rPr>
              <a:t>times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bigger</a:t>
            </a:r>
            <a:r>
              <a:rPr lang="de-DE" dirty="0" smtClean="0">
                <a:solidFill>
                  <a:srgbClr val="00B050"/>
                </a:solidFill>
              </a:rPr>
              <a:t> in </a:t>
            </a:r>
            <a:r>
              <a:rPr lang="de-DE" dirty="0" err="1" smtClean="0">
                <a:solidFill>
                  <a:srgbClr val="00B050"/>
                </a:solidFill>
              </a:rPr>
              <a:t>circumference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than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the</a:t>
            </a:r>
            <a:r>
              <a:rPr lang="de-DE" dirty="0" smtClean="0">
                <a:solidFill>
                  <a:srgbClr val="00B050"/>
                </a:solidFill>
              </a:rPr>
              <a:t> Booster. </a:t>
            </a:r>
            <a:br>
              <a:rPr lang="de-DE" dirty="0" smtClean="0">
                <a:solidFill>
                  <a:srgbClr val="00B050"/>
                </a:solidFill>
              </a:rPr>
            </a:br>
            <a:r>
              <a:rPr lang="de-DE" dirty="0" smtClean="0">
                <a:solidFill>
                  <a:srgbClr val="00B050"/>
                </a:solidFill>
              </a:rPr>
              <a:t>The </a:t>
            </a:r>
            <a:r>
              <a:rPr lang="de-DE" dirty="0" err="1" smtClean="0">
                <a:solidFill>
                  <a:srgbClr val="00B050"/>
                </a:solidFill>
              </a:rPr>
              <a:t>particles</a:t>
            </a:r>
            <a:r>
              <a:rPr lang="de-DE" dirty="0" smtClean="0">
                <a:solidFill>
                  <a:srgbClr val="00B050"/>
                </a:solidFill>
              </a:rPr>
              <a:t> in </a:t>
            </a:r>
            <a:r>
              <a:rPr lang="de-DE" dirty="0" err="1" smtClean="0">
                <a:solidFill>
                  <a:srgbClr val="00B050"/>
                </a:solidFill>
              </a:rPr>
              <a:t>each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of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the</a:t>
            </a:r>
            <a:r>
              <a:rPr lang="de-DE" dirty="0" smtClean="0">
                <a:solidFill>
                  <a:srgbClr val="00B050"/>
                </a:solidFill>
              </a:rPr>
              <a:t> 4 Boosters rings </a:t>
            </a:r>
            <a:r>
              <a:rPr lang="de-DE" dirty="0" err="1" smtClean="0">
                <a:solidFill>
                  <a:srgbClr val="00B050"/>
                </a:solidFill>
              </a:rPr>
              <a:t>fill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the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circumference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of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the</a:t>
            </a:r>
            <a:r>
              <a:rPr lang="de-DE" dirty="0" smtClean="0">
                <a:solidFill>
                  <a:srgbClr val="00B050"/>
                </a:solidFill>
              </a:rPr>
              <a:t> PS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6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Answers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is the circumference of the </a:t>
            </a:r>
            <a:r>
              <a:rPr lang="en-US" dirty="0" smtClean="0"/>
              <a:t>LHC?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in an LHC </a:t>
            </a:r>
            <a:r>
              <a:rPr lang="de-DE" dirty="0" err="1" smtClean="0"/>
              <a:t>magnet</a:t>
            </a:r>
            <a:r>
              <a:rPr lang="de-DE" dirty="0" smtClean="0"/>
              <a:t>?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is </a:t>
            </a:r>
            <a:r>
              <a:rPr lang="en-US" dirty="0" smtClean="0"/>
              <a:t>revolution frequency in the LHC?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2386" y="2095701"/>
            <a:ext cx="52004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00B050"/>
                </a:solidFill>
              </a:rPr>
              <a:t>27 km</a:t>
            </a:r>
          </a:p>
          <a:p>
            <a:r>
              <a:rPr lang="de-DE" sz="2400" dirty="0" smtClean="0">
                <a:solidFill>
                  <a:srgbClr val="00B050"/>
                </a:solidFill>
              </a:rPr>
              <a:t>Additional </a:t>
            </a:r>
            <a:r>
              <a:rPr lang="de-DE" sz="2400" dirty="0" err="1" smtClean="0">
                <a:solidFill>
                  <a:srgbClr val="00B050"/>
                </a:solidFill>
              </a:rPr>
              <a:t>question</a:t>
            </a:r>
            <a:r>
              <a:rPr lang="de-DE" sz="2400" dirty="0" smtClean="0">
                <a:solidFill>
                  <a:srgbClr val="00B050"/>
                </a:solidFill>
              </a:rPr>
              <a:t>: </a:t>
            </a:r>
            <a:r>
              <a:rPr lang="de-DE" sz="2400" dirty="0" err="1" smtClean="0">
                <a:solidFill>
                  <a:srgbClr val="00B050"/>
                </a:solidFill>
              </a:rPr>
              <a:t>Why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is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it</a:t>
            </a:r>
            <a:r>
              <a:rPr lang="de-DE" sz="2400" dirty="0" smtClean="0">
                <a:solidFill>
                  <a:srgbClr val="00B050"/>
                </a:solidFill>
              </a:rPr>
              <a:t> so </a:t>
            </a:r>
            <a:r>
              <a:rPr lang="de-DE" sz="2400" dirty="0" err="1" smtClean="0">
                <a:solidFill>
                  <a:srgbClr val="00B050"/>
                </a:solidFill>
              </a:rPr>
              <a:t>big</a:t>
            </a:r>
            <a:r>
              <a:rPr lang="de-DE" sz="2400" dirty="0" smtClean="0">
                <a:solidFill>
                  <a:srgbClr val="00B050"/>
                </a:solidFill>
              </a:rPr>
              <a:t>?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7270" y="3057327"/>
            <a:ext cx="83079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>
                <a:solidFill>
                  <a:srgbClr val="00B050"/>
                </a:solidFill>
              </a:rPr>
              <a:t>Difficulty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to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make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magnetic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fields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stong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enough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to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keep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the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br>
              <a:rPr lang="de-DE" sz="2400" dirty="0" smtClean="0">
                <a:solidFill>
                  <a:srgbClr val="00B050"/>
                </a:solidFill>
              </a:rPr>
            </a:br>
            <a:r>
              <a:rPr lang="de-DE" sz="2400" dirty="0" err="1" smtClean="0">
                <a:solidFill>
                  <a:srgbClr val="00B050"/>
                </a:solidFill>
              </a:rPr>
              <a:t>particles</a:t>
            </a:r>
            <a:r>
              <a:rPr lang="de-DE" sz="2400" dirty="0">
                <a:solidFill>
                  <a:srgbClr val="00B050"/>
                </a:solidFill>
              </a:rPr>
              <a:t> </a:t>
            </a:r>
            <a:r>
              <a:rPr lang="de-DE" sz="2400" dirty="0" smtClean="0">
                <a:solidFill>
                  <a:srgbClr val="00B050"/>
                </a:solidFill>
              </a:rPr>
              <a:t>on </a:t>
            </a:r>
            <a:r>
              <a:rPr lang="de-DE" sz="2400" dirty="0" err="1" smtClean="0">
                <a:solidFill>
                  <a:srgbClr val="00B050"/>
                </a:solidFill>
              </a:rPr>
              <a:t>their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orbit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2386" y="5534949"/>
            <a:ext cx="5310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00B050"/>
                </a:solidFill>
              </a:rPr>
              <a:t>11 kHz: 11000 </a:t>
            </a:r>
            <a:r>
              <a:rPr lang="de-DE" sz="2400" dirty="0" err="1" smtClean="0">
                <a:solidFill>
                  <a:srgbClr val="00B050"/>
                </a:solidFill>
              </a:rPr>
              <a:t>revolutions</a:t>
            </a:r>
            <a:r>
              <a:rPr lang="de-DE" sz="2400" dirty="0" smtClean="0">
                <a:solidFill>
                  <a:srgbClr val="00B050"/>
                </a:solidFill>
              </a:rPr>
              <a:t> per </a:t>
            </a:r>
            <a:r>
              <a:rPr lang="de-DE" sz="2400" dirty="0" err="1" smtClean="0">
                <a:solidFill>
                  <a:srgbClr val="00B050"/>
                </a:solidFill>
              </a:rPr>
              <a:t>second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3502" y="4523107"/>
            <a:ext cx="8145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00B050"/>
                </a:solidFill>
              </a:rPr>
              <a:t>12000 A, </a:t>
            </a:r>
            <a:r>
              <a:rPr lang="de-DE" sz="2400" dirty="0" err="1" smtClean="0">
                <a:solidFill>
                  <a:srgbClr val="00B050"/>
                </a:solidFill>
              </a:rPr>
              <a:t>you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see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why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we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need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supraconducting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</a:rPr>
              <a:t>magnets</a:t>
            </a:r>
            <a:r>
              <a:rPr lang="de-DE" sz="2400" dirty="0" smtClean="0">
                <a:solidFill>
                  <a:srgbClr val="00B050"/>
                </a:solidFill>
              </a:rPr>
              <a:t>!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30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far does a proton travel when it stays in the LHC for 1 h?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If a particle has an angle of 0.01 degree and the vacuum chamber has a diameter of 10cm</a:t>
            </a:r>
            <a:br>
              <a:rPr lang="en-US" dirty="0" smtClean="0"/>
            </a:br>
            <a:r>
              <a:rPr lang="en-US" dirty="0" smtClean="0"/>
              <a:t>How far does it travel before it crashes into the vacuum chamber?</a:t>
            </a:r>
            <a:br>
              <a:rPr lang="en-US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9099" y="1770611"/>
            <a:ext cx="773000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Number of revolutions * no of seconds in 1 h * LHC circumference: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11000 * 3600 * 27 km = 1.069.200.000 km</a:t>
            </a:r>
          </a:p>
          <a:p>
            <a:r>
              <a:rPr lang="de-DE" dirty="0" err="1">
                <a:solidFill>
                  <a:srgbClr val="00B050"/>
                </a:solidFill>
              </a:rPr>
              <a:t>o</a:t>
            </a:r>
            <a:r>
              <a:rPr lang="de-DE" dirty="0" err="1" smtClean="0">
                <a:solidFill>
                  <a:srgbClr val="00B050"/>
                </a:solidFill>
              </a:rPr>
              <a:t>r</a:t>
            </a:r>
            <a:r>
              <a:rPr lang="de-DE" dirty="0" smtClean="0">
                <a:solidFill>
                  <a:srgbClr val="00B050"/>
                </a:solidFill>
              </a:rPr>
              <a:t> 300.000 km *3600 = 1.080.000.000 km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For comparison: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Distance earth to the mars: 119.000.000 km</a:t>
            </a:r>
            <a:endParaRPr lang="en-US" dirty="0">
              <a:solidFill>
                <a:srgbClr val="00B05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69319" y="5117226"/>
            <a:ext cx="3300254" cy="900546"/>
            <a:chOff x="269319" y="5117226"/>
            <a:chExt cx="3300254" cy="900546"/>
          </a:xfrm>
        </p:grpSpPr>
        <p:sp>
          <p:nvSpPr>
            <p:cNvPr id="15" name="TextBox 14"/>
            <p:cNvSpPr txBox="1"/>
            <p:nvPr/>
          </p:nvSpPr>
          <p:spPr>
            <a:xfrm>
              <a:off x="269319" y="5186043"/>
              <a:ext cx="1995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φ</a:t>
              </a:r>
              <a:endParaRPr lang="en-US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68825" y="5117226"/>
              <a:ext cx="3100748" cy="900546"/>
              <a:chOff x="309099" y="5186888"/>
              <a:chExt cx="3100748" cy="900546"/>
            </a:xfrm>
          </p:grpSpPr>
          <p:cxnSp>
            <p:nvCxnSpPr>
              <p:cNvPr id="9" name="Straight Connector 8"/>
              <p:cNvCxnSpPr/>
              <p:nvPr/>
            </p:nvCxnSpPr>
            <p:spPr bwMode="auto">
              <a:xfrm>
                <a:off x="482138" y="5602778"/>
                <a:ext cx="2527069" cy="0"/>
              </a:xfrm>
              <a:prstGeom prst="line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/>
              <p:cNvCxnSpPr/>
              <p:nvPr/>
            </p:nvCxnSpPr>
            <p:spPr bwMode="auto">
              <a:xfrm flipV="1">
                <a:off x="505392" y="5486400"/>
                <a:ext cx="2527069" cy="116378"/>
              </a:xfrm>
              <a:prstGeom prst="line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24" name="Group 23"/>
              <p:cNvGrpSpPr/>
              <p:nvPr/>
            </p:nvGrpSpPr>
            <p:grpSpPr>
              <a:xfrm>
                <a:off x="309099" y="5186888"/>
                <a:ext cx="3100748" cy="900546"/>
                <a:chOff x="309099" y="5170516"/>
                <a:chExt cx="3100748" cy="900546"/>
              </a:xfrm>
            </p:grpSpPr>
            <p:sp>
              <p:nvSpPr>
                <p:cNvPr id="6" name="Rectangle 5"/>
                <p:cNvSpPr/>
                <p:nvPr/>
              </p:nvSpPr>
              <p:spPr bwMode="auto">
                <a:xfrm>
                  <a:off x="482138" y="5170516"/>
                  <a:ext cx="2527069" cy="83128"/>
                </a:xfrm>
                <a:prstGeom prst="rect">
                  <a:avLst/>
                </a:prstGeom>
                <a:solidFill>
                  <a:srgbClr val="FFCC66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" name="Rectangle 6"/>
                <p:cNvSpPr/>
                <p:nvPr/>
              </p:nvSpPr>
              <p:spPr bwMode="auto">
                <a:xfrm>
                  <a:off x="505392" y="5987934"/>
                  <a:ext cx="2527069" cy="83128"/>
                </a:xfrm>
                <a:prstGeom prst="rect">
                  <a:avLst/>
                </a:prstGeom>
                <a:solidFill>
                  <a:srgbClr val="FFCC66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 bwMode="auto">
                <a:xfrm flipV="1">
                  <a:off x="3032461" y="5486400"/>
                  <a:ext cx="0" cy="116378"/>
                </a:xfrm>
                <a:prstGeom prst="line">
                  <a:avLst/>
                </a:prstGeom>
                <a:solidFill>
                  <a:srgbClr val="FFCC66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1745672" y="5602778"/>
                  <a:ext cx="1995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 smtClean="0"/>
                    <a:t>l</a:t>
                  </a:r>
                  <a:endParaRPr lang="en-US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09099" y="5253644"/>
                  <a:ext cx="18473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210341" y="5344534"/>
                  <a:ext cx="1995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d</a:t>
                  </a:r>
                  <a:endParaRPr lang="en-US" dirty="0"/>
                </a:p>
              </p:txBody>
            </p:sp>
          </p:grpSp>
        </p:grpSp>
      </p:grpSp>
      <p:grpSp>
        <p:nvGrpSpPr>
          <p:cNvPr id="27" name="Group 26"/>
          <p:cNvGrpSpPr/>
          <p:nvPr/>
        </p:nvGrpSpPr>
        <p:grpSpPr>
          <a:xfrm>
            <a:off x="3750826" y="4780310"/>
            <a:ext cx="4650252" cy="1707234"/>
            <a:chOff x="3750826" y="4780310"/>
            <a:chExt cx="4650252" cy="17072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3750826" y="4780310"/>
                  <a:ext cx="1857582" cy="9844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</m:d>
                          </m:e>
                        </m:func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den>
                        </m:f>
                      </m:oMath>
                    </m:oMathPara>
                  </a14:m>
                  <a:endParaRPr lang="en-US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0826" y="4780310"/>
                  <a:ext cx="1857582" cy="98443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5589019" y="4809033"/>
                  <a:ext cx="1428533" cy="7312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tan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⁡(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9019" y="4809033"/>
                  <a:ext cx="1428533" cy="73129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20"/>
            <p:cNvSpPr txBox="1"/>
            <p:nvPr/>
          </p:nvSpPr>
          <p:spPr>
            <a:xfrm>
              <a:off x="4003405" y="5583026"/>
              <a:ext cx="12905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d=0.05 m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5294654" y="5603441"/>
                  <a:ext cx="310642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</m:d>
                          </m:e>
                        </m:func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=8.72∗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−4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4654" y="5603441"/>
                  <a:ext cx="3106424" cy="40011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/>
            <p:cNvSpPr txBox="1"/>
            <p:nvPr/>
          </p:nvSpPr>
          <p:spPr>
            <a:xfrm>
              <a:off x="4003405" y="6087434"/>
              <a:ext cx="17201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l= 286.5 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7158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z="3600" dirty="0" smtClean="0"/>
              <a:t>Magnets in </a:t>
            </a:r>
            <a:r>
              <a:rPr lang="de-DE" altLang="en-US" sz="3600" dirty="0" err="1" smtClean="0"/>
              <a:t>the</a:t>
            </a:r>
            <a:r>
              <a:rPr lang="de-DE" altLang="en-US" sz="3600" dirty="0" smtClean="0"/>
              <a:t> </a:t>
            </a:r>
            <a:r>
              <a:rPr lang="de-DE" altLang="en-US" sz="3600" dirty="0" err="1" smtClean="0"/>
              <a:t>lattice</a:t>
            </a:r>
            <a:endParaRPr lang="en-US" altLang="en-US" sz="3600" dirty="0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nb-NO" altLang="en-US" dirty="0" smtClean="0"/>
          </a:p>
        </p:txBody>
      </p:sp>
      <p:pic>
        <p:nvPicPr>
          <p:cNvPr id="56324" name="Picture 6" descr="Img_23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71600"/>
            <a:ext cx="3091912" cy="412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8" descr="Img_23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2555034"/>
            <a:ext cx="4450080" cy="333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179" y="1408742"/>
            <a:ext cx="42178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type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magnets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?</a:t>
            </a:r>
          </a:p>
          <a:p>
            <a:r>
              <a:rPr lang="de-DE" dirty="0" smtClean="0"/>
              <a:t>Do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bending</a:t>
            </a:r>
            <a:r>
              <a:rPr lang="de-DE" dirty="0" smtClean="0"/>
              <a:t> </a:t>
            </a:r>
            <a:r>
              <a:rPr lang="de-DE" dirty="0" err="1" smtClean="0"/>
              <a:t>magnets</a:t>
            </a:r>
            <a:r>
              <a:rPr lang="de-DE" dirty="0" smtClean="0"/>
              <a:t> in an</a:t>
            </a:r>
          </a:p>
          <a:p>
            <a:r>
              <a:rPr lang="de-DE" dirty="0" err="1" smtClean="0"/>
              <a:t>Accelerator</a:t>
            </a:r>
            <a:r>
              <a:rPr lang="de-DE" dirty="0" smtClean="0"/>
              <a:t>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9576" y="5913073"/>
            <a:ext cx="2978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Bending (dipole) magnet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15023" y="5731090"/>
            <a:ext cx="3676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Focusing (quadrupole) magnet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82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926" y="261256"/>
            <a:ext cx="6776557" cy="838200"/>
          </a:xfrm>
        </p:spPr>
        <p:txBody>
          <a:bodyPr/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defocussing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plane?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649" y="2383503"/>
            <a:ext cx="4268052" cy="320519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 rot="5400000">
            <a:off x="4514591" y="2231107"/>
            <a:ext cx="4268052" cy="320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31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The Beta function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069" y="2379658"/>
            <a:ext cx="6544588" cy="3715268"/>
          </a:xfrm>
          <a:prstGeom prst="rect">
            <a:avLst/>
          </a:prstGeom>
        </p:spPr>
      </p:pic>
      <p:pic>
        <p:nvPicPr>
          <p:cNvPr id="57353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540" y="2576945"/>
            <a:ext cx="6779750" cy="166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84069" y="1671772"/>
            <a:ext cx="5793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Inject</a:t>
            </a:r>
            <a:r>
              <a:rPr lang="de-DE" dirty="0" smtClean="0"/>
              <a:t> a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/>
              <a:t>lattice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observe</a:t>
            </a:r>
            <a:r>
              <a:rPr lang="de-DE" dirty="0" smtClean="0"/>
              <a:t> ist </a:t>
            </a:r>
            <a:r>
              <a:rPr lang="de-DE" dirty="0" err="1" smtClean="0"/>
              <a:t>orbit</a:t>
            </a:r>
            <a:r>
              <a:rPr lang="de-DE" dirty="0" smtClean="0"/>
              <a:t>.</a:t>
            </a:r>
          </a:p>
          <a:p>
            <a:r>
              <a:rPr lang="de-DE" dirty="0" smtClean="0"/>
              <a:t>This </a:t>
            </a:r>
            <a:r>
              <a:rPr lang="de-DE" dirty="0" err="1" smtClean="0"/>
              <a:t>is</a:t>
            </a:r>
            <a:r>
              <a:rPr lang="de-DE" dirty="0" smtClean="0"/>
              <a:t> a simple </a:t>
            </a:r>
            <a:r>
              <a:rPr lang="de-DE" dirty="0" err="1" smtClean="0"/>
              <a:t>fodo</a:t>
            </a:r>
            <a:r>
              <a:rPr lang="de-DE" dirty="0" smtClean="0"/>
              <a:t> </a:t>
            </a:r>
            <a:r>
              <a:rPr lang="de-DE" dirty="0" err="1" smtClean="0"/>
              <a:t>lattice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12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Betatron Tune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66507" y="2344189"/>
            <a:ext cx="48478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Tune Q =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oscillations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endParaRPr lang="de-DE" dirty="0" smtClean="0"/>
          </a:p>
          <a:p>
            <a:r>
              <a:rPr lang="de-DE" dirty="0" err="1"/>
              <a:t>o</a:t>
            </a:r>
            <a:r>
              <a:rPr lang="de-DE" dirty="0" err="1" smtClean="0"/>
              <a:t>ne</a:t>
            </a:r>
            <a:r>
              <a:rPr lang="de-DE" dirty="0" smtClean="0"/>
              <a:t> turn</a:t>
            </a:r>
          </a:p>
          <a:p>
            <a:r>
              <a:rPr lang="de-DE" dirty="0" smtClean="0"/>
              <a:t>Q =1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forbidden</a:t>
            </a:r>
            <a:r>
              <a:rPr lang="de-DE" dirty="0" smtClean="0"/>
              <a:t>: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dipole</a:t>
            </a:r>
            <a:r>
              <a:rPr lang="de-DE" dirty="0" smtClean="0"/>
              <a:t> </a:t>
            </a:r>
            <a:r>
              <a:rPr lang="de-DE" dirty="0" err="1" smtClean="0"/>
              <a:t>error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gives</a:t>
            </a:r>
            <a:r>
              <a:rPr lang="de-DE" dirty="0" smtClean="0"/>
              <a:t> a kick at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position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Q= ½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forbidden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quadrupole</a:t>
            </a:r>
            <a:r>
              <a:rPr lang="de-DE" dirty="0" smtClean="0"/>
              <a:t> </a:t>
            </a:r>
            <a:r>
              <a:rPr lang="de-DE" dirty="0" err="1" smtClean="0"/>
              <a:t>error</a:t>
            </a:r>
            <a:endParaRPr lang="de-DE" dirty="0"/>
          </a:p>
          <a:p>
            <a:r>
              <a:rPr lang="de-DE" dirty="0" err="1"/>
              <a:t>g</a:t>
            </a:r>
            <a:r>
              <a:rPr lang="de-DE" dirty="0" err="1" smtClean="0"/>
              <a:t>ives</a:t>
            </a:r>
            <a:r>
              <a:rPr lang="de-DE" dirty="0" smtClean="0"/>
              <a:t> a repetitive </a:t>
            </a:r>
            <a:r>
              <a:rPr lang="de-DE" dirty="0" err="1" smtClean="0"/>
              <a:t>error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Same </a:t>
            </a:r>
            <a:r>
              <a:rPr lang="de-DE" dirty="0" err="1" smtClean="0"/>
              <a:t>for</a:t>
            </a:r>
            <a:r>
              <a:rPr lang="de-DE" dirty="0" smtClean="0"/>
              <a:t> Q=1/3, 1/4, 1/5 …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82" y="2824623"/>
            <a:ext cx="4048125" cy="3743325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0683" y="1426911"/>
            <a:ext cx="3869055" cy="220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89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 marL="0" indent="0">
              <a:buNone/>
            </a:pPr>
            <a:r>
              <a:rPr lang="de-DE" dirty="0" err="1" smtClean="0"/>
              <a:t>Acceleration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in </a:t>
            </a:r>
            <a:r>
              <a:rPr lang="de-DE" dirty="0" err="1" smtClean="0"/>
              <a:t>cavities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oscillating</a:t>
            </a:r>
            <a:r>
              <a:rPr lang="de-DE" dirty="0" smtClean="0"/>
              <a:t> </a:t>
            </a:r>
            <a:r>
              <a:rPr lang="de-DE" dirty="0" err="1" smtClean="0"/>
              <a:t>electrical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r>
              <a:rPr lang="de-DE" dirty="0" err="1" smtClean="0"/>
              <a:t>Question</a:t>
            </a:r>
            <a:r>
              <a:rPr lang="de-DE" dirty="0" smtClean="0"/>
              <a:t>: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revolution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going</a:t>
            </a:r>
            <a:r>
              <a:rPr lang="de-DE" dirty="0" smtClean="0"/>
              <a:t> at </a:t>
            </a:r>
            <a:r>
              <a:rPr lang="el-GR" dirty="0" smtClean="0"/>
              <a:t>β</a:t>
            </a:r>
            <a:r>
              <a:rPr lang="de-DE" dirty="0" smtClean="0"/>
              <a:t>=0.3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circumference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150 m?</a:t>
            </a:r>
          </a:p>
          <a:p>
            <a:pPr marL="0" indent="0">
              <a:buNone/>
            </a:pPr>
            <a:endParaRPr lang="de-DE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0" y="3200047"/>
                <a:ext cx="6749935" cy="2072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>
                    <a:solidFill>
                      <a:srgbClr val="00B050"/>
                    </a:solidFill>
                  </a:rPr>
                  <a:t>Time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for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1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revolution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de-DE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150</m:t>
                        </m:r>
                        <m: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100 </m:t>
                        </m:r>
                        <m:sSup>
                          <m:sSupPr>
                            <m:ctrlPr>
                              <a:rPr lang="de-DE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de-DE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de-DE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=1.5 </m:t>
                    </m:r>
                    <m:sSup>
                      <m:sSupPr>
                        <m:ctrlP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de-DE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de-DE" b="0" dirty="0" smtClean="0">
                  <a:solidFill>
                    <a:srgbClr val="00B050"/>
                  </a:solidFill>
                </a:endParaRPr>
              </a:p>
              <a:p>
                <a:r>
                  <a:rPr lang="de-DE" dirty="0" err="1" smtClean="0">
                    <a:solidFill>
                      <a:srgbClr val="00B050"/>
                    </a:solidFill>
                  </a:rPr>
                  <a:t>Frequency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: f 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= 1/T = 666 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kHz</a:t>
                </a:r>
              </a:p>
              <a:p>
                <a:endParaRPr lang="de-DE" dirty="0" smtClean="0">
                  <a:solidFill>
                    <a:srgbClr val="00B050"/>
                  </a:solidFill>
                </a:endParaRPr>
              </a:p>
              <a:p>
                <a:r>
                  <a:rPr lang="de-DE" dirty="0" err="1" smtClean="0">
                    <a:solidFill>
                      <a:srgbClr val="00B050"/>
                    </a:solidFill>
                  </a:rPr>
                  <a:t>If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you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have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several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bunches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in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your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machine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the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frequency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is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a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harmonic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if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this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basic</a:t>
                </a:r>
                <a:r>
                  <a:rPr lang="de-DE" dirty="0" smtClean="0">
                    <a:solidFill>
                      <a:srgbClr val="00B050"/>
                    </a:solidFill>
                  </a:rPr>
                  <a:t> </a:t>
                </a:r>
                <a:r>
                  <a:rPr lang="de-DE" dirty="0" err="1" smtClean="0">
                    <a:solidFill>
                      <a:srgbClr val="00B050"/>
                    </a:solidFill>
                  </a:rPr>
                  <a:t>frequency</a:t>
                </a:r>
                <a:endParaRPr lang="de-DE" dirty="0">
                  <a:solidFill>
                    <a:srgbClr val="00B050"/>
                  </a:solidFill>
                </a:endParaRPr>
              </a:p>
              <a:p>
                <a:endParaRPr lang="en-US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00047"/>
                <a:ext cx="6749935" cy="2072812"/>
              </a:xfrm>
              <a:prstGeom prst="rect">
                <a:avLst/>
              </a:prstGeom>
              <a:blipFill rotWithShape="0">
                <a:blip r:embed="rId2"/>
                <a:stretch>
                  <a:fillRect l="-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348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Non-synchronous particles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1800" dirty="0" smtClean="0"/>
              <a:t>A synchronous particle P</a:t>
            </a:r>
            <a:r>
              <a:rPr lang="en-US" altLang="en-US" sz="1800" baseline="-25000" dirty="0" smtClean="0"/>
              <a:t>1</a:t>
            </a:r>
            <a:r>
              <a:rPr lang="en-US" altLang="en-US" sz="1800" dirty="0" smtClean="0"/>
              <a:t> sees a phase </a:t>
            </a:r>
            <a:r>
              <a:rPr lang="en-US" altLang="en-US" sz="1800" dirty="0" smtClean="0">
                <a:latin typeface="Symbol" panose="05050102010706020507" pitchFamily="18" charset="2"/>
              </a:rPr>
              <a:t>f</a:t>
            </a:r>
            <a:r>
              <a:rPr lang="en-US" altLang="en-US" sz="1800" baseline="-25000" dirty="0" smtClean="0"/>
              <a:t>s</a:t>
            </a:r>
            <a:r>
              <a:rPr lang="en-US" altLang="en-US" sz="1800" dirty="0" smtClean="0"/>
              <a:t> and get a energy kick </a:t>
            </a:r>
            <a:r>
              <a:rPr lang="en-US" altLang="en-US" sz="1800" dirty="0" smtClean="0">
                <a:latin typeface="Symbol" panose="05050102010706020507" pitchFamily="18" charset="2"/>
              </a:rPr>
              <a:t>D</a:t>
            </a:r>
            <a:r>
              <a:rPr lang="en-US" altLang="en-US" sz="1800" dirty="0" smtClean="0"/>
              <a:t>E</a:t>
            </a:r>
            <a:r>
              <a:rPr lang="en-US" altLang="en-US" sz="1800" baseline="-25000" dirty="0" smtClean="0"/>
              <a:t>s</a:t>
            </a:r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r>
              <a:rPr lang="en-US" altLang="en-US" sz="1800" dirty="0" smtClean="0"/>
              <a:t>A particle N</a:t>
            </a:r>
            <a:r>
              <a:rPr lang="en-US" altLang="en-US" sz="1800" baseline="-25000" dirty="0" smtClean="0"/>
              <a:t>1</a:t>
            </a:r>
            <a:r>
              <a:rPr lang="en-US" altLang="en-US" sz="1800" dirty="0" smtClean="0"/>
              <a:t> arriving early with </a:t>
            </a:r>
            <a:r>
              <a:rPr lang="en-US" altLang="en-US" sz="1800" dirty="0" smtClean="0">
                <a:latin typeface="Symbol" panose="05050102010706020507" pitchFamily="18" charset="2"/>
              </a:rPr>
              <a:t>f=</a:t>
            </a:r>
            <a:r>
              <a:rPr lang="en-US" altLang="en-US" sz="1800" baseline="-25000" dirty="0" smtClean="0"/>
              <a:t> </a:t>
            </a:r>
            <a:r>
              <a:rPr lang="en-US" altLang="en-US" sz="1800" dirty="0" smtClean="0">
                <a:latin typeface="Symbol" panose="05050102010706020507" pitchFamily="18" charset="2"/>
              </a:rPr>
              <a:t>f</a:t>
            </a:r>
            <a:r>
              <a:rPr lang="en-US" altLang="en-US" sz="1800" baseline="-25000" dirty="0" smtClean="0"/>
              <a:t>s</a:t>
            </a:r>
            <a:r>
              <a:rPr lang="en-US" altLang="en-US" sz="1800" dirty="0" smtClean="0">
                <a:latin typeface="Symbol" panose="05050102010706020507" pitchFamily="18" charset="2"/>
              </a:rPr>
              <a:t>-d</a:t>
            </a:r>
            <a:r>
              <a:rPr lang="en-US" altLang="en-US" sz="1800" dirty="0" smtClean="0"/>
              <a:t> will get a lower energy kick</a:t>
            </a:r>
          </a:p>
          <a:p>
            <a:pPr eaLnBrk="1" hangingPunct="1"/>
            <a:endParaRPr lang="en-US" altLang="en-US" sz="1800" dirty="0" smtClean="0"/>
          </a:p>
          <a:p>
            <a:pPr eaLnBrk="1" hangingPunct="1"/>
            <a:r>
              <a:rPr lang="en-US" altLang="en-US" sz="1800" dirty="0" smtClean="0"/>
              <a:t>A particle M</a:t>
            </a:r>
            <a:r>
              <a:rPr lang="en-US" altLang="en-US" sz="1800" baseline="-25000" dirty="0" smtClean="0"/>
              <a:t>1</a:t>
            </a:r>
            <a:r>
              <a:rPr lang="en-US" altLang="en-US" sz="1800" dirty="0" smtClean="0"/>
              <a:t> arriving late with </a:t>
            </a:r>
            <a:r>
              <a:rPr lang="en-US" altLang="en-US" sz="1800" dirty="0" smtClean="0">
                <a:latin typeface="Symbol" panose="05050102010706020507" pitchFamily="18" charset="2"/>
              </a:rPr>
              <a:t>f=</a:t>
            </a:r>
            <a:r>
              <a:rPr lang="en-US" altLang="en-US" sz="1800" baseline="-25000" dirty="0" smtClean="0"/>
              <a:t> </a:t>
            </a:r>
            <a:r>
              <a:rPr lang="en-US" altLang="en-US" sz="1800" dirty="0" err="1" smtClean="0">
                <a:latin typeface="Symbol" panose="05050102010706020507" pitchFamily="18" charset="2"/>
              </a:rPr>
              <a:t>f</a:t>
            </a:r>
            <a:r>
              <a:rPr lang="en-US" altLang="en-US" sz="1800" baseline="-25000" dirty="0" err="1" smtClean="0"/>
              <a:t>s</a:t>
            </a:r>
            <a:r>
              <a:rPr lang="en-US" altLang="en-US" sz="1800" dirty="0" err="1" smtClean="0">
                <a:latin typeface="Symbol" panose="05050102010706020507" pitchFamily="18" charset="2"/>
              </a:rPr>
              <a:t>+d</a:t>
            </a:r>
            <a:r>
              <a:rPr lang="en-US" altLang="en-US" sz="1800" dirty="0" smtClean="0"/>
              <a:t> will get a higher energy kick</a:t>
            </a:r>
          </a:p>
          <a:p>
            <a:pPr eaLnBrk="1" hangingPunct="1"/>
            <a:endParaRPr lang="en-US" altLang="en-US" sz="1800" dirty="0" smtClean="0"/>
          </a:p>
          <a:p>
            <a:pPr eaLnBrk="1" hangingPunct="1"/>
            <a:r>
              <a:rPr lang="en-US" altLang="en-US" sz="1800" b="1" i="1" dirty="0" smtClean="0"/>
              <a:t>Remember: in a synchrotron we have bunches with a huge number of particles, which will always have a certain energy spread!</a:t>
            </a:r>
          </a:p>
          <a:p>
            <a:pPr eaLnBrk="1" hangingPunct="1"/>
            <a:endParaRPr lang="en-US" altLang="en-US" sz="1800" b="1" i="1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81200"/>
            <a:ext cx="563880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0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More </a:t>
            </a:r>
            <a:r>
              <a:rPr lang="de-DE" dirty="0" err="1" smtClean="0"/>
              <a:t>questions</a:t>
            </a:r>
            <a:r>
              <a:rPr lang="de-DE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 long is a particle bunch if the accelerating frequency is </a:t>
            </a:r>
          </a:p>
          <a:p>
            <a:pPr marL="0" indent="0">
              <a:buNone/>
            </a:pPr>
            <a:r>
              <a:rPr lang="en-US" dirty="0" smtClean="0"/>
              <a:t>40 MHz, the stable regions corresponds to 10% of the RF wave</a:t>
            </a:r>
          </a:p>
          <a:p>
            <a:pPr marL="0" indent="0">
              <a:buNone/>
            </a:pPr>
            <a:r>
              <a:rPr lang="en-US" dirty="0" smtClean="0"/>
              <a:t>and the particle travels at the speed of light?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3004" y="2568828"/>
                <a:ext cx="7265324" cy="1442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smtClean="0">
                    <a:solidFill>
                      <a:srgbClr val="00B050"/>
                    </a:solidFill>
                  </a:rPr>
                  <a:t>Time </a:t>
                </a:r>
                <a:r>
                  <a:rPr lang="de-DE" sz="2400" dirty="0" err="1" smtClean="0">
                    <a:solidFill>
                      <a:srgbClr val="00B050"/>
                    </a:solidFill>
                  </a:rPr>
                  <a:t>for</a:t>
                </a:r>
                <a:r>
                  <a:rPr lang="de-DE" sz="2400" dirty="0" smtClean="0">
                    <a:solidFill>
                      <a:srgbClr val="00B050"/>
                    </a:solidFill>
                  </a:rPr>
                  <a:t> 1 RF </a:t>
                </a:r>
                <a:r>
                  <a:rPr lang="de-DE" sz="2400" dirty="0" err="1" smtClean="0">
                    <a:solidFill>
                      <a:srgbClr val="00B050"/>
                    </a:solidFill>
                  </a:rPr>
                  <a:t>oscillation</a:t>
                </a:r>
                <a:r>
                  <a:rPr lang="de-DE" sz="2400" dirty="0" smtClean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de-DE" sz="2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de-DE" sz="2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40∗10</m:t>
                            </m:r>
                          </m:e>
                          <m:sup>
                            <m:r>
                              <a:rPr lang="de-DE" sz="2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de-DE" sz="2400" dirty="0" smtClean="0">
                    <a:solidFill>
                      <a:srgbClr val="00B050"/>
                    </a:solidFill>
                  </a:rPr>
                  <a:t> = 25 </a:t>
                </a:r>
                <a:r>
                  <a:rPr lang="de-DE" sz="2400" dirty="0" err="1" smtClean="0">
                    <a:solidFill>
                      <a:srgbClr val="00B050"/>
                    </a:solidFill>
                  </a:rPr>
                  <a:t>ns</a:t>
                </a:r>
                <a:endParaRPr lang="de-DE" sz="2400" dirty="0" smtClean="0">
                  <a:solidFill>
                    <a:srgbClr val="00B050"/>
                  </a:solidFill>
                </a:endParaRPr>
              </a:p>
              <a:p>
                <a:r>
                  <a:rPr lang="de-DE" sz="2400" dirty="0" err="1">
                    <a:solidFill>
                      <a:srgbClr val="00B050"/>
                    </a:solidFill>
                  </a:rPr>
                  <a:t>l</a:t>
                </a:r>
                <a:r>
                  <a:rPr lang="de-DE" sz="2400" dirty="0" err="1" smtClean="0">
                    <a:solidFill>
                      <a:srgbClr val="00B050"/>
                    </a:solidFill>
                  </a:rPr>
                  <a:t>ength</a:t>
                </a:r>
                <a:r>
                  <a:rPr lang="de-DE" sz="2400" dirty="0" smtClean="0">
                    <a:solidFill>
                      <a:srgbClr val="00B050"/>
                    </a:solidFill>
                  </a:rPr>
                  <a:t> [</a:t>
                </a:r>
                <a:r>
                  <a:rPr lang="de-DE" sz="2400" dirty="0" err="1" smtClean="0">
                    <a:solidFill>
                      <a:srgbClr val="00B050"/>
                    </a:solidFill>
                  </a:rPr>
                  <a:t>ns</a:t>
                </a:r>
                <a:r>
                  <a:rPr lang="de-DE" sz="2400" dirty="0" smtClean="0">
                    <a:solidFill>
                      <a:srgbClr val="00B050"/>
                    </a:solidFill>
                  </a:rPr>
                  <a:t>] </a:t>
                </a:r>
                <a:r>
                  <a:rPr lang="de-DE" sz="2400" dirty="0" err="1">
                    <a:solidFill>
                      <a:srgbClr val="00B050"/>
                    </a:solidFill>
                  </a:rPr>
                  <a:t>o</a:t>
                </a:r>
                <a:r>
                  <a:rPr lang="de-DE" sz="2400" dirty="0" err="1" smtClean="0">
                    <a:solidFill>
                      <a:srgbClr val="00B050"/>
                    </a:solidFill>
                  </a:rPr>
                  <a:t>f</a:t>
                </a:r>
                <a:r>
                  <a:rPr lang="de-DE" sz="2400" dirty="0" smtClean="0">
                    <a:solidFill>
                      <a:srgbClr val="00B050"/>
                    </a:solidFill>
                  </a:rPr>
                  <a:t> 1 </a:t>
                </a:r>
                <a:r>
                  <a:rPr lang="de-DE" sz="2400" dirty="0" err="1" smtClean="0">
                    <a:solidFill>
                      <a:srgbClr val="00B050"/>
                    </a:solidFill>
                  </a:rPr>
                  <a:t>bunch</a:t>
                </a:r>
                <a:r>
                  <a:rPr lang="de-DE" sz="2400" dirty="0" smtClean="0">
                    <a:solidFill>
                      <a:srgbClr val="00B050"/>
                    </a:solidFill>
                  </a:rPr>
                  <a:t>: 2.5 </a:t>
                </a:r>
                <a:r>
                  <a:rPr lang="de-DE" sz="2400" dirty="0" err="1" smtClean="0">
                    <a:solidFill>
                      <a:srgbClr val="00B050"/>
                    </a:solidFill>
                  </a:rPr>
                  <a:t>ns</a:t>
                </a:r>
                <a:endParaRPr lang="de-DE" sz="2400" dirty="0" smtClean="0">
                  <a:solidFill>
                    <a:srgbClr val="00B050"/>
                  </a:solidFill>
                </a:endParaRPr>
              </a:p>
              <a:p>
                <a:endParaRPr lang="de-DE" sz="2400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004" y="2568828"/>
                <a:ext cx="7265324" cy="1442061"/>
              </a:xfrm>
              <a:prstGeom prst="rect">
                <a:avLst/>
              </a:prstGeom>
              <a:blipFill rotWithShape="0">
                <a:blip r:embed="rId2"/>
                <a:stretch>
                  <a:fillRect l="-1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8066" y="3975175"/>
                <a:ext cx="6624570" cy="7250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𝑙𝑒𝑛𝑔𝑡h</m:t>
                      </m:r>
                      <m:r>
                        <a:rPr lang="de-DE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de-DE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=300∗</m:t>
                      </m:r>
                      <m:sSup>
                        <m:sSupPr>
                          <m:ctrlP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f>
                        <m:fPr>
                          <m:ctrlP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de-DE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∗2.5</m:t>
                      </m:r>
                      <m:sSup>
                        <m:sSupPr>
                          <m:ctrlP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∗10</m:t>
                          </m:r>
                        </m:e>
                        <m:sup>
                          <m: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  <m:r>
                        <a:rPr lang="de-DE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de-DE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=0.75</m:t>
                      </m:r>
                      <m:r>
                        <a:rPr lang="de-DE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66" y="3975175"/>
                <a:ext cx="6624570" cy="7250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763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No</a:t>
            </a:r>
            <a:r>
              <a:rPr lang="de-DE" dirty="0" smtClean="0"/>
              <a:t> stupid </a:t>
            </a:r>
            <a:r>
              <a:rPr lang="de-DE" dirty="0" err="1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4673"/>
            <a:ext cx="9144000" cy="5138057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en-US" dirty="0" smtClean="0"/>
              <a:t>A proverb:</a:t>
            </a:r>
          </a:p>
          <a:p>
            <a:pPr marL="0" indent="0">
              <a:buNone/>
            </a:pPr>
            <a:r>
              <a:rPr lang="en-US" dirty="0" smtClean="0"/>
              <a:t>There is no such thing as a stupid question.</a:t>
            </a:r>
          </a:p>
          <a:p>
            <a:pPr marL="0" indent="0">
              <a:buNone/>
            </a:pPr>
            <a:r>
              <a:rPr lang="en-US" dirty="0" smtClean="0"/>
              <a:t>There are only stupid answers!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Lecturers take a big risk!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9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Emittance measurements</a:t>
            </a:r>
          </a:p>
        </p:txBody>
      </p:sp>
      <p:pic>
        <p:nvPicPr>
          <p:cNvPr id="48132" name="Picture 3" descr="partice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1828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657600" y="1600200"/>
            <a:ext cx="5303838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A beam is made of many many particles,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each one of these particles is moving with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a given velocity. Most of the velocity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vector of a single particle is parallel to the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direction of the beam as a whole (s).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There is however a smaller component of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the particles velocity which is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perpendicular to it (x or y).</a:t>
            </a:r>
          </a:p>
        </p:txBody>
      </p:sp>
      <p:graphicFrame>
        <p:nvGraphicFramePr>
          <p:cNvPr id="48134" name="Object 5"/>
          <p:cNvGraphicFramePr>
            <a:graphicFrameLocks noChangeAspect="1"/>
          </p:cNvGraphicFramePr>
          <p:nvPr/>
        </p:nvGraphicFramePr>
        <p:xfrm>
          <a:off x="3429000" y="4953000"/>
          <a:ext cx="4724400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4" imgW="1600200" imgH="241300" progId="Equation.3">
                  <p:embed/>
                </p:oleObj>
              </mc:Choice>
              <mc:Fallback>
                <p:oleObj name="Equation" r:id="rId4" imgW="16002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953000"/>
                        <a:ext cx="4724400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832817" y="5866227"/>
            <a:ext cx="1743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dirty="0">
                <a:solidFill>
                  <a:srgbClr val="FF0000"/>
                </a:solidFill>
              </a:rPr>
              <a:t>Design by E. </a:t>
            </a:r>
            <a:r>
              <a:rPr lang="en-US" sz="1400" dirty="0" err="1">
                <a:solidFill>
                  <a:srgbClr val="FF0000"/>
                </a:solidFill>
              </a:rPr>
              <a:t>Bravin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8136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F93D59-27C1-435F-8AC2-EC6A15C4C511}" type="slidenum">
              <a:rPr lang="en-US" sz="1400" smtClean="0"/>
              <a:pPr eaLnBrk="1" hangingPunct="1"/>
              <a:t>20</a:t>
            </a:fld>
            <a:endParaRPr lang="en-US" sz="1400" smtClean="0"/>
          </a:p>
        </p:txBody>
      </p:sp>
    </p:spTree>
    <p:extLst>
      <p:ext uri="{BB962C8B-B14F-4D97-AF65-F5344CB8AC3E}">
        <p14:creationId xmlns:p14="http://schemas.microsoft.com/office/powerpoint/2010/main" val="316625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467406" y="1099456"/>
            <a:ext cx="1468463" cy="2490023"/>
            <a:chOff x="3648" y="576"/>
            <a:chExt cx="1824" cy="2448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 rot="1763454">
              <a:off x="3744" y="576"/>
              <a:ext cx="1536" cy="244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V="1">
              <a:off x="4512" y="91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3648" y="1728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299" y="935"/>
              <a:ext cx="2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800" b="1"/>
                <a:t>x’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5180" y="1728"/>
              <a:ext cx="1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800" b="1"/>
                <a:t>x</a:t>
              </a: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 rot="1978856">
              <a:off x="4032" y="1008"/>
              <a:ext cx="960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584" y="3200850"/>
            <a:ext cx="3992818" cy="340720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Phase 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49807" y="2034771"/>
            <a:ext cx="35589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endParaRPr lang="de-DE" dirty="0" smtClean="0"/>
          </a:p>
          <a:p>
            <a:r>
              <a:rPr lang="de-DE" dirty="0"/>
              <a:t>x</a:t>
            </a:r>
            <a:r>
              <a:rPr lang="de-DE" dirty="0" smtClean="0"/>
              <a:t>‘ </a:t>
            </a:r>
            <a:r>
              <a:rPr lang="de-DE" dirty="0" err="1" smtClean="0"/>
              <a:t>is</a:t>
            </a:r>
            <a:r>
              <a:rPr lang="de-DE" dirty="0" smtClean="0"/>
              <a:t> ist angle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64949" y="3983064"/>
            <a:ext cx="343235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Projection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x </a:t>
            </a:r>
            <a:r>
              <a:rPr lang="de-DE" dirty="0" err="1" smtClean="0"/>
              <a:t>axis</a:t>
            </a:r>
            <a:r>
              <a:rPr lang="de-DE" dirty="0" smtClean="0"/>
              <a:t> </a:t>
            </a:r>
            <a:r>
              <a:rPr lang="de-DE" dirty="0" err="1" smtClean="0"/>
              <a:t>gives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rms</a:t>
            </a:r>
            <a:r>
              <a:rPr lang="de-DE" dirty="0" smtClean="0"/>
              <a:t> beam </a:t>
            </a:r>
            <a:r>
              <a:rPr lang="de-DE" dirty="0" err="1" smtClean="0"/>
              <a:t>size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Projection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x‘ </a:t>
            </a:r>
            <a:r>
              <a:rPr lang="de-DE" dirty="0" err="1" smtClean="0"/>
              <a:t>axis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angular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particles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24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Emittance measurements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624013"/>
            <a:ext cx="4648200" cy="4538662"/>
          </a:xfrm>
        </p:spPr>
        <p:txBody>
          <a:bodyPr/>
          <a:lstStyle/>
          <a:p>
            <a:pPr eaLnBrk="1" hangingPunct="1"/>
            <a:r>
              <a:rPr lang="en-US" smtClean="0"/>
              <a:t>If for each beam particle we plot its position and its transverse angle we get a particle distribution who’s boundary is an usually ellipse.  </a:t>
            </a:r>
          </a:p>
          <a:p>
            <a:pPr eaLnBrk="1" hangingPunct="1"/>
            <a:r>
              <a:rPr lang="en-US" smtClean="0"/>
              <a:t>The projection onto the x axis is the beam size</a:t>
            </a:r>
          </a:p>
        </p:txBody>
      </p:sp>
      <p:grpSp>
        <p:nvGrpSpPr>
          <p:cNvPr id="54277" name="Group 4"/>
          <p:cNvGrpSpPr>
            <a:grpSpLocks/>
          </p:cNvGrpSpPr>
          <p:nvPr/>
        </p:nvGrpSpPr>
        <p:grpSpPr bwMode="auto">
          <a:xfrm>
            <a:off x="5791200" y="914400"/>
            <a:ext cx="2895600" cy="3886200"/>
            <a:chOff x="3648" y="576"/>
            <a:chExt cx="1824" cy="2448"/>
          </a:xfrm>
        </p:grpSpPr>
        <p:sp>
          <p:nvSpPr>
            <p:cNvPr id="54279" name="Oval 5"/>
            <p:cNvSpPr>
              <a:spLocks noChangeArrowheads="1"/>
            </p:cNvSpPr>
            <p:nvPr/>
          </p:nvSpPr>
          <p:spPr bwMode="auto">
            <a:xfrm rot="1763454">
              <a:off x="3744" y="576"/>
              <a:ext cx="1536" cy="244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4280" name="Line 6"/>
            <p:cNvSpPr>
              <a:spLocks noChangeShapeType="1"/>
            </p:cNvSpPr>
            <p:nvPr/>
          </p:nvSpPr>
          <p:spPr bwMode="auto">
            <a:xfrm flipV="1">
              <a:off x="4512" y="91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1" name="Line 7"/>
            <p:cNvSpPr>
              <a:spLocks noChangeShapeType="1"/>
            </p:cNvSpPr>
            <p:nvPr/>
          </p:nvSpPr>
          <p:spPr bwMode="auto">
            <a:xfrm>
              <a:off x="3648" y="1728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2" name="Text Box 8"/>
            <p:cNvSpPr txBox="1">
              <a:spLocks noChangeArrowheads="1"/>
            </p:cNvSpPr>
            <p:nvPr/>
          </p:nvSpPr>
          <p:spPr bwMode="auto">
            <a:xfrm>
              <a:off x="4299" y="935"/>
              <a:ext cx="2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800" b="1"/>
                <a:t>x’</a:t>
              </a:r>
            </a:p>
          </p:txBody>
        </p:sp>
        <p:sp>
          <p:nvSpPr>
            <p:cNvPr id="54283" name="Text Box 9"/>
            <p:cNvSpPr txBox="1">
              <a:spLocks noChangeArrowheads="1"/>
            </p:cNvSpPr>
            <p:nvPr/>
          </p:nvSpPr>
          <p:spPr bwMode="auto">
            <a:xfrm>
              <a:off x="5180" y="1728"/>
              <a:ext cx="1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800" b="1"/>
                <a:t>x</a:t>
              </a:r>
            </a:p>
          </p:txBody>
        </p:sp>
        <p:sp>
          <p:nvSpPr>
            <p:cNvPr id="54284" name="Oval 10"/>
            <p:cNvSpPr>
              <a:spLocks noChangeArrowheads="1"/>
            </p:cNvSpPr>
            <p:nvPr/>
          </p:nvSpPr>
          <p:spPr bwMode="auto">
            <a:xfrm rot="1978856">
              <a:off x="4032" y="1008"/>
              <a:ext cx="960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4285" name="Line 11"/>
            <p:cNvSpPr>
              <a:spLocks noChangeShapeType="1"/>
            </p:cNvSpPr>
            <p:nvPr/>
          </p:nvSpPr>
          <p:spPr bwMode="auto">
            <a:xfrm flipV="1">
              <a:off x="3936" y="17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6" name="Line 12"/>
            <p:cNvSpPr>
              <a:spLocks noChangeShapeType="1"/>
            </p:cNvSpPr>
            <p:nvPr/>
          </p:nvSpPr>
          <p:spPr bwMode="auto">
            <a:xfrm>
              <a:off x="5088" y="144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7" name="Line 13"/>
            <p:cNvSpPr>
              <a:spLocks noChangeShapeType="1"/>
            </p:cNvSpPr>
            <p:nvPr/>
          </p:nvSpPr>
          <p:spPr bwMode="auto">
            <a:xfrm>
              <a:off x="3936" y="1680"/>
              <a:ext cx="1152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8" name="Text Box 14"/>
            <p:cNvSpPr txBox="1">
              <a:spLocks noChangeArrowheads="1"/>
            </p:cNvSpPr>
            <p:nvPr/>
          </p:nvSpPr>
          <p:spPr bwMode="auto">
            <a:xfrm>
              <a:off x="3648" y="1392"/>
              <a:ext cx="7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800"/>
                <a:t>Beam size</a:t>
              </a:r>
            </a:p>
          </p:txBody>
        </p:sp>
      </p:grpSp>
      <p:sp>
        <p:nvSpPr>
          <p:cNvPr id="54278" name="Slide Number Placeholder 1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1664A7-DEB2-437F-81BE-4CAA0034F904}" type="slidenum">
              <a:rPr lang="en-US" sz="1400" smtClean="0"/>
              <a:pPr eaLnBrk="1" hangingPunct="1"/>
              <a:t>22</a:t>
            </a:fld>
            <a:endParaRPr lang="en-US" sz="1400" smtClean="0"/>
          </a:p>
        </p:txBody>
      </p:sp>
    </p:spTree>
    <p:extLst>
      <p:ext uri="{BB962C8B-B14F-4D97-AF65-F5344CB8AC3E}">
        <p14:creationId xmlns:p14="http://schemas.microsoft.com/office/powerpoint/2010/main" val="279438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Line 2"/>
          <p:cNvSpPr>
            <a:spLocks noChangeShapeType="1"/>
          </p:cNvSpPr>
          <p:nvPr/>
        </p:nvSpPr>
        <p:spPr bwMode="auto">
          <a:xfrm>
            <a:off x="6497638" y="2122488"/>
            <a:ext cx="1377950" cy="1587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Transforming angular distribution to profile</a:t>
            </a:r>
          </a:p>
        </p:txBody>
      </p:sp>
      <p:sp>
        <p:nvSpPr>
          <p:cNvPr id="5632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2014538"/>
            <a:ext cx="3352800" cy="4310062"/>
          </a:xfrm>
        </p:spPr>
        <p:txBody>
          <a:bodyPr/>
          <a:lstStyle/>
          <a:p>
            <a:pPr eaLnBrk="1" hangingPunct="1"/>
            <a:r>
              <a:rPr lang="en-GB" sz="2000" smtClean="0"/>
              <a:t>When moving through a </a:t>
            </a:r>
            <a:r>
              <a:rPr lang="en-GB" sz="2000" smtClean="0">
                <a:solidFill>
                  <a:schemeClr val="hlink"/>
                </a:solidFill>
              </a:rPr>
              <a:t>drift space</a:t>
            </a:r>
            <a:r>
              <a:rPr lang="en-GB" sz="2000" smtClean="0"/>
              <a:t> the angles don</a:t>
            </a:r>
            <a:r>
              <a:rPr lang="fr-CH" sz="2000" smtClean="0"/>
              <a:t>’t change (</a:t>
            </a:r>
            <a:r>
              <a:rPr lang="fr-CH" sz="2000" smtClean="0">
                <a:solidFill>
                  <a:schemeClr val="hlink"/>
                </a:solidFill>
              </a:rPr>
              <a:t>horizontal move</a:t>
            </a:r>
            <a:r>
              <a:rPr lang="fr-CH" sz="2000" smtClean="0"/>
              <a:t> in phase space)</a:t>
            </a:r>
          </a:p>
          <a:p>
            <a:pPr eaLnBrk="1" hangingPunct="1"/>
            <a:r>
              <a:rPr lang="en-US" sz="2000" smtClean="0"/>
              <a:t>When moving through a </a:t>
            </a:r>
            <a:r>
              <a:rPr lang="en-US" sz="2000" smtClean="0">
                <a:solidFill>
                  <a:schemeClr val="hlink"/>
                </a:solidFill>
              </a:rPr>
              <a:t>quadrupole</a:t>
            </a:r>
            <a:r>
              <a:rPr lang="en-US" sz="2000" smtClean="0"/>
              <a:t> the position does not change but the angle does (</a:t>
            </a:r>
            <a:r>
              <a:rPr lang="en-US" sz="2000" smtClean="0">
                <a:solidFill>
                  <a:schemeClr val="hlink"/>
                </a:solidFill>
              </a:rPr>
              <a:t>vertical move</a:t>
            </a:r>
            <a:r>
              <a:rPr lang="en-US" sz="2000" smtClean="0"/>
              <a:t> in phase space)</a:t>
            </a:r>
          </a:p>
        </p:txBody>
      </p:sp>
      <p:sp>
        <p:nvSpPr>
          <p:cNvPr id="56326" name="Line 5"/>
          <p:cNvSpPr>
            <a:spLocks noChangeShapeType="1"/>
          </p:cNvSpPr>
          <p:nvPr/>
        </p:nvSpPr>
        <p:spPr bwMode="auto">
          <a:xfrm flipV="1">
            <a:off x="4462463" y="1411288"/>
            <a:ext cx="0" cy="1520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27" name="Line 6"/>
          <p:cNvSpPr>
            <a:spLocks noChangeShapeType="1"/>
          </p:cNvSpPr>
          <p:nvPr/>
        </p:nvSpPr>
        <p:spPr bwMode="auto">
          <a:xfrm>
            <a:off x="3548063" y="2219325"/>
            <a:ext cx="1931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28" name="Text Box 7"/>
          <p:cNvSpPr txBox="1">
            <a:spLocks noChangeArrowheads="1"/>
          </p:cNvSpPr>
          <p:nvPr/>
        </p:nvSpPr>
        <p:spPr bwMode="auto">
          <a:xfrm>
            <a:off x="4176713" y="1433513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x’</a:t>
            </a:r>
          </a:p>
        </p:txBody>
      </p:sp>
      <p:sp>
        <p:nvSpPr>
          <p:cNvPr id="56329" name="Text Box 8"/>
          <p:cNvSpPr txBox="1">
            <a:spLocks noChangeArrowheads="1"/>
          </p:cNvSpPr>
          <p:nvPr/>
        </p:nvSpPr>
        <p:spPr bwMode="auto">
          <a:xfrm>
            <a:off x="5119688" y="22193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</a:t>
            </a:r>
          </a:p>
        </p:txBody>
      </p:sp>
      <p:sp>
        <p:nvSpPr>
          <p:cNvPr id="56330" name="Text Box 9"/>
          <p:cNvSpPr txBox="1">
            <a:spLocks noChangeArrowheads="1"/>
          </p:cNvSpPr>
          <p:nvPr/>
        </p:nvSpPr>
        <p:spPr bwMode="auto">
          <a:xfrm>
            <a:off x="4589463" y="3122613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/>
              <a:t>slit</a:t>
            </a:r>
          </a:p>
        </p:txBody>
      </p:sp>
      <p:sp>
        <p:nvSpPr>
          <p:cNvPr id="56331" name="Rectangle 10" descr="Light downward diagonal"/>
          <p:cNvSpPr>
            <a:spLocks noChangeArrowheads="1"/>
          </p:cNvSpPr>
          <p:nvPr/>
        </p:nvSpPr>
        <p:spPr bwMode="auto">
          <a:xfrm>
            <a:off x="4843463" y="1411288"/>
            <a:ext cx="101600" cy="152082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32" name="Line 11"/>
          <p:cNvSpPr>
            <a:spLocks noChangeShapeType="1"/>
          </p:cNvSpPr>
          <p:nvPr/>
        </p:nvSpPr>
        <p:spPr bwMode="auto">
          <a:xfrm flipV="1">
            <a:off x="6748463" y="1417638"/>
            <a:ext cx="1587" cy="1520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33" name="Line 12"/>
          <p:cNvSpPr>
            <a:spLocks noChangeShapeType="1"/>
          </p:cNvSpPr>
          <p:nvPr/>
        </p:nvSpPr>
        <p:spPr bwMode="auto">
          <a:xfrm flipV="1">
            <a:off x="5834063" y="2225675"/>
            <a:ext cx="24796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34" name="Text Box 13"/>
          <p:cNvSpPr txBox="1">
            <a:spLocks noChangeArrowheads="1"/>
          </p:cNvSpPr>
          <p:nvPr/>
        </p:nvSpPr>
        <p:spPr bwMode="auto">
          <a:xfrm>
            <a:off x="6462713" y="1439863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x’</a:t>
            </a:r>
          </a:p>
        </p:txBody>
      </p:sp>
      <p:sp>
        <p:nvSpPr>
          <p:cNvPr id="56335" name="Text Box 14"/>
          <p:cNvSpPr txBox="1">
            <a:spLocks noChangeArrowheads="1"/>
          </p:cNvSpPr>
          <p:nvPr/>
        </p:nvSpPr>
        <p:spPr bwMode="auto">
          <a:xfrm>
            <a:off x="7405688" y="22256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</a:t>
            </a:r>
          </a:p>
        </p:txBody>
      </p:sp>
      <p:sp>
        <p:nvSpPr>
          <p:cNvPr id="56336" name="Text Box 15"/>
          <p:cNvSpPr txBox="1">
            <a:spLocks noChangeArrowheads="1"/>
          </p:cNvSpPr>
          <p:nvPr/>
        </p:nvSpPr>
        <p:spPr bwMode="auto">
          <a:xfrm>
            <a:off x="7143750" y="3152775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/>
              <a:t>slit</a:t>
            </a:r>
          </a:p>
        </p:txBody>
      </p:sp>
      <p:sp>
        <p:nvSpPr>
          <p:cNvPr id="56337" name="Rectangle 16" descr="Light downward diagonal"/>
          <p:cNvSpPr>
            <a:spLocks noChangeArrowheads="1"/>
          </p:cNvSpPr>
          <p:nvPr/>
        </p:nvSpPr>
        <p:spPr bwMode="auto">
          <a:xfrm>
            <a:off x="7118350" y="1430338"/>
            <a:ext cx="101600" cy="152082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38" name="Rectangle 17" descr="Light downward diagonal"/>
          <p:cNvSpPr>
            <a:spLocks noChangeArrowheads="1"/>
          </p:cNvSpPr>
          <p:nvPr/>
        </p:nvSpPr>
        <p:spPr bwMode="auto">
          <a:xfrm rot="2418009">
            <a:off x="7131050" y="1200150"/>
            <a:ext cx="128588" cy="1985963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39" name="Line 18"/>
          <p:cNvSpPr>
            <a:spLocks noChangeShapeType="1"/>
          </p:cNvSpPr>
          <p:nvPr/>
        </p:nvSpPr>
        <p:spPr bwMode="auto">
          <a:xfrm>
            <a:off x="7218363" y="1427163"/>
            <a:ext cx="5588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0" name="Line 19"/>
          <p:cNvSpPr>
            <a:spLocks noChangeShapeType="1"/>
          </p:cNvSpPr>
          <p:nvPr/>
        </p:nvSpPr>
        <p:spPr bwMode="auto">
          <a:xfrm flipH="1" flipV="1">
            <a:off x="6608763" y="2954338"/>
            <a:ext cx="498475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1" name="Line 20"/>
          <p:cNvSpPr>
            <a:spLocks noChangeShapeType="1"/>
          </p:cNvSpPr>
          <p:nvPr/>
        </p:nvSpPr>
        <p:spPr bwMode="auto">
          <a:xfrm flipV="1">
            <a:off x="6510338" y="2232025"/>
            <a:ext cx="1587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2" name="Line 21"/>
          <p:cNvSpPr>
            <a:spLocks noChangeShapeType="1"/>
          </p:cNvSpPr>
          <p:nvPr/>
        </p:nvSpPr>
        <p:spPr bwMode="auto">
          <a:xfrm>
            <a:off x="7875588" y="1476375"/>
            <a:ext cx="1587" cy="742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3" name="Line 22"/>
          <p:cNvSpPr>
            <a:spLocks noChangeShapeType="1"/>
          </p:cNvSpPr>
          <p:nvPr/>
        </p:nvSpPr>
        <p:spPr bwMode="auto">
          <a:xfrm flipV="1">
            <a:off x="6705600" y="3995738"/>
            <a:ext cx="1588" cy="1520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4" name="Line 23"/>
          <p:cNvSpPr>
            <a:spLocks noChangeShapeType="1"/>
          </p:cNvSpPr>
          <p:nvPr/>
        </p:nvSpPr>
        <p:spPr bwMode="auto">
          <a:xfrm flipV="1">
            <a:off x="5791200" y="4803775"/>
            <a:ext cx="24796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5" name="Text Box 24"/>
          <p:cNvSpPr txBox="1">
            <a:spLocks noChangeArrowheads="1"/>
          </p:cNvSpPr>
          <p:nvPr/>
        </p:nvSpPr>
        <p:spPr bwMode="auto">
          <a:xfrm>
            <a:off x="6419850" y="4017963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x’</a:t>
            </a:r>
          </a:p>
        </p:txBody>
      </p:sp>
      <p:sp>
        <p:nvSpPr>
          <p:cNvPr id="56346" name="Text Box 25"/>
          <p:cNvSpPr txBox="1">
            <a:spLocks noChangeArrowheads="1"/>
          </p:cNvSpPr>
          <p:nvPr/>
        </p:nvSpPr>
        <p:spPr bwMode="auto">
          <a:xfrm>
            <a:off x="7362825" y="48037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</a:t>
            </a:r>
          </a:p>
        </p:txBody>
      </p:sp>
      <p:sp>
        <p:nvSpPr>
          <p:cNvPr id="56347" name="Text Box 26"/>
          <p:cNvSpPr txBox="1">
            <a:spLocks noChangeArrowheads="1"/>
          </p:cNvSpPr>
          <p:nvPr/>
        </p:nvSpPr>
        <p:spPr bwMode="auto">
          <a:xfrm>
            <a:off x="6832600" y="5707063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/>
              <a:t>slit</a:t>
            </a:r>
          </a:p>
        </p:txBody>
      </p:sp>
      <p:sp>
        <p:nvSpPr>
          <p:cNvPr id="56348" name="Rectangle 27" descr="Light downward diagonal"/>
          <p:cNvSpPr>
            <a:spLocks noChangeArrowheads="1"/>
          </p:cNvSpPr>
          <p:nvPr/>
        </p:nvSpPr>
        <p:spPr bwMode="auto">
          <a:xfrm rot="2418009">
            <a:off x="6981825" y="3862388"/>
            <a:ext cx="138113" cy="1985962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49" name="Text Box 28"/>
          <p:cNvSpPr txBox="1">
            <a:spLocks noChangeArrowheads="1"/>
          </p:cNvSpPr>
          <p:nvPr/>
        </p:nvSpPr>
        <p:spPr bwMode="auto">
          <a:xfrm>
            <a:off x="5880100" y="939800"/>
            <a:ext cx="2673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800"/>
              <a:t>Influence of a drift space</a:t>
            </a:r>
          </a:p>
        </p:txBody>
      </p:sp>
      <p:sp>
        <p:nvSpPr>
          <p:cNvPr id="56350" name="Rectangle 29" descr="Light downward diagonal"/>
          <p:cNvSpPr>
            <a:spLocks noChangeArrowheads="1"/>
          </p:cNvSpPr>
          <p:nvPr/>
        </p:nvSpPr>
        <p:spPr bwMode="auto">
          <a:xfrm rot="5400000">
            <a:off x="6988175" y="4075113"/>
            <a:ext cx="142875" cy="1447800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51" name="Line 30"/>
          <p:cNvSpPr>
            <a:spLocks noChangeShapeType="1"/>
          </p:cNvSpPr>
          <p:nvPr/>
        </p:nvSpPr>
        <p:spPr bwMode="auto">
          <a:xfrm flipV="1">
            <a:off x="6351588" y="4926013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52" name="Line 31"/>
          <p:cNvSpPr>
            <a:spLocks noChangeShapeType="1"/>
          </p:cNvSpPr>
          <p:nvPr/>
        </p:nvSpPr>
        <p:spPr bwMode="auto">
          <a:xfrm>
            <a:off x="7778750" y="4170363"/>
            <a:ext cx="0" cy="487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53" name="Text Box 32"/>
          <p:cNvSpPr txBox="1">
            <a:spLocks noChangeArrowheads="1"/>
          </p:cNvSpPr>
          <p:nvPr/>
        </p:nvSpPr>
        <p:spPr bwMode="auto">
          <a:xfrm>
            <a:off x="6035675" y="3565525"/>
            <a:ext cx="2762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800"/>
              <a:t>Influence of a quadrupole</a:t>
            </a:r>
          </a:p>
        </p:txBody>
      </p:sp>
      <p:sp>
        <p:nvSpPr>
          <p:cNvPr id="56354" name="Line 33"/>
          <p:cNvSpPr>
            <a:spLocks noChangeShapeType="1"/>
          </p:cNvSpPr>
          <p:nvPr/>
        </p:nvSpPr>
        <p:spPr bwMode="auto">
          <a:xfrm>
            <a:off x="6351588" y="4621213"/>
            <a:ext cx="1414462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55" name="Slide Number Placeholder 3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7D5B4C-DCD2-4DD5-BCB1-BE2C3F469F95}" type="slidenum">
              <a:rPr lang="en-US" sz="1400" smtClean="0"/>
              <a:pPr eaLnBrk="1" hangingPunct="1"/>
              <a:t>23</a:t>
            </a:fld>
            <a:endParaRPr lang="en-US" sz="1400" smtClean="0"/>
          </a:p>
        </p:txBody>
      </p:sp>
    </p:spTree>
    <p:extLst>
      <p:ext uri="{BB962C8B-B14F-4D97-AF65-F5344CB8AC3E}">
        <p14:creationId xmlns:p14="http://schemas.microsoft.com/office/powerpoint/2010/main" val="218384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Photo CERN and its</a:t>
            </a:r>
            <a:br>
              <a:rPr lang="en-US" noProof="0" dirty="0" smtClean="0"/>
            </a:br>
            <a:r>
              <a:rPr lang="en-US" noProof="0" dirty="0" smtClean="0"/>
              <a:t>Accelerator Chain</a:t>
            </a:r>
            <a:endParaRPr lang="en-US" noProof="0" dirty="0"/>
          </a:p>
        </p:txBody>
      </p:sp>
      <p:pic>
        <p:nvPicPr>
          <p:cNvPr id="4" name="Picture 2" descr="aerial-vie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123" y="1355315"/>
            <a:ext cx="6885935" cy="507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16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69" y="267313"/>
            <a:ext cx="8754998" cy="6194743"/>
          </a:xfrm>
        </p:spPr>
      </p:pic>
      <p:pic>
        <p:nvPicPr>
          <p:cNvPr id="15" name="Picture 17" descr="logo-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61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Proton </a:t>
            </a:r>
            <a:r>
              <a:rPr lang="en-US" noProof="0" dirty="0" err="1" smtClean="0"/>
              <a:t>Linac</a:t>
            </a:r>
            <a:endParaRPr lang="en-US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59370"/>
            <a:ext cx="5420314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724" y="1215829"/>
            <a:ext cx="412845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88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Booster</a:t>
            </a:r>
            <a:endParaRPr lang="en-US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441" y="1099456"/>
            <a:ext cx="5862559" cy="394989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16" y="3196526"/>
            <a:ext cx="4824536" cy="321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20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Proton Synchrotron</a:t>
            </a:r>
            <a:endParaRPr lang="en-US" noProof="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553" y="1099456"/>
            <a:ext cx="7200800" cy="5284041"/>
          </a:xfrm>
        </p:spPr>
      </p:pic>
    </p:spTree>
    <p:extLst>
      <p:ext uri="{BB962C8B-B14F-4D97-AF65-F5344CB8AC3E}">
        <p14:creationId xmlns:p14="http://schemas.microsoft.com/office/powerpoint/2010/main" val="286827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SPS</a:t>
            </a:r>
            <a:endParaRPr lang="en-US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613" y="1099456"/>
            <a:ext cx="6611345" cy="5090736"/>
          </a:xfrm>
        </p:spPr>
      </p:pic>
    </p:spTree>
    <p:extLst>
      <p:ext uri="{BB962C8B-B14F-4D97-AF65-F5344CB8AC3E}">
        <p14:creationId xmlns:p14="http://schemas.microsoft.com/office/powerpoint/2010/main" val="405788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Beam Diagnostics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noProof="0" dirty="0" smtClean="0"/>
          </a:p>
          <a:p>
            <a:pPr marL="0" indent="0">
              <a:buNone/>
            </a:pPr>
            <a:r>
              <a:rPr lang="en-US" noProof="0" dirty="0" smtClean="0"/>
              <a:t>What do you expect from a lecture on „Beam Diagnostics“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161310"/>
            <a:ext cx="7996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Show how to measure beam parameters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54" y="2753604"/>
            <a:ext cx="3711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Which</a:t>
            </a:r>
            <a:r>
              <a:rPr lang="de-DE" sz="2400" dirty="0" smtClean="0"/>
              <a:t> beam </a:t>
            </a:r>
            <a:r>
              <a:rPr lang="de-DE" sz="2400" dirty="0" err="1" smtClean="0"/>
              <a:t>parameters</a:t>
            </a:r>
            <a:r>
              <a:rPr lang="de-DE" sz="2400" dirty="0" smtClean="0"/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254" y="3328672"/>
            <a:ext cx="560454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Beam </a:t>
            </a:r>
            <a:r>
              <a:rPr lang="de-DE" dirty="0" err="1" smtClean="0">
                <a:solidFill>
                  <a:srgbClr val="00B050"/>
                </a:solidFill>
              </a:rPr>
              <a:t>presence</a:t>
            </a:r>
            <a:endParaRPr lang="de-DE" dirty="0" smtClean="0">
              <a:solidFill>
                <a:srgbClr val="00B050"/>
              </a:solidFill>
            </a:endParaRPr>
          </a:p>
          <a:p>
            <a:r>
              <a:rPr lang="de-DE" dirty="0" smtClean="0">
                <a:solidFill>
                  <a:srgbClr val="00B050"/>
                </a:solidFill>
              </a:rPr>
              <a:t>Beam </a:t>
            </a:r>
            <a:r>
              <a:rPr lang="de-DE" dirty="0" err="1" smtClean="0">
                <a:solidFill>
                  <a:srgbClr val="00B050"/>
                </a:solidFill>
              </a:rPr>
              <a:t>intensity</a:t>
            </a:r>
            <a:endParaRPr lang="de-DE" dirty="0" smtClean="0">
              <a:solidFill>
                <a:srgbClr val="00B050"/>
              </a:solidFill>
            </a:endParaRPr>
          </a:p>
          <a:p>
            <a:r>
              <a:rPr lang="de-DE" dirty="0" err="1" smtClean="0">
                <a:solidFill>
                  <a:srgbClr val="00B050"/>
                </a:solidFill>
              </a:rPr>
              <a:t>Mean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position</a:t>
            </a:r>
            <a:endParaRPr lang="de-DE" dirty="0" smtClean="0">
              <a:solidFill>
                <a:srgbClr val="00B050"/>
              </a:solidFill>
            </a:endParaRPr>
          </a:p>
          <a:p>
            <a:r>
              <a:rPr lang="de-DE" dirty="0" err="1" smtClean="0">
                <a:solidFill>
                  <a:srgbClr val="00B050"/>
                </a:solidFill>
              </a:rPr>
              <a:t>Trajectory</a:t>
            </a:r>
            <a:endParaRPr lang="de-DE" dirty="0" smtClean="0">
              <a:solidFill>
                <a:srgbClr val="00B050"/>
              </a:solidFill>
            </a:endParaRPr>
          </a:p>
          <a:p>
            <a:r>
              <a:rPr lang="de-DE" dirty="0" smtClean="0">
                <a:solidFill>
                  <a:srgbClr val="00B050"/>
                </a:solidFill>
              </a:rPr>
              <a:t>Transverse </a:t>
            </a:r>
            <a:r>
              <a:rPr lang="de-DE" dirty="0" err="1" smtClean="0">
                <a:solidFill>
                  <a:srgbClr val="00B050"/>
                </a:solidFill>
              </a:rPr>
              <a:t>distribution</a:t>
            </a:r>
            <a:r>
              <a:rPr lang="en-US" dirty="0" smtClean="0">
                <a:solidFill>
                  <a:srgbClr val="00B050"/>
                </a:solidFill>
              </a:rPr>
              <a:t> in horizontal and vertical</a:t>
            </a:r>
          </a:p>
          <a:p>
            <a:r>
              <a:rPr lang="de-DE" dirty="0" smtClean="0">
                <a:solidFill>
                  <a:srgbClr val="00B050"/>
                </a:solidFill>
              </a:rPr>
              <a:t>Longitudinal </a:t>
            </a:r>
            <a:r>
              <a:rPr lang="de-DE" dirty="0" err="1" smtClean="0">
                <a:solidFill>
                  <a:srgbClr val="00B050"/>
                </a:solidFill>
              </a:rPr>
              <a:t>distribution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</a:p>
          <a:p>
            <a:r>
              <a:rPr lang="de-DE" dirty="0" smtClean="0">
                <a:solidFill>
                  <a:srgbClr val="00B050"/>
                </a:solidFill>
              </a:rPr>
              <a:t>Transverse </a:t>
            </a:r>
            <a:r>
              <a:rPr lang="de-DE" dirty="0" err="1" smtClean="0">
                <a:solidFill>
                  <a:srgbClr val="00B050"/>
                </a:solidFill>
              </a:rPr>
              <a:t>and</a:t>
            </a:r>
            <a:r>
              <a:rPr lang="de-DE" dirty="0" smtClean="0">
                <a:solidFill>
                  <a:srgbClr val="00B050"/>
                </a:solidFill>
              </a:rPr>
              <a:t> longitudinal </a:t>
            </a:r>
            <a:r>
              <a:rPr lang="de-DE" dirty="0" err="1" smtClean="0">
                <a:solidFill>
                  <a:srgbClr val="00B050"/>
                </a:solidFill>
              </a:rPr>
              <a:t>emittance</a:t>
            </a:r>
            <a:endParaRPr lang="de-DE" dirty="0" smtClean="0">
              <a:solidFill>
                <a:srgbClr val="00B050"/>
              </a:solidFill>
            </a:endParaRPr>
          </a:p>
          <a:p>
            <a:r>
              <a:rPr lang="de-DE" dirty="0" smtClean="0">
                <a:solidFill>
                  <a:srgbClr val="00B050"/>
                </a:solidFill>
              </a:rPr>
              <a:t>Beam Tune, </a:t>
            </a:r>
            <a:r>
              <a:rPr lang="de-DE" dirty="0" err="1" smtClean="0">
                <a:solidFill>
                  <a:srgbClr val="00B050"/>
                </a:solidFill>
              </a:rPr>
              <a:t>Resonances</a:t>
            </a:r>
            <a:endParaRPr lang="de-DE" dirty="0" smtClean="0">
              <a:solidFill>
                <a:srgbClr val="00B050"/>
              </a:solidFill>
            </a:endParaRPr>
          </a:p>
          <a:p>
            <a:r>
              <a:rPr lang="de-DE" dirty="0" err="1" smtClean="0">
                <a:solidFill>
                  <a:srgbClr val="00B050"/>
                </a:solidFill>
              </a:rPr>
              <a:t>Chromaticity</a:t>
            </a:r>
            <a:endParaRPr lang="de-DE" dirty="0" smtClean="0">
              <a:solidFill>
                <a:srgbClr val="00B050"/>
              </a:solidFill>
            </a:endParaRPr>
          </a:p>
          <a:p>
            <a:r>
              <a:rPr lang="de-DE" dirty="0" smtClean="0">
                <a:solidFill>
                  <a:srgbClr val="00B050"/>
                </a:solidFill>
              </a:rPr>
              <a:t>Beta </a:t>
            </a:r>
            <a:r>
              <a:rPr lang="de-DE" dirty="0" err="1" smtClean="0">
                <a:solidFill>
                  <a:srgbClr val="00B050"/>
                </a:solidFill>
              </a:rPr>
              <a:t>function</a:t>
            </a:r>
            <a:r>
              <a:rPr lang="de-DE" dirty="0" smtClean="0">
                <a:solidFill>
                  <a:srgbClr val="00B050"/>
                </a:solidFill>
              </a:rPr>
              <a:t> …..</a:t>
            </a:r>
          </a:p>
        </p:txBody>
      </p:sp>
    </p:spTree>
    <p:extLst>
      <p:ext uri="{BB962C8B-B14F-4D97-AF65-F5344CB8AC3E}">
        <p14:creationId xmlns:p14="http://schemas.microsoft.com/office/powerpoint/2010/main" val="347020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… finally the LHC</a:t>
            </a:r>
            <a:endParaRPr lang="en-US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389" y="2862030"/>
            <a:ext cx="5436603" cy="362440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56" y="1438289"/>
            <a:ext cx="4262371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2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Student </a:t>
            </a:r>
            <a:r>
              <a:rPr lang="de-DE" dirty="0" err="1" smtClean="0"/>
              <a:t>lecturer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Who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come</a:t>
            </a:r>
            <a:r>
              <a:rPr lang="de-DE" dirty="0" smtClean="0"/>
              <a:t> in front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explain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fellow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</a:p>
          <a:p>
            <a:r>
              <a:rPr lang="de-DE" dirty="0" smtClean="0"/>
              <a:t>Transverse </a:t>
            </a:r>
            <a:r>
              <a:rPr lang="de-DE" dirty="0" err="1" smtClean="0"/>
              <a:t>emittance</a:t>
            </a:r>
            <a:endParaRPr lang="de-DE" dirty="0" smtClean="0"/>
          </a:p>
          <a:p>
            <a:r>
              <a:rPr lang="de-DE" dirty="0" smtClean="0"/>
              <a:t>Longitudinal </a:t>
            </a:r>
            <a:r>
              <a:rPr lang="de-DE" dirty="0" err="1" smtClean="0"/>
              <a:t>emittance</a:t>
            </a:r>
            <a:endParaRPr lang="de-DE" dirty="0" smtClean="0"/>
          </a:p>
          <a:p>
            <a:r>
              <a:rPr lang="de-DE" dirty="0" smtClean="0"/>
              <a:t>Betatron Tune …</a:t>
            </a:r>
          </a:p>
          <a:p>
            <a:pPr marL="0" indent="0">
              <a:buNone/>
            </a:pPr>
            <a:r>
              <a:rPr lang="de-DE" dirty="0" err="1"/>
              <a:t>i</a:t>
            </a:r>
            <a:r>
              <a:rPr lang="de-DE" dirty="0" err="1" smtClean="0"/>
              <a:t>s</a:t>
            </a:r>
            <a:r>
              <a:rPr lang="de-DE" dirty="0" smtClean="0"/>
              <a:t>?</a:t>
            </a:r>
          </a:p>
          <a:p>
            <a:pPr marL="0" indent="0">
              <a:buNone/>
            </a:pPr>
            <a:r>
              <a:rPr lang="de-DE" dirty="0" smtClean="0"/>
              <a:t>Who </a:t>
            </a:r>
            <a:r>
              <a:rPr lang="de-DE" dirty="0" err="1" smtClean="0"/>
              <a:t>thinks</a:t>
            </a:r>
            <a:r>
              <a:rPr lang="de-DE" dirty="0" smtClean="0"/>
              <a:t> </a:t>
            </a:r>
            <a:r>
              <a:rPr lang="de-DE" dirty="0" err="1" smtClean="0"/>
              <a:t>she</a:t>
            </a:r>
            <a:r>
              <a:rPr lang="de-DE" dirty="0" smtClean="0"/>
              <a:t>/he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able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so?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Who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ever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at CERN </a:t>
            </a:r>
            <a:r>
              <a:rPr lang="de-DE" dirty="0" err="1" smtClean="0"/>
              <a:t>or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big</a:t>
            </a:r>
            <a:r>
              <a:rPr lang="de-DE" dirty="0" smtClean="0"/>
              <a:t> </a:t>
            </a:r>
            <a:r>
              <a:rPr lang="de-DE" dirty="0" err="1" smtClean="0"/>
              <a:t>labs</a:t>
            </a:r>
            <a:r>
              <a:rPr lang="de-DE" dirty="0" smtClean="0"/>
              <a:t>? </a:t>
            </a:r>
          </a:p>
          <a:p>
            <a:pPr marL="0" indent="0">
              <a:buNone/>
            </a:pPr>
            <a:r>
              <a:rPr lang="de-DE" dirty="0" smtClean="0"/>
              <a:t>Who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ever</a:t>
            </a:r>
            <a:r>
              <a:rPr lang="de-DE" dirty="0" smtClean="0"/>
              <a:t> </a:t>
            </a:r>
            <a:r>
              <a:rPr lang="de-DE" dirty="0" err="1" smtClean="0"/>
              <a:t>seen</a:t>
            </a:r>
            <a:r>
              <a:rPr lang="de-DE" dirty="0" smtClean="0"/>
              <a:t> an </a:t>
            </a:r>
            <a:r>
              <a:rPr lang="de-DE" dirty="0" err="1" smtClean="0"/>
              <a:t>accelerator</a:t>
            </a:r>
            <a:r>
              <a:rPr lang="de-DE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0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my</a:t>
            </a:r>
            <a:r>
              <a:rPr lang="de-DE" dirty="0" smtClean="0"/>
              <a:t> </a:t>
            </a:r>
            <a:r>
              <a:rPr lang="de-DE" dirty="0" err="1" smtClean="0"/>
              <a:t>grandm</a:t>
            </a:r>
            <a:r>
              <a:rPr lang="de-DE" dirty="0" err="1"/>
              <a:t>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Find </a:t>
            </a:r>
            <a:r>
              <a:rPr lang="de-DE" dirty="0" err="1" smtClean="0"/>
              <a:t>answers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film:</a:t>
            </a:r>
          </a:p>
          <a:p>
            <a:r>
              <a:rPr lang="de-DE" dirty="0" err="1" smtClean="0"/>
              <a:t>Where</a:t>
            </a:r>
            <a:r>
              <a:rPr lang="de-DE" dirty="0" smtClean="0"/>
              <a:t> do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come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prepare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acceleration</a:t>
            </a:r>
            <a:r>
              <a:rPr lang="de-DE" dirty="0" smtClean="0"/>
              <a:t>?</a:t>
            </a:r>
          </a:p>
          <a:p>
            <a:r>
              <a:rPr lang="en-US" dirty="0" smtClean="0"/>
              <a:t>Which type of field is used to accelerate?</a:t>
            </a:r>
          </a:p>
          <a:p>
            <a:r>
              <a:rPr lang="en-US" dirty="0" smtClean="0"/>
              <a:t>How much is 1 eV?</a:t>
            </a:r>
          </a:p>
          <a:p>
            <a:r>
              <a:rPr lang="de-DE" dirty="0" smtClean="0"/>
              <a:t>At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speed</a:t>
            </a:r>
            <a:r>
              <a:rPr lang="de-DE" dirty="0" smtClean="0"/>
              <a:t> do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Booster?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happens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electric</a:t>
            </a:r>
            <a:r>
              <a:rPr lang="de-DE" dirty="0" smtClean="0"/>
              <a:t>/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accelerate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Booster</a:t>
            </a:r>
          </a:p>
          <a:p>
            <a:r>
              <a:rPr lang="en-US" dirty="0" smtClean="0"/>
              <a:t>What is the size of the Booster with respect to the PS</a:t>
            </a:r>
          </a:p>
          <a:p>
            <a:r>
              <a:rPr lang="en-US" dirty="0" smtClean="0"/>
              <a:t>What is the circumference of the LHC?</a:t>
            </a:r>
          </a:p>
          <a:p>
            <a:r>
              <a:rPr lang="en-US" dirty="0" smtClean="0"/>
              <a:t>How big is the current in an LHC magnet?</a:t>
            </a:r>
          </a:p>
          <a:p>
            <a:r>
              <a:rPr lang="en-US" dirty="0"/>
              <a:t>What is the revolution frequency in the LHC?</a:t>
            </a:r>
          </a:p>
          <a:p>
            <a:endParaRPr lang="en-US" dirty="0" smtClean="0"/>
          </a:p>
          <a:p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8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100013"/>
            <a:ext cx="82296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Introductory film:</a:t>
            </a:r>
            <a:br>
              <a:rPr lang="en-US" noProof="0" dirty="0" smtClean="0"/>
            </a:br>
            <a:r>
              <a:rPr lang="en-US" noProof="0" dirty="0" smtClean="0"/>
              <a:t>CERN‘s Accelerators</a:t>
            </a:r>
            <a:endParaRPr lang="en-US" noProof="0" dirty="0"/>
          </a:p>
        </p:txBody>
      </p:sp>
      <p:pic>
        <p:nvPicPr>
          <p:cNvPr id="8" name="lhchiw_converted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55750" y="1600200"/>
            <a:ext cx="6034088" cy="4525963"/>
          </a:xfrm>
        </p:spPr>
      </p:pic>
    </p:spTree>
    <p:extLst>
      <p:ext uri="{BB962C8B-B14F-4D97-AF65-F5344CB8AC3E}">
        <p14:creationId xmlns:p14="http://schemas.microsoft.com/office/powerpoint/2010/main" val="373751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Answers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r>
              <a:rPr lang="de-DE" sz="1800" dirty="0" err="1" smtClean="0"/>
              <a:t>Where</a:t>
            </a:r>
            <a:r>
              <a:rPr lang="de-DE" sz="1800" dirty="0" smtClean="0"/>
              <a:t> do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particles</a:t>
            </a:r>
            <a:r>
              <a:rPr lang="de-DE" sz="1800" dirty="0" smtClean="0"/>
              <a:t> </a:t>
            </a:r>
            <a:r>
              <a:rPr lang="de-DE" sz="1800" dirty="0" err="1" smtClean="0"/>
              <a:t>come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?</a:t>
            </a:r>
            <a:endParaRPr lang="de-DE" sz="1800" dirty="0" smtClean="0">
              <a:solidFill>
                <a:srgbClr val="00B050"/>
              </a:solidFill>
            </a:endParaRPr>
          </a:p>
          <a:p>
            <a:r>
              <a:rPr lang="de-DE" sz="1800" dirty="0" err="1" smtClean="0"/>
              <a:t>What</a:t>
            </a:r>
            <a:r>
              <a:rPr lang="de-DE" sz="1800" dirty="0" smtClean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done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them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prepare</a:t>
            </a:r>
            <a:r>
              <a:rPr lang="de-DE" sz="1800" dirty="0" smtClean="0"/>
              <a:t> </a:t>
            </a:r>
            <a:r>
              <a:rPr lang="de-DE" sz="1800" dirty="0" err="1" smtClean="0"/>
              <a:t>them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acceleration</a:t>
            </a:r>
            <a:r>
              <a:rPr lang="de-DE" sz="1800" dirty="0" smtClean="0"/>
              <a:t>? 	</a:t>
            </a:r>
          </a:p>
          <a:p>
            <a:pPr marL="0" indent="0">
              <a:buNone/>
            </a:pPr>
            <a:endParaRPr lang="de-DE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604560" y="1578583"/>
            <a:ext cx="1380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Gas </a:t>
            </a:r>
            <a:r>
              <a:rPr lang="de-DE" dirty="0" err="1" smtClean="0">
                <a:solidFill>
                  <a:srgbClr val="00B050"/>
                </a:solidFill>
              </a:rPr>
              <a:t>Bottle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4804" y="5527107"/>
            <a:ext cx="72902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By Evan Mason - Own work, CC BY-SA 4.0, https://commons.wikimedia.org/w/index.php?curid=49972388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04560" y="1973248"/>
            <a:ext cx="2408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00B050"/>
                </a:solidFill>
              </a:rPr>
              <a:t>Ionization</a:t>
            </a:r>
            <a:r>
              <a:rPr lang="de-DE" dirty="0" smtClean="0">
                <a:solidFill>
                  <a:srgbClr val="00B050"/>
                </a:solidFill>
              </a:rPr>
              <a:t> (</a:t>
            </a:r>
            <a:r>
              <a:rPr lang="de-DE" dirty="0" err="1" smtClean="0">
                <a:solidFill>
                  <a:srgbClr val="00B050"/>
                </a:solidFill>
              </a:rPr>
              <a:t>stripping</a:t>
            </a:r>
            <a:r>
              <a:rPr lang="de-DE" dirty="0" smtClean="0">
                <a:solidFill>
                  <a:srgbClr val="00B050"/>
                </a:solidFill>
              </a:rPr>
              <a:t/>
            </a:r>
            <a:br>
              <a:rPr lang="de-DE" dirty="0" smtClean="0">
                <a:solidFill>
                  <a:srgbClr val="00B050"/>
                </a:solidFill>
              </a:rPr>
            </a:br>
            <a:r>
              <a:rPr lang="de-DE" dirty="0" smtClean="0">
                <a:solidFill>
                  <a:srgbClr val="00B050"/>
                </a:solidFill>
              </a:rPr>
              <a:t>off </a:t>
            </a:r>
            <a:r>
              <a:rPr lang="de-DE" dirty="0" err="1" smtClean="0">
                <a:solidFill>
                  <a:srgbClr val="00B050"/>
                </a:solidFill>
              </a:rPr>
              <a:t>electrons</a:t>
            </a:r>
            <a:r>
              <a:rPr lang="de-DE" dirty="0" smtClean="0">
                <a:solidFill>
                  <a:srgbClr val="00B050"/>
                </a:solidFill>
              </a:rPr>
              <a:t>)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936" y="2415068"/>
            <a:ext cx="5410200" cy="333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0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Answers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type of field is used to accelerate</a:t>
            </a:r>
            <a:r>
              <a:rPr lang="en-US" dirty="0" smtClean="0"/>
              <a:t>?</a:t>
            </a:r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How </a:t>
            </a:r>
            <a:r>
              <a:rPr lang="en-US" dirty="0"/>
              <a:t>much is 1 eV?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52468" y="1904418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00B050"/>
                </a:solidFill>
              </a:rPr>
              <a:t>proton</a:t>
            </a:r>
            <a:endParaRPr lang="en-US" dirty="0" smtClean="0">
              <a:solidFill>
                <a:srgbClr val="00B050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20529" y="3312146"/>
            <a:ext cx="2759826" cy="734291"/>
            <a:chOff x="565265" y="2793076"/>
            <a:chExt cx="2759826" cy="734291"/>
          </a:xfrm>
        </p:grpSpPr>
        <p:sp>
          <p:nvSpPr>
            <p:cNvPr id="7" name="Rectangle 6"/>
            <p:cNvSpPr/>
            <p:nvPr/>
          </p:nvSpPr>
          <p:spPr bwMode="auto">
            <a:xfrm>
              <a:off x="565265" y="3427614"/>
              <a:ext cx="2759826" cy="99753"/>
            </a:xfrm>
            <a:prstGeom prst="rect">
              <a:avLst/>
            </a:prstGeom>
            <a:solidFill>
              <a:srgbClr val="FFCC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565265" y="2793076"/>
              <a:ext cx="2759826" cy="621528"/>
              <a:chOff x="565265" y="2793076"/>
              <a:chExt cx="2759826" cy="621528"/>
            </a:xfrm>
          </p:grpSpPr>
          <p:cxnSp>
            <p:nvCxnSpPr>
              <p:cNvPr id="10" name="Straight Arrow Connector 9"/>
              <p:cNvCxnSpPr/>
              <p:nvPr/>
            </p:nvCxnSpPr>
            <p:spPr bwMode="auto">
              <a:xfrm flipH="1">
                <a:off x="191826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2" name="Straight Arrow Connector 11"/>
              <p:cNvCxnSpPr/>
              <p:nvPr/>
            </p:nvCxnSpPr>
            <p:spPr bwMode="auto">
              <a:xfrm flipH="1">
                <a:off x="236171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6" name="Rectangle 5"/>
              <p:cNvSpPr/>
              <p:nvPr/>
            </p:nvSpPr>
            <p:spPr bwMode="auto">
              <a:xfrm>
                <a:off x="565265" y="2793076"/>
                <a:ext cx="2759826" cy="99753"/>
              </a:xfrm>
              <a:prstGeom prst="rect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9" name="Straight Arrow Connector 8"/>
              <p:cNvCxnSpPr/>
              <p:nvPr/>
            </p:nvCxnSpPr>
            <p:spPr bwMode="auto">
              <a:xfrm flipH="1">
                <a:off x="80963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1" name="Straight Arrow Connector 10"/>
              <p:cNvCxnSpPr/>
              <p:nvPr/>
            </p:nvCxnSpPr>
            <p:spPr bwMode="auto">
              <a:xfrm flipH="1">
                <a:off x="213998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3" name="Straight Arrow Connector 12"/>
              <p:cNvCxnSpPr/>
              <p:nvPr/>
            </p:nvCxnSpPr>
            <p:spPr bwMode="auto">
              <a:xfrm flipH="1">
                <a:off x="258343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" name="Straight Arrow Connector 13"/>
              <p:cNvCxnSpPr/>
              <p:nvPr/>
            </p:nvCxnSpPr>
            <p:spPr bwMode="auto">
              <a:xfrm flipH="1">
                <a:off x="280516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" name="Straight Arrow Connector 14"/>
              <p:cNvCxnSpPr/>
              <p:nvPr/>
            </p:nvCxnSpPr>
            <p:spPr bwMode="auto">
              <a:xfrm flipH="1">
                <a:off x="3026887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6" name="Straight Arrow Connector 15"/>
              <p:cNvCxnSpPr/>
              <p:nvPr/>
            </p:nvCxnSpPr>
            <p:spPr bwMode="auto">
              <a:xfrm flipH="1">
                <a:off x="103136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7" name="Straight Arrow Connector 16"/>
              <p:cNvCxnSpPr/>
              <p:nvPr/>
            </p:nvCxnSpPr>
            <p:spPr bwMode="auto">
              <a:xfrm flipH="1">
                <a:off x="147481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 flipH="1">
                <a:off x="169653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9" name="Straight Arrow Connector 18"/>
              <p:cNvCxnSpPr/>
              <p:nvPr/>
            </p:nvCxnSpPr>
            <p:spPr bwMode="auto">
              <a:xfrm flipH="1">
                <a:off x="125308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grpSp>
        <p:nvGrpSpPr>
          <p:cNvPr id="50" name="Group 49"/>
          <p:cNvGrpSpPr/>
          <p:nvPr/>
        </p:nvGrpSpPr>
        <p:grpSpPr>
          <a:xfrm>
            <a:off x="5076487" y="3398889"/>
            <a:ext cx="2780042" cy="734290"/>
            <a:chOff x="4862237" y="2793076"/>
            <a:chExt cx="2780042" cy="734290"/>
          </a:xfrm>
        </p:grpSpPr>
        <p:grpSp>
          <p:nvGrpSpPr>
            <p:cNvPr id="36" name="Group 35"/>
            <p:cNvGrpSpPr/>
            <p:nvPr/>
          </p:nvGrpSpPr>
          <p:grpSpPr>
            <a:xfrm>
              <a:off x="4862237" y="2793076"/>
              <a:ext cx="2759826" cy="621528"/>
              <a:chOff x="565265" y="2793076"/>
              <a:chExt cx="2759826" cy="621528"/>
            </a:xfrm>
          </p:grpSpPr>
          <p:cxnSp>
            <p:nvCxnSpPr>
              <p:cNvPr id="37" name="Straight Arrow Connector 36"/>
              <p:cNvCxnSpPr/>
              <p:nvPr/>
            </p:nvCxnSpPr>
            <p:spPr bwMode="auto">
              <a:xfrm flipH="1">
                <a:off x="191826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8" name="Straight Arrow Connector 37"/>
              <p:cNvCxnSpPr/>
              <p:nvPr/>
            </p:nvCxnSpPr>
            <p:spPr bwMode="auto">
              <a:xfrm flipH="1">
                <a:off x="236171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39" name="Rectangle 38"/>
              <p:cNvSpPr/>
              <p:nvPr/>
            </p:nvSpPr>
            <p:spPr bwMode="auto">
              <a:xfrm>
                <a:off x="565265" y="2793076"/>
                <a:ext cx="2759826" cy="99753"/>
              </a:xfrm>
              <a:prstGeom prst="rect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40" name="Straight Arrow Connector 39"/>
              <p:cNvCxnSpPr/>
              <p:nvPr/>
            </p:nvCxnSpPr>
            <p:spPr bwMode="auto">
              <a:xfrm flipH="1">
                <a:off x="80963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1" name="Straight Arrow Connector 40"/>
              <p:cNvCxnSpPr/>
              <p:nvPr/>
            </p:nvCxnSpPr>
            <p:spPr bwMode="auto">
              <a:xfrm flipH="1">
                <a:off x="213998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2" name="Straight Arrow Connector 41"/>
              <p:cNvCxnSpPr/>
              <p:nvPr/>
            </p:nvCxnSpPr>
            <p:spPr bwMode="auto">
              <a:xfrm flipH="1">
                <a:off x="258343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3" name="Straight Arrow Connector 42"/>
              <p:cNvCxnSpPr/>
              <p:nvPr/>
            </p:nvCxnSpPr>
            <p:spPr bwMode="auto">
              <a:xfrm flipH="1">
                <a:off x="280516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4" name="Straight Arrow Connector 43"/>
              <p:cNvCxnSpPr/>
              <p:nvPr/>
            </p:nvCxnSpPr>
            <p:spPr bwMode="auto">
              <a:xfrm flipH="1">
                <a:off x="3026887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5" name="Straight Arrow Connector 44"/>
              <p:cNvCxnSpPr/>
              <p:nvPr/>
            </p:nvCxnSpPr>
            <p:spPr bwMode="auto">
              <a:xfrm flipH="1">
                <a:off x="103136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6" name="Straight Arrow Connector 45"/>
              <p:cNvCxnSpPr/>
              <p:nvPr/>
            </p:nvCxnSpPr>
            <p:spPr bwMode="auto">
              <a:xfrm flipH="1">
                <a:off x="1474811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7" name="Straight Arrow Connector 46"/>
              <p:cNvCxnSpPr/>
              <p:nvPr/>
            </p:nvCxnSpPr>
            <p:spPr bwMode="auto">
              <a:xfrm flipH="1">
                <a:off x="169653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8" name="Straight Arrow Connector 47"/>
              <p:cNvCxnSpPr/>
              <p:nvPr/>
            </p:nvCxnSpPr>
            <p:spPr bwMode="auto">
              <a:xfrm flipH="1">
                <a:off x="1253086" y="2879819"/>
                <a:ext cx="16626" cy="534785"/>
              </a:xfrm>
              <a:prstGeom prst="straightConnector1">
                <a:avLst/>
              </a:prstGeom>
              <a:solidFill>
                <a:srgbClr val="FFCC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49" name="Rectangle 48"/>
            <p:cNvSpPr/>
            <p:nvPr/>
          </p:nvSpPr>
          <p:spPr bwMode="auto">
            <a:xfrm>
              <a:off x="4882453" y="3427613"/>
              <a:ext cx="2759826" cy="99753"/>
            </a:xfrm>
            <a:prstGeom prst="rect">
              <a:avLst/>
            </a:prstGeom>
            <a:solidFill>
              <a:srgbClr val="FFCC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594782" y="2648903"/>
            <a:ext cx="2719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Electric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 smtClean="0"/>
          </a:p>
          <a:p>
            <a:r>
              <a:rPr lang="de-DE" dirty="0" smtClean="0"/>
              <a:t>+++++++++++++++++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94782" y="4160745"/>
            <a:ext cx="2757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 - - - - - - - - - - - - - - - -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540907" y="278556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 smtClean="0"/>
          </a:p>
        </p:txBody>
      </p:sp>
      <p:sp>
        <p:nvSpPr>
          <p:cNvPr id="55" name="Flowchart: Connector 54"/>
          <p:cNvSpPr/>
          <p:nvPr/>
        </p:nvSpPr>
        <p:spPr bwMode="auto">
          <a:xfrm>
            <a:off x="1856577" y="3485632"/>
            <a:ext cx="195424" cy="227541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Flowchart: Connector 55"/>
          <p:cNvSpPr/>
          <p:nvPr/>
        </p:nvSpPr>
        <p:spPr bwMode="auto">
          <a:xfrm>
            <a:off x="6326397" y="3606687"/>
            <a:ext cx="195424" cy="227541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42665" y="5327363"/>
            <a:ext cx="51267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The </a:t>
            </a:r>
            <a:r>
              <a:rPr lang="de-DE" dirty="0" err="1" smtClean="0">
                <a:solidFill>
                  <a:srgbClr val="00B050"/>
                </a:solidFill>
              </a:rPr>
              <a:t>energy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gained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by</a:t>
            </a:r>
            <a:r>
              <a:rPr lang="de-DE" dirty="0" smtClean="0">
                <a:solidFill>
                  <a:srgbClr val="00B050"/>
                </a:solidFill>
              </a:rPr>
              <a:t> a </a:t>
            </a:r>
            <a:r>
              <a:rPr lang="de-DE" dirty="0" err="1" smtClean="0">
                <a:solidFill>
                  <a:srgbClr val="00B050"/>
                </a:solidFill>
              </a:rPr>
              <a:t>particle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of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charge</a:t>
            </a:r>
            <a:r>
              <a:rPr lang="de-DE" dirty="0" smtClean="0">
                <a:solidFill>
                  <a:srgbClr val="00B050"/>
                </a:solidFill>
              </a:rPr>
              <a:t> 1</a:t>
            </a:r>
            <a:br>
              <a:rPr lang="de-DE" dirty="0" smtClean="0">
                <a:solidFill>
                  <a:srgbClr val="00B050"/>
                </a:solidFill>
              </a:rPr>
            </a:br>
            <a:r>
              <a:rPr lang="de-DE" dirty="0" err="1" smtClean="0">
                <a:solidFill>
                  <a:srgbClr val="00B050"/>
                </a:solidFill>
              </a:rPr>
              <a:t>when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it</a:t>
            </a:r>
            <a:r>
              <a:rPr lang="de-DE" dirty="0" smtClean="0">
                <a:solidFill>
                  <a:srgbClr val="00B050"/>
                </a:solidFill>
              </a:rPr>
              <a:t> falls </a:t>
            </a:r>
            <a:r>
              <a:rPr lang="de-DE" dirty="0" err="1" smtClean="0">
                <a:solidFill>
                  <a:srgbClr val="00B050"/>
                </a:solidFill>
              </a:rPr>
              <a:t>through</a:t>
            </a:r>
            <a:r>
              <a:rPr lang="de-DE" dirty="0" smtClean="0">
                <a:solidFill>
                  <a:srgbClr val="00B050"/>
                </a:solidFill>
              </a:rPr>
              <a:t> a potential </a:t>
            </a:r>
            <a:r>
              <a:rPr lang="de-DE" dirty="0" err="1" smtClean="0">
                <a:solidFill>
                  <a:srgbClr val="00B050"/>
                </a:solidFill>
              </a:rPr>
              <a:t>of</a:t>
            </a:r>
            <a:r>
              <a:rPr lang="de-DE" dirty="0" smtClean="0">
                <a:solidFill>
                  <a:srgbClr val="00B050"/>
                </a:solidFill>
              </a:rPr>
              <a:t> 1 V</a:t>
            </a: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58" name="Flowchart: Connector 57"/>
          <p:cNvSpPr/>
          <p:nvPr/>
        </p:nvSpPr>
        <p:spPr bwMode="auto">
          <a:xfrm>
            <a:off x="5764308" y="1990703"/>
            <a:ext cx="195424" cy="227541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84662" y="1964574"/>
            <a:ext cx="31486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00B050"/>
                </a:solidFill>
              </a:rPr>
              <a:t>Electric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field</a:t>
            </a:r>
            <a:r>
              <a:rPr lang="de-DE" dirty="0" smtClean="0">
                <a:solidFill>
                  <a:srgbClr val="00B050"/>
                </a:solidFill>
              </a:rPr>
              <a:t>: 	F=q*E</a:t>
            </a:r>
            <a:br>
              <a:rPr lang="de-DE" dirty="0" smtClean="0">
                <a:solidFill>
                  <a:srgbClr val="00B050"/>
                </a:solidFill>
              </a:rPr>
            </a:br>
            <a:r>
              <a:rPr lang="de-DE" dirty="0" err="1" smtClean="0">
                <a:solidFill>
                  <a:srgbClr val="00B050"/>
                </a:solidFill>
              </a:rPr>
              <a:t>Magnetic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field</a:t>
            </a:r>
            <a:r>
              <a:rPr lang="de-DE" dirty="0" smtClean="0">
                <a:solidFill>
                  <a:srgbClr val="00B050"/>
                </a:solidFill>
              </a:rPr>
              <a:t>: 	F=q*v x B</a:t>
            </a:r>
            <a:endParaRPr lang="en-US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2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Answers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At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speed</a:t>
            </a:r>
            <a:r>
              <a:rPr lang="de-DE" dirty="0"/>
              <a:t> do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Booster</a:t>
            </a:r>
            <a:r>
              <a:rPr lang="de-DE" dirty="0" smtClean="0"/>
              <a:t>?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happens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electric</a:t>
            </a:r>
            <a:r>
              <a:rPr lang="de-DE" dirty="0"/>
              <a:t>/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fields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accelerate</a:t>
            </a:r>
            <a:endParaRPr lang="de-D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4C7970-9944-4D28-B15A-3BFF4638A15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18556" y="1896195"/>
                <a:ext cx="12436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</a:rPr>
                        <m:t>β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=0.3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8556" y="1896195"/>
                <a:ext cx="1243674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490" b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15884" y="3445170"/>
            <a:ext cx="7465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The </a:t>
            </a:r>
            <a:r>
              <a:rPr lang="de-DE" dirty="0" err="1" smtClean="0">
                <a:solidFill>
                  <a:srgbClr val="00B050"/>
                </a:solidFill>
              </a:rPr>
              <a:t>magnetic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field</a:t>
            </a:r>
            <a:r>
              <a:rPr lang="de-DE" dirty="0" smtClean="0">
                <a:solidFill>
                  <a:srgbClr val="00B050"/>
                </a:solidFill>
              </a:rPr>
              <a:t> must </a:t>
            </a:r>
            <a:r>
              <a:rPr lang="de-DE" dirty="0" err="1" smtClean="0">
                <a:solidFill>
                  <a:srgbClr val="00B050"/>
                </a:solidFill>
              </a:rPr>
              <a:t>increase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with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increasing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particle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energy</a:t>
            </a:r>
            <a:endParaRPr lang="de-DE" dirty="0" smtClean="0">
              <a:solidFill>
                <a:srgbClr val="00B050"/>
              </a:solidFill>
            </a:endParaRPr>
          </a:p>
          <a:p>
            <a:r>
              <a:rPr lang="de-DE" dirty="0" smtClean="0">
                <a:solidFill>
                  <a:srgbClr val="00B050"/>
                </a:solidFill>
              </a:rPr>
              <a:t>The </a:t>
            </a:r>
            <a:r>
              <a:rPr lang="de-DE" dirty="0" err="1" smtClean="0">
                <a:solidFill>
                  <a:srgbClr val="00B050"/>
                </a:solidFill>
              </a:rPr>
              <a:t>magnets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are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ramped</a:t>
            </a:r>
            <a:r>
              <a:rPr lang="de-DE" dirty="0" smtClean="0">
                <a:solidFill>
                  <a:srgbClr val="00B050"/>
                </a:solidFill>
              </a:rPr>
              <a:t>.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692" y="4308312"/>
            <a:ext cx="5553075" cy="1295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5884" y="5860062"/>
            <a:ext cx="8884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At </a:t>
            </a:r>
            <a:r>
              <a:rPr lang="el-GR" dirty="0" smtClean="0">
                <a:solidFill>
                  <a:srgbClr val="00B050"/>
                </a:solidFill>
              </a:rPr>
              <a:t>β</a:t>
            </a:r>
            <a:r>
              <a:rPr lang="de-DE" dirty="0" smtClean="0">
                <a:solidFill>
                  <a:srgbClr val="00B050"/>
                </a:solidFill>
              </a:rPr>
              <a:t>=0.3 </a:t>
            </a:r>
            <a:r>
              <a:rPr lang="de-DE" dirty="0" err="1" smtClean="0">
                <a:solidFill>
                  <a:srgbClr val="00B050"/>
                </a:solidFill>
              </a:rPr>
              <a:t>the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particle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speed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increases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and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the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revolution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frequency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err="1" smtClean="0">
                <a:solidFill>
                  <a:srgbClr val="00B050"/>
                </a:solidFill>
              </a:rPr>
              <a:t>increases</a:t>
            </a:r>
            <a:endParaRPr lang="de-DE" dirty="0" smtClean="0">
              <a:solidFill>
                <a:srgbClr val="00B050"/>
              </a:solidFill>
            </a:endParaRPr>
          </a:p>
          <a:p>
            <a:r>
              <a:rPr lang="de-DE" dirty="0" smtClean="0">
                <a:solidFill>
                  <a:srgbClr val="00B050"/>
                </a:solidFill>
              </a:rPr>
              <a:t>The </a:t>
            </a:r>
            <a:r>
              <a:rPr lang="de-DE" dirty="0" err="1" smtClean="0">
                <a:solidFill>
                  <a:srgbClr val="00B050"/>
                </a:solidFill>
              </a:rPr>
              <a:t>accelerating</a:t>
            </a:r>
            <a:r>
              <a:rPr lang="de-DE" dirty="0" smtClean="0">
                <a:solidFill>
                  <a:srgbClr val="00B050"/>
                </a:solidFill>
              </a:rPr>
              <a:t> RF must also </a:t>
            </a:r>
            <a:r>
              <a:rPr lang="de-DE" dirty="0" err="1" smtClean="0">
                <a:solidFill>
                  <a:srgbClr val="00B050"/>
                </a:solidFill>
              </a:rPr>
              <a:t>increase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7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9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7098</TotalTime>
  <Words>1045</Words>
  <Application>Microsoft Office PowerPoint</Application>
  <PresentationFormat>On-screen Show (4:3)</PresentationFormat>
  <Paragraphs>223</Paragraphs>
  <Slides>30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Cambria Math</vt:lpstr>
      <vt:lpstr>Symbol</vt:lpstr>
      <vt:lpstr>Times New Roman</vt:lpstr>
      <vt:lpstr>Default Design</vt:lpstr>
      <vt:lpstr>Equation</vt:lpstr>
      <vt:lpstr>Accelerators for pedestrians  a tutorial</vt:lpstr>
      <vt:lpstr>No stupid questions</vt:lpstr>
      <vt:lpstr>Beam Diagnostics</vt:lpstr>
      <vt:lpstr>Student lecturer</vt:lpstr>
      <vt:lpstr>Introduction to accelerator for my grandma</vt:lpstr>
      <vt:lpstr>Introductory film: CERN‘s Accelerators</vt:lpstr>
      <vt:lpstr>Answers to the questions</vt:lpstr>
      <vt:lpstr>Answers to the questions (2)</vt:lpstr>
      <vt:lpstr>Answers to questions(3)</vt:lpstr>
      <vt:lpstr>Answers to the questions(4)</vt:lpstr>
      <vt:lpstr>Answers to the questions (5)</vt:lpstr>
      <vt:lpstr>More questions</vt:lpstr>
      <vt:lpstr>Magnets in the lattice</vt:lpstr>
      <vt:lpstr>Why defocussing in the other plane?</vt:lpstr>
      <vt:lpstr>The Beta function</vt:lpstr>
      <vt:lpstr>Betatron Tune</vt:lpstr>
      <vt:lpstr>Acceleration</vt:lpstr>
      <vt:lpstr>Non-synchronous particles</vt:lpstr>
      <vt:lpstr>More questions (2)</vt:lpstr>
      <vt:lpstr>Emittance measurements</vt:lpstr>
      <vt:lpstr>Phase Space</vt:lpstr>
      <vt:lpstr>Emittance measurements</vt:lpstr>
      <vt:lpstr>Transforming angular distribution to profile</vt:lpstr>
      <vt:lpstr>Photo CERN and its Accelerator Chain</vt:lpstr>
      <vt:lpstr>PowerPoint Presentation</vt:lpstr>
      <vt:lpstr>Proton Linac</vt:lpstr>
      <vt:lpstr>Booster</vt:lpstr>
      <vt:lpstr>Proton Synchrotron</vt:lpstr>
      <vt:lpstr>SPS</vt:lpstr>
      <vt:lpstr>… finally the LHC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raich</dc:creator>
  <cp:lastModifiedBy>Uli Raich</cp:lastModifiedBy>
  <cp:revision>358</cp:revision>
  <dcterms:created xsi:type="dcterms:W3CDTF">2005-04-01T12:24:39Z</dcterms:created>
  <dcterms:modified xsi:type="dcterms:W3CDTF">2016-08-14T09:09:44Z</dcterms:modified>
</cp:coreProperties>
</file>