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138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0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0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5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8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4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395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1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7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91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163BD-B959-47FA-A7E9-D167C8CC3CD1}" type="datetimeFigureOut">
              <a:rPr lang="en-US" smtClean="0"/>
              <a:t>10-Aug-16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0B17-6F60-4150-91CF-512AF2C95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0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npap.eu/" TargetMode="External"/><Relationship Id="rId3" Type="http://schemas.openxmlformats.org/officeDocument/2006/relationships/hyperlink" Target="https://indico.esss.lu.se/event/378/contribution/25/material/video/0.m4v" TargetMode="External"/><Relationship Id="rId7" Type="http://schemas.openxmlformats.org/officeDocument/2006/relationships/hyperlink" Target="https://indico.cern.ch/event/528094/other-view?view=atlas" TargetMode="External"/><Relationship Id="rId2" Type="http://schemas.openxmlformats.org/officeDocument/2006/relationships/hyperlink" Target="http://www.aps.org/units/dpb/upload/accel_beams_2013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276481/other-view?view=standard" TargetMode="External"/><Relationship Id="rId5" Type="http://schemas.openxmlformats.org/officeDocument/2006/relationships/hyperlink" Target="http://indico.cern.ch/event/145296/other-view?view=standard" TargetMode="External"/><Relationship Id="rId4" Type="http://schemas.openxmlformats.org/officeDocument/2006/relationships/hyperlink" Target="http://indico.cern.ch/event/78565/other-view?view=standar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References and exercises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44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 fontScale="40000" lnSpcReduction="20000"/>
          </a:bodyPr>
          <a:lstStyle/>
          <a:p>
            <a:r>
              <a:rPr lang="en-US" sz="5000" dirty="0" smtClean="0"/>
              <a:t>Brochures published </a:t>
            </a:r>
            <a:r>
              <a:rPr lang="en-US" sz="5000" dirty="0"/>
              <a:t>by the Division of Physics of Beams of the American Physical Society (APS/DPB): "Accelerators and Beams: Tools of discovery and </a:t>
            </a:r>
            <a:r>
              <a:rPr lang="en-US" sz="5000" dirty="0" smtClean="0"/>
              <a:t>Innovation“</a:t>
            </a:r>
            <a:endParaRPr lang="en-US" sz="5000" dirty="0"/>
          </a:p>
          <a:p>
            <a:pPr marL="0" indent="0" algn="ctr">
              <a:buNone/>
            </a:pPr>
            <a:r>
              <a:rPr lang="en-US" sz="5000" dirty="0" smtClean="0">
                <a:hlinkClick r:id="rId2"/>
              </a:rPr>
              <a:t>http</a:t>
            </a:r>
            <a:r>
              <a:rPr lang="en-US" sz="5000" dirty="0">
                <a:hlinkClick r:id="rId2"/>
              </a:rPr>
              <a:t>://www.aps.org/units/dpb/upload/accel_beams_2013.pdf</a:t>
            </a:r>
            <a:r>
              <a:rPr lang="en-US" sz="5000" dirty="0"/>
              <a:t> </a:t>
            </a:r>
          </a:p>
          <a:p>
            <a:pPr marL="0" indent="0">
              <a:buNone/>
            </a:pPr>
            <a:r>
              <a:rPr lang="en-US" sz="5000" dirty="0"/>
              <a:t/>
            </a:r>
            <a:br>
              <a:rPr lang="en-US" sz="5000" dirty="0"/>
            </a:br>
            <a:endParaRPr lang="en-US" sz="5000" dirty="0"/>
          </a:p>
          <a:p>
            <a:r>
              <a:rPr lang="en-US" sz="5000" dirty="0"/>
              <a:t>I</a:t>
            </a:r>
            <a:r>
              <a:rPr lang="en-US" sz="5000" dirty="0" smtClean="0"/>
              <a:t>nteresting </a:t>
            </a:r>
            <a:r>
              <a:rPr lang="en-US" sz="5000" dirty="0"/>
              <a:t>movie, </a:t>
            </a:r>
            <a:r>
              <a:rPr lang="en-US" sz="5000" dirty="0" smtClean="0"/>
              <a:t>built </a:t>
            </a:r>
            <a:r>
              <a:rPr lang="en-US" sz="5000" dirty="0"/>
              <a:t>for the ASP2010, </a:t>
            </a:r>
            <a:r>
              <a:rPr lang="en-US" sz="5000" dirty="0" smtClean="0"/>
              <a:t>explaining </a:t>
            </a:r>
            <a:r>
              <a:rPr lang="en-US" sz="5000" dirty="0"/>
              <a:t>the LHC operation. See </a:t>
            </a:r>
            <a:r>
              <a:rPr lang="en-US" sz="5000" dirty="0" smtClean="0"/>
              <a:t>it at:</a:t>
            </a:r>
            <a:endParaRPr lang="en-US" sz="5000" dirty="0"/>
          </a:p>
          <a:p>
            <a:pPr marL="0" indent="0" algn="ctr">
              <a:buNone/>
            </a:pPr>
            <a:r>
              <a:rPr lang="en-US" sz="5000" dirty="0">
                <a:hlinkClick r:id="rId3"/>
              </a:rPr>
              <a:t>https://</a:t>
            </a:r>
            <a:r>
              <a:rPr lang="en-US" sz="5000" dirty="0" smtClean="0">
                <a:hlinkClick r:id="rId3"/>
              </a:rPr>
              <a:t>indico.esss.lu.se/event/378/contribution/25/material/video/0.m4v</a:t>
            </a:r>
            <a:endParaRPr lang="en-US" sz="5000" dirty="0" smtClean="0"/>
          </a:p>
          <a:p>
            <a:pPr marL="0" indent="0" algn="ctr">
              <a:buNone/>
            </a:pPr>
            <a:r>
              <a:rPr lang="en-US" sz="5000" dirty="0"/>
              <a:t/>
            </a:r>
            <a:br>
              <a:rPr lang="en-US" sz="5000" dirty="0"/>
            </a:br>
            <a:endParaRPr lang="en-US" sz="5000" dirty="0"/>
          </a:p>
          <a:p>
            <a:r>
              <a:rPr lang="en-US" sz="5000" dirty="0" smtClean="0"/>
              <a:t>More </a:t>
            </a:r>
            <a:r>
              <a:rPr lang="en-US" sz="5000" dirty="0"/>
              <a:t>materials used for the previous ASP edition are available at: </a:t>
            </a:r>
          </a:p>
          <a:p>
            <a:pPr marL="0" indent="0">
              <a:buNone/>
            </a:pPr>
            <a:r>
              <a:rPr lang="en-US" sz="5000" dirty="0"/>
              <a:t>ASP2010:</a:t>
            </a:r>
            <a:r>
              <a:rPr lang="en-US" sz="5000" dirty="0">
                <a:hlinkClick r:id="rId4"/>
              </a:rPr>
              <a:t>http://indico.cern.ch/event/78565/</a:t>
            </a:r>
            <a:r>
              <a:rPr lang="en-US" sz="5000" dirty="0" err="1">
                <a:hlinkClick r:id="rId4"/>
              </a:rPr>
              <a:t>other-view?view</a:t>
            </a:r>
            <a:r>
              <a:rPr lang="en-US" sz="5000" dirty="0">
                <a:hlinkClick r:id="rId4"/>
              </a:rPr>
              <a:t>=standard</a:t>
            </a:r>
            <a:r>
              <a:rPr lang="en-US" sz="5000" dirty="0"/>
              <a:t> </a:t>
            </a:r>
          </a:p>
          <a:p>
            <a:pPr marL="0" indent="0">
              <a:buNone/>
            </a:pPr>
            <a:r>
              <a:rPr lang="en-US" sz="5000" dirty="0"/>
              <a:t>ASP2012: </a:t>
            </a:r>
            <a:r>
              <a:rPr lang="en-US" sz="5000" dirty="0">
                <a:hlinkClick r:id="rId5"/>
              </a:rPr>
              <a:t>http://indico.cern.ch/event/145296/other-view?view=standard</a:t>
            </a:r>
            <a:r>
              <a:rPr lang="en-US" sz="5000" dirty="0"/>
              <a:t> </a:t>
            </a:r>
          </a:p>
          <a:p>
            <a:pPr marL="0" indent="0">
              <a:buNone/>
            </a:pPr>
            <a:r>
              <a:rPr lang="en-US" sz="5000" dirty="0"/>
              <a:t>ASP2014: </a:t>
            </a:r>
            <a:r>
              <a:rPr lang="en-US" sz="5000" dirty="0">
                <a:hlinkClick r:id="rId6"/>
              </a:rPr>
              <a:t>https://indico.cern.ch/event/276481/other-view?view=standard</a:t>
            </a:r>
            <a:r>
              <a:rPr lang="en-US" sz="5000" dirty="0"/>
              <a:t> </a:t>
            </a:r>
          </a:p>
          <a:p>
            <a:pPr marL="0" indent="0">
              <a:buNone/>
            </a:pPr>
            <a:r>
              <a:rPr lang="en-US" sz="5000" dirty="0"/>
              <a:t>ASP2016: </a:t>
            </a:r>
            <a:r>
              <a:rPr lang="en-US" sz="5000" dirty="0">
                <a:hlinkClick r:id="rId7"/>
              </a:rPr>
              <a:t>https://indico.cern.ch/event/528094/other-view?view=atlas</a:t>
            </a:r>
            <a:r>
              <a:rPr lang="en-US" sz="5000" dirty="0"/>
              <a:t> </a:t>
            </a:r>
          </a:p>
          <a:p>
            <a:pPr marL="0" indent="0">
              <a:buNone/>
            </a:pPr>
            <a:r>
              <a:rPr lang="en-US" sz="5000" dirty="0"/>
              <a:t/>
            </a:r>
            <a:br>
              <a:rPr lang="en-US" sz="5000" dirty="0"/>
            </a:br>
            <a:endParaRPr lang="en-US" sz="5000" dirty="0"/>
          </a:p>
          <a:p>
            <a:r>
              <a:rPr lang="en-US" sz="5000" dirty="0" smtClean="0"/>
              <a:t>The </a:t>
            </a:r>
            <a:r>
              <a:rPr lang="en-US" sz="5000" dirty="0"/>
              <a:t>link to the Nordic particle Accelerator School and Program:</a:t>
            </a:r>
          </a:p>
          <a:p>
            <a:pPr marL="0" indent="0" algn="ctr">
              <a:buNone/>
            </a:pPr>
            <a:r>
              <a:rPr lang="en-US" sz="5000" dirty="0">
                <a:hlinkClick r:id="rId8"/>
              </a:rPr>
              <a:t>https://npap.eu</a:t>
            </a:r>
            <a:r>
              <a:rPr lang="en-US" sz="5000" dirty="0" smtClean="0"/>
              <a:t>/</a:t>
            </a:r>
            <a:endParaRPr lang="en-US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153183"/>
            <a:ext cx="1415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Material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0705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velocity</a:t>
            </a:r>
            <a:r>
              <a:rPr lang="es-ES" dirty="0" smtClean="0"/>
              <a:t> of a </a:t>
            </a:r>
            <a:r>
              <a:rPr lang="es-ES" dirty="0"/>
              <a:t>1 </a:t>
            </a:r>
            <a:r>
              <a:rPr lang="es-ES" dirty="0" err="1"/>
              <a:t>GeV</a:t>
            </a:r>
            <a:r>
              <a:rPr lang="es-ES" dirty="0"/>
              <a:t> </a:t>
            </a:r>
            <a:r>
              <a:rPr lang="es-ES" dirty="0" err="1" smtClean="0"/>
              <a:t>proton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respect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velocity</a:t>
            </a:r>
            <a:r>
              <a:rPr lang="es-ES" dirty="0" smtClean="0"/>
              <a:t> of a 1 </a:t>
            </a:r>
            <a:r>
              <a:rPr lang="es-ES" dirty="0" err="1"/>
              <a:t>M</a:t>
            </a:r>
            <a:r>
              <a:rPr lang="es-ES" dirty="0" err="1" smtClean="0"/>
              <a:t>eV</a:t>
            </a:r>
            <a:r>
              <a:rPr lang="es-ES" dirty="0" smtClean="0"/>
              <a:t> </a:t>
            </a:r>
            <a:r>
              <a:rPr lang="es-ES" dirty="0" err="1" smtClean="0"/>
              <a:t>elect</a:t>
            </a:r>
            <a:r>
              <a:rPr lang="es-ES" dirty="0" err="1"/>
              <a:t>r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endParaRPr lang="en-US" dirty="0"/>
          </a:p>
          <a:p>
            <a:r>
              <a:rPr lang="es-ES" dirty="0"/>
              <a:t>A – </a:t>
            </a:r>
            <a:r>
              <a:rPr lang="es-ES" dirty="0" err="1" smtClean="0"/>
              <a:t>larger</a:t>
            </a:r>
            <a:endParaRPr lang="en-US" dirty="0"/>
          </a:p>
          <a:p>
            <a:r>
              <a:rPr lang="es-ES" dirty="0"/>
              <a:t>B –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</a:t>
            </a:r>
            <a:endParaRPr lang="en-US" dirty="0"/>
          </a:p>
          <a:p>
            <a:r>
              <a:rPr lang="es-ES" dirty="0"/>
              <a:t>C</a:t>
            </a:r>
            <a:r>
              <a:rPr lang="es-ES" dirty="0" smtClean="0"/>
              <a:t> </a:t>
            </a:r>
            <a:r>
              <a:rPr lang="es-ES" dirty="0"/>
              <a:t>- </a:t>
            </a:r>
            <a:r>
              <a:rPr lang="es-ES" dirty="0" err="1" smtClean="0"/>
              <a:t>smaller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335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s-ES_tradnl" dirty="0" smtClean="0"/>
              <a:t>A </a:t>
            </a:r>
            <a:r>
              <a:rPr lang="es-ES_tradnl" dirty="0" err="1" smtClean="0"/>
              <a:t>positron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focused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vertical </a:t>
            </a:r>
            <a:r>
              <a:rPr lang="es-ES_tradnl" dirty="0" err="1" smtClean="0"/>
              <a:t>plane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quadrupole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figure. </a:t>
            </a:r>
            <a:r>
              <a:rPr lang="es-ES_tradnl" dirty="0" err="1" smtClean="0"/>
              <a:t>An</a:t>
            </a:r>
            <a:r>
              <a:rPr lang="es-ES_tradnl" dirty="0" smtClean="0"/>
              <a:t> </a:t>
            </a:r>
            <a:r>
              <a:rPr lang="es-ES_tradnl" dirty="0" err="1" smtClean="0"/>
              <a:t>electron</a:t>
            </a:r>
            <a:r>
              <a:rPr lang="es-ES_tradnl" dirty="0" smtClean="0"/>
              <a:t> 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same</a:t>
            </a:r>
            <a:r>
              <a:rPr lang="es-ES_tradnl" dirty="0" smtClean="0"/>
              <a:t> </a:t>
            </a:r>
            <a:r>
              <a:rPr lang="es-ES_tradnl" dirty="0" err="1" smtClean="0"/>
              <a:t>energy</a:t>
            </a:r>
            <a:r>
              <a:rPr lang="es-ES_tradnl" dirty="0" smtClean="0"/>
              <a:t> </a:t>
            </a:r>
            <a:r>
              <a:rPr lang="es-ES_tradnl" dirty="0" err="1" smtClean="0"/>
              <a:t>enter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quadrupole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opposite</a:t>
            </a:r>
            <a:r>
              <a:rPr lang="es-ES_tradnl" dirty="0" smtClean="0"/>
              <a:t> </a:t>
            </a:r>
            <a:r>
              <a:rPr lang="es-ES_tradnl" dirty="0" err="1" smtClean="0"/>
              <a:t>direction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coordinates</a:t>
            </a:r>
            <a:r>
              <a:rPr lang="es-ES_tradnl" dirty="0" smtClean="0"/>
              <a:t> (</a:t>
            </a:r>
            <a:r>
              <a:rPr lang="es-ES_tradnl" dirty="0"/>
              <a:t>x, x’, y, y’) = (-0.1 mm, 1.2 </a:t>
            </a:r>
            <a:r>
              <a:rPr lang="es-ES_tradnl" dirty="0" err="1"/>
              <a:t>mrad</a:t>
            </a:r>
            <a:r>
              <a:rPr lang="es-ES_tradnl" dirty="0"/>
              <a:t>, 0 mm, 0.0mrad)</a:t>
            </a:r>
            <a:endParaRPr lang="en-US" dirty="0"/>
          </a:p>
          <a:p>
            <a:r>
              <a:rPr lang="es-ES_tradnl" dirty="0"/>
              <a:t>A –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horizontally</a:t>
            </a:r>
            <a:r>
              <a:rPr lang="es-ES_tradnl" dirty="0" smtClean="0"/>
              <a:t> </a:t>
            </a:r>
            <a:r>
              <a:rPr lang="es-ES_tradnl" dirty="0" err="1" smtClean="0"/>
              <a:t>focused</a:t>
            </a:r>
            <a:endParaRPr lang="en-US" dirty="0"/>
          </a:p>
          <a:p>
            <a:r>
              <a:rPr lang="es-ES_tradnl" dirty="0"/>
              <a:t>B</a:t>
            </a:r>
            <a:r>
              <a:rPr lang="es-ES_tradnl" dirty="0" smtClean="0"/>
              <a:t> </a:t>
            </a:r>
            <a:r>
              <a:rPr lang="es-ES_tradnl" dirty="0"/>
              <a:t>-  </a:t>
            </a:r>
            <a:r>
              <a:rPr lang="en-US" dirty="0" smtClean="0"/>
              <a:t>is horizontally defocused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383418"/>
            <a:ext cx="2824162" cy="239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87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9600" y="1600200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800" dirty="0" err="1" smtClean="0"/>
              <a:t>The</a:t>
            </a:r>
            <a:r>
              <a:rPr lang="es-ES_tradnl" sz="2800" dirty="0" smtClean="0"/>
              <a:t> horizontal </a:t>
            </a:r>
            <a:r>
              <a:rPr lang="es-ES_tradnl" sz="2800" dirty="0" err="1" smtClean="0"/>
              <a:t>emittance</a:t>
            </a:r>
            <a:r>
              <a:rPr lang="es-ES_tradnl" sz="2800" dirty="0" smtClean="0"/>
              <a:t> in a </a:t>
            </a:r>
            <a:r>
              <a:rPr lang="es-ES_tradnl" sz="2800" dirty="0" err="1" smtClean="0"/>
              <a:t>linac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for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protons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accelerated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from</a:t>
            </a:r>
            <a:r>
              <a:rPr lang="es-ES_tradnl" sz="2800" dirty="0" smtClean="0"/>
              <a:t> 200 </a:t>
            </a:r>
            <a:r>
              <a:rPr lang="es-ES_tradnl" sz="2800" dirty="0" err="1"/>
              <a:t>k</a:t>
            </a:r>
            <a:r>
              <a:rPr lang="es-ES_tradnl" sz="2800" dirty="0" err="1" smtClean="0"/>
              <a:t>eV</a:t>
            </a:r>
            <a:r>
              <a:rPr lang="es-ES_tradnl" sz="2800" dirty="0" smtClean="0"/>
              <a:t> to 2 </a:t>
            </a:r>
            <a:r>
              <a:rPr lang="es-ES_tradnl" sz="2800" dirty="0" err="1" smtClean="0"/>
              <a:t>MeV</a:t>
            </a:r>
            <a:r>
              <a:rPr lang="es-ES_tradnl" sz="2800" dirty="0" smtClean="0"/>
              <a:t>. </a:t>
            </a:r>
            <a:r>
              <a:rPr lang="es-ES_tradnl" sz="2800" dirty="0" err="1" smtClean="0"/>
              <a:t>Its</a:t>
            </a:r>
            <a:r>
              <a:rPr lang="es-ES_tradnl" sz="2800" dirty="0" smtClean="0"/>
              <a:t> horizontal </a:t>
            </a:r>
            <a:r>
              <a:rPr lang="es-ES_tradnl" sz="2800" dirty="0" err="1" smtClean="0"/>
              <a:t>emittance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disregarding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space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charge</a:t>
            </a:r>
            <a:r>
              <a:rPr lang="es-ES_tradnl" sz="2800" dirty="0" smtClean="0"/>
              <a:t>, </a:t>
            </a:r>
          </a:p>
          <a:p>
            <a:pPr lvl="0"/>
            <a:r>
              <a:rPr lang="es-ES_tradnl" sz="2800" dirty="0" smtClean="0"/>
              <a:t>A </a:t>
            </a:r>
            <a:r>
              <a:rPr lang="es-ES_tradnl" sz="2800" dirty="0"/>
              <a:t>– </a:t>
            </a:r>
            <a:r>
              <a:rPr lang="es-ES_tradnl" sz="2800" dirty="0" err="1" smtClean="0"/>
              <a:t>increases</a:t>
            </a:r>
            <a:endParaRPr lang="en-US" sz="2800" dirty="0"/>
          </a:p>
          <a:p>
            <a:r>
              <a:rPr lang="es-ES_tradnl" sz="2800" dirty="0" smtClean="0"/>
              <a:t>B </a:t>
            </a:r>
            <a:r>
              <a:rPr lang="es-ES_tradnl" sz="2800" dirty="0"/>
              <a:t>– </a:t>
            </a:r>
            <a:r>
              <a:rPr lang="es-ES_tradnl" sz="2800" dirty="0" err="1" smtClean="0"/>
              <a:t>decreases</a:t>
            </a:r>
            <a:endParaRPr lang="en-US" sz="2800" dirty="0"/>
          </a:p>
          <a:p>
            <a:r>
              <a:rPr lang="es-ES_tradnl" sz="2800" dirty="0"/>
              <a:t>C -  </a:t>
            </a:r>
            <a:r>
              <a:rPr lang="es-ES_tradnl" sz="2800" dirty="0" err="1" smtClean="0"/>
              <a:t>remains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constant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279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838200"/>
            <a:ext cx="807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800" dirty="0" smtClean="0"/>
              <a:t>A </a:t>
            </a:r>
            <a:r>
              <a:rPr lang="es-ES_tradnl" sz="2800" dirty="0" err="1" smtClean="0"/>
              <a:t>synchrotron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for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electrons</a:t>
            </a:r>
            <a:r>
              <a:rPr lang="es-ES_tradnl" sz="2800" dirty="0" smtClean="0"/>
              <a:t> at 3 </a:t>
            </a:r>
            <a:r>
              <a:rPr lang="es-ES_tradnl" sz="2800" dirty="0" err="1" smtClean="0"/>
              <a:t>GeV</a:t>
            </a:r>
            <a:r>
              <a:rPr lang="es-ES_tradnl" sz="2800" dirty="0" smtClean="0"/>
              <a:t> </a:t>
            </a:r>
            <a:r>
              <a:rPr lang="es-ES_tradnl" sz="2800" smtClean="0"/>
              <a:t>has a </a:t>
            </a:r>
            <a:r>
              <a:rPr lang="es-ES_tradnl" sz="2800" dirty="0" err="1" smtClean="0"/>
              <a:t>magnetic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structure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with</a:t>
            </a:r>
            <a:r>
              <a:rPr lang="es-ES_tradnl" sz="2800" dirty="0" smtClean="0"/>
              <a:t> 36 </a:t>
            </a:r>
            <a:r>
              <a:rPr lang="es-ES_tradnl" sz="2800" dirty="0" err="1" smtClean="0"/>
              <a:t>dipoles</a:t>
            </a:r>
            <a:r>
              <a:rPr lang="es-ES_tradnl" sz="2800" dirty="0" smtClean="0"/>
              <a:t>.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magnetic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field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dipoles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is</a:t>
            </a:r>
            <a:r>
              <a:rPr lang="es-ES_tradnl" sz="2800" dirty="0" smtClean="0"/>
              <a:t> 1.5 T.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bending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radius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dipoles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is</a:t>
            </a:r>
            <a:r>
              <a:rPr lang="es-ES_tradnl" sz="2800" dirty="0" smtClean="0"/>
              <a:t> </a:t>
            </a:r>
          </a:p>
          <a:p>
            <a:pPr lvl="0"/>
            <a:r>
              <a:rPr lang="es-ES_tradnl" sz="2800" dirty="0" smtClean="0"/>
              <a:t> </a:t>
            </a:r>
            <a:r>
              <a:rPr lang="es-ES_tradnl" sz="2800" dirty="0"/>
              <a:t>sincrotrón para electrones de 3 </a:t>
            </a:r>
            <a:r>
              <a:rPr lang="es-ES_tradnl" sz="2800" dirty="0" err="1"/>
              <a:t>GeV</a:t>
            </a:r>
            <a:r>
              <a:rPr lang="es-ES_tradnl" sz="2800" dirty="0"/>
              <a:t> tiene una estructura magnética con 36 dipolos. </a:t>
            </a:r>
            <a:endParaRPr lang="es-ES_tradnl" sz="2800" dirty="0" smtClean="0"/>
          </a:p>
          <a:p>
            <a:pPr lvl="0"/>
            <a:r>
              <a:rPr lang="es-ES_tradnl" sz="2800" dirty="0"/>
              <a:t>A</a:t>
            </a:r>
            <a:r>
              <a:rPr lang="es-ES_tradnl" sz="2800" dirty="0" smtClean="0"/>
              <a:t> </a:t>
            </a:r>
            <a:r>
              <a:rPr lang="es-ES_tradnl" sz="2800" dirty="0"/>
              <a:t>– </a:t>
            </a:r>
            <a:r>
              <a:rPr lang="es-ES_tradnl" sz="2800" dirty="0" err="1" smtClean="0"/>
              <a:t>less</a:t>
            </a:r>
            <a:r>
              <a:rPr lang="es-ES_tradnl" sz="2800" dirty="0" smtClean="0"/>
              <a:t>  </a:t>
            </a:r>
            <a:r>
              <a:rPr lang="es-ES_tradnl" sz="2800" dirty="0" err="1" smtClean="0"/>
              <a:t>than</a:t>
            </a:r>
            <a:r>
              <a:rPr lang="es-ES_tradnl" sz="2800" dirty="0" smtClean="0"/>
              <a:t> 10 </a:t>
            </a:r>
            <a:r>
              <a:rPr lang="es-ES_tradnl" sz="2800" dirty="0"/>
              <a:t>m </a:t>
            </a:r>
            <a:endParaRPr lang="en-US" sz="2800" dirty="0"/>
          </a:p>
          <a:p>
            <a:r>
              <a:rPr lang="es-ES_tradnl" sz="2800" dirty="0"/>
              <a:t>B – </a:t>
            </a:r>
            <a:r>
              <a:rPr lang="es-ES_tradnl" sz="2800" dirty="0" err="1" smtClean="0"/>
              <a:t>equal</a:t>
            </a:r>
            <a:r>
              <a:rPr lang="es-ES_tradnl" sz="2800" dirty="0" smtClean="0"/>
              <a:t> to  </a:t>
            </a:r>
            <a:r>
              <a:rPr lang="es-ES_tradnl" sz="2800" dirty="0"/>
              <a:t>10 m</a:t>
            </a:r>
            <a:endParaRPr lang="en-US" sz="2800" dirty="0"/>
          </a:p>
          <a:p>
            <a:r>
              <a:rPr lang="es-ES_tradnl" sz="2800" dirty="0"/>
              <a:t>C – </a:t>
            </a:r>
            <a:r>
              <a:rPr lang="es-ES_tradnl" sz="2800" dirty="0" err="1" smtClean="0"/>
              <a:t>larger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than</a:t>
            </a:r>
            <a:r>
              <a:rPr lang="es-ES_tradnl" sz="2800" dirty="0" smtClean="0"/>
              <a:t>  </a:t>
            </a:r>
            <a:r>
              <a:rPr lang="es-ES_tradnl" sz="2800" dirty="0"/>
              <a:t>10 </a:t>
            </a:r>
            <a:r>
              <a:rPr lang="es-ES_tradnl" sz="2800" dirty="0" smtClean="0"/>
              <a:t>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3397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226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References and exercises</vt:lpstr>
      <vt:lpstr>PowerPoint Presentation</vt:lpstr>
      <vt:lpstr>Homework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Caterina Biscari</dc:creator>
  <cp:lastModifiedBy>Caterina Biscari</cp:lastModifiedBy>
  <cp:revision>4</cp:revision>
  <dcterms:created xsi:type="dcterms:W3CDTF">2016-08-10T09:38:05Z</dcterms:created>
  <dcterms:modified xsi:type="dcterms:W3CDTF">2016-08-10T10:20:34Z</dcterms:modified>
</cp:coreProperties>
</file>