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6.xml" ContentType="application/vnd.openxmlformats-officedocument.them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ppt/notesSlides/notesSlide7.xml" ContentType="application/vnd.openxmlformats-officedocument.presentationml.notesSlide+xml"/>
  <Override PartName="/ppt/embeddings/oleObject2.bin" ContentType="application/vnd.openxmlformats-officedocument.oleObject"/>
  <Override PartName="/ppt/notesSlides/notesSlide8.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notesSlides/notesSlide9.xml" ContentType="application/vnd.openxmlformats-officedocument.presentationml.notesSlide+xml"/>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60" r:id="rId2"/>
    <p:sldMasterId id="2147483675" r:id="rId3"/>
    <p:sldMasterId id="2147483690" r:id="rId4"/>
    <p:sldMasterId id="2147483705" r:id="rId5"/>
    <p:sldMasterId id="2147483720" r:id="rId6"/>
    <p:sldMasterId id="2147483735" r:id="rId7"/>
  </p:sldMasterIdLst>
  <p:notesMasterIdLst>
    <p:notesMasterId r:id="rId45"/>
  </p:notesMasterIdLst>
  <p:handoutMasterIdLst>
    <p:handoutMasterId r:id="rId46"/>
  </p:handoutMasterIdLst>
  <p:sldIdLst>
    <p:sldId id="379" r:id="rId8"/>
    <p:sldId id="457" r:id="rId9"/>
    <p:sldId id="392" r:id="rId10"/>
    <p:sldId id="393" r:id="rId11"/>
    <p:sldId id="394" r:id="rId12"/>
    <p:sldId id="458" r:id="rId13"/>
    <p:sldId id="427" r:id="rId14"/>
    <p:sldId id="461" r:id="rId15"/>
    <p:sldId id="463" r:id="rId16"/>
    <p:sldId id="462" r:id="rId17"/>
    <p:sldId id="466" r:id="rId18"/>
    <p:sldId id="460" r:id="rId19"/>
    <p:sldId id="399" r:id="rId20"/>
    <p:sldId id="401" r:id="rId21"/>
    <p:sldId id="398" r:id="rId22"/>
    <p:sldId id="465" r:id="rId23"/>
    <p:sldId id="425" r:id="rId24"/>
    <p:sldId id="467" r:id="rId25"/>
    <p:sldId id="468" r:id="rId26"/>
    <p:sldId id="431" r:id="rId27"/>
    <p:sldId id="406" r:id="rId28"/>
    <p:sldId id="469" r:id="rId29"/>
    <p:sldId id="470" r:id="rId30"/>
    <p:sldId id="471" r:id="rId31"/>
    <p:sldId id="472" r:id="rId32"/>
    <p:sldId id="473" r:id="rId33"/>
    <p:sldId id="474" r:id="rId34"/>
    <p:sldId id="475" r:id="rId35"/>
    <p:sldId id="476" r:id="rId36"/>
    <p:sldId id="442" r:id="rId37"/>
    <p:sldId id="478" r:id="rId38"/>
    <p:sldId id="477" r:id="rId39"/>
    <p:sldId id="479" r:id="rId40"/>
    <p:sldId id="480" r:id="rId41"/>
    <p:sldId id="481" r:id="rId42"/>
    <p:sldId id="482" r:id="rId43"/>
    <p:sldId id="483" r:id="rId44"/>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chemeClr val="tx1"/>
        </a:solidFill>
        <a:latin typeface="Helvetica" charset="0"/>
        <a:ea typeface="+mn-ea"/>
        <a:cs typeface="+mn-cs"/>
      </a:defRPr>
    </a:lvl1pPr>
    <a:lvl2pPr marL="457200" algn="l" rtl="0" eaLnBrk="0" fontAlgn="base" hangingPunct="0">
      <a:spcBef>
        <a:spcPct val="0"/>
      </a:spcBef>
      <a:spcAft>
        <a:spcPct val="0"/>
      </a:spcAft>
      <a:defRPr sz="2000" kern="1200">
        <a:solidFill>
          <a:schemeClr val="tx1"/>
        </a:solidFill>
        <a:latin typeface="Helvetica" charset="0"/>
        <a:ea typeface="+mn-ea"/>
        <a:cs typeface="+mn-cs"/>
      </a:defRPr>
    </a:lvl2pPr>
    <a:lvl3pPr marL="914400" algn="l" rtl="0" eaLnBrk="0" fontAlgn="base" hangingPunct="0">
      <a:spcBef>
        <a:spcPct val="0"/>
      </a:spcBef>
      <a:spcAft>
        <a:spcPct val="0"/>
      </a:spcAft>
      <a:defRPr sz="2000" kern="1200">
        <a:solidFill>
          <a:schemeClr val="tx1"/>
        </a:solidFill>
        <a:latin typeface="Helvetica" charset="0"/>
        <a:ea typeface="+mn-ea"/>
        <a:cs typeface="+mn-cs"/>
      </a:defRPr>
    </a:lvl3pPr>
    <a:lvl4pPr marL="1371600" algn="l" rtl="0" eaLnBrk="0" fontAlgn="base" hangingPunct="0">
      <a:spcBef>
        <a:spcPct val="0"/>
      </a:spcBef>
      <a:spcAft>
        <a:spcPct val="0"/>
      </a:spcAft>
      <a:defRPr sz="2000" kern="1200">
        <a:solidFill>
          <a:schemeClr val="tx1"/>
        </a:solidFill>
        <a:latin typeface="Helvetica" charset="0"/>
        <a:ea typeface="+mn-ea"/>
        <a:cs typeface="+mn-cs"/>
      </a:defRPr>
    </a:lvl4pPr>
    <a:lvl5pPr marL="1828800" algn="l" rtl="0" eaLnBrk="0" fontAlgn="base" hangingPunct="0">
      <a:spcBef>
        <a:spcPct val="0"/>
      </a:spcBef>
      <a:spcAft>
        <a:spcPct val="0"/>
      </a:spcAft>
      <a:defRPr sz="2000" kern="1200">
        <a:solidFill>
          <a:schemeClr val="tx1"/>
        </a:solidFill>
        <a:latin typeface="Helvetica" charset="0"/>
        <a:ea typeface="+mn-ea"/>
        <a:cs typeface="+mn-cs"/>
      </a:defRPr>
    </a:lvl5pPr>
    <a:lvl6pPr marL="2286000" algn="l" defTabSz="457200" rtl="0" eaLnBrk="1" latinLnBrk="0" hangingPunct="1">
      <a:defRPr sz="2000" kern="1200">
        <a:solidFill>
          <a:schemeClr val="tx1"/>
        </a:solidFill>
        <a:latin typeface="Helvetica" charset="0"/>
        <a:ea typeface="+mn-ea"/>
        <a:cs typeface="+mn-cs"/>
      </a:defRPr>
    </a:lvl6pPr>
    <a:lvl7pPr marL="2743200" algn="l" defTabSz="457200" rtl="0" eaLnBrk="1" latinLnBrk="0" hangingPunct="1">
      <a:defRPr sz="2000" kern="1200">
        <a:solidFill>
          <a:schemeClr val="tx1"/>
        </a:solidFill>
        <a:latin typeface="Helvetica" charset="0"/>
        <a:ea typeface="+mn-ea"/>
        <a:cs typeface="+mn-cs"/>
      </a:defRPr>
    </a:lvl7pPr>
    <a:lvl8pPr marL="3200400" algn="l" defTabSz="457200" rtl="0" eaLnBrk="1" latinLnBrk="0" hangingPunct="1">
      <a:defRPr sz="2000" kern="1200">
        <a:solidFill>
          <a:schemeClr val="tx1"/>
        </a:solidFill>
        <a:latin typeface="Helvetica" charset="0"/>
        <a:ea typeface="+mn-ea"/>
        <a:cs typeface="+mn-cs"/>
      </a:defRPr>
    </a:lvl8pPr>
    <a:lvl9pPr marL="3657600" algn="l" defTabSz="457200" rtl="0" eaLnBrk="1" latinLnBrk="0" hangingPunct="1">
      <a:defRPr sz="2000" kern="1200">
        <a:solidFill>
          <a:schemeClr val="tx1"/>
        </a:solidFill>
        <a:latin typeface="Helvetic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302E5F"/>
    <a:srgbClr val="351043"/>
    <a:srgbClr val="9F9BA4"/>
    <a:srgbClr val="9C9A9F"/>
    <a:srgbClr val="E30B0B"/>
    <a:srgbClr val="7A015B"/>
    <a:srgbClr val="0A0BFF"/>
    <a:srgbClr val="FF1A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8820" autoAdjust="0"/>
    <p:restoredTop sz="99545" autoAdjust="0"/>
  </p:normalViewPr>
  <p:slideViewPr>
    <p:cSldViewPr>
      <p:cViewPr>
        <p:scale>
          <a:sx n="85" d="100"/>
          <a:sy n="85" d="100"/>
        </p:scale>
        <p:origin x="-1736" y="-6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4" d="100"/>
        <a:sy n="154" d="100"/>
      </p:scale>
      <p:origin x="0" y="0"/>
    </p:cViewPr>
  </p:sorterViewPr>
  <p:notesViewPr>
    <p:cSldViewPr>
      <p:cViewPr varScale="1">
        <p:scale>
          <a:sx n="77" d="100"/>
          <a:sy n="77" d="100"/>
        </p:scale>
        <p:origin x="-1376"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9" Type="http://schemas.openxmlformats.org/officeDocument/2006/relationships/slide" Target="slides/slide2.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7" Type="http://schemas.openxmlformats.org/officeDocument/2006/relationships/image" Target="../media/image18.emf"/><Relationship Id="rId1" Type="http://schemas.openxmlformats.org/officeDocument/2006/relationships/image" Target="../media/image12.emf"/><Relationship Id="rId2"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1" Type="http://schemas.openxmlformats.org/officeDocument/2006/relationships/image" Target="../media/image19.emf"/><Relationship Id="rId2"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emf"/><Relationship Id="rId2" Type="http://schemas.openxmlformats.org/officeDocument/2006/relationships/image" Target="../media/image2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emf"/><Relationship Id="rId2" Type="http://schemas.openxmlformats.org/officeDocument/2006/relationships/image" Target="../media/image2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4.emf"/><Relationship Id="rId2" Type="http://schemas.openxmlformats.org/officeDocument/2006/relationships/image" Target="../media/image3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06" charset="0"/>
              </a:defRPr>
            </a:lvl1pPr>
          </a:lstStyle>
          <a:p>
            <a:pPr>
              <a:defRPr/>
            </a:pPr>
            <a:endParaRPr lang="en-US"/>
          </a:p>
        </p:txBody>
      </p:sp>
      <p:sp>
        <p:nvSpPr>
          <p:cNvPr id="1126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06" charset="0"/>
              </a:defRPr>
            </a:lvl1pPr>
          </a:lstStyle>
          <a:p>
            <a:pPr>
              <a:defRPr/>
            </a:pPr>
            <a:endParaRPr lang="en-US"/>
          </a:p>
        </p:txBody>
      </p:sp>
      <p:sp>
        <p:nvSpPr>
          <p:cNvPr id="1126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06" charset="0"/>
              </a:defRPr>
            </a:lvl1pPr>
          </a:lstStyle>
          <a:p>
            <a:pPr>
              <a:defRPr/>
            </a:pPr>
            <a:endParaRPr lang="en-US"/>
          </a:p>
        </p:txBody>
      </p:sp>
      <p:sp>
        <p:nvSpPr>
          <p:cNvPr id="1126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06" charset="0"/>
              </a:defRPr>
            </a:lvl1pPr>
          </a:lstStyle>
          <a:p>
            <a:pPr>
              <a:defRPr/>
            </a:pPr>
            <a:fld id="{21EB72CB-8FEC-BB43-9401-21D2596E68A5}" type="slidenum">
              <a:rPr lang="en-US"/>
              <a:pPr>
                <a:defRPr/>
              </a:pPr>
              <a:t>‹#›</a:t>
            </a:fld>
            <a:endParaRPr lang="en-US"/>
          </a:p>
        </p:txBody>
      </p:sp>
    </p:spTree>
    <p:extLst>
      <p:ext uri="{BB962C8B-B14F-4D97-AF65-F5344CB8AC3E}">
        <p14:creationId xmlns:p14="http://schemas.microsoft.com/office/powerpoint/2010/main" val="15146010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06" charset="0"/>
              </a:defRPr>
            </a:lvl1pPr>
          </a:lstStyle>
          <a:p>
            <a:pPr>
              <a:defRPr/>
            </a:pPr>
            <a:endParaRPr lang="en-US"/>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06"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06" charset="0"/>
              </a:defRPr>
            </a:lvl1pPr>
          </a:lstStyle>
          <a:p>
            <a:pPr>
              <a:defRPr/>
            </a:pPr>
            <a:endParaRPr 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06" charset="0"/>
              </a:defRPr>
            </a:lvl1pPr>
          </a:lstStyle>
          <a:p>
            <a:pPr>
              <a:defRPr/>
            </a:pPr>
            <a:fld id="{57B0D8A7-7A2B-5F4D-B86D-D2EF98027CCC}" type="slidenum">
              <a:rPr lang="en-US"/>
              <a:pPr>
                <a:defRPr/>
              </a:pPr>
              <a:t>‹#›</a:t>
            </a:fld>
            <a:endParaRPr lang="en-US"/>
          </a:p>
        </p:txBody>
      </p:sp>
    </p:spTree>
    <p:extLst>
      <p:ext uri="{BB962C8B-B14F-4D97-AF65-F5344CB8AC3E}">
        <p14:creationId xmlns:p14="http://schemas.microsoft.com/office/powerpoint/2010/main" val="197040603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06"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Times" pitchFamily="-106"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Times" pitchFamily="-106"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Times" pitchFamily="-106"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Times"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5C71E465-C72B-BF4E-AEA8-DAE7EBFBD92B}" type="slidenum">
              <a:rPr lang="en-US">
                <a:latin typeface="Times" charset="0"/>
              </a:rPr>
              <a:pPr/>
              <a:t>1</a:t>
            </a:fld>
            <a:endParaRPr lang="en-US" dirty="0">
              <a:latin typeface="Times" charset="0"/>
            </a:endParaRPr>
          </a:p>
        </p:txBody>
      </p:sp>
      <p:sp>
        <p:nvSpPr>
          <p:cNvPr id="16387" name="Rectangle 2"/>
          <p:cNvSpPr>
            <a:spLocks noGrp="1" noRot="1" noChangeAspect="1" noChangeArrowheads="1" noTextEdit="1"/>
          </p:cNvSpPr>
          <p:nvPr>
            <p:ph type="sldImg"/>
          </p:nvPr>
        </p:nvSpPr>
        <p:spPr>
          <a:xfrm>
            <a:off x="1143000" y="685800"/>
            <a:ext cx="4572000" cy="3429000"/>
          </a:xfrm>
          <a:ln/>
        </p:spPr>
      </p:sp>
      <p:sp>
        <p:nvSpPr>
          <p:cNvPr id="16388" name="Rectangle 3"/>
          <p:cNvSpPr>
            <a:spLocks noGrp="1" noChangeArrowheads="1"/>
          </p:cNvSpPr>
          <p:nvPr>
            <p:ph type="body" idx="1"/>
          </p:nvPr>
        </p:nvSpPr>
        <p:spPr>
          <a:noFill/>
          <a:ln/>
        </p:spPr>
        <p:txBody>
          <a:bodyPr/>
          <a:lstStyle/>
          <a:p>
            <a:pPr eaLnBrk="1" hangingPunct="1"/>
            <a:endParaRPr lang="fr-FR" dirty="0">
              <a:latin typeface="Times"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pitchFamily="-106" charset="0"/>
                <a:ea typeface="ＭＳ Ｐゴシック" pitchFamily="-65" charset="-128"/>
                <a:cs typeface="ＭＳ Ｐゴシック" pitchFamily="-65" charset="-128"/>
              </a:rPr>
              <a:t>LICE ~ 4.5 Mio nodes / 5000 </a:t>
            </a:r>
            <a:r>
              <a:rPr lang="en-US" sz="1200" kern="1200" dirty="0" err="1" smtClean="0">
                <a:solidFill>
                  <a:schemeClr val="tx1"/>
                </a:solidFill>
                <a:latin typeface="Times" pitchFamily="-106" charset="0"/>
                <a:ea typeface="ＭＳ Ｐゴシック" pitchFamily="-65" charset="-128"/>
                <a:cs typeface="ＭＳ Ｐゴシック" pitchFamily="-65" charset="-128"/>
              </a:rPr>
              <a:t>volumesA</a:t>
            </a:r>
            <a:r>
              <a:rPr lang="en-US" sz="1200" kern="1200" dirty="0" smtClean="0">
                <a:solidFill>
                  <a:schemeClr val="tx1"/>
                </a:solidFill>
                <a:latin typeface="Times" pitchFamily="-106" charset="0"/>
                <a:ea typeface="ＭＳ Ｐゴシック" pitchFamily="-65" charset="-128"/>
                <a:cs typeface="ＭＳ Ｐゴシック" pitchFamily="-65" charset="-128"/>
              </a:rPr>
              <a:t>; TLAS ~ 29 Mio nodes / 7000 volumes; CMS ~ 1.5 Mio nodes / 1500 </a:t>
            </a:r>
            <a:r>
              <a:rPr lang="en-US" sz="1200" kern="1200" dirty="0" err="1" smtClean="0">
                <a:solidFill>
                  <a:schemeClr val="tx1"/>
                </a:solidFill>
                <a:latin typeface="Times" pitchFamily="-106" charset="0"/>
                <a:ea typeface="ＭＳ Ｐゴシック" pitchFamily="-65" charset="-128"/>
                <a:cs typeface="ＭＳ Ｐゴシック" pitchFamily="-65" charset="-128"/>
              </a:rPr>
              <a:t>volumesL</a:t>
            </a:r>
            <a:r>
              <a:rPr lang="en-US" sz="1200" kern="1200" dirty="0" smtClean="0">
                <a:solidFill>
                  <a:schemeClr val="tx1"/>
                </a:solidFill>
                <a:latin typeface="Times" pitchFamily="-106" charset="0"/>
                <a:ea typeface="ＭＳ Ｐゴシック" pitchFamily="-65" charset="-128"/>
                <a:cs typeface="ＭＳ Ｐゴシック" pitchFamily="-65" charset="-128"/>
              </a:rPr>
              <a:t>; </a:t>
            </a:r>
            <a:r>
              <a:rPr lang="en-US" sz="1200" kern="1200" dirty="0" err="1" smtClean="0">
                <a:solidFill>
                  <a:schemeClr val="tx1"/>
                </a:solidFill>
                <a:latin typeface="Times" pitchFamily="-106" charset="0"/>
                <a:ea typeface="ＭＳ Ｐゴシック" pitchFamily="-65" charset="-128"/>
                <a:cs typeface="ＭＳ Ｐゴシック" pitchFamily="-65" charset="-128"/>
              </a:rPr>
              <a:t>HCb</a:t>
            </a:r>
            <a:r>
              <a:rPr lang="en-US" sz="1200" kern="1200" dirty="0" smtClean="0">
                <a:solidFill>
                  <a:schemeClr val="tx1"/>
                </a:solidFill>
                <a:latin typeface="Times" pitchFamily="-106" charset="0"/>
                <a:ea typeface="ＭＳ Ｐゴシック" pitchFamily="-65" charset="-128"/>
                <a:cs typeface="ＭＳ Ｐゴシック" pitchFamily="-65" charset="-128"/>
              </a:rPr>
              <a:t> ~ 18 Mio nodes / 700 volumes</a:t>
            </a:r>
          </a:p>
          <a:p>
            <a:r>
              <a:rPr lang="en-US" sz="1200" kern="1200" dirty="0" smtClean="0">
                <a:solidFill>
                  <a:schemeClr val="tx1"/>
                </a:solidFill>
                <a:latin typeface="Times" pitchFamily="-106" charset="0"/>
                <a:ea typeface="ＭＳ Ｐゴシック" pitchFamily="-65" charset="-128"/>
                <a:cs typeface="ＭＳ Ｐゴシック" pitchFamily="-65" charset="-128"/>
              </a:rPr>
              <a:t>From 1995 to 2009 computing power increased by factor 500 (</a:t>
            </a:r>
            <a:r>
              <a:rPr lang="en-US" sz="1200" kern="1200" dirty="0" err="1" smtClean="0">
                <a:solidFill>
                  <a:schemeClr val="tx1"/>
                </a:solidFill>
                <a:latin typeface="Times" pitchFamily="-106" charset="0"/>
                <a:ea typeface="ＭＳ Ｐゴシック" pitchFamily="-65" charset="-128"/>
                <a:cs typeface="ＭＳ Ｐゴシック" pitchFamily="-65" charset="-128"/>
              </a:rPr>
              <a:t>Moors’s</a:t>
            </a:r>
            <a:r>
              <a:rPr lang="en-US" sz="1200" kern="1200" dirty="0" smtClean="0">
                <a:solidFill>
                  <a:schemeClr val="tx1"/>
                </a:solidFill>
                <a:latin typeface="Times" pitchFamily="-106" charset="0"/>
                <a:ea typeface="ＭＳ Ｐゴシック" pitchFamily="-65" charset="-128"/>
                <a:cs typeface="ＭＳ Ｐゴシック" pitchFamily="-65" charset="-128"/>
              </a:rPr>
              <a:t> law)</a:t>
            </a:r>
          </a:p>
          <a:p>
            <a:r>
              <a:rPr lang="en-US" sz="1200" kern="1200" dirty="0" smtClean="0">
                <a:solidFill>
                  <a:schemeClr val="tx1"/>
                </a:solidFill>
                <a:latin typeface="Times" pitchFamily="-106" charset="0"/>
                <a:ea typeface="ＭＳ Ｐゴシック" pitchFamily="-65" charset="-128"/>
                <a:cs typeface="ＭＳ Ｐゴシック" pitchFamily="-65" charset="-128"/>
              </a:rPr>
              <a:t>170$/s for 15ms</a:t>
            </a:r>
            <a:endParaRPr lang="en-US"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231Pa bump after 250000 years; in once through cycle factor</a:t>
            </a:r>
            <a:r>
              <a:rPr lang="en-GB" baseline="0" dirty="0" smtClean="0"/>
              <a:t> 100 at </a:t>
            </a:r>
            <a:r>
              <a:rPr lang="en-GB" baseline="0" dirty="0" err="1" smtClean="0"/>
              <a:t>t</a:t>
            </a:r>
            <a:r>
              <a:rPr lang="en-GB" baseline="0" dirty="0" smtClean="0"/>
              <a:t> ≤ 250000 years: =&gt; recycle TRU</a:t>
            </a:r>
          </a:p>
          <a:p>
            <a:r>
              <a:rPr lang="en-GB" baseline="0" dirty="0" smtClean="0"/>
              <a:t>Could be impurities in thorium ore from uranium =&gt; 230</a:t>
            </a:r>
            <a:r>
              <a:rPr lang="en-GB" baseline="30000" dirty="0" smtClean="0"/>
              <a:t>Th</a:t>
            </a:r>
            <a:r>
              <a:rPr lang="en-GB" baseline="0" dirty="0" smtClean="0"/>
              <a:t> (231pa by capture or n2n on 232Th (main)</a:t>
            </a:r>
          </a:p>
          <a:p>
            <a:endParaRPr lang="en-GB"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Minor</a:t>
            </a:r>
            <a:r>
              <a:rPr lang="en-US" baseline="0" dirty="0" smtClean="0"/>
              <a:t> actinides are the only thing that Nuclear Industry admits would requires ADS!</a:t>
            </a:r>
            <a:endParaRPr lang="en-US"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AC45D2-B307-4940-A786-7623B5065479}" type="slidenum">
              <a:rPr lang="en-GB">
                <a:solidFill>
                  <a:prstClr val="black"/>
                </a:solidFill>
                <a:latin typeface="Calibri"/>
              </a:rPr>
              <a:pPr/>
              <a:t>32</a:t>
            </a:fld>
            <a:endParaRPr lang="en-GB">
              <a:solidFill>
                <a:prstClr val="black"/>
              </a:solidFill>
              <a:latin typeface="Calibri"/>
            </a:endParaRPr>
          </a:p>
        </p:txBody>
      </p:sp>
      <p:sp>
        <p:nvSpPr>
          <p:cNvPr id="76390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639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THTR-300 was a thorium high-temperature nuclear reactor rated at 300 MW electric (THTR-300). The German state of North Rhine Westphalia, in the Federal Republic of Germany, and </a:t>
            </a:r>
            <a:r>
              <a:rPr lang="en-GB" dirty="0" err="1" smtClean="0"/>
              <a:t>Hochtemperatur-Kernkraftwerk</a:t>
            </a:r>
            <a:r>
              <a:rPr lang="en-GB" dirty="0" smtClean="0"/>
              <a:t> GmbH (HKG) financed the THTR-300’s construction.[1]</a:t>
            </a:r>
          </a:p>
          <a:p>
            <a:r>
              <a:rPr lang="en-GB" dirty="0" smtClean="0"/>
              <a:t>Operations started on the plant in Hamm-</a:t>
            </a:r>
            <a:r>
              <a:rPr lang="en-GB" dirty="0" err="1" smtClean="0"/>
              <a:t>Uentrop</a:t>
            </a:r>
            <a:r>
              <a:rPr lang="en-GB" dirty="0" smtClean="0"/>
              <a:t>, Germany in 1983, and it was shut down September 1, 1989. The THTR was synchronized to the grid for the first time in 1985 and started full power operation in February 1987.[2]</a:t>
            </a:r>
          </a:p>
          <a:p>
            <a:r>
              <a:rPr lang="en-GB" dirty="0" smtClean="0"/>
              <a:t>Whereas the AVR was an experimental pebble bed high-temperature reactor (HTR) used to develop the pebble fuel, the THTR-300 served as a prototype HTR to use the TRISO pebble fuel.</a:t>
            </a:r>
          </a:p>
          <a:p>
            <a:r>
              <a:rPr lang="en-GB" dirty="0" smtClean="0"/>
              <a:t>670,000 spherical fuel compacts each 6 centimetres (2.4 in) in diameter with particles of uranium-235 and thorium-232 fuel embedded in a graphite matrix</a:t>
            </a:r>
            <a:endParaRPr lang="en-GB" dirty="0"/>
          </a:p>
        </p:txBody>
      </p:sp>
      <p:sp>
        <p:nvSpPr>
          <p:cNvPr id="4" name="Slide Number Placeholder 3"/>
          <p:cNvSpPr>
            <a:spLocks noGrp="1"/>
          </p:cNvSpPr>
          <p:nvPr>
            <p:ph type="sldNum" sz="quarter" idx="10"/>
          </p:nvPr>
        </p:nvSpPr>
        <p:spPr/>
        <p:txBody>
          <a:bodyPr/>
          <a:lstStyle/>
          <a:p>
            <a:fld id="{52F040B7-2E7D-5A44-B75F-7D50974C113D}" type="slidenum">
              <a:rPr lang="en-GB" smtClean="0">
                <a:solidFill>
                  <a:prstClr val="black"/>
                </a:solidFill>
                <a:latin typeface="Calibri"/>
              </a:rPr>
              <a:pPr/>
              <a:t>36</a:t>
            </a:fld>
            <a:endParaRPr lang="en-GB">
              <a:solidFill>
                <a:prstClr val="black"/>
              </a:solidFill>
              <a:latin typeface="Calibri"/>
            </a:endParaRPr>
          </a:p>
        </p:txBody>
      </p:sp>
    </p:spTree>
    <p:extLst>
      <p:ext uri="{BB962C8B-B14F-4D97-AF65-F5344CB8AC3E}">
        <p14:creationId xmlns:p14="http://schemas.microsoft.com/office/powerpoint/2010/main" val="31611725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cracking could be reduced by adding small amounts of niobium to the </a:t>
            </a:r>
            <a:r>
              <a:rPr lang="en-GB" dirty="0" err="1" smtClean="0"/>
              <a:t>Hastelloy</a:t>
            </a:r>
            <a:r>
              <a:rPr lang="en-GB" dirty="0" smtClean="0"/>
              <a:t>-N.</a:t>
            </a:r>
          </a:p>
          <a:p>
            <a:r>
              <a:rPr lang="en-GB" dirty="0" smtClean="0"/>
              <a:t>SINAP: Shanghai</a:t>
            </a:r>
            <a:r>
              <a:rPr lang="en-GB" baseline="0" dirty="0" smtClean="0"/>
              <a:t> Institute of </a:t>
            </a:r>
            <a:endParaRPr lang="en-GB" dirty="0"/>
          </a:p>
        </p:txBody>
      </p:sp>
      <p:sp>
        <p:nvSpPr>
          <p:cNvPr id="4" name="Slide Number Placeholder 3"/>
          <p:cNvSpPr>
            <a:spLocks noGrp="1"/>
          </p:cNvSpPr>
          <p:nvPr>
            <p:ph type="sldNum" sz="quarter" idx="10"/>
          </p:nvPr>
        </p:nvSpPr>
        <p:spPr/>
        <p:txBody>
          <a:bodyPr/>
          <a:lstStyle/>
          <a:p>
            <a:fld id="{52F040B7-2E7D-5A44-B75F-7D50974C113D}" type="slidenum">
              <a:rPr lang="en-GB" smtClean="0">
                <a:solidFill>
                  <a:prstClr val="black"/>
                </a:solidFill>
                <a:latin typeface="Calibri"/>
              </a:rPr>
              <a:pPr/>
              <a:t>37</a:t>
            </a:fld>
            <a:endParaRPr lang="en-GB">
              <a:solidFill>
                <a:prstClr val="black"/>
              </a:solidFill>
              <a:latin typeface="Calibri"/>
            </a:endParaRPr>
          </a:p>
        </p:txBody>
      </p:sp>
    </p:spTree>
    <p:extLst>
      <p:ext uri="{BB962C8B-B14F-4D97-AF65-F5344CB8AC3E}">
        <p14:creationId xmlns:p14="http://schemas.microsoft.com/office/powerpoint/2010/main" val="3162097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5C71E465-C72B-BF4E-AEA8-DAE7EBFBD92B}" type="slidenum">
              <a:rPr lang="en-US">
                <a:latin typeface="Times" charset="0"/>
              </a:rPr>
              <a:pPr/>
              <a:t>2</a:t>
            </a:fld>
            <a:endParaRPr lang="en-US" dirty="0">
              <a:latin typeface="Times" charset="0"/>
            </a:endParaRPr>
          </a:p>
        </p:txBody>
      </p:sp>
      <p:sp>
        <p:nvSpPr>
          <p:cNvPr id="16387" name="Rectangle 2"/>
          <p:cNvSpPr>
            <a:spLocks noGrp="1" noRot="1" noChangeAspect="1" noChangeArrowheads="1" noTextEdit="1"/>
          </p:cNvSpPr>
          <p:nvPr>
            <p:ph type="sldImg"/>
          </p:nvPr>
        </p:nvSpPr>
        <p:spPr>
          <a:xfrm>
            <a:off x="1143000" y="685800"/>
            <a:ext cx="4572000" cy="3429000"/>
          </a:xfrm>
          <a:ln/>
        </p:spPr>
      </p:sp>
      <p:sp>
        <p:nvSpPr>
          <p:cNvPr id="16388" name="Rectangle 3"/>
          <p:cNvSpPr>
            <a:spLocks noGrp="1" noChangeArrowheads="1"/>
          </p:cNvSpPr>
          <p:nvPr>
            <p:ph type="body" idx="1"/>
          </p:nvPr>
        </p:nvSpPr>
        <p:spPr>
          <a:noFill/>
          <a:ln/>
        </p:spPr>
        <p:txBody>
          <a:bodyPr/>
          <a:lstStyle/>
          <a:p>
            <a:pPr eaLnBrk="1" hangingPunct="1"/>
            <a:endParaRPr lang="fr-FR" dirty="0">
              <a:latin typeface="Times"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The making of the Atomic Bomb by Richard Rhodes</a:t>
            </a:r>
          </a:p>
          <a:p>
            <a:r>
              <a:rPr lang="en-US" dirty="0" smtClean="0"/>
              <a:t>Seaborg used the 60 inch cyclotron at Berkeley, </a:t>
            </a:r>
            <a:r>
              <a:rPr lang="fr-FR" dirty="0" err="1" smtClean="0"/>
              <a:t>with</a:t>
            </a:r>
            <a:r>
              <a:rPr lang="fr-FR" dirty="0" smtClean="0"/>
              <a:t> 6 MeV </a:t>
            </a:r>
            <a:r>
              <a:rPr lang="fr-FR" dirty="0" err="1" smtClean="0"/>
              <a:t>deuteron</a:t>
            </a:r>
            <a:r>
              <a:rPr lang="fr-FR" dirty="0" smtClean="0"/>
              <a:t> on </a:t>
            </a:r>
            <a:r>
              <a:rPr lang="fr-FR" baseline="30000" dirty="0" smtClean="0"/>
              <a:t>238</a:t>
            </a:r>
            <a:r>
              <a:rPr lang="fr-FR" dirty="0" smtClean="0"/>
              <a:t>U</a:t>
            </a:r>
            <a:endParaRPr lang="en-US"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Options for Making Extra Gains from Actinides?? </a:t>
            </a:r>
            <a:r>
              <a:rPr lang="en-GB" sz="1200" b="1" kern="1200" dirty="0" smtClean="0">
                <a:solidFill>
                  <a:schemeClr val="tx1"/>
                </a:solidFill>
                <a:latin typeface="Times" pitchFamily="-106" charset="0"/>
                <a:ea typeface="ＭＳ Ｐゴシック" pitchFamily="-65" charset="-128"/>
                <a:cs typeface="ＭＳ Ｐゴシック" pitchFamily="-65" charset="-128"/>
              </a:rPr>
              <a:t>Japan Proton Accelerator Research Complex (JPARC) </a:t>
            </a:r>
            <a:r>
              <a:rPr lang="en-US" baseline="0" dirty="0" smtClean="0"/>
              <a:t>JAEA (Japan Atomic Energy Agency)</a:t>
            </a:r>
          </a:p>
          <a:p>
            <a:r>
              <a:rPr lang="en-US" baseline="0" dirty="0" smtClean="0"/>
              <a:t>MTA 500mA 350 </a:t>
            </a:r>
            <a:r>
              <a:rPr lang="en-US" baseline="0" dirty="0" err="1" smtClean="0"/>
              <a:t>MeV</a:t>
            </a:r>
            <a:r>
              <a:rPr lang="en-US" baseline="0" dirty="0" smtClean="0"/>
              <a:t> deuteron </a:t>
            </a:r>
            <a:r>
              <a:rPr lang="en-US" baseline="0" dirty="0" err="1" smtClean="0"/>
              <a:t>linac</a:t>
            </a:r>
            <a:r>
              <a:rPr lang="en-US" baseline="0" dirty="0" smtClean="0"/>
              <a:t>: 175MW =&gt; several hundred MW tom produce such a beam. No multiplication in the target!</a:t>
            </a:r>
          </a:p>
          <a:p>
            <a:r>
              <a:rPr lang="en-US" baseline="0" dirty="0" smtClean="0"/>
              <a:t>JPARC: Japan Proton Accelerator Research Complex; </a:t>
            </a:r>
            <a:r>
              <a:rPr lang="en-GB" sz="1200" dirty="0" smtClean="0">
                <a:ea typeface="ＭＳ Ｐゴシック" charset="-128"/>
                <a:cs typeface="ＭＳ Ｐゴシック" charset="-128"/>
              </a:rPr>
              <a:t>Fast Flux Test Facility  (FFTF) sodium cooled fast neutron reactor : stopped in 1993 (IFR </a:t>
            </a:r>
            <a:r>
              <a:rPr lang="en-GB" sz="1200" dirty="0" err="1" smtClean="0">
                <a:ea typeface="ＭＳ Ｐゴシック" charset="-128"/>
                <a:cs typeface="ＭＳ Ｐゴシック" charset="-128"/>
              </a:rPr>
              <a:t>Itegral</a:t>
            </a:r>
            <a:r>
              <a:rPr lang="en-GB" sz="1200" dirty="0" smtClean="0">
                <a:ea typeface="ＭＳ Ｐゴシック" charset="-128"/>
                <a:cs typeface="ＭＳ Ｐゴシック" charset="-128"/>
              </a:rPr>
              <a:t> fast reactor project) </a:t>
            </a:r>
            <a:r>
              <a:rPr lang="en-GB" sz="1200" dirty="0" err="1" smtClean="0">
                <a:ea typeface="ＭＳ Ｐゴシック" charset="-128"/>
                <a:cs typeface="ＭＳ Ｐゴシック" charset="-128"/>
              </a:rPr>
              <a:t>Extenede</a:t>
            </a:r>
            <a:r>
              <a:rPr lang="en-GB" sz="1200" dirty="0" smtClean="0">
                <a:ea typeface="ＭＳ Ｐゴシック" charset="-128"/>
                <a:cs typeface="ＭＳ Ｐゴシック" charset="-128"/>
              </a:rPr>
              <a:t> </a:t>
            </a:r>
            <a:r>
              <a:rPr lang="en-GB" sz="1200" dirty="0" err="1" smtClean="0">
                <a:ea typeface="ＭＳ Ｐゴシック" charset="-128"/>
                <a:cs typeface="ＭＳ Ｐゴシック" charset="-128"/>
              </a:rPr>
              <a:t>burnup</a:t>
            </a:r>
            <a:endParaRPr lang="en-US"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xfrm>
            <a:off x="1143000" y="685800"/>
            <a:ext cx="4572000" cy="3429000"/>
          </a:xfrm>
          <a:ln/>
        </p:spPr>
      </p:sp>
      <p:sp>
        <p:nvSpPr>
          <p:cNvPr id="22531" name="Notes Placeholder 2"/>
          <p:cNvSpPr>
            <a:spLocks noGrp="1"/>
          </p:cNvSpPr>
          <p:nvPr>
            <p:ph type="body" idx="1"/>
          </p:nvPr>
        </p:nvSpPr>
        <p:spPr>
          <a:noFill/>
          <a:ln/>
        </p:spPr>
        <p:txBody>
          <a:bodyPr/>
          <a:lstStyle/>
          <a:p>
            <a:r>
              <a:rPr lang="en-US" dirty="0" smtClean="0">
                <a:latin typeface="Times" charset="0"/>
                <a:ea typeface="ＭＳ Ｐゴシック" charset="-128"/>
                <a:cs typeface="ＭＳ Ｐゴシック" charset="-128"/>
              </a:rPr>
              <a:t>S</a:t>
            </a:r>
            <a:r>
              <a:rPr lang="en-GB" dirty="0" err="1" smtClean="0">
                <a:latin typeface="Times" charset="0"/>
                <a:ea typeface="ＭＳ Ｐゴシック" charset="-128"/>
                <a:cs typeface="ＭＳ Ｐゴシック" charset="-128"/>
              </a:rPr>
              <a:t>imulation</a:t>
            </a:r>
            <a:r>
              <a:rPr lang="en-GB" dirty="0" smtClean="0">
                <a:latin typeface="Times" charset="0"/>
                <a:ea typeface="ＭＳ Ｐゴシック" charset="-128"/>
                <a:cs typeface="ＭＳ Ｐゴシック" charset="-128"/>
              </a:rPr>
              <a:t> integrating the spallation process, neutron transport and evolution of fuel.</a:t>
            </a:r>
          </a:p>
          <a:p>
            <a:r>
              <a:rPr lang="en-GB" dirty="0" smtClean="0">
                <a:latin typeface="Times" charset="0"/>
                <a:ea typeface="ＭＳ Ｐゴシック" charset="-128"/>
                <a:cs typeface="ＭＳ Ｐゴシック" charset="-128"/>
              </a:rPr>
              <a:t>Next step is temperature evolution</a:t>
            </a:r>
          </a:p>
          <a:p>
            <a:r>
              <a:rPr lang="en-GB" dirty="0" smtClean="0">
                <a:latin typeface="Times" charset="0"/>
                <a:ea typeface="ＭＳ Ｐゴシック" charset="-128"/>
                <a:cs typeface="ＭＳ Ｐゴシック" charset="-128"/>
              </a:rPr>
              <a:t>He is mainly</a:t>
            </a:r>
            <a:r>
              <a:rPr lang="en-GB" baseline="0" dirty="0" smtClean="0">
                <a:latin typeface="Times" charset="0"/>
                <a:ea typeface="ＭＳ Ｐゴシック" charset="-128"/>
                <a:cs typeface="ＭＳ Ｐゴシック" charset="-128"/>
              </a:rPr>
              <a:t> </a:t>
            </a:r>
            <a:r>
              <a:rPr lang="en-GB" dirty="0" smtClean="0">
                <a:latin typeface="Times" charset="0"/>
                <a:ea typeface="ＭＳ Ｐゴシック" charset="-128"/>
                <a:cs typeface="ＭＳ Ｐゴシック" charset="-128"/>
              </a:rPr>
              <a:t> responsible for our </a:t>
            </a:r>
          </a:p>
        </p:txBody>
      </p:sp>
      <p:sp>
        <p:nvSpPr>
          <p:cNvPr id="22532" name="Slide Number Placeholder 3"/>
          <p:cNvSpPr>
            <a:spLocks noGrp="1"/>
          </p:cNvSpPr>
          <p:nvPr>
            <p:ph type="sldNum" sz="quarter" idx="5"/>
          </p:nvPr>
        </p:nvSpPr>
        <p:spPr>
          <a:noFill/>
        </p:spPr>
        <p:txBody>
          <a:bodyPr/>
          <a:lstStyle/>
          <a:p>
            <a:fld id="{2A388C33-E5C9-8D45-B268-2ED1006F08D0}" type="slidenum">
              <a:rPr lang="en-US" smtClean="0">
                <a:latin typeface="Times" charset="0"/>
              </a:rPr>
              <a:pPr/>
              <a:t>5</a:t>
            </a:fld>
            <a:endParaRPr lang="en-US" smtClean="0">
              <a:latin typeface="Times"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6</a:t>
            </a:fld>
            <a:endParaRPr lang="en-US"/>
          </a:p>
        </p:txBody>
      </p:sp>
    </p:spTree>
    <p:extLst>
      <p:ext uri="{BB962C8B-B14F-4D97-AF65-F5344CB8AC3E}">
        <p14:creationId xmlns:p14="http://schemas.microsoft.com/office/powerpoint/2010/main" val="297060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Several ways to be subcritical: </a:t>
            </a:r>
            <a:r>
              <a:rPr lang="en-US" dirty="0" err="1" smtClean="0"/>
              <a:t>kinfinity</a:t>
            </a:r>
            <a:r>
              <a:rPr lang="en-US" dirty="0" smtClean="0"/>
              <a:t> &lt; 1 or &gt; 1; gives rise to different types of solutions</a:t>
            </a:r>
          </a:p>
          <a:p>
            <a:r>
              <a:rPr lang="en-US" dirty="0" smtClean="0"/>
              <a:t>You</a:t>
            </a:r>
            <a:r>
              <a:rPr lang="en-US" baseline="0" dirty="0" smtClean="0"/>
              <a:t> </a:t>
            </a:r>
            <a:r>
              <a:rPr lang="en-US" dirty="0" smtClean="0"/>
              <a:t>really need a  MC for fast neutron spectra (n, </a:t>
            </a:r>
            <a:r>
              <a:rPr lang="en-US" dirty="0" err="1" smtClean="0"/>
              <a:t>xn</a:t>
            </a:r>
            <a:r>
              <a:rPr lang="en-US" dirty="0" smtClean="0"/>
              <a:t>), etc.</a:t>
            </a:r>
            <a:endParaRPr lang="en-US"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For instance for a </a:t>
            </a:r>
            <a:r>
              <a:rPr lang="en-GB" dirty="0" err="1" smtClean="0"/>
              <a:t>paralellepipedal</a:t>
            </a:r>
            <a:r>
              <a:rPr lang="en-GB" baseline="0" dirty="0" smtClean="0"/>
              <a:t> box B**2; </a:t>
            </a:r>
            <a:r>
              <a:rPr lang="en-GB" baseline="0" dirty="0" err="1" smtClean="0"/>
              <a:t>l,m,n</a:t>
            </a:r>
            <a:r>
              <a:rPr lang="en-GB" baseline="0" dirty="0" smtClean="0"/>
              <a:t> = Pi**2(l**2/a**2+m**2/b**2+n**2/c**2), a quickly increasing function of the mode</a:t>
            </a:r>
          </a:p>
          <a:p>
            <a:r>
              <a:rPr lang="en-GB" baseline="0" dirty="0" smtClean="0"/>
              <a:t>B**2 increasing with increasing modes, =&gt; </a:t>
            </a:r>
            <a:r>
              <a:rPr lang="en-GB" baseline="0" dirty="0" err="1" smtClean="0"/>
              <a:t>kl,m,n</a:t>
            </a:r>
            <a:r>
              <a:rPr lang="en-GB" baseline="0" dirty="0" smtClean="0"/>
              <a:t> decreasing with increasing mode</a:t>
            </a:r>
            <a:endParaRPr lang="en-GB"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8</a:t>
            </a:fld>
            <a:endParaRPr lang="en-US"/>
          </a:p>
        </p:txBody>
      </p:sp>
    </p:spTree>
    <p:extLst>
      <p:ext uri="{BB962C8B-B14F-4D97-AF65-F5344CB8AC3E}">
        <p14:creationId xmlns:p14="http://schemas.microsoft.com/office/powerpoint/2010/main" val="686335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G = (</a:t>
            </a:r>
            <a:r>
              <a:rPr lang="en-GB" dirty="0" err="1" smtClean="0"/>
              <a:t>ε</a:t>
            </a:r>
            <a:r>
              <a:rPr lang="en-GB" dirty="0" smtClean="0"/>
              <a:t>/</a:t>
            </a:r>
            <a:r>
              <a:rPr lang="en-GB" dirty="0" err="1" smtClean="0"/>
              <a:t>Eb</a:t>
            </a:r>
            <a:r>
              <a:rPr lang="en-GB" dirty="0" smtClean="0"/>
              <a:t>)(1+ksEf/(1-ks)) where </a:t>
            </a:r>
            <a:r>
              <a:rPr lang="en-GB" dirty="0" err="1" smtClean="0"/>
              <a:t>ε</a:t>
            </a:r>
            <a:r>
              <a:rPr lang="en-GB" dirty="0" smtClean="0"/>
              <a:t> is the number of neutrons per proton, </a:t>
            </a:r>
            <a:r>
              <a:rPr lang="en-GB" dirty="0" err="1" smtClean="0"/>
              <a:t>Eb</a:t>
            </a:r>
            <a:r>
              <a:rPr lang="en-GB" dirty="0" smtClean="0"/>
              <a:t> is the kinetic energy of a proton, </a:t>
            </a:r>
            <a:r>
              <a:rPr lang="en-GB" dirty="0" err="1" smtClean="0"/>
              <a:t>Ef</a:t>
            </a:r>
            <a:r>
              <a:rPr lang="en-GB" dirty="0" smtClean="0"/>
              <a:t> is the energy released per fission</a:t>
            </a:r>
            <a:endParaRPr lang="en-GB" dirty="0"/>
          </a:p>
        </p:txBody>
      </p:sp>
      <p:sp>
        <p:nvSpPr>
          <p:cNvPr id="4" name="Slide Number Placeholder 3"/>
          <p:cNvSpPr>
            <a:spLocks noGrp="1"/>
          </p:cNvSpPr>
          <p:nvPr>
            <p:ph type="sldNum" sz="quarter" idx="10"/>
          </p:nvPr>
        </p:nvSpPr>
        <p:spPr/>
        <p:txBody>
          <a:bodyPr/>
          <a:lstStyle/>
          <a:p>
            <a:pPr>
              <a:defRPr/>
            </a:pPr>
            <a:fld id="{57B0D8A7-7A2B-5F4D-B86D-D2EF98027CCC}" type="slidenum">
              <a:rPr lang="en-US" smtClean="0"/>
              <a:pPr>
                <a:defRPr/>
              </a:pPr>
              <a:t>12</a:t>
            </a:fld>
            <a:endParaRPr lang="en-US"/>
          </a:p>
        </p:txBody>
      </p:sp>
    </p:spTree>
    <p:extLst>
      <p:ext uri="{BB962C8B-B14F-4D97-AF65-F5344CB8AC3E}">
        <p14:creationId xmlns:p14="http://schemas.microsoft.com/office/powerpoint/2010/main" val="1064249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2.xml"/><Relationship Id="rId3"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2.xml"/><Relationship Id="rId3"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Master" Target="../slideMasters/slideMaster2.xml"/><Relationship Id="rId3"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slideMaster" Target="../slideMasters/slideMaster2.xml"/><Relationship Id="rId3"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slideMaster" Target="../slideMasters/slideMaster3.xml"/><Relationship Id="rId3"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slideMaster" Target="../slideMasters/slideMaster3.xml"/><Relationship Id="rId3"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slideMaster" Target="../slideMasters/slideMaster3.xml"/><Relationship Id="rId3"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themeOverride" Target="../theme/themeOverride8.xml"/><Relationship Id="rId2" Type="http://schemas.openxmlformats.org/officeDocument/2006/relationships/slideMaster" Target="../slideMasters/slideMaster3.xml"/><Relationship Id="rId3"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themeOverride" Target="../theme/themeOverride9.xml"/><Relationship Id="rId2" Type="http://schemas.openxmlformats.org/officeDocument/2006/relationships/slideMaster" Target="../slideMasters/slideMaster4.xml"/><Relationship Id="rId3"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1" Type="http://schemas.openxmlformats.org/officeDocument/2006/relationships/themeOverride" Target="../theme/themeOverride10.xml"/><Relationship Id="rId2" Type="http://schemas.openxmlformats.org/officeDocument/2006/relationships/slideMaster" Target="../slideMasters/slideMaster4.xml"/><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themeOverride" Target="../theme/themeOverride11.xml"/><Relationship Id="rId2" Type="http://schemas.openxmlformats.org/officeDocument/2006/relationships/slideMaster" Target="../slideMasters/slideMaster4.xml"/><Relationship Id="rId3"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1" Type="http://schemas.openxmlformats.org/officeDocument/2006/relationships/themeOverride" Target="../theme/themeOverride12.xml"/><Relationship Id="rId2" Type="http://schemas.openxmlformats.org/officeDocument/2006/relationships/slideMaster" Target="../slideMasters/slideMaster4.xml"/><Relationship Id="rId3" Type="http://schemas.openxmlformats.org/officeDocument/2006/relationships/image" Target="../media/image3.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themeOverride" Target="../theme/themeOverride13.xml"/><Relationship Id="rId2" Type="http://schemas.openxmlformats.org/officeDocument/2006/relationships/slideMaster" Target="../slideMasters/slideMaster5.xml"/><Relationship Id="rId3" Type="http://schemas.openxmlformats.org/officeDocument/2006/relationships/image" Target="../media/image3.png"/></Relationships>
</file>

<file path=ppt/slideLayouts/_rels/slideLayout63.xml.rels><?xml version="1.0" encoding="UTF-8" standalone="yes"?>
<Relationships xmlns="http://schemas.openxmlformats.org/package/2006/relationships"><Relationship Id="rId1" Type="http://schemas.openxmlformats.org/officeDocument/2006/relationships/themeOverride" Target="../theme/themeOverride14.xml"/><Relationship Id="rId2" Type="http://schemas.openxmlformats.org/officeDocument/2006/relationships/slideMaster" Target="../slideMasters/slideMaster5.xml"/><Relationship Id="rId3"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1" Type="http://schemas.openxmlformats.org/officeDocument/2006/relationships/themeOverride" Target="../theme/themeOverride15.xml"/><Relationship Id="rId2" Type="http://schemas.openxmlformats.org/officeDocument/2006/relationships/slideMaster" Target="../slideMasters/slideMaster5.xml"/><Relationship Id="rId3" Type="http://schemas.openxmlformats.org/officeDocument/2006/relationships/image" Target="../media/image3.png"/></Relationships>
</file>

<file path=ppt/slideLayouts/_rels/slideLayout65.xml.rels><?xml version="1.0" encoding="UTF-8" standalone="yes"?>
<Relationships xmlns="http://schemas.openxmlformats.org/package/2006/relationships"><Relationship Id="rId1" Type="http://schemas.openxmlformats.org/officeDocument/2006/relationships/themeOverride" Target="../theme/themeOverride16.xml"/><Relationship Id="rId2" Type="http://schemas.openxmlformats.org/officeDocument/2006/relationships/slideMaster" Target="../slideMasters/slideMaster5.xml"/><Relationship Id="rId3" Type="http://schemas.openxmlformats.org/officeDocument/2006/relationships/image" Target="../media/image3.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themeOverride" Target="../theme/themeOverride17.xml"/><Relationship Id="rId2" Type="http://schemas.openxmlformats.org/officeDocument/2006/relationships/slideMaster" Target="../slideMasters/slideMaster6.xml"/><Relationship Id="rId3" Type="http://schemas.openxmlformats.org/officeDocument/2006/relationships/image" Target="../media/image3.png"/></Relationships>
</file>

<file path=ppt/slideLayouts/_rels/slideLayout77.xml.rels><?xml version="1.0" encoding="UTF-8" standalone="yes"?>
<Relationships xmlns="http://schemas.openxmlformats.org/package/2006/relationships"><Relationship Id="rId1" Type="http://schemas.openxmlformats.org/officeDocument/2006/relationships/themeOverride" Target="../theme/themeOverride18.xml"/><Relationship Id="rId2" Type="http://schemas.openxmlformats.org/officeDocument/2006/relationships/slideMaster" Target="../slideMasters/slideMaster6.xml"/><Relationship Id="rId3" Type="http://schemas.openxmlformats.org/officeDocument/2006/relationships/image" Target="../media/image3.png"/></Relationships>
</file>

<file path=ppt/slideLayouts/_rels/slideLayout78.xml.rels><?xml version="1.0" encoding="UTF-8" standalone="yes"?>
<Relationships xmlns="http://schemas.openxmlformats.org/package/2006/relationships"><Relationship Id="rId1" Type="http://schemas.openxmlformats.org/officeDocument/2006/relationships/themeOverride" Target="../theme/themeOverride19.xml"/><Relationship Id="rId2" Type="http://schemas.openxmlformats.org/officeDocument/2006/relationships/slideMaster" Target="../slideMasters/slideMaster6.xml"/><Relationship Id="rId3" Type="http://schemas.openxmlformats.org/officeDocument/2006/relationships/image" Target="../media/image3.png"/></Relationships>
</file>

<file path=ppt/slideLayouts/_rels/slideLayout79.xml.rels><?xml version="1.0" encoding="UTF-8" standalone="yes"?>
<Relationships xmlns="http://schemas.openxmlformats.org/package/2006/relationships"><Relationship Id="rId1" Type="http://schemas.openxmlformats.org/officeDocument/2006/relationships/themeOverride" Target="../theme/themeOverride20.xml"/><Relationship Id="rId2" Type="http://schemas.openxmlformats.org/officeDocument/2006/relationships/slideMaster" Target="../slideMasters/slideMaster6.xml"/><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9"/>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xfrm>
            <a:off x="304800" y="6523728"/>
            <a:ext cx="2590800" cy="334297"/>
          </a:xfrm>
          <a:ln/>
        </p:spPr>
        <p:txBody>
          <a:bodyPr/>
          <a:lstStyle>
            <a:lvl1pPr>
              <a:defRPr/>
            </a:lvl1pPr>
          </a:lstStyle>
          <a:p>
            <a:pPr>
              <a:defRPr/>
            </a:pPr>
            <a:r>
              <a:rPr lang="en-US" smtClean="0"/>
              <a:t>jpr/ThEC13</a:t>
            </a:r>
            <a:endParaRPr lang="en-US" dirty="0"/>
          </a:p>
        </p:txBody>
      </p:sp>
      <p:sp>
        <p:nvSpPr>
          <p:cNvPr id="5" name="Rectangle 5"/>
          <p:cNvSpPr>
            <a:spLocks noGrp="1" noChangeArrowheads="1"/>
          </p:cNvSpPr>
          <p:nvPr>
            <p:ph type="ftr" sz="quarter" idx="11"/>
          </p:nvPr>
        </p:nvSpPr>
        <p:spPr>
          <a:xfrm>
            <a:off x="3124200" y="6538451"/>
            <a:ext cx="2895600" cy="304800"/>
          </a:xfr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858000" y="6538451"/>
            <a:ext cx="1905000" cy="304800"/>
          </a:xfrm>
          <a:ln/>
        </p:spPr>
        <p:txBody>
          <a:bodyPr/>
          <a:lstStyle>
            <a:lvl1pPr>
              <a:defRPr/>
            </a:lvl1pPr>
          </a:lstStyle>
          <a:p>
            <a:pPr>
              <a:defRPr/>
            </a:pPr>
            <a:fld id="{476933A5-DC56-8447-9E54-1C86A9F7504D}"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903DA1-E7D8-0643-A1D7-45D5AD8BA28E}"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228600"/>
            <a:ext cx="211455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4800" y="22860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D3012C4-157A-2F46-AB9A-6F8D3CE56C61}"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0"/>
            <a:ext cx="7772400" cy="1470025"/>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3">
                    <a:lumMod val="60000"/>
                    <a:lumOff val="40000"/>
                  </a:schemeClr>
                </a:solidFill>
                <a:latin typeface="GillSans-Italic"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8"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600703524"/>
      </p:ext>
    </p:extLst>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1"/>
                </a:solidFill>
                <a:latin typeface="GillSans" pitchFamily="2" charset="0"/>
              </a:defRPr>
            </a:lvl1pPr>
            <a:lvl2pPr>
              <a:defRPr>
                <a:solidFill>
                  <a:schemeClr val="bg1"/>
                </a:solidFill>
                <a:latin typeface="GillSans" pitchFamily="2" charset="0"/>
              </a:defRPr>
            </a:lvl2pPr>
            <a:lvl3pPr>
              <a:defRPr>
                <a:solidFill>
                  <a:schemeClr val="bg1"/>
                </a:solidFill>
                <a:latin typeface="GillSans" pitchFamily="2" charset="0"/>
              </a:defRPr>
            </a:lvl3pPr>
            <a:lvl4pPr>
              <a:defRPr>
                <a:solidFill>
                  <a:schemeClr val="bg1"/>
                </a:solidFill>
                <a:latin typeface="GillSans" pitchFamily="2" charset="0"/>
              </a:defRPr>
            </a:lvl4pPr>
            <a:lvl5pPr>
              <a:defRPr>
                <a:solidFill>
                  <a:schemeClr val="bg1"/>
                </a:solidFill>
                <a:latin typeface="GillSans" pitchFamily="2"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2"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893362548"/>
      </p:ext>
    </p:extLst>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a:prstGeom prst="rect">
            <a:avLst/>
          </a:prstGeom>
        </p:spPr>
        <p:txBody>
          <a:bodyPr anchor="t">
            <a:normAutofit/>
          </a:bodyPr>
          <a:lstStyle>
            <a:lvl1pPr algn="l">
              <a:defRPr sz="3600" b="1" cap="all">
                <a:solidFill>
                  <a:schemeClr val="bg1"/>
                </a:solidFill>
                <a:latin typeface="GillSans" pitchFamily="2"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3">
                    <a:lumMod val="60000"/>
                    <a:lumOff val="40000"/>
                  </a:schemeClr>
                </a:solidFill>
                <a:latin typeface="GillSans-Italic"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9"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12421479"/>
      </p:ext>
    </p:extLst>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1"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15090785"/>
      </p:ext>
    </p:extLst>
  </p:cSld>
  <p:clrMapOvr>
    <a:masterClrMapping/>
  </p:clrMapOvr>
  <p:transition xmlns:p14="http://schemas.microsoft.com/office/powerpoint/2010/mai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3"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6"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68230475"/>
      </p:ext>
    </p:extLst>
  </p:cSld>
  <p:clrMapOvr>
    <a:masterClrMapping/>
  </p:clrMapOvr>
  <p:transition xmlns:p14="http://schemas.microsoft.com/office/powerpoint/2010/mai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251661394"/>
      </p:ext>
    </p:extLst>
  </p:cSld>
  <p:clrMapOvr>
    <a:masterClrMapping/>
  </p:clrMapOvr>
  <p:transition xmlns:p14="http://schemas.microsoft.com/office/powerpoint/2010/mai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7"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886186091"/>
      </p:ext>
    </p:extLst>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295403"/>
            <a:ext cx="5111750" cy="4830764"/>
          </a:xfrm>
        </p:spPr>
        <p:txBody>
          <a:bodyPr/>
          <a:lstStyle>
            <a:lvl1pPr>
              <a:defRPr sz="3200">
                <a:solidFill>
                  <a:schemeClr val="bg1"/>
                </a:solidFill>
                <a:latin typeface="GillSans" pitchFamily="2" charset="0"/>
              </a:defRPr>
            </a:lvl1pPr>
            <a:lvl2pPr>
              <a:defRPr sz="2800">
                <a:solidFill>
                  <a:schemeClr val="bg1"/>
                </a:solidFill>
                <a:latin typeface="GillSans" pitchFamily="2" charset="0"/>
              </a:defRPr>
            </a:lvl2pPr>
            <a:lvl3pPr>
              <a:defRPr sz="2400">
                <a:solidFill>
                  <a:schemeClr val="bg1"/>
                </a:solidFill>
                <a:latin typeface="GillSans" pitchFamily="2" charset="0"/>
              </a:defRPr>
            </a:lvl3pPr>
            <a:lvl4pPr>
              <a:defRPr sz="2000">
                <a:solidFill>
                  <a:schemeClr val="bg1"/>
                </a:solidFill>
                <a:latin typeface="GillSans" pitchFamily="2" charset="0"/>
              </a:defRPr>
            </a:lvl4pPr>
            <a:lvl5pPr>
              <a:defRPr sz="2000">
                <a:solidFill>
                  <a:schemeClr val="bg1"/>
                </a:solidFill>
                <a:latin typeface="GillSans" pitchFamily="2"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19"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61642827"/>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13FDA0-CA58-274C-B3B5-B82A1B961220}"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19"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19"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3" name="Picture Placeholder 12"/>
          <p:cNvSpPr>
            <a:spLocks noGrp="1"/>
          </p:cNvSpPr>
          <p:nvPr>
            <p:ph type="pic" sz="quarter" idx="13"/>
          </p:nvPr>
        </p:nvSpPr>
        <p:spPr>
          <a:xfrm>
            <a:off x="3352800" y="685800"/>
            <a:ext cx="5334000" cy="51816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4"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597565087"/>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91205"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91205"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Picture Placeholder 12"/>
          <p:cNvSpPr>
            <a:spLocks noGrp="1"/>
          </p:cNvSpPr>
          <p:nvPr>
            <p:ph type="pic" sz="quarter" idx="13"/>
          </p:nvPr>
        </p:nvSpPr>
        <p:spPr>
          <a:xfrm>
            <a:off x="685800" y="1600200"/>
            <a:ext cx="4953000" cy="4267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3"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918135443"/>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3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1" y="5664201"/>
            <a:ext cx="6400800" cy="552451"/>
          </a:xfrm>
          <a:prstGeom prst="rect">
            <a:avLst/>
          </a:prstGeom>
        </p:spPr>
        <p:txBody>
          <a:bodyPr anchor="b"/>
          <a:lstStyle>
            <a:lvl1pPr algn="ctr">
              <a:defRPr sz="2000" b="1">
                <a:solidFill>
                  <a:schemeClr val="bg1"/>
                </a:solidFill>
                <a:latin typeface="GillSans" pitchFamily="2" charset="0"/>
              </a:defRPr>
            </a:lvl1pPr>
          </a:lstStyle>
          <a:p>
            <a:r>
              <a:rPr lang="en-US" smtClean="0"/>
              <a:t>Click to edit Master title style</a:t>
            </a:r>
            <a:endParaRPr lang="en-US" dirty="0"/>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5" name="Picture Placeholder 12"/>
          <p:cNvSpPr>
            <a:spLocks noGrp="1"/>
          </p:cNvSpPr>
          <p:nvPr>
            <p:ph type="pic" sz="quarter" idx="13"/>
          </p:nvPr>
        </p:nvSpPr>
        <p:spPr>
          <a:xfrm>
            <a:off x="44958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6" name="Picture Placeholder 12"/>
          <p:cNvSpPr>
            <a:spLocks noGrp="1"/>
          </p:cNvSpPr>
          <p:nvPr>
            <p:ph type="pic" sz="quarter" idx="14"/>
          </p:nvPr>
        </p:nvSpPr>
        <p:spPr>
          <a:xfrm>
            <a:off x="3810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910717366"/>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792288" y="5367362"/>
            <a:ext cx="5486400" cy="804863"/>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Picture Placeholder 12"/>
          <p:cNvSpPr>
            <a:spLocks noGrp="1"/>
          </p:cNvSpPr>
          <p:nvPr>
            <p:ph type="pic" sz="quarter" idx="13"/>
          </p:nvPr>
        </p:nvSpPr>
        <p:spPr>
          <a:xfrm>
            <a:off x="1905000" y="1498600"/>
            <a:ext cx="5334000" cy="3251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2"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701345225"/>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1"/>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1"/>
          </a:xfrm>
          <a:prstGeom prst="rect">
            <a:avLst/>
          </a:prstGeom>
        </p:spPr>
        <p:txBody>
          <a:bodyPr/>
          <a:lstStyle>
            <a:lvl1pPr>
              <a:defRPr/>
            </a:lvl1pPr>
          </a:lstStyle>
          <a:p>
            <a:pPr eaLnBrk="1" fontAlgn="auto" hangingPunct="1">
              <a:spcBef>
                <a:spcPts val="0"/>
              </a:spcBef>
              <a:spcAft>
                <a:spcPts val="0"/>
              </a:spcAft>
            </a:pPr>
            <a:r>
              <a:rPr lang="en-US" sz="1800" smtClean="0">
                <a:solidFill>
                  <a:prstClr val="black"/>
                </a:solidFill>
                <a:latin typeface="Calibri"/>
              </a:rPr>
              <a:t>Mar.26 2009, Florence, Italy</a:t>
            </a:r>
            <a:endParaRPr lang="en-US" sz="1800">
              <a:solidFill>
                <a:prstClr val="black"/>
              </a:solidFill>
              <a:latin typeface="Calibri"/>
            </a:endParaRPr>
          </a:p>
        </p:txBody>
      </p:sp>
      <p:sp>
        <p:nvSpPr>
          <p:cNvPr id="5" name="Footer Placeholder 4"/>
          <p:cNvSpPr>
            <a:spLocks noGrp="1"/>
          </p:cNvSpPr>
          <p:nvPr>
            <p:ph type="ftr" sz="quarter" idx="11"/>
          </p:nvPr>
        </p:nvSpPr>
        <p:spPr>
          <a:xfrm>
            <a:off x="3124200" y="6245225"/>
            <a:ext cx="2895600" cy="476251"/>
          </a:xfrm>
        </p:spPr>
        <p:txBody>
          <a:bodyPr/>
          <a:lstStyle>
            <a:lvl1pPr>
              <a:defRPr/>
            </a:lvl1pPr>
          </a:lstStyle>
          <a:p>
            <a:r>
              <a:rPr lang="en-US" smtClean="0">
                <a:solidFill>
                  <a:srgbClr val="9BBB59">
                    <a:lumMod val="60000"/>
                    <a:lumOff val="40000"/>
                  </a:srgbClr>
                </a:solidFill>
                <a:latin typeface="Calibri"/>
              </a:rPr>
              <a:t>Y. Kadi</a:t>
            </a:r>
            <a:endParaRPr lang="en-US">
              <a:solidFill>
                <a:srgbClr val="9BBB59">
                  <a:lumMod val="60000"/>
                  <a:lumOff val="40000"/>
                </a:srgbClr>
              </a:solidFill>
              <a:latin typeface="Calibri"/>
            </a:endParaRPr>
          </a:p>
        </p:txBody>
      </p:sp>
      <p:sp>
        <p:nvSpPr>
          <p:cNvPr id="6" name="Slide Number Placeholder 5"/>
          <p:cNvSpPr>
            <a:spLocks noGrp="1"/>
          </p:cNvSpPr>
          <p:nvPr>
            <p:ph type="sldNum" sz="quarter" idx="12"/>
          </p:nvPr>
        </p:nvSpPr>
        <p:spPr>
          <a:xfrm>
            <a:off x="6553200" y="6245225"/>
            <a:ext cx="2133600" cy="476251"/>
          </a:xfrm>
        </p:spPr>
        <p:txBody>
          <a:bodyPr/>
          <a:lstStyle>
            <a:lvl1pPr>
              <a:defRPr/>
            </a:lvl1pPr>
          </a:lstStyle>
          <a:p>
            <a:fld id="{E949DA7E-FD8E-4C13-A868-5F520F0624D7}" type="slidenum">
              <a:rPr lang="en-US">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2432369886"/>
      </p:ext>
    </p:extLst>
  </p:cSld>
  <p:clrMapOvr>
    <a:masterClrMapping/>
  </p:clrMapOvr>
  <p:transition xmlns:p14="http://schemas.microsoft.com/office/powerpoint/2010/mai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8600" y="6243920"/>
            <a:ext cx="2133600" cy="365125"/>
          </a:xfrm>
          <a:prstGeom prst="rect">
            <a:avLst/>
          </a:prstGeom>
        </p:spPr>
        <p:txBody>
          <a:bodyPr/>
          <a:lstStyle/>
          <a:p>
            <a:pPr eaLnBrk="1" fontAlgn="auto" hangingPunct="1">
              <a:spcBef>
                <a:spcPts val="0"/>
              </a:spcBef>
              <a:spcAft>
                <a:spcPts val="0"/>
              </a:spcAft>
            </a:pPr>
            <a:fld id="{74A11387-841E-274A-B892-F5D9F46B59A1}" type="datetimeFigureOut">
              <a:rPr lang="en-US" sz="1800" smtClean="0">
                <a:solidFill>
                  <a:prstClr val="black"/>
                </a:solidFill>
                <a:latin typeface="Calibri"/>
              </a:rPr>
              <a:pPr eaLnBrk="1" fontAlgn="auto" hangingPunct="1">
                <a:spcBef>
                  <a:spcPts val="0"/>
                </a:spcBef>
                <a:spcAft>
                  <a:spcPts val="0"/>
                </a:spcAft>
              </a:pPr>
              <a:t>16/08/16</a:t>
            </a:fld>
            <a:endParaRPr lang="en-US" sz="1800">
              <a:solidFill>
                <a:prstClr val="black"/>
              </a:solidFill>
              <a:latin typeface="Calibri"/>
            </a:endParaRPr>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6585618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6"/>
            <a:ext cx="7772400" cy="1470025"/>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3">
                    <a:lumMod val="60000"/>
                    <a:lumOff val="40000"/>
                  </a:schemeClr>
                </a:solidFill>
                <a:latin typeface="GillSans-Italic"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8"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077394239"/>
      </p:ext>
    </p:extLst>
  </p:cSld>
  <p:clrMapOvr>
    <a:masterClrMapping/>
  </p:clrMapOvr>
  <p:transition xmlns:p14="http://schemas.microsoft.com/office/powerpoint/2010/mai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1"/>
                </a:solidFill>
                <a:latin typeface="GillSans" pitchFamily="2" charset="0"/>
              </a:defRPr>
            </a:lvl1pPr>
            <a:lvl2pPr>
              <a:defRPr>
                <a:solidFill>
                  <a:schemeClr val="bg1"/>
                </a:solidFill>
                <a:latin typeface="GillSans" pitchFamily="2" charset="0"/>
              </a:defRPr>
            </a:lvl2pPr>
            <a:lvl3pPr>
              <a:defRPr>
                <a:solidFill>
                  <a:schemeClr val="bg1"/>
                </a:solidFill>
                <a:latin typeface="GillSans" pitchFamily="2" charset="0"/>
              </a:defRPr>
            </a:lvl3pPr>
            <a:lvl4pPr>
              <a:defRPr>
                <a:solidFill>
                  <a:schemeClr val="bg1"/>
                </a:solidFill>
                <a:latin typeface="GillSans" pitchFamily="2" charset="0"/>
              </a:defRPr>
            </a:lvl4pPr>
            <a:lvl5pPr>
              <a:defRPr>
                <a:solidFill>
                  <a:schemeClr val="bg1"/>
                </a:solidFill>
                <a:latin typeface="GillSans" pitchFamily="2"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2"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4187022131"/>
      </p:ext>
    </p:extLst>
  </p:cSld>
  <p:clrMapOvr>
    <a:masterClrMapping/>
  </p:clrMapOvr>
  <p:transition xmlns:p14="http://schemas.microsoft.com/office/powerpoint/2010/mai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a:prstGeom prst="rect">
            <a:avLst/>
          </a:prstGeom>
        </p:spPr>
        <p:txBody>
          <a:bodyPr anchor="t">
            <a:normAutofit/>
          </a:bodyPr>
          <a:lstStyle>
            <a:lvl1pPr algn="l">
              <a:defRPr sz="3600" b="1" cap="all">
                <a:solidFill>
                  <a:schemeClr val="bg1"/>
                </a:solidFill>
                <a:latin typeface="GillSans" pitchFamily="2"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3">
                    <a:lumMod val="60000"/>
                    <a:lumOff val="40000"/>
                  </a:schemeClr>
                </a:solidFill>
                <a:latin typeface="GillSans-Italic"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9"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146515832"/>
      </p:ext>
    </p:extLst>
  </p:cSld>
  <p:clrMapOvr>
    <a:masterClrMapping/>
  </p:clrMapOvr>
  <p:transition xmlns:p14="http://schemas.microsoft.com/office/powerpoint/2010/mai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1"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49798257"/>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07B3C6-E45D-554C-A3A9-EA19560FDF2B}"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3"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6"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199217273"/>
      </p:ext>
    </p:extLst>
  </p:cSld>
  <p:clrMapOvr>
    <a:masterClrMapping/>
  </p:clrMapOvr>
  <p:transition xmlns:p14="http://schemas.microsoft.com/office/powerpoint/2010/mai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694574940"/>
      </p:ext>
    </p:extLst>
  </p:cSld>
  <p:clrMapOvr>
    <a:masterClrMapping/>
  </p:clrMapOvr>
  <p:transition xmlns:p14="http://schemas.microsoft.com/office/powerpoint/2010/mai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7"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295499536"/>
      </p:ext>
    </p:extLst>
  </p:cSld>
  <p:clrMapOvr>
    <a:masterClrMapping/>
  </p:clrMapOvr>
  <p:transition xmlns:p14="http://schemas.microsoft.com/office/powerpoint/2010/mai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295403"/>
            <a:ext cx="5111750" cy="4830764"/>
          </a:xfrm>
        </p:spPr>
        <p:txBody>
          <a:bodyPr/>
          <a:lstStyle>
            <a:lvl1pPr>
              <a:defRPr sz="3200">
                <a:solidFill>
                  <a:schemeClr val="bg1"/>
                </a:solidFill>
                <a:latin typeface="GillSans" pitchFamily="2" charset="0"/>
              </a:defRPr>
            </a:lvl1pPr>
            <a:lvl2pPr>
              <a:defRPr sz="2800">
                <a:solidFill>
                  <a:schemeClr val="bg1"/>
                </a:solidFill>
                <a:latin typeface="GillSans" pitchFamily="2" charset="0"/>
              </a:defRPr>
            </a:lvl2pPr>
            <a:lvl3pPr>
              <a:defRPr sz="2400">
                <a:solidFill>
                  <a:schemeClr val="bg1"/>
                </a:solidFill>
                <a:latin typeface="GillSans" pitchFamily="2" charset="0"/>
              </a:defRPr>
            </a:lvl3pPr>
            <a:lvl4pPr>
              <a:defRPr sz="2000">
                <a:solidFill>
                  <a:schemeClr val="bg1"/>
                </a:solidFill>
                <a:latin typeface="GillSans" pitchFamily="2" charset="0"/>
              </a:defRPr>
            </a:lvl4pPr>
            <a:lvl5pPr>
              <a:defRPr sz="2000">
                <a:solidFill>
                  <a:schemeClr val="bg1"/>
                </a:solidFill>
                <a:latin typeface="GillSans" pitchFamily="2"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19"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349735356"/>
      </p:ext>
    </p:extLst>
  </p:cSld>
  <p:clrMapOvr>
    <a:masterClrMapping/>
  </p:clrMapOvr>
  <p:transition xmlns:p14="http://schemas.microsoft.com/office/powerpoint/2010/mai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19"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19"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3" name="Picture Placeholder 12"/>
          <p:cNvSpPr>
            <a:spLocks noGrp="1"/>
          </p:cNvSpPr>
          <p:nvPr>
            <p:ph type="pic" sz="quarter" idx="13"/>
          </p:nvPr>
        </p:nvSpPr>
        <p:spPr>
          <a:xfrm>
            <a:off x="3352800" y="685800"/>
            <a:ext cx="5334000" cy="51816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4"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749696389"/>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2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91205"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91205"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Picture Placeholder 12"/>
          <p:cNvSpPr>
            <a:spLocks noGrp="1"/>
          </p:cNvSpPr>
          <p:nvPr>
            <p:ph type="pic" sz="quarter" idx="13"/>
          </p:nvPr>
        </p:nvSpPr>
        <p:spPr>
          <a:xfrm>
            <a:off x="685800" y="1600200"/>
            <a:ext cx="4953000" cy="4267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3"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4145313231"/>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3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1" y="5664201"/>
            <a:ext cx="6400800" cy="552451"/>
          </a:xfrm>
          <a:prstGeom prst="rect">
            <a:avLst/>
          </a:prstGeom>
        </p:spPr>
        <p:txBody>
          <a:bodyPr anchor="b"/>
          <a:lstStyle>
            <a:lvl1pPr algn="ctr">
              <a:defRPr sz="2000" b="1">
                <a:solidFill>
                  <a:schemeClr val="bg1"/>
                </a:solidFill>
                <a:latin typeface="GillSans" pitchFamily="2" charset="0"/>
              </a:defRPr>
            </a:lvl1pPr>
          </a:lstStyle>
          <a:p>
            <a:r>
              <a:rPr lang="en-US" smtClean="0"/>
              <a:t>Click to edit Master title style</a:t>
            </a:r>
            <a:endParaRPr lang="en-US" dirty="0"/>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5" name="Picture Placeholder 12"/>
          <p:cNvSpPr>
            <a:spLocks noGrp="1"/>
          </p:cNvSpPr>
          <p:nvPr>
            <p:ph type="pic" sz="quarter" idx="13"/>
          </p:nvPr>
        </p:nvSpPr>
        <p:spPr>
          <a:xfrm>
            <a:off x="44958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6" name="Picture Placeholder 12"/>
          <p:cNvSpPr>
            <a:spLocks noGrp="1"/>
          </p:cNvSpPr>
          <p:nvPr>
            <p:ph type="pic" sz="quarter" idx="14"/>
          </p:nvPr>
        </p:nvSpPr>
        <p:spPr>
          <a:xfrm>
            <a:off x="3810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793015843"/>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792288" y="5367358"/>
            <a:ext cx="5486400" cy="804863"/>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Picture Placeholder 12"/>
          <p:cNvSpPr>
            <a:spLocks noGrp="1"/>
          </p:cNvSpPr>
          <p:nvPr>
            <p:ph type="pic" sz="quarter" idx="13"/>
          </p:nvPr>
        </p:nvSpPr>
        <p:spPr>
          <a:xfrm>
            <a:off x="1905000" y="1498600"/>
            <a:ext cx="5334000" cy="3251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2"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855986761"/>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1"/>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1"/>
          </a:xfrm>
          <a:prstGeom prst="rect">
            <a:avLst/>
          </a:prstGeom>
        </p:spPr>
        <p:txBody>
          <a:bodyPr/>
          <a:lstStyle>
            <a:lvl1pPr>
              <a:defRPr/>
            </a:lvl1pPr>
          </a:lstStyle>
          <a:p>
            <a:pPr eaLnBrk="1" fontAlgn="auto" hangingPunct="1">
              <a:spcBef>
                <a:spcPts val="0"/>
              </a:spcBef>
              <a:spcAft>
                <a:spcPts val="0"/>
              </a:spcAft>
            </a:pPr>
            <a:r>
              <a:rPr lang="en-US" sz="1800" smtClean="0">
                <a:solidFill>
                  <a:prstClr val="black"/>
                </a:solidFill>
                <a:latin typeface="Calibri"/>
              </a:rPr>
              <a:t>Mar.26 2009, Florence, Italy</a:t>
            </a:r>
            <a:endParaRPr lang="en-US" sz="1800">
              <a:solidFill>
                <a:prstClr val="black"/>
              </a:solidFill>
              <a:latin typeface="Calibri"/>
            </a:endParaRPr>
          </a:p>
        </p:txBody>
      </p:sp>
      <p:sp>
        <p:nvSpPr>
          <p:cNvPr id="5" name="Footer Placeholder 4"/>
          <p:cNvSpPr>
            <a:spLocks noGrp="1"/>
          </p:cNvSpPr>
          <p:nvPr>
            <p:ph type="ftr" sz="quarter" idx="11"/>
          </p:nvPr>
        </p:nvSpPr>
        <p:spPr>
          <a:xfrm>
            <a:off x="3124200" y="6245225"/>
            <a:ext cx="2895600" cy="476251"/>
          </a:xfrm>
        </p:spPr>
        <p:txBody>
          <a:bodyPr/>
          <a:lstStyle>
            <a:lvl1pPr>
              <a:defRPr/>
            </a:lvl1pPr>
          </a:lstStyle>
          <a:p>
            <a:r>
              <a:rPr lang="en-US" smtClean="0">
                <a:solidFill>
                  <a:srgbClr val="9BBB59">
                    <a:lumMod val="60000"/>
                    <a:lumOff val="40000"/>
                  </a:srgbClr>
                </a:solidFill>
                <a:latin typeface="Calibri"/>
              </a:rPr>
              <a:t>Y. Kadi</a:t>
            </a:r>
            <a:endParaRPr lang="en-US">
              <a:solidFill>
                <a:srgbClr val="9BBB59">
                  <a:lumMod val="60000"/>
                  <a:lumOff val="40000"/>
                </a:srgbClr>
              </a:solidFill>
              <a:latin typeface="Calibri"/>
            </a:endParaRPr>
          </a:p>
        </p:txBody>
      </p:sp>
      <p:sp>
        <p:nvSpPr>
          <p:cNvPr id="6" name="Slide Number Placeholder 5"/>
          <p:cNvSpPr>
            <a:spLocks noGrp="1"/>
          </p:cNvSpPr>
          <p:nvPr>
            <p:ph type="sldNum" sz="quarter" idx="12"/>
          </p:nvPr>
        </p:nvSpPr>
        <p:spPr>
          <a:xfrm>
            <a:off x="6553200" y="6245225"/>
            <a:ext cx="2133600" cy="476251"/>
          </a:xfrm>
        </p:spPr>
        <p:txBody>
          <a:bodyPr/>
          <a:lstStyle>
            <a:lvl1pPr>
              <a:defRPr/>
            </a:lvl1pPr>
          </a:lstStyle>
          <a:p>
            <a:fld id="{E949DA7E-FD8E-4C13-A868-5F520F0624D7}" type="slidenum">
              <a:rPr lang="en-US">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1070492148"/>
      </p:ext>
    </p:extLst>
  </p:cSld>
  <p:clrMapOvr>
    <a:masterClrMapping/>
  </p:clrMapOvr>
  <p:transition xmlns:p14="http://schemas.microsoft.com/office/powerpoint/2010/main">
    <p:wedg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8600" y="6243920"/>
            <a:ext cx="2133600" cy="365125"/>
          </a:xfrm>
          <a:prstGeom prst="rect">
            <a:avLst/>
          </a:prstGeom>
        </p:spPr>
        <p:txBody>
          <a:bodyPr/>
          <a:lstStyle/>
          <a:p>
            <a:pPr eaLnBrk="1" fontAlgn="auto" hangingPunct="1">
              <a:spcBef>
                <a:spcPts val="0"/>
              </a:spcBef>
              <a:spcAft>
                <a:spcPts val="0"/>
              </a:spcAft>
            </a:pPr>
            <a:fld id="{74A11387-841E-274A-B892-F5D9F46B59A1}" type="datetimeFigureOut">
              <a:rPr lang="en-US" sz="1800" smtClean="0">
                <a:solidFill>
                  <a:prstClr val="black"/>
                </a:solidFill>
                <a:latin typeface="Calibri"/>
              </a:rPr>
              <a:pPr eaLnBrk="1" fontAlgn="auto" hangingPunct="1">
                <a:spcBef>
                  <a:spcPts val="0"/>
                </a:spcBef>
                <a:spcAft>
                  <a:spcPts val="0"/>
                </a:spcAft>
              </a:pPr>
              <a:t>16/08/16</a:t>
            </a:fld>
            <a:endParaRPr lang="en-US" sz="1800">
              <a:solidFill>
                <a:prstClr val="black"/>
              </a:solidFill>
              <a:latin typeface="Calibri"/>
            </a:endParaRPr>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589274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48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101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09F0E0-9A0B-1344-BF11-673C2509DBEB}"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7"/>
            <a:ext cx="7772400" cy="1470025"/>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3">
                    <a:lumMod val="60000"/>
                    <a:lumOff val="40000"/>
                  </a:schemeClr>
                </a:solidFill>
                <a:latin typeface="GillSans-Italic"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8"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783912923"/>
      </p:ext>
    </p:extLst>
  </p:cSld>
  <p:clrMapOvr>
    <a:masterClrMapping/>
  </p:clrMapOvr>
  <p:transition xmlns:p14="http://schemas.microsoft.com/office/powerpoint/2010/mai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1"/>
                </a:solidFill>
                <a:latin typeface="GillSans" pitchFamily="2" charset="0"/>
              </a:defRPr>
            </a:lvl1pPr>
            <a:lvl2pPr>
              <a:defRPr>
                <a:solidFill>
                  <a:schemeClr val="bg1"/>
                </a:solidFill>
                <a:latin typeface="GillSans" pitchFamily="2" charset="0"/>
              </a:defRPr>
            </a:lvl2pPr>
            <a:lvl3pPr>
              <a:defRPr>
                <a:solidFill>
                  <a:schemeClr val="bg1"/>
                </a:solidFill>
                <a:latin typeface="GillSans" pitchFamily="2" charset="0"/>
              </a:defRPr>
            </a:lvl3pPr>
            <a:lvl4pPr>
              <a:defRPr>
                <a:solidFill>
                  <a:schemeClr val="bg1"/>
                </a:solidFill>
                <a:latin typeface="GillSans" pitchFamily="2" charset="0"/>
              </a:defRPr>
            </a:lvl4pPr>
            <a:lvl5pPr>
              <a:defRPr>
                <a:solidFill>
                  <a:schemeClr val="bg1"/>
                </a:solidFill>
                <a:latin typeface="GillSans" pitchFamily="2"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2"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496632981"/>
      </p:ext>
    </p:extLst>
  </p:cSld>
  <p:clrMapOvr>
    <a:masterClrMapping/>
  </p:clrMapOvr>
  <p:transition xmlns:p14="http://schemas.microsoft.com/office/powerpoint/2010/mai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a:prstGeom prst="rect">
            <a:avLst/>
          </a:prstGeom>
        </p:spPr>
        <p:txBody>
          <a:bodyPr anchor="t">
            <a:normAutofit/>
          </a:bodyPr>
          <a:lstStyle>
            <a:lvl1pPr algn="l">
              <a:defRPr sz="3600" b="1" cap="all">
                <a:solidFill>
                  <a:schemeClr val="bg1"/>
                </a:solidFill>
                <a:latin typeface="GillSans" pitchFamily="2"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3">
                    <a:lumMod val="60000"/>
                    <a:lumOff val="40000"/>
                  </a:schemeClr>
                </a:solidFill>
                <a:latin typeface="GillSans-Italic"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9"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678490004"/>
      </p:ext>
    </p:extLst>
  </p:cSld>
  <p:clrMapOvr>
    <a:masterClrMapping/>
  </p:clrMapOvr>
  <p:transition xmlns:p14="http://schemas.microsoft.com/office/powerpoint/2010/mai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1"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84919338"/>
      </p:ext>
    </p:extLst>
  </p:cSld>
  <p:clrMapOvr>
    <a:masterClrMapping/>
  </p:clrMapOvr>
  <p:transition xmlns:p14="http://schemas.microsoft.com/office/powerpoint/2010/mai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3"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6"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663040030"/>
      </p:ext>
    </p:extLst>
  </p:cSld>
  <p:clrMapOvr>
    <a:masterClrMapping/>
  </p:clrMapOvr>
  <p:transition xmlns:p14="http://schemas.microsoft.com/office/powerpoint/2010/mai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71266804"/>
      </p:ext>
    </p:extLst>
  </p:cSld>
  <p:clrMapOvr>
    <a:masterClrMapping/>
  </p:clrMapOvr>
  <p:transition xmlns:p14="http://schemas.microsoft.com/office/powerpoint/2010/mai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7"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652111104"/>
      </p:ext>
    </p:extLst>
  </p:cSld>
  <p:clrMapOvr>
    <a:masterClrMapping/>
  </p:clrMapOvr>
  <p:transition xmlns:p14="http://schemas.microsoft.com/office/powerpoint/2010/mai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7"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295403"/>
            <a:ext cx="5111750" cy="4830764"/>
          </a:xfrm>
        </p:spPr>
        <p:txBody>
          <a:bodyPr/>
          <a:lstStyle>
            <a:lvl1pPr>
              <a:defRPr sz="3200">
                <a:solidFill>
                  <a:schemeClr val="bg1"/>
                </a:solidFill>
                <a:latin typeface="GillSans" pitchFamily="2" charset="0"/>
              </a:defRPr>
            </a:lvl1pPr>
            <a:lvl2pPr>
              <a:defRPr sz="2800">
                <a:solidFill>
                  <a:schemeClr val="bg1"/>
                </a:solidFill>
                <a:latin typeface="GillSans" pitchFamily="2" charset="0"/>
              </a:defRPr>
            </a:lvl2pPr>
            <a:lvl3pPr>
              <a:defRPr sz="2400">
                <a:solidFill>
                  <a:schemeClr val="bg1"/>
                </a:solidFill>
                <a:latin typeface="GillSans" pitchFamily="2" charset="0"/>
              </a:defRPr>
            </a:lvl3pPr>
            <a:lvl4pPr>
              <a:defRPr sz="2000">
                <a:solidFill>
                  <a:schemeClr val="bg1"/>
                </a:solidFill>
                <a:latin typeface="GillSans" pitchFamily="2" charset="0"/>
              </a:defRPr>
            </a:lvl4pPr>
            <a:lvl5pPr>
              <a:defRPr sz="2000">
                <a:solidFill>
                  <a:schemeClr val="bg1"/>
                </a:solidFill>
                <a:latin typeface="GillSans" pitchFamily="2"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18"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841311820"/>
      </p:ext>
    </p:extLst>
  </p:cSld>
  <p:clrMapOvr>
    <a:masterClrMapping/>
  </p:clrMapOvr>
  <p:transition xmlns:p14="http://schemas.microsoft.com/office/powerpoint/2010/mai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17"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18"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3" name="Picture Placeholder 12"/>
          <p:cNvSpPr>
            <a:spLocks noGrp="1"/>
          </p:cNvSpPr>
          <p:nvPr>
            <p:ph type="pic" sz="quarter" idx="13"/>
          </p:nvPr>
        </p:nvSpPr>
        <p:spPr>
          <a:xfrm>
            <a:off x="3352800" y="685800"/>
            <a:ext cx="5334000" cy="51816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4"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699969880"/>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2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91205"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91205"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Picture Placeholder 12"/>
          <p:cNvSpPr>
            <a:spLocks noGrp="1"/>
          </p:cNvSpPr>
          <p:nvPr>
            <p:ph type="pic" sz="quarter" idx="13"/>
          </p:nvPr>
        </p:nvSpPr>
        <p:spPr>
          <a:xfrm>
            <a:off x="685800" y="1600200"/>
            <a:ext cx="4953000" cy="4267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3"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971230855"/>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jpr/ThEC13</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5417287-CD39-2D47-B52C-F00059BF006C}"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3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1" y="5664201"/>
            <a:ext cx="6400800" cy="552451"/>
          </a:xfrm>
          <a:prstGeom prst="rect">
            <a:avLst/>
          </a:prstGeom>
        </p:spPr>
        <p:txBody>
          <a:bodyPr anchor="b"/>
          <a:lstStyle>
            <a:lvl1pPr algn="ctr">
              <a:defRPr sz="2000" b="1">
                <a:solidFill>
                  <a:schemeClr val="bg1"/>
                </a:solidFill>
                <a:latin typeface="GillSans" pitchFamily="2" charset="0"/>
              </a:defRPr>
            </a:lvl1pPr>
          </a:lstStyle>
          <a:p>
            <a:r>
              <a:rPr lang="en-US" smtClean="0"/>
              <a:t>Click to edit Master title style</a:t>
            </a:r>
            <a:endParaRPr lang="en-US" dirty="0"/>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5" name="Picture Placeholder 12"/>
          <p:cNvSpPr>
            <a:spLocks noGrp="1"/>
          </p:cNvSpPr>
          <p:nvPr>
            <p:ph type="pic" sz="quarter" idx="13"/>
          </p:nvPr>
        </p:nvSpPr>
        <p:spPr>
          <a:xfrm>
            <a:off x="44958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6" name="Picture Placeholder 12"/>
          <p:cNvSpPr>
            <a:spLocks noGrp="1"/>
          </p:cNvSpPr>
          <p:nvPr>
            <p:ph type="pic" sz="quarter" idx="14"/>
          </p:nvPr>
        </p:nvSpPr>
        <p:spPr>
          <a:xfrm>
            <a:off x="3810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836676776"/>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792288" y="5367349"/>
            <a:ext cx="5486400" cy="804863"/>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Picture Placeholder 12"/>
          <p:cNvSpPr>
            <a:spLocks noGrp="1"/>
          </p:cNvSpPr>
          <p:nvPr>
            <p:ph type="pic" sz="quarter" idx="13"/>
          </p:nvPr>
        </p:nvSpPr>
        <p:spPr>
          <a:xfrm>
            <a:off x="1905000" y="1498600"/>
            <a:ext cx="5334000" cy="3251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2"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993284335"/>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1"/>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1"/>
          </a:xfrm>
          <a:prstGeom prst="rect">
            <a:avLst/>
          </a:prstGeom>
        </p:spPr>
        <p:txBody>
          <a:bodyPr/>
          <a:lstStyle>
            <a:lvl1pPr>
              <a:defRPr/>
            </a:lvl1pPr>
          </a:lstStyle>
          <a:p>
            <a:pPr eaLnBrk="1" fontAlgn="auto" hangingPunct="1">
              <a:spcBef>
                <a:spcPts val="0"/>
              </a:spcBef>
              <a:spcAft>
                <a:spcPts val="0"/>
              </a:spcAft>
            </a:pPr>
            <a:r>
              <a:rPr lang="en-US" sz="1800" smtClean="0">
                <a:solidFill>
                  <a:prstClr val="black"/>
                </a:solidFill>
                <a:latin typeface="Calibri"/>
              </a:rPr>
              <a:t>Mar.26 2009, Florence, Italy</a:t>
            </a:r>
            <a:endParaRPr lang="en-US" sz="1800">
              <a:solidFill>
                <a:prstClr val="black"/>
              </a:solidFill>
              <a:latin typeface="Calibri"/>
            </a:endParaRPr>
          </a:p>
        </p:txBody>
      </p:sp>
      <p:sp>
        <p:nvSpPr>
          <p:cNvPr id="5" name="Footer Placeholder 4"/>
          <p:cNvSpPr>
            <a:spLocks noGrp="1"/>
          </p:cNvSpPr>
          <p:nvPr>
            <p:ph type="ftr" sz="quarter" idx="11"/>
          </p:nvPr>
        </p:nvSpPr>
        <p:spPr>
          <a:xfrm>
            <a:off x="3124200" y="6245225"/>
            <a:ext cx="2895600" cy="476251"/>
          </a:xfrm>
        </p:spPr>
        <p:txBody>
          <a:bodyPr/>
          <a:lstStyle>
            <a:lvl1pPr>
              <a:defRPr/>
            </a:lvl1pPr>
          </a:lstStyle>
          <a:p>
            <a:r>
              <a:rPr lang="en-US" smtClean="0">
                <a:solidFill>
                  <a:srgbClr val="9BBB59">
                    <a:lumMod val="60000"/>
                    <a:lumOff val="40000"/>
                  </a:srgbClr>
                </a:solidFill>
                <a:latin typeface="Calibri"/>
              </a:rPr>
              <a:t>Y. Kadi</a:t>
            </a:r>
            <a:endParaRPr lang="en-US">
              <a:solidFill>
                <a:srgbClr val="9BBB59">
                  <a:lumMod val="60000"/>
                  <a:lumOff val="40000"/>
                </a:srgbClr>
              </a:solidFill>
              <a:latin typeface="Calibri"/>
            </a:endParaRPr>
          </a:p>
        </p:txBody>
      </p:sp>
      <p:sp>
        <p:nvSpPr>
          <p:cNvPr id="6" name="Slide Number Placeholder 5"/>
          <p:cNvSpPr>
            <a:spLocks noGrp="1"/>
          </p:cNvSpPr>
          <p:nvPr>
            <p:ph type="sldNum" sz="quarter" idx="12"/>
          </p:nvPr>
        </p:nvSpPr>
        <p:spPr>
          <a:xfrm>
            <a:off x="6553200" y="6245225"/>
            <a:ext cx="2133600" cy="476251"/>
          </a:xfrm>
        </p:spPr>
        <p:txBody>
          <a:bodyPr/>
          <a:lstStyle>
            <a:lvl1pPr>
              <a:defRPr/>
            </a:lvl1pPr>
          </a:lstStyle>
          <a:p>
            <a:fld id="{E949DA7E-FD8E-4C13-A868-5F520F0624D7}" type="slidenum">
              <a:rPr lang="en-US">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2780870144"/>
      </p:ext>
    </p:extLst>
  </p:cSld>
  <p:clrMapOvr>
    <a:masterClrMapping/>
  </p:clrMapOvr>
  <p:transition xmlns:p14="http://schemas.microsoft.com/office/powerpoint/2010/main">
    <p:wedg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8600" y="6243920"/>
            <a:ext cx="2133600" cy="365125"/>
          </a:xfrm>
          <a:prstGeom prst="rect">
            <a:avLst/>
          </a:prstGeom>
        </p:spPr>
        <p:txBody>
          <a:bodyPr/>
          <a:lstStyle/>
          <a:p>
            <a:pPr eaLnBrk="1" fontAlgn="auto" hangingPunct="1">
              <a:spcBef>
                <a:spcPts val="0"/>
              </a:spcBef>
              <a:spcAft>
                <a:spcPts val="0"/>
              </a:spcAft>
            </a:pPr>
            <a:fld id="{74A11387-841E-274A-B892-F5D9F46B59A1}" type="datetimeFigureOut">
              <a:rPr lang="en-US" sz="1800" smtClean="0">
                <a:solidFill>
                  <a:prstClr val="black"/>
                </a:solidFill>
                <a:latin typeface="Calibri"/>
              </a:rPr>
              <a:pPr eaLnBrk="1" fontAlgn="auto" hangingPunct="1">
                <a:spcBef>
                  <a:spcPts val="0"/>
                </a:spcBef>
                <a:spcAft>
                  <a:spcPts val="0"/>
                </a:spcAft>
              </a:pPr>
              <a:t>16/08/16</a:t>
            </a:fld>
            <a:endParaRPr lang="en-US" sz="1800">
              <a:solidFill>
                <a:prstClr val="black"/>
              </a:solidFill>
              <a:latin typeface="Calibri"/>
            </a:endParaRPr>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28303171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3"/>
            <a:ext cx="7772400" cy="1470025"/>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3">
                    <a:lumMod val="60000"/>
                    <a:lumOff val="40000"/>
                  </a:schemeClr>
                </a:solidFill>
                <a:latin typeface="GillSans-Italic"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8"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4071079680"/>
      </p:ext>
    </p:extLst>
  </p:cSld>
  <p:clrMapOvr>
    <a:masterClrMapping/>
  </p:clrMapOvr>
  <p:transition xmlns:p14="http://schemas.microsoft.com/office/powerpoint/2010/mai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1"/>
                </a:solidFill>
                <a:latin typeface="GillSans" pitchFamily="2" charset="0"/>
              </a:defRPr>
            </a:lvl1pPr>
            <a:lvl2pPr>
              <a:defRPr>
                <a:solidFill>
                  <a:schemeClr val="bg1"/>
                </a:solidFill>
                <a:latin typeface="GillSans" pitchFamily="2" charset="0"/>
              </a:defRPr>
            </a:lvl2pPr>
            <a:lvl3pPr>
              <a:defRPr>
                <a:solidFill>
                  <a:schemeClr val="bg1"/>
                </a:solidFill>
                <a:latin typeface="GillSans" pitchFamily="2" charset="0"/>
              </a:defRPr>
            </a:lvl3pPr>
            <a:lvl4pPr>
              <a:defRPr>
                <a:solidFill>
                  <a:schemeClr val="bg1"/>
                </a:solidFill>
                <a:latin typeface="GillSans" pitchFamily="2" charset="0"/>
              </a:defRPr>
            </a:lvl4pPr>
            <a:lvl5pPr>
              <a:defRPr>
                <a:solidFill>
                  <a:schemeClr val="bg1"/>
                </a:solidFill>
                <a:latin typeface="GillSans" pitchFamily="2"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2"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341541377"/>
      </p:ext>
    </p:extLst>
  </p:cSld>
  <p:clrMapOvr>
    <a:masterClrMapping/>
  </p:clrMapOvr>
  <p:transition xmlns:p14="http://schemas.microsoft.com/office/powerpoint/2010/mai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a:prstGeom prst="rect">
            <a:avLst/>
          </a:prstGeom>
        </p:spPr>
        <p:txBody>
          <a:bodyPr anchor="t">
            <a:normAutofit/>
          </a:bodyPr>
          <a:lstStyle>
            <a:lvl1pPr algn="l">
              <a:defRPr sz="3600" b="1" cap="all">
                <a:solidFill>
                  <a:schemeClr val="bg1"/>
                </a:solidFill>
                <a:latin typeface="GillSans" pitchFamily="2"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3">
                    <a:lumMod val="60000"/>
                    <a:lumOff val="40000"/>
                  </a:schemeClr>
                </a:solidFill>
                <a:latin typeface="GillSans-Italic"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9"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81881895"/>
      </p:ext>
    </p:extLst>
  </p:cSld>
  <p:clrMapOvr>
    <a:masterClrMapping/>
  </p:clrMapOvr>
  <p:transition xmlns:p14="http://schemas.microsoft.com/office/powerpoint/2010/mai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1"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162984747"/>
      </p:ext>
    </p:extLst>
  </p:cSld>
  <p:clrMapOvr>
    <a:masterClrMapping/>
  </p:clrMapOvr>
  <p:transition xmlns:p14="http://schemas.microsoft.com/office/powerpoint/2010/mai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3"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6"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867092322"/>
      </p:ext>
    </p:extLst>
  </p:cSld>
  <p:clrMapOvr>
    <a:masterClrMapping/>
  </p:clrMapOvr>
  <p:transition xmlns:p14="http://schemas.microsoft.com/office/powerpoint/2010/mai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120951687"/>
      </p:ext>
    </p:extLst>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26DEA48-3BF3-194A-A9C1-A11D9889BCB3}"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7"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576494441"/>
      </p:ext>
    </p:extLst>
  </p:cSld>
  <p:clrMapOvr>
    <a:masterClrMapping/>
  </p:clrMapOvr>
  <p:transition xmlns:p14="http://schemas.microsoft.com/office/powerpoint/2010/mai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295403"/>
            <a:ext cx="5111750" cy="4830764"/>
          </a:xfrm>
        </p:spPr>
        <p:txBody>
          <a:bodyPr/>
          <a:lstStyle>
            <a:lvl1pPr>
              <a:defRPr sz="3200">
                <a:solidFill>
                  <a:schemeClr val="bg1"/>
                </a:solidFill>
                <a:latin typeface="GillSans" pitchFamily="2" charset="0"/>
              </a:defRPr>
            </a:lvl1pPr>
            <a:lvl2pPr>
              <a:defRPr sz="2800">
                <a:solidFill>
                  <a:schemeClr val="bg1"/>
                </a:solidFill>
                <a:latin typeface="GillSans" pitchFamily="2" charset="0"/>
              </a:defRPr>
            </a:lvl2pPr>
            <a:lvl3pPr>
              <a:defRPr sz="2400">
                <a:solidFill>
                  <a:schemeClr val="bg1"/>
                </a:solidFill>
                <a:latin typeface="GillSans" pitchFamily="2" charset="0"/>
              </a:defRPr>
            </a:lvl3pPr>
            <a:lvl4pPr>
              <a:defRPr sz="2000">
                <a:solidFill>
                  <a:schemeClr val="bg1"/>
                </a:solidFill>
                <a:latin typeface="GillSans" pitchFamily="2" charset="0"/>
              </a:defRPr>
            </a:lvl4pPr>
            <a:lvl5pPr>
              <a:defRPr sz="2000">
                <a:solidFill>
                  <a:schemeClr val="bg1"/>
                </a:solidFill>
                <a:latin typeface="GillSans" pitchFamily="2"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12"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222869867"/>
      </p:ext>
    </p:extLst>
  </p:cSld>
  <p:clrMapOvr>
    <a:masterClrMapping/>
  </p:clrMapOvr>
  <p:transition xmlns:p14="http://schemas.microsoft.com/office/powerpoint/2010/mai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11"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12"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3" name="Picture Placeholder 12"/>
          <p:cNvSpPr>
            <a:spLocks noGrp="1"/>
          </p:cNvSpPr>
          <p:nvPr>
            <p:ph type="pic" sz="quarter" idx="13"/>
          </p:nvPr>
        </p:nvSpPr>
        <p:spPr>
          <a:xfrm>
            <a:off x="3352800" y="685800"/>
            <a:ext cx="5334000" cy="51816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4"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693148318"/>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2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91205"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91205" y="2413003"/>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Picture Placeholder 12"/>
          <p:cNvSpPr>
            <a:spLocks noGrp="1"/>
          </p:cNvSpPr>
          <p:nvPr>
            <p:ph type="pic" sz="quarter" idx="13"/>
          </p:nvPr>
        </p:nvSpPr>
        <p:spPr>
          <a:xfrm>
            <a:off x="685800" y="1600200"/>
            <a:ext cx="4953000" cy="4267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3"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022269420"/>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3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1" y="5664201"/>
            <a:ext cx="6400800" cy="552451"/>
          </a:xfrm>
          <a:prstGeom prst="rect">
            <a:avLst/>
          </a:prstGeom>
        </p:spPr>
        <p:txBody>
          <a:bodyPr anchor="b"/>
          <a:lstStyle>
            <a:lvl1pPr algn="ctr">
              <a:defRPr sz="2000" b="1">
                <a:solidFill>
                  <a:schemeClr val="bg1"/>
                </a:solidFill>
                <a:latin typeface="GillSans" pitchFamily="2" charset="0"/>
              </a:defRPr>
            </a:lvl1pPr>
          </a:lstStyle>
          <a:p>
            <a:r>
              <a:rPr lang="en-US" smtClean="0"/>
              <a:t>Click to edit Master title style</a:t>
            </a:r>
            <a:endParaRPr lang="en-US" dirty="0"/>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5" name="Picture Placeholder 12"/>
          <p:cNvSpPr>
            <a:spLocks noGrp="1"/>
          </p:cNvSpPr>
          <p:nvPr>
            <p:ph type="pic" sz="quarter" idx="13"/>
          </p:nvPr>
        </p:nvSpPr>
        <p:spPr>
          <a:xfrm>
            <a:off x="44958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6" name="Picture Placeholder 12"/>
          <p:cNvSpPr>
            <a:spLocks noGrp="1"/>
          </p:cNvSpPr>
          <p:nvPr>
            <p:ph type="pic" sz="quarter" idx="14"/>
          </p:nvPr>
        </p:nvSpPr>
        <p:spPr>
          <a:xfrm>
            <a:off x="3810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938983787"/>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792288" y="5367345"/>
            <a:ext cx="5486400" cy="804863"/>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Picture Placeholder 12"/>
          <p:cNvSpPr>
            <a:spLocks noGrp="1"/>
          </p:cNvSpPr>
          <p:nvPr>
            <p:ph type="pic" sz="quarter" idx="13"/>
          </p:nvPr>
        </p:nvSpPr>
        <p:spPr>
          <a:xfrm>
            <a:off x="1905000" y="1498600"/>
            <a:ext cx="5334000" cy="3251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2"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915284707"/>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1"/>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1"/>
          </a:xfrm>
          <a:prstGeom prst="rect">
            <a:avLst/>
          </a:prstGeom>
        </p:spPr>
        <p:txBody>
          <a:bodyPr/>
          <a:lstStyle>
            <a:lvl1pPr>
              <a:defRPr/>
            </a:lvl1pPr>
          </a:lstStyle>
          <a:p>
            <a:pPr eaLnBrk="1" fontAlgn="auto" hangingPunct="1">
              <a:spcBef>
                <a:spcPts val="0"/>
              </a:spcBef>
              <a:spcAft>
                <a:spcPts val="0"/>
              </a:spcAft>
            </a:pPr>
            <a:r>
              <a:rPr lang="en-US" sz="1800" smtClean="0">
                <a:solidFill>
                  <a:prstClr val="black"/>
                </a:solidFill>
                <a:latin typeface="Calibri"/>
              </a:rPr>
              <a:t>Mar.26 2009, Florence, Italy</a:t>
            </a:r>
            <a:endParaRPr lang="en-US" sz="1800">
              <a:solidFill>
                <a:prstClr val="black"/>
              </a:solidFill>
              <a:latin typeface="Calibri"/>
            </a:endParaRPr>
          </a:p>
        </p:txBody>
      </p:sp>
      <p:sp>
        <p:nvSpPr>
          <p:cNvPr id="5" name="Footer Placeholder 4"/>
          <p:cNvSpPr>
            <a:spLocks noGrp="1"/>
          </p:cNvSpPr>
          <p:nvPr>
            <p:ph type="ftr" sz="quarter" idx="11"/>
          </p:nvPr>
        </p:nvSpPr>
        <p:spPr>
          <a:xfrm>
            <a:off x="3124200" y="6245225"/>
            <a:ext cx="2895600" cy="476251"/>
          </a:xfrm>
        </p:spPr>
        <p:txBody>
          <a:bodyPr/>
          <a:lstStyle>
            <a:lvl1pPr>
              <a:defRPr/>
            </a:lvl1pPr>
          </a:lstStyle>
          <a:p>
            <a:r>
              <a:rPr lang="en-US" smtClean="0">
                <a:solidFill>
                  <a:srgbClr val="9BBB59">
                    <a:lumMod val="60000"/>
                    <a:lumOff val="40000"/>
                  </a:srgbClr>
                </a:solidFill>
                <a:latin typeface="Calibri"/>
              </a:rPr>
              <a:t>Y. Kadi</a:t>
            </a:r>
            <a:endParaRPr lang="en-US">
              <a:solidFill>
                <a:srgbClr val="9BBB59">
                  <a:lumMod val="60000"/>
                  <a:lumOff val="40000"/>
                </a:srgbClr>
              </a:solidFill>
              <a:latin typeface="Calibri"/>
            </a:endParaRPr>
          </a:p>
        </p:txBody>
      </p:sp>
      <p:sp>
        <p:nvSpPr>
          <p:cNvPr id="6" name="Slide Number Placeholder 5"/>
          <p:cNvSpPr>
            <a:spLocks noGrp="1"/>
          </p:cNvSpPr>
          <p:nvPr>
            <p:ph type="sldNum" sz="quarter" idx="12"/>
          </p:nvPr>
        </p:nvSpPr>
        <p:spPr>
          <a:xfrm>
            <a:off x="6553200" y="6245225"/>
            <a:ext cx="2133600" cy="476251"/>
          </a:xfrm>
        </p:spPr>
        <p:txBody>
          <a:bodyPr/>
          <a:lstStyle>
            <a:lvl1pPr>
              <a:defRPr/>
            </a:lvl1pPr>
          </a:lstStyle>
          <a:p>
            <a:fld id="{E949DA7E-FD8E-4C13-A868-5F520F0624D7}" type="slidenum">
              <a:rPr lang="en-US">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1002793354"/>
      </p:ext>
    </p:extLst>
  </p:cSld>
  <p:clrMapOvr>
    <a:masterClrMapping/>
  </p:clrMapOvr>
  <p:transition xmlns:p14="http://schemas.microsoft.com/office/powerpoint/2010/main">
    <p:wedg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8600" y="6243920"/>
            <a:ext cx="2133600" cy="365125"/>
          </a:xfrm>
          <a:prstGeom prst="rect">
            <a:avLst/>
          </a:prstGeom>
        </p:spPr>
        <p:txBody>
          <a:bodyPr/>
          <a:lstStyle/>
          <a:p>
            <a:pPr eaLnBrk="1" fontAlgn="auto" hangingPunct="1">
              <a:spcBef>
                <a:spcPts val="0"/>
              </a:spcBef>
              <a:spcAft>
                <a:spcPts val="0"/>
              </a:spcAft>
            </a:pPr>
            <a:fld id="{74A11387-841E-274A-B892-F5D9F46B59A1}" type="datetimeFigureOut">
              <a:rPr lang="en-US" sz="1800" smtClean="0">
                <a:solidFill>
                  <a:prstClr val="black"/>
                </a:solidFill>
                <a:latin typeface="Calibri"/>
              </a:rPr>
              <a:pPr eaLnBrk="1" fontAlgn="auto" hangingPunct="1">
                <a:spcBef>
                  <a:spcPts val="0"/>
                </a:spcBef>
                <a:spcAft>
                  <a:spcPts val="0"/>
                </a:spcAft>
              </a:pPr>
              <a:t>16/08/16</a:t>
            </a:fld>
            <a:endParaRPr lang="en-US" sz="1800">
              <a:solidFill>
                <a:prstClr val="black"/>
              </a:solidFill>
              <a:latin typeface="Calibri"/>
            </a:endParaRPr>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148520272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3">
                    <a:lumMod val="60000"/>
                    <a:lumOff val="40000"/>
                  </a:schemeClr>
                </a:solidFill>
                <a:latin typeface="GillSans-Italic"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8"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91469908"/>
      </p:ext>
    </p:extLst>
  </p:cSld>
  <p:clrMapOvr>
    <a:masterClrMapping/>
  </p:clrMapOvr>
  <p:transition xmlns:p14="http://schemas.microsoft.com/office/powerpoint/2010/mai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1"/>
                </a:solidFill>
                <a:latin typeface="GillSans" pitchFamily="2" charset="0"/>
              </a:defRPr>
            </a:lvl1pPr>
            <a:lvl2pPr>
              <a:defRPr>
                <a:solidFill>
                  <a:schemeClr val="bg1"/>
                </a:solidFill>
                <a:latin typeface="GillSans" pitchFamily="2" charset="0"/>
              </a:defRPr>
            </a:lvl2pPr>
            <a:lvl3pPr>
              <a:defRPr>
                <a:solidFill>
                  <a:schemeClr val="bg1"/>
                </a:solidFill>
                <a:latin typeface="GillSans" pitchFamily="2" charset="0"/>
              </a:defRPr>
            </a:lvl3pPr>
            <a:lvl4pPr>
              <a:defRPr>
                <a:solidFill>
                  <a:schemeClr val="bg1"/>
                </a:solidFill>
                <a:latin typeface="GillSans" pitchFamily="2" charset="0"/>
              </a:defRPr>
            </a:lvl4pPr>
            <a:lvl5pPr>
              <a:defRPr>
                <a:solidFill>
                  <a:schemeClr val="bg1"/>
                </a:solidFill>
                <a:latin typeface="GillSans" pitchFamily="2"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2"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5810522"/>
      </p:ext>
    </p:extLst>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0996CD3-4D09-BA48-95C4-6BE3AF092191}"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a:prstGeom prst="rect">
            <a:avLst/>
          </a:prstGeom>
        </p:spPr>
        <p:txBody>
          <a:bodyPr anchor="t">
            <a:normAutofit/>
          </a:bodyPr>
          <a:lstStyle>
            <a:lvl1pPr algn="l">
              <a:defRPr sz="3600" b="1" cap="all">
                <a:solidFill>
                  <a:schemeClr val="bg1"/>
                </a:solidFill>
                <a:latin typeface="GillSans" pitchFamily="2"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3">
                    <a:lumMod val="60000"/>
                    <a:lumOff val="40000"/>
                  </a:schemeClr>
                </a:solidFill>
                <a:latin typeface="GillSans-Italic"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9"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65533183"/>
      </p:ext>
    </p:extLst>
  </p:cSld>
  <p:clrMapOvr>
    <a:masterClrMapping/>
  </p:clrMapOvr>
  <p:transition xmlns:p14="http://schemas.microsoft.com/office/powerpoint/2010/mai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01800"/>
            <a:ext cx="4038600" cy="4267200"/>
          </a:xfrm>
        </p:spPr>
        <p:txBody>
          <a:bodyPr/>
          <a:lstStyle>
            <a:lvl1pPr>
              <a:defRPr sz="2800">
                <a:solidFill>
                  <a:schemeClr val="bg1"/>
                </a:solidFill>
                <a:latin typeface="GillSans" pitchFamily="2" charset="0"/>
              </a:defRPr>
            </a:lvl1pPr>
            <a:lvl2pPr>
              <a:defRPr sz="2400">
                <a:solidFill>
                  <a:schemeClr val="bg1"/>
                </a:solidFill>
                <a:latin typeface="GillSans" pitchFamily="2" charset="0"/>
              </a:defRPr>
            </a:lvl2pPr>
            <a:lvl3pPr>
              <a:defRPr sz="2000">
                <a:solidFill>
                  <a:schemeClr val="bg1"/>
                </a:solidFill>
                <a:latin typeface="GillSans" pitchFamily="2" charset="0"/>
              </a:defRPr>
            </a:lvl3pPr>
            <a:lvl4pPr>
              <a:defRPr sz="1800">
                <a:solidFill>
                  <a:schemeClr val="bg1"/>
                </a:solidFill>
                <a:latin typeface="GillSans" pitchFamily="2" charset="0"/>
              </a:defRPr>
            </a:lvl4pPr>
            <a:lvl5pPr>
              <a:defRPr sz="1800">
                <a:solidFill>
                  <a:schemeClr val="bg1"/>
                </a:solidFill>
                <a:latin typeface="GillSans" pitchFamily="2"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1"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52676062"/>
      </p:ext>
    </p:extLst>
  </p:cSld>
  <p:clrMapOvr>
    <a:masterClrMapping/>
  </p:clrMapOvr>
  <p:transition xmlns:p14="http://schemas.microsoft.com/office/powerpoint/2010/mai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solidFill>
                  <a:schemeClr val="bg1"/>
                </a:solidFill>
                <a:latin typeface="GillSans"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solidFill>
                  <a:schemeClr val="bg1"/>
                </a:solidFill>
                <a:latin typeface="GillSans" pitchFamily="2" charset="0"/>
              </a:defRPr>
            </a:lvl1pPr>
            <a:lvl2pPr>
              <a:defRPr sz="2000">
                <a:solidFill>
                  <a:schemeClr val="bg1"/>
                </a:solidFill>
                <a:latin typeface="GillSans" pitchFamily="2" charset="0"/>
              </a:defRPr>
            </a:lvl2pPr>
            <a:lvl3pPr>
              <a:defRPr sz="1800">
                <a:solidFill>
                  <a:schemeClr val="bg1"/>
                </a:solidFill>
                <a:latin typeface="GillSans" pitchFamily="2" charset="0"/>
              </a:defRPr>
            </a:lvl3pPr>
            <a:lvl4pPr>
              <a:defRPr sz="1600">
                <a:solidFill>
                  <a:schemeClr val="bg1"/>
                </a:solidFill>
                <a:latin typeface="GillSans" pitchFamily="2" charset="0"/>
              </a:defRPr>
            </a:lvl4pPr>
            <a:lvl5pPr>
              <a:defRPr sz="1600">
                <a:solidFill>
                  <a:schemeClr val="bg1"/>
                </a:solidFill>
                <a:latin typeface="GillSans" pitchFamily="2"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13"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6"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70138955"/>
      </p:ext>
    </p:extLst>
  </p:cSld>
  <p:clrMapOvr>
    <a:masterClrMapping/>
  </p:clrMapOvr>
  <p:transition xmlns:p14="http://schemas.microsoft.com/office/powerpoint/2010/mai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0" y="1"/>
            <a:ext cx="5638800" cy="889000"/>
          </a:xfrm>
          <a:prstGeom prst="rect">
            <a:avLst/>
          </a:prstGeom>
        </p:spPr>
        <p:txBody>
          <a:bodyPr/>
          <a:lstStyle>
            <a:lvl1pPr>
              <a:defRPr>
                <a:solidFill>
                  <a:schemeClr val="bg1"/>
                </a:solidFill>
                <a:latin typeface="GillSans" pitchFamily="2"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1676400" y="6356352"/>
            <a:ext cx="23622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642229106"/>
      </p:ext>
    </p:extLst>
  </p:cSld>
  <p:clrMapOvr>
    <a:masterClrMapping/>
  </p:clrMapOvr>
  <p:transition xmlns:p14="http://schemas.microsoft.com/office/powerpoint/2010/mai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
        <p:nvSpPr>
          <p:cNvPr id="7"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296935536"/>
      </p:ext>
    </p:extLst>
  </p:cSld>
  <p:clrMapOvr>
    <a:masterClrMapping/>
  </p:clrMapOvr>
  <p:transition xmlns:p14="http://schemas.microsoft.com/office/powerpoint/2010/mai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295402"/>
            <a:ext cx="5111750" cy="4830764"/>
          </a:xfrm>
        </p:spPr>
        <p:txBody>
          <a:bodyPr/>
          <a:lstStyle>
            <a:lvl1pPr>
              <a:defRPr sz="3200">
                <a:solidFill>
                  <a:schemeClr val="bg1"/>
                </a:solidFill>
                <a:latin typeface="GillSans" pitchFamily="2" charset="0"/>
              </a:defRPr>
            </a:lvl1pPr>
            <a:lvl2pPr>
              <a:defRPr sz="2800">
                <a:solidFill>
                  <a:schemeClr val="bg1"/>
                </a:solidFill>
                <a:latin typeface="GillSans" pitchFamily="2" charset="0"/>
              </a:defRPr>
            </a:lvl2pPr>
            <a:lvl3pPr>
              <a:defRPr sz="2400">
                <a:solidFill>
                  <a:schemeClr val="bg1"/>
                </a:solidFill>
                <a:latin typeface="GillSans" pitchFamily="2" charset="0"/>
              </a:defRPr>
            </a:lvl3pPr>
            <a:lvl4pPr>
              <a:defRPr sz="2000">
                <a:solidFill>
                  <a:schemeClr val="bg1"/>
                </a:solidFill>
                <a:latin typeface="GillSans" pitchFamily="2" charset="0"/>
              </a:defRPr>
            </a:lvl4pPr>
            <a:lvl5pPr>
              <a:defRPr sz="2000">
                <a:solidFill>
                  <a:schemeClr val="bg1"/>
                </a:solidFill>
                <a:latin typeface="GillSans" pitchFamily="2"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413002"/>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3257710813"/>
      </p:ext>
    </p:extLst>
  </p:cSld>
  <p:clrMapOvr>
    <a:masterClrMapping/>
  </p:clrMapOvr>
  <p:transition xmlns:p14="http://schemas.microsoft.com/office/powerpoint/2010/mai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3"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4" y="2413002"/>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3" name="Picture Placeholder 12"/>
          <p:cNvSpPr>
            <a:spLocks noGrp="1"/>
          </p:cNvSpPr>
          <p:nvPr>
            <p:ph type="pic" sz="quarter" idx="13"/>
          </p:nvPr>
        </p:nvSpPr>
        <p:spPr>
          <a:xfrm>
            <a:off x="3352800" y="685800"/>
            <a:ext cx="5334000" cy="51816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4"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4149198147"/>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91203" y="1295401"/>
            <a:ext cx="3008313" cy="1162051"/>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91204" y="2413002"/>
            <a:ext cx="3008313" cy="3713164"/>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2" name="Picture Placeholder 12"/>
          <p:cNvSpPr>
            <a:spLocks noGrp="1"/>
          </p:cNvSpPr>
          <p:nvPr>
            <p:ph type="pic" sz="quarter" idx="13"/>
          </p:nvPr>
        </p:nvSpPr>
        <p:spPr>
          <a:xfrm>
            <a:off x="685800" y="1600200"/>
            <a:ext cx="4953000" cy="4267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3"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1594769094"/>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3_Content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1" y="5664201"/>
            <a:ext cx="6400800" cy="552451"/>
          </a:xfrm>
          <a:prstGeom prst="rect">
            <a:avLst/>
          </a:prstGeom>
        </p:spPr>
        <p:txBody>
          <a:bodyPr anchor="b"/>
          <a:lstStyle>
            <a:lvl1pPr algn="ctr">
              <a:defRPr sz="2000" b="1">
                <a:solidFill>
                  <a:schemeClr val="bg1"/>
                </a:solidFill>
                <a:latin typeface="GillSans" pitchFamily="2" charset="0"/>
              </a:defRPr>
            </a:lvl1pPr>
          </a:lstStyle>
          <a:p>
            <a:r>
              <a:rPr lang="en-US" smtClean="0"/>
              <a:t>Click to edit Master title style</a:t>
            </a:r>
            <a:endParaRPr lang="en-US" dirty="0"/>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5" name="Picture Placeholder 12"/>
          <p:cNvSpPr>
            <a:spLocks noGrp="1"/>
          </p:cNvSpPr>
          <p:nvPr>
            <p:ph type="pic" sz="quarter" idx="13"/>
          </p:nvPr>
        </p:nvSpPr>
        <p:spPr>
          <a:xfrm>
            <a:off x="44958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9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6" name="Picture Placeholder 12"/>
          <p:cNvSpPr>
            <a:spLocks noGrp="1"/>
          </p:cNvSpPr>
          <p:nvPr>
            <p:ph type="pic" sz="quarter" idx="14"/>
          </p:nvPr>
        </p:nvSpPr>
        <p:spPr>
          <a:xfrm>
            <a:off x="381000" y="1600200"/>
            <a:ext cx="4191000" cy="3759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perspectiveContrastingLeftFacing" fov="4800000">
              <a:rot lat="120000" lon="20700000" rev="21594000"/>
            </a:camera>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7"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243573073"/>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a:prstGeom prst="rect">
            <a:avLst/>
          </a:prstGeom>
        </p:spPr>
        <p:txBody>
          <a:bodyPr anchor="b"/>
          <a:lstStyle>
            <a:lvl1pPr algn="l">
              <a:defRPr sz="2000" b="1">
                <a:solidFill>
                  <a:schemeClr val="bg1"/>
                </a:solidFill>
                <a:latin typeface="GillSans" pitchFamily="2" charset="0"/>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solidFill>
                  <a:schemeClr val="bg1"/>
                </a:solidFill>
                <a:latin typeface="GillSans" pitchFamily="2"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4"/>
          <p:cNvSpPr>
            <a:spLocks noGrp="1"/>
          </p:cNvSpPr>
          <p:nvPr>
            <p:ph type="sldNum" sz="quarter" idx="12"/>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fld id="{F88B006D-ED2D-47E6-98FA-4228AD4BEA5C}" type="slidenum">
              <a:rPr lang="en-US" smtClean="0">
                <a:solidFill>
                  <a:srgbClr val="9BBB59">
                    <a:lumMod val="60000"/>
                    <a:lumOff val="40000"/>
                  </a:srgbClr>
                </a:solidFill>
                <a:latin typeface="Calibri"/>
              </a:rPr>
              <a:pPr/>
              <a:t>‹#›</a:t>
            </a:fld>
            <a:endParaRPr lang="en-US" dirty="0">
              <a:solidFill>
                <a:srgbClr val="9BBB59">
                  <a:lumMod val="60000"/>
                  <a:lumOff val="40000"/>
                </a:srgbClr>
              </a:solidFill>
              <a:latin typeface="Calibri"/>
            </a:endParaRPr>
          </a:p>
        </p:txBody>
      </p:sp>
      <p:sp>
        <p:nvSpPr>
          <p:cNvPr id="11" name="Picture Placeholder 12"/>
          <p:cNvSpPr>
            <a:spLocks noGrp="1"/>
          </p:cNvSpPr>
          <p:nvPr>
            <p:ph type="pic" sz="quarter" idx="13"/>
          </p:nvPr>
        </p:nvSpPr>
        <p:spPr>
          <a:xfrm>
            <a:off x="1905000" y="1498600"/>
            <a:ext cx="5334000" cy="3251200"/>
          </a:xfrm>
          <a:ln>
            <a:solidFill>
              <a:schemeClr val="accent3">
                <a:lumMod val="60000"/>
                <a:lumOff val="40000"/>
              </a:schemeClr>
            </a:solidFill>
          </a:ln>
          <a:effectLst>
            <a:glow rad="101600">
              <a:schemeClr val="accent3">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3"/>
          </a:lnRef>
          <a:fillRef idx="2">
            <a:schemeClr val="accent3"/>
          </a:fillRef>
          <a:effectRef idx="1">
            <a:schemeClr val="accent3"/>
          </a:effectRef>
          <a:fontRef idx="none"/>
        </p:style>
        <p:txBody>
          <a:bodyPr/>
          <a:lstStyle/>
          <a:p>
            <a:r>
              <a:rPr lang="en-US" smtClean="0"/>
              <a:t>Click icon to add picture</a:t>
            </a:r>
            <a:endParaRPr lang="en-US" dirty="0"/>
          </a:p>
        </p:txBody>
      </p:sp>
      <p:sp>
        <p:nvSpPr>
          <p:cNvPr id="12" name="Footer Placeholder 3"/>
          <p:cNvSpPr>
            <a:spLocks noGrp="1"/>
          </p:cNvSpPr>
          <p:nvPr>
            <p:ph type="ftr" sz="quarter" idx="11"/>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endParaRPr lang="en-US" dirty="0">
              <a:solidFill>
                <a:srgbClr val="9BBB59">
                  <a:lumMod val="60000"/>
                  <a:lumOff val="40000"/>
                </a:srgbClr>
              </a:solidFill>
              <a:latin typeface="Calibri"/>
            </a:endParaRPr>
          </a:p>
        </p:txBody>
      </p:sp>
    </p:spTree>
    <p:extLst>
      <p:ext uri="{BB962C8B-B14F-4D97-AF65-F5344CB8AC3E}">
        <p14:creationId xmlns:p14="http://schemas.microsoft.com/office/powerpoint/2010/main" val="2405148153"/>
      </p:ext>
    </p:extLst>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7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CAD85B5-0F70-7544-9B80-E715ABED6A54}"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1"/>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1"/>
          </a:xfrm>
          <a:prstGeom prst="rect">
            <a:avLst/>
          </a:prstGeom>
        </p:spPr>
        <p:txBody>
          <a:bodyPr/>
          <a:lstStyle>
            <a:lvl1pPr>
              <a:defRPr/>
            </a:lvl1pPr>
          </a:lstStyle>
          <a:p>
            <a:pPr eaLnBrk="1" fontAlgn="auto" hangingPunct="1">
              <a:spcBef>
                <a:spcPts val="0"/>
              </a:spcBef>
              <a:spcAft>
                <a:spcPts val="0"/>
              </a:spcAft>
            </a:pPr>
            <a:r>
              <a:rPr lang="en-US" sz="1800" smtClean="0">
                <a:solidFill>
                  <a:prstClr val="black"/>
                </a:solidFill>
                <a:latin typeface="Calibri"/>
              </a:rPr>
              <a:t>Mar.26 2009, Florence, Italy</a:t>
            </a:r>
            <a:endParaRPr lang="en-US" sz="1800">
              <a:solidFill>
                <a:prstClr val="black"/>
              </a:solidFill>
              <a:latin typeface="Calibri"/>
            </a:endParaRPr>
          </a:p>
        </p:txBody>
      </p:sp>
      <p:sp>
        <p:nvSpPr>
          <p:cNvPr id="5" name="Footer Placeholder 4"/>
          <p:cNvSpPr>
            <a:spLocks noGrp="1"/>
          </p:cNvSpPr>
          <p:nvPr>
            <p:ph type="ftr" sz="quarter" idx="11"/>
          </p:nvPr>
        </p:nvSpPr>
        <p:spPr>
          <a:xfrm>
            <a:off x="3124200" y="6245225"/>
            <a:ext cx="2895600" cy="476251"/>
          </a:xfrm>
        </p:spPr>
        <p:txBody>
          <a:bodyPr/>
          <a:lstStyle>
            <a:lvl1pPr>
              <a:defRPr/>
            </a:lvl1pPr>
          </a:lstStyle>
          <a:p>
            <a:r>
              <a:rPr lang="en-US" smtClean="0">
                <a:solidFill>
                  <a:srgbClr val="9BBB59">
                    <a:lumMod val="60000"/>
                    <a:lumOff val="40000"/>
                  </a:srgbClr>
                </a:solidFill>
                <a:latin typeface="Calibri"/>
              </a:rPr>
              <a:t>Y. Kadi</a:t>
            </a:r>
            <a:endParaRPr lang="en-US">
              <a:solidFill>
                <a:srgbClr val="9BBB59">
                  <a:lumMod val="60000"/>
                  <a:lumOff val="40000"/>
                </a:srgbClr>
              </a:solidFill>
              <a:latin typeface="Calibri"/>
            </a:endParaRPr>
          </a:p>
        </p:txBody>
      </p:sp>
      <p:sp>
        <p:nvSpPr>
          <p:cNvPr id="6" name="Slide Number Placeholder 5"/>
          <p:cNvSpPr>
            <a:spLocks noGrp="1"/>
          </p:cNvSpPr>
          <p:nvPr>
            <p:ph type="sldNum" sz="quarter" idx="12"/>
          </p:nvPr>
        </p:nvSpPr>
        <p:spPr>
          <a:xfrm>
            <a:off x="6553200" y="6245225"/>
            <a:ext cx="2133600" cy="476251"/>
          </a:xfrm>
        </p:spPr>
        <p:txBody>
          <a:bodyPr/>
          <a:lstStyle>
            <a:lvl1pPr>
              <a:defRPr/>
            </a:lvl1pPr>
          </a:lstStyle>
          <a:p>
            <a:fld id="{E949DA7E-FD8E-4C13-A868-5F520F0624D7}" type="slidenum">
              <a:rPr lang="en-US">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610680039"/>
      </p:ext>
    </p:extLst>
  </p:cSld>
  <p:clrMapOvr>
    <a:masterClrMapping/>
  </p:clrMapOvr>
  <p:transition xmlns:p14="http://schemas.microsoft.com/office/powerpoint/2010/main">
    <p:wedg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8600" y="6243920"/>
            <a:ext cx="2133600" cy="365125"/>
          </a:xfrm>
          <a:prstGeom prst="rect">
            <a:avLst/>
          </a:prstGeom>
        </p:spPr>
        <p:txBody>
          <a:bodyPr/>
          <a:lstStyle/>
          <a:p>
            <a:pPr eaLnBrk="1" fontAlgn="auto" hangingPunct="1">
              <a:spcBef>
                <a:spcPts val="0"/>
              </a:spcBef>
              <a:spcAft>
                <a:spcPts val="0"/>
              </a:spcAft>
            </a:pPr>
            <a:fld id="{74A11387-841E-274A-B892-F5D9F46B59A1}" type="datetimeFigureOut">
              <a:rPr lang="en-US" sz="1800" smtClean="0">
                <a:solidFill>
                  <a:prstClr val="black"/>
                </a:solidFill>
                <a:latin typeface="Calibri"/>
              </a:rPr>
              <a:pPr eaLnBrk="1" fontAlgn="auto" hangingPunct="1">
                <a:spcBef>
                  <a:spcPts val="0"/>
                </a:spcBef>
                <a:spcAft>
                  <a:spcPts val="0"/>
                </a:spcAft>
              </a:pPr>
              <a:t>16/08/16</a:t>
            </a:fld>
            <a:endParaRPr lang="en-US" sz="1800">
              <a:solidFill>
                <a:prstClr val="black"/>
              </a:solidFill>
              <a:latin typeface="Calibri"/>
            </a:endParaRPr>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solidFill>
                <a:srgbClr val="9BBB59">
                  <a:lumMod val="60000"/>
                  <a:lumOff val="40000"/>
                </a:srgbClr>
              </a:solidFill>
              <a:latin typeface="Calibri"/>
            </a:endParaRPr>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solidFill>
                  <a:srgbClr val="9BBB59">
                    <a:lumMod val="60000"/>
                    <a:lumOff val="40000"/>
                  </a:srgbClr>
                </a:solidFill>
                <a:latin typeface="Calibri"/>
              </a:rPr>
              <a:pPr/>
              <a:t>‹#›</a:t>
            </a:fld>
            <a:endParaRPr lang="en-US">
              <a:solidFill>
                <a:srgbClr val="9BBB59">
                  <a:lumMod val="60000"/>
                  <a:lumOff val="40000"/>
                </a:srgbClr>
              </a:solidFill>
              <a:latin typeface="Calibri"/>
            </a:endParaRPr>
          </a:p>
        </p:txBody>
      </p:sp>
    </p:spTree>
    <p:extLst>
      <p:ext uri="{BB962C8B-B14F-4D97-AF65-F5344CB8AC3E}">
        <p14:creationId xmlns:p14="http://schemas.microsoft.com/office/powerpoint/2010/main" val="41000678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9FDFAF03-1B80-D747-AAB3-D604FCCBCF5E}"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23381204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737CAF31-EAC5-F644-B148-4F99061250EA}"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144579163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3666D3C8-2FB0-CC40-BCF8-0BDE3AB97610}"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79392325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EE9EBBA1-D30B-2A43-943E-66C1868A8570}"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15125379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E243C111-14D5-9047-B324-19CBAA74B3D1}"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18066190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FAF0A63A-8739-E140-9F3D-CF2D01CC5FEA}"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302012450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9BDDF081-5F71-C345-8F10-D070788B7DAE}"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14952728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B70F134A-2E3F-8C4A-A19A-AFF590A22D7A}"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2376638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6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jpr/ThEC13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9483A2C-2DF4-604F-A450-7907EAC63753}" type="slidenum">
              <a:rPr lang="en-US"/>
              <a:pPr>
                <a:defRPr/>
              </a:pPr>
              <a:t>‹#›</a:t>
            </a:fld>
            <a:endParaRPr lang="en-US"/>
          </a:p>
        </p:txBody>
      </p:sp>
    </p:spTree>
  </p:cSld>
  <p:clrMapOvr>
    <a:masterClrMapping/>
  </p:clrMapOvr>
  <p:transition xmlns:p14="http://schemas.microsoft.com/office/powerpoint/2010/main">
    <p:zoom/>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54FE94B8-1C9A-AF43-A5D0-973D95B63D04}"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12196181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AFC3AF0A-3FA4-FE4D-A476-70223CBDBA85}"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273237217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eaLnBrk="1" fontAlgn="auto" hangingPunct="1">
              <a:spcBef>
                <a:spcPts val="0"/>
              </a:spcBef>
              <a:spcAft>
                <a:spcPts val="0"/>
              </a:spcAft>
            </a:pPr>
            <a:fld id="{ACFCDC28-606D-4247-9187-8692D7F4C785}" type="datetime1">
              <a:rPr lang="en-US" sz="1800" smtClean="0">
                <a:solidFill>
                  <a:prstClr val="black"/>
                </a:solidFill>
                <a:latin typeface="Calibri"/>
              </a:rPr>
              <a:pPr defTabSz="457200" eaLnBrk="1" fontAlgn="auto" hangingPunct="1">
                <a:spcBef>
                  <a:spcPts val="0"/>
                </a:spcBef>
                <a:spcAft>
                  <a:spcPts val="0"/>
                </a:spcAft>
              </a:pPr>
              <a:t>16/08/16</a:t>
            </a:fld>
            <a:endParaRPr lang="en-GB" sz="1800" dirty="0">
              <a:solidFill>
                <a:prstClr val="black"/>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86F6B35-6398-A748-829C-F245F8841996}"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28886329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theme" Target="../theme/theme2.xml"/><Relationship Id="rId16" Type="http://schemas.openxmlformats.org/officeDocument/2006/relationships/image" Target="../media/image3.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theme" Target="../theme/theme3.xml"/><Relationship Id="rId16" Type="http://schemas.openxmlformats.org/officeDocument/2006/relationships/image" Target="../media/image3.pn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slideLayout" Target="../slideLayouts/slideLayout52.xml"/><Relationship Id="rId14" Type="http://schemas.openxmlformats.org/officeDocument/2006/relationships/slideLayout" Target="../slideLayouts/slideLayout53.xml"/><Relationship Id="rId15" Type="http://schemas.openxmlformats.org/officeDocument/2006/relationships/theme" Target="../theme/theme4.xml"/><Relationship Id="rId16" Type="http://schemas.openxmlformats.org/officeDocument/2006/relationships/image" Target="../media/image3.png"/><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4.xml"/><Relationship Id="rId12" Type="http://schemas.openxmlformats.org/officeDocument/2006/relationships/slideLayout" Target="../slideLayouts/slideLayout65.xml"/><Relationship Id="rId13" Type="http://schemas.openxmlformats.org/officeDocument/2006/relationships/slideLayout" Target="../slideLayouts/slideLayout66.xml"/><Relationship Id="rId14" Type="http://schemas.openxmlformats.org/officeDocument/2006/relationships/slideLayout" Target="../slideLayouts/slideLayout67.xml"/><Relationship Id="rId15" Type="http://schemas.openxmlformats.org/officeDocument/2006/relationships/theme" Target="../theme/theme5.xml"/><Relationship Id="rId16" Type="http://schemas.openxmlformats.org/officeDocument/2006/relationships/image" Target="../media/image3.png"/><Relationship Id="rId1" Type="http://schemas.openxmlformats.org/officeDocument/2006/relationships/slideLayout" Target="../slideLayouts/slideLayout54.xml"/><Relationship Id="rId2" Type="http://schemas.openxmlformats.org/officeDocument/2006/relationships/slideLayout" Target="../slideLayouts/slideLayout55.xml"/><Relationship Id="rId3" Type="http://schemas.openxmlformats.org/officeDocument/2006/relationships/slideLayout" Target="../slideLayouts/slideLayout56.xml"/><Relationship Id="rId4" Type="http://schemas.openxmlformats.org/officeDocument/2006/relationships/slideLayout" Target="../slideLayouts/slideLayout57.xml"/><Relationship Id="rId5" Type="http://schemas.openxmlformats.org/officeDocument/2006/relationships/slideLayout" Target="../slideLayouts/slideLayout58.xml"/><Relationship Id="rId6" Type="http://schemas.openxmlformats.org/officeDocument/2006/relationships/slideLayout" Target="../slideLayouts/slideLayout59.xml"/><Relationship Id="rId7" Type="http://schemas.openxmlformats.org/officeDocument/2006/relationships/slideLayout" Target="../slideLayouts/slideLayout60.xml"/><Relationship Id="rId8" Type="http://schemas.openxmlformats.org/officeDocument/2006/relationships/slideLayout" Target="../slideLayouts/slideLayout61.xml"/><Relationship Id="rId9" Type="http://schemas.openxmlformats.org/officeDocument/2006/relationships/slideLayout" Target="../slideLayouts/slideLayout62.xml"/><Relationship Id="rId10"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8.xml"/><Relationship Id="rId12" Type="http://schemas.openxmlformats.org/officeDocument/2006/relationships/slideLayout" Target="../slideLayouts/slideLayout79.xml"/><Relationship Id="rId13" Type="http://schemas.openxmlformats.org/officeDocument/2006/relationships/slideLayout" Target="../slideLayouts/slideLayout80.xml"/><Relationship Id="rId14" Type="http://schemas.openxmlformats.org/officeDocument/2006/relationships/slideLayout" Target="../slideLayouts/slideLayout81.xml"/><Relationship Id="rId15" Type="http://schemas.openxmlformats.org/officeDocument/2006/relationships/theme" Target="../theme/theme6.xml"/><Relationship Id="rId16" Type="http://schemas.openxmlformats.org/officeDocument/2006/relationships/image" Target="../media/image3.png"/><Relationship Id="rId1" Type="http://schemas.openxmlformats.org/officeDocument/2006/relationships/slideLayout" Target="../slideLayouts/slideLayout68.xml"/><Relationship Id="rId2" Type="http://schemas.openxmlformats.org/officeDocument/2006/relationships/slideLayout" Target="../slideLayouts/slideLayout69.xml"/><Relationship Id="rId3" Type="http://schemas.openxmlformats.org/officeDocument/2006/relationships/slideLayout" Target="../slideLayouts/slideLayout70.xml"/><Relationship Id="rId4" Type="http://schemas.openxmlformats.org/officeDocument/2006/relationships/slideLayout" Target="../slideLayouts/slideLayout71.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slideLayout" Target="../slideLayouts/slideLayout76.xml"/><Relationship Id="rId10" Type="http://schemas.openxmlformats.org/officeDocument/2006/relationships/slideLayout" Target="../slideLayouts/slideLayout77.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92.xml"/><Relationship Id="rId12" Type="http://schemas.openxmlformats.org/officeDocument/2006/relationships/theme" Target="../theme/theme7.xml"/><Relationship Id="rId13" Type="http://schemas.openxmlformats.org/officeDocument/2006/relationships/image" Target="../media/image4.emf"/><Relationship Id="rId1" Type="http://schemas.openxmlformats.org/officeDocument/2006/relationships/slideLayout" Target="../slideLayouts/slideLayout82.xml"/><Relationship Id="rId2" Type="http://schemas.openxmlformats.org/officeDocument/2006/relationships/slideLayout" Target="../slideLayouts/slideLayout83.xml"/><Relationship Id="rId3" Type="http://schemas.openxmlformats.org/officeDocument/2006/relationships/slideLayout" Target="../slideLayouts/slideLayout84.xml"/><Relationship Id="rId4" Type="http://schemas.openxmlformats.org/officeDocument/2006/relationships/slideLayout" Target="../slideLayouts/slideLayout85.xml"/><Relationship Id="rId5" Type="http://schemas.openxmlformats.org/officeDocument/2006/relationships/slideLayout" Target="../slideLayouts/slideLayout86.xml"/><Relationship Id="rId6" Type="http://schemas.openxmlformats.org/officeDocument/2006/relationships/slideLayout" Target="../slideLayouts/slideLayout87.xml"/><Relationship Id="rId7" Type="http://schemas.openxmlformats.org/officeDocument/2006/relationships/slideLayout" Target="../slideLayouts/slideLayout88.xml"/><Relationship Id="rId8" Type="http://schemas.openxmlformats.org/officeDocument/2006/relationships/slideLayout" Target="../slideLayouts/slideLayout89.xml"/><Relationship Id="rId9" Type="http://schemas.openxmlformats.org/officeDocument/2006/relationships/slideLayout" Target="../slideLayouts/slideLayout90.xml"/><Relationship Id="rId10"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31" name="Rectangle 7"/>
          <p:cNvSpPr>
            <a:spLocks noChangeArrowheads="1"/>
          </p:cNvSpPr>
          <p:nvPr/>
        </p:nvSpPr>
        <p:spPr bwMode="auto">
          <a:xfrm>
            <a:off x="0" y="6553200"/>
            <a:ext cx="9144000" cy="304800"/>
          </a:xfrm>
          <a:prstGeom prst="rect">
            <a:avLst/>
          </a:prstGeom>
          <a:solidFill>
            <a:srgbClr val="000080"/>
          </a:solidFill>
          <a:ln w="9525">
            <a:solidFill>
              <a:schemeClr val="tx1"/>
            </a:solidFill>
            <a:miter lim="800000"/>
            <a:headEnd/>
            <a:tailEnd/>
          </a:ln>
          <a:effectLst/>
        </p:spPr>
        <p:txBody>
          <a:bodyPr wrap="none" anchor="ctr">
            <a:prstTxWarp prst="textNoShape">
              <a:avLst/>
            </a:prstTxWarp>
          </a:bodyPr>
          <a:lstStyle/>
          <a:p>
            <a:pPr>
              <a:defRPr/>
            </a:pPr>
            <a:endParaRPr lang="en-GB">
              <a:latin typeface="Helvetica" pitchFamily="-106" charset="0"/>
            </a:endParaRPr>
          </a:p>
        </p:txBody>
      </p:sp>
      <p:pic>
        <p:nvPicPr>
          <p:cNvPr id="1027" name="Picture 8" descr="PP.jpg                                                         000173FBFondue                         B81867F3:"/>
          <p:cNvPicPr>
            <a:picLocks noChangeAspect="1" noChangeArrowheads="1"/>
          </p:cNvPicPr>
          <p:nvPr/>
        </p:nvPicPr>
        <p:blipFill>
          <a:blip r:embed="rId13"/>
          <a:srcRect/>
          <a:stretch>
            <a:fillRect/>
          </a:stretch>
        </p:blipFill>
        <p:spPr bwMode="auto">
          <a:xfrm>
            <a:off x="0" y="0"/>
            <a:ext cx="9150350" cy="914400"/>
          </a:xfrm>
          <a:prstGeom prst="rect">
            <a:avLst/>
          </a:prstGeom>
          <a:noFill/>
          <a:ln w="9525">
            <a:noFill/>
            <a:miter lim="800000"/>
            <a:headEnd/>
            <a:tailEnd/>
          </a:ln>
        </p:spPr>
      </p:pic>
      <p:sp>
        <p:nvSpPr>
          <p:cNvPr id="1028" name="Rectangle 2"/>
          <p:cNvSpPr>
            <a:spLocks noGrp="1" noChangeArrowheads="1"/>
          </p:cNvSpPr>
          <p:nvPr>
            <p:ph type="title"/>
          </p:nvPr>
        </p:nvSpPr>
        <p:spPr bwMode="auto">
          <a:xfrm>
            <a:off x="2743200" y="228600"/>
            <a:ext cx="60198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3"/>
          <p:cNvSpPr>
            <a:spLocks noGrp="1" noChangeArrowheads="1"/>
          </p:cNvSpPr>
          <p:nvPr>
            <p:ph type="body" idx="1"/>
          </p:nvPr>
        </p:nvSpPr>
        <p:spPr bwMode="auto">
          <a:xfrm>
            <a:off x="304800" y="1143000"/>
            <a:ext cx="84582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Rectangle 4"/>
          <p:cNvSpPr>
            <a:spLocks noGrp="1" noChangeArrowheads="1"/>
          </p:cNvSpPr>
          <p:nvPr>
            <p:ph type="dt" sz="half" idx="2"/>
          </p:nvPr>
        </p:nvSpPr>
        <p:spPr bwMode="auto">
          <a:xfrm>
            <a:off x="304800" y="6553200"/>
            <a:ext cx="2362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Verdana" charset="0"/>
              </a:defRPr>
            </a:lvl1pPr>
          </a:lstStyle>
          <a:p>
            <a:pPr>
              <a:defRPr/>
            </a:pPr>
            <a:r>
              <a:rPr lang="en-US" smtClean="0"/>
              <a:t>jpr/ThEC13</a:t>
            </a:r>
            <a:endParaRPr lang="en-US" dirty="0"/>
          </a:p>
        </p:txBody>
      </p:sp>
      <p:sp>
        <p:nvSpPr>
          <p:cNvPr id="3" name="Rectangle 5"/>
          <p:cNvSpPr>
            <a:spLocks noGrp="1" noChangeArrowheads="1"/>
          </p:cNvSpPr>
          <p:nvPr>
            <p:ph type="ftr" sz="quarter" idx="3"/>
          </p:nvPr>
        </p:nvSpPr>
        <p:spPr bwMode="auto">
          <a:xfrm>
            <a:off x="31242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8580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pPr>
              <a:defRPr/>
            </a:pPr>
            <a:fld id="{5EA07E30-CD1F-1144-8A5D-557BA67E505F}" type="slidenum">
              <a:rPr lang="en-US"/>
              <a:pPr>
                <a:defRPr/>
              </a:pPr>
              <a:t>‹#›</a:t>
            </a:fld>
            <a:endParaRPr lang="en-US"/>
          </a:p>
        </p:txBody>
      </p:sp>
      <p:pic>
        <p:nvPicPr>
          <p:cNvPr id="5" name="Picture 4" descr="Screen shot 2013-10-24 at 3.23.40 PM.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490135" y="0"/>
            <a:ext cx="1200342" cy="9144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zoom/>
  </p:transition>
  <p:hf hdr="0" ftr="0"/>
  <p:txStyles>
    <p:titleStyle>
      <a:lvl1pPr algn="r" rtl="0" eaLnBrk="0" fontAlgn="base" hangingPunct="0">
        <a:spcBef>
          <a:spcPct val="0"/>
        </a:spcBef>
        <a:spcAft>
          <a:spcPct val="0"/>
        </a:spcAft>
        <a:defRPr sz="2400">
          <a:solidFill>
            <a:schemeClr val="bg1"/>
          </a:solidFill>
          <a:latin typeface="+mj-lt"/>
          <a:ea typeface="ＭＳ Ｐゴシック" pitchFamily="-65" charset="-128"/>
          <a:cs typeface="ＭＳ Ｐゴシック" pitchFamily="-65" charset="-128"/>
        </a:defRPr>
      </a:lvl1pPr>
      <a:lvl2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2pPr>
      <a:lvl3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3pPr>
      <a:lvl4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4pPr>
      <a:lvl5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5pPr>
      <a:lvl6pPr marL="457200" algn="r" rtl="0" fontAlgn="base">
        <a:spcBef>
          <a:spcPct val="0"/>
        </a:spcBef>
        <a:spcAft>
          <a:spcPct val="0"/>
        </a:spcAft>
        <a:defRPr sz="2400">
          <a:solidFill>
            <a:schemeClr val="bg1"/>
          </a:solidFill>
          <a:latin typeface="Verdana" pitchFamily="-106" charset="0"/>
        </a:defRPr>
      </a:lvl6pPr>
      <a:lvl7pPr marL="914400" algn="r" rtl="0" fontAlgn="base">
        <a:spcBef>
          <a:spcPct val="0"/>
        </a:spcBef>
        <a:spcAft>
          <a:spcPct val="0"/>
        </a:spcAft>
        <a:defRPr sz="2400">
          <a:solidFill>
            <a:schemeClr val="bg1"/>
          </a:solidFill>
          <a:latin typeface="Verdana" pitchFamily="-106" charset="0"/>
        </a:defRPr>
      </a:lvl7pPr>
      <a:lvl8pPr marL="1371600" algn="r" rtl="0" fontAlgn="base">
        <a:spcBef>
          <a:spcPct val="0"/>
        </a:spcBef>
        <a:spcAft>
          <a:spcPct val="0"/>
        </a:spcAft>
        <a:defRPr sz="2400">
          <a:solidFill>
            <a:schemeClr val="bg1"/>
          </a:solidFill>
          <a:latin typeface="Verdana" pitchFamily="-106" charset="0"/>
        </a:defRPr>
      </a:lvl8pPr>
      <a:lvl9pPr marL="1828800" algn="r" rtl="0" fontAlgn="base">
        <a:spcBef>
          <a:spcPct val="0"/>
        </a:spcBef>
        <a:spcAft>
          <a:spcPct val="0"/>
        </a:spcAft>
        <a:defRPr sz="2400">
          <a:solidFill>
            <a:schemeClr val="bg1"/>
          </a:solidFill>
          <a:latin typeface="Verdana" pitchFamily="-106" charset="0"/>
        </a:defRPr>
      </a:lvl9pPr>
    </p:titleStyle>
    <p:bodyStyle>
      <a:lvl1pPr marL="342900" indent="-342900" algn="l" rtl="0" eaLnBrk="0" fontAlgn="base" hangingPunct="0">
        <a:spcBef>
          <a:spcPct val="20000"/>
        </a:spcBef>
        <a:spcAft>
          <a:spcPct val="0"/>
        </a:spcAft>
        <a:buClr>
          <a:srgbClr val="FF480E"/>
        </a:buClr>
        <a:buFont typeface="Wingdings" charset="2"/>
        <a:buChar char="q"/>
        <a:defRPr sz="24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rgbClr val="0A0BFF"/>
        </a:buClr>
        <a:buFont typeface="Zapf Dingbats" charset="2"/>
        <a:buChar char="*"/>
        <a:defRPr sz="2000">
          <a:solidFill>
            <a:schemeClr val="tx1"/>
          </a:solidFill>
          <a:latin typeface="+mn-lt"/>
          <a:ea typeface="ＭＳ Ｐゴシック" pitchFamily="-10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har char="»"/>
        <a:defRPr>
          <a:solidFill>
            <a:schemeClr val="tx1"/>
          </a:solidFill>
          <a:latin typeface="+mn-lt"/>
          <a:ea typeface="ＭＳ Ｐゴシック" pitchFamily="-106" charset="-128"/>
        </a:defRPr>
      </a:lvl6pPr>
      <a:lvl7pPr marL="2971800" indent="-228600" algn="l" rtl="0" fontAlgn="base">
        <a:spcBef>
          <a:spcPct val="20000"/>
        </a:spcBef>
        <a:spcAft>
          <a:spcPct val="0"/>
        </a:spcAft>
        <a:buChar char="»"/>
        <a:defRPr>
          <a:solidFill>
            <a:schemeClr val="tx1"/>
          </a:solidFill>
          <a:latin typeface="+mn-lt"/>
          <a:ea typeface="ＭＳ Ｐゴシック" pitchFamily="-106" charset="-128"/>
        </a:defRPr>
      </a:lvl7pPr>
      <a:lvl8pPr marL="3429000" indent="-228600" algn="l" rtl="0" fontAlgn="base">
        <a:spcBef>
          <a:spcPct val="20000"/>
        </a:spcBef>
        <a:spcAft>
          <a:spcPct val="0"/>
        </a:spcAft>
        <a:buChar char="»"/>
        <a:defRPr>
          <a:solidFill>
            <a:schemeClr val="tx1"/>
          </a:solidFill>
          <a:latin typeface="+mn-lt"/>
          <a:ea typeface="ＭＳ Ｐゴシック" pitchFamily="-106" charset="-128"/>
        </a:defRPr>
      </a:lvl8pPr>
      <a:lvl9pPr marL="3886200" indent="-228600" algn="l" rtl="0" fontAlgn="base">
        <a:spcBef>
          <a:spcPct val="20000"/>
        </a:spcBef>
        <a:spcAft>
          <a:spcPct val="0"/>
        </a:spcAft>
        <a:buChar char="»"/>
        <a:defRPr>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txBox="1">
            <a:spLocks/>
          </p:cNvSpPr>
          <p:nvPr/>
        </p:nvSpPr>
        <p:spPr>
          <a:xfrm>
            <a:off x="3048000" y="1"/>
            <a:ext cx="5638800" cy="889000"/>
          </a:xfrm>
          <a:prstGeom prst="rect">
            <a:avLst/>
          </a:prstGeom>
        </p:spPr>
        <p:txBody>
          <a:bodyPr/>
          <a:lstStyle>
            <a:lvl1pPr>
              <a:defRPr>
                <a:solidFill>
                  <a:schemeClr val="bg1"/>
                </a:solidFill>
                <a:latin typeface="GillSans" pitchFamily="2" charset="0"/>
              </a:defRPr>
            </a:lvl1pPr>
          </a:lstStyle>
          <a:p>
            <a:pPr algn="ctr" eaLnBrk="1" fontAlgn="auto" hangingPunct="1">
              <a:spcAft>
                <a:spcPts val="0"/>
              </a:spcAft>
              <a:defRPr/>
            </a:pPr>
            <a:r>
              <a:rPr lang="en-US" sz="4400" smtClean="0">
                <a:solidFill>
                  <a:prstClr val="white"/>
                </a:solidFill>
              </a:rPr>
              <a:t>Click to edit Master </a:t>
            </a:r>
            <a:endParaRPr lang="en-US" sz="4400" dirty="0">
              <a:solidFill>
                <a:prstClr val="white"/>
              </a:solidFill>
            </a:endParaRPr>
          </a:p>
        </p:txBody>
      </p:sp>
      <p:sp>
        <p:nvSpPr>
          <p:cNvPr id="12" name="Footer Placeholder 3"/>
          <p:cNvSpPr>
            <a:spLocks noGrp="1"/>
          </p:cNvSpPr>
          <p:nvPr>
            <p:ph type="ftr" sz="quarter" idx="3"/>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endParaRPr lang="en-US" sz="1800" dirty="0">
              <a:solidFill>
                <a:srgbClr val="9BBB59">
                  <a:lumMod val="60000"/>
                  <a:lumOff val="40000"/>
                </a:srgbClr>
              </a:solidFill>
              <a:latin typeface="Calibri"/>
            </a:endParaRPr>
          </a:p>
        </p:txBody>
      </p:sp>
      <p:sp>
        <p:nvSpPr>
          <p:cNvPr id="13" name="Slide Number Placeholder 4"/>
          <p:cNvSpPr>
            <a:spLocks noGrp="1"/>
          </p:cNvSpPr>
          <p:nvPr>
            <p:ph type="sldNum" sz="quarter" idx="4"/>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fld id="{F88B006D-ED2D-47E6-98FA-4228AD4BEA5C}" type="slidenum">
              <a:rPr lang="en-US" sz="1800" smtClean="0">
                <a:solidFill>
                  <a:srgbClr val="9BBB59">
                    <a:lumMod val="60000"/>
                    <a:lumOff val="40000"/>
                  </a:srgbClr>
                </a:solidFill>
                <a:latin typeface="Calibri"/>
              </a:rPr>
              <a:pPr eaLnBrk="1" fontAlgn="auto" hangingPunct="1">
                <a:spcBef>
                  <a:spcPts val="0"/>
                </a:spcBef>
                <a:spcAft>
                  <a:spcPts val="0"/>
                </a:spcAft>
              </a:pPr>
              <a:t>‹#›</a:t>
            </a:fld>
            <a:endParaRPr lang="en-US" sz="1800" dirty="0">
              <a:solidFill>
                <a:srgbClr val="9BBB59">
                  <a:lumMod val="60000"/>
                  <a:lumOff val="40000"/>
                </a:srgbClr>
              </a:solidFill>
              <a:latin typeface="Calibri"/>
            </a:endParaRPr>
          </a:p>
        </p:txBody>
      </p:sp>
    </p:spTree>
    <p:extLst>
      <p:ext uri="{BB962C8B-B14F-4D97-AF65-F5344CB8AC3E}">
        <p14:creationId xmlns:p14="http://schemas.microsoft.com/office/powerpoint/2010/main" val="610357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xmlns:p14="http://schemas.microsoft.com/office/powerpoint/2010/mai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GillSans" pitchFamily="2"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GillSans" pitchFamily="2"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GillSans" pitchFamily="2"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txBox="1">
            <a:spLocks/>
          </p:cNvSpPr>
          <p:nvPr/>
        </p:nvSpPr>
        <p:spPr>
          <a:xfrm>
            <a:off x="3048000" y="1"/>
            <a:ext cx="5638800" cy="889000"/>
          </a:xfrm>
          <a:prstGeom prst="rect">
            <a:avLst/>
          </a:prstGeom>
        </p:spPr>
        <p:txBody>
          <a:bodyPr/>
          <a:lstStyle>
            <a:lvl1pPr>
              <a:defRPr>
                <a:solidFill>
                  <a:schemeClr val="bg1"/>
                </a:solidFill>
                <a:latin typeface="GillSans" pitchFamily="2" charset="0"/>
              </a:defRPr>
            </a:lvl1pPr>
          </a:lstStyle>
          <a:p>
            <a:pPr algn="ctr" eaLnBrk="1" fontAlgn="auto" hangingPunct="1">
              <a:spcAft>
                <a:spcPts val="0"/>
              </a:spcAft>
              <a:defRPr/>
            </a:pPr>
            <a:r>
              <a:rPr lang="en-US" sz="4400" smtClean="0">
                <a:solidFill>
                  <a:prstClr val="white"/>
                </a:solidFill>
              </a:rPr>
              <a:t>Click to edit Master </a:t>
            </a:r>
            <a:endParaRPr lang="en-US" sz="4400" dirty="0">
              <a:solidFill>
                <a:prstClr val="white"/>
              </a:solidFill>
            </a:endParaRPr>
          </a:p>
        </p:txBody>
      </p:sp>
      <p:sp>
        <p:nvSpPr>
          <p:cNvPr id="12" name="Footer Placeholder 3"/>
          <p:cNvSpPr>
            <a:spLocks noGrp="1"/>
          </p:cNvSpPr>
          <p:nvPr>
            <p:ph type="ftr" sz="quarter" idx="3"/>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endParaRPr lang="en-US" sz="1800" dirty="0">
              <a:solidFill>
                <a:srgbClr val="9BBB59">
                  <a:lumMod val="60000"/>
                  <a:lumOff val="40000"/>
                </a:srgbClr>
              </a:solidFill>
              <a:latin typeface="Calibri"/>
            </a:endParaRPr>
          </a:p>
        </p:txBody>
      </p:sp>
      <p:sp>
        <p:nvSpPr>
          <p:cNvPr id="13" name="Slide Number Placeholder 4"/>
          <p:cNvSpPr>
            <a:spLocks noGrp="1"/>
          </p:cNvSpPr>
          <p:nvPr>
            <p:ph type="sldNum" sz="quarter" idx="4"/>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fld id="{F88B006D-ED2D-47E6-98FA-4228AD4BEA5C}" type="slidenum">
              <a:rPr lang="en-US" sz="1800" smtClean="0">
                <a:solidFill>
                  <a:srgbClr val="9BBB59">
                    <a:lumMod val="60000"/>
                    <a:lumOff val="40000"/>
                  </a:srgbClr>
                </a:solidFill>
                <a:latin typeface="Calibri"/>
              </a:rPr>
              <a:pPr eaLnBrk="1" fontAlgn="auto" hangingPunct="1">
                <a:spcBef>
                  <a:spcPts val="0"/>
                </a:spcBef>
                <a:spcAft>
                  <a:spcPts val="0"/>
                </a:spcAft>
              </a:pPr>
              <a:t>‹#›</a:t>
            </a:fld>
            <a:endParaRPr lang="en-US" sz="1800" dirty="0">
              <a:solidFill>
                <a:srgbClr val="9BBB59">
                  <a:lumMod val="60000"/>
                  <a:lumOff val="40000"/>
                </a:srgbClr>
              </a:solidFill>
              <a:latin typeface="Calibri"/>
            </a:endParaRPr>
          </a:p>
        </p:txBody>
      </p:sp>
    </p:spTree>
    <p:extLst>
      <p:ext uri="{BB962C8B-B14F-4D97-AF65-F5344CB8AC3E}">
        <p14:creationId xmlns:p14="http://schemas.microsoft.com/office/powerpoint/2010/main" val="296161848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ransition xmlns:p14="http://schemas.microsoft.com/office/powerpoint/2010/mai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GillSans" pitchFamily="2"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GillSans" pitchFamily="2"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GillSans" pitchFamily="2"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txBox="1">
            <a:spLocks/>
          </p:cNvSpPr>
          <p:nvPr/>
        </p:nvSpPr>
        <p:spPr>
          <a:xfrm>
            <a:off x="3048000" y="1"/>
            <a:ext cx="5638800" cy="889000"/>
          </a:xfrm>
          <a:prstGeom prst="rect">
            <a:avLst/>
          </a:prstGeom>
        </p:spPr>
        <p:txBody>
          <a:bodyPr/>
          <a:lstStyle>
            <a:lvl1pPr>
              <a:defRPr>
                <a:solidFill>
                  <a:schemeClr val="bg1"/>
                </a:solidFill>
                <a:latin typeface="GillSans" pitchFamily="2" charset="0"/>
              </a:defRPr>
            </a:lvl1pPr>
          </a:lstStyle>
          <a:p>
            <a:pPr algn="ctr" eaLnBrk="1" fontAlgn="auto" hangingPunct="1">
              <a:spcAft>
                <a:spcPts val="0"/>
              </a:spcAft>
              <a:defRPr/>
            </a:pPr>
            <a:r>
              <a:rPr lang="en-US" sz="4400" smtClean="0">
                <a:solidFill>
                  <a:prstClr val="white"/>
                </a:solidFill>
              </a:rPr>
              <a:t>Click to edit Master </a:t>
            </a:r>
            <a:endParaRPr lang="en-US" sz="4400" dirty="0">
              <a:solidFill>
                <a:prstClr val="white"/>
              </a:solidFill>
            </a:endParaRPr>
          </a:p>
        </p:txBody>
      </p:sp>
      <p:sp>
        <p:nvSpPr>
          <p:cNvPr id="12" name="Footer Placeholder 3"/>
          <p:cNvSpPr>
            <a:spLocks noGrp="1"/>
          </p:cNvSpPr>
          <p:nvPr>
            <p:ph type="ftr" sz="quarter" idx="3"/>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endParaRPr lang="en-US" sz="1800" dirty="0">
              <a:solidFill>
                <a:srgbClr val="9BBB59">
                  <a:lumMod val="60000"/>
                  <a:lumOff val="40000"/>
                </a:srgbClr>
              </a:solidFill>
              <a:latin typeface="Calibri"/>
            </a:endParaRPr>
          </a:p>
        </p:txBody>
      </p:sp>
      <p:sp>
        <p:nvSpPr>
          <p:cNvPr id="13" name="Slide Number Placeholder 4"/>
          <p:cNvSpPr>
            <a:spLocks noGrp="1"/>
          </p:cNvSpPr>
          <p:nvPr>
            <p:ph type="sldNum" sz="quarter" idx="4"/>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fld id="{F88B006D-ED2D-47E6-98FA-4228AD4BEA5C}" type="slidenum">
              <a:rPr lang="en-US" sz="1800" smtClean="0">
                <a:solidFill>
                  <a:srgbClr val="9BBB59">
                    <a:lumMod val="60000"/>
                    <a:lumOff val="40000"/>
                  </a:srgbClr>
                </a:solidFill>
                <a:latin typeface="Calibri"/>
              </a:rPr>
              <a:pPr eaLnBrk="1" fontAlgn="auto" hangingPunct="1">
                <a:spcBef>
                  <a:spcPts val="0"/>
                </a:spcBef>
                <a:spcAft>
                  <a:spcPts val="0"/>
                </a:spcAft>
              </a:pPr>
              <a:t>‹#›</a:t>
            </a:fld>
            <a:endParaRPr lang="en-US" sz="1800" dirty="0">
              <a:solidFill>
                <a:srgbClr val="9BBB59">
                  <a:lumMod val="60000"/>
                  <a:lumOff val="40000"/>
                </a:srgbClr>
              </a:solidFill>
              <a:latin typeface="Calibri"/>
            </a:endParaRPr>
          </a:p>
        </p:txBody>
      </p:sp>
    </p:spTree>
    <p:extLst>
      <p:ext uri="{BB962C8B-B14F-4D97-AF65-F5344CB8AC3E}">
        <p14:creationId xmlns:p14="http://schemas.microsoft.com/office/powerpoint/2010/main" val="420852118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transition xmlns:p14="http://schemas.microsoft.com/office/powerpoint/2010/mai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GillSans" pitchFamily="2"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GillSans" pitchFamily="2"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GillSans" pitchFamily="2"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txBox="1">
            <a:spLocks/>
          </p:cNvSpPr>
          <p:nvPr/>
        </p:nvSpPr>
        <p:spPr>
          <a:xfrm>
            <a:off x="3048000" y="1"/>
            <a:ext cx="5638800" cy="889000"/>
          </a:xfrm>
          <a:prstGeom prst="rect">
            <a:avLst/>
          </a:prstGeom>
        </p:spPr>
        <p:txBody>
          <a:bodyPr/>
          <a:lstStyle>
            <a:lvl1pPr>
              <a:defRPr>
                <a:solidFill>
                  <a:schemeClr val="bg1"/>
                </a:solidFill>
                <a:latin typeface="GillSans" pitchFamily="2" charset="0"/>
              </a:defRPr>
            </a:lvl1pPr>
          </a:lstStyle>
          <a:p>
            <a:pPr algn="ctr" eaLnBrk="1" fontAlgn="auto" hangingPunct="1">
              <a:spcAft>
                <a:spcPts val="0"/>
              </a:spcAft>
              <a:defRPr/>
            </a:pPr>
            <a:r>
              <a:rPr lang="en-US" sz="4400" smtClean="0">
                <a:solidFill>
                  <a:prstClr val="white"/>
                </a:solidFill>
              </a:rPr>
              <a:t>Click to edit Master </a:t>
            </a:r>
            <a:endParaRPr lang="en-US" sz="4400" dirty="0">
              <a:solidFill>
                <a:prstClr val="white"/>
              </a:solidFill>
            </a:endParaRPr>
          </a:p>
        </p:txBody>
      </p:sp>
      <p:sp>
        <p:nvSpPr>
          <p:cNvPr id="12" name="Footer Placeholder 3"/>
          <p:cNvSpPr>
            <a:spLocks noGrp="1"/>
          </p:cNvSpPr>
          <p:nvPr>
            <p:ph type="ftr" sz="quarter" idx="3"/>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endParaRPr lang="en-US" sz="1800" dirty="0">
              <a:solidFill>
                <a:srgbClr val="9BBB59">
                  <a:lumMod val="60000"/>
                  <a:lumOff val="40000"/>
                </a:srgbClr>
              </a:solidFill>
              <a:latin typeface="Calibri"/>
            </a:endParaRPr>
          </a:p>
        </p:txBody>
      </p:sp>
      <p:sp>
        <p:nvSpPr>
          <p:cNvPr id="13" name="Slide Number Placeholder 4"/>
          <p:cNvSpPr>
            <a:spLocks noGrp="1"/>
          </p:cNvSpPr>
          <p:nvPr>
            <p:ph type="sldNum" sz="quarter" idx="4"/>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fld id="{F88B006D-ED2D-47E6-98FA-4228AD4BEA5C}" type="slidenum">
              <a:rPr lang="en-US" sz="1800" smtClean="0">
                <a:solidFill>
                  <a:srgbClr val="9BBB59">
                    <a:lumMod val="60000"/>
                    <a:lumOff val="40000"/>
                  </a:srgbClr>
                </a:solidFill>
                <a:latin typeface="Calibri"/>
              </a:rPr>
              <a:pPr eaLnBrk="1" fontAlgn="auto" hangingPunct="1">
                <a:spcBef>
                  <a:spcPts val="0"/>
                </a:spcBef>
                <a:spcAft>
                  <a:spcPts val="0"/>
                </a:spcAft>
              </a:pPr>
              <a:t>‹#›</a:t>
            </a:fld>
            <a:endParaRPr lang="en-US" sz="1800" dirty="0">
              <a:solidFill>
                <a:srgbClr val="9BBB59">
                  <a:lumMod val="60000"/>
                  <a:lumOff val="40000"/>
                </a:srgbClr>
              </a:solidFill>
              <a:latin typeface="Calibri"/>
            </a:endParaRPr>
          </a:p>
        </p:txBody>
      </p:sp>
    </p:spTree>
    <p:extLst>
      <p:ext uri="{BB962C8B-B14F-4D97-AF65-F5344CB8AC3E}">
        <p14:creationId xmlns:p14="http://schemas.microsoft.com/office/powerpoint/2010/main" val="103858987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Lst>
  <p:transition xmlns:p14="http://schemas.microsoft.com/office/powerpoint/2010/mai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GillSans" pitchFamily="2"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GillSans" pitchFamily="2"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GillSans" pitchFamily="2"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txBox="1">
            <a:spLocks/>
          </p:cNvSpPr>
          <p:nvPr/>
        </p:nvSpPr>
        <p:spPr>
          <a:xfrm>
            <a:off x="3048000" y="1"/>
            <a:ext cx="5638800" cy="889000"/>
          </a:xfrm>
          <a:prstGeom prst="rect">
            <a:avLst/>
          </a:prstGeom>
        </p:spPr>
        <p:txBody>
          <a:bodyPr/>
          <a:lstStyle>
            <a:lvl1pPr>
              <a:defRPr>
                <a:solidFill>
                  <a:schemeClr val="bg1"/>
                </a:solidFill>
                <a:latin typeface="GillSans" pitchFamily="2" charset="0"/>
              </a:defRPr>
            </a:lvl1pPr>
          </a:lstStyle>
          <a:p>
            <a:pPr algn="ctr" eaLnBrk="1" fontAlgn="auto" hangingPunct="1">
              <a:spcAft>
                <a:spcPts val="0"/>
              </a:spcAft>
              <a:defRPr/>
            </a:pPr>
            <a:r>
              <a:rPr lang="en-US" sz="4400" smtClean="0">
                <a:solidFill>
                  <a:prstClr val="white"/>
                </a:solidFill>
              </a:rPr>
              <a:t>Click to edit Master </a:t>
            </a:r>
            <a:endParaRPr lang="en-US" sz="4400" dirty="0">
              <a:solidFill>
                <a:prstClr val="white"/>
              </a:solidFill>
            </a:endParaRPr>
          </a:p>
        </p:txBody>
      </p:sp>
      <p:sp>
        <p:nvSpPr>
          <p:cNvPr id="12" name="Footer Placeholder 3"/>
          <p:cNvSpPr>
            <a:spLocks noGrp="1"/>
          </p:cNvSpPr>
          <p:nvPr>
            <p:ph type="ftr" sz="quarter" idx="3"/>
          </p:nvPr>
        </p:nvSpPr>
        <p:spPr>
          <a:xfrm>
            <a:off x="990600" y="6356352"/>
            <a:ext cx="3048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endParaRPr lang="en-US" sz="1800" dirty="0">
              <a:solidFill>
                <a:srgbClr val="9BBB59">
                  <a:lumMod val="60000"/>
                  <a:lumOff val="40000"/>
                </a:srgbClr>
              </a:solidFill>
              <a:latin typeface="Calibri"/>
            </a:endParaRPr>
          </a:p>
        </p:txBody>
      </p:sp>
      <p:sp>
        <p:nvSpPr>
          <p:cNvPr id="13" name="Slide Number Placeholder 4"/>
          <p:cNvSpPr>
            <a:spLocks noGrp="1"/>
          </p:cNvSpPr>
          <p:nvPr>
            <p:ph type="sldNum" sz="quarter" idx="4"/>
          </p:nvPr>
        </p:nvSpPr>
        <p:spPr>
          <a:xfrm>
            <a:off x="8305800" y="6356352"/>
            <a:ext cx="762000" cy="365125"/>
          </a:xfrm>
          <a:prstGeom prst="rect">
            <a:avLst/>
          </a:prstGeom>
        </p:spPr>
        <p:txBody>
          <a:bodyPr/>
          <a:lstStyle>
            <a:lvl1pPr>
              <a:defRPr>
                <a:solidFill>
                  <a:schemeClr val="accent3">
                    <a:lumMod val="60000"/>
                    <a:lumOff val="40000"/>
                  </a:schemeClr>
                </a:solidFill>
              </a:defRPr>
            </a:lvl1pPr>
          </a:lstStyle>
          <a:p>
            <a:pPr eaLnBrk="1" fontAlgn="auto" hangingPunct="1">
              <a:spcBef>
                <a:spcPts val="0"/>
              </a:spcBef>
              <a:spcAft>
                <a:spcPts val="0"/>
              </a:spcAft>
            </a:pPr>
            <a:fld id="{F88B006D-ED2D-47E6-98FA-4228AD4BEA5C}" type="slidenum">
              <a:rPr lang="en-US" sz="1800" smtClean="0">
                <a:solidFill>
                  <a:srgbClr val="9BBB59">
                    <a:lumMod val="60000"/>
                    <a:lumOff val="40000"/>
                  </a:srgbClr>
                </a:solidFill>
                <a:latin typeface="Calibri"/>
              </a:rPr>
              <a:pPr eaLnBrk="1" fontAlgn="auto" hangingPunct="1">
                <a:spcBef>
                  <a:spcPts val="0"/>
                </a:spcBef>
                <a:spcAft>
                  <a:spcPts val="0"/>
                </a:spcAft>
              </a:pPr>
              <a:t>‹#›</a:t>
            </a:fld>
            <a:endParaRPr lang="en-US" sz="1800" dirty="0">
              <a:solidFill>
                <a:srgbClr val="9BBB59">
                  <a:lumMod val="60000"/>
                  <a:lumOff val="40000"/>
                </a:srgbClr>
              </a:solidFill>
              <a:latin typeface="Calibri"/>
            </a:endParaRPr>
          </a:p>
        </p:txBody>
      </p:sp>
    </p:spTree>
    <p:extLst>
      <p:ext uri="{BB962C8B-B14F-4D97-AF65-F5344CB8AC3E}">
        <p14:creationId xmlns:p14="http://schemas.microsoft.com/office/powerpoint/2010/main" val="139609547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Lst>
  <p:transition xmlns:p14="http://schemas.microsoft.com/office/powerpoint/2010/mai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GillSans" pitchFamily="2"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GillSans" pitchFamily="2"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GillSans" pitchFamily="2"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GillSans"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eaLnBrk="1" fontAlgn="auto" hangingPunct="1">
              <a:spcBef>
                <a:spcPts val="0"/>
              </a:spcBef>
              <a:spcAft>
                <a:spcPts val="0"/>
              </a:spcAft>
            </a:pPr>
            <a:r>
              <a:rPr lang="en-US" smtClean="0">
                <a:solidFill>
                  <a:prstClr val="black">
                    <a:tint val="75000"/>
                  </a:prstClr>
                </a:solidFill>
                <a:latin typeface="Calibri"/>
              </a:rPr>
              <a:t>Revol/CIAE/Aug.12.2016</a:t>
            </a:r>
            <a:endParaRPr lang="en-GB"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eaLnBrk="1" fontAlgn="auto" hangingPunct="1">
              <a:spcBef>
                <a:spcPts val="0"/>
              </a:spcBef>
              <a:spcAft>
                <a:spcPts val="0"/>
              </a:spcAft>
            </a:pPr>
            <a:fld id="{586F6B35-6398-A748-829C-F245F8841996}" type="slidenum">
              <a:rPr lang="en-GB" smtClean="0">
                <a:solidFill>
                  <a:prstClr val="black">
                    <a:tint val="75000"/>
                  </a:prstClr>
                </a:solidFill>
                <a:latin typeface="Calibri"/>
              </a:rPr>
              <a:pPr defTabSz="457200" eaLnBrk="1" fontAlgn="auto" hangingPunct="1">
                <a:spcBef>
                  <a:spcPts val="0"/>
                </a:spcBef>
                <a:spcAft>
                  <a:spcPts val="0"/>
                </a:spcAft>
              </a:pPr>
              <a:t>‹#›</a:t>
            </a:fld>
            <a:endParaRPr lang="en-GB" dirty="0">
              <a:solidFill>
                <a:prstClr val="black">
                  <a:tint val="75000"/>
                </a:prstClr>
              </a:solidFill>
              <a:latin typeface="Calibri"/>
            </a:endParaRPr>
          </a:p>
        </p:txBody>
      </p:sp>
      <p:pic>
        <p:nvPicPr>
          <p:cNvPr id="8" name="Image 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4763"/>
            <a:ext cx="976245" cy="731837"/>
          </a:xfrm>
          <a:prstGeom prst="rect">
            <a:avLst/>
          </a:prstGeom>
          <a:noFill/>
          <a:ln>
            <a:noFill/>
          </a:ln>
        </p:spPr>
      </p:pic>
    </p:spTree>
    <p:extLst>
      <p:ext uri="{BB962C8B-B14F-4D97-AF65-F5344CB8AC3E}">
        <p14:creationId xmlns:p14="http://schemas.microsoft.com/office/powerpoint/2010/main" val="2471763057"/>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hdr="0" dt="0"/>
  <p:txStyles>
    <p:titleStyle>
      <a:lvl1pPr algn="ctr" defTabSz="457200" rtl="0" eaLnBrk="1" latinLnBrk="0" hangingPunct="1">
        <a:spcBef>
          <a:spcPct val="0"/>
        </a:spcBef>
        <a:buNone/>
        <a:defRPr sz="4400" b="1" kern="1200">
          <a:solidFill>
            <a:srgbClr val="3366FF"/>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24.emf"/><Relationship Id="rId5" Type="http://schemas.openxmlformats.org/officeDocument/2006/relationships/image" Target="../media/image4.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oleObject" Target="../embeddings/oleObject15.bin"/><Relationship Id="rId5" Type="http://schemas.openxmlformats.org/officeDocument/2006/relationships/image" Target="../media/image25.emf"/><Relationship Id="rId6" Type="http://schemas.openxmlformats.org/officeDocument/2006/relationships/oleObject" Target="../embeddings/oleObject16.bin"/><Relationship Id="rId7" Type="http://schemas.openxmlformats.org/officeDocument/2006/relationships/image" Target="../media/image26.emf"/><Relationship Id="rId8" Type="http://schemas.openxmlformats.org/officeDocument/2006/relationships/image" Target="../media/image4.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17.bin"/><Relationship Id="rId5" Type="http://schemas.openxmlformats.org/officeDocument/2006/relationships/image" Target="../media/image28.emf"/><Relationship Id="rId6" Type="http://schemas.openxmlformats.org/officeDocument/2006/relationships/oleObject" Target="../embeddings/oleObject18.bin"/><Relationship Id="rId7" Type="http://schemas.openxmlformats.org/officeDocument/2006/relationships/image" Target="../media/image29.emf"/><Relationship Id="rId8" Type="http://schemas.openxmlformats.org/officeDocument/2006/relationships/image" Target="../media/image4.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3.emf"/><Relationship Id="rId4"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34.emf"/><Relationship Id="rId5" Type="http://schemas.openxmlformats.org/officeDocument/2006/relationships/image" Target="../media/image36.png"/><Relationship Id="rId6" Type="http://schemas.openxmlformats.org/officeDocument/2006/relationships/oleObject" Target="../embeddings/oleObject20.bin"/><Relationship Id="rId7" Type="http://schemas.openxmlformats.org/officeDocument/2006/relationships/image" Target="../media/image35.emf"/><Relationship Id="rId8" Type="http://schemas.openxmlformats.org/officeDocument/2006/relationships/image" Target="../media/image4.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emf"/><Relationship Id="rId1" Type="http://schemas.openxmlformats.org/officeDocument/2006/relationships/slideLayout" Target="../slideLayouts/slideLayout13.xml"/><Relationship Id="rId2"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4.emf"/><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png"/><Relationship Id="rId5" Type="http://schemas.openxmlformats.org/officeDocument/2006/relationships/image" Target="../media/image44.emf"/><Relationship Id="rId6"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45.png"/><Relationship Id="rId3" Type="http://schemas.openxmlformats.org/officeDocument/2006/relationships/image" Target="../media/image4.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Microsoft_Word_97_-_2004_Document1.doc"/><Relationship Id="rId4" Type="http://schemas.openxmlformats.org/officeDocument/2006/relationships/image" Target="../media/image46.emf"/><Relationship Id="rId5" Type="http://schemas.openxmlformats.org/officeDocument/2006/relationships/image" Target="../media/image4.emf"/><Relationship Id="rId1" Type="http://schemas.openxmlformats.org/officeDocument/2006/relationships/vmlDrawing" Target="../drawings/vmlDrawing9.vml"/><Relationship Id="rId2"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emf"/><Relationship Id="rId1" Type="http://schemas.openxmlformats.org/officeDocument/2006/relationships/slideLayout" Target="../slideLayouts/slideLayout27.xml"/><Relationship Id="rId2"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image" Target="../media/image4.emf"/><Relationship Id="rId1" Type="http://schemas.openxmlformats.org/officeDocument/2006/relationships/slideLayout" Target="../slideLayouts/slideLayout41.xml"/><Relationship Id="rId2" Type="http://schemas.openxmlformats.org/officeDocument/2006/relationships/image" Target="../media/image4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 Id="rId3" Type="http://schemas.openxmlformats.org/officeDocument/2006/relationships/image" Target="../media/image4.emf"/></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 Id="rId3" Type="http://schemas.openxmlformats.org/officeDocument/2006/relationships/image" Target="../media/image4.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image" Target="../media/image60.png"/><Relationship Id="rId3" Type="http://schemas.openxmlformats.org/officeDocument/2006/relationships/image" Target="../media/image4.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notesSlide" Target="../notesSlides/notesSlide13.xml"/><Relationship Id="rId3" Type="http://schemas.openxmlformats.org/officeDocument/2006/relationships/image" Target="../media/image4.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7.xml"/><Relationship Id="rId2" Type="http://schemas.openxmlformats.org/officeDocument/2006/relationships/image" Target="../media/image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3.xml"/><Relationship Id="rId2" Type="http://schemas.openxmlformats.org/officeDocument/2006/relationships/image" Target="../media/image61.png"/><Relationship Id="rId3" Type="http://schemas.openxmlformats.org/officeDocument/2006/relationships/image" Target="../media/image6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3.png"/><Relationship Id="rId1" Type="http://schemas.openxmlformats.org/officeDocument/2006/relationships/slideLayout" Target="../slideLayouts/slideLayout83.xml"/><Relationship Id="rId2" Type="http://schemas.openxmlformats.org/officeDocument/2006/relationships/notesSlide" Target="../notesSlides/notesSlide14.xml"/></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4.png"/><Relationship Id="rId1" Type="http://schemas.openxmlformats.org/officeDocument/2006/relationships/slideLayout" Target="../slideLayouts/slideLayout83.xml"/><Relationship Id="rId2" Type="http://schemas.openxmlformats.org/officeDocument/2006/relationships/notesSlide" Target="../notesSlides/notesSlide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10.png"/><Relationship Id="rId5" Type="http://schemas.openxmlformats.org/officeDocument/2006/relationships/oleObject" Target="../embeddings/oleObject1.bin"/><Relationship Id="rId6" Type="http://schemas.openxmlformats.org/officeDocument/2006/relationships/image" Target="../media/image9.emf"/><Relationship Id="rId7"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2.bin"/><Relationship Id="rId5" Type="http://schemas.openxmlformats.org/officeDocument/2006/relationships/image" Target="../media/image11.emf"/><Relationship Id="rId6"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1" Type="http://schemas.openxmlformats.org/officeDocument/2006/relationships/image" Target="../media/image15.emf"/><Relationship Id="rId12" Type="http://schemas.openxmlformats.org/officeDocument/2006/relationships/oleObject" Target="../embeddings/oleObject7.bin"/><Relationship Id="rId13" Type="http://schemas.openxmlformats.org/officeDocument/2006/relationships/image" Target="../media/image16.emf"/><Relationship Id="rId14" Type="http://schemas.openxmlformats.org/officeDocument/2006/relationships/oleObject" Target="../embeddings/oleObject8.bin"/><Relationship Id="rId15" Type="http://schemas.openxmlformats.org/officeDocument/2006/relationships/image" Target="../media/image17.emf"/><Relationship Id="rId16" Type="http://schemas.openxmlformats.org/officeDocument/2006/relationships/oleObject" Target="../embeddings/oleObject9.bin"/><Relationship Id="rId17" Type="http://schemas.openxmlformats.org/officeDocument/2006/relationships/image" Target="../media/image18.emf"/><Relationship Id="rId18"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notesSlide" Target="../notesSlides/notesSlide8.xml"/><Relationship Id="rId4" Type="http://schemas.openxmlformats.org/officeDocument/2006/relationships/oleObject" Target="../embeddings/oleObject3.bin"/><Relationship Id="rId5" Type="http://schemas.openxmlformats.org/officeDocument/2006/relationships/image" Target="../media/image12.emf"/><Relationship Id="rId6" Type="http://schemas.openxmlformats.org/officeDocument/2006/relationships/oleObject" Target="../embeddings/oleObject4.bin"/><Relationship Id="rId7" Type="http://schemas.openxmlformats.org/officeDocument/2006/relationships/image" Target="../media/image13.emf"/><Relationship Id="rId8" Type="http://schemas.openxmlformats.org/officeDocument/2006/relationships/oleObject" Target="../embeddings/oleObject5.bin"/><Relationship Id="rId9" Type="http://schemas.openxmlformats.org/officeDocument/2006/relationships/image" Target="../media/image14.emf"/><Relationship Id="rId10"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11" Type="http://schemas.openxmlformats.org/officeDocument/2006/relationships/image" Target="../media/image23.png"/><Relationship Id="rId12" Type="http://schemas.openxmlformats.org/officeDocument/2006/relationships/image" Target="../media/image4.emf"/><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oleObject" Target="../embeddings/oleObject10.bin"/><Relationship Id="rId4" Type="http://schemas.openxmlformats.org/officeDocument/2006/relationships/image" Target="../media/image19.emf"/><Relationship Id="rId5" Type="http://schemas.openxmlformats.org/officeDocument/2006/relationships/oleObject" Target="../embeddings/oleObject11.bin"/><Relationship Id="rId6" Type="http://schemas.openxmlformats.org/officeDocument/2006/relationships/image" Target="../media/image20.emf"/><Relationship Id="rId7" Type="http://schemas.openxmlformats.org/officeDocument/2006/relationships/oleObject" Target="../embeddings/oleObject12.bin"/><Relationship Id="rId8" Type="http://schemas.openxmlformats.org/officeDocument/2006/relationships/image" Target="../media/image21.emf"/><Relationship Id="rId9" Type="http://schemas.openxmlformats.org/officeDocument/2006/relationships/oleObject" Target="../embeddings/oleObject13.bin"/><Relationship Id="rId10" Type="http://schemas.openxmlformats.org/officeDocument/2006/relationships/image" Target="../media/image2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40" name="Rectangle 4"/>
          <p:cNvSpPr>
            <a:spLocks noGrp="1" noChangeArrowheads="1"/>
          </p:cNvSpPr>
          <p:nvPr>
            <p:ph type="ctrTitle"/>
          </p:nvPr>
        </p:nvSpPr>
        <p:spPr>
          <a:xfrm>
            <a:off x="1066800" y="3048000"/>
            <a:ext cx="7467600" cy="1143000"/>
          </a:xfrm>
        </p:spPr>
        <p:txBody>
          <a:bodyPr/>
          <a:lstStyle/>
          <a:p>
            <a:pPr algn="ctr" eaLnBrk="1" hangingPunct="1">
              <a:defRPr/>
            </a:pPr>
            <a:r>
              <a:rPr lang="en-GB" sz="6000" b="1" dirty="0" smtClean="0">
                <a:solidFill>
                  <a:srgbClr val="0A0BFF"/>
                </a:solidFill>
                <a:effectLst>
                  <a:outerShdw blurRad="38100" dist="38100" dir="2700000" algn="tl">
                    <a:srgbClr val="DDDDDD"/>
                  </a:outerShdw>
                </a:effectLst>
                <a:ea typeface="+mj-ea"/>
                <a:cs typeface="+mj-cs"/>
              </a:rPr>
              <a:t>ADS</a:t>
            </a:r>
            <a:br>
              <a:rPr lang="en-GB" sz="6000" b="1" dirty="0" smtClean="0">
                <a:solidFill>
                  <a:srgbClr val="0A0BFF"/>
                </a:solidFill>
                <a:effectLst>
                  <a:outerShdw blurRad="38100" dist="38100" dir="2700000" algn="tl">
                    <a:srgbClr val="DDDDDD"/>
                  </a:outerShdw>
                </a:effectLst>
                <a:ea typeface="+mj-ea"/>
                <a:cs typeface="+mj-cs"/>
              </a:rPr>
            </a:br>
            <a:r>
              <a:rPr lang="en-GB" sz="6000" b="1" dirty="0" smtClean="0">
                <a:solidFill>
                  <a:srgbClr val="0A0BFF"/>
                </a:solidFill>
                <a:effectLst>
                  <a:outerShdw blurRad="38100" dist="38100" dir="2700000" algn="tl">
                    <a:srgbClr val="DDDDDD"/>
                  </a:outerShdw>
                </a:effectLst>
                <a:ea typeface="+mj-ea"/>
                <a:cs typeface="+mj-cs"/>
              </a:rPr>
              <a:t>and</a:t>
            </a:r>
            <a:br>
              <a:rPr lang="en-GB" sz="6000" b="1" dirty="0" smtClean="0">
                <a:solidFill>
                  <a:srgbClr val="0A0BFF"/>
                </a:solidFill>
                <a:effectLst>
                  <a:outerShdw blurRad="38100" dist="38100" dir="2700000" algn="tl">
                    <a:srgbClr val="DDDDDD"/>
                  </a:outerShdw>
                </a:effectLst>
                <a:ea typeface="+mj-ea"/>
                <a:cs typeface="+mj-cs"/>
              </a:rPr>
            </a:br>
            <a:r>
              <a:rPr lang="en-GB" sz="6000" b="1" dirty="0" smtClean="0">
                <a:solidFill>
                  <a:srgbClr val="0A0BFF"/>
                </a:solidFill>
                <a:effectLst>
                  <a:outerShdw blurRad="38100" dist="38100" dir="2700000" algn="tl">
                    <a:srgbClr val="DDDDDD"/>
                  </a:outerShdw>
                </a:effectLst>
                <a:ea typeface="+mj-ea"/>
                <a:cs typeface="+mj-cs"/>
              </a:rPr>
              <a:t>Accelerator Requirements</a:t>
            </a:r>
            <a:r>
              <a:rPr lang="en-US" dirty="0" smtClean="0">
                <a:solidFill>
                  <a:srgbClr val="FF8000"/>
                </a:solidFill>
                <a:ea typeface="+mj-ea"/>
                <a:cs typeface="+mj-cs"/>
              </a:rPr>
              <a:t/>
            </a:r>
            <a:br>
              <a:rPr lang="en-US" dirty="0" smtClean="0">
                <a:solidFill>
                  <a:srgbClr val="FF8000"/>
                </a:solidFill>
                <a:ea typeface="+mj-ea"/>
                <a:cs typeface="+mj-cs"/>
              </a:rPr>
            </a:br>
            <a:endParaRPr lang="fr-FR" dirty="0">
              <a:solidFill>
                <a:srgbClr val="FF8000"/>
              </a:solidFill>
              <a:ea typeface="+mj-ea"/>
              <a:cs typeface="+mj-cs"/>
            </a:endParaRPr>
          </a:p>
        </p:txBody>
      </p:sp>
      <p:pic>
        <p:nvPicPr>
          <p:cNvPr id="2" name="Picture 1" descr="Screen shot 2013-10-05 at 7.37.3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
            <a:ext cx="9144000" cy="6847217"/>
          </a:xfrm>
          <a:prstGeom prst="rect">
            <a:avLst/>
          </a:prstGeom>
        </p:spPr>
      </p:pic>
      <p:sp>
        <p:nvSpPr>
          <p:cNvPr id="15363" name="TextBox 2"/>
          <p:cNvSpPr txBox="1">
            <a:spLocks noChangeArrowheads="1"/>
          </p:cNvSpPr>
          <p:nvPr/>
        </p:nvSpPr>
        <p:spPr bwMode="auto">
          <a:xfrm>
            <a:off x="5548144" y="5715000"/>
            <a:ext cx="3595856" cy="923330"/>
          </a:xfrm>
          <a:prstGeom prst="rect">
            <a:avLst/>
          </a:prstGeom>
          <a:noFill/>
          <a:ln w="9525">
            <a:noFill/>
            <a:miter lim="800000"/>
            <a:headEnd/>
            <a:tailEnd/>
          </a:ln>
        </p:spPr>
        <p:txBody>
          <a:bodyPr wrap="none">
            <a:prstTxWarp prst="textNoShape">
              <a:avLst/>
            </a:prstTxWarp>
            <a:spAutoFit/>
          </a:bodyPr>
          <a:lstStyle/>
          <a:p>
            <a:r>
              <a:rPr lang="en-GB" sz="1800" b="1" dirty="0" smtClean="0">
                <a:solidFill>
                  <a:schemeClr val="bg1"/>
                </a:solidFill>
              </a:rPr>
              <a:t>Yacine </a:t>
            </a:r>
            <a:r>
              <a:rPr lang="en-GB" sz="1800" b="1" dirty="0" err="1" smtClean="0">
                <a:solidFill>
                  <a:schemeClr val="bg1"/>
                </a:solidFill>
              </a:rPr>
              <a:t>Kadi</a:t>
            </a:r>
            <a:endParaRPr lang="en-GB" sz="1800" b="1" dirty="0">
              <a:solidFill>
                <a:schemeClr val="bg1"/>
              </a:solidFill>
            </a:endParaRPr>
          </a:p>
          <a:p>
            <a:r>
              <a:rPr lang="en-GB" sz="1800" b="1" dirty="0">
                <a:solidFill>
                  <a:schemeClr val="bg1"/>
                </a:solidFill>
              </a:rPr>
              <a:t>CERN </a:t>
            </a:r>
            <a:r>
              <a:rPr lang="en-GB" sz="1800" b="1" dirty="0" smtClean="0">
                <a:solidFill>
                  <a:schemeClr val="bg1"/>
                </a:solidFill>
              </a:rPr>
              <a:t>Engineering </a:t>
            </a:r>
            <a:r>
              <a:rPr lang="en-GB" sz="1800" b="1" dirty="0">
                <a:solidFill>
                  <a:schemeClr val="bg1"/>
                </a:solidFill>
              </a:rPr>
              <a:t>Department</a:t>
            </a:r>
          </a:p>
          <a:p>
            <a:r>
              <a:rPr lang="en-GB" sz="1800" b="1" dirty="0">
                <a:solidFill>
                  <a:schemeClr val="bg1"/>
                </a:solidFill>
              </a:rPr>
              <a:t>Geneva, Switzerland</a:t>
            </a:r>
          </a:p>
        </p:txBody>
      </p:sp>
      <p:sp>
        <p:nvSpPr>
          <p:cNvPr id="15364" name="TextBox 5"/>
          <p:cNvSpPr txBox="1">
            <a:spLocks noChangeArrowheads="1"/>
          </p:cNvSpPr>
          <p:nvPr/>
        </p:nvSpPr>
        <p:spPr bwMode="auto">
          <a:xfrm>
            <a:off x="152400" y="5638823"/>
            <a:ext cx="4473100" cy="1200329"/>
          </a:xfrm>
          <a:prstGeom prst="rect">
            <a:avLst/>
          </a:prstGeom>
          <a:noFill/>
          <a:ln w="9525">
            <a:noFill/>
            <a:miter lim="800000"/>
            <a:headEnd/>
            <a:tailEnd/>
          </a:ln>
        </p:spPr>
        <p:txBody>
          <a:bodyPr wrap="none">
            <a:prstTxWarp prst="textNoShape">
              <a:avLst/>
            </a:prstTxWarp>
            <a:spAutoFit/>
          </a:bodyPr>
          <a:lstStyle/>
          <a:p>
            <a:r>
              <a:rPr lang="en-US" sz="1800" b="1" dirty="0" smtClean="0">
                <a:solidFill>
                  <a:srgbClr val="FFFF00"/>
                </a:solidFill>
              </a:rPr>
              <a:t>ASP16 </a:t>
            </a:r>
            <a:r>
              <a:rPr lang="en-US" sz="1800" b="1" dirty="0" smtClean="0">
                <a:solidFill>
                  <a:srgbClr val="FFFF00"/>
                </a:solidFill>
              </a:rPr>
              <a:t>– </a:t>
            </a:r>
            <a:r>
              <a:rPr lang="en-US" sz="1800" b="1" dirty="0" smtClean="0">
                <a:solidFill>
                  <a:srgbClr val="FFFF00"/>
                </a:solidFill>
              </a:rPr>
              <a:t>4</a:t>
            </a:r>
            <a:r>
              <a:rPr lang="en-US" sz="1800" b="1" baseline="30000" dirty="0" smtClean="0">
                <a:solidFill>
                  <a:srgbClr val="FFFF00"/>
                </a:solidFill>
              </a:rPr>
              <a:t>th</a:t>
            </a:r>
            <a:r>
              <a:rPr lang="en-US" sz="1800" b="1" dirty="0" smtClean="0">
                <a:solidFill>
                  <a:srgbClr val="FFFF00"/>
                </a:solidFill>
              </a:rPr>
              <a:t> African School of</a:t>
            </a:r>
            <a:br>
              <a:rPr lang="en-US" sz="1800" b="1" dirty="0" smtClean="0">
                <a:solidFill>
                  <a:srgbClr val="FFFF00"/>
                </a:solidFill>
              </a:rPr>
            </a:br>
            <a:r>
              <a:rPr lang="en-US" sz="1800" b="1" dirty="0" smtClean="0">
                <a:solidFill>
                  <a:srgbClr val="FFFF00"/>
                </a:solidFill>
              </a:rPr>
              <a:t>Fundamental Physics and Applications</a:t>
            </a:r>
            <a:endParaRPr lang="en-US" sz="1800" b="1" dirty="0" smtClean="0">
              <a:solidFill>
                <a:srgbClr val="FFFF00"/>
              </a:solidFill>
            </a:endParaRPr>
          </a:p>
          <a:p>
            <a:r>
              <a:rPr lang="en-US" sz="1800" b="1" dirty="0" smtClean="0">
                <a:solidFill>
                  <a:srgbClr val="FFFF00"/>
                </a:solidFill>
              </a:rPr>
              <a:t>University of Rwanda, Kigali, Rwanda</a:t>
            </a:r>
            <a:endParaRPr lang="en-US" sz="1800" b="1" dirty="0" smtClean="0">
              <a:solidFill>
                <a:srgbClr val="FFFF00"/>
              </a:solidFill>
            </a:endParaRPr>
          </a:p>
          <a:p>
            <a:r>
              <a:rPr lang="en-US" sz="1800" b="1" dirty="0" smtClean="0">
                <a:solidFill>
                  <a:srgbClr val="FFFF00"/>
                </a:solidFill>
              </a:rPr>
              <a:t>August 17, 2016</a:t>
            </a:r>
            <a:endParaRPr lang="en-US" sz="1800" b="1" dirty="0" smtClean="0">
              <a:solidFill>
                <a:srgbClr val="FFFF00"/>
              </a:solidFill>
            </a:endParaRPr>
          </a:p>
        </p:txBody>
      </p:sp>
      <p:sp>
        <p:nvSpPr>
          <p:cNvPr id="7" name="Rectangle 4"/>
          <p:cNvSpPr txBox="1">
            <a:spLocks noChangeArrowheads="1"/>
          </p:cNvSpPr>
          <p:nvPr/>
        </p:nvSpPr>
        <p:spPr bwMode="auto">
          <a:xfrm>
            <a:off x="381000" y="0"/>
            <a:ext cx="8458200" cy="2895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a:solidFill>
                  <a:schemeClr val="bg1"/>
                </a:solidFill>
                <a:latin typeface="+mj-lt"/>
                <a:ea typeface="ＭＳ Ｐゴシック" pitchFamily="-65" charset="-128"/>
                <a:cs typeface="ＭＳ Ｐゴシック" pitchFamily="-65" charset="-128"/>
              </a:defRPr>
            </a:lvl1pPr>
            <a:lvl2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2pPr>
            <a:lvl3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3pPr>
            <a:lvl4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4pPr>
            <a:lvl5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5pPr>
            <a:lvl6pPr marL="457200" algn="r" rtl="0" fontAlgn="base">
              <a:spcBef>
                <a:spcPct val="0"/>
              </a:spcBef>
              <a:spcAft>
                <a:spcPct val="0"/>
              </a:spcAft>
              <a:defRPr sz="2400">
                <a:solidFill>
                  <a:schemeClr val="bg1"/>
                </a:solidFill>
                <a:latin typeface="Verdana" pitchFamily="-106" charset="0"/>
              </a:defRPr>
            </a:lvl6pPr>
            <a:lvl7pPr marL="914400" algn="r" rtl="0" fontAlgn="base">
              <a:spcBef>
                <a:spcPct val="0"/>
              </a:spcBef>
              <a:spcAft>
                <a:spcPct val="0"/>
              </a:spcAft>
              <a:defRPr sz="2400">
                <a:solidFill>
                  <a:schemeClr val="bg1"/>
                </a:solidFill>
                <a:latin typeface="Verdana" pitchFamily="-106" charset="0"/>
              </a:defRPr>
            </a:lvl7pPr>
            <a:lvl8pPr marL="1371600" algn="r" rtl="0" fontAlgn="base">
              <a:spcBef>
                <a:spcPct val="0"/>
              </a:spcBef>
              <a:spcAft>
                <a:spcPct val="0"/>
              </a:spcAft>
              <a:defRPr sz="2400">
                <a:solidFill>
                  <a:schemeClr val="bg1"/>
                </a:solidFill>
                <a:latin typeface="Verdana" pitchFamily="-106" charset="0"/>
              </a:defRPr>
            </a:lvl8pPr>
            <a:lvl9pPr marL="1828800" algn="r" rtl="0" fontAlgn="base">
              <a:spcBef>
                <a:spcPct val="0"/>
              </a:spcBef>
              <a:spcAft>
                <a:spcPct val="0"/>
              </a:spcAft>
              <a:defRPr sz="2400">
                <a:solidFill>
                  <a:schemeClr val="bg1"/>
                </a:solidFill>
                <a:latin typeface="Verdana" pitchFamily="-106" charset="0"/>
              </a:defRPr>
            </a:lvl9pPr>
          </a:lstStyle>
          <a:p>
            <a:pPr algn="ctr" eaLnBrk="1" hangingPunct="1">
              <a:defRPr/>
            </a:pPr>
            <a:r>
              <a:rPr lang="en-GB" sz="4400" b="1" dirty="0" smtClean="0">
                <a:effectLst>
                  <a:outerShdw blurRad="38100" dist="38100" dir="2700000" algn="tl">
                    <a:srgbClr val="DDDDDD"/>
                  </a:outerShdw>
                </a:effectLst>
                <a:ea typeface="+mj-ea"/>
                <a:cs typeface="+mj-cs"/>
              </a:rPr>
              <a:t>Application of Accelerators to Nuclear Energy</a:t>
            </a:r>
            <a:r>
              <a:rPr lang="en-US" sz="4400" dirty="0" smtClean="0">
                <a:solidFill>
                  <a:srgbClr val="FF8000"/>
                </a:solidFill>
                <a:ea typeface="+mj-ea"/>
                <a:cs typeface="+mj-cs"/>
              </a:rPr>
              <a:t/>
            </a:r>
            <a:br>
              <a:rPr lang="en-US" sz="4400" dirty="0" smtClean="0">
                <a:solidFill>
                  <a:srgbClr val="FF8000"/>
                </a:solidFill>
                <a:ea typeface="+mj-ea"/>
                <a:cs typeface="+mj-cs"/>
              </a:rPr>
            </a:br>
            <a:endParaRPr lang="fr-FR" sz="4400" dirty="0">
              <a:solidFill>
                <a:srgbClr val="FF8000"/>
              </a:solidFill>
              <a:ea typeface="+mj-ea"/>
              <a:cs typeface="+mj-cs"/>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Neutron multiplication factor</a:t>
            </a:r>
            <a:endParaRPr lang="en-GB" dirty="0"/>
          </a:p>
        </p:txBody>
      </p:sp>
      <p:sp>
        <p:nvSpPr>
          <p:cNvPr id="3" name="Content Placeholder 2"/>
          <p:cNvSpPr>
            <a:spLocks noGrp="1"/>
          </p:cNvSpPr>
          <p:nvPr>
            <p:ph idx="1"/>
          </p:nvPr>
        </p:nvSpPr>
        <p:spPr>
          <a:xfrm>
            <a:off x="152400" y="1143000"/>
            <a:ext cx="8839200" cy="5410200"/>
          </a:xfrm>
        </p:spPr>
        <p:txBody>
          <a:bodyPr/>
          <a:lstStyle/>
          <a:p>
            <a:r>
              <a:rPr lang="en-GB" sz="1800" dirty="0" smtClean="0"/>
              <a:t>The neutron multiplication factor depends on the source:</a:t>
            </a:r>
          </a:p>
          <a:p>
            <a:endParaRPr lang="en-GB" sz="1800" dirty="0"/>
          </a:p>
          <a:p>
            <a:endParaRPr lang="en-GB" sz="1800" dirty="0" smtClean="0"/>
          </a:p>
          <a:p>
            <a:endParaRPr lang="en-GB" dirty="0"/>
          </a:p>
          <a:p>
            <a:endParaRPr lang="en-GB" dirty="0" smtClean="0"/>
          </a:p>
          <a:p>
            <a:endParaRPr lang="en-GB" dirty="0"/>
          </a:p>
          <a:p>
            <a:pPr marL="0" indent="0">
              <a:buNone/>
            </a:pPr>
            <a:endParaRPr lang="en-GB" dirty="0"/>
          </a:p>
          <a:p>
            <a:r>
              <a:rPr lang="en-GB" sz="1800" dirty="0" smtClean="0"/>
              <a:t>The CERN LHC beam</a:t>
            </a:r>
            <a:r>
              <a:rPr lang="en-GB" sz="1800" dirty="0"/>
              <a:t> </a:t>
            </a:r>
            <a:r>
              <a:rPr lang="en-GB" sz="1800" dirty="0" smtClean="0"/>
              <a:t>can be switched off in three turns of the machine, that is up to 270µs. The CERN SPS can be switched off in 46 </a:t>
            </a:r>
            <a:r>
              <a:rPr lang="en-GB" sz="1800" dirty="0"/>
              <a:t>µs</a:t>
            </a:r>
            <a:r>
              <a:rPr lang="en-GB" sz="1800" dirty="0" smtClean="0"/>
              <a:t>. </a:t>
            </a:r>
            <a:r>
              <a:rPr lang="en-GB" sz="1800" dirty="0"/>
              <a:t>On </a:t>
            </a:r>
            <a:r>
              <a:rPr lang="en-GB" sz="1800" dirty="0" smtClean="0"/>
              <a:t>a (much) smaller machine, such as foreseen for ADS, the switching off time is much shorter. So the reaction time will not be limited by the accelerator. The typically response time of a critical system to reactivity insertion is of the order </a:t>
            </a:r>
            <a:r>
              <a:rPr lang="en-GB" sz="1800" dirty="0"/>
              <a:t>of 5 </a:t>
            </a:r>
            <a:r>
              <a:rPr lang="en-GB" sz="1800" dirty="0" err="1" smtClean="0"/>
              <a:t>ms.</a:t>
            </a:r>
            <a:endParaRPr lang="en-GB" sz="1800" dirty="0" smtClean="0"/>
          </a:p>
          <a:p>
            <a:r>
              <a:rPr lang="en-GB" sz="1800" dirty="0" smtClean="0"/>
              <a:t>Switching off the neutron source not only stops the main power generation, but also moves the system to a smaller k, from </a:t>
            </a:r>
            <a:r>
              <a:rPr lang="en-GB" sz="1800" dirty="0" err="1" smtClean="0"/>
              <a:t>k</a:t>
            </a:r>
            <a:r>
              <a:rPr lang="en-GB" sz="1800" baseline="-25000" dirty="0" err="1" smtClean="0"/>
              <a:t>s</a:t>
            </a:r>
            <a:r>
              <a:rPr lang="en-GB" sz="1800" dirty="0" smtClean="0"/>
              <a:t> to </a:t>
            </a:r>
            <a:r>
              <a:rPr lang="en-GB" sz="1800" dirty="0" err="1" smtClean="0"/>
              <a:t>k</a:t>
            </a:r>
            <a:r>
              <a:rPr lang="en-GB" sz="1800" baseline="-25000" dirty="0" err="1" smtClean="0"/>
              <a:t>eff</a:t>
            </a:r>
            <a:r>
              <a:rPr lang="en-GB" sz="1800" dirty="0" smtClean="0"/>
              <a:t>. </a:t>
            </a:r>
            <a:endParaRPr lang="en-GB" sz="1800"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10</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530334960"/>
              </p:ext>
            </p:extLst>
          </p:nvPr>
        </p:nvGraphicFramePr>
        <p:xfrm>
          <a:off x="457207" y="2057401"/>
          <a:ext cx="5459413" cy="1274763"/>
        </p:xfrm>
        <a:graphic>
          <a:graphicData uri="http://schemas.openxmlformats.org/presentationml/2006/ole">
            <mc:AlternateContent xmlns:mc="http://schemas.openxmlformats.org/markup-compatibility/2006">
              <mc:Choice xmlns:v="urn:schemas-microsoft-com:vml" Requires="v">
                <p:oleObj spid="_x0000_s105640" name="Equation" r:id="rId3" imgW="2120900" imgH="495300" progId="Equation.3">
                  <p:embed/>
                </p:oleObj>
              </mc:Choice>
              <mc:Fallback>
                <p:oleObj name="Equation" r:id="rId3" imgW="2120900" imgH="495300" progId="Equation.3">
                  <p:embed/>
                  <p:pic>
                    <p:nvPicPr>
                      <p:cNvPr id="0" name=""/>
                      <p:cNvPicPr>
                        <a:picLocks noChangeAspect="1" noChangeArrowheads="1"/>
                      </p:cNvPicPr>
                      <p:nvPr/>
                    </p:nvPicPr>
                    <p:blipFill>
                      <a:blip r:embed="rId4"/>
                      <a:srcRect/>
                      <a:stretch>
                        <a:fillRect/>
                      </a:stretch>
                    </p:blipFill>
                    <p:spPr bwMode="auto">
                      <a:xfrm>
                        <a:off x="457207" y="2057401"/>
                        <a:ext cx="5459413" cy="1274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1981216" y="1752600"/>
            <a:ext cx="997063" cy="400110"/>
          </a:xfrm>
          <a:prstGeom prst="rect">
            <a:avLst/>
          </a:prstGeom>
          <a:solidFill>
            <a:schemeClr val="accent2">
              <a:lumMod val="40000"/>
              <a:lumOff val="60000"/>
            </a:schemeClr>
          </a:solidFill>
        </p:spPr>
        <p:txBody>
          <a:bodyPr wrap="none" rtlCol="0">
            <a:spAutoFit/>
          </a:bodyPr>
          <a:lstStyle/>
          <a:p>
            <a:r>
              <a:rPr lang="en-US" dirty="0" smtClean="0"/>
              <a:t>Fission</a:t>
            </a:r>
            <a:endParaRPr lang="en-US" dirty="0"/>
          </a:p>
        </p:txBody>
      </p:sp>
      <p:sp>
        <p:nvSpPr>
          <p:cNvPr id="9" name="TextBox 8"/>
          <p:cNvSpPr txBox="1"/>
          <p:nvPr/>
        </p:nvSpPr>
        <p:spPr>
          <a:xfrm>
            <a:off x="3505200" y="1752600"/>
            <a:ext cx="1410212" cy="400110"/>
          </a:xfrm>
          <a:prstGeom prst="rect">
            <a:avLst/>
          </a:prstGeom>
          <a:solidFill>
            <a:srgbClr val="FFFF00"/>
          </a:solidFill>
        </p:spPr>
        <p:txBody>
          <a:bodyPr wrap="none" rtlCol="0">
            <a:spAutoFit/>
          </a:bodyPr>
          <a:lstStyle/>
          <a:p>
            <a:r>
              <a:rPr lang="en-US" b="1" dirty="0" err="1" smtClean="0"/>
              <a:t>Spallation</a:t>
            </a:r>
            <a:endParaRPr lang="en-US" b="1" dirty="0"/>
          </a:p>
        </p:txBody>
      </p:sp>
      <p:sp>
        <p:nvSpPr>
          <p:cNvPr id="10" name="TextBox 9"/>
          <p:cNvSpPr txBox="1"/>
          <p:nvPr/>
        </p:nvSpPr>
        <p:spPr>
          <a:xfrm>
            <a:off x="1295400" y="3352800"/>
            <a:ext cx="1410838" cy="400110"/>
          </a:xfrm>
          <a:prstGeom prst="rect">
            <a:avLst/>
          </a:prstGeom>
          <a:solidFill>
            <a:schemeClr val="accent2">
              <a:lumMod val="40000"/>
              <a:lumOff val="60000"/>
            </a:schemeClr>
          </a:solidFill>
        </p:spPr>
        <p:txBody>
          <a:bodyPr wrap="none" rtlCol="0">
            <a:spAutoFit/>
          </a:bodyPr>
          <a:lstStyle/>
          <a:p>
            <a:r>
              <a:rPr lang="en-US" dirty="0" smtClean="0"/>
              <a:t>Absorption</a:t>
            </a:r>
            <a:endParaRPr lang="en-US" dirty="0"/>
          </a:p>
        </p:txBody>
      </p:sp>
      <p:sp>
        <p:nvSpPr>
          <p:cNvPr id="11" name="TextBox 10"/>
          <p:cNvSpPr txBox="1"/>
          <p:nvPr/>
        </p:nvSpPr>
        <p:spPr>
          <a:xfrm>
            <a:off x="3276600" y="3352800"/>
            <a:ext cx="1172116" cy="400110"/>
          </a:xfrm>
          <a:prstGeom prst="rect">
            <a:avLst/>
          </a:prstGeom>
          <a:solidFill>
            <a:schemeClr val="accent2">
              <a:lumMod val="40000"/>
              <a:lumOff val="60000"/>
            </a:schemeClr>
          </a:solidFill>
        </p:spPr>
        <p:txBody>
          <a:bodyPr wrap="none" rtlCol="0">
            <a:spAutoFit/>
          </a:bodyPr>
          <a:lstStyle/>
          <a:p>
            <a:r>
              <a:rPr lang="en-US" dirty="0" smtClean="0"/>
              <a:t>Leakage</a:t>
            </a:r>
            <a:endParaRPr lang="en-US" dirty="0"/>
          </a:p>
        </p:txBody>
      </p:sp>
      <p:sp>
        <p:nvSpPr>
          <p:cNvPr id="6" name="TextBox 5"/>
          <p:cNvSpPr txBox="1"/>
          <p:nvPr/>
        </p:nvSpPr>
        <p:spPr>
          <a:xfrm>
            <a:off x="6019800" y="2209836"/>
            <a:ext cx="3164498" cy="1323439"/>
          </a:xfrm>
          <a:prstGeom prst="rect">
            <a:avLst/>
          </a:prstGeom>
          <a:noFill/>
        </p:spPr>
        <p:txBody>
          <a:bodyPr wrap="none" rtlCol="0">
            <a:spAutoFit/>
          </a:bodyPr>
          <a:lstStyle/>
          <a:p>
            <a:r>
              <a:rPr lang="en-GB" dirty="0" smtClean="0"/>
              <a:t>For fast neutron systems,</a:t>
            </a:r>
          </a:p>
          <a:p>
            <a:r>
              <a:rPr lang="en-GB" dirty="0" smtClean="0"/>
              <a:t>(</a:t>
            </a:r>
            <a:r>
              <a:rPr lang="en-GB" dirty="0" err="1" smtClean="0"/>
              <a:t>n,xn</a:t>
            </a:r>
            <a:r>
              <a:rPr lang="en-GB" dirty="0" smtClean="0"/>
              <a:t>) reactions are </a:t>
            </a:r>
            <a:br>
              <a:rPr lang="en-GB" dirty="0" smtClean="0"/>
            </a:br>
            <a:r>
              <a:rPr lang="en-GB" dirty="0" smtClean="0"/>
              <a:t>not negligible, in particular </a:t>
            </a:r>
          </a:p>
          <a:p>
            <a:r>
              <a:rPr lang="en-GB" dirty="0"/>
              <a:t>f</a:t>
            </a:r>
            <a:r>
              <a:rPr lang="en-GB" dirty="0" smtClean="0"/>
              <a:t>or the source neutrons</a:t>
            </a:r>
            <a:endParaRPr lang="en-GB" dirty="0"/>
          </a:p>
        </p:txBody>
      </p:sp>
      <p:pic>
        <p:nvPicPr>
          <p:cNvPr id="12" name="Image 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3"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3034010249"/>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itle 1"/>
          <p:cNvSpPr>
            <a:spLocks noGrp="1"/>
          </p:cNvSpPr>
          <p:nvPr>
            <p:ph type="title"/>
          </p:nvPr>
        </p:nvSpPr>
        <p:spPr/>
        <p:txBody>
          <a:bodyPr/>
          <a:lstStyle/>
          <a:p>
            <a:r>
              <a:rPr lang="en-GB" dirty="0" smtClean="0">
                <a:ea typeface="ＭＳ Ｐゴシック" charset="-128"/>
                <a:cs typeface="ＭＳ Ｐゴシック" charset="-128"/>
              </a:rPr>
              <a:t>Critical versus Subcritical Systems</a:t>
            </a:r>
          </a:p>
        </p:txBody>
      </p:sp>
      <p:sp>
        <p:nvSpPr>
          <p:cNvPr id="25605" name="Content Placeholder 2"/>
          <p:cNvSpPr>
            <a:spLocks noGrp="1"/>
          </p:cNvSpPr>
          <p:nvPr>
            <p:ph idx="1"/>
          </p:nvPr>
        </p:nvSpPr>
        <p:spPr/>
        <p:txBody>
          <a:bodyPr/>
          <a:lstStyle/>
          <a:p>
            <a:pPr>
              <a:buFont typeface="Wingdings" charset="2"/>
              <a:buNone/>
            </a:pPr>
            <a:r>
              <a:rPr lang="en-GB" smtClean="0">
                <a:ea typeface="ＭＳ Ｐゴシック" charset="-128"/>
                <a:cs typeface="ＭＳ Ｐゴシック" charset="-128"/>
              </a:rPr>
              <a:t> </a:t>
            </a:r>
          </a:p>
        </p:txBody>
      </p:sp>
      <p:sp>
        <p:nvSpPr>
          <p:cNvPr id="5" name="Slide Number Placeholder 4"/>
          <p:cNvSpPr>
            <a:spLocks noGrp="1"/>
          </p:cNvSpPr>
          <p:nvPr>
            <p:ph type="sldNum" sz="quarter" idx="12"/>
          </p:nvPr>
        </p:nvSpPr>
        <p:spPr/>
        <p:txBody>
          <a:bodyPr/>
          <a:lstStyle/>
          <a:p>
            <a:pPr>
              <a:defRPr/>
            </a:pPr>
            <a:fld id="{FC433DCE-15D3-A64E-A435-5BBE44D4C224}" type="slidenum">
              <a:rPr lang="en-US" smtClean="0"/>
              <a:pPr>
                <a:defRPr/>
              </a:pPr>
              <a:t>11</a:t>
            </a:fld>
            <a:endParaRPr lang="en-US"/>
          </a:p>
        </p:txBody>
      </p:sp>
      <p:pic>
        <p:nvPicPr>
          <p:cNvPr id="25608" name="Picture 6" descr="Chain.vs.cascade/6762/Eng.                                     00002D8BJean-Pierre                    B7C3C7B5:"/>
          <p:cNvPicPr>
            <a:picLocks noChangeAspect="1" noChangeArrowheads="1"/>
          </p:cNvPicPr>
          <p:nvPr/>
        </p:nvPicPr>
        <p:blipFill>
          <a:blip r:embed="rId3"/>
          <a:srcRect/>
          <a:stretch>
            <a:fillRect/>
          </a:stretch>
        </p:blipFill>
        <p:spPr bwMode="auto">
          <a:xfrm>
            <a:off x="533400" y="1004888"/>
            <a:ext cx="8001000" cy="5548312"/>
          </a:xfrm>
          <a:prstGeom prst="rect">
            <a:avLst/>
          </a:prstGeom>
          <a:noFill/>
          <a:ln w="9525">
            <a:noFill/>
            <a:miter lim="800000"/>
            <a:headEnd/>
            <a:tailEnd/>
          </a:ln>
        </p:spPr>
      </p:pic>
      <p:graphicFrame>
        <p:nvGraphicFramePr>
          <p:cNvPr id="25602" name="Object 2"/>
          <p:cNvGraphicFramePr>
            <a:graphicFrameLocks noChangeAspect="1"/>
          </p:cNvGraphicFramePr>
          <p:nvPr/>
        </p:nvGraphicFramePr>
        <p:xfrm>
          <a:off x="4876800" y="6122991"/>
          <a:ext cx="3581400" cy="430212"/>
        </p:xfrm>
        <a:graphic>
          <a:graphicData uri="http://schemas.openxmlformats.org/presentationml/2006/ole">
            <mc:AlternateContent xmlns:mc="http://schemas.openxmlformats.org/markup-compatibility/2006">
              <mc:Choice xmlns:v="urn:schemas-microsoft-com:vml" Requires="v">
                <p:oleObj spid="_x0000_s115725" name="Equation" r:id="rId4" imgW="3276600" imgH="393700" progId="Equation.3">
                  <p:embed/>
                </p:oleObj>
              </mc:Choice>
              <mc:Fallback>
                <p:oleObj name="Equation" r:id="rId4" imgW="32766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6122991"/>
                        <a:ext cx="3581400"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5603" name="Object 3"/>
          <p:cNvGraphicFramePr>
            <a:graphicFrameLocks noChangeAspect="1"/>
          </p:cNvGraphicFramePr>
          <p:nvPr/>
        </p:nvGraphicFramePr>
        <p:xfrm>
          <a:off x="4800600" y="4340227"/>
          <a:ext cx="3595688" cy="415925"/>
        </p:xfrm>
        <a:graphic>
          <a:graphicData uri="http://schemas.openxmlformats.org/presentationml/2006/ole">
            <mc:AlternateContent xmlns:mc="http://schemas.openxmlformats.org/markup-compatibility/2006">
              <mc:Choice xmlns:v="urn:schemas-microsoft-com:vml" Requires="v">
                <p:oleObj spid="_x0000_s115726" name="Equation" r:id="rId6" imgW="3505200" imgH="406400" progId="Equation.3">
                  <p:embed/>
                </p:oleObj>
              </mc:Choice>
              <mc:Fallback>
                <p:oleObj name="Equation" r:id="rId6" imgW="3505200" imgH="406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0600" y="4340227"/>
                        <a:ext cx="3595688"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9" name="Rounded Rectangle 8"/>
          <p:cNvSpPr/>
          <p:nvPr/>
        </p:nvSpPr>
        <p:spPr bwMode="auto">
          <a:xfrm>
            <a:off x="4737100" y="4343400"/>
            <a:ext cx="3733800" cy="38100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Helvetica" pitchFamily="-106" charset="0"/>
            </a:endParaRPr>
          </a:p>
        </p:txBody>
      </p:sp>
      <p:sp>
        <p:nvSpPr>
          <p:cNvPr id="10" name="Rounded Rectangle 9"/>
          <p:cNvSpPr/>
          <p:nvPr/>
        </p:nvSpPr>
        <p:spPr bwMode="auto">
          <a:xfrm>
            <a:off x="1524000" y="4406923"/>
            <a:ext cx="2133600" cy="488951"/>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Helvetica" pitchFamily="-106" charset="0"/>
            </a:endParaRPr>
          </a:p>
        </p:txBody>
      </p:sp>
      <p:pic>
        <p:nvPicPr>
          <p:cNvPr id="11" name="Image 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2"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2188898866"/>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ADS energy gain</a:t>
            </a:r>
            <a:endParaRPr lang="en-GB" dirty="0"/>
          </a:p>
        </p:txBody>
      </p:sp>
      <p:sp>
        <p:nvSpPr>
          <p:cNvPr id="3" name="Content Placeholder 2"/>
          <p:cNvSpPr>
            <a:spLocks noGrp="1"/>
          </p:cNvSpPr>
          <p:nvPr>
            <p:ph idx="1"/>
          </p:nvPr>
        </p:nvSpPr>
        <p:spPr>
          <a:xfrm>
            <a:off x="304800" y="1143000"/>
            <a:ext cx="8458200" cy="5334000"/>
          </a:xfrm>
        </p:spPr>
        <p:txBody>
          <a:bodyPr/>
          <a:lstStyle/>
          <a:p>
            <a:pPr>
              <a:lnSpc>
                <a:spcPct val="90000"/>
              </a:lnSpc>
            </a:pPr>
            <a:r>
              <a:rPr lang="en-GB" sz="1800" dirty="0"/>
              <a:t>A source neutron is multiplied by fissions and (</a:t>
            </a:r>
            <a:r>
              <a:rPr lang="en-GB" sz="1800" dirty="0" err="1"/>
              <a:t>n,xn</a:t>
            </a:r>
            <a:r>
              <a:rPr lang="en-GB" sz="1800" dirty="0"/>
              <a:t>) reactions. Since </a:t>
            </a:r>
            <a:r>
              <a:rPr lang="en-GB" sz="1800" dirty="0" err="1"/>
              <a:t>k</a:t>
            </a:r>
            <a:r>
              <a:rPr lang="en-GB" sz="1800" baseline="-25000" dirty="0" err="1"/>
              <a:t>s</a:t>
            </a:r>
            <a:r>
              <a:rPr lang="en-GB" sz="1800" dirty="0"/>
              <a:t>&lt;1, neutron production stops after a limited number of </a:t>
            </a:r>
            <a:r>
              <a:rPr lang="en-GB" sz="1800" dirty="0" smtClean="0"/>
              <a:t>generations:</a:t>
            </a:r>
            <a:endParaRPr lang="en-GB" sz="1800" dirty="0"/>
          </a:p>
          <a:p>
            <a:pPr>
              <a:lnSpc>
                <a:spcPct val="90000"/>
              </a:lnSpc>
            </a:pPr>
            <a:endParaRPr lang="en-GB" sz="1800" dirty="0" smtClean="0"/>
          </a:p>
          <a:p>
            <a:pPr>
              <a:lnSpc>
                <a:spcPct val="90000"/>
              </a:lnSpc>
            </a:pPr>
            <a:endParaRPr lang="en-GB" sz="1800" dirty="0" smtClean="0"/>
          </a:p>
          <a:p>
            <a:pPr>
              <a:lnSpc>
                <a:spcPct val="90000"/>
              </a:lnSpc>
            </a:pPr>
            <a:r>
              <a:rPr lang="en-GB" sz="1800" dirty="0" smtClean="0"/>
              <a:t>The energy gain G is a characteristic of ADS:</a:t>
            </a:r>
          </a:p>
          <a:p>
            <a:pPr>
              <a:lnSpc>
                <a:spcPct val="90000"/>
              </a:lnSpc>
            </a:pPr>
            <a:endParaRPr lang="en-GB" sz="1800" dirty="0" smtClean="0"/>
          </a:p>
          <a:p>
            <a:pPr>
              <a:lnSpc>
                <a:spcPct val="90000"/>
              </a:lnSpc>
            </a:pPr>
            <a:endParaRPr lang="en-GB" sz="1800" dirty="0" smtClean="0"/>
          </a:p>
          <a:p>
            <a:pPr>
              <a:lnSpc>
                <a:spcPct val="90000"/>
              </a:lnSpc>
            </a:pPr>
            <a:endParaRPr lang="en-GB" sz="1800" dirty="0" smtClean="0"/>
          </a:p>
          <a:p>
            <a:pPr marL="0" indent="0">
              <a:lnSpc>
                <a:spcPct val="90000"/>
              </a:lnSpc>
              <a:buNone/>
            </a:pPr>
            <a:endParaRPr lang="en-GB" sz="1800" dirty="0" smtClean="0"/>
          </a:p>
          <a:p>
            <a:pPr marL="0" indent="0">
              <a:lnSpc>
                <a:spcPct val="90000"/>
              </a:lnSpc>
              <a:buNone/>
            </a:pPr>
            <a:endParaRPr lang="en-GB" dirty="0" smtClean="0"/>
          </a:p>
          <a:p>
            <a:pPr marL="0" indent="0">
              <a:lnSpc>
                <a:spcPct val="90000"/>
              </a:lnSpc>
              <a:buNone/>
            </a:pPr>
            <a:endParaRPr lang="en-GB" dirty="0" smtClean="0"/>
          </a:p>
          <a:p>
            <a:pPr marL="0" indent="0">
              <a:lnSpc>
                <a:spcPct val="90000"/>
              </a:lnSpc>
              <a:buNone/>
            </a:pPr>
            <a:endParaRPr lang="en-GB" sz="1800" dirty="0" smtClean="0"/>
          </a:p>
          <a:p>
            <a:pPr>
              <a:lnSpc>
                <a:spcPct val="90000"/>
              </a:lnSpc>
            </a:pPr>
            <a:r>
              <a:rPr lang="en-GB" sz="1800" dirty="0" smtClean="0"/>
              <a:t>G</a:t>
            </a:r>
            <a:r>
              <a:rPr lang="en-GB" sz="1800" baseline="-25000" dirty="0" smtClean="0"/>
              <a:t>0</a:t>
            </a:r>
            <a:r>
              <a:rPr lang="en-GB" sz="1800" dirty="0" smtClean="0"/>
              <a:t> includes information from the spallation process (G</a:t>
            </a:r>
            <a:r>
              <a:rPr lang="en-GB" sz="1800" baseline="-25000" dirty="0" smtClean="0"/>
              <a:t>0</a:t>
            </a:r>
            <a:r>
              <a:rPr lang="en-GB" sz="1800" dirty="0" smtClean="0"/>
              <a:t> ~ 3 for uranium; G</a:t>
            </a:r>
            <a:r>
              <a:rPr lang="en-GB" sz="1800" baseline="-25000" dirty="0" smtClean="0"/>
              <a:t>0</a:t>
            </a:r>
            <a:r>
              <a:rPr lang="en-GB" sz="1800" dirty="0" smtClean="0"/>
              <a:t> ~ 2.7 for lead, etc.)</a:t>
            </a:r>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12</a:t>
            </a:fld>
            <a:endParaRPr lang="en-US"/>
          </a:p>
        </p:txBody>
      </p:sp>
      <p:graphicFrame>
        <p:nvGraphicFramePr>
          <p:cNvPr id="6" name="Object 4"/>
          <p:cNvGraphicFramePr>
            <a:graphicFrameLocks noChangeAspect="1"/>
          </p:cNvGraphicFramePr>
          <p:nvPr>
            <p:extLst>
              <p:ext uri="{D42A27DB-BD31-4B8C-83A1-F6EECF244321}">
                <p14:modId xmlns:p14="http://schemas.microsoft.com/office/powerpoint/2010/main" val="1140203859"/>
              </p:ext>
            </p:extLst>
          </p:nvPr>
        </p:nvGraphicFramePr>
        <p:xfrm>
          <a:off x="685836" y="3557591"/>
          <a:ext cx="7140575" cy="785812"/>
        </p:xfrm>
        <a:graphic>
          <a:graphicData uri="http://schemas.openxmlformats.org/presentationml/2006/ole">
            <mc:AlternateContent xmlns:mc="http://schemas.openxmlformats.org/markup-compatibility/2006">
              <mc:Choice xmlns:v="urn:schemas-microsoft-com:vml" Requires="v">
                <p:oleObj spid="_x0000_s1487" name="Equation" r:id="rId4" imgW="4038600" imgH="444500" progId="Equation.3">
                  <p:embed/>
                </p:oleObj>
              </mc:Choice>
              <mc:Fallback>
                <p:oleObj name="Equation" r:id="rId4" imgW="4038600" imgH="444500" progId="Equation.3">
                  <p:embed/>
                  <p:pic>
                    <p:nvPicPr>
                      <p:cNvPr id="0" name=""/>
                      <p:cNvPicPr>
                        <a:picLocks noChangeAspect="1" noChangeArrowheads="1"/>
                      </p:cNvPicPr>
                      <p:nvPr/>
                    </p:nvPicPr>
                    <p:blipFill>
                      <a:blip r:embed="rId5"/>
                      <a:srcRect/>
                      <a:stretch>
                        <a:fillRect/>
                      </a:stretch>
                    </p:blipFill>
                    <p:spPr bwMode="auto">
                      <a:xfrm>
                        <a:off x="685836" y="3557591"/>
                        <a:ext cx="7140575" cy="78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7" name="Object 5"/>
          <p:cNvGraphicFramePr>
            <a:graphicFrameLocks noChangeAspect="1"/>
          </p:cNvGraphicFramePr>
          <p:nvPr>
            <p:extLst>
              <p:ext uri="{D42A27DB-BD31-4B8C-83A1-F6EECF244321}">
                <p14:modId xmlns:p14="http://schemas.microsoft.com/office/powerpoint/2010/main" val="617564152"/>
              </p:ext>
            </p:extLst>
          </p:nvPr>
        </p:nvGraphicFramePr>
        <p:xfrm>
          <a:off x="685836" y="1778001"/>
          <a:ext cx="7040563" cy="930275"/>
        </p:xfrm>
        <a:graphic>
          <a:graphicData uri="http://schemas.openxmlformats.org/presentationml/2006/ole">
            <mc:AlternateContent xmlns:mc="http://schemas.openxmlformats.org/markup-compatibility/2006">
              <mc:Choice xmlns:v="urn:schemas-microsoft-com:vml" Requires="v">
                <p:oleObj spid="_x0000_s1488" name="Equation" r:id="rId6" imgW="3746500" imgH="495300" progId="Equation.3">
                  <p:embed/>
                </p:oleObj>
              </mc:Choice>
              <mc:Fallback>
                <p:oleObj name="Equation" r:id="rId6" imgW="3746500" imgH="495300" progId="Equation.3">
                  <p:embed/>
                  <p:pic>
                    <p:nvPicPr>
                      <p:cNvPr id="0" name=""/>
                      <p:cNvPicPr>
                        <a:picLocks noChangeAspect="1" noChangeArrowheads="1"/>
                      </p:cNvPicPr>
                      <p:nvPr/>
                    </p:nvPicPr>
                    <p:blipFill>
                      <a:blip r:embed="rId7"/>
                      <a:srcRect/>
                      <a:stretch>
                        <a:fillRect/>
                      </a:stretch>
                    </p:blipFill>
                    <p:spPr bwMode="auto">
                      <a:xfrm>
                        <a:off x="685836" y="1778001"/>
                        <a:ext cx="7040563" cy="9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cxnSp>
        <p:nvCxnSpPr>
          <p:cNvPr id="9" name="Straight Arrow Connector 8"/>
          <p:cNvCxnSpPr/>
          <p:nvPr/>
        </p:nvCxnSpPr>
        <p:spPr bwMode="auto">
          <a:xfrm flipH="1">
            <a:off x="5562600" y="3352800"/>
            <a:ext cx="381000" cy="228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TextBox 9"/>
          <p:cNvSpPr txBox="1"/>
          <p:nvPr/>
        </p:nvSpPr>
        <p:spPr>
          <a:xfrm>
            <a:off x="5943619" y="3124200"/>
            <a:ext cx="505555" cy="369332"/>
          </a:xfrm>
          <a:prstGeom prst="rect">
            <a:avLst/>
          </a:prstGeom>
          <a:solidFill>
            <a:srgbClr val="FFFF00"/>
          </a:solidFill>
        </p:spPr>
        <p:txBody>
          <a:bodyPr wrap="none" rtlCol="0">
            <a:spAutoFit/>
          </a:bodyPr>
          <a:lstStyle/>
          <a:p>
            <a:r>
              <a:rPr lang="en-GB" sz="1800" dirty="0" smtClean="0"/>
              <a:t>n/p</a:t>
            </a:r>
            <a:endParaRPr lang="en-GB" sz="1800" dirty="0"/>
          </a:p>
        </p:txBody>
      </p:sp>
      <p:sp>
        <p:nvSpPr>
          <p:cNvPr id="11" name="TextBox 10"/>
          <p:cNvSpPr txBox="1"/>
          <p:nvPr/>
        </p:nvSpPr>
        <p:spPr>
          <a:xfrm>
            <a:off x="3810036" y="4419600"/>
            <a:ext cx="1031465" cy="369332"/>
          </a:xfrm>
          <a:prstGeom prst="rect">
            <a:avLst/>
          </a:prstGeom>
          <a:solidFill>
            <a:srgbClr val="FFFF00"/>
          </a:solidFill>
        </p:spPr>
        <p:txBody>
          <a:bodyPr wrap="none" rtlCol="0">
            <a:spAutoFit/>
          </a:bodyPr>
          <a:lstStyle/>
          <a:p>
            <a:r>
              <a:rPr lang="en-GB" sz="1800" dirty="0" smtClean="0"/>
              <a:t>n/fission</a:t>
            </a:r>
            <a:endParaRPr lang="en-GB" sz="1800" dirty="0"/>
          </a:p>
        </p:txBody>
      </p:sp>
      <p:cxnSp>
        <p:nvCxnSpPr>
          <p:cNvPr id="13" name="Straight Arrow Connector 12"/>
          <p:cNvCxnSpPr/>
          <p:nvPr/>
        </p:nvCxnSpPr>
        <p:spPr bwMode="auto">
          <a:xfrm flipV="1">
            <a:off x="4343400" y="4191000"/>
            <a:ext cx="228600" cy="228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4" name="TextBox 13"/>
          <p:cNvSpPr txBox="1"/>
          <p:nvPr/>
        </p:nvSpPr>
        <p:spPr>
          <a:xfrm>
            <a:off x="5486400" y="4419600"/>
            <a:ext cx="1557600" cy="369332"/>
          </a:xfrm>
          <a:prstGeom prst="rect">
            <a:avLst/>
          </a:prstGeom>
          <a:solidFill>
            <a:srgbClr val="FFFF00"/>
          </a:solidFill>
        </p:spPr>
        <p:txBody>
          <a:bodyPr wrap="none" rtlCol="0">
            <a:spAutoFit/>
          </a:bodyPr>
          <a:lstStyle/>
          <a:p>
            <a:r>
              <a:rPr lang="en-GB" sz="1800" dirty="0" smtClean="0"/>
              <a:t>Beam energy</a:t>
            </a:r>
            <a:endParaRPr lang="en-GB" sz="1800" dirty="0"/>
          </a:p>
        </p:txBody>
      </p:sp>
      <p:cxnSp>
        <p:nvCxnSpPr>
          <p:cNvPr id="16" name="Straight Arrow Connector 15"/>
          <p:cNvCxnSpPr/>
          <p:nvPr/>
        </p:nvCxnSpPr>
        <p:spPr bwMode="auto">
          <a:xfrm flipH="1" flipV="1">
            <a:off x="5715000" y="4267200"/>
            <a:ext cx="228600" cy="1524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8" name="TextBox 17"/>
          <p:cNvSpPr txBox="1"/>
          <p:nvPr/>
        </p:nvSpPr>
        <p:spPr>
          <a:xfrm>
            <a:off x="3810003" y="3124200"/>
            <a:ext cx="1634469" cy="369332"/>
          </a:xfrm>
          <a:prstGeom prst="rect">
            <a:avLst/>
          </a:prstGeom>
          <a:solidFill>
            <a:srgbClr val="FFFF00"/>
          </a:solidFill>
        </p:spPr>
        <p:txBody>
          <a:bodyPr wrap="none" rtlCol="0">
            <a:spAutoFit/>
          </a:bodyPr>
          <a:lstStyle/>
          <a:p>
            <a:r>
              <a:rPr lang="en-GB" sz="1800" dirty="0" smtClean="0"/>
              <a:t>Energy/fission</a:t>
            </a:r>
            <a:endParaRPr lang="en-GB" sz="1800" dirty="0"/>
          </a:p>
        </p:txBody>
      </p:sp>
      <p:cxnSp>
        <p:nvCxnSpPr>
          <p:cNvPr id="20" name="Straight Arrow Connector 19"/>
          <p:cNvCxnSpPr/>
          <p:nvPr/>
        </p:nvCxnSpPr>
        <p:spPr bwMode="auto">
          <a:xfrm>
            <a:off x="4724400" y="3505200"/>
            <a:ext cx="152400" cy="76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17" name="Image 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9"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2906499218"/>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dirty="0" smtClean="0">
                <a:ea typeface="ＭＳ Ｐゴシック" charset="-128"/>
                <a:cs typeface="ＭＳ Ｐゴシック" charset="-128"/>
              </a:rPr>
              <a:t>FEAT at the CERN PS (1994)</a:t>
            </a:r>
          </a:p>
        </p:txBody>
      </p:sp>
      <p:sp>
        <p:nvSpPr>
          <p:cNvPr id="27651" name="Content Placeholder 2"/>
          <p:cNvSpPr>
            <a:spLocks noGrp="1"/>
          </p:cNvSpPr>
          <p:nvPr>
            <p:ph idx="1"/>
          </p:nvPr>
        </p:nvSpPr>
        <p:spPr>
          <a:xfrm>
            <a:off x="304800" y="1143000"/>
            <a:ext cx="8686800" cy="5181600"/>
          </a:xfrm>
        </p:spPr>
        <p:txBody>
          <a:bodyPr/>
          <a:lstStyle/>
          <a:p>
            <a:r>
              <a:rPr lang="en-US" dirty="0" smtClean="0">
                <a:ea typeface="ＭＳ Ｐゴシック" charset="-128"/>
                <a:cs typeface="ＭＳ Ｐゴシック" charset="-128"/>
              </a:rPr>
              <a:t>The goal of the </a:t>
            </a:r>
            <a:r>
              <a:rPr lang="en-US" b="1" dirty="0" smtClean="0">
                <a:solidFill>
                  <a:srgbClr val="CC0000"/>
                </a:solidFill>
                <a:ea typeface="ＭＳ Ｐゴシック" charset="-128"/>
                <a:cs typeface="ＭＳ Ｐゴシック" charset="-128"/>
              </a:rPr>
              <a:t>F</a:t>
            </a:r>
            <a:r>
              <a:rPr lang="en-US" dirty="0" smtClean="0">
                <a:ea typeface="ＭＳ Ｐゴシック" charset="-128"/>
                <a:cs typeface="ＭＳ Ｐゴシック" charset="-128"/>
              </a:rPr>
              <a:t>irst </a:t>
            </a:r>
            <a:r>
              <a:rPr lang="en-US" b="1" dirty="0" smtClean="0">
                <a:solidFill>
                  <a:srgbClr val="CC0000"/>
                </a:solidFill>
                <a:ea typeface="ＭＳ Ｐゴシック" charset="-128"/>
                <a:cs typeface="ＭＳ Ｐゴシック" charset="-128"/>
              </a:rPr>
              <a:t>E</a:t>
            </a:r>
            <a:r>
              <a:rPr lang="en-US" dirty="0" smtClean="0">
                <a:ea typeface="ＭＳ Ｐゴシック" charset="-128"/>
                <a:cs typeface="ＭＳ Ｐゴシック" charset="-128"/>
              </a:rPr>
              <a:t>nergy </a:t>
            </a:r>
            <a:r>
              <a:rPr lang="en-US" b="1" dirty="0" smtClean="0">
                <a:solidFill>
                  <a:srgbClr val="CC0000"/>
                </a:solidFill>
                <a:ea typeface="ＭＳ Ｐゴシック" charset="-128"/>
                <a:cs typeface="ＭＳ Ｐゴシック" charset="-128"/>
              </a:rPr>
              <a:t>A</a:t>
            </a:r>
            <a:r>
              <a:rPr lang="en-US" dirty="0" smtClean="0">
                <a:ea typeface="ＭＳ Ｐゴシック" charset="-128"/>
                <a:cs typeface="ＭＳ Ｐゴシック" charset="-128"/>
              </a:rPr>
              <a:t>mplifier </a:t>
            </a:r>
            <a:r>
              <a:rPr lang="en-US" b="1" dirty="0" smtClean="0">
                <a:solidFill>
                  <a:srgbClr val="CC0000"/>
                </a:solidFill>
                <a:ea typeface="ＭＳ Ｐゴシック" charset="-128"/>
                <a:cs typeface="ＭＳ Ｐゴシック" charset="-128"/>
              </a:rPr>
              <a:t>T</a:t>
            </a:r>
            <a:r>
              <a:rPr lang="en-US" dirty="0" smtClean="0">
                <a:ea typeface="ＭＳ Ｐゴシック" charset="-128"/>
                <a:cs typeface="ＭＳ Ｐゴシック" charset="-128"/>
              </a:rPr>
              <a:t>est (</a:t>
            </a:r>
            <a:r>
              <a:rPr lang="en-US" b="1" dirty="0" smtClean="0">
                <a:solidFill>
                  <a:srgbClr val="FF0000"/>
                </a:solidFill>
                <a:ea typeface="ＭＳ Ｐゴシック" charset="-128"/>
                <a:cs typeface="ＭＳ Ｐゴシック" charset="-128"/>
              </a:rPr>
              <a:t>FEAT</a:t>
            </a:r>
            <a:r>
              <a:rPr lang="en-US" dirty="0" smtClean="0">
                <a:ea typeface="ＭＳ Ｐゴシック" charset="-128"/>
                <a:cs typeface="ＭＳ Ｐゴシック" charset="-128"/>
              </a:rPr>
              <a:t>) at the CERN PS was to check the </a:t>
            </a:r>
            <a:r>
              <a:rPr lang="en-US" b="1" dirty="0" smtClean="0">
                <a:solidFill>
                  <a:srgbClr val="FF0000"/>
                </a:solidFill>
                <a:ea typeface="ＭＳ Ｐゴシック" charset="-128"/>
                <a:cs typeface="ＭＳ Ｐゴシック" charset="-128"/>
              </a:rPr>
              <a:t>basic concept of energy gain</a:t>
            </a:r>
            <a:r>
              <a:rPr lang="en-US" dirty="0" smtClean="0">
                <a:ea typeface="ＭＳ Ｐゴシック" charset="-128"/>
                <a:cs typeface="ＭＳ Ｐゴシック" charset="-128"/>
              </a:rPr>
              <a:t>, and </a:t>
            </a:r>
            <a:r>
              <a:rPr lang="en-US" b="1" dirty="0" smtClean="0">
                <a:solidFill>
                  <a:srgbClr val="FF0000"/>
                </a:solidFill>
                <a:ea typeface="ＭＳ Ｐゴシック" charset="-128"/>
                <a:cs typeface="ＭＳ Ｐゴシック" charset="-128"/>
              </a:rPr>
              <a:t>validate the innovative simulation </a:t>
            </a:r>
            <a:r>
              <a:rPr lang="en-US" dirty="0" smtClean="0">
                <a:ea typeface="ＭＳ Ｐゴシック" charset="-128"/>
                <a:cs typeface="ＭＳ Ｐゴシック" charset="-128"/>
              </a:rPr>
              <a:t>developed by C. Rubbia and his group.</a:t>
            </a:r>
            <a:r>
              <a:rPr lang="fr-FR" dirty="0" smtClean="0">
                <a:ea typeface="ＭＳ Ｐゴシック" charset="-128"/>
                <a:cs typeface="ＭＳ Ｐゴシック" charset="-128"/>
              </a:rPr>
              <a:t> </a:t>
            </a:r>
          </a:p>
        </p:txBody>
      </p:sp>
      <p:sp>
        <p:nvSpPr>
          <p:cNvPr id="5" name="Slide Number Placeholder 4"/>
          <p:cNvSpPr>
            <a:spLocks noGrp="1"/>
          </p:cNvSpPr>
          <p:nvPr>
            <p:ph type="sldNum" sz="quarter" idx="12"/>
          </p:nvPr>
        </p:nvSpPr>
        <p:spPr/>
        <p:txBody>
          <a:bodyPr/>
          <a:lstStyle/>
          <a:p>
            <a:pPr>
              <a:defRPr/>
            </a:pPr>
            <a:fld id="{ED90C91E-EAA4-CF4A-B34B-1A99155A7A45}" type="slidenum">
              <a:rPr lang="en-US" smtClean="0"/>
              <a:pPr>
                <a:defRPr/>
              </a:pPr>
              <a:t>13</a:t>
            </a:fld>
            <a:endParaRPr lang="en-US"/>
          </a:p>
        </p:txBody>
      </p:sp>
      <p:pic>
        <p:nvPicPr>
          <p:cNvPr id="27654" name="Picture 4" descr="FEAT_geo.ill3.eps                                              00011BB0jean-pierre                    B950C5B4:"/>
          <p:cNvPicPr>
            <a:picLocks noChangeAspect="1" noChangeArrowheads="1"/>
          </p:cNvPicPr>
          <p:nvPr/>
        </p:nvPicPr>
        <p:blipFill>
          <a:blip r:embed="rId2"/>
          <a:srcRect/>
          <a:stretch>
            <a:fillRect/>
          </a:stretch>
        </p:blipFill>
        <p:spPr bwMode="auto">
          <a:xfrm>
            <a:off x="4554085" y="2667001"/>
            <a:ext cx="4589921" cy="3124200"/>
          </a:xfrm>
          <a:prstGeom prst="rect">
            <a:avLst/>
          </a:prstGeom>
          <a:noFill/>
          <a:ln w="9525">
            <a:noFill/>
            <a:miter lim="800000"/>
            <a:headEnd/>
            <a:tailEnd/>
          </a:ln>
        </p:spPr>
      </p:pic>
      <p:pic>
        <p:nvPicPr>
          <p:cNvPr id="7" name="Picture 4" descr="FEAT_Picture/rot                                               00000782DATA 1                         B43215C1:"/>
          <p:cNvPicPr>
            <a:picLocks noChangeAspect="1" noChangeArrowheads="1"/>
          </p:cNvPicPr>
          <p:nvPr/>
        </p:nvPicPr>
        <p:blipFill>
          <a:blip r:embed="rId3"/>
          <a:srcRect/>
          <a:stretch>
            <a:fillRect/>
          </a:stretch>
        </p:blipFill>
        <p:spPr bwMode="auto">
          <a:xfrm>
            <a:off x="53979" y="2819400"/>
            <a:ext cx="4557889" cy="2895600"/>
          </a:xfrm>
          <a:prstGeom prst="rect">
            <a:avLst/>
          </a:prstGeom>
          <a:noFill/>
          <a:ln w="9525">
            <a:noFill/>
            <a:miter lim="800000"/>
            <a:headEnd/>
            <a:tailEnd/>
          </a:ln>
        </p:spPr>
      </p:pic>
      <p:sp>
        <p:nvSpPr>
          <p:cNvPr id="8" name="TextBox 7"/>
          <p:cNvSpPr txBox="1"/>
          <p:nvPr/>
        </p:nvSpPr>
        <p:spPr>
          <a:xfrm>
            <a:off x="76200" y="6019800"/>
            <a:ext cx="4495800" cy="400110"/>
          </a:xfrm>
          <a:prstGeom prst="rect">
            <a:avLst/>
          </a:prstGeom>
          <a:solidFill>
            <a:srgbClr val="FFFF00"/>
          </a:solidFill>
        </p:spPr>
        <p:txBody>
          <a:bodyPr wrap="square" rtlCol="0">
            <a:spAutoFit/>
          </a:bodyPr>
          <a:lstStyle/>
          <a:p>
            <a:r>
              <a:rPr lang="en-US" dirty="0" smtClean="0">
                <a:ea typeface="ＭＳ Ｐゴシック" charset="-128"/>
                <a:cs typeface="ＭＳ Ｐゴシック" charset="-128"/>
              </a:rPr>
              <a:t>3.62 </a:t>
            </a:r>
            <a:r>
              <a:rPr lang="en-US" dirty="0" err="1" smtClean="0">
                <a:ea typeface="ＭＳ Ｐゴシック" charset="-128"/>
                <a:cs typeface="ＭＳ Ｐゴシック" charset="-128"/>
              </a:rPr>
              <a:t>t</a:t>
            </a:r>
            <a:r>
              <a:rPr lang="en-US" dirty="0" smtClean="0">
                <a:ea typeface="ＭＳ Ｐゴシック" charset="-128"/>
                <a:cs typeface="ＭＳ Ｐゴシック" charset="-128"/>
              </a:rPr>
              <a:t> of natural uranium; </a:t>
            </a:r>
            <a:r>
              <a:rPr lang="en-US" dirty="0" err="1" smtClean="0">
                <a:ea typeface="ＭＳ Ｐゴシック" charset="-128"/>
                <a:cs typeface="ＭＳ Ｐゴシック" charset="-128"/>
              </a:rPr>
              <a:t>k</a:t>
            </a:r>
            <a:r>
              <a:rPr lang="en-US" baseline="-25000" dirty="0" err="1" smtClean="0">
                <a:ea typeface="ＭＳ Ｐゴシック" charset="-128"/>
                <a:cs typeface="ＭＳ Ｐゴシック" charset="-128"/>
              </a:rPr>
              <a:t>eff</a:t>
            </a:r>
            <a:r>
              <a:rPr lang="en-US" dirty="0" smtClean="0">
                <a:ea typeface="ＭＳ Ｐゴシック" charset="-128"/>
                <a:cs typeface="ＭＳ Ｐゴシック" charset="-128"/>
              </a:rPr>
              <a:t> ~ 0.9</a:t>
            </a:r>
            <a:endParaRPr lang="fr-FR" dirty="0" smtClean="0">
              <a:ea typeface="ＭＳ Ｐゴシック" charset="-128"/>
              <a:cs typeface="ＭＳ Ｐゴシック" charset="-128"/>
            </a:endParaRPr>
          </a:p>
        </p:txBody>
      </p:sp>
      <p:sp>
        <p:nvSpPr>
          <p:cNvPr id="9" name="TextBox 8"/>
          <p:cNvSpPr txBox="1"/>
          <p:nvPr/>
        </p:nvSpPr>
        <p:spPr>
          <a:xfrm>
            <a:off x="5181620" y="5791200"/>
            <a:ext cx="2852063" cy="707886"/>
          </a:xfrm>
          <a:prstGeom prst="rect">
            <a:avLst/>
          </a:prstGeom>
          <a:noFill/>
        </p:spPr>
        <p:txBody>
          <a:bodyPr wrap="none" rtlCol="0">
            <a:spAutoFit/>
          </a:bodyPr>
          <a:lstStyle/>
          <a:p>
            <a:r>
              <a:rPr lang="en-US" dirty="0" smtClean="0"/>
              <a:t>– Count fissions</a:t>
            </a:r>
          </a:p>
          <a:p>
            <a:r>
              <a:rPr lang="en-US" dirty="0" smtClean="0"/>
              <a:t>– Measure temperature</a:t>
            </a:r>
            <a:endParaRPr lang="en-US" dirty="0"/>
          </a:p>
        </p:txBody>
      </p:sp>
      <p:sp>
        <p:nvSpPr>
          <p:cNvPr id="10" name="Rounded Rectangle 9"/>
          <p:cNvSpPr/>
          <p:nvPr/>
        </p:nvSpPr>
        <p:spPr bwMode="auto">
          <a:xfrm>
            <a:off x="5181600" y="5715000"/>
            <a:ext cx="2971800" cy="83820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Helvetica" pitchFamily="-106" charset="0"/>
            </a:endParaRPr>
          </a:p>
        </p:txBody>
      </p:sp>
      <p:pic>
        <p:nvPicPr>
          <p:cNvPr id="11"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2"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GB" dirty="0" smtClean="0">
                <a:ea typeface="ＭＳ Ｐゴシック" charset="-128"/>
                <a:cs typeface="ＭＳ Ｐゴシック" charset="-128"/>
              </a:rPr>
              <a:t>Main results from FEAT</a:t>
            </a:r>
          </a:p>
        </p:txBody>
      </p:sp>
      <p:sp>
        <p:nvSpPr>
          <p:cNvPr id="8" name="Content Placeholder 7"/>
          <p:cNvSpPr>
            <a:spLocks noGrp="1"/>
          </p:cNvSpPr>
          <p:nvPr>
            <p:ph idx="1"/>
          </p:nvPr>
        </p:nvSpPr>
        <p:spPr>
          <a:xfrm>
            <a:off x="228600" y="4114800"/>
            <a:ext cx="8686800" cy="2362200"/>
          </a:xfrm>
        </p:spPr>
        <p:txBody>
          <a:bodyPr/>
          <a:lstStyle/>
          <a:p>
            <a:r>
              <a:rPr lang="en-GB" sz="1800" dirty="0">
                <a:ea typeface="ＭＳ Ｐゴシック" charset="-128"/>
                <a:cs typeface="ＭＳ Ｐゴシック" charset="-128"/>
              </a:rPr>
              <a:t>Two important </a:t>
            </a:r>
            <a:r>
              <a:rPr lang="en-GB" sz="1800" dirty="0" smtClean="0">
                <a:ea typeface="ＭＳ Ｐゴシック" charset="-128"/>
                <a:cs typeface="ＭＳ Ｐゴシック" charset="-128"/>
              </a:rPr>
              <a:t>results from FEAT:</a:t>
            </a:r>
            <a:endParaRPr lang="en-GB" sz="1800" dirty="0">
              <a:ea typeface="ＭＳ Ｐゴシック" charset="-128"/>
              <a:cs typeface="ＭＳ Ｐゴシック" charset="-128"/>
            </a:endParaRPr>
          </a:p>
          <a:p>
            <a:pPr lvl="1"/>
            <a:r>
              <a:rPr lang="en-GB" sz="1800" b="1" dirty="0">
                <a:solidFill>
                  <a:srgbClr val="FF0000"/>
                </a:solidFill>
                <a:ea typeface="ＭＳ Ｐゴシック" charset="-128"/>
                <a:cs typeface="ＭＳ Ｐゴシック" charset="-128"/>
              </a:rPr>
              <a:t>Optimum beam energy reached at </a:t>
            </a:r>
            <a:r>
              <a:rPr lang="en-GB" sz="1800" b="1" dirty="0" smtClean="0">
                <a:solidFill>
                  <a:srgbClr val="FF0000"/>
                </a:solidFill>
                <a:ea typeface="ＭＳ Ｐゴシック" charset="-128"/>
                <a:cs typeface="ＭＳ Ｐゴシック" charset="-128"/>
              </a:rPr>
              <a:t>about 900 </a:t>
            </a:r>
            <a:r>
              <a:rPr lang="en-GB" sz="1800" b="1" dirty="0">
                <a:solidFill>
                  <a:srgbClr val="FF0000"/>
                </a:solidFill>
                <a:ea typeface="ＭＳ Ｐゴシック" charset="-128"/>
                <a:cs typeface="ＭＳ Ｐゴシック" charset="-128"/>
              </a:rPr>
              <a:t>MeV</a:t>
            </a:r>
            <a:r>
              <a:rPr lang="en-GB" sz="1800" dirty="0">
                <a:ea typeface="ＭＳ Ｐゴシック" charset="-128"/>
                <a:cs typeface="ＭＳ Ｐゴシック" charset="-128"/>
              </a:rPr>
              <a:t>, with slow decrease at higher energies (ionization </a:t>
            </a:r>
            <a:r>
              <a:rPr lang="en-GB" sz="1800" dirty="0" err="1">
                <a:ea typeface="ＭＳ Ｐゴシック" charset="-128"/>
                <a:cs typeface="ＭＳ Ｐゴシック" charset="-128"/>
              </a:rPr>
              <a:t>vs</a:t>
            </a:r>
            <a:r>
              <a:rPr lang="en-GB" sz="1800" dirty="0">
                <a:ea typeface="ＭＳ Ｐゴシック" charset="-128"/>
                <a:cs typeface="ＭＳ Ｐゴシック" charset="-128"/>
              </a:rPr>
              <a:t> nuclear cascade production)</a:t>
            </a:r>
            <a:r>
              <a:rPr lang="en-GB" sz="1800" dirty="0">
                <a:solidFill>
                  <a:srgbClr val="000000"/>
                </a:solidFill>
                <a:ea typeface="ＭＳ Ｐゴシック" charset="-128"/>
                <a:cs typeface="ＭＳ Ｐゴシック" charset="-128"/>
              </a:rPr>
              <a:t>. Above 900 MeV, </a:t>
            </a:r>
            <a:r>
              <a:rPr lang="en-GB" sz="1800" dirty="0" smtClean="0">
                <a:solidFill>
                  <a:srgbClr val="000000"/>
                </a:solidFill>
                <a:ea typeface="ＭＳ Ｐゴシック" charset="-128"/>
                <a:cs typeface="ＭＳ Ｐゴシック" charset="-128"/>
              </a:rPr>
              <a:t>the neutron </a:t>
            </a:r>
            <a:r>
              <a:rPr lang="en-GB" sz="1800" dirty="0">
                <a:solidFill>
                  <a:srgbClr val="000000"/>
                </a:solidFill>
                <a:ea typeface="ＭＳ Ｐゴシック" charset="-128"/>
                <a:cs typeface="ＭＳ Ｐゴシック" charset="-128"/>
              </a:rPr>
              <a:t>yield scales with proton </a:t>
            </a:r>
            <a:r>
              <a:rPr lang="en-GB" sz="1800" dirty="0" smtClean="0">
                <a:solidFill>
                  <a:srgbClr val="000000"/>
                </a:solidFill>
                <a:ea typeface="ＭＳ Ｐゴシック" charset="-128"/>
                <a:cs typeface="ＭＳ Ｐゴシック" charset="-128"/>
              </a:rPr>
              <a:t>energy. </a:t>
            </a:r>
            <a:r>
              <a:rPr lang="en-GB" sz="1800" dirty="0" smtClean="0">
                <a:ea typeface="ＭＳ Ｐゴシック" charset="-128"/>
                <a:cs typeface="ＭＳ Ｐゴシック" charset="-128"/>
              </a:rPr>
              <a:t>At much higher </a:t>
            </a:r>
            <a:r>
              <a:rPr lang="en-GB" sz="1800" dirty="0" smtClean="0">
                <a:solidFill>
                  <a:srgbClr val="000000"/>
                </a:solidFill>
                <a:ea typeface="ＭＳ Ｐゴシック" charset="-128"/>
                <a:cs typeface="ＭＳ Ｐゴシック" charset="-128"/>
              </a:rPr>
              <a:t>energies the gain drops because of pion production.</a:t>
            </a:r>
            <a:endParaRPr lang="en-GB" sz="1800" dirty="0">
              <a:solidFill>
                <a:srgbClr val="000000"/>
              </a:solidFill>
              <a:ea typeface="ＭＳ Ｐゴシック" charset="-128"/>
              <a:cs typeface="ＭＳ Ｐゴシック" charset="-128"/>
            </a:endParaRPr>
          </a:p>
          <a:p>
            <a:pPr lvl="1"/>
            <a:r>
              <a:rPr lang="en-GB" sz="1800" b="1" dirty="0">
                <a:solidFill>
                  <a:srgbClr val="FF0000"/>
                </a:solidFill>
                <a:ea typeface="ＭＳ Ｐゴシック" charset="-128"/>
                <a:cs typeface="ＭＳ Ｐゴシック" charset="-128"/>
              </a:rPr>
              <a:t>Simulation validated </a:t>
            </a:r>
            <a:r>
              <a:rPr lang="en-GB" sz="1800" dirty="0">
                <a:ea typeface="ＭＳ Ｐゴシック" charset="-128"/>
                <a:cs typeface="ＭＳ Ｐゴシック" charset="-128"/>
              </a:rPr>
              <a:t>from spallation to </a:t>
            </a:r>
            <a:r>
              <a:rPr lang="en-GB" sz="1800" dirty="0" smtClean="0">
                <a:ea typeface="ＭＳ Ｐゴシック" charset="-128"/>
                <a:cs typeface="ＭＳ Ｐゴシック" charset="-128"/>
              </a:rPr>
              <a:t>energy production</a:t>
            </a:r>
            <a:endParaRPr lang="en-GB" sz="1800" dirty="0">
              <a:ea typeface="ＭＳ Ｐゴシック" charset="-128"/>
              <a:cs typeface="ＭＳ Ｐゴシック" charset="-128"/>
            </a:endParaRPr>
          </a:p>
        </p:txBody>
      </p:sp>
      <p:sp>
        <p:nvSpPr>
          <p:cNvPr id="5" name="Slide Number Placeholder 4"/>
          <p:cNvSpPr>
            <a:spLocks noGrp="1"/>
          </p:cNvSpPr>
          <p:nvPr>
            <p:ph type="sldNum" sz="quarter" idx="12"/>
          </p:nvPr>
        </p:nvSpPr>
        <p:spPr/>
        <p:txBody>
          <a:bodyPr/>
          <a:lstStyle/>
          <a:p>
            <a:pPr>
              <a:defRPr/>
            </a:pPr>
            <a:fld id="{888240BF-BE69-F344-9074-31604AB3C75B}" type="slidenum">
              <a:rPr lang="en-US" smtClean="0"/>
              <a:pPr>
                <a:defRPr/>
              </a:pPr>
              <a:t>14</a:t>
            </a:fld>
            <a:endParaRPr lang="en-US"/>
          </a:p>
        </p:txBody>
      </p:sp>
      <p:grpSp>
        <p:nvGrpSpPr>
          <p:cNvPr id="4" name="Group 3"/>
          <p:cNvGrpSpPr/>
          <p:nvPr/>
        </p:nvGrpSpPr>
        <p:grpSpPr>
          <a:xfrm>
            <a:off x="228600" y="990600"/>
            <a:ext cx="4191000" cy="3007253"/>
            <a:chOff x="304800" y="3276599"/>
            <a:chExt cx="4191000" cy="3007253"/>
          </a:xfrm>
        </p:grpSpPr>
        <p:pic>
          <p:nvPicPr>
            <p:cNvPr id="7" name="Picture 4" descr="Neutron Flux Radial Dist..eps                                  0001A0C9Jean-Pierre                    B7C3C7B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276599"/>
              <a:ext cx="4191000" cy="3007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81200" y="3962400"/>
              <a:ext cx="2110261" cy="369332"/>
            </a:xfrm>
            <a:prstGeom prst="rect">
              <a:avLst/>
            </a:prstGeom>
            <a:solidFill>
              <a:srgbClr val="FFFF00"/>
            </a:solidFill>
          </p:spPr>
          <p:txBody>
            <a:bodyPr wrap="none" rtlCol="0">
              <a:spAutoFit/>
            </a:bodyPr>
            <a:lstStyle/>
            <a:p>
              <a:r>
                <a:rPr lang="en-GB" sz="1800" dirty="0" smtClean="0"/>
                <a:t>k</a:t>
              </a:r>
              <a:r>
                <a:rPr lang="en-GB" sz="1800" baseline="-25000" dirty="0" smtClean="0"/>
                <a:t>∞</a:t>
              </a:r>
              <a:r>
                <a:rPr lang="en-GB" sz="1800" dirty="0" smtClean="0"/>
                <a:t> &lt; 1: exponential</a:t>
              </a:r>
              <a:endParaRPr lang="en-GB" sz="1800" dirty="0"/>
            </a:p>
          </p:txBody>
        </p:sp>
      </p:grpSp>
      <p:grpSp>
        <p:nvGrpSpPr>
          <p:cNvPr id="6" name="Group 5"/>
          <p:cNvGrpSpPr/>
          <p:nvPr/>
        </p:nvGrpSpPr>
        <p:grpSpPr>
          <a:xfrm>
            <a:off x="4191011" y="812800"/>
            <a:ext cx="5053789" cy="3657600"/>
            <a:chOff x="4343400" y="3124200"/>
            <a:chExt cx="4977589" cy="3517417"/>
          </a:xfrm>
        </p:grpSpPr>
        <p:pic>
          <p:nvPicPr>
            <p:cNvPr id="9" name="Picture 8" descr="Gain.FEAT [Converted].ai"/>
            <p:cNvPicPr>
              <a:picLocks noChangeAspect="1"/>
            </p:cNvPicPr>
            <p:nvPr/>
          </p:nvPicPr>
          <p:blipFill>
            <a:blip r:embed="rId3"/>
            <a:stretch>
              <a:fillRect/>
            </a:stretch>
          </p:blipFill>
          <p:spPr>
            <a:xfrm>
              <a:off x="4343400" y="3124200"/>
              <a:ext cx="4977589" cy="3517417"/>
            </a:xfrm>
            <a:prstGeom prst="rect">
              <a:avLst/>
            </a:prstGeom>
          </p:spPr>
        </p:pic>
        <p:sp>
          <p:nvSpPr>
            <p:cNvPr id="3" name="TextBox 2"/>
            <p:cNvSpPr txBox="1"/>
            <p:nvPr/>
          </p:nvSpPr>
          <p:spPr>
            <a:xfrm>
              <a:off x="4876800" y="5029200"/>
              <a:ext cx="2722051" cy="621559"/>
            </a:xfrm>
            <a:prstGeom prst="rect">
              <a:avLst/>
            </a:prstGeom>
            <a:solidFill>
              <a:srgbClr val="FFFF00"/>
            </a:solidFill>
          </p:spPr>
          <p:txBody>
            <a:bodyPr wrap="none" rtlCol="0">
              <a:spAutoFit/>
            </a:bodyPr>
            <a:lstStyle/>
            <a:p>
              <a:r>
                <a:rPr lang="en-GB" sz="1800" dirty="0" smtClean="0"/>
                <a:t>Energy gain well </a:t>
              </a:r>
              <a:br>
                <a:rPr lang="en-GB" sz="1800" dirty="0" smtClean="0"/>
              </a:br>
              <a:r>
                <a:rPr lang="en-GB" sz="1800" dirty="0" smtClean="0"/>
                <a:t>reproduced by simulation</a:t>
              </a:r>
              <a:endParaRPr lang="en-GB" sz="1800" dirty="0"/>
            </a:p>
          </p:txBody>
        </p:sp>
      </p:grpSp>
      <p:cxnSp>
        <p:nvCxnSpPr>
          <p:cNvPr id="11" name="Straight Arrow Connector 10"/>
          <p:cNvCxnSpPr/>
          <p:nvPr/>
        </p:nvCxnSpPr>
        <p:spPr bwMode="auto">
          <a:xfrm flipH="1">
            <a:off x="1828800" y="2057400"/>
            <a:ext cx="533400" cy="914400"/>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pic>
        <p:nvPicPr>
          <p:cNvPr id="13"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4"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ea typeface="ＭＳ Ｐゴシック" charset="-128"/>
                <a:cs typeface="ＭＳ Ｐゴシック" charset="-128"/>
              </a:rPr>
              <a:t>E</a:t>
            </a:r>
            <a:r>
              <a:rPr lang="en-GB" dirty="0" err="1" smtClean="0">
                <a:ea typeface="ＭＳ Ｐゴシック" charset="-128"/>
                <a:cs typeface="ＭＳ Ｐゴシック" charset="-128"/>
              </a:rPr>
              <a:t>nergy</a:t>
            </a:r>
            <a:r>
              <a:rPr lang="en-GB" dirty="0" smtClean="0">
                <a:ea typeface="ＭＳ Ｐゴシック" charset="-128"/>
                <a:cs typeface="ＭＳ Ｐゴシック" charset="-128"/>
              </a:rPr>
              <a:t> gain in ADS systems</a:t>
            </a:r>
          </a:p>
        </p:txBody>
      </p:sp>
      <p:sp>
        <p:nvSpPr>
          <p:cNvPr id="26627" name="Content Placeholder 2"/>
          <p:cNvSpPr>
            <a:spLocks noGrp="1"/>
          </p:cNvSpPr>
          <p:nvPr>
            <p:ph idx="1"/>
          </p:nvPr>
        </p:nvSpPr>
        <p:spPr>
          <a:xfrm>
            <a:off x="0" y="889025"/>
            <a:ext cx="4648200" cy="5664199"/>
          </a:xfrm>
        </p:spPr>
        <p:txBody>
          <a:bodyPr/>
          <a:lstStyle/>
          <a:p>
            <a:endParaRPr lang="en-US" dirty="0" smtClean="0">
              <a:ea typeface="ＭＳ Ｐゴシック" charset="-128"/>
              <a:cs typeface="ＭＳ Ｐゴシック" charset="-128"/>
            </a:endParaRPr>
          </a:p>
          <a:p>
            <a:pPr marL="0" indent="0">
              <a:buNone/>
            </a:pPr>
            <a:endParaRPr lang="en-US" dirty="0" smtClean="0">
              <a:ea typeface="ＭＳ Ｐゴシック" charset="-128"/>
              <a:cs typeface="ＭＳ Ｐゴシック" charset="-128"/>
            </a:endParaRPr>
          </a:p>
          <a:p>
            <a:r>
              <a:rPr lang="en-US" sz="1800" dirty="0" smtClean="0">
                <a:ea typeface="ＭＳ Ｐゴシック" charset="-128"/>
                <a:cs typeface="ＭＳ Ｐゴシック" charset="-128"/>
              </a:rPr>
              <a:t>F</a:t>
            </a:r>
            <a:r>
              <a:rPr lang="en-GB" sz="1800" dirty="0" smtClean="0">
                <a:ea typeface="ＭＳ Ｐゴシック" charset="-128"/>
                <a:cs typeface="ＭＳ Ｐゴシック" charset="-128"/>
              </a:rPr>
              <a:t>or a given power output, the energy gain (choice of </a:t>
            </a:r>
            <a:r>
              <a:rPr lang="en-GB" sz="1800" dirty="0" err="1" smtClean="0">
                <a:ea typeface="ＭＳ Ｐゴシック" charset="-128"/>
                <a:cs typeface="ＭＳ Ｐゴシック" charset="-128"/>
              </a:rPr>
              <a:t>k</a:t>
            </a:r>
            <a:r>
              <a:rPr lang="en-GB" sz="1800" baseline="-25000" dirty="0" err="1" smtClean="0">
                <a:ea typeface="ＭＳ Ｐゴシック" charset="-128"/>
                <a:cs typeface="ＭＳ Ｐゴシック" charset="-128"/>
              </a:rPr>
              <a:t>s</a:t>
            </a:r>
            <a:r>
              <a:rPr lang="en-GB" sz="1800" dirty="0" smtClean="0">
                <a:ea typeface="ＭＳ Ｐゴシック" charset="-128"/>
                <a:cs typeface="ＭＳ Ｐゴシック" charset="-128"/>
              </a:rPr>
              <a:t> and G</a:t>
            </a:r>
            <a:r>
              <a:rPr lang="en-GB" sz="1800" baseline="-25000" dirty="0" smtClean="0">
                <a:ea typeface="ＭＳ Ｐゴシック" charset="-128"/>
                <a:cs typeface="ＭＳ Ｐゴシック" charset="-128"/>
              </a:rPr>
              <a:t>0</a:t>
            </a:r>
            <a:r>
              <a:rPr lang="en-GB" sz="1800" dirty="0" smtClean="0">
                <a:ea typeface="ＭＳ Ｐゴシック" charset="-128"/>
                <a:cs typeface="ＭＳ Ｐゴシック" charset="-128"/>
              </a:rPr>
              <a:t>) determines the accelerator power.</a:t>
            </a:r>
            <a:br>
              <a:rPr lang="en-GB" sz="1800" dirty="0" smtClean="0">
                <a:ea typeface="ＭＳ Ｐゴシック" charset="-128"/>
                <a:cs typeface="ＭＳ Ｐゴシック" charset="-128"/>
              </a:rPr>
            </a:br>
            <a:r>
              <a:rPr lang="en-US" sz="1800" b="1" dirty="0" smtClean="0">
                <a:solidFill>
                  <a:srgbClr val="FF0000"/>
                </a:solidFill>
                <a:ea typeface="ＭＳ Ｐゴシック" charset="-128"/>
                <a:cs typeface="ＭＳ Ｐゴシック" charset="-128"/>
              </a:rPr>
              <a:t>T</a:t>
            </a:r>
            <a:r>
              <a:rPr lang="en-GB" sz="1800" b="1" dirty="0" err="1" smtClean="0">
                <a:solidFill>
                  <a:srgbClr val="FF0000"/>
                </a:solidFill>
                <a:ea typeface="ＭＳ Ｐゴシック" charset="-128"/>
                <a:cs typeface="ＭＳ Ｐゴシック" charset="-128"/>
              </a:rPr>
              <a:t>rade</a:t>
            </a:r>
            <a:r>
              <a:rPr lang="en-GB" sz="1800" b="1" dirty="0" smtClean="0">
                <a:solidFill>
                  <a:srgbClr val="FF0000"/>
                </a:solidFill>
                <a:ea typeface="ＭＳ Ｐゴシック" charset="-128"/>
                <a:cs typeface="ＭＳ Ｐゴシック" charset="-128"/>
              </a:rPr>
              <a:t>-off between accelerator power and criticality margin</a:t>
            </a:r>
          </a:p>
          <a:p>
            <a:r>
              <a:rPr lang="en-GB" sz="1800" dirty="0" smtClean="0">
                <a:ea typeface="ＭＳ Ｐゴシック" charset="-128"/>
                <a:cs typeface="ＭＳ Ｐゴシック" charset="-128"/>
              </a:rPr>
              <a:t>Modulating the beam intensity allows variations in the power output</a:t>
            </a:r>
            <a:r>
              <a:rPr lang="en-GB" sz="1800" dirty="0">
                <a:ea typeface="ＭＳ Ｐゴシック" charset="-128"/>
                <a:cs typeface="ＭＳ Ｐゴシック" charset="-128"/>
              </a:rPr>
              <a:t> </a:t>
            </a:r>
            <a:r>
              <a:rPr lang="en-GB" sz="1800" dirty="0" smtClean="0">
                <a:ea typeface="ＭＳ Ｐゴシック" charset="-128"/>
                <a:cs typeface="ＭＳ Ｐゴシック" charset="-128"/>
              </a:rPr>
              <a:t>(complementary with a fluctuating renewable energy source) </a:t>
            </a:r>
          </a:p>
          <a:p>
            <a:r>
              <a:rPr lang="en-GB" sz="1800" b="1" dirty="0" err="1" smtClean="0">
                <a:solidFill>
                  <a:srgbClr val="FF0000"/>
                </a:solidFill>
                <a:ea typeface="ＭＳ Ｐゴシック" charset="-128"/>
                <a:cs typeface="ＭＳ Ｐゴシック" charset="-128"/>
              </a:rPr>
              <a:t>Neutronics</a:t>
            </a:r>
            <a:r>
              <a:rPr lang="en-GB" sz="1800" b="1" dirty="0" smtClean="0">
                <a:solidFill>
                  <a:srgbClr val="FF0000"/>
                </a:solidFill>
                <a:ea typeface="ＭＳ Ｐゴシック" charset="-128"/>
                <a:cs typeface="ＭＳ Ｐゴシック" charset="-128"/>
              </a:rPr>
              <a:t> with thorium very favourable compared to uranium </a:t>
            </a:r>
            <a:r>
              <a:rPr lang="en-GB" sz="1800" dirty="0" smtClean="0">
                <a:ea typeface="ＭＳ Ｐゴシック" charset="-128"/>
                <a:cs typeface="ＭＳ Ｐゴシック" charset="-128"/>
              </a:rPr>
              <a:t>t</a:t>
            </a:r>
            <a:r>
              <a:rPr lang="en-GB" sz="1800" baseline="-25000" dirty="0" smtClean="0">
                <a:ea typeface="ＭＳ Ｐゴシック" charset="-128"/>
                <a:cs typeface="ＭＳ Ｐゴシック" charset="-128"/>
              </a:rPr>
              <a:t>1/2</a:t>
            </a:r>
            <a:r>
              <a:rPr lang="en-GB" sz="1800" dirty="0" smtClean="0">
                <a:ea typeface="ＭＳ Ｐゴシック" charset="-128"/>
                <a:cs typeface="ＭＳ Ｐゴシック" charset="-128"/>
              </a:rPr>
              <a:t> (</a:t>
            </a:r>
            <a:r>
              <a:rPr lang="en-GB" sz="1800" baseline="30000" dirty="0" smtClean="0">
                <a:ea typeface="ＭＳ Ｐゴシック" charset="-128"/>
                <a:cs typeface="ＭＳ Ｐゴシック" charset="-128"/>
              </a:rPr>
              <a:t>233</a:t>
            </a:r>
            <a:r>
              <a:rPr lang="en-GB" sz="1800" dirty="0" smtClean="0">
                <a:ea typeface="ＭＳ Ｐゴシック" charset="-128"/>
                <a:cs typeface="ＭＳ Ｐゴシック" charset="-128"/>
              </a:rPr>
              <a:t>Pa) ~ 27d; t</a:t>
            </a:r>
            <a:r>
              <a:rPr lang="en-GB" sz="1800" baseline="-25000" dirty="0" smtClean="0">
                <a:ea typeface="ＭＳ Ｐゴシック" charset="-128"/>
                <a:cs typeface="ＭＳ Ｐゴシック" charset="-128"/>
              </a:rPr>
              <a:t>1/2</a:t>
            </a:r>
            <a:r>
              <a:rPr lang="en-GB" sz="1800" dirty="0" smtClean="0">
                <a:ea typeface="ＭＳ Ｐゴシック" charset="-128"/>
                <a:cs typeface="ＭＳ Ｐゴシック" charset="-128"/>
              </a:rPr>
              <a:t> (</a:t>
            </a:r>
            <a:r>
              <a:rPr lang="en-GB" sz="1800" baseline="30000" dirty="0" smtClean="0">
                <a:ea typeface="ＭＳ Ｐゴシック" charset="-128"/>
                <a:cs typeface="ＭＳ Ｐゴシック" charset="-128"/>
              </a:rPr>
              <a:t>239</a:t>
            </a:r>
            <a:r>
              <a:rPr lang="en-GB" sz="1800" dirty="0" smtClean="0">
                <a:ea typeface="ＭＳ Ｐゴシック" charset="-128"/>
                <a:cs typeface="ＭＳ Ｐゴシック" charset="-128"/>
              </a:rPr>
              <a:t>Np) ~ 2.3d! What was a problem in the use of thorium in critical reactors becomes an advantage in </a:t>
            </a:r>
            <a:r>
              <a:rPr lang="en-GB" sz="1800" dirty="0">
                <a:ea typeface="ＭＳ Ｐゴシック" charset="-128"/>
                <a:cs typeface="ＭＳ Ｐゴシック" charset="-128"/>
              </a:rPr>
              <a:t>t</a:t>
            </a:r>
            <a:r>
              <a:rPr lang="en-GB" sz="1800" dirty="0" smtClean="0">
                <a:ea typeface="ＭＳ Ｐゴシック" charset="-128"/>
                <a:cs typeface="ＭＳ Ｐゴシック" charset="-128"/>
              </a:rPr>
              <a:t>he case of ADS</a:t>
            </a:r>
          </a:p>
        </p:txBody>
      </p:sp>
      <p:sp>
        <p:nvSpPr>
          <p:cNvPr id="5" name="Slide Number Placeholder 4"/>
          <p:cNvSpPr>
            <a:spLocks noGrp="1"/>
          </p:cNvSpPr>
          <p:nvPr>
            <p:ph type="sldNum" sz="quarter" idx="12"/>
          </p:nvPr>
        </p:nvSpPr>
        <p:spPr/>
        <p:txBody>
          <a:bodyPr/>
          <a:lstStyle/>
          <a:p>
            <a:pPr>
              <a:defRPr/>
            </a:pPr>
            <a:fld id="{ECCE8A1E-F97C-0645-A268-6D26F53A0E9F}" type="slidenum">
              <a:rPr lang="en-US" smtClean="0"/>
              <a:pPr>
                <a:defRPr/>
              </a:pPr>
              <a:t>15</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814039639"/>
              </p:ext>
            </p:extLst>
          </p:nvPr>
        </p:nvGraphicFramePr>
        <p:xfrm>
          <a:off x="457200" y="914400"/>
          <a:ext cx="4191000" cy="954573"/>
        </p:xfrm>
        <a:graphic>
          <a:graphicData uri="http://schemas.openxmlformats.org/presentationml/2006/ole">
            <mc:AlternateContent xmlns:mc="http://schemas.openxmlformats.org/markup-compatibility/2006">
              <mc:Choice xmlns:v="urn:schemas-microsoft-com:vml" Requires="v">
                <p:oleObj spid="_x0000_s40325" name="Equation" r:id="rId3" imgW="2006600" imgH="457200" progId="Equation.3">
                  <p:embed/>
                </p:oleObj>
              </mc:Choice>
              <mc:Fallback>
                <p:oleObj name="Equation" r:id="rId3" imgW="2006600" imgH="457200" progId="Equation.3">
                  <p:embed/>
                  <p:pic>
                    <p:nvPicPr>
                      <p:cNvPr id="0" name="Picture 2"/>
                      <p:cNvPicPr>
                        <a:picLocks noChangeAspect="1" noChangeArrowheads="1"/>
                      </p:cNvPicPr>
                      <p:nvPr/>
                    </p:nvPicPr>
                    <p:blipFill>
                      <a:blip r:embed="rId4"/>
                      <a:srcRect/>
                      <a:stretch>
                        <a:fillRect/>
                      </a:stretch>
                    </p:blipFill>
                    <p:spPr bwMode="auto">
                      <a:xfrm>
                        <a:off x="457200" y="914400"/>
                        <a:ext cx="4191000" cy="954573"/>
                      </a:xfrm>
                      <a:prstGeom prst="rect">
                        <a:avLst/>
                      </a:prstGeom>
                      <a:noFill/>
                      <a:extLst/>
                    </p:spPr>
                  </p:pic>
                </p:oleObj>
              </mc:Fallback>
            </mc:AlternateContent>
          </a:graphicData>
        </a:graphic>
      </p:graphicFrame>
      <p:grpSp>
        <p:nvGrpSpPr>
          <p:cNvPr id="15" name="Group 14"/>
          <p:cNvGrpSpPr/>
          <p:nvPr/>
        </p:nvGrpSpPr>
        <p:grpSpPr>
          <a:xfrm>
            <a:off x="4419600" y="2209800"/>
            <a:ext cx="4724400" cy="3153608"/>
            <a:chOff x="4419600" y="2590800"/>
            <a:chExt cx="4724400" cy="3153608"/>
          </a:xfrm>
        </p:grpSpPr>
        <p:grpSp>
          <p:nvGrpSpPr>
            <p:cNvPr id="4" name="Group 3"/>
            <p:cNvGrpSpPr/>
            <p:nvPr/>
          </p:nvGrpSpPr>
          <p:grpSpPr>
            <a:xfrm>
              <a:off x="4419600" y="2590800"/>
              <a:ext cx="4724400" cy="3153608"/>
              <a:chOff x="4419600" y="2590800"/>
              <a:chExt cx="4724400" cy="3153608"/>
            </a:xfrm>
          </p:grpSpPr>
          <p:pic>
            <p:nvPicPr>
              <p:cNvPr id="2" name="Picture 1" descr="Screen shot 2013-10-24 at 7.10.25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9600" y="2590800"/>
                <a:ext cx="4724400" cy="3153608"/>
              </a:xfrm>
              <a:prstGeom prst="rect">
                <a:avLst/>
              </a:prstGeom>
            </p:spPr>
          </p:pic>
          <p:sp>
            <p:nvSpPr>
              <p:cNvPr id="3" name="TextBox 2"/>
              <p:cNvSpPr txBox="1"/>
              <p:nvPr/>
            </p:nvSpPr>
            <p:spPr>
              <a:xfrm>
                <a:off x="7315200" y="2819400"/>
                <a:ext cx="864339" cy="276999"/>
              </a:xfrm>
              <a:prstGeom prst="rect">
                <a:avLst/>
              </a:prstGeom>
              <a:solidFill>
                <a:srgbClr val="FFFF00"/>
              </a:solidFill>
            </p:spPr>
            <p:txBody>
              <a:bodyPr wrap="none" rtlCol="0">
                <a:spAutoFit/>
              </a:bodyPr>
              <a:lstStyle/>
              <a:p>
                <a:r>
                  <a:rPr lang="en-GB" sz="1200" dirty="0" smtClean="0"/>
                  <a:t>1500 MW</a:t>
                </a:r>
                <a:endParaRPr lang="en-GB" sz="1200" dirty="0"/>
              </a:p>
            </p:txBody>
          </p:sp>
          <p:sp>
            <p:nvSpPr>
              <p:cNvPr id="9" name="TextBox 8"/>
              <p:cNvSpPr txBox="1"/>
              <p:nvPr/>
            </p:nvSpPr>
            <p:spPr>
              <a:xfrm>
                <a:off x="5562600" y="2895600"/>
                <a:ext cx="864339" cy="276999"/>
              </a:xfrm>
              <a:prstGeom prst="rect">
                <a:avLst/>
              </a:prstGeom>
              <a:solidFill>
                <a:srgbClr val="FFFF00"/>
              </a:solidFill>
            </p:spPr>
            <p:txBody>
              <a:bodyPr wrap="none" rtlCol="0">
                <a:spAutoFit/>
              </a:bodyPr>
              <a:lstStyle/>
              <a:p>
                <a:r>
                  <a:rPr lang="en-GB" sz="1200" dirty="0" smtClean="0"/>
                  <a:t>1000 MW</a:t>
                </a:r>
                <a:endParaRPr lang="en-GB" sz="1200" dirty="0"/>
              </a:p>
            </p:txBody>
          </p:sp>
          <p:sp>
            <p:nvSpPr>
              <p:cNvPr id="10" name="TextBox 9"/>
              <p:cNvSpPr txBox="1"/>
              <p:nvPr/>
            </p:nvSpPr>
            <p:spPr>
              <a:xfrm>
                <a:off x="6400800" y="3276600"/>
                <a:ext cx="774571" cy="276999"/>
              </a:xfrm>
              <a:prstGeom prst="rect">
                <a:avLst/>
              </a:prstGeom>
              <a:solidFill>
                <a:srgbClr val="FFFF00"/>
              </a:solidFill>
            </p:spPr>
            <p:txBody>
              <a:bodyPr wrap="none" rtlCol="0">
                <a:spAutoFit/>
              </a:bodyPr>
              <a:lstStyle/>
              <a:p>
                <a:r>
                  <a:rPr lang="en-GB" sz="1200" dirty="0" smtClean="0"/>
                  <a:t>500 MW</a:t>
                </a:r>
                <a:endParaRPr lang="en-GB" sz="1200" dirty="0"/>
              </a:p>
            </p:txBody>
          </p:sp>
          <p:sp>
            <p:nvSpPr>
              <p:cNvPr id="11" name="TextBox 10"/>
              <p:cNvSpPr txBox="1"/>
              <p:nvPr/>
            </p:nvSpPr>
            <p:spPr>
              <a:xfrm>
                <a:off x="7239000" y="3733800"/>
                <a:ext cx="774571" cy="276999"/>
              </a:xfrm>
              <a:prstGeom prst="rect">
                <a:avLst/>
              </a:prstGeom>
              <a:solidFill>
                <a:srgbClr val="FFFF00"/>
              </a:solidFill>
            </p:spPr>
            <p:txBody>
              <a:bodyPr wrap="none" rtlCol="0">
                <a:spAutoFit/>
              </a:bodyPr>
              <a:lstStyle/>
              <a:p>
                <a:r>
                  <a:rPr lang="en-GB" sz="1200" dirty="0" smtClean="0"/>
                  <a:t>100 MW</a:t>
                </a:r>
                <a:endParaRPr lang="en-GB" sz="1200" dirty="0"/>
              </a:p>
            </p:txBody>
          </p:sp>
        </p:grpSp>
        <p:sp>
          <p:nvSpPr>
            <p:cNvPr id="7" name="TextBox 6"/>
            <p:cNvSpPr txBox="1"/>
            <p:nvPr/>
          </p:nvSpPr>
          <p:spPr>
            <a:xfrm>
              <a:off x="7391400" y="4495800"/>
              <a:ext cx="1310174" cy="338554"/>
            </a:xfrm>
            <a:prstGeom prst="rect">
              <a:avLst/>
            </a:prstGeom>
            <a:solidFill>
              <a:schemeClr val="bg1"/>
            </a:solidFill>
          </p:spPr>
          <p:txBody>
            <a:bodyPr wrap="none" rtlCol="0">
              <a:spAutoFit/>
            </a:bodyPr>
            <a:lstStyle/>
            <a:p>
              <a:r>
                <a:rPr lang="en-GB" sz="1600" dirty="0" smtClean="0"/>
                <a:t>Rubbia’s EA</a:t>
              </a:r>
              <a:endParaRPr lang="en-GB" sz="1600" dirty="0"/>
            </a:p>
          </p:txBody>
        </p:sp>
        <p:cxnSp>
          <p:nvCxnSpPr>
            <p:cNvPr id="12" name="Straight Arrow Connector 11"/>
            <p:cNvCxnSpPr/>
            <p:nvPr/>
          </p:nvCxnSpPr>
          <p:spPr bwMode="auto">
            <a:xfrm>
              <a:off x="8153400" y="4876800"/>
              <a:ext cx="0" cy="38100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6" name="TextBox 15"/>
            <p:cNvSpPr txBox="1"/>
            <p:nvPr/>
          </p:nvSpPr>
          <p:spPr>
            <a:xfrm>
              <a:off x="5105400" y="3903135"/>
              <a:ext cx="885880" cy="276999"/>
            </a:xfrm>
            <a:prstGeom prst="rect">
              <a:avLst/>
            </a:prstGeom>
            <a:solidFill>
              <a:schemeClr val="bg1"/>
            </a:solidFill>
          </p:spPr>
          <p:txBody>
            <a:bodyPr wrap="none" rtlCol="0">
              <a:spAutoFit/>
            </a:bodyPr>
            <a:lstStyle/>
            <a:p>
              <a:r>
                <a:rPr lang="en-GB" sz="1200" dirty="0" smtClean="0"/>
                <a:t>MEGAPIE</a:t>
              </a:r>
              <a:endParaRPr lang="en-GB" sz="1200" dirty="0"/>
            </a:p>
          </p:txBody>
        </p:sp>
        <p:cxnSp>
          <p:nvCxnSpPr>
            <p:cNvPr id="14" name="Straight Arrow Connector 13"/>
            <p:cNvCxnSpPr/>
            <p:nvPr/>
          </p:nvCxnSpPr>
          <p:spPr bwMode="auto">
            <a:xfrm>
              <a:off x="5943600" y="4055534"/>
              <a:ext cx="381000" cy="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grpSp>
      <p:graphicFrame>
        <p:nvGraphicFramePr>
          <p:cNvPr id="20" name="Object 19"/>
          <p:cNvGraphicFramePr>
            <a:graphicFrameLocks noChangeAspect="1"/>
          </p:cNvGraphicFramePr>
          <p:nvPr>
            <p:extLst>
              <p:ext uri="{D42A27DB-BD31-4B8C-83A1-F6EECF244321}">
                <p14:modId xmlns:p14="http://schemas.microsoft.com/office/powerpoint/2010/main" val="602756200"/>
              </p:ext>
            </p:extLst>
          </p:nvPr>
        </p:nvGraphicFramePr>
        <p:xfrm>
          <a:off x="5105412" y="1143000"/>
          <a:ext cx="2943225" cy="1163824"/>
        </p:xfrm>
        <a:graphic>
          <a:graphicData uri="http://schemas.openxmlformats.org/presentationml/2006/ole">
            <mc:AlternateContent xmlns:mc="http://schemas.openxmlformats.org/markup-compatibility/2006">
              <mc:Choice xmlns:v="urn:schemas-microsoft-com:vml" Requires="v">
                <p:oleObj spid="_x0000_s40326" name="Equation" r:id="rId6" imgW="1155700" imgH="457200" progId="Equation.3">
                  <p:embed/>
                </p:oleObj>
              </mc:Choice>
              <mc:Fallback>
                <p:oleObj name="Equation" r:id="rId6" imgW="1155700" imgH="457200" progId="Equation.3">
                  <p:embed/>
                  <p:pic>
                    <p:nvPicPr>
                      <p:cNvPr id="0" name=""/>
                      <p:cNvPicPr>
                        <a:picLocks noChangeAspect="1" noChangeArrowheads="1"/>
                      </p:cNvPicPr>
                      <p:nvPr/>
                    </p:nvPicPr>
                    <p:blipFill>
                      <a:blip r:embed="rId7"/>
                      <a:srcRect/>
                      <a:stretch>
                        <a:fillRect/>
                      </a:stretch>
                    </p:blipFill>
                    <p:spPr bwMode="auto">
                      <a:xfrm>
                        <a:off x="5105412" y="1143000"/>
                        <a:ext cx="2943225" cy="1163824"/>
                      </a:xfrm>
                      <a:prstGeom prst="rect">
                        <a:avLst/>
                      </a:prstGeom>
                      <a:noFill/>
                      <a:extLst/>
                    </p:spPr>
                  </p:pic>
                </p:oleObj>
              </mc:Fallback>
            </mc:AlternateContent>
          </a:graphicData>
        </a:graphic>
      </p:graphicFrame>
      <p:sp>
        <p:nvSpPr>
          <p:cNvPr id="17" name="TextBox 16"/>
          <p:cNvSpPr txBox="1"/>
          <p:nvPr/>
        </p:nvSpPr>
        <p:spPr>
          <a:xfrm>
            <a:off x="4572000" y="5399781"/>
            <a:ext cx="4495800" cy="1077218"/>
          </a:xfrm>
          <a:prstGeom prst="rect">
            <a:avLst/>
          </a:prstGeom>
          <a:noFill/>
        </p:spPr>
        <p:txBody>
          <a:bodyPr wrap="square" rtlCol="0">
            <a:spAutoFit/>
          </a:bodyPr>
          <a:lstStyle/>
          <a:p>
            <a:r>
              <a:rPr lang="en-GB" sz="1600" dirty="0" smtClean="0"/>
              <a:t>With PSI </a:t>
            </a:r>
            <a:r>
              <a:rPr lang="en-GB" sz="1600" dirty="0"/>
              <a:t>separate turns cyclotron </a:t>
            </a:r>
            <a:r>
              <a:rPr lang="en-GB" sz="1600" dirty="0" smtClean="0"/>
              <a:t/>
            </a:r>
            <a:br>
              <a:rPr lang="en-GB" sz="1600" dirty="0" smtClean="0"/>
            </a:br>
            <a:r>
              <a:rPr lang="en-GB" sz="1600" dirty="0" smtClean="0"/>
              <a:t>(3 mA </a:t>
            </a:r>
            <a:r>
              <a:rPr lang="en-GB" sz="1600" dirty="0"/>
              <a:t>and 1.8 MW, </a:t>
            </a:r>
            <a:r>
              <a:rPr lang="en-GB" sz="1600" dirty="0" smtClean="0"/>
              <a:t>with </a:t>
            </a:r>
            <a:r>
              <a:rPr lang="en-GB" sz="1600" dirty="0"/>
              <a:t>0.59 </a:t>
            </a:r>
            <a:r>
              <a:rPr lang="en-GB" sz="1600" dirty="0" err="1"/>
              <a:t>GeV</a:t>
            </a:r>
            <a:r>
              <a:rPr lang="en-GB" sz="1600" dirty="0"/>
              <a:t> protons). </a:t>
            </a:r>
            <a:r>
              <a:rPr lang="en-GB" sz="1600" dirty="0" smtClean="0"/>
              <a:t/>
            </a:r>
            <a:br>
              <a:rPr lang="en-GB" sz="1600" dirty="0" smtClean="0"/>
            </a:br>
            <a:r>
              <a:rPr lang="en-GB" sz="1600" dirty="0" smtClean="0"/>
              <a:t>P</a:t>
            </a:r>
            <a:r>
              <a:rPr lang="en-GB" sz="1600" baseline="-25000" dirty="0" smtClean="0"/>
              <a:t>ADS</a:t>
            </a:r>
            <a:r>
              <a:rPr lang="en-GB" sz="1600" dirty="0" smtClean="0"/>
              <a:t> </a:t>
            </a:r>
            <a:r>
              <a:rPr lang="en-GB" sz="1600" dirty="0"/>
              <a:t>= </a:t>
            </a:r>
            <a:r>
              <a:rPr lang="en-GB" sz="1600" dirty="0" smtClean="0"/>
              <a:t>243 </a:t>
            </a:r>
            <a:r>
              <a:rPr lang="en-GB" sz="1600" dirty="0" err="1" smtClean="0"/>
              <a:t>MW</a:t>
            </a:r>
            <a:r>
              <a:rPr lang="en-GB" sz="1600" baseline="-25000" dirty="0" err="1" smtClean="0"/>
              <a:t>th</a:t>
            </a:r>
            <a:r>
              <a:rPr lang="en-GB" sz="1600" dirty="0" smtClean="0"/>
              <a:t> </a:t>
            </a:r>
            <a:r>
              <a:rPr lang="en-GB" sz="1600" dirty="0"/>
              <a:t>with k = </a:t>
            </a:r>
            <a:r>
              <a:rPr lang="en-GB" sz="1600" dirty="0" smtClean="0"/>
              <a:t>0.98</a:t>
            </a:r>
            <a:r>
              <a:rPr lang="en-GB" sz="1600" dirty="0"/>
              <a:t/>
            </a:r>
            <a:br>
              <a:rPr lang="en-GB" sz="1600" dirty="0"/>
            </a:br>
            <a:r>
              <a:rPr lang="en-GB" sz="1600" dirty="0" smtClean="0"/>
              <a:t>P</a:t>
            </a:r>
            <a:r>
              <a:rPr lang="en-GB" sz="1600" baseline="-25000" dirty="0" smtClean="0"/>
              <a:t>ADS</a:t>
            </a:r>
            <a:r>
              <a:rPr lang="en-GB" sz="1600" dirty="0" smtClean="0"/>
              <a:t> </a:t>
            </a:r>
            <a:r>
              <a:rPr lang="en-GB" sz="1600" dirty="0"/>
              <a:t>= </a:t>
            </a:r>
            <a:r>
              <a:rPr lang="en-GB" sz="1600" dirty="0" smtClean="0"/>
              <a:t>486 </a:t>
            </a:r>
            <a:r>
              <a:rPr lang="en-GB" sz="1600" dirty="0" err="1" smtClean="0"/>
              <a:t>MW</a:t>
            </a:r>
            <a:r>
              <a:rPr lang="en-GB" sz="1600" baseline="-25000" dirty="0" err="1" smtClean="0"/>
              <a:t>th</a:t>
            </a:r>
            <a:r>
              <a:rPr lang="en-GB" sz="1600" dirty="0" smtClean="0"/>
              <a:t> </a:t>
            </a:r>
            <a:r>
              <a:rPr lang="en-GB" sz="1600" dirty="0"/>
              <a:t>with k = 0.99</a:t>
            </a:r>
            <a:r>
              <a:rPr lang="en-GB" sz="1600" dirty="0" smtClean="0"/>
              <a:t>.</a:t>
            </a:r>
            <a:endParaRPr lang="en-GB" sz="1600" dirty="0"/>
          </a:p>
        </p:txBody>
      </p:sp>
      <p:sp>
        <p:nvSpPr>
          <p:cNvPr id="18" name="TextBox 17"/>
          <p:cNvSpPr txBox="1"/>
          <p:nvPr/>
        </p:nvSpPr>
        <p:spPr>
          <a:xfrm>
            <a:off x="5105400" y="4572000"/>
            <a:ext cx="1975220" cy="338554"/>
          </a:xfrm>
          <a:prstGeom prst="rect">
            <a:avLst/>
          </a:prstGeom>
          <a:solidFill>
            <a:srgbClr val="FFFFFF"/>
          </a:solidFill>
        </p:spPr>
        <p:txBody>
          <a:bodyPr wrap="none" rtlCol="0">
            <a:spAutoFit/>
          </a:bodyPr>
          <a:lstStyle/>
          <a:p>
            <a:r>
              <a:rPr lang="en-GB" sz="1600" dirty="0" smtClean="0"/>
              <a:t>Assuming </a:t>
            </a:r>
            <a:r>
              <a:rPr lang="en-GB" sz="1600" dirty="0" err="1" smtClean="0"/>
              <a:t>Pb</a:t>
            </a:r>
            <a:r>
              <a:rPr lang="en-GB" sz="1600" dirty="0" smtClean="0"/>
              <a:t> target </a:t>
            </a:r>
            <a:endParaRPr lang="en-GB" sz="1600" dirty="0"/>
          </a:p>
        </p:txBody>
      </p:sp>
      <p:cxnSp>
        <p:nvCxnSpPr>
          <p:cNvPr id="13" name="Straight Arrow Connector 12"/>
          <p:cNvCxnSpPr/>
          <p:nvPr/>
        </p:nvCxnSpPr>
        <p:spPr bwMode="auto">
          <a:xfrm>
            <a:off x="8686800" y="1981200"/>
            <a:ext cx="0" cy="38100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9" name="TextBox 18"/>
          <p:cNvSpPr txBox="1"/>
          <p:nvPr/>
        </p:nvSpPr>
        <p:spPr>
          <a:xfrm>
            <a:off x="8224077" y="1318736"/>
            <a:ext cx="933055" cy="738664"/>
          </a:xfrm>
          <a:prstGeom prst="rect">
            <a:avLst/>
          </a:prstGeom>
          <a:solidFill>
            <a:srgbClr val="FFFF00"/>
          </a:solidFill>
        </p:spPr>
        <p:txBody>
          <a:bodyPr wrap="none" rtlCol="0">
            <a:spAutoFit/>
          </a:bodyPr>
          <a:lstStyle/>
          <a:p>
            <a:pPr algn="ctr"/>
            <a:r>
              <a:rPr lang="en-GB" sz="1400" dirty="0" smtClean="0"/>
              <a:t>Margin of</a:t>
            </a:r>
          </a:p>
          <a:p>
            <a:pPr algn="ctr"/>
            <a:r>
              <a:rPr lang="en-GB" sz="1400" dirty="0"/>
              <a:t>p</a:t>
            </a:r>
            <a:r>
              <a:rPr lang="en-GB" sz="1400" dirty="0" smtClean="0"/>
              <a:t>resent</a:t>
            </a:r>
          </a:p>
          <a:p>
            <a:r>
              <a:rPr lang="en-GB" sz="1400" dirty="0" smtClean="0"/>
              <a:t>PWR</a:t>
            </a:r>
            <a:endParaRPr lang="en-GB" sz="1400" dirty="0"/>
          </a:p>
        </p:txBody>
      </p:sp>
      <p:pic>
        <p:nvPicPr>
          <p:cNvPr id="23" name="Image 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24"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dirty="0" smtClean="0">
                <a:ea typeface="ＭＳ Ｐゴシック" charset="-128"/>
                <a:cs typeface="ＭＳ Ｐゴシック" charset="-128"/>
              </a:rPr>
              <a:t>Guidelines for ADS parameters choice</a:t>
            </a:r>
          </a:p>
        </p:txBody>
      </p:sp>
      <p:sp>
        <p:nvSpPr>
          <p:cNvPr id="24579" name="Content Placeholder 2"/>
          <p:cNvSpPr>
            <a:spLocks noGrp="1"/>
          </p:cNvSpPr>
          <p:nvPr>
            <p:ph idx="1"/>
          </p:nvPr>
        </p:nvSpPr>
        <p:spPr>
          <a:xfrm>
            <a:off x="0" y="914400"/>
            <a:ext cx="9144000" cy="5562600"/>
          </a:xfrm>
        </p:spPr>
        <p:txBody>
          <a:bodyPr/>
          <a:lstStyle/>
          <a:p>
            <a:r>
              <a:rPr lang="en-US" b="1" dirty="0" smtClean="0">
                <a:solidFill>
                  <a:srgbClr val="FF0000"/>
                </a:solidFill>
                <a:ea typeface="ＭＳ Ｐゴシック" charset="-128"/>
                <a:cs typeface="ＭＳ Ｐゴシック" charset="-128"/>
              </a:rPr>
              <a:t>S</a:t>
            </a:r>
            <a:r>
              <a:rPr lang="en-GB" b="1" dirty="0" err="1" smtClean="0">
                <a:solidFill>
                  <a:srgbClr val="FF0000"/>
                </a:solidFill>
                <a:ea typeface="ＭＳ Ｐゴシック" charset="-128"/>
                <a:cs typeface="ＭＳ Ｐゴシック" charset="-128"/>
              </a:rPr>
              <a:t>afety</a:t>
            </a:r>
            <a:r>
              <a:rPr lang="en-GB" dirty="0" smtClean="0">
                <a:ea typeface="ＭＳ Ｐゴシック" charset="-128"/>
                <a:cs typeface="ＭＳ Ｐゴシック" charset="-128"/>
              </a:rPr>
              <a:t>:</a:t>
            </a:r>
          </a:p>
          <a:p>
            <a:pPr lvl="1"/>
            <a:r>
              <a:rPr lang="en-GB" dirty="0" smtClean="0"/>
              <a:t>Eliminate criticality accidents by making the system subcritical (void </a:t>
            </a:r>
            <a:r>
              <a:rPr lang="en-GB" dirty="0" err="1" smtClean="0"/>
              <a:t>coef</a:t>
            </a:r>
            <a:r>
              <a:rPr lang="en-GB" dirty="0" smtClean="0"/>
              <a:t>., T </a:t>
            </a:r>
            <a:r>
              <a:rPr lang="en-GB" dirty="0" err="1" smtClean="0"/>
              <a:t>coef</a:t>
            </a:r>
            <a:r>
              <a:rPr lang="en-GB" dirty="0" smtClean="0"/>
              <a:t>., </a:t>
            </a:r>
            <a:r>
              <a:rPr lang="en-GB" dirty="0" err="1" smtClean="0"/>
              <a:t>β</a:t>
            </a:r>
            <a:r>
              <a:rPr lang="en-GB" baseline="-25000" dirty="0" err="1" smtClean="0"/>
              <a:t>eff</a:t>
            </a:r>
            <a:r>
              <a:rPr lang="en-GB" dirty="0" smtClean="0"/>
              <a:t> no longer “critical” parameters)</a:t>
            </a:r>
            <a:br>
              <a:rPr lang="en-GB" dirty="0" smtClean="0"/>
            </a:br>
            <a:r>
              <a:rPr lang="en-GB" dirty="0" smtClean="0"/>
              <a:t> </a:t>
            </a:r>
            <a:r>
              <a:rPr lang="en-GB" b="1" dirty="0" smtClean="0">
                <a:solidFill>
                  <a:srgbClr val="FF0000"/>
                </a:solidFill>
              </a:rPr>
              <a:t>This requires an external proton source!</a:t>
            </a:r>
          </a:p>
          <a:p>
            <a:pPr lvl="1"/>
            <a:r>
              <a:rPr lang="en-US" dirty="0" smtClean="0"/>
              <a:t>Op</a:t>
            </a:r>
            <a:r>
              <a:rPr lang="en-GB" dirty="0" err="1" smtClean="0"/>
              <a:t>erate</a:t>
            </a:r>
            <a:r>
              <a:rPr lang="en-GB" dirty="0" smtClean="0"/>
              <a:t> system with passive safety elements to avoid core melting or limit its consequences, borrowing features from US advanced fast critical reactor designs;</a:t>
            </a:r>
          </a:p>
          <a:p>
            <a:pPr lvl="1"/>
            <a:r>
              <a:rPr lang="en-US" dirty="0" smtClean="0"/>
              <a:t>A</a:t>
            </a:r>
            <a:r>
              <a:rPr lang="en-GB" dirty="0" smtClean="0"/>
              <a:t>void dangerous coolants such as liquid sodium (use lead) Generation IV?</a:t>
            </a:r>
          </a:p>
          <a:p>
            <a:r>
              <a:rPr lang="en-US" b="1" dirty="0" smtClean="0">
                <a:solidFill>
                  <a:srgbClr val="FF0000"/>
                </a:solidFill>
                <a:ea typeface="ＭＳ Ｐゴシック" charset="-128"/>
                <a:cs typeface="ＭＳ Ｐゴシック" charset="-128"/>
              </a:rPr>
              <a:t>W</a:t>
            </a:r>
            <a:r>
              <a:rPr lang="en-GB" b="1" dirty="0" err="1" smtClean="0">
                <a:solidFill>
                  <a:srgbClr val="FF0000"/>
                </a:solidFill>
                <a:ea typeface="ＭＳ Ｐゴシック" charset="-128"/>
                <a:cs typeface="ＭＳ Ｐゴシック" charset="-128"/>
              </a:rPr>
              <a:t>aste</a:t>
            </a:r>
            <a:r>
              <a:rPr lang="en-GB" b="1" dirty="0" smtClean="0">
                <a:solidFill>
                  <a:srgbClr val="FF0000"/>
                </a:solidFill>
                <a:ea typeface="ＭＳ Ｐゴシック" charset="-128"/>
                <a:cs typeface="ＭＳ Ｐゴシック" charset="-128"/>
              </a:rPr>
              <a:t> management</a:t>
            </a:r>
            <a:r>
              <a:rPr lang="en-GB" dirty="0" smtClean="0">
                <a:ea typeface="ＭＳ Ｐゴシック" charset="-128"/>
                <a:cs typeface="ＭＳ Ｐゴシック" charset="-128"/>
              </a:rPr>
              <a:t>:</a:t>
            </a:r>
          </a:p>
          <a:p>
            <a:pPr lvl="1"/>
            <a:r>
              <a:rPr lang="en-GB" dirty="0" smtClean="0"/>
              <a:t>Use (1) fast neutrons, (2) thorium fuel, and (3) recycle long-lived </a:t>
            </a:r>
            <a:r>
              <a:rPr lang="en-GB" dirty="0" err="1" smtClean="0"/>
              <a:t>transuranic</a:t>
            </a:r>
            <a:r>
              <a:rPr lang="en-GB" dirty="0" smtClean="0"/>
              <a:t> actinides (TRU) to </a:t>
            </a:r>
            <a:r>
              <a:rPr lang="en-US" dirty="0" err="1" smtClean="0"/>
              <a:t>m</a:t>
            </a:r>
            <a:r>
              <a:rPr lang="en-GB" dirty="0" err="1" smtClean="0"/>
              <a:t>inimize</a:t>
            </a:r>
            <a:r>
              <a:rPr lang="en-GB" dirty="0" smtClean="0"/>
              <a:t> waste.</a:t>
            </a:r>
          </a:p>
          <a:p>
            <a:r>
              <a:rPr lang="en-GB" b="1" dirty="0" smtClean="0">
                <a:solidFill>
                  <a:srgbClr val="FF0000"/>
                </a:solidFill>
                <a:ea typeface="ＭＳ Ｐゴシック" charset="-128"/>
                <a:cs typeface="ＭＳ Ｐゴシック" charset="-128"/>
              </a:rPr>
              <a:t>Military proliferation</a:t>
            </a:r>
            <a:r>
              <a:rPr lang="en-GB" dirty="0" smtClean="0">
                <a:ea typeface="ＭＳ Ｐゴシック" charset="-128"/>
                <a:cs typeface="ＭＳ Ｐゴシック" charset="-128"/>
              </a:rPr>
              <a:t>:</a:t>
            </a:r>
          </a:p>
          <a:p>
            <a:pPr lvl="1"/>
            <a:r>
              <a:rPr lang="en-US" dirty="0" smtClean="0"/>
              <a:t>U</a:t>
            </a:r>
            <a:r>
              <a:rPr lang="en-GB" dirty="0" smtClean="0"/>
              <a:t>se thorium fuel (small </a:t>
            </a:r>
            <a:r>
              <a:rPr lang="en-GB" dirty="0" err="1" smtClean="0"/>
              <a:t>Pu</a:t>
            </a:r>
            <a:r>
              <a:rPr lang="en-GB" dirty="0" smtClean="0"/>
              <a:t> prod., </a:t>
            </a:r>
            <a:r>
              <a:rPr lang="en-GB" baseline="30000" dirty="0" smtClean="0"/>
              <a:t>233</a:t>
            </a:r>
            <a:r>
              <a:rPr lang="en-GB" dirty="0" smtClean="0"/>
              <a:t>U very difficult mixture)</a:t>
            </a:r>
          </a:p>
          <a:p>
            <a:pPr lvl="1"/>
            <a:r>
              <a:rPr lang="en-US" dirty="0" smtClean="0"/>
              <a:t>A</a:t>
            </a:r>
            <a:r>
              <a:rPr lang="en-GB" dirty="0" smtClean="0"/>
              <a:t>void </a:t>
            </a:r>
            <a:r>
              <a:rPr lang="en-GB" dirty="0" err="1" smtClean="0"/>
              <a:t>Pu</a:t>
            </a:r>
            <a:r>
              <a:rPr lang="en-GB" dirty="0" smtClean="0"/>
              <a:t> separation (</a:t>
            </a:r>
            <a:r>
              <a:rPr lang="en-GB" dirty="0" err="1" smtClean="0"/>
              <a:t>Purex</a:t>
            </a:r>
            <a:r>
              <a:rPr lang="en-GB" dirty="0" smtClean="0"/>
              <a:t>), use </a:t>
            </a:r>
            <a:r>
              <a:rPr lang="en-GB" dirty="0" err="1" smtClean="0"/>
              <a:t>pyroelectro</a:t>
            </a:r>
            <a:r>
              <a:rPr lang="en-GB" dirty="0" smtClean="0"/>
              <a:t> reprocessing instead (developed for uranium at </a:t>
            </a:r>
            <a:r>
              <a:rPr lang="en-GB" dirty="0" err="1" smtClean="0"/>
              <a:t>Argone</a:t>
            </a:r>
            <a:r>
              <a:rPr lang="en-GB" dirty="0" smtClean="0"/>
              <a:t> N.L.)</a:t>
            </a:r>
          </a:p>
        </p:txBody>
      </p:sp>
      <p:sp>
        <p:nvSpPr>
          <p:cNvPr id="5" name="Slide Number Placeholder 4"/>
          <p:cNvSpPr>
            <a:spLocks noGrp="1"/>
          </p:cNvSpPr>
          <p:nvPr>
            <p:ph type="sldNum" sz="quarter" idx="12"/>
          </p:nvPr>
        </p:nvSpPr>
        <p:spPr/>
        <p:txBody>
          <a:bodyPr/>
          <a:lstStyle/>
          <a:p>
            <a:pPr>
              <a:defRPr/>
            </a:pPr>
            <a:fld id="{54D6274B-C2CD-4949-A2D2-7611E40AC812}" type="slidenum">
              <a:rPr lang="en-US" smtClean="0"/>
              <a:pPr>
                <a:defRPr/>
              </a:pPr>
              <a:t>16</a:t>
            </a:fld>
            <a:endParaRPr lang="en-US"/>
          </a:p>
        </p:txBody>
      </p:sp>
      <p:pic>
        <p:nvPicPr>
          <p:cNvPr id="6" name="Image 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7"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3067699019"/>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of subcritical systems</a:t>
            </a:r>
            <a:endParaRPr lang="en-US"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17</a:t>
            </a:fld>
            <a:endParaRPr lang="en-US"/>
          </a:p>
        </p:txBody>
      </p:sp>
      <p:pic>
        <p:nvPicPr>
          <p:cNvPr id="13" name="Picture 12" descr="Picture 2.png"/>
          <p:cNvPicPr>
            <a:picLocks noChangeAspect="1"/>
          </p:cNvPicPr>
          <p:nvPr/>
        </p:nvPicPr>
        <p:blipFill>
          <a:blip r:embed="rId3"/>
          <a:stretch>
            <a:fillRect/>
          </a:stretch>
        </p:blipFill>
        <p:spPr>
          <a:xfrm>
            <a:off x="33616" y="3352823"/>
            <a:ext cx="4843184" cy="3249007"/>
          </a:xfrm>
          <a:prstGeom prst="rect">
            <a:avLst/>
          </a:prstGeom>
        </p:spPr>
      </p:pic>
      <p:sp>
        <p:nvSpPr>
          <p:cNvPr id="6" name="TextBox 5"/>
          <p:cNvSpPr txBox="1"/>
          <p:nvPr/>
        </p:nvSpPr>
        <p:spPr>
          <a:xfrm>
            <a:off x="2895634" y="3733800"/>
            <a:ext cx="1758239" cy="523220"/>
          </a:xfrm>
          <a:prstGeom prst="rect">
            <a:avLst/>
          </a:prstGeom>
          <a:solidFill>
            <a:srgbClr val="FFFF00"/>
          </a:solidFill>
        </p:spPr>
        <p:txBody>
          <a:bodyPr wrap="none" rtlCol="0">
            <a:spAutoFit/>
          </a:bodyPr>
          <a:lstStyle/>
          <a:p>
            <a:r>
              <a:rPr lang="en-GB" sz="1400" dirty="0" smtClean="0"/>
              <a:t>C. Rubbia’s EA with </a:t>
            </a:r>
            <a:br>
              <a:rPr lang="en-GB" sz="1400" dirty="0" smtClean="0"/>
            </a:br>
            <a:r>
              <a:rPr lang="en-GB" sz="1400" dirty="0" smtClean="0"/>
              <a:t>natural convection</a:t>
            </a:r>
            <a:endParaRPr lang="en-GB" sz="1400" dirty="0"/>
          </a:p>
        </p:txBody>
      </p:sp>
      <p:sp>
        <p:nvSpPr>
          <p:cNvPr id="3" name="Content Placeholder 2"/>
          <p:cNvSpPr>
            <a:spLocks noGrp="1"/>
          </p:cNvSpPr>
          <p:nvPr>
            <p:ph idx="1"/>
          </p:nvPr>
        </p:nvSpPr>
        <p:spPr>
          <a:xfrm>
            <a:off x="0" y="914400"/>
            <a:ext cx="9144000" cy="5562600"/>
          </a:xfrm>
        </p:spPr>
        <p:txBody>
          <a:bodyPr/>
          <a:lstStyle/>
          <a:p>
            <a:r>
              <a:rPr lang="en-US" sz="1800" dirty="0" smtClean="0"/>
              <a:t>Subcritical systems are insensitive to delayed neutron fraction (β); </a:t>
            </a:r>
            <a:br>
              <a:rPr lang="en-US" sz="1800" dirty="0" smtClean="0"/>
            </a:br>
            <a:r>
              <a:rPr lang="en-US" sz="1800" b="1" dirty="0" smtClean="0">
                <a:solidFill>
                  <a:srgbClr val="FF0000"/>
                </a:solidFill>
              </a:rPr>
              <a:t>safety margin </a:t>
            </a:r>
            <a:r>
              <a:rPr lang="en-US" sz="1800" dirty="0"/>
              <a:t>(distance from prompt criticality) </a:t>
            </a:r>
            <a:r>
              <a:rPr lang="en-US" sz="1800" b="1" dirty="0" smtClean="0">
                <a:solidFill>
                  <a:srgbClr val="FF0000"/>
                </a:solidFill>
              </a:rPr>
              <a:t>is a design choice</a:t>
            </a:r>
            <a:r>
              <a:rPr lang="en-US" sz="1800" dirty="0" smtClean="0"/>
              <a:t>, it is not imposed by Nature!</a:t>
            </a:r>
          </a:p>
          <a:p>
            <a:r>
              <a:rPr lang="en-US" sz="1800" dirty="0" err="1"/>
              <a:t>k</a:t>
            </a:r>
            <a:r>
              <a:rPr lang="en-US" sz="1800" baseline="-25000" dirty="0" err="1" smtClean="0"/>
              <a:t>s</a:t>
            </a:r>
            <a:r>
              <a:rPr lang="en-US" sz="1800" dirty="0" smtClean="0"/>
              <a:t> = 0.975 makes the system subcritical under all conditions (after </a:t>
            </a:r>
            <a:r>
              <a:rPr lang="en-US" sz="1800" baseline="30000" dirty="0" smtClean="0"/>
              <a:t>233</a:t>
            </a:r>
            <a:r>
              <a:rPr lang="en-US" sz="1800" dirty="0" smtClean="0"/>
              <a:t>Pa decay)</a:t>
            </a:r>
          </a:p>
          <a:p>
            <a:r>
              <a:rPr lang="en-US" sz="1800" dirty="0" smtClean="0"/>
              <a:t>The reactivity changes only very slowly; the beam can be switched off very quickly, reducing </a:t>
            </a:r>
            <a:r>
              <a:rPr lang="en-US" sz="1800" dirty="0" err="1" smtClean="0"/>
              <a:t>k</a:t>
            </a:r>
            <a:r>
              <a:rPr lang="en-US" sz="1800" baseline="-25000" dirty="0" err="1" smtClean="0"/>
              <a:t>s</a:t>
            </a:r>
            <a:r>
              <a:rPr lang="en-US" sz="1800" baseline="-25000" dirty="0" smtClean="0"/>
              <a:t> </a:t>
            </a:r>
            <a:r>
              <a:rPr lang="en-US" sz="1800" dirty="0" smtClean="0"/>
              <a:t>to </a:t>
            </a:r>
            <a:r>
              <a:rPr lang="en-US" sz="1800" dirty="0" err="1" smtClean="0"/>
              <a:t>k</a:t>
            </a:r>
            <a:r>
              <a:rPr lang="en-US" sz="1800" baseline="-25000" dirty="0" err="1" smtClean="0"/>
              <a:t>eff</a:t>
            </a:r>
            <a:r>
              <a:rPr lang="en-US" sz="1800" dirty="0" smtClean="0"/>
              <a:t>. It is possible to choose a higher </a:t>
            </a:r>
            <a:r>
              <a:rPr lang="en-US" sz="1800" dirty="0" err="1" smtClean="0"/>
              <a:t>k</a:t>
            </a:r>
            <a:r>
              <a:rPr lang="en-US" sz="1800" baseline="-25000" dirty="0" err="1" smtClean="0"/>
              <a:t>s</a:t>
            </a:r>
            <a:r>
              <a:rPr lang="en-US" sz="1800" dirty="0" smtClean="0"/>
              <a:t> in order to reduce the load on the accelerator </a:t>
            </a:r>
            <a:br>
              <a:rPr lang="en-US" sz="1800" dirty="0" smtClean="0"/>
            </a:br>
            <a:r>
              <a:rPr lang="en-US" sz="1800" dirty="0" smtClean="0"/>
              <a:t>(</a:t>
            </a:r>
            <a:r>
              <a:rPr lang="en-GB" sz="1800" dirty="0" smtClean="0"/>
              <a:t>Takahashi, </a:t>
            </a:r>
            <a:r>
              <a:rPr lang="en-GB" sz="1800" dirty="0" err="1" smtClean="0"/>
              <a:t>k</a:t>
            </a:r>
            <a:r>
              <a:rPr lang="en-GB" sz="1800" baseline="-25000" dirty="0" err="1" smtClean="0"/>
              <a:t>s</a:t>
            </a:r>
            <a:r>
              <a:rPr lang="en-GB" sz="1800" dirty="0" smtClean="0"/>
              <a:t> = 0.99)</a:t>
            </a:r>
          </a:p>
        </p:txBody>
      </p:sp>
      <p:grpSp>
        <p:nvGrpSpPr>
          <p:cNvPr id="24" name="Group 23"/>
          <p:cNvGrpSpPr/>
          <p:nvPr/>
        </p:nvGrpSpPr>
        <p:grpSpPr>
          <a:xfrm>
            <a:off x="5867399" y="2997077"/>
            <a:ext cx="2286000" cy="3632323"/>
            <a:chOff x="5867399" y="2902053"/>
            <a:chExt cx="2286000" cy="3632322"/>
          </a:xfrm>
        </p:grpSpPr>
        <p:pic>
          <p:nvPicPr>
            <p:cNvPr id="7" name="Picture 6" descr="Screen shot 2013-10-24 at 11.19.5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194238" y="3575214"/>
              <a:ext cx="3632322" cy="2286000"/>
            </a:xfrm>
            <a:prstGeom prst="rect">
              <a:avLst/>
            </a:prstGeom>
          </p:spPr>
        </p:pic>
        <p:sp>
          <p:nvSpPr>
            <p:cNvPr id="10" name="Rectangle 9"/>
            <p:cNvSpPr/>
            <p:nvPr/>
          </p:nvSpPr>
          <p:spPr bwMode="auto">
            <a:xfrm>
              <a:off x="6629400" y="3429000"/>
              <a:ext cx="355600" cy="182033"/>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sp>
          <p:nvSpPr>
            <p:cNvPr id="11" name="Rectangle 10"/>
            <p:cNvSpPr/>
            <p:nvPr/>
          </p:nvSpPr>
          <p:spPr bwMode="auto">
            <a:xfrm>
              <a:off x="6629400" y="3759204"/>
              <a:ext cx="215900" cy="156633"/>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sp>
          <p:nvSpPr>
            <p:cNvPr id="14" name="Rectangle 13"/>
            <p:cNvSpPr/>
            <p:nvPr/>
          </p:nvSpPr>
          <p:spPr bwMode="auto">
            <a:xfrm>
              <a:off x="6629400" y="4038600"/>
              <a:ext cx="131233" cy="186267"/>
            </a:xfrm>
            <a:prstGeom prst="rect">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sp>
          <p:nvSpPr>
            <p:cNvPr id="15" name="Rectangle 14"/>
            <p:cNvSpPr/>
            <p:nvPr/>
          </p:nvSpPr>
          <p:spPr bwMode="auto">
            <a:xfrm>
              <a:off x="6629400" y="4343400"/>
              <a:ext cx="45719" cy="156633"/>
            </a:xfrm>
            <a:prstGeom prst="rect">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grpSp>
      <p:cxnSp>
        <p:nvCxnSpPr>
          <p:cNvPr id="18" name="Straight Arrow Connector 17"/>
          <p:cNvCxnSpPr/>
          <p:nvPr/>
        </p:nvCxnSpPr>
        <p:spPr bwMode="auto">
          <a:xfrm flipH="1" flipV="1">
            <a:off x="6934200" y="3905025"/>
            <a:ext cx="990600" cy="38100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8" name="TextBox 7"/>
          <p:cNvSpPr txBox="1"/>
          <p:nvPr/>
        </p:nvSpPr>
        <p:spPr>
          <a:xfrm>
            <a:off x="7419758" y="4209827"/>
            <a:ext cx="1690387" cy="584776"/>
          </a:xfrm>
          <a:prstGeom prst="rect">
            <a:avLst/>
          </a:prstGeom>
          <a:solidFill>
            <a:srgbClr val="FFFF00"/>
          </a:solidFill>
        </p:spPr>
        <p:txBody>
          <a:bodyPr wrap="none" rtlCol="0">
            <a:spAutoFit/>
          </a:bodyPr>
          <a:lstStyle/>
          <a:p>
            <a:pPr algn="ctr"/>
            <a:r>
              <a:rPr lang="en-GB" sz="1600" dirty="0" smtClean="0"/>
              <a:t>Delayed neutron </a:t>
            </a:r>
          </a:p>
          <a:p>
            <a:r>
              <a:rPr lang="en-GB" sz="1600" dirty="0" smtClean="0"/>
              <a:t>fraction</a:t>
            </a:r>
            <a:endParaRPr lang="en-GB" sz="1600" dirty="0"/>
          </a:p>
        </p:txBody>
      </p:sp>
      <p:sp>
        <p:nvSpPr>
          <p:cNvPr id="19" name="TextBox 18"/>
          <p:cNvSpPr txBox="1"/>
          <p:nvPr/>
        </p:nvSpPr>
        <p:spPr>
          <a:xfrm>
            <a:off x="7613632" y="5048027"/>
            <a:ext cx="1370387" cy="584776"/>
          </a:xfrm>
          <a:prstGeom prst="rect">
            <a:avLst/>
          </a:prstGeom>
          <a:solidFill>
            <a:srgbClr val="FFFF00"/>
          </a:solidFill>
        </p:spPr>
        <p:txBody>
          <a:bodyPr wrap="none" rtlCol="0">
            <a:spAutoFit/>
          </a:bodyPr>
          <a:lstStyle/>
          <a:p>
            <a:pPr algn="ctr"/>
            <a:r>
              <a:rPr lang="en-GB" sz="1600" dirty="0" smtClean="0"/>
              <a:t>Deterministic</a:t>
            </a:r>
          </a:p>
          <a:p>
            <a:pPr algn="ctr"/>
            <a:r>
              <a:rPr lang="en-GB" sz="1600" dirty="0" smtClean="0"/>
              <a:t>control</a:t>
            </a:r>
            <a:endParaRPr lang="en-GB" sz="1600" dirty="0"/>
          </a:p>
        </p:txBody>
      </p:sp>
      <p:cxnSp>
        <p:nvCxnSpPr>
          <p:cNvPr id="20" name="Straight Arrow Connector 19"/>
          <p:cNvCxnSpPr>
            <a:stCxn id="19" idx="2"/>
          </p:cNvCxnSpPr>
          <p:nvPr/>
        </p:nvCxnSpPr>
        <p:spPr bwMode="auto">
          <a:xfrm flipH="1">
            <a:off x="7772430" y="5632803"/>
            <a:ext cx="526396" cy="177257"/>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pic>
        <p:nvPicPr>
          <p:cNvPr id="21" name="Image 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22"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dirty="0" smtClean="0">
                <a:ea typeface="ＭＳ Ｐゴシック" charset="-128"/>
                <a:cs typeface="ＭＳ Ｐゴシック" charset="-128"/>
              </a:rPr>
              <a:t>Guidelines for ADS parameters choice</a:t>
            </a:r>
          </a:p>
        </p:txBody>
      </p:sp>
      <p:sp>
        <p:nvSpPr>
          <p:cNvPr id="24579" name="Content Placeholder 2"/>
          <p:cNvSpPr>
            <a:spLocks noGrp="1"/>
          </p:cNvSpPr>
          <p:nvPr>
            <p:ph idx="1"/>
          </p:nvPr>
        </p:nvSpPr>
        <p:spPr>
          <a:xfrm>
            <a:off x="0" y="914400"/>
            <a:ext cx="9144000" cy="5562600"/>
          </a:xfrm>
        </p:spPr>
        <p:txBody>
          <a:bodyPr/>
          <a:lstStyle/>
          <a:p>
            <a:r>
              <a:rPr lang="en-US" b="1" dirty="0" smtClean="0">
                <a:solidFill>
                  <a:schemeClr val="accent3">
                    <a:lumMod val="85000"/>
                  </a:schemeClr>
                </a:solidFill>
                <a:ea typeface="ＭＳ Ｐゴシック" charset="-128"/>
                <a:cs typeface="ＭＳ Ｐゴシック" charset="-128"/>
              </a:rPr>
              <a:t>S</a:t>
            </a:r>
            <a:r>
              <a:rPr lang="en-GB" b="1" dirty="0" err="1" smtClean="0">
                <a:solidFill>
                  <a:schemeClr val="accent3">
                    <a:lumMod val="85000"/>
                  </a:schemeClr>
                </a:solidFill>
                <a:ea typeface="ＭＳ Ｐゴシック" charset="-128"/>
                <a:cs typeface="ＭＳ Ｐゴシック" charset="-128"/>
              </a:rPr>
              <a:t>afety</a:t>
            </a:r>
            <a:r>
              <a:rPr lang="en-GB" dirty="0" smtClean="0">
                <a:solidFill>
                  <a:schemeClr val="accent3">
                    <a:lumMod val="85000"/>
                  </a:schemeClr>
                </a:solidFill>
                <a:ea typeface="ＭＳ Ｐゴシック" charset="-128"/>
                <a:cs typeface="ＭＳ Ｐゴシック" charset="-128"/>
              </a:rPr>
              <a:t>:</a:t>
            </a:r>
          </a:p>
          <a:p>
            <a:pPr lvl="1"/>
            <a:r>
              <a:rPr lang="en-GB" dirty="0" smtClean="0">
                <a:solidFill>
                  <a:schemeClr val="accent3">
                    <a:lumMod val="85000"/>
                  </a:schemeClr>
                </a:solidFill>
              </a:rPr>
              <a:t>Eliminate criticality accidents by making the system subcritical (void </a:t>
            </a:r>
            <a:r>
              <a:rPr lang="en-GB" dirty="0" err="1" smtClean="0">
                <a:solidFill>
                  <a:schemeClr val="accent3">
                    <a:lumMod val="85000"/>
                  </a:schemeClr>
                </a:solidFill>
              </a:rPr>
              <a:t>coef</a:t>
            </a:r>
            <a:r>
              <a:rPr lang="en-GB" dirty="0" smtClean="0">
                <a:solidFill>
                  <a:schemeClr val="accent3">
                    <a:lumMod val="85000"/>
                  </a:schemeClr>
                </a:solidFill>
              </a:rPr>
              <a:t>., T </a:t>
            </a:r>
            <a:r>
              <a:rPr lang="en-GB" dirty="0" err="1" smtClean="0">
                <a:solidFill>
                  <a:schemeClr val="accent3">
                    <a:lumMod val="85000"/>
                  </a:schemeClr>
                </a:solidFill>
              </a:rPr>
              <a:t>coef</a:t>
            </a:r>
            <a:r>
              <a:rPr lang="en-GB" dirty="0" smtClean="0">
                <a:solidFill>
                  <a:schemeClr val="accent3">
                    <a:lumMod val="85000"/>
                  </a:schemeClr>
                </a:solidFill>
              </a:rPr>
              <a:t>., </a:t>
            </a:r>
            <a:r>
              <a:rPr lang="en-GB" dirty="0" err="1" smtClean="0">
                <a:solidFill>
                  <a:schemeClr val="accent3">
                    <a:lumMod val="85000"/>
                  </a:schemeClr>
                </a:solidFill>
              </a:rPr>
              <a:t>β</a:t>
            </a:r>
            <a:r>
              <a:rPr lang="en-GB" baseline="-25000" dirty="0" err="1" smtClean="0">
                <a:solidFill>
                  <a:schemeClr val="accent3">
                    <a:lumMod val="85000"/>
                  </a:schemeClr>
                </a:solidFill>
              </a:rPr>
              <a:t>eff</a:t>
            </a:r>
            <a:r>
              <a:rPr lang="en-GB" dirty="0" smtClean="0">
                <a:solidFill>
                  <a:schemeClr val="accent3">
                    <a:lumMod val="85000"/>
                  </a:schemeClr>
                </a:solidFill>
              </a:rPr>
              <a:t> no longer “critical” parameters)</a:t>
            </a:r>
            <a:br>
              <a:rPr lang="en-GB" dirty="0" smtClean="0">
                <a:solidFill>
                  <a:schemeClr val="accent3">
                    <a:lumMod val="85000"/>
                  </a:schemeClr>
                </a:solidFill>
              </a:rPr>
            </a:br>
            <a:r>
              <a:rPr lang="en-GB" dirty="0" smtClean="0">
                <a:solidFill>
                  <a:schemeClr val="accent3">
                    <a:lumMod val="85000"/>
                  </a:schemeClr>
                </a:solidFill>
              </a:rPr>
              <a:t> </a:t>
            </a:r>
            <a:r>
              <a:rPr lang="en-GB" b="1" dirty="0" smtClean="0">
                <a:solidFill>
                  <a:schemeClr val="accent3">
                    <a:lumMod val="85000"/>
                  </a:schemeClr>
                </a:solidFill>
              </a:rPr>
              <a:t>This requires an external proton source!</a:t>
            </a:r>
          </a:p>
          <a:p>
            <a:pPr lvl="1"/>
            <a:r>
              <a:rPr lang="en-US" dirty="0" smtClean="0">
                <a:solidFill>
                  <a:schemeClr val="accent3">
                    <a:lumMod val="85000"/>
                  </a:schemeClr>
                </a:solidFill>
              </a:rPr>
              <a:t>Op</a:t>
            </a:r>
            <a:r>
              <a:rPr lang="en-GB" dirty="0" err="1" smtClean="0">
                <a:solidFill>
                  <a:schemeClr val="accent3">
                    <a:lumMod val="85000"/>
                  </a:schemeClr>
                </a:solidFill>
              </a:rPr>
              <a:t>erate</a:t>
            </a:r>
            <a:r>
              <a:rPr lang="en-GB" dirty="0" smtClean="0">
                <a:solidFill>
                  <a:schemeClr val="accent3">
                    <a:lumMod val="85000"/>
                  </a:schemeClr>
                </a:solidFill>
              </a:rPr>
              <a:t> system with passive safety elements to avoid core melting or limit its consequences, borrowing features from US advanced fast critical reactor designs;</a:t>
            </a:r>
          </a:p>
          <a:p>
            <a:pPr lvl="1"/>
            <a:r>
              <a:rPr lang="en-US" dirty="0" smtClean="0">
                <a:solidFill>
                  <a:schemeClr val="accent3">
                    <a:lumMod val="85000"/>
                  </a:schemeClr>
                </a:solidFill>
              </a:rPr>
              <a:t>A</a:t>
            </a:r>
            <a:r>
              <a:rPr lang="en-GB" dirty="0" smtClean="0">
                <a:solidFill>
                  <a:schemeClr val="accent3">
                    <a:lumMod val="85000"/>
                  </a:schemeClr>
                </a:solidFill>
              </a:rPr>
              <a:t>void dangerous coolants such as liquid sodium (use lead) Generation IV?</a:t>
            </a:r>
          </a:p>
          <a:p>
            <a:r>
              <a:rPr lang="en-US" dirty="0" smtClean="0">
                <a:solidFill>
                  <a:srgbClr val="FF0000"/>
                </a:solidFill>
                <a:ea typeface="ＭＳ Ｐゴシック" charset="-128"/>
                <a:cs typeface="ＭＳ Ｐゴシック" charset="-128"/>
              </a:rPr>
              <a:t>W</a:t>
            </a:r>
            <a:r>
              <a:rPr lang="en-GB" dirty="0" err="1" smtClean="0">
                <a:solidFill>
                  <a:srgbClr val="FF0000"/>
                </a:solidFill>
                <a:ea typeface="ＭＳ Ｐゴシック" charset="-128"/>
                <a:cs typeface="ＭＳ Ｐゴシック" charset="-128"/>
              </a:rPr>
              <a:t>aste</a:t>
            </a:r>
            <a:r>
              <a:rPr lang="en-GB" dirty="0" smtClean="0">
                <a:solidFill>
                  <a:srgbClr val="FF0000"/>
                </a:solidFill>
                <a:ea typeface="ＭＳ Ｐゴシック" charset="-128"/>
                <a:cs typeface="ＭＳ Ｐゴシック" charset="-128"/>
              </a:rPr>
              <a:t> management</a:t>
            </a:r>
            <a:r>
              <a:rPr lang="en-GB" dirty="0" smtClean="0">
                <a:ea typeface="ＭＳ Ｐゴシック" charset="-128"/>
                <a:cs typeface="ＭＳ Ｐゴシック" charset="-128"/>
              </a:rPr>
              <a:t>:</a:t>
            </a:r>
          </a:p>
          <a:p>
            <a:pPr lvl="1"/>
            <a:r>
              <a:rPr lang="en-GB" dirty="0" smtClean="0"/>
              <a:t>Use (1) fast neutrons, (2) thorium fuel, and (3) recycle long-lived </a:t>
            </a:r>
            <a:r>
              <a:rPr lang="en-GB" dirty="0" err="1" smtClean="0"/>
              <a:t>transuranic</a:t>
            </a:r>
            <a:r>
              <a:rPr lang="en-GB" dirty="0" smtClean="0"/>
              <a:t> actinides (TRU) to </a:t>
            </a:r>
            <a:r>
              <a:rPr lang="en-US" dirty="0" err="1" smtClean="0"/>
              <a:t>m</a:t>
            </a:r>
            <a:r>
              <a:rPr lang="en-GB" dirty="0" err="1" smtClean="0"/>
              <a:t>inimize</a:t>
            </a:r>
            <a:r>
              <a:rPr lang="en-GB" dirty="0" smtClean="0"/>
              <a:t> waste.</a:t>
            </a:r>
          </a:p>
          <a:p>
            <a:r>
              <a:rPr lang="en-GB" dirty="0" smtClean="0">
                <a:solidFill>
                  <a:srgbClr val="FF0000"/>
                </a:solidFill>
                <a:ea typeface="ＭＳ Ｐゴシック" charset="-128"/>
                <a:cs typeface="ＭＳ Ｐゴシック" charset="-128"/>
              </a:rPr>
              <a:t>Military proliferation</a:t>
            </a:r>
            <a:r>
              <a:rPr lang="en-GB" dirty="0" smtClean="0">
                <a:ea typeface="ＭＳ Ｐゴシック" charset="-128"/>
                <a:cs typeface="ＭＳ Ｐゴシック" charset="-128"/>
              </a:rPr>
              <a:t>:</a:t>
            </a:r>
          </a:p>
          <a:p>
            <a:pPr lvl="1"/>
            <a:r>
              <a:rPr lang="en-US" dirty="0" smtClean="0"/>
              <a:t>U</a:t>
            </a:r>
            <a:r>
              <a:rPr lang="en-GB" dirty="0" smtClean="0"/>
              <a:t>se thorium fuel (small </a:t>
            </a:r>
            <a:r>
              <a:rPr lang="en-GB" dirty="0" err="1" smtClean="0"/>
              <a:t>Pu</a:t>
            </a:r>
            <a:r>
              <a:rPr lang="en-GB" dirty="0" smtClean="0"/>
              <a:t> prod., </a:t>
            </a:r>
            <a:r>
              <a:rPr lang="en-GB" baseline="30000" dirty="0" smtClean="0"/>
              <a:t>233</a:t>
            </a:r>
            <a:r>
              <a:rPr lang="en-GB" dirty="0" smtClean="0"/>
              <a:t>U very difficult mixture)</a:t>
            </a:r>
          </a:p>
          <a:p>
            <a:pPr lvl="1"/>
            <a:r>
              <a:rPr lang="en-US" dirty="0" smtClean="0"/>
              <a:t>A</a:t>
            </a:r>
            <a:r>
              <a:rPr lang="en-GB" dirty="0" smtClean="0"/>
              <a:t>void </a:t>
            </a:r>
            <a:r>
              <a:rPr lang="en-GB" dirty="0" err="1" smtClean="0"/>
              <a:t>Pu</a:t>
            </a:r>
            <a:r>
              <a:rPr lang="en-GB" dirty="0" smtClean="0"/>
              <a:t> separation (</a:t>
            </a:r>
            <a:r>
              <a:rPr lang="en-GB" dirty="0" err="1" smtClean="0"/>
              <a:t>Purex</a:t>
            </a:r>
            <a:r>
              <a:rPr lang="en-GB" dirty="0" smtClean="0"/>
              <a:t>), use </a:t>
            </a:r>
            <a:r>
              <a:rPr lang="en-GB" dirty="0" err="1" smtClean="0"/>
              <a:t>pyroelectro</a:t>
            </a:r>
            <a:r>
              <a:rPr lang="en-GB" dirty="0" smtClean="0"/>
              <a:t> reprocessing instead (developed for uranium at </a:t>
            </a:r>
            <a:r>
              <a:rPr lang="en-GB" dirty="0" err="1" smtClean="0"/>
              <a:t>Argone</a:t>
            </a:r>
            <a:r>
              <a:rPr lang="en-GB" dirty="0" smtClean="0"/>
              <a:t> N.L.)</a:t>
            </a:r>
          </a:p>
        </p:txBody>
      </p:sp>
      <p:sp>
        <p:nvSpPr>
          <p:cNvPr id="5" name="Slide Number Placeholder 4"/>
          <p:cNvSpPr>
            <a:spLocks noGrp="1"/>
          </p:cNvSpPr>
          <p:nvPr>
            <p:ph type="sldNum" sz="quarter" idx="12"/>
          </p:nvPr>
        </p:nvSpPr>
        <p:spPr/>
        <p:txBody>
          <a:bodyPr/>
          <a:lstStyle/>
          <a:p>
            <a:pPr>
              <a:defRPr/>
            </a:pPr>
            <a:fld id="{54D6274B-C2CD-4949-A2D2-7611E40AC812}" type="slidenum">
              <a:rPr lang="en-US" smtClean="0"/>
              <a:pPr>
                <a:defRPr/>
              </a:pPr>
              <a:t>18</a:t>
            </a:fld>
            <a:endParaRPr lang="en-US"/>
          </a:p>
        </p:txBody>
      </p:sp>
      <p:pic>
        <p:nvPicPr>
          <p:cNvPr id="6" name="Image 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7"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3115572178"/>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3"/>
            <a:ext cx="6228184" cy="740700"/>
          </a:xfrm>
        </p:spPr>
        <p:txBody>
          <a:bodyPr/>
          <a:lstStyle/>
          <a:p>
            <a:pPr algn="l"/>
            <a:r>
              <a:rPr lang="en-US" sz="3200" b="1" dirty="0" smtClean="0"/>
              <a:t>Partitioning &amp;Transmutation</a:t>
            </a:r>
            <a:endParaRPr lang="en-US" sz="3200" b="1" dirty="0"/>
          </a:p>
        </p:txBody>
      </p:sp>
      <p:sp>
        <p:nvSpPr>
          <p:cNvPr id="394" name="TextBox 393"/>
          <p:cNvSpPr txBox="1"/>
          <p:nvPr/>
        </p:nvSpPr>
        <p:spPr>
          <a:xfrm>
            <a:off x="179512" y="1700809"/>
            <a:ext cx="4032448" cy="3046988"/>
          </a:xfrm>
          <a:prstGeom prst="rect">
            <a:avLst/>
          </a:prstGeom>
          <a:noFill/>
        </p:spPr>
        <p:txBody>
          <a:bodyPr wrap="square" rtlCol="0">
            <a:spAutoFit/>
          </a:bodyPr>
          <a:lstStyle/>
          <a:p>
            <a:pPr marL="285750" indent="-285750" eaLnBrk="1" fontAlgn="auto" hangingPunct="1">
              <a:spcBef>
                <a:spcPts val="1800"/>
              </a:spcBef>
              <a:spcAft>
                <a:spcPts val="0"/>
              </a:spcAft>
              <a:buFont typeface="Arial"/>
              <a:buChar char="•"/>
            </a:pPr>
            <a:r>
              <a:rPr lang="en-US" sz="1800" dirty="0">
                <a:solidFill>
                  <a:prstClr val="white"/>
                </a:solidFill>
                <a:latin typeface="Gill Sans MT" pitchFamily="34" charset="0"/>
              </a:rPr>
              <a:t>P/T applies to </a:t>
            </a:r>
            <a:r>
              <a:rPr lang="en-US" sz="1800" b="1" dirty="0" smtClean="0">
                <a:solidFill>
                  <a:prstClr val="white"/>
                </a:solidFill>
                <a:latin typeface="Gill Sans MT" pitchFamily="34" charset="0"/>
              </a:rPr>
              <a:t>TRU </a:t>
            </a:r>
            <a:r>
              <a:rPr lang="en-US" sz="1800" dirty="0" smtClean="0">
                <a:solidFill>
                  <a:prstClr val="white"/>
                </a:solidFill>
                <a:latin typeface="Gill Sans MT" pitchFamily="34" charset="0"/>
              </a:rPr>
              <a:t>(</a:t>
            </a:r>
            <a:r>
              <a:rPr lang="en-US" sz="1800" b="1" dirty="0" err="1" smtClean="0">
                <a:solidFill>
                  <a:prstClr val="white"/>
                </a:solidFill>
                <a:latin typeface="Gill Sans MT" pitchFamily="34" charset="0"/>
              </a:rPr>
              <a:t>Pu</a:t>
            </a:r>
            <a:r>
              <a:rPr lang="en-US" sz="1800" b="1" dirty="0" smtClean="0">
                <a:solidFill>
                  <a:prstClr val="white"/>
                </a:solidFill>
                <a:latin typeface="Gill Sans MT" pitchFamily="34" charset="0"/>
              </a:rPr>
              <a:t> </a:t>
            </a:r>
            <a:r>
              <a:rPr lang="en-US" sz="1800" dirty="0" smtClean="0">
                <a:solidFill>
                  <a:prstClr val="white"/>
                </a:solidFill>
                <a:latin typeface="Gill Sans MT" pitchFamily="34" charset="0"/>
              </a:rPr>
              <a:t>and </a:t>
            </a:r>
            <a:r>
              <a:rPr lang="en-US" sz="1800" b="1" dirty="0">
                <a:solidFill>
                  <a:prstClr val="white"/>
                </a:solidFill>
                <a:latin typeface="Gill Sans MT" pitchFamily="34" charset="0"/>
              </a:rPr>
              <a:t>M</a:t>
            </a:r>
            <a:r>
              <a:rPr lang="en-US" sz="1800" dirty="0">
                <a:solidFill>
                  <a:prstClr val="white"/>
                </a:solidFill>
                <a:latin typeface="Gill Sans MT" pitchFamily="34" charset="0"/>
              </a:rPr>
              <a:t>inor </a:t>
            </a:r>
            <a:r>
              <a:rPr lang="en-US" sz="1800" b="1" dirty="0">
                <a:solidFill>
                  <a:prstClr val="white"/>
                </a:solidFill>
                <a:latin typeface="Gill Sans MT" pitchFamily="34" charset="0"/>
              </a:rPr>
              <a:t>A</a:t>
            </a:r>
            <a:r>
              <a:rPr lang="en-US" sz="1800" dirty="0">
                <a:solidFill>
                  <a:prstClr val="white"/>
                </a:solidFill>
                <a:latin typeface="Gill Sans MT" pitchFamily="34" charset="0"/>
              </a:rPr>
              <a:t>ctinides) and </a:t>
            </a:r>
            <a:r>
              <a:rPr lang="en-US" sz="1800" b="1" dirty="0">
                <a:solidFill>
                  <a:prstClr val="white"/>
                </a:solidFill>
                <a:latin typeface="Gill Sans MT" pitchFamily="34" charset="0"/>
              </a:rPr>
              <a:t>L</a:t>
            </a:r>
            <a:r>
              <a:rPr lang="en-US" sz="1800" dirty="0">
                <a:solidFill>
                  <a:prstClr val="white"/>
                </a:solidFill>
                <a:latin typeface="Gill Sans MT" pitchFamily="34" charset="0"/>
              </a:rPr>
              <a:t>ong </a:t>
            </a:r>
            <a:r>
              <a:rPr lang="en-US" sz="1800" b="1" dirty="0">
                <a:solidFill>
                  <a:prstClr val="white"/>
                </a:solidFill>
                <a:latin typeface="Gill Sans MT" pitchFamily="34" charset="0"/>
              </a:rPr>
              <a:t>L</a:t>
            </a:r>
            <a:r>
              <a:rPr lang="en-US" sz="1800" dirty="0">
                <a:solidFill>
                  <a:prstClr val="white"/>
                </a:solidFill>
                <a:latin typeface="Gill Sans MT" pitchFamily="34" charset="0"/>
              </a:rPr>
              <a:t>ived </a:t>
            </a:r>
            <a:r>
              <a:rPr lang="en-US" sz="1800" b="1" dirty="0">
                <a:solidFill>
                  <a:prstClr val="white"/>
                </a:solidFill>
                <a:latin typeface="Gill Sans MT" pitchFamily="34" charset="0"/>
              </a:rPr>
              <a:t>F</a:t>
            </a:r>
            <a:r>
              <a:rPr lang="en-US" sz="1800" dirty="0">
                <a:solidFill>
                  <a:prstClr val="white"/>
                </a:solidFill>
                <a:latin typeface="Gill Sans MT" pitchFamily="34" charset="0"/>
              </a:rPr>
              <a:t>ission </a:t>
            </a:r>
            <a:r>
              <a:rPr lang="en-US" sz="1800" b="1" dirty="0" smtClean="0">
                <a:solidFill>
                  <a:prstClr val="white"/>
                </a:solidFill>
                <a:latin typeface="Gill Sans MT" pitchFamily="34" charset="0"/>
              </a:rPr>
              <a:t>P</a:t>
            </a:r>
            <a:r>
              <a:rPr lang="en-US" sz="1800" dirty="0" smtClean="0">
                <a:solidFill>
                  <a:prstClr val="white"/>
                </a:solidFill>
                <a:latin typeface="Gill Sans MT" pitchFamily="34" charset="0"/>
              </a:rPr>
              <a:t>roducts.</a:t>
            </a:r>
          </a:p>
          <a:p>
            <a:pPr marL="285750" indent="-285750" eaLnBrk="1" fontAlgn="auto" hangingPunct="1">
              <a:spcBef>
                <a:spcPts val="1800"/>
              </a:spcBef>
              <a:spcAft>
                <a:spcPts val="0"/>
              </a:spcAft>
              <a:buFont typeface="Arial"/>
              <a:buChar char="•"/>
            </a:pPr>
            <a:r>
              <a:rPr lang="en-US" sz="1800" dirty="0" smtClean="0">
                <a:solidFill>
                  <a:prstClr val="white"/>
                </a:solidFill>
                <a:latin typeface="Gill Sans MT" pitchFamily="34" charset="0"/>
              </a:rPr>
              <a:t>It </a:t>
            </a:r>
            <a:r>
              <a:rPr lang="en-US" sz="1800" dirty="0">
                <a:solidFill>
                  <a:prstClr val="white"/>
                </a:solidFill>
                <a:latin typeface="Gill Sans MT" pitchFamily="34" charset="0"/>
              </a:rPr>
              <a:t>should be kept in mind that </a:t>
            </a:r>
            <a:r>
              <a:rPr lang="en-US" sz="1800" dirty="0" smtClean="0">
                <a:solidFill>
                  <a:prstClr val="white"/>
                </a:solidFill>
                <a:latin typeface="Gill Sans MT" pitchFamily="34" charset="0"/>
              </a:rPr>
              <a:t>Plutonium is </a:t>
            </a:r>
            <a:r>
              <a:rPr lang="en-US" sz="1800" dirty="0">
                <a:solidFill>
                  <a:prstClr val="white"/>
                </a:solidFill>
                <a:latin typeface="Gill Sans MT" pitchFamily="34" charset="0"/>
              </a:rPr>
              <a:t>a special case: it can be considered as a valuable resource or part of the </a:t>
            </a:r>
            <a:r>
              <a:rPr lang="en-US" sz="1800" dirty="0" smtClean="0">
                <a:solidFill>
                  <a:prstClr val="white"/>
                </a:solidFill>
                <a:latin typeface="Gill Sans MT" pitchFamily="34" charset="0"/>
              </a:rPr>
              <a:t>wastes.</a:t>
            </a:r>
          </a:p>
          <a:p>
            <a:pPr marL="285750" indent="-285750" eaLnBrk="1" fontAlgn="auto" hangingPunct="1">
              <a:spcBef>
                <a:spcPts val="1800"/>
              </a:spcBef>
              <a:spcAft>
                <a:spcPts val="0"/>
              </a:spcAft>
              <a:buFont typeface="Arial"/>
              <a:buChar char="•"/>
            </a:pPr>
            <a:r>
              <a:rPr lang="en-US" sz="1800" dirty="0" smtClean="0">
                <a:solidFill>
                  <a:prstClr val="white"/>
                </a:solidFill>
                <a:latin typeface="Gill Sans MT" pitchFamily="34" charset="0"/>
              </a:rPr>
              <a:t>However, P</a:t>
            </a:r>
            <a:r>
              <a:rPr lang="en-US" sz="1800" dirty="0">
                <a:solidFill>
                  <a:prstClr val="white"/>
                </a:solidFill>
                <a:latin typeface="Gill Sans MT" pitchFamily="34" charset="0"/>
              </a:rPr>
              <a:t>/T technologies </a:t>
            </a:r>
            <a:r>
              <a:rPr lang="en-US" sz="1800" dirty="0" smtClean="0">
                <a:solidFill>
                  <a:prstClr val="white"/>
                </a:solidFill>
                <a:latin typeface="Gill Sans MT" pitchFamily="34" charset="0"/>
              </a:rPr>
              <a:t>must apply </a:t>
            </a:r>
            <a:r>
              <a:rPr lang="en-US" sz="1800" dirty="0">
                <a:solidFill>
                  <a:prstClr val="white"/>
                </a:solidFill>
                <a:latin typeface="Gill Sans MT" pitchFamily="34" charset="0"/>
              </a:rPr>
              <a:t>to </a:t>
            </a:r>
            <a:r>
              <a:rPr lang="en-US" sz="1800" dirty="0" smtClean="0">
                <a:solidFill>
                  <a:prstClr val="white"/>
                </a:solidFill>
                <a:latin typeface="Gill Sans MT" pitchFamily="34" charset="0"/>
              </a:rPr>
              <a:t>all fuel cycles.</a:t>
            </a:r>
            <a:endParaRPr lang="en-US" sz="1800" dirty="0">
              <a:solidFill>
                <a:prstClr val="white"/>
              </a:solidFill>
              <a:latin typeface="Gill Sans MT" pitchFamily="34" charset="0"/>
            </a:endParaRPr>
          </a:p>
        </p:txBody>
      </p:sp>
      <p:pic>
        <p:nvPicPr>
          <p:cNvPr id="391" name="Picture 390" descr="Chart - Ingestion radiotoxicity - inverted.png"/>
          <p:cNvPicPr>
            <a:picLocks noChangeAspect="1"/>
          </p:cNvPicPr>
          <p:nvPr/>
        </p:nvPicPr>
        <p:blipFill>
          <a:blip r:embed="rId2" cstate="print"/>
          <a:stretch>
            <a:fillRect/>
          </a:stretch>
        </p:blipFill>
        <p:spPr>
          <a:xfrm>
            <a:off x="4426918" y="1235502"/>
            <a:ext cx="4717103" cy="5224772"/>
          </a:xfrm>
          <a:prstGeom prst="rect">
            <a:avLst/>
          </a:prstGeom>
          <a:effectLst>
            <a:outerShdw blurRad="50800" dist="38100" dir="2700000" algn="tl" rotWithShape="0">
              <a:prstClr val="black">
                <a:alpha val="40000"/>
              </a:prstClr>
            </a:outerShdw>
          </a:effectLst>
        </p:spPr>
      </p:pic>
      <p:pic>
        <p:nvPicPr>
          <p:cNvPr id="390" name="Picture 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927" t="82302" r="54234"/>
          <a:stretch/>
        </p:blipFill>
        <p:spPr bwMode="auto">
          <a:xfrm>
            <a:off x="5724128" y="1379165"/>
            <a:ext cx="3024336" cy="1088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264417674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
        <p:nvSpPr>
          <p:cNvPr id="9" name="Slide Number Placeholder 4"/>
          <p:cNvSpPr>
            <a:spLocks noGrp="1"/>
          </p:cNvSpPr>
          <p:nvPr>
            <p:ph type="sldNum" sz="quarter" idx="12"/>
          </p:nvPr>
        </p:nvSpPr>
        <p:spPr>
          <a:xfrm>
            <a:off x="6858000" y="6553200"/>
            <a:ext cx="1905000" cy="304800"/>
          </a:xfrm>
        </p:spPr>
        <p:txBody>
          <a:bodyPr/>
          <a:lstStyle/>
          <a:p>
            <a:pPr>
              <a:defRPr/>
            </a:pPr>
            <a:fld id="{A6AF8FC1-9532-654F-914C-A870C8F34A5D}" type="slidenum">
              <a:rPr lang="en-US" smtClean="0"/>
              <a:pPr>
                <a:defRPr/>
              </a:pPr>
              <a:t>2</a:t>
            </a:fld>
            <a:endParaRPr lang="en-US"/>
          </a:p>
        </p:txBody>
      </p:sp>
      <p:sp>
        <p:nvSpPr>
          <p:cNvPr id="10" name="Title 1"/>
          <p:cNvSpPr txBox="1">
            <a:spLocks/>
          </p:cNvSpPr>
          <p:nvPr/>
        </p:nvSpPr>
        <p:spPr bwMode="auto">
          <a:xfrm>
            <a:off x="2743200" y="228600"/>
            <a:ext cx="60198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a:solidFill>
                  <a:schemeClr val="bg1"/>
                </a:solidFill>
                <a:latin typeface="+mj-lt"/>
                <a:ea typeface="ＭＳ Ｐゴシック" pitchFamily="-65" charset="-128"/>
                <a:cs typeface="ＭＳ Ｐゴシック" pitchFamily="-65" charset="-128"/>
              </a:defRPr>
            </a:lvl1pPr>
            <a:lvl2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2pPr>
            <a:lvl3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3pPr>
            <a:lvl4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4pPr>
            <a:lvl5pPr algn="r" rtl="0" eaLnBrk="0" fontAlgn="base" hangingPunct="0">
              <a:spcBef>
                <a:spcPct val="0"/>
              </a:spcBef>
              <a:spcAft>
                <a:spcPct val="0"/>
              </a:spcAft>
              <a:defRPr sz="2400">
                <a:solidFill>
                  <a:schemeClr val="bg1"/>
                </a:solidFill>
                <a:latin typeface="Verdana" pitchFamily="-106" charset="0"/>
                <a:ea typeface="ＭＳ Ｐゴシック" pitchFamily="-65" charset="-128"/>
                <a:cs typeface="ＭＳ Ｐゴシック" pitchFamily="-65" charset="-128"/>
              </a:defRPr>
            </a:lvl5pPr>
            <a:lvl6pPr marL="457200" algn="r" rtl="0" fontAlgn="base">
              <a:spcBef>
                <a:spcPct val="0"/>
              </a:spcBef>
              <a:spcAft>
                <a:spcPct val="0"/>
              </a:spcAft>
              <a:defRPr sz="2400">
                <a:solidFill>
                  <a:schemeClr val="bg1"/>
                </a:solidFill>
                <a:latin typeface="Verdana" pitchFamily="-106" charset="0"/>
              </a:defRPr>
            </a:lvl6pPr>
            <a:lvl7pPr marL="914400" algn="r" rtl="0" fontAlgn="base">
              <a:spcBef>
                <a:spcPct val="0"/>
              </a:spcBef>
              <a:spcAft>
                <a:spcPct val="0"/>
              </a:spcAft>
              <a:defRPr sz="2400">
                <a:solidFill>
                  <a:schemeClr val="bg1"/>
                </a:solidFill>
                <a:latin typeface="Verdana" pitchFamily="-106" charset="0"/>
              </a:defRPr>
            </a:lvl7pPr>
            <a:lvl8pPr marL="1371600" algn="r" rtl="0" fontAlgn="base">
              <a:spcBef>
                <a:spcPct val="0"/>
              </a:spcBef>
              <a:spcAft>
                <a:spcPct val="0"/>
              </a:spcAft>
              <a:defRPr sz="2400">
                <a:solidFill>
                  <a:schemeClr val="bg1"/>
                </a:solidFill>
                <a:latin typeface="Verdana" pitchFamily="-106" charset="0"/>
              </a:defRPr>
            </a:lvl8pPr>
            <a:lvl9pPr marL="1828800" algn="r" rtl="0" fontAlgn="base">
              <a:spcBef>
                <a:spcPct val="0"/>
              </a:spcBef>
              <a:spcAft>
                <a:spcPct val="0"/>
              </a:spcAft>
              <a:defRPr sz="2400">
                <a:solidFill>
                  <a:schemeClr val="bg1"/>
                </a:solidFill>
                <a:latin typeface="Verdana" pitchFamily="-106" charset="0"/>
              </a:defRPr>
            </a:lvl9pPr>
          </a:lstStyle>
          <a:p>
            <a:r>
              <a:rPr lang="en-GB" dirty="0" smtClean="0">
                <a:ea typeface="ＭＳ Ｐゴシック" charset="-128"/>
                <a:cs typeface="ＭＳ Ｐゴシック" charset="-128"/>
              </a:rPr>
              <a:t>Outline</a:t>
            </a:r>
          </a:p>
        </p:txBody>
      </p:sp>
      <p:sp>
        <p:nvSpPr>
          <p:cNvPr id="3" name="TextBox 2"/>
          <p:cNvSpPr txBox="1"/>
          <p:nvPr/>
        </p:nvSpPr>
        <p:spPr>
          <a:xfrm>
            <a:off x="73030" y="4414921"/>
            <a:ext cx="8994770" cy="2062103"/>
          </a:xfrm>
          <a:prstGeom prst="rect">
            <a:avLst/>
          </a:prstGeom>
          <a:noFill/>
        </p:spPr>
        <p:txBody>
          <a:bodyPr wrap="none" rtlCol="0">
            <a:spAutoFit/>
          </a:bodyPr>
          <a:lstStyle/>
          <a:p>
            <a:pPr marL="457200" indent="-457200">
              <a:buFont typeface="Wingdings" charset="2"/>
              <a:buChar char="q"/>
            </a:pPr>
            <a:r>
              <a:rPr lang="en-GB" sz="3200" b="1" dirty="0" smtClean="0">
                <a:solidFill>
                  <a:schemeClr val="bg1"/>
                </a:solidFill>
              </a:rPr>
              <a:t>Brief historical account of ADS</a:t>
            </a:r>
          </a:p>
          <a:p>
            <a:pPr marL="457200" indent="-457200">
              <a:buFont typeface="Wingdings" charset="2"/>
              <a:buChar char="q"/>
            </a:pPr>
            <a:r>
              <a:rPr lang="en-GB" sz="3200" b="1" dirty="0" smtClean="0">
                <a:solidFill>
                  <a:schemeClr val="bg1"/>
                </a:solidFill>
              </a:rPr>
              <a:t>Sub-</a:t>
            </a:r>
            <a:r>
              <a:rPr lang="en-GB" sz="3200" b="1" dirty="0" err="1" smtClean="0">
                <a:solidFill>
                  <a:schemeClr val="bg1"/>
                </a:solidFill>
              </a:rPr>
              <a:t>critcal</a:t>
            </a:r>
            <a:r>
              <a:rPr lang="en-GB" sz="3200" b="1" dirty="0" smtClean="0">
                <a:solidFill>
                  <a:schemeClr val="bg1"/>
                </a:solidFill>
              </a:rPr>
              <a:t> Reactor</a:t>
            </a:r>
            <a:r>
              <a:rPr lang="en-GB" sz="3200" b="1" dirty="0" smtClean="0">
                <a:solidFill>
                  <a:schemeClr val="bg1"/>
                </a:solidFill>
              </a:rPr>
              <a:t> </a:t>
            </a:r>
            <a:r>
              <a:rPr lang="en-GB" sz="3200" b="1" dirty="0" smtClean="0">
                <a:solidFill>
                  <a:schemeClr val="bg1"/>
                </a:solidFill>
              </a:rPr>
              <a:t>core physics</a:t>
            </a:r>
          </a:p>
          <a:p>
            <a:pPr marL="457200" indent="-457200">
              <a:buFont typeface="Wingdings" charset="2"/>
              <a:buChar char="q"/>
            </a:pPr>
            <a:r>
              <a:rPr lang="en-GB" sz="3200" b="1" dirty="0">
                <a:solidFill>
                  <a:schemeClr val="bg1"/>
                </a:solidFill>
              </a:rPr>
              <a:t>A</a:t>
            </a:r>
            <a:r>
              <a:rPr lang="en-GB" sz="3200" b="1" dirty="0" smtClean="0">
                <a:solidFill>
                  <a:schemeClr val="bg1"/>
                </a:solidFill>
              </a:rPr>
              <a:t>ccelerator and the physics </a:t>
            </a:r>
            <a:r>
              <a:rPr lang="en-GB" sz="3200" b="1" dirty="0">
                <a:solidFill>
                  <a:schemeClr val="bg1"/>
                </a:solidFill>
              </a:rPr>
              <a:t>of </a:t>
            </a:r>
            <a:r>
              <a:rPr lang="en-GB" sz="3200" b="1" dirty="0" smtClean="0">
                <a:solidFill>
                  <a:schemeClr val="bg1"/>
                </a:solidFill>
              </a:rPr>
              <a:t>spallation</a:t>
            </a:r>
          </a:p>
          <a:p>
            <a:pPr marL="457200" indent="-457200">
              <a:buFont typeface="Wingdings" charset="2"/>
              <a:buChar char="q"/>
            </a:pPr>
            <a:r>
              <a:rPr lang="en-GB" sz="3200" b="1" dirty="0" smtClean="0">
                <a:solidFill>
                  <a:schemeClr val="bg1"/>
                </a:solidFill>
              </a:rPr>
              <a:t>Motivations and global constraints on ADS</a:t>
            </a:r>
            <a:endParaRPr lang="en-GB" sz="3200" b="1" dirty="0">
              <a:solidFill>
                <a:schemeClr val="bg1"/>
              </a:solidFill>
            </a:endParaRPr>
          </a:p>
        </p:txBody>
      </p:sp>
      <p:pic>
        <p:nvPicPr>
          <p:cNvPr id="6"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Tree>
    <p:extLst>
      <p:ext uri="{BB962C8B-B14F-4D97-AF65-F5344CB8AC3E}">
        <p14:creationId xmlns:p14="http://schemas.microsoft.com/office/powerpoint/2010/main" val="1849150822"/>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ea typeface="ＭＳ Ｐゴシック" charset="-128"/>
                <a:cs typeface="ＭＳ Ｐゴシック" charset="-128"/>
              </a:rPr>
              <a:t>Physics of a thorium core</a:t>
            </a:r>
            <a:endParaRPr lang="en-US" dirty="0"/>
          </a:p>
        </p:txBody>
      </p:sp>
      <p:sp>
        <p:nvSpPr>
          <p:cNvPr id="3" name="Content Placeholder 2"/>
          <p:cNvSpPr>
            <a:spLocks noGrp="1"/>
          </p:cNvSpPr>
          <p:nvPr>
            <p:ph idx="1"/>
          </p:nvPr>
        </p:nvSpPr>
        <p:spPr>
          <a:xfrm>
            <a:off x="304800" y="914400"/>
            <a:ext cx="8458200" cy="5181600"/>
          </a:xfrm>
        </p:spPr>
        <p:txBody>
          <a:bodyPr/>
          <a:lstStyle/>
          <a:p>
            <a:r>
              <a:rPr lang="en-US" b="1" dirty="0">
                <a:solidFill>
                  <a:srgbClr val="FF0000"/>
                </a:solidFill>
                <a:ea typeface="ＭＳ Ｐゴシック" charset="-128"/>
                <a:cs typeface="ＭＳ Ｐゴシック" charset="-128"/>
              </a:rPr>
              <a:t>T</a:t>
            </a:r>
            <a:r>
              <a:rPr lang="en-US" b="1" dirty="0" smtClean="0">
                <a:solidFill>
                  <a:srgbClr val="FF0000"/>
                </a:solidFill>
                <a:ea typeface="ＭＳ Ｐゴシック" charset="-128"/>
                <a:cs typeface="ＭＳ Ｐゴシック" charset="-128"/>
              </a:rPr>
              <a:t>horium in a fast neutron flux</a:t>
            </a:r>
            <a:r>
              <a:rPr lang="en-US" dirty="0" smtClean="0">
                <a:ea typeface="ＭＳ Ｐゴシック" charset="-128"/>
                <a:cs typeface="ＭＳ Ｐゴシック" charset="-128"/>
              </a:rPr>
              <a:t>: </a:t>
            </a:r>
          </a:p>
          <a:p>
            <a:pPr lvl="1"/>
            <a:r>
              <a:rPr lang="en-US" dirty="0" smtClean="0">
                <a:ea typeface="ＭＳ Ｐゴシック" charset="-128"/>
                <a:cs typeface="ＭＳ Ｐゴシック" charset="-128"/>
              </a:rPr>
              <a:t>It takes 7 neutron captures to go from </a:t>
            </a:r>
            <a:r>
              <a:rPr lang="en-US" baseline="30000" dirty="0" smtClean="0">
                <a:ea typeface="ＭＳ Ｐゴシック" charset="-128"/>
                <a:cs typeface="ＭＳ Ｐゴシック" charset="-128"/>
              </a:rPr>
              <a:t>232</a:t>
            </a:r>
            <a:r>
              <a:rPr lang="en-US" dirty="0" smtClean="0">
                <a:ea typeface="ＭＳ Ｐゴシック" charset="-128"/>
                <a:cs typeface="ＭＳ Ｐゴシック" charset="-128"/>
              </a:rPr>
              <a:t>Th to </a:t>
            </a:r>
            <a:r>
              <a:rPr lang="en-US" baseline="30000" dirty="0" smtClean="0">
                <a:ea typeface="ＭＳ Ｐゴシック" charset="-128"/>
                <a:cs typeface="ＭＳ Ｐゴシック" charset="-128"/>
              </a:rPr>
              <a:t>239</a:t>
            </a:r>
            <a:r>
              <a:rPr lang="en-US" dirty="0" smtClean="0">
                <a:ea typeface="ＭＳ Ｐゴシック" charset="-128"/>
                <a:cs typeface="ＭＳ Ｐゴシック" charset="-128"/>
              </a:rPr>
              <a:t>Pu! </a:t>
            </a:r>
          </a:p>
          <a:p>
            <a:pPr lvl="1"/>
            <a:r>
              <a:rPr lang="en-US" baseline="30000" dirty="0" smtClean="0">
                <a:ea typeface="ＭＳ Ｐゴシック" charset="-128"/>
                <a:cs typeface="ＭＳ Ｐゴシック" charset="-128"/>
              </a:rPr>
              <a:t>233</a:t>
            </a:r>
            <a:r>
              <a:rPr lang="en-US" dirty="0" smtClean="0">
                <a:ea typeface="ＭＳ Ｐゴシック" charset="-128"/>
                <a:cs typeface="ＭＳ Ｐゴシック" charset="-128"/>
              </a:rPr>
              <a:t>Pa decay 10 times slower than </a:t>
            </a:r>
            <a:r>
              <a:rPr lang="en-US" baseline="30000" dirty="0" smtClean="0">
                <a:ea typeface="ＭＳ Ｐゴシック" charset="-128"/>
                <a:cs typeface="ＭＳ Ｐゴシック" charset="-128"/>
              </a:rPr>
              <a:t>239</a:t>
            </a:r>
            <a:r>
              <a:rPr lang="en-US" dirty="0" smtClean="0">
                <a:ea typeface="ＭＳ Ｐゴシック" charset="-128"/>
                <a:cs typeface="ＭＳ Ｐゴシック" charset="-128"/>
              </a:rPr>
              <a:t>Np</a:t>
            </a:r>
          </a:p>
          <a:p>
            <a:endParaRPr lang="en-US"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20</a:t>
            </a:fld>
            <a:endParaRPr lang="en-US" dirty="0"/>
          </a:p>
        </p:txBody>
      </p:sp>
      <p:pic>
        <p:nvPicPr>
          <p:cNvPr id="7" name="Picture 6" descr="Picture 3.png"/>
          <p:cNvPicPr>
            <a:picLocks noChangeAspect="1"/>
          </p:cNvPicPr>
          <p:nvPr/>
        </p:nvPicPr>
        <p:blipFill>
          <a:blip r:embed="rId3"/>
          <a:stretch>
            <a:fillRect/>
          </a:stretch>
        </p:blipFill>
        <p:spPr>
          <a:xfrm>
            <a:off x="152400" y="2057400"/>
            <a:ext cx="8763000" cy="4125136"/>
          </a:xfrm>
          <a:prstGeom prst="rect">
            <a:avLst/>
          </a:prstGeom>
        </p:spPr>
      </p:pic>
      <p:sp>
        <p:nvSpPr>
          <p:cNvPr id="8" name="TextBox 7"/>
          <p:cNvSpPr txBox="1"/>
          <p:nvPr/>
        </p:nvSpPr>
        <p:spPr>
          <a:xfrm>
            <a:off x="2362200" y="5410200"/>
            <a:ext cx="4475830" cy="707886"/>
          </a:xfrm>
          <a:prstGeom prst="rect">
            <a:avLst/>
          </a:prstGeom>
          <a:noFill/>
        </p:spPr>
        <p:txBody>
          <a:bodyPr wrap="none" rtlCol="0">
            <a:spAutoFit/>
          </a:bodyPr>
          <a:lstStyle/>
          <a:p>
            <a:r>
              <a:rPr lang="en-US" dirty="0" err="1" smtClean="0"/>
              <a:t>Pu</a:t>
            </a:r>
            <a:r>
              <a:rPr lang="en-US" dirty="0" smtClean="0"/>
              <a:t> equilibrium concentration ~ 10</a:t>
            </a:r>
            <a:r>
              <a:rPr lang="en-US" baseline="30000" dirty="0" smtClean="0"/>
              <a:t>–4</a:t>
            </a:r>
            <a:r>
              <a:rPr lang="en-US" dirty="0" smtClean="0"/>
              <a:t/>
            </a:r>
            <a:br>
              <a:rPr lang="en-US" dirty="0" smtClean="0"/>
            </a:br>
            <a:r>
              <a:rPr lang="en-US" dirty="0" smtClean="0"/>
              <a:t>as opposed to 15% in a U-Pu system!</a:t>
            </a:r>
            <a:endParaRPr lang="en-US" dirty="0"/>
          </a:p>
        </p:txBody>
      </p:sp>
      <p:sp>
        <p:nvSpPr>
          <p:cNvPr id="9" name="Oval 8"/>
          <p:cNvSpPr/>
          <p:nvPr/>
        </p:nvSpPr>
        <p:spPr bwMode="auto">
          <a:xfrm>
            <a:off x="812799" y="2269067"/>
            <a:ext cx="609600" cy="6096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sp>
        <p:nvSpPr>
          <p:cNvPr id="10" name="Oval 9"/>
          <p:cNvSpPr/>
          <p:nvPr/>
        </p:nvSpPr>
        <p:spPr bwMode="auto">
          <a:xfrm>
            <a:off x="5384802" y="4868331"/>
            <a:ext cx="609600" cy="6096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sp>
        <p:nvSpPr>
          <p:cNvPr id="11" name="TextBox 10"/>
          <p:cNvSpPr txBox="1"/>
          <p:nvPr/>
        </p:nvSpPr>
        <p:spPr>
          <a:xfrm>
            <a:off x="152436" y="6096000"/>
            <a:ext cx="8610049" cy="400110"/>
          </a:xfrm>
          <a:prstGeom prst="rect">
            <a:avLst/>
          </a:prstGeom>
          <a:solidFill>
            <a:srgbClr val="FFFF00"/>
          </a:solidFill>
        </p:spPr>
        <p:txBody>
          <a:bodyPr wrap="none" rtlCol="0">
            <a:spAutoFit/>
          </a:bodyPr>
          <a:lstStyle/>
          <a:p>
            <a:r>
              <a:rPr lang="en-GB" dirty="0" smtClean="0"/>
              <a:t>Thorium is a major asset to minimize waste production or to destroy waste  </a:t>
            </a:r>
            <a:endParaRPr lang="en-GB" dirty="0"/>
          </a:p>
        </p:txBody>
      </p:sp>
      <p:pic>
        <p:nvPicPr>
          <p:cNvPr id="12"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3"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GB" dirty="0" smtClean="0">
                <a:ea typeface="ＭＳ Ｐゴシック" charset="-128"/>
                <a:cs typeface="ＭＳ Ｐゴシック" charset="-128"/>
              </a:rPr>
              <a:t>Why fast neutrons</a:t>
            </a:r>
          </a:p>
        </p:txBody>
      </p:sp>
      <p:sp>
        <p:nvSpPr>
          <p:cNvPr id="34819" name="Content Placeholder 2"/>
          <p:cNvSpPr>
            <a:spLocks noGrp="1"/>
          </p:cNvSpPr>
          <p:nvPr>
            <p:ph idx="1"/>
          </p:nvPr>
        </p:nvSpPr>
        <p:spPr>
          <a:xfrm>
            <a:off x="-16933" y="914400"/>
            <a:ext cx="8458200" cy="5181600"/>
          </a:xfrm>
        </p:spPr>
        <p:txBody>
          <a:bodyPr/>
          <a:lstStyle/>
          <a:p>
            <a:r>
              <a:rPr lang="en-US" sz="1800" b="1" dirty="0" smtClean="0">
                <a:solidFill>
                  <a:srgbClr val="FF0000"/>
                </a:solidFill>
                <a:ea typeface="ＭＳ Ｐゴシック" charset="-128"/>
                <a:cs typeface="ＭＳ Ｐゴシック" charset="-128"/>
              </a:rPr>
              <a:t>Use </a:t>
            </a:r>
            <a:r>
              <a:rPr lang="en-GB" sz="1800" b="1" dirty="0" smtClean="0">
                <a:solidFill>
                  <a:srgbClr val="FF0000"/>
                </a:solidFill>
                <a:ea typeface="ＭＳ Ｐゴシック" charset="-128"/>
                <a:cs typeface="ＭＳ Ｐゴシック" charset="-128"/>
              </a:rPr>
              <a:t>fast neutrons</a:t>
            </a:r>
            <a:r>
              <a:rPr lang="en-GB" sz="1800" dirty="0" smtClean="0">
                <a:ea typeface="ＭＳ Ｐゴシック" charset="-128"/>
                <a:cs typeface="ＭＳ Ｐゴシック" charset="-128"/>
              </a:rPr>
              <a:t>:</a:t>
            </a:r>
          </a:p>
          <a:p>
            <a:pPr lvl="1"/>
            <a:r>
              <a:rPr lang="en-US" sz="1800" dirty="0" smtClean="0">
                <a:ea typeface="ＭＳ Ｐゴシック" charset="-128"/>
                <a:cs typeface="ＭＳ Ｐゴシック" charset="-128"/>
              </a:rPr>
              <a:t>E</a:t>
            </a:r>
            <a:r>
              <a:rPr lang="en-GB" sz="1800" dirty="0" err="1" smtClean="0">
                <a:ea typeface="ＭＳ Ｐゴシック" charset="-128"/>
                <a:cs typeface="ＭＳ Ｐゴシック" charset="-128"/>
              </a:rPr>
              <a:t>nhances</a:t>
            </a:r>
            <a:r>
              <a:rPr lang="en-GB" sz="1800" dirty="0" smtClean="0">
                <a:ea typeface="ＭＳ Ｐゴシック" charset="-128"/>
                <a:cs typeface="ＭＳ Ｐゴシック" charset="-128"/>
              </a:rPr>
              <a:t> TRU fission probability</a:t>
            </a:r>
          </a:p>
          <a:p>
            <a:pPr lvl="1"/>
            <a:r>
              <a:rPr lang="en-US" sz="1800" dirty="0" smtClean="0">
                <a:ea typeface="ＭＳ Ｐゴシック" charset="-128"/>
                <a:cs typeface="ＭＳ Ｐゴシック" charset="-128"/>
              </a:rPr>
              <a:t>N</a:t>
            </a:r>
            <a:r>
              <a:rPr lang="en-GB" sz="1800" dirty="0" smtClean="0">
                <a:ea typeface="ＭＳ Ｐゴシック" charset="-128"/>
                <a:cs typeface="ＭＳ Ｐゴシック" charset="-128"/>
              </a:rPr>
              <a:t>o need to separate out </a:t>
            </a:r>
            <a:r>
              <a:rPr lang="en-GB" sz="1800" dirty="0" err="1" smtClean="0">
                <a:ea typeface="ＭＳ Ｐゴシック" charset="-128"/>
                <a:cs typeface="ＭＳ Ｐゴシック" charset="-128"/>
              </a:rPr>
              <a:t>Pu</a:t>
            </a:r>
            <a:r>
              <a:rPr lang="en-GB" sz="1800" dirty="0" smtClean="0">
                <a:ea typeface="ＭＳ Ｐゴシック" charset="-128"/>
                <a:cs typeface="ＭＳ Ｐゴシック" charset="-128"/>
              </a:rPr>
              <a:t>! </a:t>
            </a:r>
            <a:br>
              <a:rPr lang="en-GB" sz="1800" dirty="0" smtClean="0">
                <a:ea typeface="ＭＳ Ｐゴシック" charset="-128"/>
                <a:cs typeface="ＭＳ Ｐゴシック" charset="-128"/>
              </a:rPr>
            </a:br>
            <a:r>
              <a:rPr lang="en-GB" sz="1800" dirty="0" smtClean="0">
                <a:ea typeface="ＭＳ Ｐゴシック" charset="-128"/>
                <a:cs typeface="ＭＳ Ｐゴシック" charset="-128"/>
              </a:rPr>
              <a:t>(</a:t>
            </a:r>
            <a:r>
              <a:rPr lang="en-GB" sz="1800" b="1" dirty="0" smtClean="0">
                <a:solidFill>
                  <a:srgbClr val="FF0000"/>
                </a:solidFill>
                <a:ea typeface="ＭＳ Ｐゴシック" charset="-128"/>
                <a:cs typeface="ＭＳ Ｐゴシック" charset="-128"/>
              </a:rPr>
              <a:t>Pyro-Electro reprocessing</a:t>
            </a:r>
            <a:r>
              <a:rPr lang="en-GB" sz="1800" dirty="0" smtClean="0">
                <a:ea typeface="ＭＳ Ｐゴシック" charset="-128"/>
                <a:cs typeface="ＭＳ Ｐゴシック" charset="-128"/>
              </a:rPr>
              <a:t>)</a:t>
            </a:r>
          </a:p>
          <a:p>
            <a:pPr lvl="1"/>
            <a:r>
              <a:rPr lang="en-GB" sz="1800" dirty="0" smtClean="0">
                <a:ea typeface="ＭＳ Ｐゴシック" charset="-128"/>
                <a:cs typeface="ＭＳ Ｐゴシック" charset="-128"/>
              </a:rPr>
              <a:t>R</a:t>
            </a:r>
            <a:r>
              <a:rPr lang="en-US" sz="1800" dirty="0" smtClean="0">
                <a:ea typeface="ＭＳ Ｐゴシック" charset="-128"/>
                <a:cs typeface="ＭＳ Ｐゴシック" charset="-128"/>
              </a:rPr>
              <a:t>educes captures on FF, </a:t>
            </a:r>
            <a:r>
              <a:rPr lang="en-GB" sz="1800" dirty="0" smtClean="0">
                <a:ea typeface="ＭＳ Ｐゴシック" charset="-128"/>
                <a:cs typeface="ＭＳ Ｐゴシック" charset="-128"/>
              </a:rPr>
              <a:t>extends </a:t>
            </a:r>
            <a:r>
              <a:rPr lang="en-GB" sz="1800" dirty="0" err="1" smtClean="0">
                <a:ea typeface="ＭＳ Ｐゴシック" charset="-128"/>
                <a:cs typeface="ＭＳ Ｐゴシック" charset="-128"/>
              </a:rPr>
              <a:t>burnup</a:t>
            </a:r>
            <a:r>
              <a:rPr lang="en-GB" sz="1800" dirty="0" smtClean="0">
                <a:ea typeface="ＭＳ Ｐゴシック" charset="-128"/>
                <a:cs typeface="ＭＳ Ｐゴシック" charset="-128"/>
              </a:rPr>
              <a:t/>
            </a:r>
            <a:br>
              <a:rPr lang="en-GB" sz="1800" dirty="0" smtClean="0">
                <a:ea typeface="ＭＳ Ｐゴシック" charset="-128"/>
                <a:cs typeface="ＭＳ Ｐゴシック" charset="-128"/>
              </a:rPr>
            </a:br>
            <a:r>
              <a:rPr lang="en-GB" sz="1800" dirty="0">
                <a:ea typeface="ＭＳ Ｐゴシック" charset="-128"/>
                <a:cs typeface="ＭＳ Ｐゴシック" charset="-128"/>
              </a:rPr>
              <a:t>(</a:t>
            </a:r>
            <a:r>
              <a:rPr lang="en-GB" sz="1800" dirty="0" smtClean="0">
                <a:ea typeface="ＭＳ Ｐゴシック" charset="-128"/>
                <a:cs typeface="ＭＳ Ｐゴシック" charset="-128"/>
              </a:rPr>
              <a:t>120 </a:t>
            </a:r>
            <a:r>
              <a:rPr lang="en-GB" sz="1800" dirty="0" err="1" smtClean="0">
                <a:ea typeface="ＭＳ Ｐゴシック" charset="-128"/>
                <a:cs typeface="ＭＳ Ｐゴシック" charset="-128"/>
              </a:rPr>
              <a:t>GW.day</a:t>
            </a:r>
            <a:r>
              <a:rPr lang="en-GB" sz="1800" dirty="0" smtClean="0">
                <a:ea typeface="ＭＳ Ｐゴシック" charset="-128"/>
                <a:cs typeface="ＭＳ Ｐゴシック" charset="-128"/>
              </a:rPr>
              <a:t>/t achieved in fast electro-</a:t>
            </a:r>
            <a:br>
              <a:rPr lang="en-GB" sz="1800" dirty="0" smtClean="0">
                <a:ea typeface="ＭＳ Ｐゴシック" charset="-128"/>
                <a:cs typeface="ＭＳ Ｐゴシック" charset="-128"/>
              </a:rPr>
            </a:br>
            <a:r>
              <a:rPr lang="en-GB" sz="1800" dirty="0" smtClean="0">
                <a:ea typeface="ＭＳ Ｐゴシック" charset="-128"/>
                <a:cs typeface="ＭＳ Ｐゴシック" charset="-128"/>
              </a:rPr>
              <a:t>breeder at Argonne N.L., in E</a:t>
            </a:r>
            <a:r>
              <a:rPr lang="en-US" sz="1800" dirty="0" smtClean="0">
                <a:ea typeface="ＭＳ Ｐゴシック" charset="-128"/>
                <a:cs typeface="ＭＳ Ｐゴシック" charset="-128"/>
              </a:rPr>
              <a:t>A </a:t>
            </a:r>
            <a:r>
              <a:rPr lang="en-GB" sz="1800" dirty="0" smtClean="0">
                <a:ea typeface="ＭＳ Ｐゴシック" charset="-128"/>
                <a:cs typeface="ＭＳ Ｐゴシック" charset="-128"/>
              </a:rPr>
              <a:t>simulation)</a:t>
            </a:r>
          </a:p>
        </p:txBody>
      </p:sp>
      <p:sp>
        <p:nvSpPr>
          <p:cNvPr id="5" name="Slide Number Placeholder 4"/>
          <p:cNvSpPr>
            <a:spLocks noGrp="1"/>
          </p:cNvSpPr>
          <p:nvPr>
            <p:ph type="sldNum" sz="quarter" idx="12"/>
          </p:nvPr>
        </p:nvSpPr>
        <p:spPr/>
        <p:txBody>
          <a:bodyPr/>
          <a:lstStyle/>
          <a:p>
            <a:pPr>
              <a:defRPr/>
            </a:pPr>
            <a:fld id="{0D8DC741-C560-EE47-8428-BE489EEC43A7}" type="slidenum">
              <a:rPr lang="en-US" smtClean="0"/>
              <a:pPr>
                <a:defRPr/>
              </a:pPr>
              <a:t>21</a:t>
            </a:fld>
            <a:endParaRPr lang="en-US"/>
          </a:p>
        </p:txBody>
      </p:sp>
      <p:pic>
        <p:nvPicPr>
          <p:cNvPr id="34822" name="Picture 4" descr="PWR.vs.EA_spectra.jpeg                                         00014FD3jean-pierre                    B950C5B4:"/>
          <p:cNvPicPr>
            <a:picLocks noChangeAspect="1" noChangeArrowheads="1"/>
          </p:cNvPicPr>
          <p:nvPr/>
        </p:nvPicPr>
        <p:blipFill>
          <a:blip r:embed="rId3"/>
          <a:srcRect/>
          <a:stretch>
            <a:fillRect/>
          </a:stretch>
        </p:blipFill>
        <p:spPr bwMode="auto">
          <a:xfrm>
            <a:off x="1" y="3048000"/>
            <a:ext cx="5271102" cy="3733800"/>
          </a:xfrm>
          <a:prstGeom prst="rect">
            <a:avLst/>
          </a:prstGeom>
          <a:noFill/>
          <a:ln w="9525">
            <a:noFill/>
            <a:miter lim="800000"/>
            <a:headEnd/>
            <a:tailEnd/>
          </a:ln>
        </p:spPr>
      </p:pic>
      <p:pic>
        <p:nvPicPr>
          <p:cNvPr id="7" name="Picture 4" descr="TR/5465/Capt/FF/new                                            00014FD3jean-pierre                    B950C5B4:"/>
          <p:cNvPicPr>
            <a:picLocks noChangeAspect="1" noChangeArrowheads="1"/>
          </p:cNvPicPr>
          <p:nvPr/>
        </p:nvPicPr>
        <p:blipFill>
          <a:blip r:embed="rId4"/>
          <a:srcRect/>
          <a:stretch>
            <a:fillRect/>
          </a:stretch>
        </p:blipFill>
        <p:spPr bwMode="auto">
          <a:xfrm>
            <a:off x="5593114" y="1121887"/>
            <a:ext cx="3550893" cy="2535716"/>
          </a:xfrm>
          <a:prstGeom prst="rect">
            <a:avLst/>
          </a:prstGeom>
          <a:noFill/>
          <a:ln w="9525">
            <a:noFill/>
            <a:miter lim="800000"/>
            <a:headEnd/>
            <a:tailEnd/>
          </a:ln>
        </p:spPr>
      </p:pic>
      <p:pic>
        <p:nvPicPr>
          <p:cNvPr id="8" name="Picture 4" descr="Special JPR.ill/K_&amp;_current/Fr                                 0001753FJean-Pierre                    B7C3C7B5:"/>
          <p:cNvPicPr>
            <a:picLocks noChangeAspect="1" noChangeArrowheads="1"/>
          </p:cNvPicPr>
          <p:nvPr/>
        </p:nvPicPr>
        <p:blipFill>
          <a:blip r:embed="rId5"/>
          <a:srcRect/>
          <a:stretch>
            <a:fillRect/>
          </a:stretch>
        </p:blipFill>
        <p:spPr bwMode="auto">
          <a:xfrm>
            <a:off x="5372779" y="4038623"/>
            <a:ext cx="3771225" cy="2511183"/>
          </a:xfrm>
          <a:prstGeom prst="rect">
            <a:avLst/>
          </a:prstGeom>
          <a:noFill/>
        </p:spPr>
      </p:pic>
      <p:pic>
        <p:nvPicPr>
          <p:cNvPr id="9" name="Image 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0"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ontent Placeholder 150"/>
          <p:cNvSpPr>
            <a:spLocks noGrp="1"/>
          </p:cNvSpPr>
          <p:nvPr>
            <p:ph sz="half" idx="1"/>
          </p:nvPr>
        </p:nvSpPr>
        <p:spPr>
          <a:xfrm>
            <a:off x="0" y="1561077"/>
            <a:ext cx="4139952" cy="4076171"/>
          </a:xfrm>
        </p:spPr>
        <p:txBody>
          <a:bodyPr>
            <a:noAutofit/>
          </a:bodyPr>
          <a:lstStyle/>
          <a:p>
            <a:r>
              <a:rPr lang="en-US" sz="2000" dirty="0"/>
              <a:t>T</a:t>
            </a:r>
            <a:r>
              <a:rPr lang="en-US" sz="2000" dirty="0" smtClean="0"/>
              <a:t>he objectives of GEN-IV include P/T (waste minimization), as consistent with sustainability and non-proliferation: it is the path towards “Advanced Fuel Cycles”.</a:t>
            </a:r>
          </a:p>
          <a:p>
            <a:endParaRPr lang="en-US" sz="2000" dirty="0" smtClean="0"/>
          </a:p>
          <a:p>
            <a:r>
              <a:rPr lang="en-US" sz="2000" dirty="0" smtClean="0"/>
              <a:t>Implementation: currently related to Fast Reactor deployment. However,  ADS is the only option for Minor Actinide elimination</a:t>
            </a:r>
          </a:p>
        </p:txBody>
      </p:sp>
      <p:pic>
        <p:nvPicPr>
          <p:cNvPr id="153" name="Content Placeholder 152" descr="diagram  -fuel cycles 2.png"/>
          <p:cNvPicPr>
            <a:picLocks noGrp="1" noChangeAspect="1"/>
          </p:cNvPicPr>
          <p:nvPr>
            <p:ph sz="half" idx="2"/>
          </p:nvPr>
        </p:nvPicPr>
        <p:blipFill>
          <a:blip r:embed="rId2" cstate="print"/>
          <a:stretch>
            <a:fillRect/>
          </a:stretch>
        </p:blipFill>
        <p:spPr>
          <a:xfrm>
            <a:off x="3553544" y="1316765"/>
            <a:ext cx="5266928" cy="4748744"/>
          </a:xfrm>
          <a:effectLst>
            <a:outerShdw blurRad="50800" dist="38100" dir="2700000" algn="tl" rotWithShape="0">
              <a:prstClr val="black">
                <a:alpha val="40000"/>
              </a:prstClr>
            </a:outerShdw>
          </a:effectLst>
        </p:spPr>
      </p:pic>
      <p:sp>
        <p:nvSpPr>
          <p:cNvPr id="2" name="Title 1"/>
          <p:cNvSpPr>
            <a:spLocks noGrp="1"/>
          </p:cNvSpPr>
          <p:nvPr>
            <p:ph type="title"/>
          </p:nvPr>
        </p:nvSpPr>
        <p:spPr>
          <a:xfrm>
            <a:off x="2843808" y="1"/>
            <a:ext cx="6264696" cy="889000"/>
          </a:xfrm>
        </p:spPr>
        <p:txBody>
          <a:bodyPr/>
          <a:lstStyle/>
          <a:p>
            <a:pPr algn="l"/>
            <a:r>
              <a:rPr lang="en-US" sz="2800" b="1" dirty="0" smtClean="0"/>
              <a:t>Common Deployment Scenario</a:t>
            </a:r>
            <a:endParaRPr lang="en-US" sz="2800" b="1" dirty="0"/>
          </a:p>
        </p:txBody>
      </p:sp>
      <p:sp>
        <p:nvSpPr>
          <p:cNvPr id="154" name="TextBox 153"/>
          <p:cNvSpPr txBox="1"/>
          <p:nvPr/>
        </p:nvSpPr>
        <p:spPr>
          <a:xfrm>
            <a:off x="6264696" y="2276904"/>
            <a:ext cx="2771800" cy="1169551"/>
          </a:xfrm>
          <a:prstGeom prst="rect">
            <a:avLst/>
          </a:prstGeom>
          <a:noFill/>
        </p:spPr>
        <p:txBody>
          <a:bodyPr wrap="square" rtlCol="0">
            <a:spAutoFit/>
          </a:bodyPr>
          <a:lstStyle/>
          <a:p>
            <a:pPr marL="152400" indent="-152400" eaLnBrk="1" fontAlgn="auto" hangingPunct="1">
              <a:spcBef>
                <a:spcPts val="0"/>
              </a:spcBef>
              <a:spcAft>
                <a:spcPts val="0"/>
              </a:spcAft>
            </a:pPr>
            <a:r>
              <a:rPr lang="en-US" sz="1400" b="1" dirty="0" smtClean="0">
                <a:solidFill>
                  <a:srgbClr val="95FF15"/>
                </a:solidFill>
                <a:effectLst>
                  <a:outerShdw blurRad="38100" dist="38100" dir="2700000" algn="tl">
                    <a:srgbClr val="000000">
                      <a:alpha val="43137"/>
                    </a:srgbClr>
                  </a:outerShdw>
                </a:effectLst>
                <a:latin typeface="GillSans" pitchFamily="2" charset="0"/>
                <a:cs typeface="Times New Roman" charset="0"/>
              </a:rPr>
              <a:t>2020</a:t>
            </a:r>
          </a:p>
          <a:p>
            <a:pPr marL="152400" indent="-152400" eaLnBrk="1" fontAlgn="auto" hangingPunct="1">
              <a:spcBef>
                <a:spcPts val="0"/>
              </a:spcBef>
              <a:spcAft>
                <a:spcPts val="0"/>
              </a:spcAft>
              <a:buFontTx/>
              <a:buChar char="•"/>
            </a:pPr>
            <a:r>
              <a:rPr lang="en-US" sz="1400" dirty="0" smtClean="0">
                <a:solidFill>
                  <a:prstClr val="white"/>
                </a:solidFill>
                <a:latin typeface="GillSans" pitchFamily="2" charset="0"/>
                <a:cs typeface="Times New Roman" charset="0"/>
              </a:rPr>
              <a:t>Implementation of MA partitioning</a:t>
            </a:r>
          </a:p>
          <a:p>
            <a:pPr marL="152400" indent="-152400" eaLnBrk="1" fontAlgn="auto" hangingPunct="1">
              <a:spcBef>
                <a:spcPts val="0"/>
              </a:spcBef>
              <a:spcAft>
                <a:spcPts val="0"/>
              </a:spcAft>
              <a:buFontTx/>
              <a:buChar char="•"/>
            </a:pPr>
            <a:r>
              <a:rPr lang="en-US" sz="1400" dirty="0" smtClean="0">
                <a:solidFill>
                  <a:prstClr val="white"/>
                </a:solidFill>
                <a:latin typeface="GillSans" pitchFamily="2" charset="0"/>
                <a:cs typeface="Times New Roman" charset="0"/>
              </a:rPr>
              <a:t>Waste minimization (Vitrified FP)</a:t>
            </a:r>
          </a:p>
          <a:p>
            <a:pPr eaLnBrk="1" fontAlgn="auto" hangingPunct="1">
              <a:spcBef>
                <a:spcPts val="0"/>
              </a:spcBef>
              <a:spcAft>
                <a:spcPts val="0"/>
              </a:spcAft>
            </a:pPr>
            <a:endParaRPr lang="en-CA" sz="1400" dirty="0">
              <a:solidFill>
                <a:prstClr val="white"/>
              </a:solidFill>
              <a:latin typeface="GillSans" pitchFamily="2" charset="0"/>
            </a:endParaRPr>
          </a:p>
        </p:txBody>
      </p:sp>
      <p:pic>
        <p:nvPicPr>
          <p:cNvPr id="7" name="Image 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370401345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101352" y="1701800"/>
            <a:ext cx="2742456" cy="4267200"/>
          </a:xfrm>
        </p:spPr>
        <p:txBody>
          <a:bodyPr>
            <a:normAutofit/>
          </a:bodyPr>
          <a:lstStyle/>
          <a:p>
            <a:pPr marL="0" indent="0">
              <a:buNone/>
            </a:pPr>
            <a:r>
              <a:rPr lang="en-GB" sz="2000" dirty="0">
                <a:latin typeface="+mj-lt"/>
              </a:rPr>
              <a:t>Typical transmutation rates (~ 50 kg/</a:t>
            </a:r>
            <a:r>
              <a:rPr lang="en-GB" sz="2000" dirty="0" err="1">
                <a:latin typeface="+mj-lt"/>
              </a:rPr>
              <a:t>TWh</a:t>
            </a:r>
            <a:r>
              <a:rPr lang="en-GB" sz="2000" dirty="0">
                <a:latin typeface="+mj-lt"/>
              </a:rPr>
              <a:t>) using MA based fuels.</a:t>
            </a:r>
          </a:p>
          <a:p>
            <a:pPr marL="0" indent="0">
              <a:buNone/>
            </a:pPr>
            <a:endParaRPr lang="en-GB" sz="2000" dirty="0">
              <a:latin typeface="+mj-lt"/>
            </a:endParaRPr>
          </a:p>
          <a:p>
            <a:pPr marL="0" indent="0">
              <a:buNone/>
            </a:pPr>
            <a:r>
              <a:rPr lang="en-GB" sz="2000" dirty="0">
                <a:latin typeface="+mj-lt"/>
              </a:rPr>
              <a:t>Doping with </a:t>
            </a:r>
            <a:r>
              <a:rPr lang="en-GB" sz="2000" dirty="0" err="1">
                <a:latin typeface="+mj-lt"/>
              </a:rPr>
              <a:t>Pu</a:t>
            </a:r>
            <a:r>
              <a:rPr lang="en-GB" sz="2000" dirty="0">
                <a:latin typeface="+mj-lt"/>
              </a:rPr>
              <a:t> will sensibly decrease the transmutation efficiency of such systems</a:t>
            </a:r>
          </a:p>
          <a:p>
            <a:endParaRPr lang="en-US" sz="2000" dirty="0">
              <a:latin typeface="+mj-lt"/>
            </a:endParaRPr>
          </a:p>
        </p:txBody>
      </p:sp>
      <p:sp>
        <p:nvSpPr>
          <p:cNvPr id="4" name="Title 3"/>
          <p:cNvSpPr>
            <a:spLocks noGrp="1"/>
          </p:cNvSpPr>
          <p:nvPr>
            <p:ph type="title"/>
          </p:nvPr>
        </p:nvSpPr>
        <p:spPr/>
        <p:txBody>
          <a:bodyPr/>
          <a:lstStyle/>
          <a:p>
            <a:r>
              <a:rPr lang="en-US" sz="4000" b="1" dirty="0"/>
              <a:t>MA </a:t>
            </a:r>
            <a:r>
              <a:rPr lang="en-US" sz="3600" b="1" dirty="0" smtClean="0"/>
              <a:t>Transmutation</a:t>
            </a:r>
            <a:endParaRPr lang="en-US" sz="4000" dirty="0"/>
          </a:p>
        </p:txBody>
      </p:sp>
      <p:graphicFrame>
        <p:nvGraphicFramePr>
          <p:cNvPr id="5" name="Object 2"/>
          <p:cNvGraphicFramePr>
            <a:graphicFrameLocks noChangeAspect="1"/>
          </p:cNvGraphicFramePr>
          <p:nvPr>
            <p:extLst>
              <p:ext uri="{D42A27DB-BD31-4B8C-83A1-F6EECF244321}">
                <p14:modId xmlns:p14="http://schemas.microsoft.com/office/powerpoint/2010/main" val="3963726590"/>
              </p:ext>
            </p:extLst>
          </p:nvPr>
        </p:nvGraphicFramePr>
        <p:xfrm>
          <a:off x="2843808" y="1155543"/>
          <a:ext cx="5976664" cy="5441817"/>
        </p:xfrm>
        <a:graphic>
          <a:graphicData uri="http://schemas.openxmlformats.org/presentationml/2006/ole">
            <mc:AlternateContent xmlns:mc="http://schemas.openxmlformats.org/markup-compatibility/2006">
              <mc:Choice xmlns:v="urn:schemas-microsoft-com:vml" Requires="v">
                <p:oleObj spid="_x0000_s116741" name="Document" r:id="rId3" imgW="10579100" imgH="9017000" progId="Word.Document.8">
                  <p:embed/>
                </p:oleObj>
              </mc:Choice>
              <mc:Fallback>
                <p:oleObj name="Document" r:id="rId3" imgW="10579100" imgH="90170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155543"/>
                        <a:ext cx="5976664" cy="5441817"/>
                      </a:xfrm>
                      <a:prstGeom prst="rect">
                        <a:avLst/>
                      </a:prstGeom>
                      <a:solidFill>
                        <a:srgbClr val="FFFFFF"/>
                      </a:solidFill>
                      <a:ln>
                        <a:noFill/>
                      </a:ln>
                      <a:effectLst/>
                      <a:extLst/>
                    </p:spPr>
                  </p:pic>
                </p:oleObj>
              </mc:Fallback>
            </mc:AlternateContent>
          </a:graphicData>
        </a:graphic>
      </p:graphicFrame>
      <p:pic>
        <p:nvPicPr>
          <p:cNvPr id="7" name="Image 1"/>
          <p:cNvPicPr/>
          <p:nvPr/>
        </p:nvPicPr>
        <p:blipFill>
          <a:blip r:embed="rId5">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83555787"/>
      </p:ext>
    </p:extLst>
  </p:cSld>
  <p:clrMapOvr>
    <a:masterClrMapping/>
  </p:clrMapOvr>
  <p:transition xmlns:p14="http://schemas.microsoft.com/office/powerpoint/2010/mai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808" y="1"/>
            <a:ext cx="6264696" cy="889000"/>
          </a:xfrm>
        </p:spPr>
        <p:txBody>
          <a:bodyPr/>
          <a:lstStyle/>
          <a:p>
            <a:pPr algn="l"/>
            <a:r>
              <a:rPr lang="en-US" sz="2800" b="1" dirty="0" smtClean="0"/>
              <a:t>Alternative Deployment </a:t>
            </a:r>
            <a:r>
              <a:rPr lang="en-US" sz="2800" b="1" dirty="0"/>
              <a:t>Scenario</a:t>
            </a:r>
          </a:p>
        </p:txBody>
      </p:sp>
      <p:sp>
        <p:nvSpPr>
          <p:cNvPr id="9" name="TextBox 8"/>
          <p:cNvSpPr txBox="1"/>
          <p:nvPr/>
        </p:nvSpPr>
        <p:spPr>
          <a:xfrm>
            <a:off x="2771800" y="5611693"/>
            <a:ext cx="1080120" cy="523220"/>
          </a:xfrm>
          <a:prstGeom prst="rect">
            <a:avLst/>
          </a:prstGeom>
          <a:noFill/>
        </p:spPr>
        <p:txBody>
          <a:bodyPr wrap="square" rtlCol="0">
            <a:spAutoFit/>
          </a:bodyPr>
          <a:lstStyle/>
          <a:p>
            <a:r>
              <a:rPr lang="en-US" sz="2800" b="1" dirty="0" smtClean="0">
                <a:solidFill>
                  <a:schemeClr val="bg1"/>
                </a:solidFill>
                <a:effectLst>
                  <a:outerShdw blurRad="38100" dist="38100" dir="2700000" algn="tl">
                    <a:srgbClr val="000000">
                      <a:alpha val="43137"/>
                    </a:srgbClr>
                  </a:outerShdw>
                </a:effectLst>
                <a:latin typeface="GillSans" pitchFamily="2" charset="0"/>
              </a:rPr>
              <a:t>ADS</a:t>
            </a:r>
            <a:endParaRPr lang="en-US" b="1" dirty="0">
              <a:solidFill>
                <a:schemeClr val="bg1"/>
              </a:solidFill>
              <a:effectLst>
                <a:outerShdw blurRad="38100" dist="38100" dir="2700000" algn="tl">
                  <a:srgbClr val="000000">
                    <a:alpha val="43137"/>
                  </a:srgbClr>
                </a:outerShdw>
              </a:effectLst>
              <a:latin typeface="GillSans" pitchFamily="2" charset="0"/>
            </a:endParaRPr>
          </a:p>
        </p:txBody>
      </p:sp>
      <p:sp>
        <p:nvSpPr>
          <p:cNvPr id="10" name="TextBox 9"/>
          <p:cNvSpPr txBox="1"/>
          <p:nvPr/>
        </p:nvSpPr>
        <p:spPr>
          <a:xfrm>
            <a:off x="5364088" y="5664191"/>
            <a:ext cx="2520248" cy="886396"/>
          </a:xfrm>
          <a:prstGeom prst="rect">
            <a:avLst/>
          </a:prstGeom>
          <a:noFill/>
        </p:spPr>
        <p:txBody>
          <a:bodyPr wrap="square" rtlCol="0">
            <a:spAutoFit/>
          </a:bodyPr>
          <a:lstStyle/>
          <a:p>
            <a:pPr>
              <a:lnSpc>
                <a:spcPct val="70000"/>
              </a:lnSpc>
            </a:pPr>
            <a:r>
              <a:rPr lang="en-US" sz="2400" b="1" dirty="0" smtClean="0">
                <a:solidFill>
                  <a:schemeClr val="bg1"/>
                </a:solidFill>
                <a:effectLst>
                  <a:outerShdw blurRad="38100" dist="38100" dir="2700000" algn="tl">
                    <a:srgbClr val="000000">
                      <a:alpha val="43137"/>
                    </a:srgbClr>
                  </a:outerShdw>
                </a:effectLst>
              </a:rPr>
              <a:t>LWR with reduced waste generation </a:t>
            </a:r>
            <a:endParaRPr lang="en-US" sz="2400" b="1" dirty="0">
              <a:solidFill>
                <a:schemeClr val="bg1"/>
              </a:solidFill>
              <a:effectLst>
                <a:outerShdw blurRad="38100" dist="38100" dir="2700000" algn="tl">
                  <a:srgbClr val="000000">
                    <a:alpha val="43137"/>
                  </a:srgbClr>
                </a:outerShdw>
              </a:effectLst>
            </a:endParaRPr>
          </a:p>
        </p:txBody>
      </p:sp>
      <p:grpSp>
        <p:nvGrpSpPr>
          <p:cNvPr id="3076" name="Group 4"/>
          <p:cNvGrpSpPr>
            <a:grpSpLocks noChangeAspect="1"/>
          </p:cNvGrpSpPr>
          <p:nvPr/>
        </p:nvGrpSpPr>
        <p:grpSpPr bwMode="auto">
          <a:xfrm>
            <a:off x="899619" y="1316788"/>
            <a:ext cx="6696079" cy="4273551"/>
            <a:chOff x="567" y="622"/>
            <a:chExt cx="4218" cy="2019"/>
          </a:xfrm>
        </p:grpSpPr>
        <p:sp>
          <p:nvSpPr>
            <p:cNvPr id="3075" name="AutoShape 3"/>
            <p:cNvSpPr>
              <a:spLocks noChangeAspect="1" noChangeArrowheads="1" noTextEdit="1"/>
            </p:cNvSpPr>
            <p:nvPr/>
          </p:nvSpPr>
          <p:spPr bwMode="auto">
            <a:xfrm>
              <a:off x="567" y="667"/>
              <a:ext cx="4218" cy="19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CA"/>
            </a:p>
          </p:txBody>
        </p:sp>
        <p:pic>
          <p:nvPicPr>
            <p:cNvPr id="3077" name="Picture 5"/>
            <p:cNvPicPr>
              <a:picLocks noChangeAspect="1" noChangeArrowheads="1"/>
            </p:cNvPicPr>
            <p:nvPr/>
          </p:nvPicPr>
          <p:blipFill>
            <a:blip r:embed="rId2" cstate="print"/>
            <a:stretch>
              <a:fillRect/>
            </a:stretch>
          </p:blipFill>
          <p:spPr bwMode="auto">
            <a:xfrm>
              <a:off x="1775" y="1155"/>
              <a:ext cx="512" cy="1153"/>
            </a:xfrm>
            <a:prstGeom prst="rect">
              <a:avLst/>
            </a:prstGeom>
            <a:noFill/>
            <a:ln w="9525">
              <a:noFill/>
              <a:miter lim="800000"/>
              <a:headEnd/>
              <a:tailEnd/>
            </a:ln>
          </p:spPr>
        </p:pic>
        <p:pic>
          <p:nvPicPr>
            <p:cNvPr id="3078" name="Picture 6"/>
            <p:cNvPicPr>
              <a:picLocks noChangeAspect="1" noChangeArrowheads="1"/>
            </p:cNvPicPr>
            <p:nvPr/>
          </p:nvPicPr>
          <p:blipFill>
            <a:blip r:embed="rId3" cstate="print"/>
            <a:srcRect/>
            <a:stretch>
              <a:fillRect/>
            </a:stretch>
          </p:blipFill>
          <p:spPr bwMode="auto">
            <a:xfrm>
              <a:off x="1367" y="2046"/>
              <a:ext cx="637" cy="358"/>
            </a:xfrm>
            <a:prstGeom prst="rect">
              <a:avLst/>
            </a:prstGeom>
            <a:noFill/>
            <a:ln w="9525">
              <a:noFill/>
              <a:miter lim="800000"/>
              <a:headEnd/>
              <a:tailEnd/>
            </a:ln>
          </p:spPr>
        </p:pic>
        <p:sp>
          <p:nvSpPr>
            <p:cNvPr id="3079" name="Freeform 7"/>
            <p:cNvSpPr>
              <a:spLocks noEditPoints="1"/>
            </p:cNvSpPr>
            <p:nvPr/>
          </p:nvSpPr>
          <p:spPr bwMode="auto">
            <a:xfrm>
              <a:off x="1362" y="2043"/>
              <a:ext cx="647" cy="365"/>
            </a:xfrm>
            <a:custGeom>
              <a:avLst/>
              <a:gdLst/>
              <a:ahLst/>
              <a:cxnLst>
                <a:cxn ang="0">
                  <a:pos x="0" y="0"/>
                </a:cxn>
                <a:cxn ang="0">
                  <a:pos x="647" y="0"/>
                </a:cxn>
                <a:cxn ang="0">
                  <a:pos x="647" y="365"/>
                </a:cxn>
                <a:cxn ang="0">
                  <a:pos x="0" y="365"/>
                </a:cxn>
                <a:cxn ang="0">
                  <a:pos x="0" y="0"/>
                </a:cxn>
                <a:cxn ang="0">
                  <a:pos x="5" y="363"/>
                </a:cxn>
                <a:cxn ang="0">
                  <a:pos x="2" y="361"/>
                </a:cxn>
                <a:cxn ang="0">
                  <a:pos x="645" y="361"/>
                </a:cxn>
                <a:cxn ang="0">
                  <a:pos x="642" y="363"/>
                </a:cxn>
                <a:cxn ang="0">
                  <a:pos x="642" y="2"/>
                </a:cxn>
                <a:cxn ang="0">
                  <a:pos x="645" y="3"/>
                </a:cxn>
                <a:cxn ang="0">
                  <a:pos x="2" y="3"/>
                </a:cxn>
                <a:cxn ang="0">
                  <a:pos x="5" y="2"/>
                </a:cxn>
                <a:cxn ang="0">
                  <a:pos x="5" y="363"/>
                </a:cxn>
              </a:cxnLst>
              <a:rect l="0" t="0" r="r" b="b"/>
              <a:pathLst>
                <a:path w="647" h="365">
                  <a:moveTo>
                    <a:pt x="0" y="0"/>
                  </a:moveTo>
                  <a:lnTo>
                    <a:pt x="647" y="0"/>
                  </a:lnTo>
                  <a:lnTo>
                    <a:pt x="647" y="365"/>
                  </a:lnTo>
                  <a:lnTo>
                    <a:pt x="0" y="365"/>
                  </a:lnTo>
                  <a:lnTo>
                    <a:pt x="0" y="0"/>
                  </a:lnTo>
                  <a:close/>
                  <a:moveTo>
                    <a:pt x="5" y="363"/>
                  </a:moveTo>
                  <a:lnTo>
                    <a:pt x="2" y="361"/>
                  </a:lnTo>
                  <a:lnTo>
                    <a:pt x="645" y="361"/>
                  </a:lnTo>
                  <a:lnTo>
                    <a:pt x="642" y="363"/>
                  </a:lnTo>
                  <a:lnTo>
                    <a:pt x="642" y="2"/>
                  </a:lnTo>
                  <a:lnTo>
                    <a:pt x="645" y="3"/>
                  </a:lnTo>
                  <a:lnTo>
                    <a:pt x="2" y="3"/>
                  </a:lnTo>
                  <a:lnTo>
                    <a:pt x="5" y="2"/>
                  </a:lnTo>
                  <a:lnTo>
                    <a:pt x="5" y="363"/>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CA"/>
            </a:p>
          </p:txBody>
        </p:sp>
        <p:pic>
          <p:nvPicPr>
            <p:cNvPr id="3080" name="Picture 8"/>
            <p:cNvPicPr>
              <a:picLocks noChangeAspect="1" noChangeArrowheads="1"/>
            </p:cNvPicPr>
            <p:nvPr/>
          </p:nvPicPr>
          <p:blipFill>
            <a:blip r:embed="rId2" cstate="print"/>
            <a:stretch>
              <a:fillRect/>
            </a:stretch>
          </p:blipFill>
          <p:spPr bwMode="auto">
            <a:xfrm>
              <a:off x="3675" y="1156"/>
              <a:ext cx="511" cy="1151"/>
            </a:xfrm>
            <a:prstGeom prst="rect">
              <a:avLst/>
            </a:prstGeom>
            <a:noFill/>
            <a:ln w="9525">
              <a:noFill/>
              <a:miter lim="800000"/>
              <a:headEnd/>
              <a:tailEnd/>
            </a:ln>
          </p:spPr>
        </p:pic>
        <p:sp>
          <p:nvSpPr>
            <p:cNvPr id="3093" name="Rectangle 21"/>
            <p:cNvSpPr>
              <a:spLocks noChangeArrowheads="1"/>
            </p:cNvSpPr>
            <p:nvPr/>
          </p:nvSpPr>
          <p:spPr bwMode="auto">
            <a:xfrm>
              <a:off x="690" y="882"/>
              <a:ext cx="330"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3000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232</a:t>
              </a:r>
              <a:r>
                <a:rPr kumimoji="0" lang="en-US" sz="2000" b="1"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Th</a:t>
              </a:r>
              <a:endParaRPr kumimoji="0" lang="en-US" sz="1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094" name="Rectangle 22"/>
            <p:cNvSpPr>
              <a:spLocks noChangeArrowheads="1"/>
            </p:cNvSpPr>
            <p:nvPr/>
          </p:nvSpPr>
          <p:spPr bwMode="auto">
            <a:xfrm>
              <a:off x="748" y="1393"/>
              <a:ext cx="528" cy="29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Nuclear</a:t>
              </a:r>
            </a:p>
            <a:p>
              <a:pPr marL="0" marR="0" lvl="0" indent="0" algn="ctr" defTabSz="914400" rtl="0" eaLnBrk="1" fontAlgn="base" latinLnBrk="0" hangingPunct="1">
                <a:lnSpc>
                  <a:spcPct val="100000"/>
                </a:lnSpc>
                <a:spcBef>
                  <a:spcPct val="0"/>
                </a:spcBef>
                <a:spcAft>
                  <a:spcPct val="0"/>
                </a:spcAft>
                <a:buClrTx/>
                <a:buSzTx/>
                <a:buFontTx/>
                <a:buNone/>
                <a:tabLst/>
              </a:pPr>
              <a:r>
                <a:rPr lang="en-US" sz="2000" b="1" dirty="0" smtClean="0">
                  <a:solidFill>
                    <a:schemeClr val="bg1"/>
                  </a:solidFill>
                  <a:effectLst>
                    <a:outerShdw blurRad="38100" dist="38100" dir="2700000" algn="tl">
                      <a:srgbClr val="000000">
                        <a:alpha val="43137"/>
                      </a:srgbClr>
                    </a:outerShdw>
                  </a:effectLst>
                  <a:latin typeface="Calibri" pitchFamily="34" charset="0"/>
                  <a:cs typeface="Arial" pitchFamily="34" charset="0"/>
                </a:rPr>
                <a:t>waste</a:t>
              </a:r>
              <a:r>
                <a:rPr kumimoji="0" lang="en-US" sz="2000" b="1"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 </a:t>
              </a:r>
              <a:endParaRPr kumimoji="0" lang="en-US" sz="1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097" name="Rectangle 25"/>
            <p:cNvSpPr>
              <a:spLocks noChangeArrowheads="1"/>
            </p:cNvSpPr>
            <p:nvPr/>
          </p:nvSpPr>
          <p:spPr bwMode="auto">
            <a:xfrm>
              <a:off x="3515" y="622"/>
              <a:ext cx="854"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3000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232</a:t>
              </a:r>
              <a:r>
                <a:rPr kumimoji="0" lang="en-US" sz="2400" b="0"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Th+ </a:t>
              </a:r>
              <a:r>
                <a:rPr kumimoji="0" lang="en-US" sz="2400" b="0" i="0" u="none" strike="noStrike" cap="none" normalizeH="0" baseline="3000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233</a:t>
              </a:r>
              <a:r>
                <a:rPr kumimoji="0" lang="en-US" sz="2400" b="0"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pitchFamily="34" charset="0"/>
                  <a:cs typeface="Arial" pitchFamily="34" charset="0"/>
                </a:rPr>
                <a:t>U</a:t>
              </a:r>
              <a:endParaRPr kumimoji="0" lang="en-US" sz="36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100" name="Rectangle 28"/>
            <p:cNvSpPr>
              <a:spLocks noChangeArrowheads="1"/>
            </p:cNvSpPr>
            <p:nvPr/>
          </p:nvSpPr>
          <p:spPr bwMode="auto">
            <a:xfrm>
              <a:off x="1830" y="2507"/>
              <a:ext cx="57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outerShdw blurRad="38100" dist="38100" dir="2700000" algn="tl">
                      <a:srgbClr val="000000">
                        <a:alpha val="43137"/>
                      </a:srgbClr>
                    </a:outerShdw>
                  </a:effectLst>
                  <a:latin typeface="GillSans" pitchFamily="2" charset="0"/>
                  <a:cs typeface="Arial" pitchFamily="34" charset="0"/>
                </a:rPr>
                <a:t>STAGE 1</a:t>
              </a:r>
              <a:endParaRPr kumimoji="0" lang="en-US" sz="2400" b="1" i="0" u="none" strike="noStrike" cap="none" normalizeH="0" baseline="0" dirty="0" smtClean="0">
                <a:ln>
                  <a:noFill/>
                </a:ln>
                <a:solidFill>
                  <a:schemeClr val="bg1"/>
                </a:solidFill>
                <a:effectLst>
                  <a:outerShdw blurRad="38100" dist="38100" dir="2700000" algn="tl">
                    <a:srgbClr val="000000">
                      <a:alpha val="43137"/>
                    </a:srgbClr>
                  </a:outerShdw>
                </a:effectLst>
                <a:latin typeface="GillSans" pitchFamily="2" charset="0"/>
                <a:cs typeface="Arial" pitchFamily="34" charset="0"/>
              </a:endParaRPr>
            </a:p>
          </p:txBody>
        </p:sp>
        <p:sp>
          <p:nvSpPr>
            <p:cNvPr id="3101" name="Rectangle 29"/>
            <p:cNvSpPr>
              <a:spLocks noChangeArrowheads="1"/>
            </p:cNvSpPr>
            <p:nvPr/>
          </p:nvSpPr>
          <p:spPr bwMode="auto">
            <a:xfrm>
              <a:off x="3749" y="2507"/>
              <a:ext cx="57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outerShdw blurRad="38100" dist="38100" dir="2700000" algn="tl">
                      <a:srgbClr val="000000">
                        <a:alpha val="43137"/>
                      </a:srgbClr>
                    </a:outerShdw>
                  </a:effectLst>
                  <a:latin typeface="GillSans" pitchFamily="2" charset="0"/>
                  <a:cs typeface="Arial" pitchFamily="34" charset="0"/>
                </a:rPr>
                <a:t>STAGE 2</a:t>
              </a:r>
            </a:p>
          </p:txBody>
        </p:sp>
        <p:grpSp>
          <p:nvGrpSpPr>
            <p:cNvPr id="3192" name="Group 120"/>
            <p:cNvGrpSpPr>
              <a:grpSpLocks/>
            </p:cNvGrpSpPr>
            <p:nvPr/>
          </p:nvGrpSpPr>
          <p:grpSpPr bwMode="auto">
            <a:xfrm>
              <a:off x="4189" y="1653"/>
              <a:ext cx="587" cy="308"/>
              <a:chOff x="4189" y="1653"/>
              <a:chExt cx="587" cy="308"/>
            </a:xfrm>
          </p:grpSpPr>
          <p:sp>
            <p:nvSpPr>
              <p:cNvPr id="3102" name="Freeform 30"/>
              <p:cNvSpPr>
                <a:spLocks/>
              </p:cNvSpPr>
              <p:nvPr/>
            </p:nvSpPr>
            <p:spPr bwMode="auto">
              <a:xfrm>
                <a:off x="4229" y="1730"/>
                <a:ext cx="108" cy="31"/>
              </a:xfrm>
              <a:custGeom>
                <a:avLst/>
                <a:gdLst/>
                <a:ahLst/>
                <a:cxnLst>
                  <a:cxn ang="0">
                    <a:pos x="5" y="0"/>
                  </a:cxn>
                  <a:cxn ang="0">
                    <a:pos x="8" y="1"/>
                  </a:cxn>
                  <a:cxn ang="0">
                    <a:pos x="11" y="2"/>
                  </a:cxn>
                  <a:cxn ang="0">
                    <a:pos x="14" y="3"/>
                  </a:cxn>
                  <a:cxn ang="0">
                    <a:pos x="16" y="3"/>
                  </a:cxn>
                  <a:cxn ang="0">
                    <a:pos x="18" y="4"/>
                  </a:cxn>
                  <a:cxn ang="0">
                    <a:pos x="21" y="5"/>
                  </a:cxn>
                  <a:cxn ang="0">
                    <a:pos x="24" y="6"/>
                  </a:cxn>
                  <a:cxn ang="0">
                    <a:pos x="27" y="7"/>
                  </a:cxn>
                  <a:cxn ang="0">
                    <a:pos x="30" y="8"/>
                  </a:cxn>
                  <a:cxn ang="0">
                    <a:pos x="33" y="9"/>
                  </a:cxn>
                  <a:cxn ang="0">
                    <a:pos x="37" y="10"/>
                  </a:cxn>
                  <a:cxn ang="0">
                    <a:pos x="41" y="11"/>
                  </a:cxn>
                  <a:cxn ang="0">
                    <a:pos x="45" y="11"/>
                  </a:cxn>
                  <a:cxn ang="0">
                    <a:pos x="48" y="12"/>
                  </a:cxn>
                  <a:cxn ang="0">
                    <a:pos x="52" y="13"/>
                  </a:cxn>
                  <a:cxn ang="0">
                    <a:pos x="56" y="14"/>
                  </a:cxn>
                  <a:cxn ang="0">
                    <a:pos x="61" y="15"/>
                  </a:cxn>
                  <a:cxn ang="0">
                    <a:pos x="66" y="16"/>
                  </a:cxn>
                  <a:cxn ang="0">
                    <a:pos x="70" y="16"/>
                  </a:cxn>
                  <a:cxn ang="0">
                    <a:pos x="75" y="17"/>
                  </a:cxn>
                  <a:cxn ang="0">
                    <a:pos x="80" y="18"/>
                  </a:cxn>
                  <a:cxn ang="0">
                    <a:pos x="85" y="18"/>
                  </a:cxn>
                  <a:cxn ang="0">
                    <a:pos x="90" y="19"/>
                  </a:cxn>
                  <a:cxn ang="0">
                    <a:pos x="95" y="19"/>
                  </a:cxn>
                  <a:cxn ang="0">
                    <a:pos x="100" y="20"/>
                  </a:cxn>
                  <a:cxn ang="0">
                    <a:pos x="105" y="20"/>
                  </a:cxn>
                  <a:cxn ang="0">
                    <a:pos x="107" y="31"/>
                  </a:cxn>
                  <a:cxn ang="0">
                    <a:pos x="106" y="30"/>
                  </a:cxn>
                  <a:cxn ang="0">
                    <a:pos x="103" y="30"/>
                  </a:cxn>
                  <a:cxn ang="0">
                    <a:pos x="102" y="30"/>
                  </a:cxn>
                  <a:cxn ang="0">
                    <a:pos x="99" y="30"/>
                  </a:cxn>
                  <a:cxn ang="0">
                    <a:pos x="97" y="30"/>
                  </a:cxn>
                  <a:cxn ang="0">
                    <a:pos x="95" y="30"/>
                  </a:cxn>
                  <a:cxn ang="0">
                    <a:pos x="92" y="30"/>
                  </a:cxn>
                  <a:cxn ang="0">
                    <a:pos x="88" y="30"/>
                  </a:cxn>
                  <a:cxn ang="0">
                    <a:pos x="84" y="29"/>
                  </a:cxn>
                  <a:cxn ang="0">
                    <a:pos x="81" y="29"/>
                  </a:cxn>
                  <a:cxn ang="0">
                    <a:pos x="78" y="29"/>
                  </a:cxn>
                  <a:cxn ang="0">
                    <a:pos x="74" y="29"/>
                  </a:cxn>
                  <a:cxn ang="0">
                    <a:pos x="69" y="28"/>
                  </a:cxn>
                  <a:cxn ang="0">
                    <a:pos x="66" y="28"/>
                  </a:cxn>
                  <a:cxn ang="0">
                    <a:pos x="61" y="27"/>
                  </a:cxn>
                  <a:cxn ang="0">
                    <a:pos x="56" y="27"/>
                  </a:cxn>
                  <a:cxn ang="0">
                    <a:pos x="52" y="27"/>
                  </a:cxn>
                  <a:cxn ang="0">
                    <a:pos x="48" y="26"/>
                  </a:cxn>
                  <a:cxn ang="0">
                    <a:pos x="43" y="25"/>
                  </a:cxn>
                  <a:cxn ang="0">
                    <a:pos x="39" y="25"/>
                  </a:cxn>
                  <a:cxn ang="0">
                    <a:pos x="34" y="24"/>
                  </a:cxn>
                  <a:cxn ang="0">
                    <a:pos x="30" y="23"/>
                  </a:cxn>
                  <a:cxn ang="0">
                    <a:pos x="26" y="22"/>
                  </a:cxn>
                  <a:cxn ang="0">
                    <a:pos x="22" y="21"/>
                  </a:cxn>
                  <a:cxn ang="0">
                    <a:pos x="17" y="20"/>
                  </a:cxn>
                  <a:cxn ang="0">
                    <a:pos x="14" y="19"/>
                  </a:cxn>
                  <a:cxn ang="0">
                    <a:pos x="10" y="18"/>
                  </a:cxn>
                  <a:cxn ang="0">
                    <a:pos x="6" y="17"/>
                  </a:cxn>
                  <a:cxn ang="0">
                    <a:pos x="3" y="15"/>
                  </a:cxn>
                  <a:cxn ang="0">
                    <a:pos x="0" y="14"/>
                  </a:cxn>
                </a:cxnLst>
                <a:rect l="0" t="0" r="r" b="b"/>
                <a:pathLst>
                  <a:path w="108" h="31">
                    <a:moveTo>
                      <a:pt x="5" y="0"/>
                    </a:moveTo>
                    <a:lnTo>
                      <a:pt x="5" y="0"/>
                    </a:lnTo>
                    <a:lnTo>
                      <a:pt x="7" y="1"/>
                    </a:lnTo>
                    <a:lnTo>
                      <a:pt x="8" y="1"/>
                    </a:lnTo>
                    <a:lnTo>
                      <a:pt x="9" y="2"/>
                    </a:lnTo>
                    <a:lnTo>
                      <a:pt x="11" y="2"/>
                    </a:lnTo>
                    <a:lnTo>
                      <a:pt x="13" y="3"/>
                    </a:lnTo>
                    <a:lnTo>
                      <a:pt x="14" y="3"/>
                    </a:lnTo>
                    <a:lnTo>
                      <a:pt x="15" y="3"/>
                    </a:lnTo>
                    <a:lnTo>
                      <a:pt x="16" y="3"/>
                    </a:lnTo>
                    <a:lnTo>
                      <a:pt x="17" y="4"/>
                    </a:lnTo>
                    <a:lnTo>
                      <a:pt x="18" y="4"/>
                    </a:lnTo>
                    <a:lnTo>
                      <a:pt x="20" y="5"/>
                    </a:lnTo>
                    <a:lnTo>
                      <a:pt x="21" y="5"/>
                    </a:lnTo>
                    <a:lnTo>
                      <a:pt x="23" y="6"/>
                    </a:lnTo>
                    <a:lnTo>
                      <a:pt x="24" y="6"/>
                    </a:lnTo>
                    <a:lnTo>
                      <a:pt x="26" y="7"/>
                    </a:lnTo>
                    <a:lnTo>
                      <a:pt x="27" y="7"/>
                    </a:lnTo>
                    <a:lnTo>
                      <a:pt x="29" y="8"/>
                    </a:lnTo>
                    <a:lnTo>
                      <a:pt x="30" y="8"/>
                    </a:lnTo>
                    <a:lnTo>
                      <a:pt x="32" y="8"/>
                    </a:lnTo>
                    <a:lnTo>
                      <a:pt x="33" y="9"/>
                    </a:lnTo>
                    <a:lnTo>
                      <a:pt x="35" y="9"/>
                    </a:lnTo>
                    <a:lnTo>
                      <a:pt x="37" y="10"/>
                    </a:lnTo>
                    <a:lnTo>
                      <a:pt x="39" y="10"/>
                    </a:lnTo>
                    <a:lnTo>
                      <a:pt x="41" y="11"/>
                    </a:lnTo>
                    <a:lnTo>
                      <a:pt x="42" y="11"/>
                    </a:lnTo>
                    <a:lnTo>
                      <a:pt x="45" y="11"/>
                    </a:lnTo>
                    <a:lnTo>
                      <a:pt x="46" y="12"/>
                    </a:lnTo>
                    <a:lnTo>
                      <a:pt x="48" y="12"/>
                    </a:lnTo>
                    <a:lnTo>
                      <a:pt x="50" y="13"/>
                    </a:lnTo>
                    <a:lnTo>
                      <a:pt x="52" y="13"/>
                    </a:lnTo>
                    <a:lnTo>
                      <a:pt x="55" y="14"/>
                    </a:lnTo>
                    <a:lnTo>
                      <a:pt x="56" y="14"/>
                    </a:lnTo>
                    <a:lnTo>
                      <a:pt x="59" y="14"/>
                    </a:lnTo>
                    <a:lnTo>
                      <a:pt x="61" y="15"/>
                    </a:lnTo>
                    <a:lnTo>
                      <a:pt x="63" y="15"/>
                    </a:lnTo>
                    <a:lnTo>
                      <a:pt x="66" y="16"/>
                    </a:lnTo>
                    <a:lnTo>
                      <a:pt x="68" y="16"/>
                    </a:lnTo>
                    <a:lnTo>
                      <a:pt x="70" y="16"/>
                    </a:lnTo>
                    <a:lnTo>
                      <a:pt x="73" y="17"/>
                    </a:lnTo>
                    <a:lnTo>
                      <a:pt x="75" y="17"/>
                    </a:lnTo>
                    <a:lnTo>
                      <a:pt x="78" y="18"/>
                    </a:lnTo>
                    <a:lnTo>
                      <a:pt x="80" y="18"/>
                    </a:lnTo>
                    <a:lnTo>
                      <a:pt x="82" y="18"/>
                    </a:lnTo>
                    <a:lnTo>
                      <a:pt x="85" y="18"/>
                    </a:lnTo>
                    <a:lnTo>
                      <a:pt x="88" y="19"/>
                    </a:lnTo>
                    <a:lnTo>
                      <a:pt x="90" y="19"/>
                    </a:lnTo>
                    <a:lnTo>
                      <a:pt x="92" y="19"/>
                    </a:lnTo>
                    <a:lnTo>
                      <a:pt x="95" y="19"/>
                    </a:lnTo>
                    <a:lnTo>
                      <a:pt x="97" y="20"/>
                    </a:lnTo>
                    <a:lnTo>
                      <a:pt x="100" y="20"/>
                    </a:lnTo>
                    <a:lnTo>
                      <a:pt x="102" y="20"/>
                    </a:lnTo>
                    <a:lnTo>
                      <a:pt x="105" y="20"/>
                    </a:lnTo>
                    <a:lnTo>
                      <a:pt x="108" y="21"/>
                    </a:lnTo>
                    <a:lnTo>
                      <a:pt x="107" y="31"/>
                    </a:lnTo>
                    <a:lnTo>
                      <a:pt x="107" y="30"/>
                    </a:lnTo>
                    <a:lnTo>
                      <a:pt x="106" y="30"/>
                    </a:lnTo>
                    <a:lnTo>
                      <a:pt x="105" y="30"/>
                    </a:lnTo>
                    <a:lnTo>
                      <a:pt x="103" y="30"/>
                    </a:lnTo>
                    <a:lnTo>
                      <a:pt x="102" y="30"/>
                    </a:lnTo>
                    <a:lnTo>
                      <a:pt x="102" y="30"/>
                    </a:lnTo>
                    <a:lnTo>
                      <a:pt x="100" y="30"/>
                    </a:lnTo>
                    <a:lnTo>
                      <a:pt x="99" y="30"/>
                    </a:lnTo>
                    <a:lnTo>
                      <a:pt x="98" y="30"/>
                    </a:lnTo>
                    <a:lnTo>
                      <a:pt x="97" y="30"/>
                    </a:lnTo>
                    <a:lnTo>
                      <a:pt x="96" y="30"/>
                    </a:lnTo>
                    <a:lnTo>
                      <a:pt x="95" y="30"/>
                    </a:lnTo>
                    <a:lnTo>
                      <a:pt x="93" y="30"/>
                    </a:lnTo>
                    <a:lnTo>
                      <a:pt x="92" y="30"/>
                    </a:lnTo>
                    <a:lnTo>
                      <a:pt x="90" y="30"/>
                    </a:lnTo>
                    <a:lnTo>
                      <a:pt x="88" y="30"/>
                    </a:lnTo>
                    <a:lnTo>
                      <a:pt x="86" y="30"/>
                    </a:lnTo>
                    <a:lnTo>
                      <a:pt x="84" y="29"/>
                    </a:lnTo>
                    <a:lnTo>
                      <a:pt x="83" y="29"/>
                    </a:lnTo>
                    <a:lnTo>
                      <a:pt x="81" y="29"/>
                    </a:lnTo>
                    <a:lnTo>
                      <a:pt x="79" y="29"/>
                    </a:lnTo>
                    <a:lnTo>
                      <a:pt x="78" y="29"/>
                    </a:lnTo>
                    <a:lnTo>
                      <a:pt x="75" y="29"/>
                    </a:lnTo>
                    <a:lnTo>
                      <a:pt x="74" y="29"/>
                    </a:lnTo>
                    <a:lnTo>
                      <a:pt x="71" y="28"/>
                    </a:lnTo>
                    <a:lnTo>
                      <a:pt x="69" y="28"/>
                    </a:lnTo>
                    <a:lnTo>
                      <a:pt x="67" y="28"/>
                    </a:lnTo>
                    <a:lnTo>
                      <a:pt x="66" y="28"/>
                    </a:lnTo>
                    <a:lnTo>
                      <a:pt x="63" y="28"/>
                    </a:lnTo>
                    <a:lnTo>
                      <a:pt x="61" y="27"/>
                    </a:lnTo>
                    <a:lnTo>
                      <a:pt x="59" y="27"/>
                    </a:lnTo>
                    <a:lnTo>
                      <a:pt x="56" y="27"/>
                    </a:lnTo>
                    <a:lnTo>
                      <a:pt x="54" y="27"/>
                    </a:lnTo>
                    <a:lnTo>
                      <a:pt x="52" y="27"/>
                    </a:lnTo>
                    <a:lnTo>
                      <a:pt x="50" y="26"/>
                    </a:lnTo>
                    <a:lnTo>
                      <a:pt x="48" y="26"/>
                    </a:lnTo>
                    <a:lnTo>
                      <a:pt x="45" y="26"/>
                    </a:lnTo>
                    <a:lnTo>
                      <a:pt x="43" y="25"/>
                    </a:lnTo>
                    <a:lnTo>
                      <a:pt x="41" y="25"/>
                    </a:lnTo>
                    <a:lnTo>
                      <a:pt x="39" y="25"/>
                    </a:lnTo>
                    <a:lnTo>
                      <a:pt x="37" y="24"/>
                    </a:lnTo>
                    <a:lnTo>
                      <a:pt x="34" y="24"/>
                    </a:lnTo>
                    <a:lnTo>
                      <a:pt x="32" y="23"/>
                    </a:lnTo>
                    <a:lnTo>
                      <a:pt x="30" y="23"/>
                    </a:lnTo>
                    <a:lnTo>
                      <a:pt x="28" y="22"/>
                    </a:lnTo>
                    <a:lnTo>
                      <a:pt x="26" y="22"/>
                    </a:lnTo>
                    <a:lnTo>
                      <a:pt x="23" y="22"/>
                    </a:lnTo>
                    <a:lnTo>
                      <a:pt x="22" y="21"/>
                    </a:lnTo>
                    <a:lnTo>
                      <a:pt x="19" y="21"/>
                    </a:lnTo>
                    <a:lnTo>
                      <a:pt x="17" y="20"/>
                    </a:lnTo>
                    <a:lnTo>
                      <a:pt x="15" y="20"/>
                    </a:lnTo>
                    <a:lnTo>
                      <a:pt x="14" y="19"/>
                    </a:lnTo>
                    <a:lnTo>
                      <a:pt x="12" y="19"/>
                    </a:lnTo>
                    <a:lnTo>
                      <a:pt x="10" y="18"/>
                    </a:lnTo>
                    <a:lnTo>
                      <a:pt x="8" y="17"/>
                    </a:lnTo>
                    <a:lnTo>
                      <a:pt x="6" y="17"/>
                    </a:lnTo>
                    <a:lnTo>
                      <a:pt x="4" y="16"/>
                    </a:lnTo>
                    <a:lnTo>
                      <a:pt x="3" y="15"/>
                    </a:lnTo>
                    <a:lnTo>
                      <a:pt x="1" y="15"/>
                    </a:lnTo>
                    <a:lnTo>
                      <a:pt x="0" y="14"/>
                    </a:lnTo>
                    <a:lnTo>
                      <a:pt x="5" y="0"/>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03" name="Freeform 31"/>
              <p:cNvSpPr>
                <a:spLocks/>
              </p:cNvSpPr>
              <p:nvPr/>
            </p:nvSpPr>
            <p:spPr bwMode="auto">
              <a:xfrm>
                <a:off x="4252" y="1814"/>
                <a:ext cx="51" cy="20"/>
              </a:xfrm>
              <a:custGeom>
                <a:avLst/>
                <a:gdLst/>
                <a:ahLst/>
                <a:cxnLst>
                  <a:cxn ang="0">
                    <a:pos x="10" y="0"/>
                  </a:cxn>
                  <a:cxn ang="0">
                    <a:pos x="13" y="1"/>
                  </a:cxn>
                  <a:cxn ang="0">
                    <a:pos x="16" y="3"/>
                  </a:cxn>
                  <a:cxn ang="0">
                    <a:pos x="18" y="3"/>
                  </a:cxn>
                  <a:cxn ang="0">
                    <a:pos x="21" y="5"/>
                  </a:cxn>
                  <a:cxn ang="0">
                    <a:pos x="23" y="5"/>
                  </a:cxn>
                  <a:cxn ang="0">
                    <a:pos x="26" y="6"/>
                  </a:cxn>
                  <a:cxn ang="0">
                    <a:pos x="29" y="8"/>
                  </a:cxn>
                  <a:cxn ang="0">
                    <a:pos x="33" y="9"/>
                  </a:cxn>
                  <a:cxn ang="0">
                    <a:pos x="37" y="9"/>
                  </a:cxn>
                  <a:cxn ang="0">
                    <a:pos x="39" y="9"/>
                  </a:cxn>
                  <a:cxn ang="0">
                    <a:pos x="42" y="10"/>
                  </a:cxn>
                  <a:cxn ang="0">
                    <a:pos x="44" y="10"/>
                  </a:cxn>
                  <a:cxn ang="0">
                    <a:pos x="46" y="11"/>
                  </a:cxn>
                  <a:cxn ang="0">
                    <a:pos x="49" y="11"/>
                  </a:cxn>
                  <a:cxn ang="0">
                    <a:pos x="51" y="11"/>
                  </a:cxn>
                  <a:cxn ang="0">
                    <a:pos x="49" y="19"/>
                  </a:cxn>
                  <a:cxn ang="0">
                    <a:pos x="46" y="19"/>
                  </a:cxn>
                  <a:cxn ang="0">
                    <a:pos x="43" y="20"/>
                  </a:cxn>
                  <a:cxn ang="0">
                    <a:pos x="41" y="20"/>
                  </a:cxn>
                  <a:cxn ang="0">
                    <a:pos x="39" y="20"/>
                  </a:cxn>
                  <a:cxn ang="0">
                    <a:pos x="36" y="20"/>
                  </a:cxn>
                  <a:cxn ang="0">
                    <a:pos x="32" y="20"/>
                  </a:cxn>
                  <a:cxn ang="0">
                    <a:pos x="29" y="19"/>
                  </a:cxn>
                  <a:cxn ang="0">
                    <a:pos x="25" y="19"/>
                  </a:cxn>
                  <a:cxn ang="0">
                    <a:pos x="21" y="18"/>
                  </a:cxn>
                  <a:cxn ang="0">
                    <a:pos x="17" y="18"/>
                  </a:cxn>
                  <a:cxn ang="0">
                    <a:pos x="13" y="16"/>
                  </a:cxn>
                  <a:cxn ang="0">
                    <a:pos x="10" y="16"/>
                  </a:cxn>
                  <a:cxn ang="0">
                    <a:pos x="7" y="15"/>
                  </a:cxn>
                  <a:cxn ang="0">
                    <a:pos x="4" y="14"/>
                  </a:cxn>
                  <a:cxn ang="0">
                    <a:pos x="1" y="12"/>
                  </a:cxn>
                  <a:cxn ang="0">
                    <a:pos x="0" y="11"/>
                  </a:cxn>
                  <a:cxn ang="0">
                    <a:pos x="0" y="8"/>
                  </a:cxn>
                  <a:cxn ang="0">
                    <a:pos x="2" y="6"/>
                  </a:cxn>
                  <a:cxn ang="0">
                    <a:pos x="4" y="4"/>
                  </a:cxn>
                  <a:cxn ang="0">
                    <a:pos x="6" y="2"/>
                  </a:cxn>
                  <a:cxn ang="0">
                    <a:pos x="9" y="0"/>
                  </a:cxn>
                </a:cxnLst>
                <a:rect l="0" t="0" r="r" b="b"/>
                <a:pathLst>
                  <a:path w="51" h="20">
                    <a:moveTo>
                      <a:pt x="10" y="0"/>
                    </a:moveTo>
                    <a:lnTo>
                      <a:pt x="10" y="0"/>
                    </a:lnTo>
                    <a:lnTo>
                      <a:pt x="11" y="0"/>
                    </a:lnTo>
                    <a:lnTo>
                      <a:pt x="13" y="1"/>
                    </a:lnTo>
                    <a:lnTo>
                      <a:pt x="14" y="2"/>
                    </a:lnTo>
                    <a:lnTo>
                      <a:pt x="16" y="3"/>
                    </a:lnTo>
                    <a:lnTo>
                      <a:pt x="17" y="3"/>
                    </a:lnTo>
                    <a:lnTo>
                      <a:pt x="18" y="3"/>
                    </a:lnTo>
                    <a:lnTo>
                      <a:pt x="19" y="4"/>
                    </a:lnTo>
                    <a:lnTo>
                      <a:pt x="21" y="5"/>
                    </a:lnTo>
                    <a:lnTo>
                      <a:pt x="22" y="5"/>
                    </a:lnTo>
                    <a:lnTo>
                      <a:pt x="23" y="5"/>
                    </a:lnTo>
                    <a:lnTo>
                      <a:pt x="25" y="6"/>
                    </a:lnTo>
                    <a:lnTo>
                      <a:pt x="26" y="6"/>
                    </a:lnTo>
                    <a:lnTo>
                      <a:pt x="28" y="7"/>
                    </a:lnTo>
                    <a:lnTo>
                      <a:pt x="29" y="8"/>
                    </a:lnTo>
                    <a:lnTo>
                      <a:pt x="31" y="8"/>
                    </a:lnTo>
                    <a:lnTo>
                      <a:pt x="33" y="9"/>
                    </a:lnTo>
                    <a:lnTo>
                      <a:pt x="35" y="9"/>
                    </a:lnTo>
                    <a:lnTo>
                      <a:pt x="37" y="9"/>
                    </a:lnTo>
                    <a:lnTo>
                      <a:pt x="38" y="9"/>
                    </a:lnTo>
                    <a:lnTo>
                      <a:pt x="39" y="9"/>
                    </a:lnTo>
                    <a:lnTo>
                      <a:pt x="40" y="10"/>
                    </a:lnTo>
                    <a:lnTo>
                      <a:pt x="42" y="10"/>
                    </a:lnTo>
                    <a:lnTo>
                      <a:pt x="43" y="10"/>
                    </a:lnTo>
                    <a:lnTo>
                      <a:pt x="44" y="10"/>
                    </a:lnTo>
                    <a:lnTo>
                      <a:pt x="45" y="10"/>
                    </a:lnTo>
                    <a:lnTo>
                      <a:pt x="46" y="11"/>
                    </a:lnTo>
                    <a:lnTo>
                      <a:pt x="47" y="11"/>
                    </a:lnTo>
                    <a:lnTo>
                      <a:pt x="49" y="11"/>
                    </a:lnTo>
                    <a:lnTo>
                      <a:pt x="50" y="11"/>
                    </a:lnTo>
                    <a:lnTo>
                      <a:pt x="51" y="11"/>
                    </a:lnTo>
                    <a:lnTo>
                      <a:pt x="49" y="19"/>
                    </a:lnTo>
                    <a:lnTo>
                      <a:pt x="49" y="19"/>
                    </a:lnTo>
                    <a:lnTo>
                      <a:pt x="48" y="19"/>
                    </a:lnTo>
                    <a:lnTo>
                      <a:pt x="46" y="19"/>
                    </a:lnTo>
                    <a:lnTo>
                      <a:pt x="45" y="20"/>
                    </a:lnTo>
                    <a:lnTo>
                      <a:pt x="43" y="20"/>
                    </a:lnTo>
                    <a:lnTo>
                      <a:pt x="43" y="20"/>
                    </a:lnTo>
                    <a:lnTo>
                      <a:pt x="41" y="20"/>
                    </a:lnTo>
                    <a:lnTo>
                      <a:pt x="40" y="20"/>
                    </a:lnTo>
                    <a:lnTo>
                      <a:pt x="39" y="20"/>
                    </a:lnTo>
                    <a:lnTo>
                      <a:pt x="37" y="20"/>
                    </a:lnTo>
                    <a:lnTo>
                      <a:pt x="36" y="20"/>
                    </a:lnTo>
                    <a:lnTo>
                      <a:pt x="34" y="20"/>
                    </a:lnTo>
                    <a:lnTo>
                      <a:pt x="32" y="20"/>
                    </a:lnTo>
                    <a:lnTo>
                      <a:pt x="31" y="20"/>
                    </a:lnTo>
                    <a:lnTo>
                      <a:pt x="29" y="19"/>
                    </a:lnTo>
                    <a:lnTo>
                      <a:pt x="27" y="19"/>
                    </a:lnTo>
                    <a:lnTo>
                      <a:pt x="25" y="19"/>
                    </a:lnTo>
                    <a:lnTo>
                      <a:pt x="23" y="19"/>
                    </a:lnTo>
                    <a:lnTo>
                      <a:pt x="21" y="18"/>
                    </a:lnTo>
                    <a:lnTo>
                      <a:pt x="19" y="18"/>
                    </a:lnTo>
                    <a:lnTo>
                      <a:pt x="17" y="18"/>
                    </a:lnTo>
                    <a:lnTo>
                      <a:pt x="15" y="17"/>
                    </a:lnTo>
                    <a:lnTo>
                      <a:pt x="13" y="16"/>
                    </a:lnTo>
                    <a:lnTo>
                      <a:pt x="11" y="16"/>
                    </a:lnTo>
                    <a:lnTo>
                      <a:pt x="10" y="16"/>
                    </a:lnTo>
                    <a:lnTo>
                      <a:pt x="9" y="15"/>
                    </a:lnTo>
                    <a:lnTo>
                      <a:pt x="7" y="15"/>
                    </a:lnTo>
                    <a:lnTo>
                      <a:pt x="7" y="15"/>
                    </a:lnTo>
                    <a:lnTo>
                      <a:pt x="4" y="14"/>
                    </a:lnTo>
                    <a:lnTo>
                      <a:pt x="3" y="13"/>
                    </a:lnTo>
                    <a:lnTo>
                      <a:pt x="1" y="12"/>
                    </a:lnTo>
                    <a:lnTo>
                      <a:pt x="0" y="12"/>
                    </a:lnTo>
                    <a:lnTo>
                      <a:pt x="0" y="11"/>
                    </a:lnTo>
                    <a:lnTo>
                      <a:pt x="0" y="9"/>
                    </a:lnTo>
                    <a:lnTo>
                      <a:pt x="0" y="8"/>
                    </a:lnTo>
                    <a:lnTo>
                      <a:pt x="1" y="7"/>
                    </a:lnTo>
                    <a:lnTo>
                      <a:pt x="2" y="6"/>
                    </a:lnTo>
                    <a:lnTo>
                      <a:pt x="3" y="5"/>
                    </a:lnTo>
                    <a:lnTo>
                      <a:pt x="4" y="4"/>
                    </a:lnTo>
                    <a:lnTo>
                      <a:pt x="5" y="3"/>
                    </a:lnTo>
                    <a:lnTo>
                      <a:pt x="6" y="2"/>
                    </a:lnTo>
                    <a:lnTo>
                      <a:pt x="7" y="1"/>
                    </a:lnTo>
                    <a:lnTo>
                      <a:pt x="9" y="0"/>
                    </a:lnTo>
                    <a:lnTo>
                      <a:pt x="10" y="0"/>
                    </a:lnTo>
                    <a:close/>
                  </a:path>
                </a:pathLst>
              </a:custGeom>
              <a:solidFill>
                <a:srgbClr val="D1BDBD"/>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04" name="Freeform 32"/>
              <p:cNvSpPr>
                <a:spLocks/>
              </p:cNvSpPr>
              <p:nvPr/>
            </p:nvSpPr>
            <p:spPr bwMode="auto">
              <a:xfrm>
                <a:off x="4390" y="1729"/>
                <a:ext cx="366" cy="59"/>
              </a:xfrm>
              <a:custGeom>
                <a:avLst/>
                <a:gdLst/>
                <a:ahLst/>
                <a:cxnLst>
                  <a:cxn ang="0">
                    <a:pos x="14" y="18"/>
                  </a:cxn>
                  <a:cxn ang="0">
                    <a:pos x="28" y="22"/>
                  </a:cxn>
                  <a:cxn ang="0">
                    <a:pos x="45" y="26"/>
                  </a:cxn>
                  <a:cxn ang="0">
                    <a:pos x="65" y="31"/>
                  </a:cxn>
                  <a:cxn ang="0">
                    <a:pos x="86" y="36"/>
                  </a:cxn>
                  <a:cxn ang="0">
                    <a:pos x="107" y="40"/>
                  </a:cxn>
                  <a:cxn ang="0">
                    <a:pos x="127" y="42"/>
                  </a:cxn>
                  <a:cxn ang="0">
                    <a:pos x="144" y="45"/>
                  </a:cxn>
                  <a:cxn ang="0">
                    <a:pos x="158" y="46"/>
                  </a:cxn>
                  <a:cxn ang="0">
                    <a:pos x="170" y="48"/>
                  </a:cxn>
                  <a:cxn ang="0">
                    <a:pos x="185" y="49"/>
                  </a:cxn>
                  <a:cxn ang="0">
                    <a:pos x="186" y="49"/>
                  </a:cxn>
                  <a:cxn ang="0">
                    <a:pos x="173" y="45"/>
                  </a:cxn>
                  <a:cxn ang="0">
                    <a:pos x="159" y="41"/>
                  </a:cxn>
                  <a:cxn ang="0">
                    <a:pos x="141" y="35"/>
                  </a:cxn>
                  <a:cxn ang="0">
                    <a:pos x="121" y="28"/>
                  </a:cxn>
                  <a:cxn ang="0">
                    <a:pos x="102" y="20"/>
                  </a:cxn>
                  <a:cxn ang="0">
                    <a:pos x="84" y="10"/>
                  </a:cxn>
                  <a:cxn ang="0">
                    <a:pos x="104" y="4"/>
                  </a:cxn>
                  <a:cxn ang="0">
                    <a:pos x="117" y="10"/>
                  </a:cxn>
                  <a:cxn ang="0">
                    <a:pos x="133" y="17"/>
                  </a:cxn>
                  <a:cxn ang="0">
                    <a:pos x="154" y="24"/>
                  </a:cxn>
                  <a:cxn ang="0">
                    <a:pos x="176" y="31"/>
                  </a:cxn>
                  <a:cxn ang="0">
                    <a:pos x="200" y="37"/>
                  </a:cxn>
                  <a:cxn ang="0">
                    <a:pos x="224" y="41"/>
                  </a:cxn>
                  <a:cxn ang="0">
                    <a:pos x="248" y="44"/>
                  </a:cxn>
                  <a:cxn ang="0">
                    <a:pos x="270" y="46"/>
                  </a:cxn>
                  <a:cxn ang="0">
                    <a:pos x="291" y="47"/>
                  </a:cxn>
                  <a:cxn ang="0">
                    <a:pos x="308" y="47"/>
                  </a:cxn>
                  <a:cxn ang="0">
                    <a:pos x="324" y="46"/>
                  </a:cxn>
                  <a:cxn ang="0">
                    <a:pos x="335" y="46"/>
                  </a:cxn>
                  <a:cxn ang="0">
                    <a:pos x="347" y="45"/>
                  </a:cxn>
                  <a:cxn ang="0">
                    <a:pos x="358" y="43"/>
                  </a:cxn>
                  <a:cxn ang="0">
                    <a:pos x="366" y="49"/>
                  </a:cxn>
                  <a:cxn ang="0">
                    <a:pos x="353" y="52"/>
                  </a:cxn>
                  <a:cxn ang="0">
                    <a:pos x="341" y="54"/>
                  </a:cxn>
                  <a:cxn ang="0">
                    <a:pos x="329" y="56"/>
                  </a:cxn>
                  <a:cxn ang="0">
                    <a:pos x="315" y="56"/>
                  </a:cxn>
                  <a:cxn ang="0">
                    <a:pos x="301" y="57"/>
                  </a:cxn>
                  <a:cxn ang="0">
                    <a:pos x="285" y="57"/>
                  </a:cxn>
                  <a:cxn ang="0">
                    <a:pos x="271" y="56"/>
                  </a:cxn>
                  <a:cxn ang="0">
                    <a:pos x="259" y="56"/>
                  </a:cxn>
                  <a:cxn ang="0">
                    <a:pos x="249" y="56"/>
                  </a:cxn>
                  <a:cxn ang="0">
                    <a:pos x="237" y="55"/>
                  </a:cxn>
                  <a:cxn ang="0">
                    <a:pos x="229" y="56"/>
                  </a:cxn>
                  <a:cxn ang="0">
                    <a:pos x="217" y="57"/>
                  </a:cxn>
                  <a:cxn ang="0">
                    <a:pos x="205" y="58"/>
                  </a:cxn>
                  <a:cxn ang="0">
                    <a:pos x="191" y="59"/>
                  </a:cxn>
                  <a:cxn ang="0">
                    <a:pos x="175" y="59"/>
                  </a:cxn>
                  <a:cxn ang="0">
                    <a:pos x="157" y="58"/>
                  </a:cxn>
                  <a:cxn ang="0">
                    <a:pos x="139" y="56"/>
                  </a:cxn>
                  <a:cxn ang="0">
                    <a:pos x="121" y="54"/>
                  </a:cxn>
                  <a:cxn ang="0">
                    <a:pos x="102" y="51"/>
                  </a:cxn>
                  <a:cxn ang="0">
                    <a:pos x="81" y="46"/>
                  </a:cxn>
                  <a:cxn ang="0">
                    <a:pos x="58" y="40"/>
                  </a:cxn>
                  <a:cxn ang="0">
                    <a:pos x="32" y="32"/>
                  </a:cxn>
                  <a:cxn ang="0">
                    <a:pos x="4" y="23"/>
                  </a:cxn>
                  <a:cxn ang="0">
                    <a:pos x="4" y="15"/>
                  </a:cxn>
                </a:cxnLst>
                <a:rect l="0" t="0" r="r" b="b"/>
                <a:pathLst>
                  <a:path w="366" h="59">
                    <a:moveTo>
                      <a:pt x="5" y="15"/>
                    </a:moveTo>
                    <a:lnTo>
                      <a:pt x="6" y="15"/>
                    </a:lnTo>
                    <a:lnTo>
                      <a:pt x="6" y="15"/>
                    </a:lnTo>
                    <a:lnTo>
                      <a:pt x="8" y="16"/>
                    </a:lnTo>
                    <a:lnTo>
                      <a:pt x="9" y="16"/>
                    </a:lnTo>
                    <a:lnTo>
                      <a:pt x="11" y="17"/>
                    </a:lnTo>
                    <a:lnTo>
                      <a:pt x="12" y="17"/>
                    </a:lnTo>
                    <a:lnTo>
                      <a:pt x="13" y="17"/>
                    </a:lnTo>
                    <a:lnTo>
                      <a:pt x="14" y="18"/>
                    </a:lnTo>
                    <a:lnTo>
                      <a:pt x="16" y="18"/>
                    </a:lnTo>
                    <a:lnTo>
                      <a:pt x="17" y="19"/>
                    </a:lnTo>
                    <a:lnTo>
                      <a:pt x="18" y="19"/>
                    </a:lnTo>
                    <a:lnTo>
                      <a:pt x="19" y="19"/>
                    </a:lnTo>
                    <a:lnTo>
                      <a:pt x="21" y="20"/>
                    </a:lnTo>
                    <a:lnTo>
                      <a:pt x="22" y="20"/>
                    </a:lnTo>
                    <a:lnTo>
                      <a:pt x="24" y="21"/>
                    </a:lnTo>
                    <a:lnTo>
                      <a:pt x="26" y="21"/>
                    </a:lnTo>
                    <a:lnTo>
                      <a:pt x="28" y="22"/>
                    </a:lnTo>
                    <a:lnTo>
                      <a:pt x="30" y="22"/>
                    </a:lnTo>
                    <a:lnTo>
                      <a:pt x="31" y="22"/>
                    </a:lnTo>
                    <a:lnTo>
                      <a:pt x="33" y="23"/>
                    </a:lnTo>
                    <a:lnTo>
                      <a:pt x="35" y="24"/>
                    </a:lnTo>
                    <a:lnTo>
                      <a:pt x="37" y="24"/>
                    </a:lnTo>
                    <a:lnTo>
                      <a:pt x="39" y="25"/>
                    </a:lnTo>
                    <a:lnTo>
                      <a:pt x="41" y="25"/>
                    </a:lnTo>
                    <a:lnTo>
                      <a:pt x="43" y="26"/>
                    </a:lnTo>
                    <a:lnTo>
                      <a:pt x="45" y="26"/>
                    </a:lnTo>
                    <a:lnTo>
                      <a:pt x="47" y="27"/>
                    </a:lnTo>
                    <a:lnTo>
                      <a:pt x="49" y="28"/>
                    </a:lnTo>
                    <a:lnTo>
                      <a:pt x="52" y="28"/>
                    </a:lnTo>
                    <a:lnTo>
                      <a:pt x="54" y="28"/>
                    </a:lnTo>
                    <a:lnTo>
                      <a:pt x="56" y="29"/>
                    </a:lnTo>
                    <a:lnTo>
                      <a:pt x="58" y="29"/>
                    </a:lnTo>
                    <a:lnTo>
                      <a:pt x="60" y="30"/>
                    </a:lnTo>
                    <a:lnTo>
                      <a:pt x="63" y="30"/>
                    </a:lnTo>
                    <a:lnTo>
                      <a:pt x="65" y="31"/>
                    </a:lnTo>
                    <a:lnTo>
                      <a:pt x="67" y="31"/>
                    </a:lnTo>
                    <a:lnTo>
                      <a:pt x="70" y="32"/>
                    </a:lnTo>
                    <a:lnTo>
                      <a:pt x="72" y="32"/>
                    </a:lnTo>
                    <a:lnTo>
                      <a:pt x="74" y="33"/>
                    </a:lnTo>
                    <a:lnTo>
                      <a:pt x="77" y="34"/>
                    </a:lnTo>
                    <a:lnTo>
                      <a:pt x="79" y="34"/>
                    </a:lnTo>
                    <a:lnTo>
                      <a:pt x="81" y="35"/>
                    </a:lnTo>
                    <a:lnTo>
                      <a:pt x="84" y="35"/>
                    </a:lnTo>
                    <a:lnTo>
                      <a:pt x="86" y="36"/>
                    </a:lnTo>
                    <a:lnTo>
                      <a:pt x="88" y="36"/>
                    </a:lnTo>
                    <a:lnTo>
                      <a:pt x="91" y="37"/>
                    </a:lnTo>
                    <a:lnTo>
                      <a:pt x="93" y="37"/>
                    </a:lnTo>
                    <a:lnTo>
                      <a:pt x="95" y="37"/>
                    </a:lnTo>
                    <a:lnTo>
                      <a:pt x="98" y="38"/>
                    </a:lnTo>
                    <a:lnTo>
                      <a:pt x="100" y="38"/>
                    </a:lnTo>
                    <a:lnTo>
                      <a:pt x="103" y="39"/>
                    </a:lnTo>
                    <a:lnTo>
                      <a:pt x="105" y="39"/>
                    </a:lnTo>
                    <a:lnTo>
                      <a:pt x="107" y="40"/>
                    </a:lnTo>
                    <a:lnTo>
                      <a:pt x="109" y="40"/>
                    </a:lnTo>
                    <a:lnTo>
                      <a:pt x="112" y="40"/>
                    </a:lnTo>
                    <a:lnTo>
                      <a:pt x="114" y="41"/>
                    </a:lnTo>
                    <a:lnTo>
                      <a:pt x="117" y="41"/>
                    </a:lnTo>
                    <a:lnTo>
                      <a:pt x="118" y="41"/>
                    </a:lnTo>
                    <a:lnTo>
                      <a:pt x="121" y="42"/>
                    </a:lnTo>
                    <a:lnTo>
                      <a:pt x="123" y="42"/>
                    </a:lnTo>
                    <a:lnTo>
                      <a:pt x="125" y="42"/>
                    </a:lnTo>
                    <a:lnTo>
                      <a:pt x="127" y="42"/>
                    </a:lnTo>
                    <a:lnTo>
                      <a:pt x="129" y="43"/>
                    </a:lnTo>
                    <a:lnTo>
                      <a:pt x="131" y="43"/>
                    </a:lnTo>
                    <a:lnTo>
                      <a:pt x="133" y="44"/>
                    </a:lnTo>
                    <a:lnTo>
                      <a:pt x="135" y="44"/>
                    </a:lnTo>
                    <a:lnTo>
                      <a:pt x="136" y="44"/>
                    </a:lnTo>
                    <a:lnTo>
                      <a:pt x="138" y="44"/>
                    </a:lnTo>
                    <a:lnTo>
                      <a:pt x="140" y="44"/>
                    </a:lnTo>
                    <a:lnTo>
                      <a:pt x="142" y="44"/>
                    </a:lnTo>
                    <a:lnTo>
                      <a:pt x="144" y="45"/>
                    </a:lnTo>
                    <a:lnTo>
                      <a:pt x="146" y="45"/>
                    </a:lnTo>
                    <a:lnTo>
                      <a:pt x="147" y="45"/>
                    </a:lnTo>
                    <a:lnTo>
                      <a:pt x="149" y="45"/>
                    </a:lnTo>
                    <a:lnTo>
                      <a:pt x="151" y="45"/>
                    </a:lnTo>
                    <a:lnTo>
                      <a:pt x="152" y="45"/>
                    </a:lnTo>
                    <a:lnTo>
                      <a:pt x="154" y="46"/>
                    </a:lnTo>
                    <a:lnTo>
                      <a:pt x="155" y="46"/>
                    </a:lnTo>
                    <a:lnTo>
                      <a:pt x="157" y="46"/>
                    </a:lnTo>
                    <a:lnTo>
                      <a:pt x="158" y="46"/>
                    </a:lnTo>
                    <a:lnTo>
                      <a:pt x="160" y="46"/>
                    </a:lnTo>
                    <a:lnTo>
                      <a:pt x="161" y="46"/>
                    </a:lnTo>
                    <a:lnTo>
                      <a:pt x="162" y="47"/>
                    </a:lnTo>
                    <a:lnTo>
                      <a:pt x="164" y="47"/>
                    </a:lnTo>
                    <a:lnTo>
                      <a:pt x="165" y="47"/>
                    </a:lnTo>
                    <a:lnTo>
                      <a:pt x="166" y="47"/>
                    </a:lnTo>
                    <a:lnTo>
                      <a:pt x="167" y="47"/>
                    </a:lnTo>
                    <a:lnTo>
                      <a:pt x="169" y="47"/>
                    </a:lnTo>
                    <a:lnTo>
                      <a:pt x="170" y="48"/>
                    </a:lnTo>
                    <a:lnTo>
                      <a:pt x="172" y="48"/>
                    </a:lnTo>
                    <a:lnTo>
                      <a:pt x="174" y="48"/>
                    </a:lnTo>
                    <a:lnTo>
                      <a:pt x="176" y="48"/>
                    </a:lnTo>
                    <a:lnTo>
                      <a:pt x="178" y="48"/>
                    </a:lnTo>
                    <a:lnTo>
                      <a:pt x="179" y="48"/>
                    </a:lnTo>
                    <a:lnTo>
                      <a:pt x="181" y="49"/>
                    </a:lnTo>
                    <a:lnTo>
                      <a:pt x="183" y="49"/>
                    </a:lnTo>
                    <a:lnTo>
                      <a:pt x="184" y="49"/>
                    </a:lnTo>
                    <a:lnTo>
                      <a:pt x="185" y="49"/>
                    </a:lnTo>
                    <a:lnTo>
                      <a:pt x="186" y="49"/>
                    </a:lnTo>
                    <a:lnTo>
                      <a:pt x="187" y="49"/>
                    </a:lnTo>
                    <a:lnTo>
                      <a:pt x="187" y="49"/>
                    </a:lnTo>
                    <a:lnTo>
                      <a:pt x="188" y="49"/>
                    </a:lnTo>
                    <a:lnTo>
                      <a:pt x="189" y="49"/>
                    </a:lnTo>
                    <a:lnTo>
                      <a:pt x="188" y="49"/>
                    </a:lnTo>
                    <a:lnTo>
                      <a:pt x="187" y="49"/>
                    </a:lnTo>
                    <a:lnTo>
                      <a:pt x="187" y="49"/>
                    </a:lnTo>
                    <a:lnTo>
                      <a:pt x="186" y="49"/>
                    </a:lnTo>
                    <a:lnTo>
                      <a:pt x="184" y="48"/>
                    </a:lnTo>
                    <a:lnTo>
                      <a:pt x="182" y="48"/>
                    </a:lnTo>
                    <a:lnTo>
                      <a:pt x="181" y="47"/>
                    </a:lnTo>
                    <a:lnTo>
                      <a:pt x="180" y="47"/>
                    </a:lnTo>
                    <a:lnTo>
                      <a:pt x="179" y="47"/>
                    </a:lnTo>
                    <a:lnTo>
                      <a:pt x="178" y="46"/>
                    </a:lnTo>
                    <a:lnTo>
                      <a:pt x="176" y="46"/>
                    </a:lnTo>
                    <a:lnTo>
                      <a:pt x="175" y="46"/>
                    </a:lnTo>
                    <a:lnTo>
                      <a:pt x="173" y="45"/>
                    </a:lnTo>
                    <a:lnTo>
                      <a:pt x="172" y="45"/>
                    </a:lnTo>
                    <a:lnTo>
                      <a:pt x="170" y="44"/>
                    </a:lnTo>
                    <a:lnTo>
                      <a:pt x="169" y="44"/>
                    </a:lnTo>
                    <a:lnTo>
                      <a:pt x="167" y="44"/>
                    </a:lnTo>
                    <a:lnTo>
                      <a:pt x="166" y="43"/>
                    </a:lnTo>
                    <a:lnTo>
                      <a:pt x="164" y="43"/>
                    </a:lnTo>
                    <a:lnTo>
                      <a:pt x="162" y="42"/>
                    </a:lnTo>
                    <a:lnTo>
                      <a:pt x="161" y="41"/>
                    </a:lnTo>
                    <a:lnTo>
                      <a:pt x="159" y="41"/>
                    </a:lnTo>
                    <a:lnTo>
                      <a:pt x="157" y="40"/>
                    </a:lnTo>
                    <a:lnTo>
                      <a:pt x="155" y="40"/>
                    </a:lnTo>
                    <a:lnTo>
                      <a:pt x="153" y="39"/>
                    </a:lnTo>
                    <a:lnTo>
                      <a:pt x="151" y="38"/>
                    </a:lnTo>
                    <a:lnTo>
                      <a:pt x="149" y="38"/>
                    </a:lnTo>
                    <a:lnTo>
                      <a:pt x="147" y="37"/>
                    </a:lnTo>
                    <a:lnTo>
                      <a:pt x="145" y="36"/>
                    </a:lnTo>
                    <a:lnTo>
                      <a:pt x="143" y="36"/>
                    </a:lnTo>
                    <a:lnTo>
                      <a:pt x="141" y="35"/>
                    </a:lnTo>
                    <a:lnTo>
                      <a:pt x="139" y="34"/>
                    </a:lnTo>
                    <a:lnTo>
                      <a:pt x="136" y="33"/>
                    </a:lnTo>
                    <a:lnTo>
                      <a:pt x="134" y="33"/>
                    </a:lnTo>
                    <a:lnTo>
                      <a:pt x="132" y="32"/>
                    </a:lnTo>
                    <a:lnTo>
                      <a:pt x="130" y="31"/>
                    </a:lnTo>
                    <a:lnTo>
                      <a:pt x="128" y="30"/>
                    </a:lnTo>
                    <a:lnTo>
                      <a:pt x="125" y="30"/>
                    </a:lnTo>
                    <a:lnTo>
                      <a:pt x="123" y="29"/>
                    </a:lnTo>
                    <a:lnTo>
                      <a:pt x="121" y="28"/>
                    </a:lnTo>
                    <a:lnTo>
                      <a:pt x="119" y="27"/>
                    </a:lnTo>
                    <a:lnTo>
                      <a:pt x="117" y="26"/>
                    </a:lnTo>
                    <a:lnTo>
                      <a:pt x="114" y="25"/>
                    </a:lnTo>
                    <a:lnTo>
                      <a:pt x="112" y="24"/>
                    </a:lnTo>
                    <a:lnTo>
                      <a:pt x="110" y="23"/>
                    </a:lnTo>
                    <a:lnTo>
                      <a:pt x="108" y="22"/>
                    </a:lnTo>
                    <a:lnTo>
                      <a:pt x="106" y="22"/>
                    </a:lnTo>
                    <a:lnTo>
                      <a:pt x="103" y="21"/>
                    </a:lnTo>
                    <a:lnTo>
                      <a:pt x="102" y="20"/>
                    </a:lnTo>
                    <a:lnTo>
                      <a:pt x="100" y="19"/>
                    </a:lnTo>
                    <a:lnTo>
                      <a:pt x="97" y="17"/>
                    </a:lnTo>
                    <a:lnTo>
                      <a:pt x="95" y="17"/>
                    </a:lnTo>
                    <a:lnTo>
                      <a:pt x="93" y="15"/>
                    </a:lnTo>
                    <a:lnTo>
                      <a:pt x="91" y="15"/>
                    </a:lnTo>
                    <a:lnTo>
                      <a:pt x="89" y="14"/>
                    </a:lnTo>
                    <a:lnTo>
                      <a:pt x="87" y="13"/>
                    </a:lnTo>
                    <a:lnTo>
                      <a:pt x="85" y="12"/>
                    </a:lnTo>
                    <a:lnTo>
                      <a:pt x="84" y="10"/>
                    </a:lnTo>
                    <a:lnTo>
                      <a:pt x="95" y="0"/>
                    </a:lnTo>
                    <a:lnTo>
                      <a:pt x="96" y="1"/>
                    </a:lnTo>
                    <a:lnTo>
                      <a:pt x="97" y="1"/>
                    </a:lnTo>
                    <a:lnTo>
                      <a:pt x="98" y="2"/>
                    </a:lnTo>
                    <a:lnTo>
                      <a:pt x="99" y="2"/>
                    </a:lnTo>
                    <a:lnTo>
                      <a:pt x="101" y="3"/>
                    </a:lnTo>
                    <a:lnTo>
                      <a:pt x="102" y="3"/>
                    </a:lnTo>
                    <a:lnTo>
                      <a:pt x="103" y="4"/>
                    </a:lnTo>
                    <a:lnTo>
                      <a:pt x="104" y="4"/>
                    </a:lnTo>
                    <a:lnTo>
                      <a:pt x="105" y="5"/>
                    </a:lnTo>
                    <a:lnTo>
                      <a:pt x="106" y="5"/>
                    </a:lnTo>
                    <a:lnTo>
                      <a:pt x="107" y="6"/>
                    </a:lnTo>
                    <a:lnTo>
                      <a:pt x="109" y="7"/>
                    </a:lnTo>
                    <a:lnTo>
                      <a:pt x="110" y="7"/>
                    </a:lnTo>
                    <a:lnTo>
                      <a:pt x="111" y="8"/>
                    </a:lnTo>
                    <a:lnTo>
                      <a:pt x="113" y="9"/>
                    </a:lnTo>
                    <a:lnTo>
                      <a:pt x="115" y="9"/>
                    </a:lnTo>
                    <a:lnTo>
                      <a:pt x="117" y="10"/>
                    </a:lnTo>
                    <a:lnTo>
                      <a:pt x="118" y="10"/>
                    </a:lnTo>
                    <a:lnTo>
                      <a:pt x="120" y="11"/>
                    </a:lnTo>
                    <a:lnTo>
                      <a:pt x="121" y="12"/>
                    </a:lnTo>
                    <a:lnTo>
                      <a:pt x="123" y="13"/>
                    </a:lnTo>
                    <a:lnTo>
                      <a:pt x="125" y="13"/>
                    </a:lnTo>
                    <a:lnTo>
                      <a:pt x="127" y="14"/>
                    </a:lnTo>
                    <a:lnTo>
                      <a:pt x="129" y="15"/>
                    </a:lnTo>
                    <a:lnTo>
                      <a:pt x="131" y="16"/>
                    </a:lnTo>
                    <a:lnTo>
                      <a:pt x="133" y="17"/>
                    </a:lnTo>
                    <a:lnTo>
                      <a:pt x="135" y="17"/>
                    </a:lnTo>
                    <a:lnTo>
                      <a:pt x="137" y="18"/>
                    </a:lnTo>
                    <a:lnTo>
                      <a:pt x="139" y="19"/>
                    </a:lnTo>
                    <a:lnTo>
                      <a:pt x="142" y="20"/>
                    </a:lnTo>
                    <a:lnTo>
                      <a:pt x="144" y="21"/>
                    </a:lnTo>
                    <a:lnTo>
                      <a:pt x="147" y="22"/>
                    </a:lnTo>
                    <a:lnTo>
                      <a:pt x="149" y="22"/>
                    </a:lnTo>
                    <a:lnTo>
                      <a:pt x="151" y="23"/>
                    </a:lnTo>
                    <a:lnTo>
                      <a:pt x="154" y="24"/>
                    </a:lnTo>
                    <a:lnTo>
                      <a:pt x="156" y="25"/>
                    </a:lnTo>
                    <a:lnTo>
                      <a:pt x="158" y="26"/>
                    </a:lnTo>
                    <a:lnTo>
                      <a:pt x="161" y="26"/>
                    </a:lnTo>
                    <a:lnTo>
                      <a:pt x="163" y="27"/>
                    </a:lnTo>
                    <a:lnTo>
                      <a:pt x="166" y="28"/>
                    </a:lnTo>
                    <a:lnTo>
                      <a:pt x="169" y="29"/>
                    </a:lnTo>
                    <a:lnTo>
                      <a:pt x="171" y="30"/>
                    </a:lnTo>
                    <a:lnTo>
                      <a:pt x="173" y="30"/>
                    </a:lnTo>
                    <a:lnTo>
                      <a:pt x="176" y="31"/>
                    </a:lnTo>
                    <a:lnTo>
                      <a:pt x="179" y="32"/>
                    </a:lnTo>
                    <a:lnTo>
                      <a:pt x="181" y="32"/>
                    </a:lnTo>
                    <a:lnTo>
                      <a:pt x="184" y="33"/>
                    </a:lnTo>
                    <a:lnTo>
                      <a:pt x="187" y="34"/>
                    </a:lnTo>
                    <a:lnTo>
                      <a:pt x="189" y="35"/>
                    </a:lnTo>
                    <a:lnTo>
                      <a:pt x="192" y="35"/>
                    </a:lnTo>
                    <a:lnTo>
                      <a:pt x="194" y="36"/>
                    </a:lnTo>
                    <a:lnTo>
                      <a:pt x="197" y="36"/>
                    </a:lnTo>
                    <a:lnTo>
                      <a:pt x="200" y="37"/>
                    </a:lnTo>
                    <a:lnTo>
                      <a:pt x="203" y="37"/>
                    </a:lnTo>
                    <a:lnTo>
                      <a:pt x="205" y="38"/>
                    </a:lnTo>
                    <a:lnTo>
                      <a:pt x="208" y="39"/>
                    </a:lnTo>
                    <a:lnTo>
                      <a:pt x="211" y="39"/>
                    </a:lnTo>
                    <a:lnTo>
                      <a:pt x="214" y="40"/>
                    </a:lnTo>
                    <a:lnTo>
                      <a:pt x="217" y="40"/>
                    </a:lnTo>
                    <a:lnTo>
                      <a:pt x="219" y="41"/>
                    </a:lnTo>
                    <a:lnTo>
                      <a:pt x="222" y="41"/>
                    </a:lnTo>
                    <a:lnTo>
                      <a:pt x="224" y="41"/>
                    </a:lnTo>
                    <a:lnTo>
                      <a:pt x="227" y="42"/>
                    </a:lnTo>
                    <a:lnTo>
                      <a:pt x="230" y="42"/>
                    </a:lnTo>
                    <a:lnTo>
                      <a:pt x="232" y="43"/>
                    </a:lnTo>
                    <a:lnTo>
                      <a:pt x="235" y="43"/>
                    </a:lnTo>
                    <a:lnTo>
                      <a:pt x="238" y="43"/>
                    </a:lnTo>
                    <a:lnTo>
                      <a:pt x="240" y="44"/>
                    </a:lnTo>
                    <a:lnTo>
                      <a:pt x="243" y="44"/>
                    </a:lnTo>
                    <a:lnTo>
                      <a:pt x="245" y="44"/>
                    </a:lnTo>
                    <a:lnTo>
                      <a:pt x="248" y="44"/>
                    </a:lnTo>
                    <a:lnTo>
                      <a:pt x="250" y="44"/>
                    </a:lnTo>
                    <a:lnTo>
                      <a:pt x="253" y="45"/>
                    </a:lnTo>
                    <a:lnTo>
                      <a:pt x="256" y="45"/>
                    </a:lnTo>
                    <a:lnTo>
                      <a:pt x="258" y="45"/>
                    </a:lnTo>
                    <a:lnTo>
                      <a:pt x="260" y="45"/>
                    </a:lnTo>
                    <a:lnTo>
                      <a:pt x="263" y="45"/>
                    </a:lnTo>
                    <a:lnTo>
                      <a:pt x="265" y="46"/>
                    </a:lnTo>
                    <a:lnTo>
                      <a:pt x="268" y="46"/>
                    </a:lnTo>
                    <a:lnTo>
                      <a:pt x="270" y="46"/>
                    </a:lnTo>
                    <a:lnTo>
                      <a:pt x="272" y="46"/>
                    </a:lnTo>
                    <a:lnTo>
                      <a:pt x="274" y="46"/>
                    </a:lnTo>
                    <a:lnTo>
                      <a:pt x="277" y="46"/>
                    </a:lnTo>
                    <a:lnTo>
                      <a:pt x="279" y="46"/>
                    </a:lnTo>
                    <a:lnTo>
                      <a:pt x="282" y="46"/>
                    </a:lnTo>
                    <a:lnTo>
                      <a:pt x="284" y="46"/>
                    </a:lnTo>
                    <a:lnTo>
                      <a:pt x="286" y="47"/>
                    </a:lnTo>
                    <a:lnTo>
                      <a:pt x="288" y="47"/>
                    </a:lnTo>
                    <a:lnTo>
                      <a:pt x="291" y="47"/>
                    </a:lnTo>
                    <a:lnTo>
                      <a:pt x="292" y="47"/>
                    </a:lnTo>
                    <a:lnTo>
                      <a:pt x="295" y="47"/>
                    </a:lnTo>
                    <a:lnTo>
                      <a:pt x="296" y="47"/>
                    </a:lnTo>
                    <a:lnTo>
                      <a:pt x="299" y="47"/>
                    </a:lnTo>
                    <a:lnTo>
                      <a:pt x="301" y="47"/>
                    </a:lnTo>
                    <a:lnTo>
                      <a:pt x="303" y="47"/>
                    </a:lnTo>
                    <a:lnTo>
                      <a:pt x="304" y="47"/>
                    </a:lnTo>
                    <a:lnTo>
                      <a:pt x="307" y="47"/>
                    </a:lnTo>
                    <a:lnTo>
                      <a:pt x="308" y="47"/>
                    </a:lnTo>
                    <a:lnTo>
                      <a:pt x="310" y="47"/>
                    </a:lnTo>
                    <a:lnTo>
                      <a:pt x="312" y="47"/>
                    </a:lnTo>
                    <a:lnTo>
                      <a:pt x="314" y="47"/>
                    </a:lnTo>
                    <a:lnTo>
                      <a:pt x="315" y="47"/>
                    </a:lnTo>
                    <a:lnTo>
                      <a:pt x="317" y="47"/>
                    </a:lnTo>
                    <a:lnTo>
                      <a:pt x="319" y="47"/>
                    </a:lnTo>
                    <a:lnTo>
                      <a:pt x="321" y="47"/>
                    </a:lnTo>
                    <a:lnTo>
                      <a:pt x="322" y="46"/>
                    </a:lnTo>
                    <a:lnTo>
                      <a:pt x="324" y="46"/>
                    </a:lnTo>
                    <a:lnTo>
                      <a:pt x="325" y="46"/>
                    </a:lnTo>
                    <a:lnTo>
                      <a:pt x="326" y="46"/>
                    </a:lnTo>
                    <a:lnTo>
                      <a:pt x="328" y="46"/>
                    </a:lnTo>
                    <a:lnTo>
                      <a:pt x="329" y="46"/>
                    </a:lnTo>
                    <a:lnTo>
                      <a:pt x="331" y="46"/>
                    </a:lnTo>
                    <a:lnTo>
                      <a:pt x="332" y="46"/>
                    </a:lnTo>
                    <a:lnTo>
                      <a:pt x="333" y="46"/>
                    </a:lnTo>
                    <a:lnTo>
                      <a:pt x="334" y="46"/>
                    </a:lnTo>
                    <a:lnTo>
                      <a:pt x="335" y="46"/>
                    </a:lnTo>
                    <a:lnTo>
                      <a:pt x="337" y="46"/>
                    </a:lnTo>
                    <a:lnTo>
                      <a:pt x="337" y="46"/>
                    </a:lnTo>
                    <a:lnTo>
                      <a:pt x="339" y="45"/>
                    </a:lnTo>
                    <a:lnTo>
                      <a:pt x="340" y="45"/>
                    </a:lnTo>
                    <a:lnTo>
                      <a:pt x="341" y="45"/>
                    </a:lnTo>
                    <a:lnTo>
                      <a:pt x="342" y="45"/>
                    </a:lnTo>
                    <a:lnTo>
                      <a:pt x="344" y="45"/>
                    </a:lnTo>
                    <a:lnTo>
                      <a:pt x="345" y="45"/>
                    </a:lnTo>
                    <a:lnTo>
                      <a:pt x="347" y="45"/>
                    </a:lnTo>
                    <a:lnTo>
                      <a:pt x="348" y="44"/>
                    </a:lnTo>
                    <a:lnTo>
                      <a:pt x="349" y="44"/>
                    </a:lnTo>
                    <a:lnTo>
                      <a:pt x="351" y="44"/>
                    </a:lnTo>
                    <a:lnTo>
                      <a:pt x="352" y="44"/>
                    </a:lnTo>
                    <a:lnTo>
                      <a:pt x="353" y="44"/>
                    </a:lnTo>
                    <a:lnTo>
                      <a:pt x="354" y="44"/>
                    </a:lnTo>
                    <a:lnTo>
                      <a:pt x="355" y="44"/>
                    </a:lnTo>
                    <a:lnTo>
                      <a:pt x="356" y="43"/>
                    </a:lnTo>
                    <a:lnTo>
                      <a:pt x="358" y="43"/>
                    </a:lnTo>
                    <a:lnTo>
                      <a:pt x="359" y="43"/>
                    </a:lnTo>
                    <a:lnTo>
                      <a:pt x="360" y="42"/>
                    </a:lnTo>
                    <a:lnTo>
                      <a:pt x="362" y="42"/>
                    </a:lnTo>
                    <a:lnTo>
                      <a:pt x="362" y="42"/>
                    </a:lnTo>
                    <a:lnTo>
                      <a:pt x="363" y="42"/>
                    </a:lnTo>
                    <a:lnTo>
                      <a:pt x="364" y="42"/>
                    </a:lnTo>
                    <a:lnTo>
                      <a:pt x="365" y="42"/>
                    </a:lnTo>
                    <a:lnTo>
                      <a:pt x="366" y="49"/>
                    </a:lnTo>
                    <a:lnTo>
                      <a:pt x="366" y="49"/>
                    </a:lnTo>
                    <a:lnTo>
                      <a:pt x="365" y="50"/>
                    </a:lnTo>
                    <a:lnTo>
                      <a:pt x="364" y="50"/>
                    </a:lnTo>
                    <a:lnTo>
                      <a:pt x="362" y="50"/>
                    </a:lnTo>
                    <a:lnTo>
                      <a:pt x="361" y="51"/>
                    </a:lnTo>
                    <a:lnTo>
                      <a:pt x="359" y="51"/>
                    </a:lnTo>
                    <a:lnTo>
                      <a:pt x="358" y="51"/>
                    </a:lnTo>
                    <a:lnTo>
                      <a:pt x="356" y="52"/>
                    </a:lnTo>
                    <a:lnTo>
                      <a:pt x="355" y="52"/>
                    </a:lnTo>
                    <a:lnTo>
                      <a:pt x="353" y="52"/>
                    </a:lnTo>
                    <a:lnTo>
                      <a:pt x="351" y="53"/>
                    </a:lnTo>
                    <a:lnTo>
                      <a:pt x="349" y="53"/>
                    </a:lnTo>
                    <a:lnTo>
                      <a:pt x="348" y="53"/>
                    </a:lnTo>
                    <a:lnTo>
                      <a:pt x="347" y="53"/>
                    </a:lnTo>
                    <a:lnTo>
                      <a:pt x="346" y="53"/>
                    </a:lnTo>
                    <a:lnTo>
                      <a:pt x="345" y="54"/>
                    </a:lnTo>
                    <a:lnTo>
                      <a:pt x="343" y="54"/>
                    </a:lnTo>
                    <a:lnTo>
                      <a:pt x="342" y="54"/>
                    </a:lnTo>
                    <a:lnTo>
                      <a:pt x="341" y="54"/>
                    </a:lnTo>
                    <a:lnTo>
                      <a:pt x="340" y="54"/>
                    </a:lnTo>
                    <a:lnTo>
                      <a:pt x="339" y="54"/>
                    </a:lnTo>
                    <a:lnTo>
                      <a:pt x="337" y="55"/>
                    </a:lnTo>
                    <a:lnTo>
                      <a:pt x="336" y="55"/>
                    </a:lnTo>
                    <a:lnTo>
                      <a:pt x="335" y="55"/>
                    </a:lnTo>
                    <a:lnTo>
                      <a:pt x="334" y="55"/>
                    </a:lnTo>
                    <a:lnTo>
                      <a:pt x="332" y="55"/>
                    </a:lnTo>
                    <a:lnTo>
                      <a:pt x="331" y="55"/>
                    </a:lnTo>
                    <a:lnTo>
                      <a:pt x="329" y="56"/>
                    </a:lnTo>
                    <a:lnTo>
                      <a:pt x="328" y="56"/>
                    </a:lnTo>
                    <a:lnTo>
                      <a:pt x="326" y="56"/>
                    </a:lnTo>
                    <a:lnTo>
                      <a:pt x="325" y="56"/>
                    </a:lnTo>
                    <a:lnTo>
                      <a:pt x="324" y="56"/>
                    </a:lnTo>
                    <a:lnTo>
                      <a:pt x="322" y="56"/>
                    </a:lnTo>
                    <a:lnTo>
                      <a:pt x="320" y="56"/>
                    </a:lnTo>
                    <a:lnTo>
                      <a:pt x="319" y="56"/>
                    </a:lnTo>
                    <a:lnTo>
                      <a:pt x="317" y="56"/>
                    </a:lnTo>
                    <a:lnTo>
                      <a:pt x="315" y="56"/>
                    </a:lnTo>
                    <a:lnTo>
                      <a:pt x="314" y="57"/>
                    </a:lnTo>
                    <a:lnTo>
                      <a:pt x="312" y="57"/>
                    </a:lnTo>
                    <a:lnTo>
                      <a:pt x="310" y="57"/>
                    </a:lnTo>
                    <a:lnTo>
                      <a:pt x="309" y="57"/>
                    </a:lnTo>
                    <a:lnTo>
                      <a:pt x="307" y="57"/>
                    </a:lnTo>
                    <a:lnTo>
                      <a:pt x="306" y="57"/>
                    </a:lnTo>
                    <a:lnTo>
                      <a:pt x="304" y="57"/>
                    </a:lnTo>
                    <a:lnTo>
                      <a:pt x="302" y="57"/>
                    </a:lnTo>
                    <a:lnTo>
                      <a:pt x="301" y="57"/>
                    </a:lnTo>
                    <a:lnTo>
                      <a:pt x="299" y="57"/>
                    </a:lnTo>
                    <a:lnTo>
                      <a:pt x="297" y="57"/>
                    </a:lnTo>
                    <a:lnTo>
                      <a:pt x="295" y="57"/>
                    </a:lnTo>
                    <a:lnTo>
                      <a:pt x="293" y="57"/>
                    </a:lnTo>
                    <a:lnTo>
                      <a:pt x="292" y="57"/>
                    </a:lnTo>
                    <a:lnTo>
                      <a:pt x="290" y="57"/>
                    </a:lnTo>
                    <a:lnTo>
                      <a:pt x="288" y="57"/>
                    </a:lnTo>
                    <a:lnTo>
                      <a:pt x="286" y="57"/>
                    </a:lnTo>
                    <a:lnTo>
                      <a:pt x="285" y="57"/>
                    </a:lnTo>
                    <a:lnTo>
                      <a:pt x="283" y="57"/>
                    </a:lnTo>
                    <a:lnTo>
                      <a:pt x="282" y="57"/>
                    </a:lnTo>
                    <a:lnTo>
                      <a:pt x="280" y="57"/>
                    </a:lnTo>
                    <a:lnTo>
                      <a:pt x="278" y="57"/>
                    </a:lnTo>
                    <a:lnTo>
                      <a:pt x="277" y="57"/>
                    </a:lnTo>
                    <a:lnTo>
                      <a:pt x="275" y="57"/>
                    </a:lnTo>
                    <a:lnTo>
                      <a:pt x="274" y="57"/>
                    </a:lnTo>
                    <a:lnTo>
                      <a:pt x="272" y="56"/>
                    </a:lnTo>
                    <a:lnTo>
                      <a:pt x="271" y="56"/>
                    </a:lnTo>
                    <a:lnTo>
                      <a:pt x="270" y="56"/>
                    </a:lnTo>
                    <a:lnTo>
                      <a:pt x="268" y="56"/>
                    </a:lnTo>
                    <a:lnTo>
                      <a:pt x="267" y="56"/>
                    </a:lnTo>
                    <a:lnTo>
                      <a:pt x="266" y="56"/>
                    </a:lnTo>
                    <a:lnTo>
                      <a:pt x="264" y="56"/>
                    </a:lnTo>
                    <a:lnTo>
                      <a:pt x="263" y="56"/>
                    </a:lnTo>
                    <a:lnTo>
                      <a:pt x="261" y="56"/>
                    </a:lnTo>
                    <a:lnTo>
                      <a:pt x="260" y="56"/>
                    </a:lnTo>
                    <a:lnTo>
                      <a:pt x="259" y="56"/>
                    </a:lnTo>
                    <a:lnTo>
                      <a:pt x="258" y="56"/>
                    </a:lnTo>
                    <a:lnTo>
                      <a:pt x="256" y="56"/>
                    </a:lnTo>
                    <a:lnTo>
                      <a:pt x="256" y="56"/>
                    </a:lnTo>
                    <a:lnTo>
                      <a:pt x="254" y="56"/>
                    </a:lnTo>
                    <a:lnTo>
                      <a:pt x="253" y="56"/>
                    </a:lnTo>
                    <a:lnTo>
                      <a:pt x="252" y="56"/>
                    </a:lnTo>
                    <a:lnTo>
                      <a:pt x="251" y="56"/>
                    </a:lnTo>
                    <a:lnTo>
                      <a:pt x="250" y="56"/>
                    </a:lnTo>
                    <a:lnTo>
                      <a:pt x="249" y="56"/>
                    </a:lnTo>
                    <a:lnTo>
                      <a:pt x="248" y="56"/>
                    </a:lnTo>
                    <a:lnTo>
                      <a:pt x="247" y="56"/>
                    </a:lnTo>
                    <a:lnTo>
                      <a:pt x="245" y="56"/>
                    </a:lnTo>
                    <a:lnTo>
                      <a:pt x="243" y="55"/>
                    </a:lnTo>
                    <a:lnTo>
                      <a:pt x="242" y="55"/>
                    </a:lnTo>
                    <a:lnTo>
                      <a:pt x="241" y="55"/>
                    </a:lnTo>
                    <a:lnTo>
                      <a:pt x="239" y="55"/>
                    </a:lnTo>
                    <a:lnTo>
                      <a:pt x="238" y="55"/>
                    </a:lnTo>
                    <a:lnTo>
                      <a:pt x="237" y="55"/>
                    </a:lnTo>
                    <a:lnTo>
                      <a:pt x="236" y="55"/>
                    </a:lnTo>
                    <a:lnTo>
                      <a:pt x="235" y="55"/>
                    </a:lnTo>
                    <a:lnTo>
                      <a:pt x="235" y="55"/>
                    </a:lnTo>
                    <a:lnTo>
                      <a:pt x="235" y="55"/>
                    </a:lnTo>
                    <a:lnTo>
                      <a:pt x="234" y="55"/>
                    </a:lnTo>
                    <a:lnTo>
                      <a:pt x="233" y="55"/>
                    </a:lnTo>
                    <a:lnTo>
                      <a:pt x="232" y="55"/>
                    </a:lnTo>
                    <a:lnTo>
                      <a:pt x="231" y="56"/>
                    </a:lnTo>
                    <a:lnTo>
                      <a:pt x="229" y="56"/>
                    </a:lnTo>
                    <a:lnTo>
                      <a:pt x="227" y="56"/>
                    </a:lnTo>
                    <a:lnTo>
                      <a:pt x="226" y="56"/>
                    </a:lnTo>
                    <a:lnTo>
                      <a:pt x="224" y="56"/>
                    </a:lnTo>
                    <a:lnTo>
                      <a:pt x="223" y="56"/>
                    </a:lnTo>
                    <a:lnTo>
                      <a:pt x="221" y="56"/>
                    </a:lnTo>
                    <a:lnTo>
                      <a:pt x="220" y="57"/>
                    </a:lnTo>
                    <a:lnTo>
                      <a:pt x="219" y="57"/>
                    </a:lnTo>
                    <a:lnTo>
                      <a:pt x="218" y="57"/>
                    </a:lnTo>
                    <a:lnTo>
                      <a:pt x="217" y="57"/>
                    </a:lnTo>
                    <a:lnTo>
                      <a:pt x="216" y="57"/>
                    </a:lnTo>
                    <a:lnTo>
                      <a:pt x="214" y="57"/>
                    </a:lnTo>
                    <a:lnTo>
                      <a:pt x="213" y="58"/>
                    </a:lnTo>
                    <a:lnTo>
                      <a:pt x="212" y="58"/>
                    </a:lnTo>
                    <a:lnTo>
                      <a:pt x="210" y="58"/>
                    </a:lnTo>
                    <a:lnTo>
                      <a:pt x="209" y="58"/>
                    </a:lnTo>
                    <a:lnTo>
                      <a:pt x="208" y="58"/>
                    </a:lnTo>
                    <a:lnTo>
                      <a:pt x="206" y="58"/>
                    </a:lnTo>
                    <a:lnTo>
                      <a:pt x="205" y="58"/>
                    </a:lnTo>
                    <a:lnTo>
                      <a:pt x="204" y="58"/>
                    </a:lnTo>
                    <a:lnTo>
                      <a:pt x="202" y="58"/>
                    </a:lnTo>
                    <a:lnTo>
                      <a:pt x="201" y="58"/>
                    </a:lnTo>
                    <a:lnTo>
                      <a:pt x="199" y="59"/>
                    </a:lnTo>
                    <a:lnTo>
                      <a:pt x="197" y="59"/>
                    </a:lnTo>
                    <a:lnTo>
                      <a:pt x="196" y="59"/>
                    </a:lnTo>
                    <a:lnTo>
                      <a:pt x="194" y="59"/>
                    </a:lnTo>
                    <a:lnTo>
                      <a:pt x="193" y="59"/>
                    </a:lnTo>
                    <a:lnTo>
                      <a:pt x="191" y="59"/>
                    </a:lnTo>
                    <a:lnTo>
                      <a:pt x="189" y="59"/>
                    </a:lnTo>
                    <a:lnTo>
                      <a:pt x="187" y="59"/>
                    </a:lnTo>
                    <a:lnTo>
                      <a:pt x="186" y="59"/>
                    </a:lnTo>
                    <a:lnTo>
                      <a:pt x="184" y="59"/>
                    </a:lnTo>
                    <a:lnTo>
                      <a:pt x="182" y="59"/>
                    </a:lnTo>
                    <a:lnTo>
                      <a:pt x="180" y="59"/>
                    </a:lnTo>
                    <a:lnTo>
                      <a:pt x="179" y="59"/>
                    </a:lnTo>
                    <a:lnTo>
                      <a:pt x="177" y="59"/>
                    </a:lnTo>
                    <a:lnTo>
                      <a:pt x="175" y="59"/>
                    </a:lnTo>
                    <a:lnTo>
                      <a:pt x="173" y="59"/>
                    </a:lnTo>
                    <a:lnTo>
                      <a:pt x="171" y="59"/>
                    </a:lnTo>
                    <a:lnTo>
                      <a:pt x="169" y="59"/>
                    </a:lnTo>
                    <a:lnTo>
                      <a:pt x="167" y="59"/>
                    </a:lnTo>
                    <a:lnTo>
                      <a:pt x="165" y="58"/>
                    </a:lnTo>
                    <a:lnTo>
                      <a:pt x="163" y="58"/>
                    </a:lnTo>
                    <a:lnTo>
                      <a:pt x="161" y="58"/>
                    </a:lnTo>
                    <a:lnTo>
                      <a:pt x="160" y="58"/>
                    </a:lnTo>
                    <a:lnTo>
                      <a:pt x="157" y="58"/>
                    </a:lnTo>
                    <a:lnTo>
                      <a:pt x="155" y="58"/>
                    </a:lnTo>
                    <a:lnTo>
                      <a:pt x="154" y="58"/>
                    </a:lnTo>
                    <a:lnTo>
                      <a:pt x="151" y="58"/>
                    </a:lnTo>
                    <a:lnTo>
                      <a:pt x="149" y="57"/>
                    </a:lnTo>
                    <a:lnTo>
                      <a:pt x="147" y="57"/>
                    </a:lnTo>
                    <a:lnTo>
                      <a:pt x="145" y="57"/>
                    </a:lnTo>
                    <a:lnTo>
                      <a:pt x="143" y="57"/>
                    </a:lnTo>
                    <a:lnTo>
                      <a:pt x="141" y="56"/>
                    </a:lnTo>
                    <a:lnTo>
                      <a:pt x="139" y="56"/>
                    </a:lnTo>
                    <a:lnTo>
                      <a:pt x="137" y="56"/>
                    </a:lnTo>
                    <a:lnTo>
                      <a:pt x="136" y="56"/>
                    </a:lnTo>
                    <a:lnTo>
                      <a:pt x="133" y="56"/>
                    </a:lnTo>
                    <a:lnTo>
                      <a:pt x="132" y="56"/>
                    </a:lnTo>
                    <a:lnTo>
                      <a:pt x="129" y="55"/>
                    </a:lnTo>
                    <a:lnTo>
                      <a:pt x="128" y="55"/>
                    </a:lnTo>
                    <a:lnTo>
                      <a:pt x="125" y="55"/>
                    </a:lnTo>
                    <a:lnTo>
                      <a:pt x="123" y="54"/>
                    </a:lnTo>
                    <a:lnTo>
                      <a:pt x="121" y="54"/>
                    </a:lnTo>
                    <a:lnTo>
                      <a:pt x="119" y="54"/>
                    </a:lnTo>
                    <a:lnTo>
                      <a:pt x="117" y="53"/>
                    </a:lnTo>
                    <a:lnTo>
                      <a:pt x="115" y="53"/>
                    </a:lnTo>
                    <a:lnTo>
                      <a:pt x="113" y="53"/>
                    </a:lnTo>
                    <a:lnTo>
                      <a:pt x="111" y="52"/>
                    </a:lnTo>
                    <a:lnTo>
                      <a:pt x="108" y="52"/>
                    </a:lnTo>
                    <a:lnTo>
                      <a:pt x="106" y="51"/>
                    </a:lnTo>
                    <a:lnTo>
                      <a:pt x="104" y="51"/>
                    </a:lnTo>
                    <a:lnTo>
                      <a:pt x="102" y="51"/>
                    </a:lnTo>
                    <a:lnTo>
                      <a:pt x="100" y="50"/>
                    </a:lnTo>
                    <a:lnTo>
                      <a:pt x="97" y="50"/>
                    </a:lnTo>
                    <a:lnTo>
                      <a:pt x="95" y="49"/>
                    </a:lnTo>
                    <a:lnTo>
                      <a:pt x="93" y="49"/>
                    </a:lnTo>
                    <a:lnTo>
                      <a:pt x="91" y="48"/>
                    </a:lnTo>
                    <a:lnTo>
                      <a:pt x="88" y="48"/>
                    </a:lnTo>
                    <a:lnTo>
                      <a:pt x="86" y="47"/>
                    </a:lnTo>
                    <a:lnTo>
                      <a:pt x="84" y="47"/>
                    </a:lnTo>
                    <a:lnTo>
                      <a:pt x="81" y="46"/>
                    </a:lnTo>
                    <a:lnTo>
                      <a:pt x="79" y="45"/>
                    </a:lnTo>
                    <a:lnTo>
                      <a:pt x="76" y="45"/>
                    </a:lnTo>
                    <a:lnTo>
                      <a:pt x="73" y="44"/>
                    </a:lnTo>
                    <a:lnTo>
                      <a:pt x="71" y="44"/>
                    </a:lnTo>
                    <a:lnTo>
                      <a:pt x="69" y="43"/>
                    </a:lnTo>
                    <a:lnTo>
                      <a:pt x="66" y="42"/>
                    </a:lnTo>
                    <a:lnTo>
                      <a:pt x="63" y="42"/>
                    </a:lnTo>
                    <a:lnTo>
                      <a:pt x="61" y="41"/>
                    </a:lnTo>
                    <a:lnTo>
                      <a:pt x="58" y="40"/>
                    </a:lnTo>
                    <a:lnTo>
                      <a:pt x="55" y="39"/>
                    </a:lnTo>
                    <a:lnTo>
                      <a:pt x="53" y="38"/>
                    </a:lnTo>
                    <a:lnTo>
                      <a:pt x="50" y="37"/>
                    </a:lnTo>
                    <a:lnTo>
                      <a:pt x="47" y="37"/>
                    </a:lnTo>
                    <a:lnTo>
                      <a:pt x="44" y="36"/>
                    </a:lnTo>
                    <a:lnTo>
                      <a:pt x="41" y="35"/>
                    </a:lnTo>
                    <a:lnTo>
                      <a:pt x="38" y="34"/>
                    </a:lnTo>
                    <a:lnTo>
                      <a:pt x="35" y="33"/>
                    </a:lnTo>
                    <a:lnTo>
                      <a:pt x="32" y="32"/>
                    </a:lnTo>
                    <a:lnTo>
                      <a:pt x="30" y="31"/>
                    </a:lnTo>
                    <a:lnTo>
                      <a:pt x="26" y="30"/>
                    </a:lnTo>
                    <a:lnTo>
                      <a:pt x="23" y="29"/>
                    </a:lnTo>
                    <a:lnTo>
                      <a:pt x="20" y="28"/>
                    </a:lnTo>
                    <a:lnTo>
                      <a:pt x="17" y="28"/>
                    </a:lnTo>
                    <a:lnTo>
                      <a:pt x="13" y="26"/>
                    </a:lnTo>
                    <a:lnTo>
                      <a:pt x="10" y="25"/>
                    </a:lnTo>
                    <a:lnTo>
                      <a:pt x="7" y="24"/>
                    </a:lnTo>
                    <a:lnTo>
                      <a:pt x="4" y="23"/>
                    </a:lnTo>
                    <a:lnTo>
                      <a:pt x="2" y="22"/>
                    </a:lnTo>
                    <a:lnTo>
                      <a:pt x="1" y="22"/>
                    </a:lnTo>
                    <a:lnTo>
                      <a:pt x="1" y="21"/>
                    </a:lnTo>
                    <a:lnTo>
                      <a:pt x="0" y="21"/>
                    </a:lnTo>
                    <a:lnTo>
                      <a:pt x="0" y="19"/>
                    </a:lnTo>
                    <a:lnTo>
                      <a:pt x="1" y="18"/>
                    </a:lnTo>
                    <a:lnTo>
                      <a:pt x="2" y="17"/>
                    </a:lnTo>
                    <a:lnTo>
                      <a:pt x="4" y="16"/>
                    </a:lnTo>
                    <a:lnTo>
                      <a:pt x="4" y="15"/>
                    </a:lnTo>
                    <a:lnTo>
                      <a:pt x="5" y="15"/>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05" name="Freeform 33"/>
              <p:cNvSpPr>
                <a:spLocks/>
              </p:cNvSpPr>
              <p:nvPr/>
            </p:nvSpPr>
            <p:spPr bwMode="auto">
              <a:xfrm>
                <a:off x="4453" y="1812"/>
                <a:ext cx="290" cy="29"/>
              </a:xfrm>
              <a:custGeom>
                <a:avLst/>
                <a:gdLst/>
                <a:ahLst/>
                <a:cxnLst>
                  <a:cxn ang="0">
                    <a:pos x="14" y="1"/>
                  </a:cxn>
                  <a:cxn ang="0">
                    <a:pos x="21" y="2"/>
                  </a:cxn>
                  <a:cxn ang="0">
                    <a:pos x="27" y="4"/>
                  </a:cxn>
                  <a:cxn ang="0">
                    <a:pos x="35" y="5"/>
                  </a:cxn>
                  <a:cxn ang="0">
                    <a:pos x="43" y="6"/>
                  </a:cxn>
                  <a:cxn ang="0">
                    <a:pos x="53" y="8"/>
                  </a:cxn>
                  <a:cxn ang="0">
                    <a:pos x="64" y="10"/>
                  </a:cxn>
                  <a:cxn ang="0">
                    <a:pos x="76" y="11"/>
                  </a:cxn>
                  <a:cxn ang="0">
                    <a:pos x="88" y="12"/>
                  </a:cxn>
                  <a:cxn ang="0">
                    <a:pos x="101" y="13"/>
                  </a:cxn>
                  <a:cxn ang="0">
                    <a:pos x="114" y="14"/>
                  </a:cxn>
                  <a:cxn ang="0">
                    <a:pos x="127" y="15"/>
                  </a:cxn>
                  <a:cxn ang="0">
                    <a:pos x="139" y="15"/>
                  </a:cxn>
                  <a:cxn ang="0">
                    <a:pos x="151" y="15"/>
                  </a:cxn>
                  <a:cxn ang="0">
                    <a:pos x="161" y="16"/>
                  </a:cxn>
                  <a:cxn ang="0">
                    <a:pos x="171" y="15"/>
                  </a:cxn>
                  <a:cxn ang="0">
                    <a:pos x="180" y="15"/>
                  </a:cxn>
                  <a:cxn ang="0">
                    <a:pos x="188" y="15"/>
                  </a:cxn>
                  <a:cxn ang="0">
                    <a:pos x="195" y="15"/>
                  </a:cxn>
                  <a:cxn ang="0">
                    <a:pos x="201" y="14"/>
                  </a:cxn>
                  <a:cxn ang="0">
                    <a:pos x="208" y="14"/>
                  </a:cxn>
                  <a:cxn ang="0">
                    <a:pos x="211" y="14"/>
                  </a:cxn>
                  <a:cxn ang="0">
                    <a:pos x="217" y="13"/>
                  </a:cxn>
                  <a:cxn ang="0">
                    <a:pos x="223" y="13"/>
                  </a:cxn>
                  <a:cxn ang="0">
                    <a:pos x="229" y="12"/>
                  </a:cxn>
                  <a:cxn ang="0">
                    <a:pos x="237" y="11"/>
                  </a:cxn>
                  <a:cxn ang="0">
                    <a:pos x="244" y="11"/>
                  </a:cxn>
                  <a:cxn ang="0">
                    <a:pos x="253" y="10"/>
                  </a:cxn>
                  <a:cxn ang="0">
                    <a:pos x="261" y="8"/>
                  </a:cxn>
                  <a:cxn ang="0">
                    <a:pos x="269" y="7"/>
                  </a:cxn>
                  <a:cxn ang="0">
                    <a:pos x="277" y="6"/>
                  </a:cxn>
                  <a:cxn ang="0">
                    <a:pos x="284" y="4"/>
                  </a:cxn>
                  <a:cxn ang="0">
                    <a:pos x="290" y="3"/>
                  </a:cxn>
                  <a:cxn ang="0">
                    <a:pos x="287" y="12"/>
                  </a:cxn>
                  <a:cxn ang="0">
                    <a:pos x="280" y="14"/>
                  </a:cxn>
                  <a:cxn ang="0">
                    <a:pos x="273" y="15"/>
                  </a:cxn>
                  <a:cxn ang="0">
                    <a:pos x="266" y="17"/>
                  </a:cxn>
                  <a:cxn ang="0">
                    <a:pos x="256" y="18"/>
                  </a:cxn>
                  <a:cxn ang="0">
                    <a:pos x="245" y="20"/>
                  </a:cxn>
                  <a:cxn ang="0">
                    <a:pos x="233" y="22"/>
                  </a:cxn>
                  <a:cxn ang="0">
                    <a:pos x="220" y="24"/>
                  </a:cxn>
                  <a:cxn ang="0">
                    <a:pos x="206" y="25"/>
                  </a:cxn>
                  <a:cxn ang="0">
                    <a:pos x="190" y="27"/>
                  </a:cxn>
                  <a:cxn ang="0">
                    <a:pos x="173" y="28"/>
                  </a:cxn>
                  <a:cxn ang="0">
                    <a:pos x="156" y="29"/>
                  </a:cxn>
                  <a:cxn ang="0">
                    <a:pos x="139" y="29"/>
                  </a:cxn>
                  <a:cxn ang="0">
                    <a:pos x="122" y="29"/>
                  </a:cxn>
                  <a:cxn ang="0">
                    <a:pos x="106" y="28"/>
                  </a:cxn>
                  <a:cxn ang="0">
                    <a:pos x="91" y="28"/>
                  </a:cxn>
                  <a:cxn ang="0">
                    <a:pos x="77" y="27"/>
                  </a:cxn>
                  <a:cxn ang="0">
                    <a:pos x="64" y="26"/>
                  </a:cxn>
                  <a:cxn ang="0">
                    <a:pos x="51" y="24"/>
                  </a:cxn>
                  <a:cxn ang="0">
                    <a:pos x="39" y="23"/>
                  </a:cxn>
                  <a:cxn ang="0">
                    <a:pos x="28" y="21"/>
                  </a:cxn>
                  <a:cxn ang="0">
                    <a:pos x="18" y="19"/>
                  </a:cxn>
                  <a:cxn ang="0">
                    <a:pos x="9" y="17"/>
                  </a:cxn>
                  <a:cxn ang="0">
                    <a:pos x="1" y="15"/>
                  </a:cxn>
                </a:cxnLst>
                <a:rect l="0" t="0" r="r" b="b"/>
                <a:pathLst>
                  <a:path w="290" h="29">
                    <a:moveTo>
                      <a:pt x="9" y="0"/>
                    </a:moveTo>
                    <a:lnTo>
                      <a:pt x="10" y="0"/>
                    </a:lnTo>
                    <a:lnTo>
                      <a:pt x="11" y="0"/>
                    </a:lnTo>
                    <a:lnTo>
                      <a:pt x="12" y="1"/>
                    </a:lnTo>
                    <a:lnTo>
                      <a:pt x="14" y="1"/>
                    </a:lnTo>
                    <a:lnTo>
                      <a:pt x="15" y="1"/>
                    </a:lnTo>
                    <a:lnTo>
                      <a:pt x="18" y="2"/>
                    </a:lnTo>
                    <a:lnTo>
                      <a:pt x="18" y="2"/>
                    </a:lnTo>
                    <a:lnTo>
                      <a:pt x="19" y="2"/>
                    </a:lnTo>
                    <a:lnTo>
                      <a:pt x="21" y="2"/>
                    </a:lnTo>
                    <a:lnTo>
                      <a:pt x="22" y="2"/>
                    </a:lnTo>
                    <a:lnTo>
                      <a:pt x="23" y="2"/>
                    </a:lnTo>
                    <a:lnTo>
                      <a:pt x="24" y="3"/>
                    </a:lnTo>
                    <a:lnTo>
                      <a:pt x="25" y="3"/>
                    </a:lnTo>
                    <a:lnTo>
                      <a:pt x="27" y="4"/>
                    </a:lnTo>
                    <a:lnTo>
                      <a:pt x="28" y="4"/>
                    </a:lnTo>
                    <a:lnTo>
                      <a:pt x="30" y="4"/>
                    </a:lnTo>
                    <a:lnTo>
                      <a:pt x="31" y="4"/>
                    </a:lnTo>
                    <a:lnTo>
                      <a:pt x="33" y="5"/>
                    </a:lnTo>
                    <a:lnTo>
                      <a:pt x="35" y="5"/>
                    </a:lnTo>
                    <a:lnTo>
                      <a:pt x="37" y="5"/>
                    </a:lnTo>
                    <a:lnTo>
                      <a:pt x="38" y="5"/>
                    </a:lnTo>
                    <a:lnTo>
                      <a:pt x="40" y="6"/>
                    </a:lnTo>
                    <a:lnTo>
                      <a:pt x="42" y="6"/>
                    </a:lnTo>
                    <a:lnTo>
                      <a:pt x="43" y="6"/>
                    </a:lnTo>
                    <a:lnTo>
                      <a:pt x="45" y="7"/>
                    </a:lnTo>
                    <a:lnTo>
                      <a:pt x="47" y="7"/>
                    </a:lnTo>
                    <a:lnTo>
                      <a:pt x="49" y="7"/>
                    </a:lnTo>
                    <a:lnTo>
                      <a:pt x="51" y="8"/>
                    </a:lnTo>
                    <a:lnTo>
                      <a:pt x="53" y="8"/>
                    </a:lnTo>
                    <a:lnTo>
                      <a:pt x="55" y="8"/>
                    </a:lnTo>
                    <a:lnTo>
                      <a:pt x="58" y="8"/>
                    </a:lnTo>
                    <a:lnTo>
                      <a:pt x="60" y="9"/>
                    </a:lnTo>
                    <a:lnTo>
                      <a:pt x="62" y="9"/>
                    </a:lnTo>
                    <a:lnTo>
                      <a:pt x="64" y="10"/>
                    </a:lnTo>
                    <a:lnTo>
                      <a:pt x="66" y="10"/>
                    </a:lnTo>
                    <a:lnTo>
                      <a:pt x="69" y="10"/>
                    </a:lnTo>
                    <a:lnTo>
                      <a:pt x="71" y="10"/>
                    </a:lnTo>
                    <a:lnTo>
                      <a:pt x="73" y="11"/>
                    </a:lnTo>
                    <a:lnTo>
                      <a:pt x="76" y="11"/>
                    </a:lnTo>
                    <a:lnTo>
                      <a:pt x="78" y="11"/>
                    </a:lnTo>
                    <a:lnTo>
                      <a:pt x="80" y="11"/>
                    </a:lnTo>
                    <a:lnTo>
                      <a:pt x="83" y="12"/>
                    </a:lnTo>
                    <a:lnTo>
                      <a:pt x="85" y="12"/>
                    </a:lnTo>
                    <a:lnTo>
                      <a:pt x="88" y="12"/>
                    </a:lnTo>
                    <a:lnTo>
                      <a:pt x="90" y="12"/>
                    </a:lnTo>
                    <a:lnTo>
                      <a:pt x="93" y="13"/>
                    </a:lnTo>
                    <a:lnTo>
                      <a:pt x="95" y="13"/>
                    </a:lnTo>
                    <a:lnTo>
                      <a:pt x="98" y="13"/>
                    </a:lnTo>
                    <a:lnTo>
                      <a:pt x="101" y="13"/>
                    </a:lnTo>
                    <a:lnTo>
                      <a:pt x="103" y="14"/>
                    </a:lnTo>
                    <a:lnTo>
                      <a:pt x="106" y="14"/>
                    </a:lnTo>
                    <a:lnTo>
                      <a:pt x="109" y="14"/>
                    </a:lnTo>
                    <a:lnTo>
                      <a:pt x="111" y="14"/>
                    </a:lnTo>
                    <a:lnTo>
                      <a:pt x="114" y="14"/>
                    </a:lnTo>
                    <a:lnTo>
                      <a:pt x="117" y="14"/>
                    </a:lnTo>
                    <a:lnTo>
                      <a:pt x="120" y="15"/>
                    </a:lnTo>
                    <a:lnTo>
                      <a:pt x="122" y="15"/>
                    </a:lnTo>
                    <a:lnTo>
                      <a:pt x="124" y="15"/>
                    </a:lnTo>
                    <a:lnTo>
                      <a:pt x="127" y="15"/>
                    </a:lnTo>
                    <a:lnTo>
                      <a:pt x="130" y="15"/>
                    </a:lnTo>
                    <a:lnTo>
                      <a:pt x="132" y="15"/>
                    </a:lnTo>
                    <a:lnTo>
                      <a:pt x="135" y="15"/>
                    </a:lnTo>
                    <a:lnTo>
                      <a:pt x="137" y="15"/>
                    </a:lnTo>
                    <a:lnTo>
                      <a:pt x="139" y="15"/>
                    </a:lnTo>
                    <a:lnTo>
                      <a:pt x="142" y="15"/>
                    </a:lnTo>
                    <a:lnTo>
                      <a:pt x="144" y="15"/>
                    </a:lnTo>
                    <a:lnTo>
                      <a:pt x="146" y="15"/>
                    </a:lnTo>
                    <a:lnTo>
                      <a:pt x="149" y="15"/>
                    </a:lnTo>
                    <a:lnTo>
                      <a:pt x="151" y="15"/>
                    </a:lnTo>
                    <a:lnTo>
                      <a:pt x="154" y="16"/>
                    </a:lnTo>
                    <a:lnTo>
                      <a:pt x="155" y="16"/>
                    </a:lnTo>
                    <a:lnTo>
                      <a:pt x="157" y="16"/>
                    </a:lnTo>
                    <a:lnTo>
                      <a:pt x="160" y="16"/>
                    </a:lnTo>
                    <a:lnTo>
                      <a:pt x="161" y="16"/>
                    </a:lnTo>
                    <a:lnTo>
                      <a:pt x="163" y="16"/>
                    </a:lnTo>
                    <a:lnTo>
                      <a:pt x="165" y="16"/>
                    </a:lnTo>
                    <a:lnTo>
                      <a:pt x="168" y="16"/>
                    </a:lnTo>
                    <a:lnTo>
                      <a:pt x="169" y="16"/>
                    </a:lnTo>
                    <a:lnTo>
                      <a:pt x="171" y="15"/>
                    </a:lnTo>
                    <a:lnTo>
                      <a:pt x="173" y="15"/>
                    </a:lnTo>
                    <a:lnTo>
                      <a:pt x="175" y="15"/>
                    </a:lnTo>
                    <a:lnTo>
                      <a:pt x="177" y="15"/>
                    </a:lnTo>
                    <a:lnTo>
                      <a:pt x="178" y="15"/>
                    </a:lnTo>
                    <a:lnTo>
                      <a:pt x="180" y="15"/>
                    </a:lnTo>
                    <a:lnTo>
                      <a:pt x="182" y="15"/>
                    </a:lnTo>
                    <a:lnTo>
                      <a:pt x="183" y="15"/>
                    </a:lnTo>
                    <a:lnTo>
                      <a:pt x="185" y="15"/>
                    </a:lnTo>
                    <a:lnTo>
                      <a:pt x="187" y="15"/>
                    </a:lnTo>
                    <a:lnTo>
                      <a:pt x="188" y="15"/>
                    </a:lnTo>
                    <a:lnTo>
                      <a:pt x="190" y="15"/>
                    </a:lnTo>
                    <a:lnTo>
                      <a:pt x="190" y="15"/>
                    </a:lnTo>
                    <a:lnTo>
                      <a:pt x="192" y="15"/>
                    </a:lnTo>
                    <a:lnTo>
                      <a:pt x="193" y="15"/>
                    </a:lnTo>
                    <a:lnTo>
                      <a:pt x="195" y="15"/>
                    </a:lnTo>
                    <a:lnTo>
                      <a:pt x="196" y="15"/>
                    </a:lnTo>
                    <a:lnTo>
                      <a:pt x="197" y="15"/>
                    </a:lnTo>
                    <a:lnTo>
                      <a:pt x="198" y="15"/>
                    </a:lnTo>
                    <a:lnTo>
                      <a:pt x="199" y="15"/>
                    </a:lnTo>
                    <a:lnTo>
                      <a:pt x="201" y="14"/>
                    </a:lnTo>
                    <a:lnTo>
                      <a:pt x="203" y="14"/>
                    </a:lnTo>
                    <a:lnTo>
                      <a:pt x="205" y="14"/>
                    </a:lnTo>
                    <a:lnTo>
                      <a:pt x="206" y="14"/>
                    </a:lnTo>
                    <a:lnTo>
                      <a:pt x="207" y="14"/>
                    </a:lnTo>
                    <a:lnTo>
                      <a:pt x="208" y="14"/>
                    </a:lnTo>
                    <a:lnTo>
                      <a:pt x="209" y="14"/>
                    </a:lnTo>
                    <a:lnTo>
                      <a:pt x="210" y="14"/>
                    </a:lnTo>
                    <a:lnTo>
                      <a:pt x="210" y="14"/>
                    </a:lnTo>
                    <a:lnTo>
                      <a:pt x="211" y="14"/>
                    </a:lnTo>
                    <a:lnTo>
                      <a:pt x="211" y="14"/>
                    </a:lnTo>
                    <a:lnTo>
                      <a:pt x="212" y="14"/>
                    </a:lnTo>
                    <a:lnTo>
                      <a:pt x="213" y="14"/>
                    </a:lnTo>
                    <a:lnTo>
                      <a:pt x="215" y="13"/>
                    </a:lnTo>
                    <a:lnTo>
                      <a:pt x="216" y="13"/>
                    </a:lnTo>
                    <a:lnTo>
                      <a:pt x="217" y="13"/>
                    </a:lnTo>
                    <a:lnTo>
                      <a:pt x="218" y="13"/>
                    </a:lnTo>
                    <a:lnTo>
                      <a:pt x="219" y="13"/>
                    </a:lnTo>
                    <a:lnTo>
                      <a:pt x="220" y="13"/>
                    </a:lnTo>
                    <a:lnTo>
                      <a:pt x="221" y="13"/>
                    </a:lnTo>
                    <a:lnTo>
                      <a:pt x="223" y="13"/>
                    </a:lnTo>
                    <a:lnTo>
                      <a:pt x="224" y="13"/>
                    </a:lnTo>
                    <a:lnTo>
                      <a:pt x="225" y="13"/>
                    </a:lnTo>
                    <a:lnTo>
                      <a:pt x="226" y="12"/>
                    </a:lnTo>
                    <a:lnTo>
                      <a:pt x="227" y="12"/>
                    </a:lnTo>
                    <a:lnTo>
                      <a:pt x="229" y="12"/>
                    </a:lnTo>
                    <a:lnTo>
                      <a:pt x="230" y="12"/>
                    </a:lnTo>
                    <a:lnTo>
                      <a:pt x="232" y="12"/>
                    </a:lnTo>
                    <a:lnTo>
                      <a:pt x="233" y="12"/>
                    </a:lnTo>
                    <a:lnTo>
                      <a:pt x="235" y="12"/>
                    </a:lnTo>
                    <a:lnTo>
                      <a:pt x="237" y="11"/>
                    </a:lnTo>
                    <a:lnTo>
                      <a:pt x="238" y="11"/>
                    </a:lnTo>
                    <a:lnTo>
                      <a:pt x="240" y="11"/>
                    </a:lnTo>
                    <a:lnTo>
                      <a:pt x="241" y="11"/>
                    </a:lnTo>
                    <a:lnTo>
                      <a:pt x="243" y="11"/>
                    </a:lnTo>
                    <a:lnTo>
                      <a:pt x="244" y="11"/>
                    </a:lnTo>
                    <a:lnTo>
                      <a:pt x="246" y="11"/>
                    </a:lnTo>
                    <a:lnTo>
                      <a:pt x="248" y="10"/>
                    </a:lnTo>
                    <a:lnTo>
                      <a:pt x="249" y="10"/>
                    </a:lnTo>
                    <a:lnTo>
                      <a:pt x="251" y="10"/>
                    </a:lnTo>
                    <a:lnTo>
                      <a:pt x="253" y="10"/>
                    </a:lnTo>
                    <a:lnTo>
                      <a:pt x="255" y="10"/>
                    </a:lnTo>
                    <a:lnTo>
                      <a:pt x="256" y="9"/>
                    </a:lnTo>
                    <a:lnTo>
                      <a:pt x="258" y="9"/>
                    </a:lnTo>
                    <a:lnTo>
                      <a:pt x="259" y="9"/>
                    </a:lnTo>
                    <a:lnTo>
                      <a:pt x="261" y="8"/>
                    </a:lnTo>
                    <a:lnTo>
                      <a:pt x="262" y="8"/>
                    </a:lnTo>
                    <a:lnTo>
                      <a:pt x="264" y="8"/>
                    </a:lnTo>
                    <a:lnTo>
                      <a:pt x="266" y="8"/>
                    </a:lnTo>
                    <a:lnTo>
                      <a:pt x="268" y="8"/>
                    </a:lnTo>
                    <a:lnTo>
                      <a:pt x="269" y="7"/>
                    </a:lnTo>
                    <a:lnTo>
                      <a:pt x="271" y="7"/>
                    </a:lnTo>
                    <a:lnTo>
                      <a:pt x="272" y="7"/>
                    </a:lnTo>
                    <a:lnTo>
                      <a:pt x="274" y="6"/>
                    </a:lnTo>
                    <a:lnTo>
                      <a:pt x="275" y="6"/>
                    </a:lnTo>
                    <a:lnTo>
                      <a:pt x="277" y="6"/>
                    </a:lnTo>
                    <a:lnTo>
                      <a:pt x="278" y="5"/>
                    </a:lnTo>
                    <a:lnTo>
                      <a:pt x="280" y="5"/>
                    </a:lnTo>
                    <a:lnTo>
                      <a:pt x="281" y="5"/>
                    </a:lnTo>
                    <a:lnTo>
                      <a:pt x="282" y="5"/>
                    </a:lnTo>
                    <a:lnTo>
                      <a:pt x="284" y="4"/>
                    </a:lnTo>
                    <a:lnTo>
                      <a:pt x="285" y="4"/>
                    </a:lnTo>
                    <a:lnTo>
                      <a:pt x="286" y="4"/>
                    </a:lnTo>
                    <a:lnTo>
                      <a:pt x="287" y="3"/>
                    </a:lnTo>
                    <a:lnTo>
                      <a:pt x="289" y="3"/>
                    </a:lnTo>
                    <a:lnTo>
                      <a:pt x="290" y="3"/>
                    </a:lnTo>
                    <a:lnTo>
                      <a:pt x="290" y="11"/>
                    </a:lnTo>
                    <a:lnTo>
                      <a:pt x="289" y="11"/>
                    </a:lnTo>
                    <a:lnTo>
                      <a:pt x="289" y="11"/>
                    </a:lnTo>
                    <a:lnTo>
                      <a:pt x="288" y="11"/>
                    </a:lnTo>
                    <a:lnTo>
                      <a:pt x="287" y="12"/>
                    </a:lnTo>
                    <a:lnTo>
                      <a:pt x="286" y="12"/>
                    </a:lnTo>
                    <a:lnTo>
                      <a:pt x="285" y="12"/>
                    </a:lnTo>
                    <a:lnTo>
                      <a:pt x="283" y="13"/>
                    </a:lnTo>
                    <a:lnTo>
                      <a:pt x="281" y="13"/>
                    </a:lnTo>
                    <a:lnTo>
                      <a:pt x="280" y="14"/>
                    </a:lnTo>
                    <a:lnTo>
                      <a:pt x="278" y="14"/>
                    </a:lnTo>
                    <a:lnTo>
                      <a:pt x="277" y="14"/>
                    </a:lnTo>
                    <a:lnTo>
                      <a:pt x="276" y="14"/>
                    </a:lnTo>
                    <a:lnTo>
                      <a:pt x="274" y="15"/>
                    </a:lnTo>
                    <a:lnTo>
                      <a:pt x="273" y="15"/>
                    </a:lnTo>
                    <a:lnTo>
                      <a:pt x="272" y="15"/>
                    </a:lnTo>
                    <a:lnTo>
                      <a:pt x="271" y="16"/>
                    </a:lnTo>
                    <a:lnTo>
                      <a:pt x="269" y="16"/>
                    </a:lnTo>
                    <a:lnTo>
                      <a:pt x="267" y="16"/>
                    </a:lnTo>
                    <a:lnTo>
                      <a:pt x="266" y="17"/>
                    </a:lnTo>
                    <a:lnTo>
                      <a:pt x="264" y="17"/>
                    </a:lnTo>
                    <a:lnTo>
                      <a:pt x="262" y="17"/>
                    </a:lnTo>
                    <a:lnTo>
                      <a:pt x="260" y="18"/>
                    </a:lnTo>
                    <a:lnTo>
                      <a:pt x="258" y="18"/>
                    </a:lnTo>
                    <a:lnTo>
                      <a:pt x="256" y="18"/>
                    </a:lnTo>
                    <a:lnTo>
                      <a:pt x="254" y="19"/>
                    </a:lnTo>
                    <a:lnTo>
                      <a:pt x="252" y="19"/>
                    </a:lnTo>
                    <a:lnTo>
                      <a:pt x="250" y="19"/>
                    </a:lnTo>
                    <a:lnTo>
                      <a:pt x="248" y="20"/>
                    </a:lnTo>
                    <a:lnTo>
                      <a:pt x="245" y="20"/>
                    </a:lnTo>
                    <a:lnTo>
                      <a:pt x="243" y="21"/>
                    </a:lnTo>
                    <a:lnTo>
                      <a:pt x="241" y="21"/>
                    </a:lnTo>
                    <a:lnTo>
                      <a:pt x="238" y="21"/>
                    </a:lnTo>
                    <a:lnTo>
                      <a:pt x="236" y="22"/>
                    </a:lnTo>
                    <a:lnTo>
                      <a:pt x="233" y="22"/>
                    </a:lnTo>
                    <a:lnTo>
                      <a:pt x="231" y="22"/>
                    </a:lnTo>
                    <a:lnTo>
                      <a:pt x="228" y="23"/>
                    </a:lnTo>
                    <a:lnTo>
                      <a:pt x="226" y="23"/>
                    </a:lnTo>
                    <a:lnTo>
                      <a:pt x="223" y="24"/>
                    </a:lnTo>
                    <a:lnTo>
                      <a:pt x="220" y="24"/>
                    </a:lnTo>
                    <a:lnTo>
                      <a:pt x="218" y="24"/>
                    </a:lnTo>
                    <a:lnTo>
                      <a:pt x="215" y="24"/>
                    </a:lnTo>
                    <a:lnTo>
                      <a:pt x="211" y="25"/>
                    </a:lnTo>
                    <a:lnTo>
                      <a:pt x="209" y="25"/>
                    </a:lnTo>
                    <a:lnTo>
                      <a:pt x="206" y="25"/>
                    </a:lnTo>
                    <a:lnTo>
                      <a:pt x="203" y="26"/>
                    </a:lnTo>
                    <a:lnTo>
                      <a:pt x="199" y="26"/>
                    </a:lnTo>
                    <a:lnTo>
                      <a:pt x="196" y="26"/>
                    </a:lnTo>
                    <a:lnTo>
                      <a:pt x="193" y="27"/>
                    </a:lnTo>
                    <a:lnTo>
                      <a:pt x="190" y="27"/>
                    </a:lnTo>
                    <a:lnTo>
                      <a:pt x="187" y="27"/>
                    </a:lnTo>
                    <a:lnTo>
                      <a:pt x="183" y="27"/>
                    </a:lnTo>
                    <a:lnTo>
                      <a:pt x="180" y="27"/>
                    </a:lnTo>
                    <a:lnTo>
                      <a:pt x="177" y="28"/>
                    </a:lnTo>
                    <a:lnTo>
                      <a:pt x="173" y="28"/>
                    </a:lnTo>
                    <a:lnTo>
                      <a:pt x="170" y="28"/>
                    </a:lnTo>
                    <a:lnTo>
                      <a:pt x="166" y="28"/>
                    </a:lnTo>
                    <a:lnTo>
                      <a:pt x="163" y="28"/>
                    </a:lnTo>
                    <a:lnTo>
                      <a:pt x="159" y="29"/>
                    </a:lnTo>
                    <a:lnTo>
                      <a:pt x="156" y="29"/>
                    </a:lnTo>
                    <a:lnTo>
                      <a:pt x="152" y="29"/>
                    </a:lnTo>
                    <a:lnTo>
                      <a:pt x="149" y="29"/>
                    </a:lnTo>
                    <a:lnTo>
                      <a:pt x="145" y="29"/>
                    </a:lnTo>
                    <a:lnTo>
                      <a:pt x="142" y="29"/>
                    </a:lnTo>
                    <a:lnTo>
                      <a:pt x="139" y="29"/>
                    </a:lnTo>
                    <a:lnTo>
                      <a:pt x="135" y="29"/>
                    </a:lnTo>
                    <a:lnTo>
                      <a:pt x="131" y="29"/>
                    </a:lnTo>
                    <a:lnTo>
                      <a:pt x="128" y="29"/>
                    </a:lnTo>
                    <a:lnTo>
                      <a:pt x="125" y="29"/>
                    </a:lnTo>
                    <a:lnTo>
                      <a:pt x="122" y="29"/>
                    </a:lnTo>
                    <a:lnTo>
                      <a:pt x="119" y="29"/>
                    </a:lnTo>
                    <a:lnTo>
                      <a:pt x="116" y="29"/>
                    </a:lnTo>
                    <a:lnTo>
                      <a:pt x="112" y="29"/>
                    </a:lnTo>
                    <a:lnTo>
                      <a:pt x="109" y="29"/>
                    </a:lnTo>
                    <a:lnTo>
                      <a:pt x="106" y="28"/>
                    </a:lnTo>
                    <a:lnTo>
                      <a:pt x="103" y="28"/>
                    </a:lnTo>
                    <a:lnTo>
                      <a:pt x="100" y="28"/>
                    </a:lnTo>
                    <a:lnTo>
                      <a:pt x="97" y="28"/>
                    </a:lnTo>
                    <a:lnTo>
                      <a:pt x="94" y="28"/>
                    </a:lnTo>
                    <a:lnTo>
                      <a:pt x="91" y="28"/>
                    </a:lnTo>
                    <a:lnTo>
                      <a:pt x="88" y="28"/>
                    </a:lnTo>
                    <a:lnTo>
                      <a:pt x="85" y="27"/>
                    </a:lnTo>
                    <a:lnTo>
                      <a:pt x="82" y="27"/>
                    </a:lnTo>
                    <a:lnTo>
                      <a:pt x="79" y="27"/>
                    </a:lnTo>
                    <a:lnTo>
                      <a:pt x="77" y="27"/>
                    </a:lnTo>
                    <a:lnTo>
                      <a:pt x="74" y="26"/>
                    </a:lnTo>
                    <a:lnTo>
                      <a:pt x="72" y="26"/>
                    </a:lnTo>
                    <a:lnTo>
                      <a:pt x="69" y="26"/>
                    </a:lnTo>
                    <a:lnTo>
                      <a:pt x="66" y="26"/>
                    </a:lnTo>
                    <a:lnTo>
                      <a:pt x="64" y="26"/>
                    </a:lnTo>
                    <a:lnTo>
                      <a:pt x="61" y="25"/>
                    </a:lnTo>
                    <a:lnTo>
                      <a:pt x="58" y="25"/>
                    </a:lnTo>
                    <a:lnTo>
                      <a:pt x="56" y="25"/>
                    </a:lnTo>
                    <a:lnTo>
                      <a:pt x="53" y="24"/>
                    </a:lnTo>
                    <a:lnTo>
                      <a:pt x="51" y="24"/>
                    </a:lnTo>
                    <a:lnTo>
                      <a:pt x="48" y="24"/>
                    </a:lnTo>
                    <a:lnTo>
                      <a:pt x="46" y="24"/>
                    </a:lnTo>
                    <a:lnTo>
                      <a:pt x="44" y="23"/>
                    </a:lnTo>
                    <a:lnTo>
                      <a:pt x="41" y="23"/>
                    </a:lnTo>
                    <a:lnTo>
                      <a:pt x="39" y="23"/>
                    </a:lnTo>
                    <a:lnTo>
                      <a:pt x="37" y="23"/>
                    </a:lnTo>
                    <a:lnTo>
                      <a:pt x="34" y="22"/>
                    </a:lnTo>
                    <a:lnTo>
                      <a:pt x="32" y="22"/>
                    </a:lnTo>
                    <a:lnTo>
                      <a:pt x="30" y="21"/>
                    </a:lnTo>
                    <a:lnTo>
                      <a:pt x="28" y="21"/>
                    </a:lnTo>
                    <a:lnTo>
                      <a:pt x="26" y="21"/>
                    </a:lnTo>
                    <a:lnTo>
                      <a:pt x="24" y="20"/>
                    </a:lnTo>
                    <a:lnTo>
                      <a:pt x="22" y="20"/>
                    </a:lnTo>
                    <a:lnTo>
                      <a:pt x="20" y="20"/>
                    </a:lnTo>
                    <a:lnTo>
                      <a:pt x="18" y="19"/>
                    </a:lnTo>
                    <a:lnTo>
                      <a:pt x="16" y="19"/>
                    </a:lnTo>
                    <a:lnTo>
                      <a:pt x="14" y="18"/>
                    </a:lnTo>
                    <a:lnTo>
                      <a:pt x="13" y="18"/>
                    </a:lnTo>
                    <a:lnTo>
                      <a:pt x="11" y="18"/>
                    </a:lnTo>
                    <a:lnTo>
                      <a:pt x="9" y="17"/>
                    </a:lnTo>
                    <a:lnTo>
                      <a:pt x="7" y="17"/>
                    </a:lnTo>
                    <a:lnTo>
                      <a:pt x="6" y="17"/>
                    </a:lnTo>
                    <a:lnTo>
                      <a:pt x="4" y="16"/>
                    </a:lnTo>
                    <a:lnTo>
                      <a:pt x="3" y="16"/>
                    </a:lnTo>
                    <a:lnTo>
                      <a:pt x="1" y="15"/>
                    </a:lnTo>
                    <a:lnTo>
                      <a:pt x="0" y="15"/>
                    </a:lnTo>
                    <a:lnTo>
                      <a:pt x="9" y="0"/>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06" name="Freeform 34"/>
              <p:cNvSpPr>
                <a:spLocks/>
              </p:cNvSpPr>
              <p:nvPr/>
            </p:nvSpPr>
            <p:spPr bwMode="auto">
              <a:xfrm>
                <a:off x="4189" y="1653"/>
                <a:ext cx="322" cy="308"/>
              </a:xfrm>
              <a:custGeom>
                <a:avLst/>
                <a:gdLst/>
                <a:ahLst/>
                <a:cxnLst>
                  <a:cxn ang="0">
                    <a:pos x="58" y="176"/>
                  </a:cxn>
                  <a:cxn ang="0">
                    <a:pos x="53" y="156"/>
                  </a:cxn>
                  <a:cxn ang="0">
                    <a:pos x="25" y="147"/>
                  </a:cxn>
                  <a:cxn ang="0">
                    <a:pos x="40" y="130"/>
                  </a:cxn>
                  <a:cxn ang="0">
                    <a:pos x="67" y="122"/>
                  </a:cxn>
                  <a:cxn ang="0">
                    <a:pos x="97" y="115"/>
                  </a:cxn>
                  <a:cxn ang="0">
                    <a:pos x="126" y="111"/>
                  </a:cxn>
                  <a:cxn ang="0">
                    <a:pos x="107" y="70"/>
                  </a:cxn>
                  <a:cxn ang="0">
                    <a:pos x="75" y="71"/>
                  </a:cxn>
                  <a:cxn ang="0">
                    <a:pos x="53" y="95"/>
                  </a:cxn>
                  <a:cxn ang="0">
                    <a:pos x="27" y="85"/>
                  </a:cxn>
                  <a:cxn ang="0">
                    <a:pos x="23" y="72"/>
                  </a:cxn>
                  <a:cxn ang="0">
                    <a:pos x="3" y="60"/>
                  </a:cxn>
                  <a:cxn ang="0">
                    <a:pos x="33" y="48"/>
                  </a:cxn>
                  <a:cxn ang="0">
                    <a:pos x="70" y="41"/>
                  </a:cxn>
                  <a:cxn ang="0">
                    <a:pos x="104" y="33"/>
                  </a:cxn>
                  <a:cxn ang="0">
                    <a:pos x="130" y="23"/>
                  </a:cxn>
                  <a:cxn ang="0">
                    <a:pos x="138" y="6"/>
                  </a:cxn>
                  <a:cxn ang="0">
                    <a:pos x="166" y="1"/>
                  </a:cxn>
                  <a:cxn ang="0">
                    <a:pos x="193" y="2"/>
                  </a:cxn>
                  <a:cxn ang="0">
                    <a:pos x="215" y="21"/>
                  </a:cxn>
                  <a:cxn ang="0">
                    <a:pos x="230" y="31"/>
                  </a:cxn>
                  <a:cxn ang="0">
                    <a:pos x="268" y="41"/>
                  </a:cxn>
                  <a:cxn ang="0">
                    <a:pos x="303" y="48"/>
                  </a:cxn>
                  <a:cxn ang="0">
                    <a:pos x="321" y="62"/>
                  </a:cxn>
                  <a:cxn ang="0">
                    <a:pos x="301" y="72"/>
                  </a:cxn>
                  <a:cxn ang="0">
                    <a:pos x="289" y="94"/>
                  </a:cxn>
                  <a:cxn ang="0">
                    <a:pos x="274" y="84"/>
                  </a:cxn>
                  <a:cxn ang="0">
                    <a:pos x="265" y="73"/>
                  </a:cxn>
                  <a:cxn ang="0">
                    <a:pos x="238" y="73"/>
                  </a:cxn>
                  <a:cxn ang="0">
                    <a:pos x="215" y="111"/>
                  </a:cxn>
                  <a:cxn ang="0">
                    <a:pos x="241" y="116"/>
                  </a:cxn>
                  <a:cxn ang="0">
                    <a:pos x="273" y="122"/>
                  </a:cxn>
                  <a:cxn ang="0">
                    <a:pos x="298" y="133"/>
                  </a:cxn>
                  <a:cxn ang="0">
                    <a:pos x="291" y="151"/>
                  </a:cxn>
                  <a:cxn ang="0">
                    <a:pos x="278" y="163"/>
                  </a:cxn>
                  <a:cxn ang="0">
                    <a:pos x="258" y="176"/>
                  </a:cxn>
                  <a:cxn ang="0">
                    <a:pos x="225" y="164"/>
                  </a:cxn>
                  <a:cxn ang="0">
                    <a:pos x="231" y="181"/>
                  </a:cxn>
                  <a:cxn ang="0">
                    <a:pos x="237" y="201"/>
                  </a:cxn>
                  <a:cxn ang="0">
                    <a:pos x="241" y="224"/>
                  </a:cxn>
                  <a:cxn ang="0">
                    <a:pos x="245" y="243"/>
                  </a:cxn>
                  <a:cxn ang="0">
                    <a:pos x="253" y="263"/>
                  </a:cxn>
                  <a:cxn ang="0">
                    <a:pos x="260" y="282"/>
                  </a:cxn>
                  <a:cxn ang="0">
                    <a:pos x="283" y="288"/>
                  </a:cxn>
                  <a:cxn ang="0">
                    <a:pos x="298" y="306"/>
                  </a:cxn>
                  <a:cxn ang="0">
                    <a:pos x="260" y="308"/>
                  </a:cxn>
                  <a:cxn ang="0">
                    <a:pos x="191" y="307"/>
                  </a:cxn>
                  <a:cxn ang="0">
                    <a:pos x="133" y="307"/>
                  </a:cxn>
                  <a:cxn ang="0">
                    <a:pos x="101" y="306"/>
                  </a:cxn>
                  <a:cxn ang="0">
                    <a:pos x="58" y="307"/>
                  </a:cxn>
                  <a:cxn ang="0">
                    <a:pos x="21" y="306"/>
                  </a:cxn>
                  <a:cxn ang="0">
                    <a:pos x="0" y="297"/>
                  </a:cxn>
                  <a:cxn ang="0">
                    <a:pos x="25" y="284"/>
                  </a:cxn>
                  <a:cxn ang="0">
                    <a:pos x="55" y="279"/>
                  </a:cxn>
                  <a:cxn ang="0">
                    <a:pos x="71" y="256"/>
                  </a:cxn>
                  <a:cxn ang="0">
                    <a:pos x="83" y="235"/>
                  </a:cxn>
                  <a:cxn ang="0">
                    <a:pos x="91" y="217"/>
                  </a:cxn>
                  <a:cxn ang="0">
                    <a:pos x="97" y="200"/>
                  </a:cxn>
                  <a:cxn ang="0">
                    <a:pos x="106" y="176"/>
                  </a:cxn>
                  <a:cxn ang="0">
                    <a:pos x="120" y="154"/>
                  </a:cxn>
                  <a:cxn ang="0">
                    <a:pos x="93" y="155"/>
                  </a:cxn>
                </a:cxnLst>
                <a:rect l="0" t="0" r="r" b="b"/>
                <a:pathLst>
                  <a:path w="322" h="308">
                    <a:moveTo>
                      <a:pt x="84" y="156"/>
                    </a:moveTo>
                    <a:lnTo>
                      <a:pt x="84" y="179"/>
                    </a:lnTo>
                    <a:lnTo>
                      <a:pt x="83" y="179"/>
                    </a:lnTo>
                    <a:lnTo>
                      <a:pt x="83" y="179"/>
                    </a:lnTo>
                    <a:lnTo>
                      <a:pt x="81" y="179"/>
                    </a:lnTo>
                    <a:lnTo>
                      <a:pt x="80" y="179"/>
                    </a:lnTo>
                    <a:lnTo>
                      <a:pt x="78" y="179"/>
                    </a:lnTo>
                    <a:lnTo>
                      <a:pt x="77" y="179"/>
                    </a:lnTo>
                    <a:lnTo>
                      <a:pt x="74" y="179"/>
                    </a:lnTo>
                    <a:lnTo>
                      <a:pt x="73" y="179"/>
                    </a:lnTo>
                    <a:lnTo>
                      <a:pt x="71" y="179"/>
                    </a:lnTo>
                    <a:lnTo>
                      <a:pt x="70" y="179"/>
                    </a:lnTo>
                    <a:lnTo>
                      <a:pt x="69" y="179"/>
                    </a:lnTo>
                    <a:lnTo>
                      <a:pt x="68" y="179"/>
                    </a:lnTo>
                    <a:lnTo>
                      <a:pt x="66" y="178"/>
                    </a:lnTo>
                    <a:lnTo>
                      <a:pt x="64" y="178"/>
                    </a:lnTo>
                    <a:lnTo>
                      <a:pt x="62" y="177"/>
                    </a:lnTo>
                    <a:lnTo>
                      <a:pt x="60" y="177"/>
                    </a:lnTo>
                    <a:lnTo>
                      <a:pt x="59" y="176"/>
                    </a:lnTo>
                    <a:lnTo>
                      <a:pt x="58" y="176"/>
                    </a:lnTo>
                    <a:lnTo>
                      <a:pt x="57" y="175"/>
                    </a:lnTo>
                    <a:lnTo>
                      <a:pt x="56" y="174"/>
                    </a:lnTo>
                    <a:lnTo>
                      <a:pt x="56" y="172"/>
                    </a:lnTo>
                    <a:lnTo>
                      <a:pt x="55" y="171"/>
                    </a:lnTo>
                    <a:lnTo>
                      <a:pt x="55" y="170"/>
                    </a:lnTo>
                    <a:lnTo>
                      <a:pt x="55" y="169"/>
                    </a:lnTo>
                    <a:lnTo>
                      <a:pt x="55" y="167"/>
                    </a:lnTo>
                    <a:lnTo>
                      <a:pt x="55" y="166"/>
                    </a:lnTo>
                    <a:lnTo>
                      <a:pt x="55" y="165"/>
                    </a:lnTo>
                    <a:lnTo>
                      <a:pt x="55" y="164"/>
                    </a:lnTo>
                    <a:lnTo>
                      <a:pt x="55" y="162"/>
                    </a:lnTo>
                    <a:lnTo>
                      <a:pt x="56" y="161"/>
                    </a:lnTo>
                    <a:lnTo>
                      <a:pt x="56" y="160"/>
                    </a:lnTo>
                    <a:lnTo>
                      <a:pt x="56" y="159"/>
                    </a:lnTo>
                    <a:lnTo>
                      <a:pt x="57" y="158"/>
                    </a:lnTo>
                    <a:lnTo>
                      <a:pt x="57" y="157"/>
                    </a:lnTo>
                    <a:lnTo>
                      <a:pt x="57" y="157"/>
                    </a:lnTo>
                    <a:lnTo>
                      <a:pt x="56" y="156"/>
                    </a:lnTo>
                    <a:lnTo>
                      <a:pt x="55" y="156"/>
                    </a:lnTo>
                    <a:lnTo>
                      <a:pt x="53" y="156"/>
                    </a:lnTo>
                    <a:lnTo>
                      <a:pt x="52" y="156"/>
                    </a:lnTo>
                    <a:lnTo>
                      <a:pt x="51" y="156"/>
                    </a:lnTo>
                    <a:lnTo>
                      <a:pt x="49" y="155"/>
                    </a:lnTo>
                    <a:lnTo>
                      <a:pt x="49" y="155"/>
                    </a:lnTo>
                    <a:lnTo>
                      <a:pt x="47" y="155"/>
                    </a:lnTo>
                    <a:lnTo>
                      <a:pt x="46" y="155"/>
                    </a:lnTo>
                    <a:lnTo>
                      <a:pt x="44" y="154"/>
                    </a:lnTo>
                    <a:lnTo>
                      <a:pt x="43" y="154"/>
                    </a:lnTo>
                    <a:lnTo>
                      <a:pt x="41" y="154"/>
                    </a:lnTo>
                    <a:lnTo>
                      <a:pt x="40" y="153"/>
                    </a:lnTo>
                    <a:lnTo>
                      <a:pt x="38" y="153"/>
                    </a:lnTo>
                    <a:lnTo>
                      <a:pt x="36" y="152"/>
                    </a:lnTo>
                    <a:lnTo>
                      <a:pt x="34" y="151"/>
                    </a:lnTo>
                    <a:lnTo>
                      <a:pt x="33" y="151"/>
                    </a:lnTo>
                    <a:lnTo>
                      <a:pt x="31" y="150"/>
                    </a:lnTo>
                    <a:lnTo>
                      <a:pt x="30" y="149"/>
                    </a:lnTo>
                    <a:lnTo>
                      <a:pt x="29" y="148"/>
                    </a:lnTo>
                    <a:lnTo>
                      <a:pt x="27" y="148"/>
                    </a:lnTo>
                    <a:lnTo>
                      <a:pt x="26" y="147"/>
                    </a:lnTo>
                    <a:lnTo>
                      <a:pt x="25" y="147"/>
                    </a:lnTo>
                    <a:lnTo>
                      <a:pt x="25" y="146"/>
                    </a:lnTo>
                    <a:lnTo>
                      <a:pt x="24" y="145"/>
                    </a:lnTo>
                    <a:lnTo>
                      <a:pt x="24" y="144"/>
                    </a:lnTo>
                    <a:lnTo>
                      <a:pt x="24" y="143"/>
                    </a:lnTo>
                    <a:lnTo>
                      <a:pt x="23" y="142"/>
                    </a:lnTo>
                    <a:lnTo>
                      <a:pt x="23" y="141"/>
                    </a:lnTo>
                    <a:lnTo>
                      <a:pt x="23" y="141"/>
                    </a:lnTo>
                    <a:lnTo>
                      <a:pt x="24" y="140"/>
                    </a:lnTo>
                    <a:lnTo>
                      <a:pt x="25" y="138"/>
                    </a:lnTo>
                    <a:lnTo>
                      <a:pt x="26" y="137"/>
                    </a:lnTo>
                    <a:lnTo>
                      <a:pt x="27" y="136"/>
                    </a:lnTo>
                    <a:lnTo>
                      <a:pt x="28" y="135"/>
                    </a:lnTo>
                    <a:lnTo>
                      <a:pt x="29" y="135"/>
                    </a:lnTo>
                    <a:lnTo>
                      <a:pt x="30" y="134"/>
                    </a:lnTo>
                    <a:lnTo>
                      <a:pt x="32" y="133"/>
                    </a:lnTo>
                    <a:lnTo>
                      <a:pt x="33" y="133"/>
                    </a:lnTo>
                    <a:lnTo>
                      <a:pt x="35" y="132"/>
                    </a:lnTo>
                    <a:lnTo>
                      <a:pt x="37" y="132"/>
                    </a:lnTo>
                    <a:lnTo>
                      <a:pt x="38" y="131"/>
                    </a:lnTo>
                    <a:lnTo>
                      <a:pt x="40" y="130"/>
                    </a:lnTo>
                    <a:lnTo>
                      <a:pt x="41" y="129"/>
                    </a:lnTo>
                    <a:lnTo>
                      <a:pt x="44" y="129"/>
                    </a:lnTo>
                    <a:lnTo>
                      <a:pt x="44" y="128"/>
                    </a:lnTo>
                    <a:lnTo>
                      <a:pt x="46" y="128"/>
                    </a:lnTo>
                    <a:lnTo>
                      <a:pt x="47" y="128"/>
                    </a:lnTo>
                    <a:lnTo>
                      <a:pt x="48" y="127"/>
                    </a:lnTo>
                    <a:lnTo>
                      <a:pt x="49" y="127"/>
                    </a:lnTo>
                    <a:lnTo>
                      <a:pt x="51" y="126"/>
                    </a:lnTo>
                    <a:lnTo>
                      <a:pt x="52" y="126"/>
                    </a:lnTo>
                    <a:lnTo>
                      <a:pt x="53" y="126"/>
                    </a:lnTo>
                    <a:lnTo>
                      <a:pt x="54" y="126"/>
                    </a:lnTo>
                    <a:lnTo>
                      <a:pt x="55" y="125"/>
                    </a:lnTo>
                    <a:lnTo>
                      <a:pt x="57" y="125"/>
                    </a:lnTo>
                    <a:lnTo>
                      <a:pt x="58" y="124"/>
                    </a:lnTo>
                    <a:lnTo>
                      <a:pt x="59" y="124"/>
                    </a:lnTo>
                    <a:lnTo>
                      <a:pt x="61" y="124"/>
                    </a:lnTo>
                    <a:lnTo>
                      <a:pt x="63" y="123"/>
                    </a:lnTo>
                    <a:lnTo>
                      <a:pt x="64" y="123"/>
                    </a:lnTo>
                    <a:lnTo>
                      <a:pt x="65" y="122"/>
                    </a:lnTo>
                    <a:lnTo>
                      <a:pt x="67" y="122"/>
                    </a:lnTo>
                    <a:lnTo>
                      <a:pt x="68" y="121"/>
                    </a:lnTo>
                    <a:lnTo>
                      <a:pt x="70" y="121"/>
                    </a:lnTo>
                    <a:lnTo>
                      <a:pt x="72" y="121"/>
                    </a:lnTo>
                    <a:lnTo>
                      <a:pt x="73" y="120"/>
                    </a:lnTo>
                    <a:lnTo>
                      <a:pt x="75" y="120"/>
                    </a:lnTo>
                    <a:lnTo>
                      <a:pt x="77" y="120"/>
                    </a:lnTo>
                    <a:lnTo>
                      <a:pt x="78" y="119"/>
                    </a:lnTo>
                    <a:lnTo>
                      <a:pt x="80" y="119"/>
                    </a:lnTo>
                    <a:lnTo>
                      <a:pt x="81" y="118"/>
                    </a:lnTo>
                    <a:lnTo>
                      <a:pt x="83" y="118"/>
                    </a:lnTo>
                    <a:lnTo>
                      <a:pt x="85" y="118"/>
                    </a:lnTo>
                    <a:lnTo>
                      <a:pt x="86" y="117"/>
                    </a:lnTo>
                    <a:lnTo>
                      <a:pt x="87" y="117"/>
                    </a:lnTo>
                    <a:lnTo>
                      <a:pt x="89" y="117"/>
                    </a:lnTo>
                    <a:lnTo>
                      <a:pt x="90" y="116"/>
                    </a:lnTo>
                    <a:lnTo>
                      <a:pt x="91" y="116"/>
                    </a:lnTo>
                    <a:lnTo>
                      <a:pt x="93" y="115"/>
                    </a:lnTo>
                    <a:lnTo>
                      <a:pt x="94" y="115"/>
                    </a:lnTo>
                    <a:lnTo>
                      <a:pt x="95" y="115"/>
                    </a:lnTo>
                    <a:lnTo>
                      <a:pt x="97" y="115"/>
                    </a:lnTo>
                    <a:lnTo>
                      <a:pt x="98" y="114"/>
                    </a:lnTo>
                    <a:lnTo>
                      <a:pt x="100" y="114"/>
                    </a:lnTo>
                    <a:lnTo>
                      <a:pt x="100" y="114"/>
                    </a:lnTo>
                    <a:lnTo>
                      <a:pt x="102" y="114"/>
                    </a:lnTo>
                    <a:lnTo>
                      <a:pt x="103" y="113"/>
                    </a:lnTo>
                    <a:lnTo>
                      <a:pt x="104" y="113"/>
                    </a:lnTo>
                    <a:lnTo>
                      <a:pt x="106" y="113"/>
                    </a:lnTo>
                    <a:lnTo>
                      <a:pt x="108" y="113"/>
                    </a:lnTo>
                    <a:lnTo>
                      <a:pt x="110" y="112"/>
                    </a:lnTo>
                    <a:lnTo>
                      <a:pt x="112" y="112"/>
                    </a:lnTo>
                    <a:lnTo>
                      <a:pt x="114" y="112"/>
                    </a:lnTo>
                    <a:lnTo>
                      <a:pt x="115" y="112"/>
                    </a:lnTo>
                    <a:lnTo>
                      <a:pt x="117" y="112"/>
                    </a:lnTo>
                    <a:lnTo>
                      <a:pt x="118" y="111"/>
                    </a:lnTo>
                    <a:lnTo>
                      <a:pt x="119" y="111"/>
                    </a:lnTo>
                    <a:lnTo>
                      <a:pt x="121" y="111"/>
                    </a:lnTo>
                    <a:lnTo>
                      <a:pt x="122" y="111"/>
                    </a:lnTo>
                    <a:lnTo>
                      <a:pt x="124" y="111"/>
                    </a:lnTo>
                    <a:lnTo>
                      <a:pt x="125" y="111"/>
                    </a:lnTo>
                    <a:lnTo>
                      <a:pt x="126" y="111"/>
                    </a:lnTo>
                    <a:lnTo>
                      <a:pt x="127" y="111"/>
                    </a:lnTo>
                    <a:lnTo>
                      <a:pt x="127" y="111"/>
                    </a:lnTo>
                    <a:lnTo>
                      <a:pt x="128" y="70"/>
                    </a:lnTo>
                    <a:lnTo>
                      <a:pt x="127" y="70"/>
                    </a:lnTo>
                    <a:lnTo>
                      <a:pt x="126" y="70"/>
                    </a:lnTo>
                    <a:lnTo>
                      <a:pt x="125" y="70"/>
                    </a:lnTo>
                    <a:lnTo>
                      <a:pt x="124" y="70"/>
                    </a:lnTo>
                    <a:lnTo>
                      <a:pt x="123" y="70"/>
                    </a:lnTo>
                    <a:lnTo>
                      <a:pt x="121" y="70"/>
                    </a:lnTo>
                    <a:lnTo>
                      <a:pt x="121" y="70"/>
                    </a:lnTo>
                    <a:lnTo>
                      <a:pt x="120" y="70"/>
                    </a:lnTo>
                    <a:lnTo>
                      <a:pt x="118" y="70"/>
                    </a:lnTo>
                    <a:lnTo>
                      <a:pt x="118" y="70"/>
                    </a:lnTo>
                    <a:lnTo>
                      <a:pt x="116" y="70"/>
                    </a:lnTo>
                    <a:lnTo>
                      <a:pt x="115" y="70"/>
                    </a:lnTo>
                    <a:lnTo>
                      <a:pt x="114" y="70"/>
                    </a:lnTo>
                    <a:lnTo>
                      <a:pt x="112" y="70"/>
                    </a:lnTo>
                    <a:lnTo>
                      <a:pt x="111" y="70"/>
                    </a:lnTo>
                    <a:lnTo>
                      <a:pt x="109" y="70"/>
                    </a:lnTo>
                    <a:lnTo>
                      <a:pt x="107" y="70"/>
                    </a:lnTo>
                    <a:lnTo>
                      <a:pt x="106" y="70"/>
                    </a:lnTo>
                    <a:lnTo>
                      <a:pt x="104" y="70"/>
                    </a:lnTo>
                    <a:lnTo>
                      <a:pt x="102" y="70"/>
                    </a:lnTo>
                    <a:lnTo>
                      <a:pt x="100" y="70"/>
                    </a:lnTo>
                    <a:lnTo>
                      <a:pt x="98" y="70"/>
                    </a:lnTo>
                    <a:lnTo>
                      <a:pt x="96" y="70"/>
                    </a:lnTo>
                    <a:lnTo>
                      <a:pt x="95" y="70"/>
                    </a:lnTo>
                    <a:lnTo>
                      <a:pt x="94" y="70"/>
                    </a:lnTo>
                    <a:lnTo>
                      <a:pt x="93" y="70"/>
                    </a:lnTo>
                    <a:lnTo>
                      <a:pt x="91" y="70"/>
                    </a:lnTo>
                    <a:lnTo>
                      <a:pt x="89" y="71"/>
                    </a:lnTo>
                    <a:lnTo>
                      <a:pt x="88" y="71"/>
                    </a:lnTo>
                    <a:lnTo>
                      <a:pt x="87" y="71"/>
                    </a:lnTo>
                    <a:lnTo>
                      <a:pt x="86" y="71"/>
                    </a:lnTo>
                    <a:lnTo>
                      <a:pt x="85" y="71"/>
                    </a:lnTo>
                    <a:lnTo>
                      <a:pt x="83" y="71"/>
                    </a:lnTo>
                    <a:lnTo>
                      <a:pt x="81" y="71"/>
                    </a:lnTo>
                    <a:lnTo>
                      <a:pt x="79" y="71"/>
                    </a:lnTo>
                    <a:lnTo>
                      <a:pt x="77" y="71"/>
                    </a:lnTo>
                    <a:lnTo>
                      <a:pt x="75" y="71"/>
                    </a:lnTo>
                    <a:lnTo>
                      <a:pt x="73" y="71"/>
                    </a:lnTo>
                    <a:lnTo>
                      <a:pt x="72" y="71"/>
                    </a:lnTo>
                    <a:lnTo>
                      <a:pt x="70" y="71"/>
                    </a:lnTo>
                    <a:lnTo>
                      <a:pt x="68" y="71"/>
                    </a:lnTo>
                    <a:lnTo>
                      <a:pt x="67" y="71"/>
                    </a:lnTo>
                    <a:lnTo>
                      <a:pt x="66" y="71"/>
                    </a:lnTo>
                    <a:lnTo>
                      <a:pt x="64" y="71"/>
                    </a:lnTo>
                    <a:lnTo>
                      <a:pt x="63" y="71"/>
                    </a:lnTo>
                    <a:lnTo>
                      <a:pt x="62" y="71"/>
                    </a:lnTo>
                    <a:lnTo>
                      <a:pt x="61" y="71"/>
                    </a:lnTo>
                    <a:lnTo>
                      <a:pt x="59" y="71"/>
                    </a:lnTo>
                    <a:lnTo>
                      <a:pt x="58" y="71"/>
                    </a:lnTo>
                    <a:lnTo>
                      <a:pt x="58" y="72"/>
                    </a:lnTo>
                    <a:lnTo>
                      <a:pt x="56" y="72"/>
                    </a:lnTo>
                    <a:lnTo>
                      <a:pt x="55" y="72"/>
                    </a:lnTo>
                    <a:lnTo>
                      <a:pt x="55" y="72"/>
                    </a:lnTo>
                    <a:lnTo>
                      <a:pt x="55" y="72"/>
                    </a:lnTo>
                    <a:lnTo>
                      <a:pt x="55" y="95"/>
                    </a:lnTo>
                    <a:lnTo>
                      <a:pt x="54" y="95"/>
                    </a:lnTo>
                    <a:lnTo>
                      <a:pt x="53" y="95"/>
                    </a:lnTo>
                    <a:lnTo>
                      <a:pt x="51" y="95"/>
                    </a:lnTo>
                    <a:lnTo>
                      <a:pt x="49" y="95"/>
                    </a:lnTo>
                    <a:lnTo>
                      <a:pt x="48" y="95"/>
                    </a:lnTo>
                    <a:lnTo>
                      <a:pt x="47" y="94"/>
                    </a:lnTo>
                    <a:lnTo>
                      <a:pt x="45" y="94"/>
                    </a:lnTo>
                    <a:lnTo>
                      <a:pt x="44" y="94"/>
                    </a:lnTo>
                    <a:lnTo>
                      <a:pt x="42" y="94"/>
                    </a:lnTo>
                    <a:lnTo>
                      <a:pt x="41" y="94"/>
                    </a:lnTo>
                    <a:lnTo>
                      <a:pt x="40" y="94"/>
                    </a:lnTo>
                    <a:lnTo>
                      <a:pt x="39" y="93"/>
                    </a:lnTo>
                    <a:lnTo>
                      <a:pt x="37" y="93"/>
                    </a:lnTo>
                    <a:lnTo>
                      <a:pt x="36" y="93"/>
                    </a:lnTo>
                    <a:lnTo>
                      <a:pt x="35" y="92"/>
                    </a:lnTo>
                    <a:lnTo>
                      <a:pt x="34" y="92"/>
                    </a:lnTo>
                    <a:lnTo>
                      <a:pt x="32" y="91"/>
                    </a:lnTo>
                    <a:lnTo>
                      <a:pt x="30" y="90"/>
                    </a:lnTo>
                    <a:lnTo>
                      <a:pt x="29" y="89"/>
                    </a:lnTo>
                    <a:lnTo>
                      <a:pt x="28" y="88"/>
                    </a:lnTo>
                    <a:lnTo>
                      <a:pt x="27" y="86"/>
                    </a:lnTo>
                    <a:lnTo>
                      <a:pt x="27" y="85"/>
                    </a:lnTo>
                    <a:lnTo>
                      <a:pt x="27" y="84"/>
                    </a:lnTo>
                    <a:lnTo>
                      <a:pt x="26" y="83"/>
                    </a:lnTo>
                    <a:lnTo>
                      <a:pt x="26" y="82"/>
                    </a:lnTo>
                    <a:lnTo>
                      <a:pt x="26" y="82"/>
                    </a:lnTo>
                    <a:lnTo>
                      <a:pt x="26" y="80"/>
                    </a:lnTo>
                    <a:lnTo>
                      <a:pt x="27" y="79"/>
                    </a:lnTo>
                    <a:lnTo>
                      <a:pt x="27" y="78"/>
                    </a:lnTo>
                    <a:lnTo>
                      <a:pt x="27" y="77"/>
                    </a:lnTo>
                    <a:lnTo>
                      <a:pt x="27" y="76"/>
                    </a:lnTo>
                    <a:lnTo>
                      <a:pt x="28" y="75"/>
                    </a:lnTo>
                    <a:lnTo>
                      <a:pt x="28" y="74"/>
                    </a:lnTo>
                    <a:lnTo>
                      <a:pt x="29" y="73"/>
                    </a:lnTo>
                    <a:lnTo>
                      <a:pt x="29" y="72"/>
                    </a:lnTo>
                    <a:lnTo>
                      <a:pt x="30" y="72"/>
                    </a:lnTo>
                    <a:lnTo>
                      <a:pt x="29" y="72"/>
                    </a:lnTo>
                    <a:lnTo>
                      <a:pt x="29" y="72"/>
                    </a:lnTo>
                    <a:lnTo>
                      <a:pt x="28" y="72"/>
                    </a:lnTo>
                    <a:lnTo>
                      <a:pt x="26" y="72"/>
                    </a:lnTo>
                    <a:lnTo>
                      <a:pt x="25" y="72"/>
                    </a:lnTo>
                    <a:lnTo>
                      <a:pt x="23" y="72"/>
                    </a:lnTo>
                    <a:lnTo>
                      <a:pt x="21" y="72"/>
                    </a:lnTo>
                    <a:lnTo>
                      <a:pt x="19" y="72"/>
                    </a:lnTo>
                    <a:lnTo>
                      <a:pt x="18" y="72"/>
                    </a:lnTo>
                    <a:lnTo>
                      <a:pt x="17" y="72"/>
                    </a:lnTo>
                    <a:lnTo>
                      <a:pt x="16" y="72"/>
                    </a:lnTo>
                    <a:lnTo>
                      <a:pt x="15" y="72"/>
                    </a:lnTo>
                    <a:lnTo>
                      <a:pt x="14" y="72"/>
                    </a:lnTo>
                    <a:lnTo>
                      <a:pt x="13" y="72"/>
                    </a:lnTo>
                    <a:lnTo>
                      <a:pt x="11" y="72"/>
                    </a:lnTo>
                    <a:lnTo>
                      <a:pt x="11" y="71"/>
                    </a:lnTo>
                    <a:lnTo>
                      <a:pt x="9" y="71"/>
                    </a:lnTo>
                    <a:lnTo>
                      <a:pt x="7" y="70"/>
                    </a:lnTo>
                    <a:lnTo>
                      <a:pt x="5" y="69"/>
                    </a:lnTo>
                    <a:lnTo>
                      <a:pt x="4" y="68"/>
                    </a:lnTo>
                    <a:lnTo>
                      <a:pt x="3" y="67"/>
                    </a:lnTo>
                    <a:lnTo>
                      <a:pt x="2" y="65"/>
                    </a:lnTo>
                    <a:lnTo>
                      <a:pt x="2" y="64"/>
                    </a:lnTo>
                    <a:lnTo>
                      <a:pt x="2" y="63"/>
                    </a:lnTo>
                    <a:lnTo>
                      <a:pt x="2" y="61"/>
                    </a:lnTo>
                    <a:lnTo>
                      <a:pt x="3" y="60"/>
                    </a:lnTo>
                    <a:lnTo>
                      <a:pt x="4" y="59"/>
                    </a:lnTo>
                    <a:lnTo>
                      <a:pt x="6" y="57"/>
                    </a:lnTo>
                    <a:lnTo>
                      <a:pt x="7" y="56"/>
                    </a:lnTo>
                    <a:lnTo>
                      <a:pt x="9" y="55"/>
                    </a:lnTo>
                    <a:lnTo>
                      <a:pt x="11" y="54"/>
                    </a:lnTo>
                    <a:lnTo>
                      <a:pt x="13" y="53"/>
                    </a:lnTo>
                    <a:lnTo>
                      <a:pt x="15" y="52"/>
                    </a:lnTo>
                    <a:lnTo>
                      <a:pt x="17" y="51"/>
                    </a:lnTo>
                    <a:lnTo>
                      <a:pt x="18" y="51"/>
                    </a:lnTo>
                    <a:lnTo>
                      <a:pt x="19" y="51"/>
                    </a:lnTo>
                    <a:lnTo>
                      <a:pt x="20" y="50"/>
                    </a:lnTo>
                    <a:lnTo>
                      <a:pt x="22" y="50"/>
                    </a:lnTo>
                    <a:lnTo>
                      <a:pt x="22" y="50"/>
                    </a:lnTo>
                    <a:lnTo>
                      <a:pt x="23" y="50"/>
                    </a:lnTo>
                    <a:lnTo>
                      <a:pt x="25" y="50"/>
                    </a:lnTo>
                    <a:lnTo>
                      <a:pt x="26" y="49"/>
                    </a:lnTo>
                    <a:lnTo>
                      <a:pt x="28" y="49"/>
                    </a:lnTo>
                    <a:lnTo>
                      <a:pt x="29" y="49"/>
                    </a:lnTo>
                    <a:lnTo>
                      <a:pt x="31" y="48"/>
                    </a:lnTo>
                    <a:lnTo>
                      <a:pt x="33" y="48"/>
                    </a:lnTo>
                    <a:lnTo>
                      <a:pt x="35" y="48"/>
                    </a:lnTo>
                    <a:lnTo>
                      <a:pt x="37" y="47"/>
                    </a:lnTo>
                    <a:lnTo>
                      <a:pt x="38" y="47"/>
                    </a:lnTo>
                    <a:lnTo>
                      <a:pt x="40" y="47"/>
                    </a:lnTo>
                    <a:lnTo>
                      <a:pt x="42" y="47"/>
                    </a:lnTo>
                    <a:lnTo>
                      <a:pt x="44" y="46"/>
                    </a:lnTo>
                    <a:lnTo>
                      <a:pt x="46" y="46"/>
                    </a:lnTo>
                    <a:lnTo>
                      <a:pt x="49" y="46"/>
                    </a:lnTo>
                    <a:lnTo>
                      <a:pt x="50" y="45"/>
                    </a:lnTo>
                    <a:lnTo>
                      <a:pt x="52" y="45"/>
                    </a:lnTo>
                    <a:lnTo>
                      <a:pt x="54" y="44"/>
                    </a:lnTo>
                    <a:lnTo>
                      <a:pt x="56" y="44"/>
                    </a:lnTo>
                    <a:lnTo>
                      <a:pt x="58" y="44"/>
                    </a:lnTo>
                    <a:lnTo>
                      <a:pt x="60" y="43"/>
                    </a:lnTo>
                    <a:lnTo>
                      <a:pt x="62" y="43"/>
                    </a:lnTo>
                    <a:lnTo>
                      <a:pt x="64" y="43"/>
                    </a:lnTo>
                    <a:lnTo>
                      <a:pt x="66" y="42"/>
                    </a:lnTo>
                    <a:lnTo>
                      <a:pt x="67" y="42"/>
                    </a:lnTo>
                    <a:lnTo>
                      <a:pt x="69" y="42"/>
                    </a:lnTo>
                    <a:lnTo>
                      <a:pt x="70" y="41"/>
                    </a:lnTo>
                    <a:lnTo>
                      <a:pt x="72" y="41"/>
                    </a:lnTo>
                    <a:lnTo>
                      <a:pt x="73" y="41"/>
                    </a:lnTo>
                    <a:lnTo>
                      <a:pt x="75" y="41"/>
                    </a:lnTo>
                    <a:lnTo>
                      <a:pt x="76" y="40"/>
                    </a:lnTo>
                    <a:lnTo>
                      <a:pt x="77" y="40"/>
                    </a:lnTo>
                    <a:lnTo>
                      <a:pt x="79" y="39"/>
                    </a:lnTo>
                    <a:lnTo>
                      <a:pt x="80" y="39"/>
                    </a:lnTo>
                    <a:lnTo>
                      <a:pt x="82" y="39"/>
                    </a:lnTo>
                    <a:lnTo>
                      <a:pt x="83" y="38"/>
                    </a:lnTo>
                    <a:lnTo>
                      <a:pt x="85" y="38"/>
                    </a:lnTo>
                    <a:lnTo>
                      <a:pt x="87" y="37"/>
                    </a:lnTo>
                    <a:lnTo>
                      <a:pt x="88" y="37"/>
                    </a:lnTo>
                    <a:lnTo>
                      <a:pt x="90" y="36"/>
                    </a:lnTo>
                    <a:lnTo>
                      <a:pt x="92" y="36"/>
                    </a:lnTo>
                    <a:lnTo>
                      <a:pt x="94" y="35"/>
                    </a:lnTo>
                    <a:lnTo>
                      <a:pt x="96" y="35"/>
                    </a:lnTo>
                    <a:lnTo>
                      <a:pt x="98" y="34"/>
                    </a:lnTo>
                    <a:lnTo>
                      <a:pt x="100" y="34"/>
                    </a:lnTo>
                    <a:lnTo>
                      <a:pt x="102" y="33"/>
                    </a:lnTo>
                    <a:lnTo>
                      <a:pt x="104" y="33"/>
                    </a:lnTo>
                    <a:lnTo>
                      <a:pt x="106" y="32"/>
                    </a:lnTo>
                    <a:lnTo>
                      <a:pt x="108" y="32"/>
                    </a:lnTo>
                    <a:lnTo>
                      <a:pt x="110" y="31"/>
                    </a:lnTo>
                    <a:lnTo>
                      <a:pt x="112" y="31"/>
                    </a:lnTo>
                    <a:lnTo>
                      <a:pt x="114" y="30"/>
                    </a:lnTo>
                    <a:lnTo>
                      <a:pt x="116" y="30"/>
                    </a:lnTo>
                    <a:lnTo>
                      <a:pt x="118" y="29"/>
                    </a:lnTo>
                    <a:lnTo>
                      <a:pt x="120" y="29"/>
                    </a:lnTo>
                    <a:lnTo>
                      <a:pt x="121" y="28"/>
                    </a:lnTo>
                    <a:lnTo>
                      <a:pt x="123" y="28"/>
                    </a:lnTo>
                    <a:lnTo>
                      <a:pt x="124" y="28"/>
                    </a:lnTo>
                    <a:lnTo>
                      <a:pt x="126" y="28"/>
                    </a:lnTo>
                    <a:lnTo>
                      <a:pt x="127" y="27"/>
                    </a:lnTo>
                    <a:lnTo>
                      <a:pt x="128" y="27"/>
                    </a:lnTo>
                    <a:lnTo>
                      <a:pt x="130" y="27"/>
                    </a:lnTo>
                    <a:lnTo>
                      <a:pt x="131" y="27"/>
                    </a:lnTo>
                    <a:lnTo>
                      <a:pt x="131" y="26"/>
                    </a:lnTo>
                    <a:lnTo>
                      <a:pt x="130" y="25"/>
                    </a:lnTo>
                    <a:lnTo>
                      <a:pt x="130" y="24"/>
                    </a:lnTo>
                    <a:lnTo>
                      <a:pt x="130" y="23"/>
                    </a:lnTo>
                    <a:lnTo>
                      <a:pt x="130" y="22"/>
                    </a:lnTo>
                    <a:lnTo>
                      <a:pt x="130" y="22"/>
                    </a:lnTo>
                    <a:lnTo>
                      <a:pt x="130" y="21"/>
                    </a:lnTo>
                    <a:lnTo>
                      <a:pt x="130" y="20"/>
                    </a:lnTo>
                    <a:lnTo>
                      <a:pt x="130" y="19"/>
                    </a:lnTo>
                    <a:lnTo>
                      <a:pt x="130" y="18"/>
                    </a:lnTo>
                    <a:lnTo>
                      <a:pt x="130" y="18"/>
                    </a:lnTo>
                    <a:lnTo>
                      <a:pt x="130" y="17"/>
                    </a:lnTo>
                    <a:lnTo>
                      <a:pt x="130" y="15"/>
                    </a:lnTo>
                    <a:lnTo>
                      <a:pt x="130" y="14"/>
                    </a:lnTo>
                    <a:lnTo>
                      <a:pt x="130" y="13"/>
                    </a:lnTo>
                    <a:lnTo>
                      <a:pt x="130" y="13"/>
                    </a:lnTo>
                    <a:lnTo>
                      <a:pt x="130" y="12"/>
                    </a:lnTo>
                    <a:lnTo>
                      <a:pt x="131" y="11"/>
                    </a:lnTo>
                    <a:lnTo>
                      <a:pt x="132" y="10"/>
                    </a:lnTo>
                    <a:lnTo>
                      <a:pt x="133" y="9"/>
                    </a:lnTo>
                    <a:lnTo>
                      <a:pt x="134" y="9"/>
                    </a:lnTo>
                    <a:lnTo>
                      <a:pt x="135" y="8"/>
                    </a:lnTo>
                    <a:lnTo>
                      <a:pt x="136" y="7"/>
                    </a:lnTo>
                    <a:lnTo>
                      <a:pt x="138" y="6"/>
                    </a:lnTo>
                    <a:lnTo>
                      <a:pt x="139" y="6"/>
                    </a:lnTo>
                    <a:lnTo>
                      <a:pt x="141" y="5"/>
                    </a:lnTo>
                    <a:lnTo>
                      <a:pt x="142" y="5"/>
                    </a:lnTo>
                    <a:lnTo>
                      <a:pt x="144" y="4"/>
                    </a:lnTo>
                    <a:lnTo>
                      <a:pt x="146" y="4"/>
                    </a:lnTo>
                    <a:lnTo>
                      <a:pt x="148" y="4"/>
                    </a:lnTo>
                    <a:lnTo>
                      <a:pt x="150" y="3"/>
                    </a:lnTo>
                    <a:lnTo>
                      <a:pt x="151" y="3"/>
                    </a:lnTo>
                    <a:lnTo>
                      <a:pt x="152" y="3"/>
                    </a:lnTo>
                    <a:lnTo>
                      <a:pt x="153" y="3"/>
                    </a:lnTo>
                    <a:lnTo>
                      <a:pt x="154" y="2"/>
                    </a:lnTo>
                    <a:lnTo>
                      <a:pt x="155" y="2"/>
                    </a:lnTo>
                    <a:lnTo>
                      <a:pt x="156" y="2"/>
                    </a:lnTo>
                    <a:lnTo>
                      <a:pt x="157" y="2"/>
                    </a:lnTo>
                    <a:lnTo>
                      <a:pt x="159" y="2"/>
                    </a:lnTo>
                    <a:lnTo>
                      <a:pt x="160" y="1"/>
                    </a:lnTo>
                    <a:lnTo>
                      <a:pt x="161" y="1"/>
                    </a:lnTo>
                    <a:lnTo>
                      <a:pt x="163" y="1"/>
                    </a:lnTo>
                    <a:lnTo>
                      <a:pt x="164" y="1"/>
                    </a:lnTo>
                    <a:lnTo>
                      <a:pt x="166" y="1"/>
                    </a:lnTo>
                    <a:lnTo>
                      <a:pt x="167" y="1"/>
                    </a:lnTo>
                    <a:lnTo>
                      <a:pt x="168" y="1"/>
                    </a:lnTo>
                    <a:lnTo>
                      <a:pt x="169" y="1"/>
                    </a:lnTo>
                    <a:lnTo>
                      <a:pt x="171" y="0"/>
                    </a:lnTo>
                    <a:lnTo>
                      <a:pt x="172" y="0"/>
                    </a:lnTo>
                    <a:lnTo>
                      <a:pt x="173" y="0"/>
                    </a:lnTo>
                    <a:lnTo>
                      <a:pt x="174" y="0"/>
                    </a:lnTo>
                    <a:lnTo>
                      <a:pt x="175" y="0"/>
                    </a:lnTo>
                    <a:lnTo>
                      <a:pt x="177" y="0"/>
                    </a:lnTo>
                    <a:lnTo>
                      <a:pt x="178" y="0"/>
                    </a:lnTo>
                    <a:lnTo>
                      <a:pt x="179" y="0"/>
                    </a:lnTo>
                    <a:lnTo>
                      <a:pt x="180" y="0"/>
                    </a:lnTo>
                    <a:lnTo>
                      <a:pt x="181" y="0"/>
                    </a:lnTo>
                    <a:lnTo>
                      <a:pt x="182" y="0"/>
                    </a:lnTo>
                    <a:lnTo>
                      <a:pt x="184" y="0"/>
                    </a:lnTo>
                    <a:lnTo>
                      <a:pt x="186" y="1"/>
                    </a:lnTo>
                    <a:lnTo>
                      <a:pt x="187" y="1"/>
                    </a:lnTo>
                    <a:lnTo>
                      <a:pt x="189" y="1"/>
                    </a:lnTo>
                    <a:lnTo>
                      <a:pt x="191" y="2"/>
                    </a:lnTo>
                    <a:lnTo>
                      <a:pt x="193" y="2"/>
                    </a:lnTo>
                    <a:lnTo>
                      <a:pt x="195" y="3"/>
                    </a:lnTo>
                    <a:lnTo>
                      <a:pt x="197" y="4"/>
                    </a:lnTo>
                    <a:lnTo>
                      <a:pt x="199" y="5"/>
                    </a:lnTo>
                    <a:lnTo>
                      <a:pt x="202" y="6"/>
                    </a:lnTo>
                    <a:lnTo>
                      <a:pt x="203" y="6"/>
                    </a:lnTo>
                    <a:lnTo>
                      <a:pt x="205" y="7"/>
                    </a:lnTo>
                    <a:lnTo>
                      <a:pt x="207" y="8"/>
                    </a:lnTo>
                    <a:lnTo>
                      <a:pt x="208" y="9"/>
                    </a:lnTo>
                    <a:lnTo>
                      <a:pt x="209" y="10"/>
                    </a:lnTo>
                    <a:lnTo>
                      <a:pt x="211" y="10"/>
                    </a:lnTo>
                    <a:lnTo>
                      <a:pt x="212" y="11"/>
                    </a:lnTo>
                    <a:lnTo>
                      <a:pt x="212" y="12"/>
                    </a:lnTo>
                    <a:lnTo>
                      <a:pt x="212" y="13"/>
                    </a:lnTo>
                    <a:lnTo>
                      <a:pt x="213" y="13"/>
                    </a:lnTo>
                    <a:lnTo>
                      <a:pt x="213" y="15"/>
                    </a:lnTo>
                    <a:lnTo>
                      <a:pt x="214" y="16"/>
                    </a:lnTo>
                    <a:lnTo>
                      <a:pt x="214" y="17"/>
                    </a:lnTo>
                    <a:lnTo>
                      <a:pt x="214" y="18"/>
                    </a:lnTo>
                    <a:lnTo>
                      <a:pt x="215" y="20"/>
                    </a:lnTo>
                    <a:lnTo>
                      <a:pt x="215" y="21"/>
                    </a:lnTo>
                    <a:lnTo>
                      <a:pt x="215" y="22"/>
                    </a:lnTo>
                    <a:lnTo>
                      <a:pt x="215" y="24"/>
                    </a:lnTo>
                    <a:lnTo>
                      <a:pt x="215" y="25"/>
                    </a:lnTo>
                    <a:lnTo>
                      <a:pt x="216" y="26"/>
                    </a:lnTo>
                    <a:lnTo>
                      <a:pt x="216" y="27"/>
                    </a:lnTo>
                    <a:lnTo>
                      <a:pt x="216" y="28"/>
                    </a:lnTo>
                    <a:lnTo>
                      <a:pt x="216" y="28"/>
                    </a:lnTo>
                    <a:lnTo>
                      <a:pt x="216" y="28"/>
                    </a:lnTo>
                    <a:lnTo>
                      <a:pt x="217" y="28"/>
                    </a:lnTo>
                    <a:lnTo>
                      <a:pt x="218" y="28"/>
                    </a:lnTo>
                    <a:lnTo>
                      <a:pt x="219" y="29"/>
                    </a:lnTo>
                    <a:lnTo>
                      <a:pt x="220" y="29"/>
                    </a:lnTo>
                    <a:lnTo>
                      <a:pt x="221" y="29"/>
                    </a:lnTo>
                    <a:lnTo>
                      <a:pt x="222" y="29"/>
                    </a:lnTo>
                    <a:lnTo>
                      <a:pt x="223" y="30"/>
                    </a:lnTo>
                    <a:lnTo>
                      <a:pt x="224" y="30"/>
                    </a:lnTo>
                    <a:lnTo>
                      <a:pt x="226" y="30"/>
                    </a:lnTo>
                    <a:lnTo>
                      <a:pt x="227" y="31"/>
                    </a:lnTo>
                    <a:lnTo>
                      <a:pt x="229" y="31"/>
                    </a:lnTo>
                    <a:lnTo>
                      <a:pt x="230" y="31"/>
                    </a:lnTo>
                    <a:lnTo>
                      <a:pt x="231" y="32"/>
                    </a:lnTo>
                    <a:lnTo>
                      <a:pt x="233" y="32"/>
                    </a:lnTo>
                    <a:lnTo>
                      <a:pt x="235" y="33"/>
                    </a:lnTo>
                    <a:lnTo>
                      <a:pt x="237" y="33"/>
                    </a:lnTo>
                    <a:lnTo>
                      <a:pt x="238" y="34"/>
                    </a:lnTo>
                    <a:lnTo>
                      <a:pt x="240" y="34"/>
                    </a:lnTo>
                    <a:lnTo>
                      <a:pt x="242" y="34"/>
                    </a:lnTo>
                    <a:lnTo>
                      <a:pt x="244" y="35"/>
                    </a:lnTo>
                    <a:lnTo>
                      <a:pt x="246" y="35"/>
                    </a:lnTo>
                    <a:lnTo>
                      <a:pt x="248" y="36"/>
                    </a:lnTo>
                    <a:lnTo>
                      <a:pt x="250" y="36"/>
                    </a:lnTo>
                    <a:lnTo>
                      <a:pt x="252" y="37"/>
                    </a:lnTo>
                    <a:lnTo>
                      <a:pt x="254" y="37"/>
                    </a:lnTo>
                    <a:lnTo>
                      <a:pt x="256" y="38"/>
                    </a:lnTo>
                    <a:lnTo>
                      <a:pt x="258" y="38"/>
                    </a:lnTo>
                    <a:lnTo>
                      <a:pt x="260" y="39"/>
                    </a:lnTo>
                    <a:lnTo>
                      <a:pt x="262" y="39"/>
                    </a:lnTo>
                    <a:lnTo>
                      <a:pt x="264" y="40"/>
                    </a:lnTo>
                    <a:lnTo>
                      <a:pt x="266" y="40"/>
                    </a:lnTo>
                    <a:lnTo>
                      <a:pt x="268" y="41"/>
                    </a:lnTo>
                    <a:lnTo>
                      <a:pt x="270" y="41"/>
                    </a:lnTo>
                    <a:lnTo>
                      <a:pt x="272" y="41"/>
                    </a:lnTo>
                    <a:lnTo>
                      <a:pt x="274" y="42"/>
                    </a:lnTo>
                    <a:lnTo>
                      <a:pt x="276" y="42"/>
                    </a:lnTo>
                    <a:lnTo>
                      <a:pt x="278" y="43"/>
                    </a:lnTo>
                    <a:lnTo>
                      <a:pt x="280" y="43"/>
                    </a:lnTo>
                    <a:lnTo>
                      <a:pt x="282" y="44"/>
                    </a:lnTo>
                    <a:lnTo>
                      <a:pt x="284" y="44"/>
                    </a:lnTo>
                    <a:lnTo>
                      <a:pt x="286" y="45"/>
                    </a:lnTo>
                    <a:lnTo>
                      <a:pt x="288" y="45"/>
                    </a:lnTo>
                    <a:lnTo>
                      <a:pt x="289" y="46"/>
                    </a:lnTo>
                    <a:lnTo>
                      <a:pt x="291" y="46"/>
                    </a:lnTo>
                    <a:lnTo>
                      <a:pt x="292" y="46"/>
                    </a:lnTo>
                    <a:lnTo>
                      <a:pt x="294" y="47"/>
                    </a:lnTo>
                    <a:lnTo>
                      <a:pt x="296" y="47"/>
                    </a:lnTo>
                    <a:lnTo>
                      <a:pt x="297" y="47"/>
                    </a:lnTo>
                    <a:lnTo>
                      <a:pt x="299" y="47"/>
                    </a:lnTo>
                    <a:lnTo>
                      <a:pt x="300" y="48"/>
                    </a:lnTo>
                    <a:lnTo>
                      <a:pt x="301" y="48"/>
                    </a:lnTo>
                    <a:lnTo>
                      <a:pt x="303" y="48"/>
                    </a:lnTo>
                    <a:lnTo>
                      <a:pt x="304" y="49"/>
                    </a:lnTo>
                    <a:lnTo>
                      <a:pt x="304" y="49"/>
                    </a:lnTo>
                    <a:lnTo>
                      <a:pt x="306" y="49"/>
                    </a:lnTo>
                    <a:lnTo>
                      <a:pt x="307" y="50"/>
                    </a:lnTo>
                    <a:lnTo>
                      <a:pt x="309" y="50"/>
                    </a:lnTo>
                    <a:lnTo>
                      <a:pt x="310" y="50"/>
                    </a:lnTo>
                    <a:lnTo>
                      <a:pt x="312" y="51"/>
                    </a:lnTo>
                    <a:lnTo>
                      <a:pt x="314" y="51"/>
                    </a:lnTo>
                    <a:lnTo>
                      <a:pt x="315" y="52"/>
                    </a:lnTo>
                    <a:lnTo>
                      <a:pt x="316" y="53"/>
                    </a:lnTo>
                    <a:lnTo>
                      <a:pt x="318" y="53"/>
                    </a:lnTo>
                    <a:lnTo>
                      <a:pt x="318" y="54"/>
                    </a:lnTo>
                    <a:lnTo>
                      <a:pt x="319" y="55"/>
                    </a:lnTo>
                    <a:lnTo>
                      <a:pt x="320" y="56"/>
                    </a:lnTo>
                    <a:lnTo>
                      <a:pt x="320" y="57"/>
                    </a:lnTo>
                    <a:lnTo>
                      <a:pt x="321" y="57"/>
                    </a:lnTo>
                    <a:lnTo>
                      <a:pt x="321" y="58"/>
                    </a:lnTo>
                    <a:lnTo>
                      <a:pt x="322" y="59"/>
                    </a:lnTo>
                    <a:lnTo>
                      <a:pt x="322" y="61"/>
                    </a:lnTo>
                    <a:lnTo>
                      <a:pt x="321" y="62"/>
                    </a:lnTo>
                    <a:lnTo>
                      <a:pt x="321" y="63"/>
                    </a:lnTo>
                    <a:lnTo>
                      <a:pt x="320" y="64"/>
                    </a:lnTo>
                    <a:lnTo>
                      <a:pt x="319" y="65"/>
                    </a:lnTo>
                    <a:lnTo>
                      <a:pt x="319" y="66"/>
                    </a:lnTo>
                    <a:lnTo>
                      <a:pt x="318" y="67"/>
                    </a:lnTo>
                    <a:lnTo>
                      <a:pt x="316" y="67"/>
                    </a:lnTo>
                    <a:lnTo>
                      <a:pt x="315" y="68"/>
                    </a:lnTo>
                    <a:lnTo>
                      <a:pt x="313" y="69"/>
                    </a:lnTo>
                    <a:lnTo>
                      <a:pt x="312" y="69"/>
                    </a:lnTo>
                    <a:lnTo>
                      <a:pt x="310" y="69"/>
                    </a:lnTo>
                    <a:lnTo>
                      <a:pt x="309" y="70"/>
                    </a:lnTo>
                    <a:lnTo>
                      <a:pt x="308" y="70"/>
                    </a:lnTo>
                    <a:lnTo>
                      <a:pt x="307" y="70"/>
                    </a:lnTo>
                    <a:lnTo>
                      <a:pt x="306" y="70"/>
                    </a:lnTo>
                    <a:lnTo>
                      <a:pt x="304" y="71"/>
                    </a:lnTo>
                    <a:lnTo>
                      <a:pt x="303" y="71"/>
                    </a:lnTo>
                    <a:lnTo>
                      <a:pt x="302" y="71"/>
                    </a:lnTo>
                    <a:lnTo>
                      <a:pt x="301" y="71"/>
                    </a:lnTo>
                    <a:lnTo>
                      <a:pt x="301" y="72"/>
                    </a:lnTo>
                    <a:lnTo>
                      <a:pt x="301" y="72"/>
                    </a:lnTo>
                    <a:lnTo>
                      <a:pt x="301" y="73"/>
                    </a:lnTo>
                    <a:lnTo>
                      <a:pt x="301" y="74"/>
                    </a:lnTo>
                    <a:lnTo>
                      <a:pt x="302" y="75"/>
                    </a:lnTo>
                    <a:lnTo>
                      <a:pt x="302" y="76"/>
                    </a:lnTo>
                    <a:lnTo>
                      <a:pt x="303" y="77"/>
                    </a:lnTo>
                    <a:lnTo>
                      <a:pt x="303" y="79"/>
                    </a:lnTo>
                    <a:lnTo>
                      <a:pt x="303" y="80"/>
                    </a:lnTo>
                    <a:lnTo>
                      <a:pt x="303" y="81"/>
                    </a:lnTo>
                    <a:lnTo>
                      <a:pt x="303" y="83"/>
                    </a:lnTo>
                    <a:lnTo>
                      <a:pt x="303" y="85"/>
                    </a:lnTo>
                    <a:lnTo>
                      <a:pt x="303" y="86"/>
                    </a:lnTo>
                    <a:lnTo>
                      <a:pt x="302" y="87"/>
                    </a:lnTo>
                    <a:lnTo>
                      <a:pt x="301" y="89"/>
                    </a:lnTo>
                    <a:lnTo>
                      <a:pt x="300" y="90"/>
                    </a:lnTo>
                    <a:lnTo>
                      <a:pt x="298" y="91"/>
                    </a:lnTo>
                    <a:lnTo>
                      <a:pt x="296" y="91"/>
                    </a:lnTo>
                    <a:lnTo>
                      <a:pt x="295" y="92"/>
                    </a:lnTo>
                    <a:lnTo>
                      <a:pt x="293" y="93"/>
                    </a:lnTo>
                    <a:lnTo>
                      <a:pt x="291" y="93"/>
                    </a:lnTo>
                    <a:lnTo>
                      <a:pt x="289" y="94"/>
                    </a:lnTo>
                    <a:lnTo>
                      <a:pt x="288" y="94"/>
                    </a:lnTo>
                    <a:lnTo>
                      <a:pt x="286" y="94"/>
                    </a:lnTo>
                    <a:lnTo>
                      <a:pt x="284" y="94"/>
                    </a:lnTo>
                    <a:lnTo>
                      <a:pt x="282" y="94"/>
                    </a:lnTo>
                    <a:lnTo>
                      <a:pt x="281" y="94"/>
                    </a:lnTo>
                    <a:lnTo>
                      <a:pt x="279" y="94"/>
                    </a:lnTo>
                    <a:lnTo>
                      <a:pt x="278" y="94"/>
                    </a:lnTo>
                    <a:lnTo>
                      <a:pt x="276" y="94"/>
                    </a:lnTo>
                    <a:lnTo>
                      <a:pt x="275" y="94"/>
                    </a:lnTo>
                    <a:lnTo>
                      <a:pt x="275" y="93"/>
                    </a:lnTo>
                    <a:lnTo>
                      <a:pt x="275" y="93"/>
                    </a:lnTo>
                    <a:lnTo>
                      <a:pt x="274" y="91"/>
                    </a:lnTo>
                    <a:lnTo>
                      <a:pt x="274" y="90"/>
                    </a:lnTo>
                    <a:lnTo>
                      <a:pt x="274" y="89"/>
                    </a:lnTo>
                    <a:lnTo>
                      <a:pt x="274" y="89"/>
                    </a:lnTo>
                    <a:lnTo>
                      <a:pt x="274" y="88"/>
                    </a:lnTo>
                    <a:lnTo>
                      <a:pt x="274" y="87"/>
                    </a:lnTo>
                    <a:lnTo>
                      <a:pt x="274" y="86"/>
                    </a:lnTo>
                    <a:lnTo>
                      <a:pt x="274" y="85"/>
                    </a:lnTo>
                    <a:lnTo>
                      <a:pt x="274" y="84"/>
                    </a:lnTo>
                    <a:lnTo>
                      <a:pt x="274" y="83"/>
                    </a:lnTo>
                    <a:lnTo>
                      <a:pt x="274" y="82"/>
                    </a:lnTo>
                    <a:lnTo>
                      <a:pt x="274" y="81"/>
                    </a:lnTo>
                    <a:lnTo>
                      <a:pt x="274" y="80"/>
                    </a:lnTo>
                    <a:lnTo>
                      <a:pt x="274" y="79"/>
                    </a:lnTo>
                    <a:lnTo>
                      <a:pt x="274" y="78"/>
                    </a:lnTo>
                    <a:lnTo>
                      <a:pt x="274" y="77"/>
                    </a:lnTo>
                    <a:lnTo>
                      <a:pt x="274" y="76"/>
                    </a:lnTo>
                    <a:lnTo>
                      <a:pt x="274" y="76"/>
                    </a:lnTo>
                    <a:lnTo>
                      <a:pt x="274" y="75"/>
                    </a:lnTo>
                    <a:lnTo>
                      <a:pt x="274" y="74"/>
                    </a:lnTo>
                    <a:lnTo>
                      <a:pt x="274" y="73"/>
                    </a:lnTo>
                    <a:lnTo>
                      <a:pt x="274" y="73"/>
                    </a:lnTo>
                    <a:lnTo>
                      <a:pt x="274" y="73"/>
                    </a:lnTo>
                    <a:lnTo>
                      <a:pt x="272" y="73"/>
                    </a:lnTo>
                    <a:lnTo>
                      <a:pt x="271" y="73"/>
                    </a:lnTo>
                    <a:lnTo>
                      <a:pt x="270" y="73"/>
                    </a:lnTo>
                    <a:lnTo>
                      <a:pt x="268" y="73"/>
                    </a:lnTo>
                    <a:lnTo>
                      <a:pt x="267" y="73"/>
                    </a:lnTo>
                    <a:lnTo>
                      <a:pt x="265" y="73"/>
                    </a:lnTo>
                    <a:lnTo>
                      <a:pt x="264" y="73"/>
                    </a:lnTo>
                    <a:lnTo>
                      <a:pt x="261" y="73"/>
                    </a:lnTo>
                    <a:lnTo>
                      <a:pt x="259" y="73"/>
                    </a:lnTo>
                    <a:lnTo>
                      <a:pt x="258" y="73"/>
                    </a:lnTo>
                    <a:lnTo>
                      <a:pt x="257" y="73"/>
                    </a:lnTo>
                    <a:lnTo>
                      <a:pt x="256" y="73"/>
                    </a:lnTo>
                    <a:lnTo>
                      <a:pt x="255" y="73"/>
                    </a:lnTo>
                    <a:lnTo>
                      <a:pt x="253" y="73"/>
                    </a:lnTo>
                    <a:lnTo>
                      <a:pt x="253" y="73"/>
                    </a:lnTo>
                    <a:lnTo>
                      <a:pt x="251" y="73"/>
                    </a:lnTo>
                    <a:lnTo>
                      <a:pt x="250" y="73"/>
                    </a:lnTo>
                    <a:lnTo>
                      <a:pt x="249" y="73"/>
                    </a:lnTo>
                    <a:lnTo>
                      <a:pt x="248" y="73"/>
                    </a:lnTo>
                    <a:lnTo>
                      <a:pt x="246" y="73"/>
                    </a:lnTo>
                    <a:lnTo>
                      <a:pt x="245" y="73"/>
                    </a:lnTo>
                    <a:lnTo>
                      <a:pt x="244" y="73"/>
                    </a:lnTo>
                    <a:lnTo>
                      <a:pt x="242" y="73"/>
                    </a:lnTo>
                    <a:lnTo>
                      <a:pt x="241" y="73"/>
                    </a:lnTo>
                    <a:lnTo>
                      <a:pt x="240" y="73"/>
                    </a:lnTo>
                    <a:lnTo>
                      <a:pt x="238" y="73"/>
                    </a:lnTo>
                    <a:lnTo>
                      <a:pt x="237" y="73"/>
                    </a:lnTo>
                    <a:lnTo>
                      <a:pt x="236" y="73"/>
                    </a:lnTo>
                    <a:lnTo>
                      <a:pt x="235" y="73"/>
                    </a:lnTo>
                    <a:lnTo>
                      <a:pt x="233" y="73"/>
                    </a:lnTo>
                    <a:lnTo>
                      <a:pt x="232" y="73"/>
                    </a:lnTo>
                    <a:lnTo>
                      <a:pt x="231" y="73"/>
                    </a:lnTo>
                    <a:lnTo>
                      <a:pt x="230" y="73"/>
                    </a:lnTo>
                    <a:lnTo>
                      <a:pt x="228" y="73"/>
                    </a:lnTo>
                    <a:lnTo>
                      <a:pt x="227" y="73"/>
                    </a:lnTo>
                    <a:lnTo>
                      <a:pt x="226" y="73"/>
                    </a:lnTo>
                    <a:lnTo>
                      <a:pt x="225" y="73"/>
                    </a:lnTo>
                    <a:lnTo>
                      <a:pt x="223" y="73"/>
                    </a:lnTo>
                    <a:lnTo>
                      <a:pt x="223" y="73"/>
                    </a:lnTo>
                    <a:lnTo>
                      <a:pt x="221" y="73"/>
                    </a:lnTo>
                    <a:lnTo>
                      <a:pt x="220" y="73"/>
                    </a:lnTo>
                    <a:lnTo>
                      <a:pt x="218" y="72"/>
                    </a:lnTo>
                    <a:lnTo>
                      <a:pt x="217" y="72"/>
                    </a:lnTo>
                    <a:lnTo>
                      <a:pt x="215" y="72"/>
                    </a:lnTo>
                    <a:lnTo>
                      <a:pt x="213" y="72"/>
                    </a:lnTo>
                    <a:lnTo>
                      <a:pt x="215" y="111"/>
                    </a:lnTo>
                    <a:lnTo>
                      <a:pt x="215" y="111"/>
                    </a:lnTo>
                    <a:lnTo>
                      <a:pt x="216" y="111"/>
                    </a:lnTo>
                    <a:lnTo>
                      <a:pt x="217" y="111"/>
                    </a:lnTo>
                    <a:lnTo>
                      <a:pt x="218" y="112"/>
                    </a:lnTo>
                    <a:lnTo>
                      <a:pt x="220" y="112"/>
                    </a:lnTo>
                    <a:lnTo>
                      <a:pt x="222" y="112"/>
                    </a:lnTo>
                    <a:lnTo>
                      <a:pt x="223" y="112"/>
                    </a:lnTo>
                    <a:lnTo>
                      <a:pt x="223" y="113"/>
                    </a:lnTo>
                    <a:lnTo>
                      <a:pt x="224" y="113"/>
                    </a:lnTo>
                    <a:lnTo>
                      <a:pt x="226" y="113"/>
                    </a:lnTo>
                    <a:lnTo>
                      <a:pt x="227" y="113"/>
                    </a:lnTo>
                    <a:lnTo>
                      <a:pt x="228" y="113"/>
                    </a:lnTo>
                    <a:lnTo>
                      <a:pt x="229" y="113"/>
                    </a:lnTo>
                    <a:lnTo>
                      <a:pt x="231" y="114"/>
                    </a:lnTo>
                    <a:lnTo>
                      <a:pt x="232" y="114"/>
                    </a:lnTo>
                    <a:lnTo>
                      <a:pt x="234" y="115"/>
                    </a:lnTo>
                    <a:lnTo>
                      <a:pt x="235" y="115"/>
                    </a:lnTo>
                    <a:lnTo>
                      <a:pt x="237" y="115"/>
                    </a:lnTo>
                    <a:lnTo>
                      <a:pt x="239" y="116"/>
                    </a:lnTo>
                    <a:lnTo>
                      <a:pt x="241" y="116"/>
                    </a:lnTo>
                    <a:lnTo>
                      <a:pt x="243" y="117"/>
                    </a:lnTo>
                    <a:lnTo>
                      <a:pt x="245" y="117"/>
                    </a:lnTo>
                    <a:lnTo>
                      <a:pt x="247" y="118"/>
                    </a:lnTo>
                    <a:lnTo>
                      <a:pt x="249" y="118"/>
                    </a:lnTo>
                    <a:lnTo>
                      <a:pt x="250" y="118"/>
                    </a:lnTo>
                    <a:lnTo>
                      <a:pt x="252" y="119"/>
                    </a:lnTo>
                    <a:lnTo>
                      <a:pt x="253" y="119"/>
                    </a:lnTo>
                    <a:lnTo>
                      <a:pt x="255" y="119"/>
                    </a:lnTo>
                    <a:lnTo>
                      <a:pt x="257" y="120"/>
                    </a:lnTo>
                    <a:lnTo>
                      <a:pt x="259" y="120"/>
                    </a:lnTo>
                    <a:lnTo>
                      <a:pt x="260" y="120"/>
                    </a:lnTo>
                    <a:lnTo>
                      <a:pt x="262" y="120"/>
                    </a:lnTo>
                    <a:lnTo>
                      <a:pt x="263" y="120"/>
                    </a:lnTo>
                    <a:lnTo>
                      <a:pt x="265" y="121"/>
                    </a:lnTo>
                    <a:lnTo>
                      <a:pt x="266" y="121"/>
                    </a:lnTo>
                    <a:lnTo>
                      <a:pt x="268" y="121"/>
                    </a:lnTo>
                    <a:lnTo>
                      <a:pt x="269" y="121"/>
                    </a:lnTo>
                    <a:lnTo>
                      <a:pt x="270" y="122"/>
                    </a:lnTo>
                    <a:lnTo>
                      <a:pt x="271" y="122"/>
                    </a:lnTo>
                    <a:lnTo>
                      <a:pt x="273" y="122"/>
                    </a:lnTo>
                    <a:lnTo>
                      <a:pt x="274" y="122"/>
                    </a:lnTo>
                    <a:lnTo>
                      <a:pt x="275" y="123"/>
                    </a:lnTo>
                    <a:lnTo>
                      <a:pt x="276" y="123"/>
                    </a:lnTo>
                    <a:lnTo>
                      <a:pt x="278" y="123"/>
                    </a:lnTo>
                    <a:lnTo>
                      <a:pt x="279" y="124"/>
                    </a:lnTo>
                    <a:lnTo>
                      <a:pt x="280" y="124"/>
                    </a:lnTo>
                    <a:lnTo>
                      <a:pt x="282" y="124"/>
                    </a:lnTo>
                    <a:lnTo>
                      <a:pt x="283" y="125"/>
                    </a:lnTo>
                    <a:lnTo>
                      <a:pt x="284" y="125"/>
                    </a:lnTo>
                    <a:lnTo>
                      <a:pt x="285" y="126"/>
                    </a:lnTo>
                    <a:lnTo>
                      <a:pt x="286" y="126"/>
                    </a:lnTo>
                    <a:lnTo>
                      <a:pt x="288" y="126"/>
                    </a:lnTo>
                    <a:lnTo>
                      <a:pt x="289" y="127"/>
                    </a:lnTo>
                    <a:lnTo>
                      <a:pt x="290" y="128"/>
                    </a:lnTo>
                    <a:lnTo>
                      <a:pt x="291" y="128"/>
                    </a:lnTo>
                    <a:lnTo>
                      <a:pt x="292" y="129"/>
                    </a:lnTo>
                    <a:lnTo>
                      <a:pt x="293" y="129"/>
                    </a:lnTo>
                    <a:lnTo>
                      <a:pt x="294" y="130"/>
                    </a:lnTo>
                    <a:lnTo>
                      <a:pt x="296" y="132"/>
                    </a:lnTo>
                    <a:lnTo>
                      <a:pt x="298" y="133"/>
                    </a:lnTo>
                    <a:lnTo>
                      <a:pt x="299" y="134"/>
                    </a:lnTo>
                    <a:lnTo>
                      <a:pt x="300" y="135"/>
                    </a:lnTo>
                    <a:lnTo>
                      <a:pt x="301" y="137"/>
                    </a:lnTo>
                    <a:lnTo>
                      <a:pt x="302" y="139"/>
                    </a:lnTo>
                    <a:lnTo>
                      <a:pt x="302" y="140"/>
                    </a:lnTo>
                    <a:lnTo>
                      <a:pt x="302" y="141"/>
                    </a:lnTo>
                    <a:lnTo>
                      <a:pt x="302" y="142"/>
                    </a:lnTo>
                    <a:lnTo>
                      <a:pt x="302" y="144"/>
                    </a:lnTo>
                    <a:lnTo>
                      <a:pt x="302" y="145"/>
                    </a:lnTo>
                    <a:lnTo>
                      <a:pt x="302" y="146"/>
                    </a:lnTo>
                    <a:lnTo>
                      <a:pt x="301" y="147"/>
                    </a:lnTo>
                    <a:lnTo>
                      <a:pt x="301" y="147"/>
                    </a:lnTo>
                    <a:lnTo>
                      <a:pt x="301" y="148"/>
                    </a:lnTo>
                    <a:lnTo>
                      <a:pt x="300" y="148"/>
                    </a:lnTo>
                    <a:lnTo>
                      <a:pt x="298" y="149"/>
                    </a:lnTo>
                    <a:lnTo>
                      <a:pt x="297" y="149"/>
                    </a:lnTo>
                    <a:lnTo>
                      <a:pt x="296" y="150"/>
                    </a:lnTo>
                    <a:lnTo>
                      <a:pt x="294" y="150"/>
                    </a:lnTo>
                    <a:lnTo>
                      <a:pt x="292" y="151"/>
                    </a:lnTo>
                    <a:lnTo>
                      <a:pt x="291" y="151"/>
                    </a:lnTo>
                    <a:lnTo>
                      <a:pt x="289" y="151"/>
                    </a:lnTo>
                    <a:lnTo>
                      <a:pt x="287" y="151"/>
                    </a:lnTo>
                    <a:lnTo>
                      <a:pt x="285" y="152"/>
                    </a:lnTo>
                    <a:lnTo>
                      <a:pt x="283" y="152"/>
                    </a:lnTo>
                    <a:lnTo>
                      <a:pt x="281" y="152"/>
                    </a:lnTo>
                    <a:lnTo>
                      <a:pt x="279" y="152"/>
                    </a:lnTo>
                    <a:lnTo>
                      <a:pt x="277" y="153"/>
                    </a:lnTo>
                    <a:lnTo>
                      <a:pt x="275" y="153"/>
                    </a:lnTo>
                    <a:lnTo>
                      <a:pt x="275" y="153"/>
                    </a:lnTo>
                    <a:lnTo>
                      <a:pt x="275" y="154"/>
                    </a:lnTo>
                    <a:lnTo>
                      <a:pt x="276" y="155"/>
                    </a:lnTo>
                    <a:lnTo>
                      <a:pt x="276" y="156"/>
                    </a:lnTo>
                    <a:lnTo>
                      <a:pt x="277" y="158"/>
                    </a:lnTo>
                    <a:lnTo>
                      <a:pt x="277" y="159"/>
                    </a:lnTo>
                    <a:lnTo>
                      <a:pt x="277" y="159"/>
                    </a:lnTo>
                    <a:lnTo>
                      <a:pt x="277" y="160"/>
                    </a:lnTo>
                    <a:lnTo>
                      <a:pt x="278" y="161"/>
                    </a:lnTo>
                    <a:lnTo>
                      <a:pt x="278" y="161"/>
                    </a:lnTo>
                    <a:lnTo>
                      <a:pt x="278" y="162"/>
                    </a:lnTo>
                    <a:lnTo>
                      <a:pt x="278" y="163"/>
                    </a:lnTo>
                    <a:lnTo>
                      <a:pt x="278" y="164"/>
                    </a:lnTo>
                    <a:lnTo>
                      <a:pt x="278" y="165"/>
                    </a:lnTo>
                    <a:lnTo>
                      <a:pt x="278" y="166"/>
                    </a:lnTo>
                    <a:lnTo>
                      <a:pt x="278" y="166"/>
                    </a:lnTo>
                    <a:lnTo>
                      <a:pt x="278" y="167"/>
                    </a:lnTo>
                    <a:lnTo>
                      <a:pt x="278" y="169"/>
                    </a:lnTo>
                    <a:lnTo>
                      <a:pt x="278" y="170"/>
                    </a:lnTo>
                    <a:lnTo>
                      <a:pt x="277" y="171"/>
                    </a:lnTo>
                    <a:lnTo>
                      <a:pt x="276" y="172"/>
                    </a:lnTo>
                    <a:lnTo>
                      <a:pt x="274" y="173"/>
                    </a:lnTo>
                    <a:lnTo>
                      <a:pt x="274" y="174"/>
                    </a:lnTo>
                    <a:lnTo>
                      <a:pt x="272" y="174"/>
                    </a:lnTo>
                    <a:lnTo>
                      <a:pt x="271" y="175"/>
                    </a:lnTo>
                    <a:lnTo>
                      <a:pt x="269" y="175"/>
                    </a:lnTo>
                    <a:lnTo>
                      <a:pt x="267" y="176"/>
                    </a:lnTo>
                    <a:lnTo>
                      <a:pt x="265" y="176"/>
                    </a:lnTo>
                    <a:lnTo>
                      <a:pt x="264" y="176"/>
                    </a:lnTo>
                    <a:lnTo>
                      <a:pt x="262" y="176"/>
                    </a:lnTo>
                    <a:lnTo>
                      <a:pt x="260" y="176"/>
                    </a:lnTo>
                    <a:lnTo>
                      <a:pt x="258" y="176"/>
                    </a:lnTo>
                    <a:lnTo>
                      <a:pt x="256" y="177"/>
                    </a:lnTo>
                    <a:lnTo>
                      <a:pt x="254" y="177"/>
                    </a:lnTo>
                    <a:lnTo>
                      <a:pt x="253" y="177"/>
                    </a:lnTo>
                    <a:lnTo>
                      <a:pt x="251" y="177"/>
                    </a:lnTo>
                    <a:lnTo>
                      <a:pt x="249" y="177"/>
                    </a:lnTo>
                    <a:lnTo>
                      <a:pt x="249" y="153"/>
                    </a:lnTo>
                    <a:lnTo>
                      <a:pt x="223" y="153"/>
                    </a:lnTo>
                    <a:lnTo>
                      <a:pt x="223" y="153"/>
                    </a:lnTo>
                    <a:lnTo>
                      <a:pt x="224" y="154"/>
                    </a:lnTo>
                    <a:lnTo>
                      <a:pt x="225" y="154"/>
                    </a:lnTo>
                    <a:lnTo>
                      <a:pt x="226" y="155"/>
                    </a:lnTo>
                    <a:lnTo>
                      <a:pt x="227" y="156"/>
                    </a:lnTo>
                    <a:lnTo>
                      <a:pt x="229" y="158"/>
                    </a:lnTo>
                    <a:lnTo>
                      <a:pt x="229" y="159"/>
                    </a:lnTo>
                    <a:lnTo>
                      <a:pt x="230" y="161"/>
                    </a:lnTo>
                    <a:lnTo>
                      <a:pt x="229" y="161"/>
                    </a:lnTo>
                    <a:lnTo>
                      <a:pt x="228" y="162"/>
                    </a:lnTo>
                    <a:lnTo>
                      <a:pt x="227" y="163"/>
                    </a:lnTo>
                    <a:lnTo>
                      <a:pt x="226" y="164"/>
                    </a:lnTo>
                    <a:lnTo>
                      <a:pt x="225" y="164"/>
                    </a:lnTo>
                    <a:lnTo>
                      <a:pt x="224" y="164"/>
                    </a:lnTo>
                    <a:lnTo>
                      <a:pt x="223" y="164"/>
                    </a:lnTo>
                    <a:lnTo>
                      <a:pt x="223" y="164"/>
                    </a:lnTo>
                    <a:lnTo>
                      <a:pt x="223" y="165"/>
                    </a:lnTo>
                    <a:lnTo>
                      <a:pt x="223" y="166"/>
                    </a:lnTo>
                    <a:lnTo>
                      <a:pt x="225" y="167"/>
                    </a:lnTo>
                    <a:lnTo>
                      <a:pt x="225" y="168"/>
                    </a:lnTo>
                    <a:lnTo>
                      <a:pt x="225" y="169"/>
                    </a:lnTo>
                    <a:lnTo>
                      <a:pt x="226" y="170"/>
                    </a:lnTo>
                    <a:lnTo>
                      <a:pt x="226" y="171"/>
                    </a:lnTo>
                    <a:lnTo>
                      <a:pt x="227" y="172"/>
                    </a:lnTo>
                    <a:lnTo>
                      <a:pt x="227" y="173"/>
                    </a:lnTo>
                    <a:lnTo>
                      <a:pt x="228" y="174"/>
                    </a:lnTo>
                    <a:lnTo>
                      <a:pt x="229" y="176"/>
                    </a:lnTo>
                    <a:lnTo>
                      <a:pt x="230" y="177"/>
                    </a:lnTo>
                    <a:lnTo>
                      <a:pt x="230" y="178"/>
                    </a:lnTo>
                    <a:lnTo>
                      <a:pt x="231" y="179"/>
                    </a:lnTo>
                    <a:lnTo>
                      <a:pt x="231" y="179"/>
                    </a:lnTo>
                    <a:lnTo>
                      <a:pt x="231" y="180"/>
                    </a:lnTo>
                    <a:lnTo>
                      <a:pt x="231" y="181"/>
                    </a:lnTo>
                    <a:lnTo>
                      <a:pt x="231" y="182"/>
                    </a:lnTo>
                    <a:lnTo>
                      <a:pt x="232" y="183"/>
                    </a:lnTo>
                    <a:lnTo>
                      <a:pt x="232" y="183"/>
                    </a:lnTo>
                    <a:lnTo>
                      <a:pt x="233" y="184"/>
                    </a:lnTo>
                    <a:lnTo>
                      <a:pt x="233" y="185"/>
                    </a:lnTo>
                    <a:lnTo>
                      <a:pt x="233" y="186"/>
                    </a:lnTo>
                    <a:lnTo>
                      <a:pt x="234" y="187"/>
                    </a:lnTo>
                    <a:lnTo>
                      <a:pt x="234" y="188"/>
                    </a:lnTo>
                    <a:lnTo>
                      <a:pt x="234" y="189"/>
                    </a:lnTo>
                    <a:lnTo>
                      <a:pt x="235" y="190"/>
                    </a:lnTo>
                    <a:lnTo>
                      <a:pt x="235" y="191"/>
                    </a:lnTo>
                    <a:lnTo>
                      <a:pt x="235" y="192"/>
                    </a:lnTo>
                    <a:lnTo>
                      <a:pt x="235" y="193"/>
                    </a:lnTo>
                    <a:lnTo>
                      <a:pt x="235" y="194"/>
                    </a:lnTo>
                    <a:lnTo>
                      <a:pt x="236" y="195"/>
                    </a:lnTo>
                    <a:lnTo>
                      <a:pt x="236" y="196"/>
                    </a:lnTo>
                    <a:lnTo>
                      <a:pt x="236" y="197"/>
                    </a:lnTo>
                    <a:lnTo>
                      <a:pt x="237" y="198"/>
                    </a:lnTo>
                    <a:lnTo>
                      <a:pt x="237" y="199"/>
                    </a:lnTo>
                    <a:lnTo>
                      <a:pt x="237" y="201"/>
                    </a:lnTo>
                    <a:lnTo>
                      <a:pt x="237" y="202"/>
                    </a:lnTo>
                    <a:lnTo>
                      <a:pt x="237" y="203"/>
                    </a:lnTo>
                    <a:lnTo>
                      <a:pt x="238" y="204"/>
                    </a:lnTo>
                    <a:lnTo>
                      <a:pt x="238" y="205"/>
                    </a:lnTo>
                    <a:lnTo>
                      <a:pt x="238" y="206"/>
                    </a:lnTo>
                    <a:lnTo>
                      <a:pt x="238" y="208"/>
                    </a:lnTo>
                    <a:lnTo>
                      <a:pt x="238" y="209"/>
                    </a:lnTo>
                    <a:lnTo>
                      <a:pt x="238" y="210"/>
                    </a:lnTo>
                    <a:lnTo>
                      <a:pt x="238" y="211"/>
                    </a:lnTo>
                    <a:lnTo>
                      <a:pt x="239" y="212"/>
                    </a:lnTo>
                    <a:lnTo>
                      <a:pt x="239" y="213"/>
                    </a:lnTo>
                    <a:lnTo>
                      <a:pt x="239" y="215"/>
                    </a:lnTo>
                    <a:lnTo>
                      <a:pt x="239" y="216"/>
                    </a:lnTo>
                    <a:lnTo>
                      <a:pt x="239" y="217"/>
                    </a:lnTo>
                    <a:lnTo>
                      <a:pt x="239" y="218"/>
                    </a:lnTo>
                    <a:lnTo>
                      <a:pt x="240" y="219"/>
                    </a:lnTo>
                    <a:lnTo>
                      <a:pt x="240" y="220"/>
                    </a:lnTo>
                    <a:lnTo>
                      <a:pt x="240" y="221"/>
                    </a:lnTo>
                    <a:lnTo>
                      <a:pt x="241" y="222"/>
                    </a:lnTo>
                    <a:lnTo>
                      <a:pt x="241" y="224"/>
                    </a:lnTo>
                    <a:lnTo>
                      <a:pt x="241" y="225"/>
                    </a:lnTo>
                    <a:lnTo>
                      <a:pt x="241" y="226"/>
                    </a:lnTo>
                    <a:lnTo>
                      <a:pt x="241" y="226"/>
                    </a:lnTo>
                    <a:lnTo>
                      <a:pt x="241" y="228"/>
                    </a:lnTo>
                    <a:lnTo>
                      <a:pt x="242" y="228"/>
                    </a:lnTo>
                    <a:lnTo>
                      <a:pt x="242" y="230"/>
                    </a:lnTo>
                    <a:lnTo>
                      <a:pt x="242" y="231"/>
                    </a:lnTo>
                    <a:lnTo>
                      <a:pt x="243" y="232"/>
                    </a:lnTo>
                    <a:lnTo>
                      <a:pt x="243" y="233"/>
                    </a:lnTo>
                    <a:lnTo>
                      <a:pt x="243" y="233"/>
                    </a:lnTo>
                    <a:lnTo>
                      <a:pt x="243" y="234"/>
                    </a:lnTo>
                    <a:lnTo>
                      <a:pt x="243" y="235"/>
                    </a:lnTo>
                    <a:lnTo>
                      <a:pt x="244" y="236"/>
                    </a:lnTo>
                    <a:lnTo>
                      <a:pt x="244" y="237"/>
                    </a:lnTo>
                    <a:lnTo>
                      <a:pt x="244" y="238"/>
                    </a:lnTo>
                    <a:lnTo>
                      <a:pt x="245" y="239"/>
                    </a:lnTo>
                    <a:lnTo>
                      <a:pt x="245" y="240"/>
                    </a:lnTo>
                    <a:lnTo>
                      <a:pt x="245" y="241"/>
                    </a:lnTo>
                    <a:lnTo>
                      <a:pt x="245" y="242"/>
                    </a:lnTo>
                    <a:lnTo>
                      <a:pt x="245" y="243"/>
                    </a:lnTo>
                    <a:lnTo>
                      <a:pt x="245" y="243"/>
                    </a:lnTo>
                    <a:lnTo>
                      <a:pt x="246" y="244"/>
                    </a:lnTo>
                    <a:lnTo>
                      <a:pt x="246" y="245"/>
                    </a:lnTo>
                    <a:lnTo>
                      <a:pt x="246" y="246"/>
                    </a:lnTo>
                    <a:lnTo>
                      <a:pt x="247" y="247"/>
                    </a:lnTo>
                    <a:lnTo>
                      <a:pt x="247" y="249"/>
                    </a:lnTo>
                    <a:lnTo>
                      <a:pt x="248" y="250"/>
                    </a:lnTo>
                    <a:lnTo>
                      <a:pt x="249" y="252"/>
                    </a:lnTo>
                    <a:lnTo>
                      <a:pt x="249" y="253"/>
                    </a:lnTo>
                    <a:lnTo>
                      <a:pt x="249" y="254"/>
                    </a:lnTo>
                    <a:lnTo>
                      <a:pt x="250" y="255"/>
                    </a:lnTo>
                    <a:lnTo>
                      <a:pt x="250" y="256"/>
                    </a:lnTo>
                    <a:lnTo>
                      <a:pt x="250" y="257"/>
                    </a:lnTo>
                    <a:lnTo>
                      <a:pt x="251" y="258"/>
                    </a:lnTo>
                    <a:lnTo>
                      <a:pt x="251" y="259"/>
                    </a:lnTo>
                    <a:lnTo>
                      <a:pt x="252" y="260"/>
                    </a:lnTo>
                    <a:lnTo>
                      <a:pt x="252" y="261"/>
                    </a:lnTo>
                    <a:lnTo>
                      <a:pt x="252" y="261"/>
                    </a:lnTo>
                    <a:lnTo>
                      <a:pt x="253" y="262"/>
                    </a:lnTo>
                    <a:lnTo>
                      <a:pt x="253" y="263"/>
                    </a:lnTo>
                    <a:lnTo>
                      <a:pt x="253" y="264"/>
                    </a:lnTo>
                    <a:lnTo>
                      <a:pt x="253" y="265"/>
                    </a:lnTo>
                    <a:lnTo>
                      <a:pt x="254" y="266"/>
                    </a:lnTo>
                    <a:lnTo>
                      <a:pt x="254" y="267"/>
                    </a:lnTo>
                    <a:lnTo>
                      <a:pt x="255" y="268"/>
                    </a:lnTo>
                    <a:lnTo>
                      <a:pt x="255" y="269"/>
                    </a:lnTo>
                    <a:lnTo>
                      <a:pt x="255" y="270"/>
                    </a:lnTo>
                    <a:lnTo>
                      <a:pt x="256" y="271"/>
                    </a:lnTo>
                    <a:lnTo>
                      <a:pt x="256" y="272"/>
                    </a:lnTo>
                    <a:lnTo>
                      <a:pt x="257" y="273"/>
                    </a:lnTo>
                    <a:lnTo>
                      <a:pt x="257" y="274"/>
                    </a:lnTo>
                    <a:lnTo>
                      <a:pt x="258" y="275"/>
                    </a:lnTo>
                    <a:lnTo>
                      <a:pt x="258" y="276"/>
                    </a:lnTo>
                    <a:lnTo>
                      <a:pt x="258" y="277"/>
                    </a:lnTo>
                    <a:lnTo>
                      <a:pt x="259" y="278"/>
                    </a:lnTo>
                    <a:lnTo>
                      <a:pt x="259" y="279"/>
                    </a:lnTo>
                    <a:lnTo>
                      <a:pt x="259" y="280"/>
                    </a:lnTo>
                    <a:lnTo>
                      <a:pt x="259" y="280"/>
                    </a:lnTo>
                    <a:lnTo>
                      <a:pt x="260" y="281"/>
                    </a:lnTo>
                    <a:lnTo>
                      <a:pt x="260" y="282"/>
                    </a:lnTo>
                    <a:lnTo>
                      <a:pt x="260" y="283"/>
                    </a:lnTo>
                    <a:lnTo>
                      <a:pt x="261" y="284"/>
                    </a:lnTo>
                    <a:lnTo>
                      <a:pt x="261" y="284"/>
                    </a:lnTo>
                    <a:lnTo>
                      <a:pt x="261" y="285"/>
                    </a:lnTo>
                    <a:lnTo>
                      <a:pt x="262" y="285"/>
                    </a:lnTo>
                    <a:lnTo>
                      <a:pt x="263" y="285"/>
                    </a:lnTo>
                    <a:lnTo>
                      <a:pt x="264" y="285"/>
                    </a:lnTo>
                    <a:lnTo>
                      <a:pt x="265" y="285"/>
                    </a:lnTo>
                    <a:lnTo>
                      <a:pt x="267" y="285"/>
                    </a:lnTo>
                    <a:lnTo>
                      <a:pt x="269" y="286"/>
                    </a:lnTo>
                    <a:lnTo>
                      <a:pt x="271" y="286"/>
                    </a:lnTo>
                    <a:lnTo>
                      <a:pt x="273" y="286"/>
                    </a:lnTo>
                    <a:lnTo>
                      <a:pt x="275" y="287"/>
                    </a:lnTo>
                    <a:lnTo>
                      <a:pt x="276" y="287"/>
                    </a:lnTo>
                    <a:lnTo>
                      <a:pt x="278" y="287"/>
                    </a:lnTo>
                    <a:lnTo>
                      <a:pt x="279" y="287"/>
                    </a:lnTo>
                    <a:lnTo>
                      <a:pt x="280" y="288"/>
                    </a:lnTo>
                    <a:lnTo>
                      <a:pt x="281" y="288"/>
                    </a:lnTo>
                    <a:lnTo>
                      <a:pt x="282" y="288"/>
                    </a:lnTo>
                    <a:lnTo>
                      <a:pt x="283" y="288"/>
                    </a:lnTo>
                    <a:lnTo>
                      <a:pt x="284" y="289"/>
                    </a:lnTo>
                    <a:lnTo>
                      <a:pt x="286" y="289"/>
                    </a:lnTo>
                    <a:lnTo>
                      <a:pt x="286" y="289"/>
                    </a:lnTo>
                    <a:lnTo>
                      <a:pt x="288" y="289"/>
                    </a:lnTo>
                    <a:lnTo>
                      <a:pt x="289" y="290"/>
                    </a:lnTo>
                    <a:lnTo>
                      <a:pt x="290" y="290"/>
                    </a:lnTo>
                    <a:lnTo>
                      <a:pt x="292" y="291"/>
                    </a:lnTo>
                    <a:lnTo>
                      <a:pt x="294" y="293"/>
                    </a:lnTo>
                    <a:lnTo>
                      <a:pt x="295" y="294"/>
                    </a:lnTo>
                    <a:lnTo>
                      <a:pt x="296" y="295"/>
                    </a:lnTo>
                    <a:lnTo>
                      <a:pt x="297" y="297"/>
                    </a:lnTo>
                    <a:lnTo>
                      <a:pt x="298" y="297"/>
                    </a:lnTo>
                    <a:lnTo>
                      <a:pt x="298" y="298"/>
                    </a:lnTo>
                    <a:lnTo>
                      <a:pt x="298" y="299"/>
                    </a:lnTo>
                    <a:lnTo>
                      <a:pt x="299" y="300"/>
                    </a:lnTo>
                    <a:lnTo>
                      <a:pt x="299" y="301"/>
                    </a:lnTo>
                    <a:lnTo>
                      <a:pt x="299" y="303"/>
                    </a:lnTo>
                    <a:lnTo>
                      <a:pt x="299" y="304"/>
                    </a:lnTo>
                    <a:lnTo>
                      <a:pt x="299" y="305"/>
                    </a:lnTo>
                    <a:lnTo>
                      <a:pt x="298" y="306"/>
                    </a:lnTo>
                    <a:lnTo>
                      <a:pt x="298" y="307"/>
                    </a:lnTo>
                    <a:lnTo>
                      <a:pt x="297" y="308"/>
                    </a:lnTo>
                    <a:lnTo>
                      <a:pt x="296" y="308"/>
                    </a:lnTo>
                    <a:lnTo>
                      <a:pt x="295" y="308"/>
                    </a:lnTo>
                    <a:lnTo>
                      <a:pt x="293" y="308"/>
                    </a:lnTo>
                    <a:lnTo>
                      <a:pt x="292" y="308"/>
                    </a:lnTo>
                    <a:lnTo>
                      <a:pt x="290" y="308"/>
                    </a:lnTo>
                    <a:lnTo>
                      <a:pt x="289" y="308"/>
                    </a:lnTo>
                    <a:lnTo>
                      <a:pt x="287" y="308"/>
                    </a:lnTo>
                    <a:lnTo>
                      <a:pt x="286" y="308"/>
                    </a:lnTo>
                    <a:lnTo>
                      <a:pt x="284" y="308"/>
                    </a:lnTo>
                    <a:lnTo>
                      <a:pt x="282" y="308"/>
                    </a:lnTo>
                    <a:lnTo>
                      <a:pt x="279" y="308"/>
                    </a:lnTo>
                    <a:lnTo>
                      <a:pt x="277" y="308"/>
                    </a:lnTo>
                    <a:lnTo>
                      <a:pt x="274" y="308"/>
                    </a:lnTo>
                    <a:lnTo>
                      <a:pt x="272" y="308"/>
                    </a:lnTo>
                    <a:lnTo>
                      <a:pt x="270" y="308"/>
                    </a:lnTo>
                    <a:lnTo>
                      <a:pt x="267" y="308"/>
                    </a:lnTo>
                    <a:lnTo>
                      <a:pt x="264" y="308"/>
                    </a:lnTo>
                    <a:lnTo>
                      <a:pt x="260" y="308"/>
                    </a:lnTo>
                    <a:lnTo>
                      <a:pt x="258" y="308"/>
                    </a:lnTo>
                    <a:lnTo>
                      <a:pt x="255" y="308"/>
                    </a:lnTo>
                    <a:lnTo>
                      <a:pt x="251" y="308"/>
                    </a:lnTo>
                    <a:lnTo>
                      <a:pt x="248" y="308"/>
                    </a:lnTo>
                    <a:lnTo>
                      <a:pt x="245" y="308"/>
                    </a:lnTo>
                    <a:lnTo>
                      <a:pt x="241" y="308"/>
                    </a:lnTo>
                    <a:lnTo>
                      <a:pt x="238" y="308"/>
                    </a:lnTo>
                    <a:lnTo>
                      <a:pt x="235" y="308"/>
                    </a:lnTo>
                    <a:lnTo>
                      <a:pt x="231" y="308"/>
                    </a:lnTo>
                    <a:lnTo>
                      <a:pt x="227" y="308"/>
                    </a:lnTo>
                    <a:lnTo>
                      <a:pt x="224" y="308"/>
                    </a:lnTo>
                    <a:lnTo>
                      <a:pt x="220" y="308"/>
                    </a:lnTo>
                    <a:lnTo>
                      <a:pt x="217" y="308"/>
                    </a:lnTo>
                    <a:lnTo>
                      <a:pt x="213" y="308"/>
                    </a:lnTo>
                    <a:lnTo>
                      <a:pt x="209" y="308"/>
                    </a:lnTo>
                    <a:lnTo>
                      <a:pt x="206" y="308"/>
                    </a:lnTo>
                    <a:lnTo>
                      <a:pt x="202" y="308"/>
                    </a:lnTo>
                    <a:lnTo>
                      <a:pt x="198" y="308"/>
                    </a:lnTo>
                    <a:lnTo>
                      <a:pt x="195" y="307"/>
                    </a:lnTo>
                    <a:lnTo>
                      <a:pt x="191" y="307"/>
                    </a:lnTo>
                    <a:lnTo>
                      <a:pt x="188" y="307"/>
                    </a:lnTo>
                    <a:lnTo>
                      <a:pt x="184" y="307"/>
                    </a:lnTo>
                    <a:lnTo>
                      <a:pt x="181" y="307"/>
                    </a:lnTo>
                    <a:lnTo>
                      <a:pt x="177" y="307"/>
                    </a:lnTo>
                    <a:lnTo>
                      <a:pt x="174" y="307"/>
                    </a:lnTo>
                    <a:lnTo>
                      <a:pt x="170" y="307"/>
                    </a:lnTo>
                    <a:lnTo>
                      <a:pt x="167" y="307"/>
                    </a:lnTo>
                    <a:lnTo>
                      <a:pt x="164" y="307"/>
                    </a:lnTo>
                    <a:lnTo>
                      <a:pt x="161" y="307"/>
                    </a:lnTo>
                    <a:lnTo>
                      <a:pt x="157" y="307"/>
                    </a:lnTo>
                    <a:lnTo>
                      <a:pt x="155" y="307"/>
                    </a:lnTo>
                    <a:lnTo>
                      <a:pt x="152" y="307"/>
                    </a:lnTo>
                    <a:lnTo>
                      <a:pt x="149" y="307"/>
                    </a:lnTo>
                    <a:lnTo>
                      <a:pt x="146" y="307"/>
                    </a:lnTo>
                    <a:lnTo>
                      <a:pt x="143" y="307"/>
                    </a:lnTo>
                    <a:lnTo>
                      <a:pt x="141" y="307"/>
                    </a:lnTo>
                    <a:lnTo>
                      <a:pt x="139" y="307"/>
                    </a:lnTo>
                    <a:lnTo>
                      <a:pt x="137" y="307"/>
                    </a:lnTo>
                    <a:lnTo>
                      <a:pt x="135" y="307"/>
                    </a:lnTo>
                    <a:lnTo>
                      <a:pt x="133" y="307"/>
                    </a:lnTo>
                    <a:lnTo>
                      <a:pt x="131" y="307"/>
                    </a:lnTo>
                    <a:lnTo>
                      <a:pt x="129" y="307"/>
                    </a:lnTo>
                    <a:lnTo>
                      <a:pt x="128" y="307"/>
                    </a:lnTo>
                    <a:lnTo>
                      <a:pt x="126" y="307"/>
                    </a:lnTo>
                    <a:lnTo>
                      <a:pt x="125" y="307"/>
                    </a:lnTo>
                    <a:lnTo>
                      <a:pt x="124" y="306"/>
                    </a:lnTo>
                    <a:lnTo>
                      <a:pt x="122" y="306"/>
                    </a:lnTo>
                    <a:lnTo>
                      <a:pt x="121" y="306"/>
                    </a:lnTo>
                    <a:lnTo>
                      <a:pt x="120" y="306"/>
                    </a:lnTo>
                    <a:lnTo>
                      <a:pt x="118" y="306"/>
                    </a:lnTo>
                    <a:lnTo>
                      <a:pt x="117" y="306"/>
                    </a:lnTo>
                    <a:lnTo>
                      <a:pt x="115" y="306"/>
                    </a:lnTo>
                    <a:lnTo>
                      <a:pt x="114" y="306"/>
                    </a:lnTo>
                    <a:lnTo>
                      <a:pt x="112" y="306"/>
                    </a:lnTo>
                    <a:lnTo>
                      <a:pt x="110" y="306"/>
                    </a:lnTo>
                    <a:lnTo>
                      <a:pt x="108" y="306"/>
                    </a:lnTo>
                    <a:lnTo>
                      <a:pt x="106" y="306"/>
                    </a:lnTo>
                    <a:lnTo>
                      <a:pt x="104" y="306"/>
                    </a:lnTo>
                    <a:lnTo>
                      <a:pt x="103" y="306"/>
                    </a:lnTo>
                    <a:lnTo>
                      <a:pt x="101" y="306"/>
                    </a:lnTo>
                    <a:lnTo>
                      <a:pt x="99" y="306"/>
                    </a:lnTo>
                    <a:lnTo>
                      <a:pt x="97" y="306"/>
                    </a:lnTo>
                    <a:lnTo>
                      <a:pt x="95" y="306"/>
                    </a:lnTo>
                    <a:lnTo>
                      <a:pt x="92" y="306"/>
                    </a:lnTo>
                    <a:lnTo>
                      <a:pt x="91" y="306"/>
                    </a:lnTo>
                    <a:lnTo>
                      <a:pt x="88" y="306"/>
                    </a:lnTo>
                    <a:lnTo>
                      <a:pt x="86" y="306"/>
                    </a:lnTo>
                    <a:lnTo>
                      <a:pt x="84" y="306"/>
                    </a:lnTo>
                    <a:lnTo>
                      <a:pt x="82" y="307"/>
                    </a:lnTo>
                    <a:lnTo>
                      <a:pt x="80" y="307"/>
                    </a:lnTo>
                    <a:lnTo>
                      <a:pt x="77" y="307"/>
                    </a:lnTo>
                    <a:lnTo>
                      <a:pt x="75" y="307"/>
                    </a:lnTo>
                    <a:lnTo>
                      <a:pt x="73" y="307"/>
                    </a:lnTo>
                    <a:lnTo>
                      <a:pt x="71" y="307"/>
                    </a:lnTo>
                    <a:lnTo>
                      <a:pt x="69" y="307"/>
                    </a:lnTo>
                    <a:lnTo>
                      <a:pt x="67" y="307"/>
                    </a:lnTo>
                    <a:lnTo>
                      <a:pt x="65" y="307"/>
                    </a:lnTo>
                    <a:lnTo>
                      <a:pt x="63" y="307"/>
                    </a:lnTo>
                    <a:lnTo>
                      <a:pt x="60" y="307"/>
                    </a:lnTo>
                    <a:lnTo>
                      <a:pt x="58" y="307"/>
                    </a:lnTo>
                    <a:lnTo>
                      <a:pt x="56" y="307"/>
                    </a:lnTo>
                    <a:lnTo>
                      <a:pt x="54" y="307"/>
                    </a:lnTo>
                    <a:lnTo>
                      <a:pt x="52" y="307"/>
                    </a:lnTo>
                    <a:lnTo>
                      <a:pt x="49" y="307"/>
                    </a:lnTo>
                    <a:lnTo>
                      <a:pt x="48" y="307"/>
                    </a:lnTo>
                    <a:lnTo>
                      <a:pt x="45" y="307"/>
                    </a:lnTo>
                    <a:lnTo>
                      <a:pt x="43" y="307"/>
                    </a:lnTo>
                    <a:lnTo>
                      <a:pt x="41" y="307"/>
                    </a:lnTo>
                    <a:lnTo>
                      <a:pt x="39" y="307"/>
                    </a:lnTo>
                    <a:lnTo>
                      <a:pt x="37" y="307"/>
                    </a:lnTo>
                    <a:lnTo>
                      <a:pt x="36" y="307"/>
                    </a:lnTo>
                    <a:lnTo>
                      <a:pt x="34" y="307"/>
                    </a:lnTo>
                    <a:lnTo>
                      <a:pt x="32" y="307"/>
                    </a:lnTo>
                    <a:lnTo>
                      <a:pt x="30" y="306"/>
                    </a:lnTo>
                    <a:lnTo>
                      <a:pt x="29" y="306"/>
                    </a:lnTo>
                    <a:lnTo>
                      <a:pt x="27" y="306"/>
                    </a:lnTo>
                    <a:lnTo>
                      <a:pt x="25" y="306"/>
                    </a:lnTo>
                    <a:lnTo>
                      <a:pt x="24" y="306"/>
                    </a:lnTo>
                    <a:lnTo>
                      <a:pt x="22" y="306"/>
                    </a:lnTo>
                    <a:lnTo>
                      <a:pt x="21" y="306"/>
                    </a:lnTo>
                    <a:lnTo>
                      <a:pt x="20" y="306"/>
                    </a:lnTo>
                    <a:lnTo>
                      <a:pt x="19" y="306"/>
                    </a:lnTo>
                    <a:lnTo>
                      <a:pt x="17" y="306"/>
                    </a:lnTo>
                    <a:lnTo>
                      <a:pt x="16" y="306"/>
                    </a:lnTo>
                    <a:lnTo>
                      <a:pt x="15" y="306"/>
                    </a:lnTo>
                    <a:lnTo>
                      <a:pt x="13" y="306"/>
                    </a:lnTo>
                    <a:lnTo>
                      <a:pt x="12" y="306"/>
                    </a:lnTo>
                    <a:lnTo>
                      <a:pt x="11" y="306"/>
                    </a:lnTo>
                    <a:lnTo>
                      <a:pt x="9" y="306"/>
                    </a:lnTo>
                    <a:lnTo>
                      <a:pt x="8" y="305"/>
                    </a:lnTo>
                    <a:lnTo>
                      <a:pt x="7" y="305"/>
                    </a:lnTo>
                    <a:lnTo>
                      <a:pt x="5" y="305"/>
                    </a:lnTo>
                    <a:lnTo>
                      <a:pt x="4" y="304"/>
                    </a:lnTo>
                    <a:lnTo>
                      <a:pt x="3" y="304"/>
                    </a:lnTo>
                    <a:lnTo>
                      <a:pt x="2" y="303"/>
                    </a:lnTo>
                    <a:lnTo>
                      <a:pt x="1" y="302"/>
                    </a:lnTo>
                    <a:lnTo>
                      <a:pt x="1" y="302"/>
                    </a:lnTo>
                    <a:lnTo>
                      <a:pt x="0" y="300"/>
                    </a:lnTo>
                    <a:lnTo>
                      <a:pt x="0" y="299"/>
                    </a:lnTo>
                    <a:lnTo>
                      <a:pt x="0" y="297"/>
                    </a:lnTo>
                    <a:lnTo>
                      <a:pt x="0" y="296"/>
                    </a:lnTo>
                    <a:lnTo>
                      <a:pt x="0" y="295"/>
                    </a:lnTo>
                    <a:lnTo>
                      <a:pt x="1" y="295"/>
                    </a:lnTo>
                    <a:lnTo>
                      <a:pt x="1" y="294"/>
                    </a:lnTo>
                    <a:lnTo>
                      <a:pt x="1" y="293"/>
                    </a:lnTo>
                    <a:lnTo>
                      <a:pt x="2" y="292"/>
                    </a:lnTo>
                    <a:lnTo>
                      <a:pt x="3" y="291"/>
                    </a:lnTo>
                    <a:lnTo>
                      <a:pt x="4" y="290"/>
                    </a:lnTo>
                    <a:lnTo>
                      <a:pt x="6" y="289"/>
                    </a:lnTo>
                    <a:lnTo>
                      <a:pt x="7" y="289"/>
                    </a:lnTo>
                    <a:lnTo>
                      <a:pt x="8" y="288"/>
                    </a:lnTo>
                    <a:lnTo>
                      <a:pt x="10" y="287"/>
                    </a:lnTo>
                    <a:lnTo>
                      <a:pt x="12" y="286"/>
                    </a:lnTo>
                    <a:lnTo>
                      <a:pt x="13" y="286"/>
                    </a:lnTo>
                    <a:lnTo>
                      <a:pt x="15" y="285"/>
                    </a:lnTo>
                    <a:lnTo>
                      <a:pt x="17" y="285"/>
                    </a:lnTo>
                    <a:lnTo>
                      <a:pt x="19" y="284"/>
                    </a:lnTo>
                    <a:lnTo>
                      <a:pt x="21" y="284"/>
                    </a:lnTo>
                    <a:lnTo>
                      <a:pt x="22" y="284"/>
                    </a:lnTo>
                    <a:lnTo>
                      <a:pt x="25" y="284"/>
                    </a:lnTo>
                    <a:lnTo>
                      <a:pt x="27" y="284"/>
                    </a:lnTo>
                    <a:lnTo>
                      <a:pt x="29" y="284"/>
                    </a:lnTo>
                    <a:lnTo>
                      <a:pt x="31" y="284"/>
                    </a:lnTo>
                    <a:lnTo>
                      <a:pt x="33" y="284"/>
                    </a:lnTo>
                    <a:lnTo>
                      <a:pt x="35" y="284"/>
                    </a:lnTo>
                    <a:lnTo>
                      <a:pt x="37" y="284"/>
                    </a:lnTo>
                    <a:lnTo>
                      <a:pt x="39" y="284"/>
                    </a:lnTo>
                    <a:lnTo>
                      <a:pt x="41" y="284"/>
                    </a:lnTo>
                    <a:lnTo>
                      <a:pt x="43" y="284"/>
                    </a:lnTo>
                    <a:lnTo>
                      <a:pt x="44" y="284"/>
                    </a:lnTo>
                    <a:lnTo>
                      <a:pt x="47" y="284"/>
                    </a:lnTo>
                    <a:lnTo>
                      <a:pt x="49" y="284"/>
                    </a:lnTo>
                    <a:lnTo>
                      <a:pt x="51" y="284"/>
                    </a:lnTo>
                    <a:lnTo>
                      <a:pt x="51" y="284"/>
                    </a:lnTo>
                    <a:lnTo>
                      <a:pt x="52" y="283"/>
                    </a:lnTo>
                    <a:lnTo>
                      <a:pt x="52" y="282"/>
                    </a:lnTo>
                    <a:lnTo>
                      <a:pt x="53" y="282"/>
                    </a:lnTo>
                    <a:lnTo>
                      <a:pt x="54" y="281"/>
                    </a:lnTo>
                    <a:lnTo>
                      <a:pt x="55" y="280"/>
                    </a:lnTo>
                    <a:lnTo>
                      <a:pt x="55" y="279"/>
                    </a:lnTo>
                    <a:lnTo>
                      <a:pt x="55" y="278"/>
                    </a:lnTo>
                    <a:lnTo>
                      <a:pt x="56" y="277"/>
                    </a:lnTo>
                    <a:lnTo>
                      <a:pt x="57" y="276"/>
                    </a:lnTo>
                    <a:lnTo>
                      <a:pt x="58" y="275"/>
                    </a:lnTo>
                    <a:lnTo>
                      <a:pt x="59" y="274"/>
                    </a:lnTo>
                    <a:lnTo>
                      <a:pt x="60" y="273"/>
                    </a:lnTo>
                    <a:lnTo>
                      <a:pt x="61" y="272"/>
                    </a:lnTo>
                    <a:lnTo>
                      <a:pt x="61" y="270"/>
                    </a:lnTo>
                    <a:lnTo>
                      <a:pt x="63" y="269"/>
                    </a:lnTo>
                    <a:lnTo>
                      <a:pt x="63" y="267"/>
                    </a:lnTo>
                    <a:lnTo>
                      <a:pt x="64" y="266"/>
                    </a:lnTo>
                    <a:lnTo>
                      <a:pt x="65" y="265"/>
                    </a:lnTo>
                    <a:lnTo>
                      <a:pt x="66" y="264"/>
                    </a:lnTo>
                    <a:lnTo>
                      <a:pt x="66" y="262"/>
                    </a:lnTo>
                    <a:lnTo>
                      <a:pt x="67" y="261"/>
                    </a:lnTo>
                    <a:lnTo>
                      <a:pt x="68" y="260"/>
                    </a:lnTo>
                    <a:lnTo>
                      <a:pt x="69" y="259"/>
                    </a:lnTo>
                    <a:lnTo>
                      <a:pt x="70" y="258"/>
                    </a:lnTo>
                    <a:lnTo>
                      <a:pt x="70" y="257"/>
                    </a:lnTo>
                    <a:lnTo>
                      <a:pt x="71" y="256"/>
                    </a:lnTo>
                    <a:lnTo>
                      <a:pt x="71" y="255"/>
                    </a:lnTo>
                    <a:lnTo>
                      <a:pt x="72" y="254"/>
                    </a:lnTo>
                    <a:lnTo>
                      <a:pt x="73" y="253"/>
                    </a:lnTo>
                    <a:lnTo>
                      <a:pt x="73" y="253"/>
                    </a:lnTo>
                    <a:lnTo>
                      <a:pt x="73" y="252"/>
                    </a:lnTo>
                    <a:lnTo>
                      <a:pt x="74" y="251"/>
                    </a:lnTo>
                    <a:lnTo>
                      <a:pt x="75" y="250"/>
                    </a:lnTo>
                    <a:lnTo>
                      <a:pt x="75" y="249"/>
                    </a:lnTo>
                    <a:lnTo>
                      <a:pt x="76" y="247"/>
                    </a:lnTo>
                    <a:lnTo>
                      <a:pt x="77" y="246"/>
                    </a:lnTo>
                    <a:lnTo>
                      <a:pt x="77" y="245"/>
                    </a:lnTo>
                    <a:lnTo>
                      <a:pt x="78" y="244"/>
                    </a:lnTo>
                    <a:lnTo>
                      <a:pt x="79" y="242"/>
                    </a:lnTo>
                    <a:lnTo>
                      <a:pt x="80" y="241"/>
                    </a:lnTo>
                    <a:lnTo>
                      <a:pt x="81" y="239"/>
                    </a:lnTo>
                    <a:lnTo>
                      <a:pt x="81" y="239"/>
                    </a:lnTo>
                    <a:lnTo>
                      <a:pt x="81" y="238"/>
                    </a:lnTo>
                    <a:lnTo>
                      <a:pt x="82" y="237"/>
                    </a:lnTo>
                    <a:lnTo>
                      <a:pt x="82" y="236"/>
                    </a:lnTo>
                    <a:lnTo>
                      <a:pt x="83" y="235"/>
                    </a:lnTo>
                    <a:lnTo>
                      <a:pt x="85" y="233"/>
                    </a:lnTo>
                    <a:lnTo>
                      <a:pt x="85" y="233"/>
                    </a:lnTo>
                    <a:lnTo>
                      <a:pt x="85" y="232"/>
                    </a:lnTo>
                    <a:lnTo>
                      <a:pt x="85" y="231"/>
                    </a:lnTo>
                    <a:lnTo>
                      <a:pt x="86" y="230"/>
                    </a:lnTo>
                    <a:lnTo>
                      <a:pt x="86" y="229"/>
                    </a:lnTo>
                    <a:lnTo>
                      <a:pt x="86" y="228"/>
                    </a:lnTo>
                    <a:lnTo>
                      <a:pt x="87" y="227"/>
                    </a:lnTo>
                    <a:lnTo>
                      <a:pt x="88" y="226"/>
                    </a:lnTo>
                    <a:lnTo>
                      <a:pt x="88" y="226"/>
                    </a:lnTo>
                    <a:lnTo>
                      <a:pt x="88" y="225"/>
                    </a:lnTo>
                    <a:lnTo>
                      <a:pt x="88" y="224"/>
                    </a:lnTo>
                    <a:lnTo>
                      <a:pt x="89" y="223"/>
                    </a:lnTo>
                    <a:lnTo>
                      <a:pt x="89" y="222"/>
                    </a:lnTo>
                    <a:lnTo>
                      <a:pt x="90" y="221"/>
                    </a:lnTo>
                    <a:lnTo>
                      <a:pt x="90" y="221"/>
                    </a:lnTo>
                    <a:lnTo>
                      <a:pt x="91" y="220"/>
                    </a:lnTo>
                    <a:lnTo>
                      <a:pt x="91" y="219"/>
                    </a:lnTo>
                    <a:lnTo>
                      <a:pt x="91" y="218"/>
                    </a:lnTo>
                    <a:lnTo>
                      <a:pt x="91" y="217"/>
                    </a:lnTo>
                    <a:lnTo>
                      <a:pt x="92" y="216"/>
                    </a:lnTo>
                    <a:lnTo>
                      <a:pt x="92" y="215"/>
                    </a:lnTo>
                    <a:lnTo>
                      <a:pt x="92" y="214"/>
                    </a:lnTo>
                    <a:lnTo>
                      <a:pt x="93" y="213"/>
                    </a:lnTo>
                    <a:lnTo>
                      <a:pt x="93" y="212"/>
                    </a:lnTo>
                    <a:lnTo>
                      <a:pt x="94" y="212"/>
                    </a:lnTo>
                    <a:lnTo>
                      <a:pt x="94" y="211"/>
                    </a:lnTo>
                    <a:lnTo>
                      <a:pt x="94" y="210"/>
                    </a:lnTo>
                    <a:lnTo>
                      <a:pt x="94" y="209"/>
                    </a:lnTo>
                    <a:lnTo>
                      <a:pt x="95" y="208"/>
                    </a:lnTo>
                    <a:lnTo>
                      <a:pt x="95" y="207"/>
                    </a:lnTo>
                    <a:lnTo>
                      <a:pt x="95" y="206"/>
                    </a:lnTo>
                    <a:lnTo>
                      <a:pt x="95" y="206"/>
                    </a:lnTo>
                    <a:lnTo>
                      <a:pt x="95" y="205"/>
                    </a:lnTo>
                    <a:lnTo>
                      <a:pt x="96" y="204"/>
                    </a:lnTo>
                    <a:lnTo>
                      <a:pt x="96" y="203"/>
                    </a:lnTo>
                    <a:lnTo>
                      <a:pt x="96" y="202"/>
                    </a:lnTo>
                    <a:lnTo>
                      <a:pt x="96" y="202"/>
                    </a:lnTo>
                    <a:lnTo>
                      <a:pt x="97" y="201"/>
                    </a:lnTo>
                    <a:lnTo>
                      <a:pt x="97" y="200"/>
                    </a:lnTo>
                    <a:lnTo>
                      <a:pt x="97" y="199"/>
                    </a:lnTo>
                    <a:lnTo>
                      <a:pt x="98" y="198"/>
                    </a:lnTo>
                    <a:lnTo>
                      <a:pt x="98" y="197"/>
                    </a:lnTo>
                    <a:lnTo>
                      <a:pt x="98" y="196"/>
                    </a:lnTo>
                    <a:lnTo>
                      <a:pt x="98" y="196"/>
                    </a:lnTo>
                    <a:lnTo>
                      <a:pt x="99" y="194"/>
                    </a:lnTo>
                    <a:lnTo>
                      <a:pt x="100" y="193"/>
                    </a:lnTo>
                    <a:lnTo>
                      <a:pt x="100" y="192"/>
                    </a:lnTo>
                    <a:lnTo>
                      <a:pt x="100" y="191"/>
                    </a:lnTo>
                    <a:lnTo>
                      <a:pt x="100" y="190"/>
                    </a:lnTo>
                    <a:lnTo>
                      <a:pt x="101" y="189"/>
                    </a:lnTo>
                    <a:lnTo>
                      <a:pt x="101" y="188"/>
                    </a:lnTo>
                    <a:lnTo>
                      <a:pt x="102" y="187"/>
                    </a:lnTo>
                    <a:lnTo>
                      <a:pt x="103" y="185"/>
                    </a:lnTo>
                    <a:lnTo>
                      <a:pt x="103" y="183"/>
                    </a:lnTo>
                    <a:lnTo>
                      <a:pt x="104" y="182"/>
                    </a:lnTo>
                    <a:lnTo>
                      <a:pt x="105" y="181"/>
                    </a:lnTo>
                    <a:lnTo>
                      <a:pt x="105" y="179"/>
                    </a:lnTo>
                    <a:lnTo>
                      <a:pt x="106" y="178"/>
                    </a:lnTo>
                    <a:lnTo>
                      <a:pt x="106" y="176"/>
                    </a:lnTo>
                    <a:lnTo>
                      <a:pt x="107" y="175"/>
                    </a:lnTo>
                    <a:lnTo>
                      <a:pt x="108" y="174"/>
                    </a:lnTo>
                    <a:lnTo>
                      <a:pt x="109" y="172"/>
                    </a:lnTo>
                    <a:lnTo>
                      <a:pt x="109" y="171"/>
                    </a:lnTo>
                    <a:lnTo>
                      <a:pt x="110" y="170"/>
                    </a:lnTo>
                    <a:lnTo>
                      <a:pt x="111" y="169"/>
                    </a:lnTo>
                    <a:lnTo>
                      <a:pt x="112" y="167"/>
                    </a:lnTo>
                    <a:lnTo>
                      <a:pt x="113" y="166"/>
                    </a:lnTo>
                    <a:lnTo>
                      <a:pt x="114" y="165"/>
                    </a:lnTo>
                    <a:lnTo>
                      <a:pt x="115" y="164"/>
                    </a:lnTo>
                    <a:lnTo>
                      <a:pt x="116" y="163"/>
                    </a:lnTo>
                    <a:lnTo>
                      <a:pt x="117" y="162"/>
                    </a:lnTo>
                    <a:lnTo>
                      <a:pt x="118" y="161"/>
                    </a:lnTo>
                    <a:lnTo>
                      <a:pt x="118" y="160"/>
                    </a:lnTo>
                    <a:lnTo>
                      <a:pt x="119" y="159"/>
                    </a:lnTo>
                    <a:lnTo>
                      <a:pt x="120" y="157"/>
                    </a:lnTo>
                    <a:lnTo>
                      <a:pt x="120" y="156"/>
                    </a:lnTo>
                    <a:lnTo>
                      <a:pt x="120" y="155"/>
                    </a:lnTo>
                    <a:lnTo>
                      <a:pt x="120" y="154"/>
                    </a:lnTo>
                    <a:lnTo>
                      <a:pt x="120" y="154"/>
                    </a:lnTo>
                    <a:lnTo>
                      <a:pt x="121" y="154"/>
                    </a:lnTo>
                    <a:lnTo>
                      <a:pt x="120" y="154"/>
                    </a:lnTo>
                    <a:lnTo>
                      <a:pt x="118" y="154"/>
                    </a:lnTo>
                    <a:lnTo>
                      <a:pt x="117" y="154"/>
                    </a:lnTo>
                    <a:lnTo>
                      <a:pt x="116" y="154"/>
                    </a:lnTo>
                    <a:lnTo>
                      <a:pt x="114" y="154"/>
                    </a:lnTo>
                    <a:lnTo>
                      <a:pt x="113" y="154"/>
                    </a:lnTo>
                    <a:lnTo>
                      <a:pt x="111" y="154"/>
                    </a:lnTo>
                    <a:lnTo>
                      <a:pt x="109" y="154"/>
                    </a:lnTo>
                    <a:lnTo>
                      <a:pt x="107" y="154"/>
                    </a:lnTo>
                    <a:lnTo>
                      <a:pt x="106" y="154"/>
                    </a:lnTo>
                    <a:lnTo>
                      <a:pt x="104" y="154"/>
                    </a:lnTo>
                    <a:lnTo>
                      <a:pt x="103" y="154"/>
                    </a:lnTo>
                    <a:lnTo>
                      <a:pt x="101" y="154"/>
                    </a:lnTo>
                    <a:lnTo>
                      <a:pt x="100" y="154"/>
                    </a:lnTo>
                    <a:lnTo>
                      <a:pt x="99" y="154"/>
                    </a:lnTo>
                    <a:lnTo>
                      <a:pt x="97" y="155"/>
                    </a:lnTo>
                    <a:lnTo>
                      <a:pt x="96" y="155"/>
                    </a:lnTo>
                    <a:lnTo>
                      <a:pt x="94" y="155"/>
                    </a:lnTo>
                    <a:lnTo>
                      <a:pt x="93" y="155"/>
                    </a:lnTo>
                    <a:lnTo>
                      <a:pt x="91" y="155"/>
                    </a:lnTo>
                    <a:lnTo>
                      <a:pt x="90" y="155"/>
                    </a:lnTo>
                    <a:lnTo>
                      <a:pt x="89" y="155"/>
                    </a:lnTo>
                    <a:lnTo>
                      <a:pt x="88" y="155"/>
                    </a:lnTo>
                    <a:lnTo>
                      <a:pt x="87" y="156"/>
                    </a:lnTo>
                    <a:lnTo>
                      <a:pt x="86" y="156"/>
                    </a:lnTo>
                    <a:lnTo>
                      <a:pt x="85" y="156"/>
                    </a:lnTo>
                    <a:lnTo>
                      <a:pt x="84" y="156"/>
                    </a:lnTo>
                    <a:lnTo>
                      <a:pt x="84" y="156"/>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07" name="Freeform 35"/>
              <p:cNvSpPr>
                <a:spLocks/>
              </p:cNvSpPr>
              <p:nvPr/>
            </p:nvSpPr>
            <p:spPr bwMode="auto">
              <a:xfrm>
                <a:off x="4206" y="1664"/>
                <a:ext cx="295" cy="287"/>
              </a:xfrm>
              <a:custGeom>
                <a:avLst/>
                <a:gdLst/>
                <a:ahLst/>
                <a:cxnLst>
                  <a:cxn ang="0">
                    <a:pos x="125" y="52"/>
                  </a:cxn>
                  <a:cxn ang="0">
                    <a:pos x="46" y="122"/>
                  </a:cxn>
                  <a:cxn ang="0">
                    <a:pos x="32" y="135"/>
                  </a:cxn>
                  <a:cxn ang="0">
                    <a:pos x="123" y="148"/>
                  </a:cxn>
                  <a:cxn ang="0">
                    <a:pos x="48" y="286"/>
                  </a:cxn>
                  <a:cxn ang="0">
                    <a:pos x="229" y="285"/>
                  </a:cxn>
                  <a:cxn ang="0">
                    <a:pos x="201" y="172"/>
                  </a:cxn>
                  <a:cxn ang="0">
                    <a:pos x="187" y="135"/>
                  </a:cxn>
                  <a:cxn ang="0">
                    <a:pos x="272" y="126"/>
                  </a:cxn>
                  <a:cxn ang="0">
                    <a:pos x="185" y="54"/>
                  </a:cxn>
                  <a:cxn ang="0">
                    <a:pos x="295" y="50"/>
                  </a:cxn>
                  <a:cxn ang="0">
                    <a:pos x="295" y="49"/>
                  </a:cxn>
                  <a:cxn ang="0">
                    <a:pos x="292" y="47"/>
                  </a:cxn>
                  <a:cxn ang="0">
                    <a:pos x="290" y="46"/>
                  </a:cxn>
                  <a:cxn ang="0">
                    <a:pos x="288" y="45"/>
                  </a:cxn>
                  <a:cxn ang="0">
                    <a:pos x="286" y="45"/>
                  </a:cxn>
                  <a:cxn ang="0">
                    <a:pos x="283" y="44"/>
                  </a:cxn>
                  <a:cxn ang="0">
                    <a:pos x="279" y="43"/>
                  </a:cxn>
                  <a:cxn ang="0">
                    <a:pos x="275" y="42"/>
                  </a:cxn>
                  <a:cxn ang="0">
                    <a:pos x="272" y="42"/>
                  </a:cxn>
                  <a:cxn ang="0">
                    <a:pos x="269" y="41"/>
                  </a:cxn>
                  <a:cxn ang="0">
                    <a:pos x="266" y="41"/>
                  </a:cxn>
                  <a:cxn ang="0">
                    <a:pos x="263" y="40"/>
                  </a:cxn>
                  <a:cxn ang="0">
                    <a:pos x="260" y="40"/>
                  </a:cxn>
                  <a:cxn ang="0">
                    <a:pos x="257" y="39"/>
                  </a:cxn>
                  <a:cxn ang="0">
                    <a:pos x="254" y="39"/>
                  </a:cxn>
                  <a:cxn ang="0">
                    <a:pos x="250" y="38"/>
                  </a:cxn>
                  <a:cxn ang="0">
                    <a:pos x="247" y="37"/>
                  </a:cxn>
                  <a:cxn ang="0">
                    <a:pos x="242" y="36"/>
                  </a:cxn>
                  <a:cxn ang="0">
                    <a:pos x="239" y="36"/>
                  </a:cxn>
                  <a:cxn ang="0">
                    <a:pos x="235" y="35"/>
                  </a:cxn>
                  <a:cxn ang="0">
                    <a:pos x="232" y="34"/>
                  </a:cxn>
                  <a:cxn ang="0">
                    <a:pos x="228" y="33"/>
                  </a:cxn>
                  <a:cxn ang="0">
                    <a:pos x="224" y="33"/>
                  </a:cxn>
                  <a:cxn ang="0">
                    <a:pos x="220" y="32"/>
                  </a:cxn>
                  <a:cxn ang="0">
                    <a:pos x="216" y="31"/>
                  </a:cxn>
                  <a:cxn ang="0">
                    <a:pos x="213" y="30"/>
                  </a:cxn>
                  <a:cxn ang="0">
                    <a:pos x="209" y="30"/>
                  </a:cxn>
                  <a:cxn ang="0">
                    <a:pos x="206" y="29"/>
                  </a:cxn>
                  <a:cxn ang="0">
                    <a:pos x="203" y="28"/>
                  </a:cxn>
                  <a:cxn ang="0">
                    <a:pos x="200" y="28"/>
                  </a:cxn>
                  <a:cxn ang="0">
                    <a:pos x="197" y="27"/>
                  </a:cxn>
                  <a:cxn ang="0">
                    <a:pos x="194" y="26"/>
                  </a:cxn>
                  <a:cxn ang="0">
                    <a:pos x="191" y="26"/>
                  </a:cxn>
                  <a:cxn ang="0">
                    <a:pos x="189" y="25"/>
                  </a:cxn>
                  <a:cxn ang="0">
                    <a:pos x="187" y="25"/>
                  </a:cxn>
                  <a:cxn ang="0">
                    <a:pos x="184" y="24"/>
                  </a:cxn>
                  <a:cxn ang="0">
                    <a:pos x="182" y="24"/>
                  </a:cxn>
                  <a:cxn ang="0">
                    <a:pos x="165" y="0"/>
                  </a:cxn>
                  <a:cxn ang="0">
                    <a:pos x="122" y="26"/>
                  </a:cxn>
                  <a:cxn ang="0">
                    <a:pos x="27" y="44"/>
                  </a:cxn>
                </a:cxnLst>
                <a:rect l="0" t="0" r="r" b="b"/>
                <a:pathLst>
                  <a:path w="295" h="287">
                    <a:moveTo>
                      <a:pt x="0" y="52"/>
                    </a:moveTo>
                    <a:lnTo>
                      <a:pt x="125" y="52"/>
                    </a:lnTo>
                    <a:lnTo>
                      <a:pt x="124" y="107"/>
                    </a:lnTo>
                    <a:lnTo>
                      <a:pt x="46" y="122"/>
                    </a:lnTo>
                    <a:lnTo>
                      <a:pt x="20" y="130"/>
                    </a:lnTo>
                    <a:lnTo>
                      <a:pt x="32" y="135"/>
                    </a:lnTo>
                    <a:lnTo>
                      <a:pt x="119" y="136"/>
                    </a:lnTo>
                    <a:lnTo>
                      <a:pt x="123" y="148"/>
                    </a:lnTo>
                    <a:lnTo>
                      <a:pt x="89" y="210"/>
                    </a:lnTo>
                    <a:lnTo>
                      <a:pt x="48" y="286"/>
                    </a:lnTo>
                    <a:lnTo>
                      <a:pt x="205" y="287"/>
                    </a:lnTo>
                    <a:lnTo>
                      <a:pt x="229" y="285"/>
                    </a:lnTo>
                    <a:lnTo>
                      <a:pt x="209" y="222"/>
                    </a:lnTo>
                    <a:lnTo>
                      <a:pt x="201" y="172"/>
                    </a:lnTo>
                    <a:lnTo>
                      <a:pt x="188" y="146"/>
                    </a:lnTo>
                    <a:lnTo>
                      <a:pt x="187" y="135"/>
                    </a:lnTo>
                    <a:lnTo>
                      <a:pt x="275" y="133"/>
                    </a:lnTo>
                    <a:lnTo>
                      <a:pt x="272" y="126"/>
                    </a:lnTo>
                    <a:lnTo>
                      <a:pt x="186" y="105"/>
                    </a:lnTo>
                    <a:lnTo>
                      <a:pt x="185" y="54"/>
                    </a:lnTo>
                    <a:lnTo>
                      <a:pt x="295" y="50"/>
                    </a:lnTo>
                    <a:lnTo>
                      <a:pt x="295" y="50"/>
                    </a:lnTo>
                    <a:lnTo>
                      <a:pt x="295" y="49"/>
                    </a:lnTo>
                    <a:lnTo>
                      <a:pt x="295" y="49"/>
                    </a:lnTo>
                    <a:lnTo>
                      <a:pt x="293" y="48"/>
                    </a:lnTo>
                    <a:lnTo>
                      <a:pt x="292" y="47"/>
                    </a:lnTo>
                    <a:lnTo>
                      <a:pt x="291" y="46"/>
                    </a:lnTo>
                    <a:lnTo>
                      <a:pt x="290" y="46"/>
                    </a:lnTo>
                    <a:lnTo>
                      <a:pt x="289" y="46"/>
                    </a:lnTo>
                    <a:lnTo>
                      <a:pt x="288" y="45"/>
                    </a:lnTo>
                    <a:lnTo>
                      <a:pt x="287" y="45"/>
                    </a:lnTo>
                    <a:lnTo>
                      <a:pt x="286" y="45"/>
                    </a:lnTo>
                    <a:lnTo>
                      <a:pt x="284" y="44"/>
                    </a:lnTo>
                    <a:lnTo>
                      <a:pt x="283" y="44"/>
                    </a:lnTo>
                    <a:lnTo>
                      <a:pt x="281" y="43"/>
                    </a:lnTo>
                    <a:lnTo>
                      <a:pt x="279" y="43"/>
                    </a:lnTo>
                    <a:lnTo>
                      <a:pt x="277" y="43"/>
                    </a:lnTo>
                    <a:lnTo>
                      <a:pt x="275" y="42"/>
                    </a:lnTo>
                    <a:lnTo>
                      <a:pt x="273" y="42"/>
                    </a:lnTo>
                    <a:lnTo>
                      <a:pt x="272" y="42"/>
                    </a:lnTo>
                    <a:lnTo>
                      <a:pt x="271" y="42"/>
                    </a:lnTo>
                    <a:lnTo>
                      <a:pt x="269" y="41"/>
                    </a:lnTo>
                    <a:lnTo>
                      <a:pt x="268" y="41"/>
                    </a:lnTo>
                    <a:lnTo>
                      <a:pt x="266" y="41"/>
                    </a:lnTo>
                    <a:lnTo>
                      <a:pt x="265" y="41"/>
                    </a:lnTo>
                    <a:lnTo>
                      <a:pt x="263" y="40"/>
                    </a:lnTo>
                    <a:lnTo>
                      <a:pt x="262" y="40"/>
                    </a:lnTo>
                    <a:lnTo>
                      <a:pt x="260" y="40"/>
                    </a:lnTo>
                    <a:lnTo>
                      <a:pt x="258" y="39"/>
                    </a:lnTo>
                    <a:lnTo>
                      <a:pt x="257" y="39"/>
                    </a:lnTo>
                    <a:lnTo>
                      <a:pt x="255" y="39"/>
                    </a:lnTo>
                    <a:lnTo>
                      <a:pt x="254" y="39"/>
                    </a:lnTo>
                    <a:lnTo>
                      <a:pt x="252" y="38"/>
                    </a:lnTo>
                    <a:lnTo>
                      <a:pt x="250" y="38"/>
                    </a:lnTo>
                    <a:lnTo>
                      <a:pt x="248" y="38"/>
                    </a:lnTo>
                    <a:lnTo>
                      <a:pt x="247" y="37"/>
                    </a:lnTo>
                    <a:lnTo>
                      <a:pt x="244" y="37"/>
                    </a:lnTo>
                    <a:lnTo>
                      <a:pt x="242" y="36"/>
                    </a:lnTo>
                    <a:lnTo>
                      <a:pt x="241" y="36"/>
                    </a:lnTo>
                    <a:lnTo>
                      <a:pt x="239" y="36"/>
                    </a:lnTo>
                    <a:lnTo>
                      <a:pt x="237" y="36"/>
                    </a:lnTo>
                    <a:lnTo>
                      <a:pt x="235" y="35"/>
                    </a:lnTo>
                    <a:lnTo>
                      <a:pt x="233" y="35"/>
                    </a:lnTo>
                    <a:lnTo>
                      <a:pt x="232" y="34"/>
                    </a:lnTo>
                    <a:lnTo>
                      <a:pt x="229" y="34"/>
                    </a:lnTo>
                    <a:lnTo>
                      <a:pt x="228" y="33"/>
                    </a:lnTo>
                    <a:lnTo>
                      <a:pt x="226" y="33"/>
                    </a:lnTo>
                    <a:lnTo>
                      <a:pt x="224" y="33"/>
                    </a:lnTo>
                    <a:lnTo>
                      <a:pt x="222" y="32"/>
                    </a:lnTo>
                    <a:lnTo>
                      <a:pt x="220" y="32"/>
                    </a:lnTo>
                    <a:lnTo>
                      <a:pt x="218" y="32"/>
                    </a:lnTo>
                    <a:lnTo>
                      <a:pt x="216" y="31"/>
                    </a:lnTo>
                    <a:lnTo>
                      <a:pt x="214" y="31"/>
                    </a:lnTo>
                    <a:lnTo>
                      <a:pt x="213" y="30"/>
                    </a:lnTo>
                    <a:lnTo>
                      <a:pt x="211" y="30"/>
                    </a:lnTo>
                    <a:lnTo>
                      <a:pt x="209" y="30"/>
                    </a:lnTo>
                    <a:lnTo>
                      <a:pt x="207" y="29"/>
                    </a:lnTo>
                    <a:lnTo>
                      <a:pt x="206" y="29"/>
                    </a:lnTo>
                    <a:lnTo>
                      <a:pt x="204" y="29"/>
                    </a:lnTo>
                    <a:lnTo>
                      <a:pt x="203" y="28"/>
                    </a:lnTo>
                    <a:lnTo>
                      <a:pt x="201" y="28"/>
                    </a:lnTo>
                    <a:lnTo>
                      <a:pt x="200" y="28"/>
                    </a:lnTo>
                    <a:lnTo>
                      <a:pt x="198" y="27"/>
                    </a:lnTo>
                    <a:lnTo>
                      <a:pt x="197" y="27"/>
                    </a:lnTo>
                    <a:lnTo>
                      <a:pt x="195" y="26"/>
                    </a:lnTo>
                    <a:lnTo>
                      <a:pt x="194" y="26"/>
                    </a:lnTo>
                    <a:lnTo>
                      <a:pt x="193" y="26"/>
                    </a:lnTo>
                    <a:lnTo>
                      <a:pt x="191" y="26"/>
                    </a:lnTo>
                    <a:lnTo>
                      <a:pt x="190" y="25"/>
                    </a:lnTo>
                    <a:lnTo>
                      <a:pt x="189" y="25"/>
                    </a:lnTo>
                    <a:lnTo>
                      <a:pt x="188" y="25"/>
                    </a:lnTo>
                    <a:lnTo>
                      <a:pt x="187" y="25"/>
                    </a:lnTo>
                    <a:lnTo>
                      <a:pt x="185" y="24"/>
                    </a:lnTo>
                    <a:lnTo>
                      <a:pt x="184" y="24"/>
                    </a:lnTo>
                    <a:lnTo>
                      <a:pt x="183" y="24"/>
                    </a:lnTo>
                    <a:lnTo>
                      <a:pt x="182" y="24"/>
                    </a:lnTo>
                    <a:lnTo>
                      <a:pt x="183" y="7"/>
                    </a:lnTo>
                    <a:lnTo>
                      <a:pt x="165" y="0"/>
                    </a:lnTo>
                    <a:lnTo>
                      <a:pt x="126" y="3"/>
                    </a:lnTo>
                    <a:lnTo>
                      <a:pt x="122" y="26"/>
                    </a:lnTo>
                    <a:lnTo>
                      <a:pt x="90" y="31"/>
                    </a:lnTo>
                    <a:lnTo>
                      <a:pt x="27" y="44"/>
                    </a:lnTo>
                    <a:lnTo>
                      <a:pt x="0" y="5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08" name="Freeform 36"/>
              <p:cNvSpPr>
                <a:spLocks/>
              </p:cNvSpPr>
              <p:nvPr/>
            </p:nvSpPr>
            <p:spPr bwMode="auto">
              <a:xfrm>
                <a:off x="4251" y="1810"/>
                <a:ext cx="118" cy="140"/>
              </a:xfrm>
              <a:custGeom>
                <a:avLst/>
                <a:gdLst/>
                <a:ahLst/>
                <a:cxnLst>
                  <a:cxn ang="0">
                    <a:pos x="101" y="1"/>
                  </a:cxn>
                  <a:cxn ang="0">
                    <a:pos x="101" y="4"/>
                  </a:cxn>
                  <a:cxn ang="0">
                    <a:pos x="101" y="6"/>
                  </a:cxn>
                  <a:cxn ang="0">
                    <a:pos x="100" y="8"/>
                  </a:cxn>
                  <a:cxn ang="0">
                    <a:pos x="99" y="11"/>
                  </a:cxn>
                  <a:cxn ang="0">
                    <a:pos x="99" y="14"/>
                  </a:cxn>
                  <a:cxn ang="0">
                    <a:pos x="97" y="17"/>
                  </a:cxn>
                  <a:cxn ang="0">
                    <a:pos x="95" y="21"/>
                  </a:cxn>
                  <a:cxn ang="0">
                    <a:pos x="93" y="25"/>
                  </a:cxn>
                  <a:cxn ang="0">
                    <a:pos x="90" y="28"/>
                  </a:cxn>
                  <a:cxn ang="0">
                    <a:pos x="88" y="32"/>
                  </a:cxn>
                  <a:cxn ang="0">
                    <a:pos x="85" y="36"/>
                  </a:cxn>
                  <a:cxn ang="0">
                    <a:pos x="81" y="39"/>
                  </a:cxn>
                  <a:cxn ang="0">
                    <a:pos x="79" y="43"/>
                  </a:cxn>
                  <a:cxn ang="0">
                    <a:pos x="76" y="46"/>
                  </a:cxn>
                  <a:cxn ang="0">
                    <a:pos x="74" y="49"/>
                  </a:cxn>
                  <a:cxn ang="0">
                    <a:pos x="71" y="52"/>
                  </a:cxn>
                  <a:cxn ang="0">
                    <a:pos x="69" y="55"/>
                  </a:cxn>
                  <a:cxn ang="0">
                    <a:pos x="67" y="57"/>
                  </a:cxn>
                  <a:cxn ang="0">
                    <a:pos x="66" y="60"/>
                  </a:cxn>
                  <a:cxn ang="0">
                    <a:pos x="65" y="62"/>
                  </a:cxn>
                  <a:cxn ang="0">
                    <a:pos x="63" y="65"/>
                  </a:cxn>
                  <a:cxn ang="0">
                    <a:pos x="62" y="67"/>
                  </a:cxn>
                  <a:cxn ang="0">
                    <a:pos x="62" y="70"/>
                  </a:cxn>
                  <a:cxn ang="0">
                    <a:pos x="62" y="73"/>
                  </a:cxn>
                  <a:cxn ang="0">
                    <a:pos x="62" y="76"/>
                  </a:cxn>
                  <a:cxn ang="0">
                    <a:pos x="63" y="80"/>
                  </a:cxn>
                  <a:cxn ang="0">
                    <a:pos x="65" y="83"/>
                  </a:cxn>
                  <a:cxn ang="0">
                    <a:pos x="68" y="86"/>
                  </a:cxn>
                  <a:cxn ang="0">
                    <a:pos x="73" y="90"/>
                  </a:cxn>
                  <a:cxn ang="0">
                    <a:pos x="77" y="93"/>
                  </a:cxn>
                  <a:cxn ang="0">
                    <a:pos x="83" y="95"/>
                  </a:cxn>
                  <a:cxn ang="0">
                    <a:pos x="88" y="98"/>
                  </a:cxn>
                  <a:cxn ang="0">
                    <a:pos x="93" y="100"/>
                  </a:cxn>
                  <a:cxn ang="0">
                    <a:pos x="98" y="102"/>
                  </a:cxn>
                  <a:cxn ang="0">
                    <a:pos x="103" y="104"/>
                  </a:cxn>
                  <a:cxn ang="0">
                    <a:pos x="107" y="106"/>
                  </a:cxn>
                  <a:cxn ang="0">
                    <a:pos x="111" y="108"/>
                  </a:cxn>
                  <a:cxn ang="0">
                    <a:pos x="114" y="110"/>
                  </a:cxn>
                  <a:cxn ang="0">
                    <a:pos x="117" y="113"/>
                  </a:cxn>
                  <a:cxn ang="0">
                    <a:pos x="118" y="116"/>
                  </a:cxn>
                  <a:cxn ang="0">
                    <a:pos x="118" y="120"/>
                  </a:cxn>
                  <a:cxn ang="0">
                    <a:pos x="114" y="123"/>
                  </a:cxn>
                  <a:cxn ang="0">
                    <a:pos x="109" y="126"/>
                  </a:cxn>
                  <a:cxn ang="0">
                    <a:pos x="105" y="128"/>
                  </a:cxn>
                  <a:cxn ang="0">
                    <a:pos x="102" y="129"/>
                  </a:cxn>
                  <a:cxn ang="0">
                    <a:pos x="98" y="131"/>
                  </a:cxn>
                  <a:cxn ang="0">
                    <a:pos x="94" y="132"/>
                  </a:cxn>
                  <a:cxn ang="0">
                    <a:pos x="90" y="133"/>
                  </a:cxn>
                  <a:cxn ang="0">
                    <a:pos x="86" y="135"/>
                  </a:cxn>
                  <a:cxn ang="0">
                    <a:pos x="83" y="136"/>
                  </a:cxn>
                  <a:cxn ang="0">
                    <a:pos x="79" y="137"/>
                  </a:cxn>
                  <a:cxn ang="0">
                    <a:pos x="76" y="137"/>
                  </a:cxn>
                  <a:cxn ang="0">
                    <a:pos x="71" y="139"/>
                  </a:cxn>
                  <a:cxn ang="0">
                    <a:pos x="67" y="139"/>
                  </a:cxn>
                  <a:cxn ang="0">
                    <a:pos x="66" y="140"/>
                  </a:cxn>
                  <a:cxn ang="0">
                    <a:pos x="63" y="20"/>
                  </a:cxn>
                  <a:cxn ang="0">
                    <a:pos x="101" y="0"/>
                  </a:cxn>
                </a:cxnLst>
                <a:rect l="0" t="0" r="r" b="b"/>
                <a:pathLst>
                  <a:path w="118" h="140">
                    <a:moveTo>
                      <a:pt x="101" y="0"/>
                    </a:moveTo>
                    <a:lnTo>
                      <a:pt x="101" y="0"/>
                    </a:lnTo>
                    <a:lnTo>
                      <a:pt x="101" y="1"/>
                    </a:lnTo>
                    <a:lnTo>
                      <a:pt x="101" y="2"/>
                    </a:lnTo>
                    <a:lnTo>
                      <a:pt x="101" y="3"/>
                    </a:lnTo>
                    <a:lnTo>
                      <a:pt x="101" y="4"/>
                    </a:lnTo>
                    <a:lnTo>
                      <a:pt x="101" y="4"/>
                    </a:lnTo>
                    <a:lnTo>
                      <a:pt x="101" y="5"/>
                    </a:lnTo>
                    <a:lnTo>
                      <a:pt x="101" y="6"/>
                    </a:lnTo>
                    <a:lnTo>
                      <a:pt x="101" y="7"/>
                    </a:lnTo>
                    <a:lnTo>
                      <a:pt x="100" y="7"/>
                    </a:lnTo>
                    <a:lnTo>
                      <a:pt x="100" y="8"/>
                    </a:lnTo>
                    <a:lnTo>
                      <a:pt x="100" y="9"/>
                    </a:lnTo>
                    <a:lnTo>
                      <a:pt x="100" y="10"/>
                    </a:lnTo>
                    <a:lnTo>
                      <a:pt x="99" y="11"/>
                    </a:lnTo>
                    <a:lnTo>
                      <a:pt x="99" y="12"/>
                    </a:lnTo>
                    <a:lnTo>
                      <a:pt x="99" y="13"/>
                    </a:lnTo>
                    <a:lnTo>
                      <a:pt x="99" y="14"/>
                    </a:lnTo>
                    <a:lnTo>
                      <a:pt x="98" y="15"/>
                    </a:lnTo>
                    <a:lnTo>
                      <a:pt x="98" y="16"/>
                    </a:lnTo>
                    <a:lnTo>
                      <a:pt x="97" y="17"/>
                    </a:lnTo>
                    <a:lnTo>
                      <a:pt x="96" y="19"/>
                    </a:lnTo>
                    <a:lnTo>
                      <a:pt x="95" y="20"/>
                    </a:lnTo>
                    <a:lnTo>
                      <a:pt x="95" y="21"/>
                    </a:lnTo>
                    <a:lnTo>
                      <a:pt x="95" y="22"/>
                    </a:lnTo>
                    <a:lnTo>
                      <a:pt x="94" y="23"/>
                    </a:lnTo>
                    <a:lnTo>
                      <a:pt x="93" y="25"/>
                    </a:lnTo>
                    <a:lnTo>
                      <a:pt x="92" y="26"/>
                    </a:lnTo>
                    <a:lnTo>
                      <a:pt x="91" y="27"/>
                    </a:lnTo>
                    <a:lnTo>
                      <a:pt x="90" y="28"/>
                    </a:lnTo>
                    <a:lnTo>
                      <a:pt x="89" y="29"/>
                    </a:lnTo>
                    <a:lnTo>
                      <a:pt x="89" y="31"/>
                    </a:lnTo>
                    <a:lnTo>
                      <a:pt x="88" y="32"/>
                    </a:lnTo>
                    <a:lnTo>
                      <a:pt x="87" y="33"/>
                    </a:lnTo>
                    <a:lnTo>
                      <a:pt x="85" y="34"/>
                    </a:lnTo>
                    <a:lnTo>
                      <a:pt x="85" y="36"/>
                    </a:lnTo>
                    <a:lnTo>
                      <a:pt x="84" y="37"/>
                    </a:lnTo>
                    <a:lnTo>
                      <a:pt x="83" y="38"/>
                    </a:lnTo>
                    <a:lnTo>
                      <a:pt x="81" y="39"/>
                    </a:lnTo>
                    <a:lnTo>
                      <a:pt x="80" y="41"/>
                    </a:lnTo>
                    <a:lnTo>
                      <a:pt x="80" y="41"/>
                    </a:lnTo>
                    <a:lnTo>
                      <a:pt x="79" y="43"/>
                    </a:lnTo>
                    <a:lnTo>
                      <a:pt x="77" y="44"/>
                    </a:lnTo>
                    <a:lnTo>
                      <a:pt x="77" y="45"/>
                    </a:lnTo>
                    <a:lnTo>
                      <a:pt x="76" y="46"/>
                    </a:lnTo>
                    <a:lnTo>
                      <a:pt x="75" y="47"/>
                    </a:lnTo>
                    <a:lnTo>
                      <a:pt x="74" y="48"/>
                    </a:lnTo>
                    <a:lnTo>
                      <a:pt x="74" y="49"/>
                    </a:lnTo>
                    <a:lnTo>
                      <a:pt x="73" y="50"/>
                    </a:lnTo>
                    <a:lnTo>
                      <a:pt x="72" y="51"/>
                    </a:lnTo>
                    <a:lnTo>
                      <a:pt x="71" y="52"/>
                    </a:lnTo>
                    <a:lnTo>
                      <a:pt x="71" y="53"/>
                    </a:lnTo>
                    <a:lnTo>
                      <a:pt x="70" y="54"/>
                    </a:lnTo>
                    <a:lnTo>
                      <a:pt x="69" y="55"/>
                    </a:lnTo>
                    <a:lnTo>
                      <a:pt x="69" y="56"/>
                    </a:lnTo>
                    <a:lnTo>
                      <a:pt x="68" y="57"/>
                    </a:lnTo>
                    <a:lnTo>
                      <a:pt x="67" y="57"/>
                    </a:lnTo>
                    <a:lnTo>
                      <a:pt x="67" y="58"/>
                    </a:lnTo>
                    <a:lnTo>
                      <a:pt x="66" y="59"/>
                    </a:lnTo>
                    <a:lnTo>
                      <a:pt x="66" y="60"/>
                    </a:lnTo>
                    <a:lnTo>
                      <a:pt x="66" y="60"/>
                    </a:lnTo>
                    <a:lnTo>
                      <a:pt x="65" y="61"/>
                    </a:lnTo>
                    <a:lnTo>
                      <a:pt x="65" y="62"/>
                    </a:lnTo>
                    <a:lnTo>
                      <a:pt x="64" y="63"/>
                    </a:lnTo>
                    <a:lnTo>
                      <a:pt x="64" y="64"/>
                    </a:lnTo>
                    <a:lnTo>
                      <a:pt x="63" y="65"/>
                    </a:lnTo>
                    <a:lnTo>
                      <a:pt x="63" y="65"/>
                    </a:lnTo>
                    <a:lnTo>
                      <a:pt x="62" y="66"/>
                    </a:lnTo>
                    <a:lnTo>
                      <a:pt x="62" y="67"/>
                    </a:lnTo>
                    <a:lnTo>
                      <a:pt x="62" y="68"/>
                    </a:lnTo>
                    <a:lnTo>
                      <a:pt x="62" y="69"/>
                    </a:lnTo>
                    <a:lnTo>
                      <a:pt x="62" y="70"/>
                    </a:lnTo>
                    <a:lnTo>
                      <a:pt x="62" y="71"/>
                    </a:lnTo>
                    <a:lnTo>
                      <a:pt x="62" y="72"/>
                    </a:lnTo>
                    <a:lnTo>
                      <a:pt x="62" y="73"/>
                    </a:lnTo>
                    <a:lnTo>
                      <a:pt x="62" y="74"/>
                    </a:lnTo>
                    <a:lnTo>
                      <a:pt x="62" y="75"/>
                    </a:lnTo>
                    <a:lnTo>
                      <a:pt x="62" y="76"/>
                    </a:lnTo>
                    <a:lnTo>
                      <a:pt x="62" y="77"/>
                    </a:lnTo>
                    <a:lnTo>
                      <a:pt x="62" y="78"/>
                    </a:lnTo>
                    <a:lnTo>
                      <a:pt x="63" y="80"/>
                    </a:lnTo>
                    <a:lnTo>
                      <a:pt x="64" y="81"/>
                    </a:lnTo>
                    <a:lnTo>
                      <a:pt x="64" y="82"/>
                    </a:lnTo>
                    <a:lnTo>
                      <a:pt x="65" y="83"/>
                    </a:lnTo>
                    <a:lnTo>
                      <a:pt x="66" y="84"/>
                    </a:lnTo>
                    <a:lnTo>
                      <a:pt x="67" y="85"/>
                    </a:lnTo>
                    <a:lnTo>
                      <a:pt x="68" y="86"/>
                    </a:lnTo>
                    <a:lnTo>
                      <a:pt x="70" y="88"/>
                    </a:lnTo>
                    <a:lnTo>
                      <a:pt x="71" y="88"/>
                    </a:lnTo>
                    <a:lnTo>
                      <a:pt x="73" y="90"/>
                    </a:lnTo>
                    <a:lnTo>
                      <a:pt x="74" y="91"/>
                    </a:lnTo>
                    <a:lnTo>
                      <a:pt x="76" y="92"/>
                    </a:lnTo>
                    <a:lnTo>
                      <a:pt x="77" y="93"/>
                    </a:lnTo>
                    <a:lnTo>
                      <a:pt x="80" y="94"/>
                    </a:lnTo>
                    <a:lnTo>
                      <a:pt x="81" y="95"/>
                    </a:lnTo>
                    <a:lnTo>
                      <a:pt x="83" y="95"/>
                    </a:lnTo>
                    <a:lnTo>
                      <a:pt x="85" y="96"/>
                    </a:lnTo>
                    <a:lnTo>
                      <a:pt x="87" y="97"/>
                    </a:lnTo>
                    <a:lnTo>
                      <a:pt x="88" y="98"/>
                    </a:lnTo>
                    <a:lnTo>
                      <a:pt x="90" y="98"/>
                    </a:lnTo>
                    <a:lnTo>
                      <a:pt x="92" y="99"/>
                    </a:lnTo>
                    <a:lnTo>
                      <a:pt x="93" y="100"/>
                    </a:lnTo>
                    <a:lnTo>
                      <a:pt x="95" y="100"/>
                    </a:lnTo>
                    <a:lnTo>
                      <a:pt x="97" y="101"/>
                    </a:lnTo>
                    <a:lnTo>
                      <a:pt x="98" y="102"/>
                    </a:lnTo>
                    <a:lnTo>
                      <a:pt x="100" y="103"/>
                    </a:lnTo>
                    <a:lnTo>
                      <a:pt x="101" y="103"/>
                    </a:lnTo>
                    <a:lnTo>
                      <a:pt x="103" y="104"/>
                    </a:lnTo>
                    <a:lnTo>
                      <a:pt x="104" y="104"/>
                    </a:lnTo>
                    <a:lnTo>
                      <a:pt x="106" y="105"/>
                    </a:lnTo>
                    <a:lnTo>
                      <a:pt x="107" y="106"/>
                    </a:lnTo>
                    <a:lnTo>
                      <a:pt x="109" y="107"/>
                    </a:lnTo>
                    <a:lnTo>
                      <a:pt x="110" y="107"/>
                    </a:lnTo>
                    <a:lnTo>
                      <a:pt x="111" y="108"/>
                    </a:lnTo>
                    <a:lnTo>
                      <a:pt x="112" y="109"/>
                    </a:lnTo>
                    <a:lnTo>
                      <a:pt x="113" y="110"/>
                    </a:lnTo>
                    <a:lnTo>
                      <a:pt x="114" y="110"/>
                    </a:lnTo>
                    <a:lnTo>
                      <a:pt x="115" y="111"/>
                    </a:lnTo>
                    <a:lnTo>
                      <a:pt x="116" y="112"/>
                    </a:lnTo>
                    <a:lnTo>
                      <a:pt x="117" y="113"/>
                    </a:lnTo>
                    <a:lnTo>
                      <a:pt x="118" y="114"/>
                    </a:lnTo>
                    <a:lnTo>
                      <a:pt x="118" y="115"/>
                    </a:lnTo>
                    <a:lnTo>
                      <a:pt x="118" y="116"/>
                    </a:lnTo>
                    <a:lnTo>
                      <a:pt x="118" y="117"/>
                    </a:lnTo>
                    <a:lnTo>
                      <a:pt x="118" y="119"/>
                    </a:lnTo>
                    <a:lnTo>
                      <a:pt x="118" y="120"/>
                    </a:lnTo>
                    <a:lnTo>
                      <a:pt x="117" y="121"/>
                    </a:lnTo>
                    <a:lnTo>
                      <a:pt x="115" y="122"/>
                    </a:lnTo>
                    <a:lnTo>
                      <a:pt x="114" y="123"/>
                    </a:lnTo>
                    <a:lnTo>
                      <a:pt x="113" y="124"/>
                    </a:lnTo>
                    <a:lnTo>
                      <a:pt x="110" y="125"/>
                    </a:lnTo>
                    <a:lnTo>
                      <a:pt x="109" y="126"/>
                    </a:lnTo>
                    <a:lnTo>
                      <a:pt x="107" y="127"/>
                    </a:lnTo>
                    <a:lnTo>
                      <a:pt x="107" y="127"/>
                    </a:lnTo>
                    <a:lnTo>
                      <a:pt x="105" y="128"/>
                    </a:lnTo>
                    <a:lnTo>
                      <a:pt x="104" y="128"/>
                    </a:lnTo>
                    <a:lnTo>
                      <a:pt x="103" y="129"/>
                    </a:lnTo>
                    <a:lnTo>
                      <a:pt x="102" y="129"/>
                    </a:lnTo>
                    <a:lnTo>
                      <a:pt x="100" y="130"/>
                    </a:lnTo>
                    <a:lnTo>
                      <a:pt x="99" y="131"/>
                    </a:lnTo>
                    <a:lnTo>
                      <a:pt x="98" y="131"/>
                    </a:lnTo>
                    <a:lnTo>
                      <a:pt x="97" y="131"/>
                    </a:lnTo>
                    <a:lnTo>
                      <a:pt x="95" y="132"/>
                    </a:lnTo>
                    <a:lnTo>
                      <a:pt x="94" y="132"/>
                    </a:lnTo>
                    <a:lnTo>
                      <a:pt x="93" y="132"/>
                    </a:lnTo>
                    <a:lnTo>
                      <a:pt x="92" y="133"/>
                    </a:lnTo>
                    <a:lnTo>
                      <a:pt x="90" y="133"/>
                    </a:lnTo>
                    <a:lnTo>
                      <a:pt x="89" y="134"/>
                    </a:lnTo>
                    <a:lnTo>
                      <a:pt x="88" y="134"/>
                    </a:lnTo>
                    <a:lnTo>
                      <a:pt x="86" y="135"/>
                    </a:lnTo>
                    <a:lnTo>
                      <a:pt x="85" y="135"/>
                    </a:lnTo>
                    <a:lnTo>
                      <a:pt x="84" y="135"/>
                    </a:lnTo>
                    <a:lnTo>
                      <a:pt x="83" y="136"/>
                    </a:lnTo>
                    <a:lnTo>
                      <a:pt x="81" y="136"/>
                    </a:lnTo>
                    <a:lnTo>
                      <a:pt x="80" y="136"/>
                    </a:lnTo>
                    <a:lnTo>
                      <a:pt x="79" y="137"/>
                    </a:lnTo>
                    <a:lnTo>
                      <a:pt x="78" y="137"/>
                    </a:lnTo>
                    <a:lnTo>
                      <a:pt x="77" y="137"/>
                    </a:lnTo>
                    <a:lnTo>
                      <a:pt x="76" y="137"/>
                    </a:lnTo>
                    <a:lnTo>
                      <a:pt x="75" y="138"/>
                    </a:lnTo>
                    <a:lnTo>
                      <a:pt x="73" y="138"/>
                    </a:lnTo>
                    <a:lnTo>
                      <a:pt x="71" y="139"/>
                    </a:lnTo>
                    <a:lnTo>
                      <a:pt x="70" y="139"/>
                    </a:lnTo>
                    <a:lnTo>
                      <a:pt x="68" y="139"/>
                    </a:lnTo>
                    <a:lnTo>
                      <a:pt x="67" y="139"/>
                    </a:lnTo>
                    <a:lnTo>
                      <a:pt x="66" y="139"/>
                    </a:lnTo>
                    <a:lnTo>
                      <a:pt x="66" y="140"/>
                    </a:lnTo>
                    <a:lnTo>
                      <a:pt x="66" y="140"/>
                    </a:lnTo>
                    <a:lnTo>
                      <a:pt x="0" y="138"/>
                    </a:lnTo>
                    <a:lnTo>
                      <a:pt x="33" y="85"/>
                    </a:lnTo>
                    <a:lnTo>
                      <a:pt x="63" y="20"/>
                    </a:lnTo>
                    <a:lnTo>
                      <a:pt x="76" y="4"/>
                    </a:lnTo>
                    <a:lnTo>
                      <a:pt x="78" y="0"/>
                    </a:lnTo>
                    <a:lnTo>
                      <a:pt x="101"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09" name="Freeform 37"/>
              <p:cNvSpPr>
                <a:spLocks/>
              </p:cNvSpPr>
              <p:nvPr/>
            </p:nvSpPr>
            <p:spPr bwMode="auto">
              <a:xfrm>
                <a:off x="4245" y="1814"/>
                <a:ext cx="82" cy="137"/>
              </a:xfrm>
              <a:custGeom>
                <a:avLst/>
                <a:gdLst/>
                <a:ahLst/>
                <a:cxnLst>
                  <a:cxn ang="0">
                    <a:pos x="14" y="137"/>
                  </a:cxn>
                  <a:cxn ang="0">
                    <a:pos x="1" y="135"/>
                  </a:cxn>
                  <a:cxn ang="0">
                    <a:pos x="2" y="133"/>
                  </a:cxn>
                  <a:cxn ang="0">
                    <a:pos x="2" y="131"/>
                  </a:cxn>
                  <a:cxn ang="0">
                    <a:pos x="4" y="129"/>
                  </a:cxn>
                  <a:cxn ang="0">
                    <a:pos x="5" y="128"/>
                  </a:cxn>
                  <a:cxn ang="0">
                    <a:pos x="6" y="126"/>
                  </a:cxn>
                  <a:cxn ang="0">
                    <a:pos x="7" y="124"/>
                  </a:cxn>
                  <a:cxn ang="0">
                    <a:pos x="10" y="122"/>
                  </a:cxn>
                  <a:cxn ang="0">
                    <a:pos x="11" y="119"/>
                  </a:cxn>
                  <a:cxn ang="0">
                    <a:pos x="12" y="118"/>
                  </a:cxn>
                  <a:cxn ang="0">
                    <a:pos x="14" y="116"/>
                  </a:cxn>
                  <a:cxn ang="0">
                    <a:pos x="15" y="114"/>
                  </a:cxn>
                  <a:cxn ang="0">
                    <a:pos x="17" y="112"/>
                  </a:cxn>
                  <a:cxn ang="0">
                    <a:pos x="18" y="109"/>
                  </a:cxn>
                  <a:cxn ang="0">
                    <a:pos x="20" y="106"/>
                  </a:cxn>
                  <a:cxn ang="0">
                    <a:pos x="22" y="104"/>
                  </a:cxn>
                  <a:cxn ang="0">
                    <a:pos x="23" y="101"/>
                  </a:cxn>
                  <a:cxn ang="0">
                    <a:pos x="25" y="99"/>
                  </a:cxn>
                  <a:cxn ang="0">
                    <a:pos x="26" y="96"/>
                  </a:cxn>
                  <a:cxn ang="0">
                    <a:pos x="29" y="94"/>
                  </a:cxn>
                  <a:cxn ang="0">
                    <a:pos x="30" y="91"/>
                  </a:cxn>
                  <a:cxn ang="0">
                    <a:pos x="31" y="90"/>
                  </a:cxn>
                  <a:cxn ang="0">
                    <a:pos x="32" y="88"/>
                  </a:cxn>
                  <a:cxn ang="0">
                    <a:pos x="33" y="86"/>
                  </a:cxn>
                  <a:cxn ang="0">
                    <a:pos x="34" y="84"/>
                  </a:cxn>
                  <a:cxn ang="0">
                    <a:pos x="35" y="82"/>
                  </a:cxn>
                  <a:cxn ang="0">
                    <a:pos x="36" y="80"/>
                  </a:cxn>
                  <a:cxn ang="0">
                    <a:pos x="37" y="78"/>
                  </a:cxn>
                  <a:cxn ang="0">
                    <a:pos x="39" y="75"/>
                  </a:cxn>
                  <a:cxn ang="0">
                    <a:pos x="40" y="73"/>
                  </a:cxn>
                  <a:cxn ang="0">
                    <a:pos x="41" y="70"/>
                  </a:cxn>
                  <a:cxn ang="0">
                    <a:pos x="42" y="67"/>
                  </a:cxn>
                  <a:cxn ang="0">
                    <a:pos x="44" y="64"/>
                  </a:cxn>
                  <a:cxn ang="0">
                    <a:pos x="45" y="61"/>
                  </a:cxn>
                  <a:cxn ang="0">
                    <a:pos x="46" y="58"/>
                  </a:cxn>
                  <a:cxn ang="0">
                    <a:pos x="47" y="54"/>
                  </a:cxn>
                  <a:cxn ang="0">
                    <a:pos x="49" y="51"/>
                  </a:cxn>
                  <a:cxn ang="0">
                    <a:pos x="50" y="47"/>
                  </a:cxn>
                  <a:cxn ang="0">
                    <a:pos x="52" y="43"/>
                  </a:cxn>
                  <a:cxn ang="0">
                    <a:pos x="53" y="38"/>
                  </a:cxn>
                  <a:cxn ang="0">
                    <a:pos x="54" y="35"/>
                  </a:cxn>
                  <a:cxn ang="0">
                    <a:pos x="55" y="32"/>
                  </a:cxn>
                  <a:cxn ang="0">
                    <a:pos x="56" y="30"/>
                  </a:cxn>
                  <a:cxn ang="0">
                    <a:pos x="57" y="28"/>
                  </a:cxn>
                  <a:cxn ang="0">
                    <a:pos x="58" y="25"/>
                  </a:cxn>
                  <a:cxn ang="0">
                    <a:pos x="58" y="24"/>
                  </a:cxn>
                  <a:cxn ang="0">
                    <a:pos x="59" y="22"/>
                  </a:cxn>
                  <a:cxn ang="0">
                    <a:pos x="60" y="20"/>
                  </a:cxn>
                  <a:cxn ang="0">
                    <a:pos x="60" y="19"/>
                  </a:cxn>
                  <a:cxn ang="0">
                    <a:pos x="61" y="17"/>
                  </a:cxn>
                  <a:cxn ang="0">
                    <a:pos x="62" y="15"/>
                  </a:cxn>
                  <a:cxn ang="0">
                    <a:pos x="64" y="13"/>
                  </a:cxn>
                  <a:cxn ang="0">
                    <a:pos x="66" y="10"/>
                  </a:cxn>
                  <a:cxn ang="0">
                    <a:pos x="68" y="8"/>
                  </a:cxn>
                  <a:cxn ang="0">
                    <a:pos x="69" y="7"/>
                  </a:cxn>
                  <a:cxn ang="0">
                    <a:pos x="71" y="5"/>
                  </a:cxn>
                  <a:cxn ang="0">
                    <a:pos x="74" y="3"/>
                  </a:cxn>
                  <a:cxn ang="0">
                    <a:pos x="76" y="2"/>
                  </a:cxn>
                  <a:cxn ang="0">
                    <a:pos x="80" y="1"/>
                  </a:cxn>
                  <a:cxn ang="0">
                    <a:pos x="82" y="0"/>
                  </a:cxn>
                </a:cxnLst>
                <a:rect l="0" t="0" r="r" b="b"/>
                <a:pathLst>
                  <a:path w="82" h="137">
                    <a:moveTo>
                      <a:pt x="82" y="0"/>
                    </a:moveTo>
                    <a:lnTo>
                      <a:pt x="14" y="137"/>
                    </a:lnTo>
                    <a:lnTo>
                      <a:pt x="0" y="137"/>
                    </a:lnTo>
                    <a:lnTo>
                      <a:pt x="1" y="135"/>
                    </a:lnTo>
                    <a:lnTo>
                      <a:pt x="1" y="134"/>
                    </a:lnTo>
                    <a:lnTo>
                      <a:pt x="2" y="133"/>
                    </a:lnTo>
                    <a:lnTo>
                      <a:pt x="2" y="132"/>
                    </a:lnTo>
                    <a:lnTo>
                      <a:pt x="2" y="131"/>
                    </a:lnTo>
                    <a:lnTo>
                      <a:pt x="3" y="130"/>
                    </a:lnTo>
                    <a:lnTo>
                      <a:pt x="4" y="129"/>
                    </a:lnTo>
                    <a:lnTo>
                      <a:pt x="4" y="129"/>
                    </a:lnTo>
                    <a:lnTo>
                      <a:pt x="5" y="128"/>
                    </a:lnTo>
                    <a:lnTo>
                      <a:pt x="5" y="127"/>
                    </a:lnTo>
                    <a:lnTo>
                      <a:pt x="6" y="126"/>
                    </a:lnTo>
                    <a:lnTo>
                      <a:pt x="7" y="126"/>
                    </a:lnTo>
                    <a:lnTo>
                      <a:pt x="7" y="124"/>
                    </a:lnTo>
                    <a:lnTo>
                      <a:pt x="9" y="123"/>
                    </a:lnTo>
                    <a:lnTo>
                      <a:pt x="10" y="122"/>
                    </a:lnTo>
                    <a:lnTo>
                      <a:pt x="11" y="120"/>
                    </a:lnTo>
                    <a:lnTo>
                      <a:pt x="11" y="119"/>
                    </a:lnTo>
                    <a:lnTo>
                      <a:pt x="12" y="119"/>
                    </a:lnTo>
                    <a:lnTo>
                      <a:pt x="12" y="118"/>
                    </a:lnTo>
                    <a:lnTo>
                      <a:pt x="13" y="117"/>
                    </a:lnTo>
                    <a:lnTo>
                      <a:pt x="14" y="116"/>
                    </a:lnTo>
                    <a:lnTo>
                      <a:pt x="14" y="115"/>
                    </a:lnTo>
                    <a:lnTo>
                      <a:pt x="15" y="114"/>
                    </a:lnTo>
                    <a:lnTo>
                      <a:pt x="16" y="113"/>
                    </a:lnTo>
                    <a:lnTo>
                      <a:pt x="17" y="112"/>
                    </a:lnTo>
                    <a:lnTo>
                      <a:pt x="18" y="110"/>
                    </a:lnTo>
                    <a:lnTo>
                      <a:pt x="18" y="109"/>
                    </a:lnTo>
                    <a:lnTo>
                      <a:pt x="20" y="107"/>
                    </a:lnTo>
                    <a:lnTo>
                      <a:pt x="20" y="106"/>
                    </a:lnTo>
                    <a:lnTo>
                      <a:pt x="21" y="105"/>
                    </a:lnTo>
                    <a:lnTo>
                      <a:pt x="22" y="104"/>
                    </a:lnTo>
                    <a:lnTo>
                      <a:pt x="22" y="103"/>
                    </a:lnTo>
                    <a:lnTo>
                      <a:pt x="23" y="101"/>
                    </a:lnTo>
                    <a:lnTo>
                      <a:pt x="24" y="100"/>
                    </a:lnTo>
                    <a:lnTo>
                      <a:pt x="25" y="99"/>
                    </a:lnTo>
                    <a:lnTo>
                      <a:pt x="26" y="98"/>
                    </a:lnTo>
                    <a:lnTo>
                      <a:pt x="26" y="96"/>
                    </a:lnTo>
                    <a:lnTo>
                      <a:pt x="28" y="95"/>
                    </a:lnTo>
                    <a:lnTo>
                      <a:pt x="29" y="94"/>
                    </a:lnTo>
                    <a:lnTo>
                      <a:pt x="29" y="92"/>
                    </a:lnTo>
                    <a:lnTo>
                      <a:pt x="30" y="91"/>
                    </a:lnTo>
                    <a:lnTo>
                      <a:pt x="30" y="91"/>
                    </a:lnTo>
                    <a:lnTo>
                      <a:pt x="31" y="90"/>
                    </a:lnTo>
                    <a:lnTo>
                      <a:pt x="31" y="89"/>
                    </a:lnTo>
                    <a:lnTo>
                      <a:pt x="32" y="88"/>
                    </a:lnTo>
                    <a:lnTo>
                      <a:pt x="32" y="87"/>
                    </a:lnTo>
                    <a:lnTo>
                      <a:pt x="33" y="86"/>
                    </a:lnTo>
                    <a:lnTo>
                      <a:pt x="34" y="85"/>
                    </a:lnTo>
                    <a:lnTo>
                      <a:pt x="34" y="84"/>
                    </a:lnTo>
                    <a:lnTo>
                      <a:pt x="35" y="83"/>
                    </a:lnTo>
                    <a:lnTo>
                      <a:pt x="35" y="82"/>
                    </a:lnTo>
                    <a:lnTo>
                      <a:pt x="35" y="81"/>
                    </a:lnTo>
                    <a:lnTo>
                      <a:pt x="36" y="80"/>
                    </a:lnTo>
                    <a:lnTo>
                      <a:pt x="37" y="79"/>
                    </a:lnTo>
                    <a:lnTo>
                      <a:pt x="37" y="78"/>
                    </a:lnTo>
                    <a:lnTo>
                      <a:pt x="38" y="77"/>
                    </a:lnTo>
                    <a:lnTo>
                      <a:pt x="39" y="75"/>
                    </a:lnTo>
                    <a:lnTo>
                      <a:pt x="39" y="74"/>
                    </a:lnTo>
                    <a:lnTo>
                      <a:pt x="40" y="73"/>
                    </a:lnTo>
                    <a:lnTo>
                      <a:pt x="40" y="72"/>
                    </a:lnTo>
                    <a:lnTo>
                      <a:pt x="41" y="70"/>
                    </a:lnTo>
                    <a:lnTo>
                      <a:pt x="42" y="69"/>
                    </a:lnTo>
                    <a:lnTo>
                      <a:pt x="42" y="67"/>
                    </a:lnTo>
                    <a:lnTo>
                      <a:pt x="43" y="66"/>
                    </a:lnTo>
                    <a:lnTo>
                      <a:pt x="44" y="64"/>
                    </a:lnTo>
                    <a:lnTo>
                      <a:pt x="44" y="63"/>
                    </a:lnTo>
                    <a:lnTo>
                      <a:pt x="45" y="61"/>
                    </a:lnTo>
                    <a:lnTo>
                      <a:pt x="46" y="60"/>
                    </a:lnTo>
                    <a:lnTo>
                      <a:pt x="46" y="58"/>
                    </a:lnTo>
                    <a:lnTo>
                      <a:pt x="47" y="56"/>
                    </a:lnTo>
                    <a:lnTo>
                      <a:pt x="47" y="54"/>
                    </a:lnTo>
                    <a:lnTo>
                      <a:pt x="48" y="53"/>
                    </a:lnTo>
                    <a:lnTo>
                      <a:pt x="49" y="51"/>
                    </a:lnTo>
                    <a:lnTo>
                      <a:pt x="50" y="49"/>
                    </a:lnTo>
                    <a:lnTo>
                      <a:pt x="50" y="47"/>
                    </a:lnTo>
                    <a:lnTo>
                      <a:pt x="51" y="45"/>
                    </a:lnTo>
                    <a:lnTo>
                      <a:pt x="52" y="43"/>
                    </a:lnTo>
                    <a:lnTo>
                      <a:pt x="53" y="41"/>
                    </a:lnTo>
                    <a:lnTo>
                      <a:pt x="53" y="38"/>
                    </a:lnTo>
                    <a:lnTo>
                      <a:pt x="54" y="36"/>
                    </a:lnTo>
                    <a:lnTo>
                      <a:pt x="54" y="35"/>
                    </a:lnTo>
                    <a:lnTo>
                      <a:pt x="55" y="33"/>
                    </a:lnTo>
                    <a:lnTo>
                      <a:pt x="55" y="32"/>
                    </a:lnTo>
                    <a:lnTo>
                      <a:pt x="56" y="31"/>
                    </a:lnTo>
                    <a:lnTo>
                      <a:pt x="56" y="30"/>
                    </a:lnTo>
                    <a:lnTo>
                      <a:pt x="57" y="29"/>
                    </a:lnTo>
                    <a:lnTo>
                      <a:pt x="57" y="28"/>
                    </a:lnTo>
                    <a:lnTo>
                      <a:pt x="58" y="27"/>
                    </a:lnTo>
                    <a:lnTo>
                      <a:pt x="58" y="25"/>
                    </a:lnTo>
                    <a:lnTo>
                      <a:pt x="58" y="24"/>
                    </a:lnTo>
                    <a:lnTo>
                      <a:pt x="58" y="24"/>
                    </a:lnTo>
                    <a:lnTo>
                      <a:pt x="59" y="23"/>
                    </a:lnTo>
                    <a:lnTo>
                      <a:pt x="59" y="22"/>
                    </a:lnTo>
                    <a:lnTo>
                      <a:pt x="59" y="21"/>
                    </a:lnTo>
                    <a:lnTo>
                      <a:pt x="60" y="20"/>
                    </a:lnTo>
                    <a:lnTo>
                      <a:pt x="60" y="19"/>
                    </a:lnTo>
                    <a:lnTo>
                      <a:pt x="60" y="19"/>
                    </a:lnTo>
                    <a:lnTo>
                      <a:pt x="61" y="18"/>
                    </a:lnTo>
                    <a:lnTo>
                      <a:pt x="61" y="17"/>
                    </a:lnTo>
                    <a:lnTo>
                      <a:pt x="62" y="16"/>
                    </a:lnTo>
                    <a:lnTo>
                      <a:pt x="62" y="15"/>
                    </a:lnTo>
                    <a:lnTo>
                      <a:pt x="63" y="14"/>
                    </a:lnTo>
                    <a:lnTo>
                      <a:pt x="64" y="13"/>
                    </a:lnTo>
                    <a:lnTo>
                      <a:pt x="65" y="11"/>
                    </a:lnTo>
                    <a:lnTo>
                      <a:pt x="66" y="10"/>
                    </a:lnTo>
                    <a:lnTo>
                      <a:pt x="67" y="9"/>
                    </a:lnTo>
                    <a:lnTo>
                      <a:pt x="68" y="8"/>
                    </a:lnTo>
                    <a:lnTo>
                      <a:pt x="68" y="8"/>
                    </a:lnTo>
                    <a:lnTo>
                      <a:pt x="69" y="7"/>
                    </a:lnTo>
                    <a:lnTo>
                      <a:pt x="70" y="6"/>
                    </a:lnTo>
                    <a:lnTo>
                      <a:pt x="71" y="5"/>
                    </a:lnTo>
                    <a:lnTo>
                      <a:pt x="72" y="4"/>
                    </a:lnTo>
                    <a:lnTo>
                      <a:pt x="74" y="3"/>
                    </a:lnTo>
                    <a:lnTo>
                      <a:pt x="75" y="3"/>
                    </a:lnTo>
                    <a:lnTo>
                      <a:pt x="76" y="2"/>
                    </a:lnTo>
                    <a:lnTo>
                      <a:pt x="78" y="2"/>
                    </a:lnTo>
                    <a:lnTo>
                      <a:pt x="80" y="1"/>
                    </a:lnTo>
                    <a:lnTo>
                      <a:pt x="81" y="1"/>
                    </a:lnTo>
                    <a:lnTo>
                      <a:pt x="82" y="0"/>
                    </a:lnTo>
                    <a:lnTo>
                      <a:pt x="8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0" name="Freeform 38"/>
              <p:cNvSpPr>
                <a:spLocks/>
              </p:cNvSpPr>
              <p:nvPr/>
            </p:nvSpPr>
            <p:spPr bwMode="auto">
              <a:xfrm>
                <a:off x="4269" y="1694"/>
                <a:ext cx="40" cy="14"/>
              </a:xfrm>
              <a:custGeom>
                <a:avLst/>
                <a:gdLst/>
                <a:ahLst/>
                <a:cxnLst>
                  <a:cxn ang="0">
                    <a:pos x="0" y="6"/>
                  </a:cxn>
                  <a:cxn ang="0">
                    <a:pos x="1" y="6"/>
                  </a:cxn>
                  <a:cxn ang="0">
                    <a:pos x="1" y="7"/>
                  </a:cxn>
                  <a:cxn ang="0">
                    <a:pos x="3" y="8"/>
                  </a:cxn>
                  <a:cxn ang="0">
                    <a:pos x="5" y="9"/>
                  </a:cxn>
                  <a:cxn ang="0">
                    <a:pos x="6" y="10"/>
                  </a:cxn>
                  <a:cxn ang="0">
                    <a:pos x="7" y="11"/>
                  </a:cxn>
                  <a:cxn ang="0">
                    <a:pos x="8" y="11"/>
                  </a:cxn>
                  <a:cxn ang="0">
                    <a:pos x="9" y="12"/>
                  </a:cxn>
                  <a:cxn ang="0">
                    <a:pos x="11" y="13"/>
                  </a:cxn>
                  <a:cxn ang="0">
                    <a:pos x="12" y="13"/>
                  </a:cxn>
                  <a:cxn ang="0">
                    <a:pos x="13" y="13"/>
                  </a:cxn>
                  <a:cxn ang="0">
                    <a:pos x="14" y="14"/>
                  </a:cxn>
                  <a:cxn ang="0">
                    <a:pos x="15" y="14"/>
                  </a:cxn>
                  <a:cxn ang="0">
                    <a:pos x="17" y="13"/>
                  </a:cxn>
                  <a:cxn ang="0">
                    <a:pos x="19" y="12"/>
                  </a:cxn>
                  <a:cxn ang="0">
                    <a:pos x="21" y="12"/>
                  </a:cxn>
                  <a:cxn ang="0">
                    <a:pos x="23" y="10"/>
                  </a:cxn>
                  <a:cxn ang="0">
                    <a:pos x="25" y="9"/>
                  </a:cxn>
                  <a:cxn ang="0">
                    <a:pos x="26" y="9"/>
                  </a:cxn>
                  <a:cxn ang="0">
                    <a:pos x="27" y="8"/>
                  </a:cxn>
                  <a:cxn ang="0">
                    <a:pos x="29" y="7"/>
                  </a:cxn>
                  <a:cxn ang="0">
                    <a:pos x="30" y="7"/>
                  </a:cxn>
                  <a:cxn ang="0">
                    <a:pos x="32" y="6"/>
                  </a:cxn>
                  <a:cxn ang="0">
                    <a:pos x="34" y="4"/>
                  </a:cxn>
                  <a:cxn ang="0">
                    <a:pos x="35" y="3"/>
                  </a:cxn>
                  <a:cxn ang="0">
                    <a:pos x="37" y="2"/>
                  </a:cxn>
                  <a:cxn ang="0">
                    <a:pos x="38" y="1"/>
                  </a:cxn>
                  <a:cxn ang="0">
                    <a:pos x="40" y="0"/>
                  </a:cxn>
                  <a:cxn ang="0">
                    <a:pos x="0" y="6"/>
                  </a:cxn>
                </a:cxnLst>
                <a:rect l="0" t="0" r="r" b="b"/>
                <a:pathLst>
                  <a:path w="40" h="14">
                    <a:moveTo>
                      <a:pt x="0" y="6"/>
                    </a:moveTo>
                    <a:lnTo>
                      <a:pt x="1" y="6"/>
                    </a:lnTo>
                    <a:lnTo>
                      <a:pt x="1" y="7"/>
                    </a:lnTo>
                    <a:lnTo>
                      <a:pt x="3" y="8"/>
                    </a:lnTo>
                    <a:lnTo>
                      <a:pt x="5" y="9"/>
                    </a:lnTo>
                    <a:lnTo>
                      <a:pt x="6" y="10"/>
                    </a:lnTo>
                    <a:lnTo>
                      <a:pt x="7" y="11"/>
                    </a:lnTo>
                    <a:lnTo>
                      <a:pt x="8" y="11"/>
                    </a:lnTo>
                    <a:lnTo>
                      <a:pt x="9" y="12"/>
                    </a:lnTo>
                    <a:lnTo>
                      <a:pt x="11" y="13"/>
                    </a:lnTo>
                    <a:lnTo>
                      <a:pt x="12" y="13"/>
                    </a:lnTo>
                    <a:lnTo>
                      <a:pt x="13" y="13"/>
                    </a:lnTo>
                    <a:lnTo>
                      <a:pt x="14" y="14"/>
                    </a:lnTo>
                    <a:lnTo>
                      <a:pt x="15" y="14"/>
                    </a:lnTo>
                    <a:lnTo>
                      <a:pt x="17" y="13"/>
                    </a:lnTo>
                    <a:lnTo>
                      <a:pt x="19" y="12"/>
                    </a:lnTo>
                    <a:lnTo>
                      <a:pt x="21" y="12"/>
                    </a:lnTo>
                    <a:lnTo>
                      <a:pt x="23" y="10"/>
                    </a:lnTo>
                    <a:lnTo>
                      <a:pt x="25" y="9"/>
                    </a:lnTo>
                    <a:lnTo>
                      <a:pt x="26" y="9"/>
                    </a:lnTo>
                    <a:lnTo>
                      <a:pt x="27" y="8"/>
                    </a:lnTo>
                    <a:lnTo>
                      <a:pt x="29" y="7"/>
                    </a:lnTo>
                    <a:lnTo>
                      <a:pt x="30" y="7"/>
                    </a:lnTo>
                    <a:lnTo>
                      <a:pt x="32" y="6"/>
                    </a:lnTo>
                    <a:lnTo>
                      <a:pt x="34" y="4"/>
                    </a:lnTo>
                    <a:lnTo>
                      <a:pt x="35" y="3"/>
                    </a:lnTo>
                    <a:lnTo>
                      <a:pt x="37" y="2"/>
                    </a:lnTo>
                    <a:lnTo>
                      <a:pt x="38" y="1"/>
                    </a:lnTo>
                    <a:lnTo>
                      <a:pt x="40" y="0"/>
                    </a:lnTo>
                    <a:lnTo>
                      <a:pt x="0" y="6"/>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1" name="Freeform 39"/>
              <p:cNvSpPr>
                <a:spLocks/>
              </p:cNvSpPr>
              <p:nvPr/>
            </p:nvSpPr>
            <p:spPr bwMode="auto">
              <a:xfrm>
                <a:off x="4399" y="1690"/>
                <a:ext cx="74" cy="19"/>
              </a:xfrm>
              <a:custGeom>
                <a:avLst/>
                <a:gdLst/>
                <a:ahLst/>
                <a:cxnLst>
                  <a:cxn ang="0">
                    <a:pos x="0" y="1"/>
                  </a:cxn>
                  <a:cxn ang="0">
                    <a:pos x="1" y="2"/>
                  </a:cxn>
                  <a:cxn ang="0">
                    <a:pos x="2" y="4"/>
                  </a:cxn>
                  <a:cxn ang="0">
                    <a:pos x="4" y="7"/>
                  </a:cxn>
                  <a:cxn ang="0">
                    <a:pos x="5" y="9"/>
                  </a:cxn>
                  <a:cxn ang="0">
                    <a:pos x="7" y="10"/>
                  </a:cxn>
                  <a:cxn ang="0">
                    <a:pos x="7" y="12"/>
                  </a:cxn>
                  <a:cxn ang="0">
                    <a:pos x="9" y="14"/>
                  </a:cxn>
                  <a:cxn ang="0">
                    <a:pos x="10" y="15"/>
                  </a:cxn>
                  <a:cxn ang="0">
                    <a:pos x="11" y="17"/>
                  </a:cxn>
                  <a:cxn ang="0">
                    <a:pos x="13" y="19"/>
                  </a:cxn>
                  <a:cxn ang="0">
                    <a:pos x="14" y="19"/>
                  </a:cxn>
                  <a:cxn ang="0">
                    <a:pos x="17" y="19"/>
                  </a:cxn>
                  <a:cxn ang="0">
                    <a:pos x="20" y="17"/>
                  </a:cxn>
                  <a:cxn ang="0">
                    <a:pos x="24" y="16"/>
                  </a:cxn>
                  <a:cxn ang="0">
                    <a:pos x="28" y="14"/>
                  </a:cxn>
                  <a:cxn ang="0">
                    <a:pos x="32" y="13"/>
                  </a:cxn>
                  <a:cxn ang="0">
                    <a:pos x="36" y="11"/>
                  </a:cxn>
                  <a:cxn ang="0">
                    <a:pos x="39" y="10"/>
                  </a:cxn>
                  <a:cxn ang="0">
                    <a:pos x="42" y="10"/>
                  </a:cxn>
                  <a:cxn ang="0">
                    <a:pos x="45" y="12"/>
                  </a:cxn>
                  <a:cxn ang="0">
                    <a:pos x="47" y="13"/>
                  </a:cxn>
                  <a:cxn ang="0">
                    <a:pos x="49" y="15"/>
                  </a:cxn>
                  <a:cxn ang="0">
                    <a:pos x="51" y="17"/>
                  </a:cxn>
                  <a:cxn ang="0">
                    <a:pos x="55" y="19"/>
                  </a:cxn>
                  <a:cxn ang="0">
                    <a:pos x="58" y="19"/>
                  </a:cxn>
                  <a:cxn ang="0">
                    <a:pos x="60" y="19"/>
                  </a:cxn>
                  <a:cxn ang="0">
                    <a:pos x="63" y="19"/>
                  </a:cxn>
                  <a:cxn ang="0">
                    <a:pos x="65" y="18"/>
                  </a:cxn>
                  <a:cxn ang="0">
                    <a:pos x="68" y="17"/>
                  </a:cxn>
                  <a:cxn ang="0">
                    <a:pos x="71" y="17"/>
                  </a:cxn>
                  <a:cxn ang="0">
                    <a:pos x="73" y="16"/>
                  </a:cxn>
                  <a:cxn ang="0">
                    <a:pos x="0" y="0"/>
                  </a:cxn>
                </a:cxnLst>
                <a:rect l="0" t="0" r="r" b="b"/>
                <a:pathLst>
                  <a:path w="74" h="19">
                    <a:moveTo>
                      <a:pt x="0" y="0"/>
                    </a:moveTo>
                    <a:lnTo>
                      <a:pt x="0" y="1"/>
                    </a:lnTo>
                    <a:lnTo>
                      <a:pt x="0" y="1"/>
                    </a:lnTo>
                    <a:lnTo>
                      <a:pt x="1" y="2"/>
                    </a:lnTo>
                    <a:lnTo>
                      <a:pt x="2" y="3"/>
                    </a:lnTo>
                    <a:lnTo>
                      <a:pt x="2" y="4"/>
                    </a:lnTo>
                    <a:lnTo>
                      <a:pt x="3" y="6"/>
                    </a:lnTo>
                    <a:lnTo>
                      <a:pt x="4" y="7"/>
                    </a:lnTo>
                    <a:lnTo>
                      <a:pt x="5" y="8"/>
                    </a:lnTo>
                    <a:lnTo>
                      <a:pt x="5" y="9"/>
                    </a:lnTo>
                    <a:lnTo>
                      <a:pt x="6" y="10"/>
                    </a:lnTo>
                    <a:lnTo>
                      <a:pt x="7" y="10"/>
                    </a:lnTo>
                    <a:lnTo>
                      <a:pt x="7" y="11"/>
                    </a:lnTo>
                    <a:lnTo>
                      <a:pt x="7" y="12"/>
                    </a:lnTo>
                    <a:lnTo>
                      <a:pt x="8" y="13"/>
                    </a:lnTo>
                    <a:lnTo>
                      <a:pt x="9" y="14"/>
                    </a:lnTo>
                    <a:lnTo>
                      <a:pt x="9" y="14"/>
                    </a:lnTo>
                    <a:lnTo>
                      <a:pt x="10" y="15"/>
                    </a:lnTo>
                    <a:lnTo>
                      <a:pt x="10" y="16"/>
                    </a:lnTo>
                    <a:lnTo>
                      <a:pt x="11" y="17"/>
                    </a:lnTo>
                    <a:lnTo>
                      <a:pt x="13" y="18"/>
                    </a:lnTo>
                    <a:lnTo>
                      <a:pt x="13" y="19"/>
                    </a:lnTo>
                    <a:lnTo>
                      <a:pt x="14" y="19"/>
                    </a:lnTo>
                    <a:lnTo>
                      <a:pt x="14" y="19"/>
                    </a:lnTo>
                    <a:lnTo>
                      <a:pt x="16" y="19"/>
                    </a:lnTo>
                    <a:lnTo>
                      <a:pt x="17" y="19"/>
                    </a:lnTo>
                    <a:lnTo>
                      <a:pt x="19" y="18"/>
                    </a:lnTo>
                    <a:lnTo>
                      <a:pt x="20" y="17"/>
                    </a:lnTo>
                    <a:lnTo>
                      <a:pt x="22" y="17"/>
                    </a:lnTo>
                    <a:lnTo>
                      <a:pt x="24" y="16"/>
                    </a:lnTo>
                    <a:lnTo>
                      <a:pt x="26" y="15"/>
                    </a:lnTo>
                    <a:lnTo>
                      <a:pt x="28" y="14"/>
                    </a:lnTo>
                    <a:lnTo>
                      <a:pt x="31" y="13"/>
                    </a:lnTo>
                    <a:lnTo>
                      <a:pt x="32" y="13"/>
                    </a:lnTo>
                    <a:lnTo>
                      <a:pt x="35" y="12"/>
                    </a:lnTo>
                    <a:lnTo>
                      <a:pt x="36" y="11"/>
                    </a:lnTo>
                    <a:lnTo>
                      <a:pt x="38" y="11"/>
                    </a:lnTo>
                    <a:lnTo>
                      <a:pt x="39" y="10"/>
                    </a:lnTo>
                    <a:lnTo>
                      <a:pt x="40" y="10"/>
                    </a:lnTo>
                    <a:lnTo>
                      <a:pt x="42" y="10"/>
                    </a:lnTo>
                    <a:lnTo>
                      <a:pt x="44" y="11"/>
                    </a:lnTo>
                    <a:lnTo>
                      <a:pt x="45" y="12"/>
                    </a:lnTo>
                    <a:lnTo>
                      <a:pt x="46" y="13"/>
                    </a:lnTo>
                    <a:lnTo>
                      <a:pt x="47" y="13"/>
                    </a:lnTo>
                    <a:lnTo>
                      <a:pt x="49" y="14"/>
                    </a:lnTo>
                    <a:lnTo>
                      <a:pt x="49" y="15"/>
                    </a:lnTo>
                    <a:lnTo>
                      <a:pt x="50" y="16"/>
                    </a:lnTo>
                    <a:lnTo>
                      <a:pt x="51" y="17"/>
                    </a:lnTo>
                    <a:lnTo>
                      <a:pt x="53" y="17"/>
                    </a:lnTo>
                    <a:lnTo>
                      <a:pt x="55" y="19"/>
                    </a:lnTo>
                    <a:lnTo>
                      <a:pt x="57" y="19"/>
                    </a:lnTo>
                    <a:lnTo>
                      <a:pt x="58" y="19"/>
                    </a:lnTo>
                    <a:lnTo>
                      <a:pt x="59" y="19"/>
                    </a:lnTo>
                    <a:lnTo>
                      <a:pt x="60" y="19"/>
                    </a:lnTo>
                    <a:lnTo>
                      <a:pt x="61" y="19"/>
                    </a:lnTo>
                    <a:lnTo>
                      <a:pt x="63" y="19"/>
                    </a:lnTo>
                    <a:lnTo>
                      <a:pt x="64" y="19"/>
                    </a:lnTo>
                    <a:lnTo>
                      <a:pt x="65" y="18"/>
                    </a:lnTo>
                    <a:lnTo>
                      <a:pt x="67" y="18"/>
                    </a:lnTo>
                    <a:lnTo>
                      <a:pt x="68" y="17"/>
                    </a:lnTo>
                    <a:lnTo>
                      <a:pt x="70" y="17"/>
                    </a:lnTo>
                    <a:lnTo>
                      <a:pt x="71" y="17"/>
                    </a:lnTo>
                    <a:lnTo>
                      <a:pt x="72" y="17"/>
                    </a:lnTo>
                    <a:lnTo>
                      <a:pt x="73" y="16"/>
                    </a:lnTo>
                    <a:lnTo>
                      <a:pt x="74" y="16"/>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2" name="Freeform 40"/>
              <p:cNvSpPr>
                <a:spLocks/>
              </p:cNvSpPr>
              <p:nvPr/>
            </p:nvSpPr>
            <p:spPr bwMode="auto">
              <a:xfrm>
                <a:off x="4369" y="1664"/>
                <a:ext cx="24" cy="24"/>
              </a:xfrm>
              <a:custGeom>
                <a:avLst/>
                <a:gdLst/>
                <a:ahLst/>
                <a:cxnLst>
                  <a:cxn ang="0">
                    <a:pos x="23" y="5"/>
                  </a:cxn>
                  <a:cxn ang="0">
                    <a:pos x="23" y="6"/>
                  </a:cxn>
                  <a:cxn ang="0">
                    <a:pos x="23" y="7"/>
                  </a:cxn>
                  <a:cxn ang="0">
                    <a:pos x="23" y="7"/>
                  </a:cxn>
                  <a:cxn ang="0">
                    <a:pos x="23" y="8"/>
                  </a:cxn>
                  <a:cxn ang="0">
                    <a:pos x="23" y="10"/>
                  </a:cxn>
                  <a:cxn ang="0">
                    <a:pos x="24" y="11"/>
                  </a:cxn>
                  <a:cxn ang="0">
                    <a:pos x="24" y="12"/>
                  </a:cxn>
                  <a:cxn ang="0">
                    <a:pos x="24" y="13"/>
                  </a:cxn>
                  <a:cxn ang="0">
                    <a:pos x="24" y="14"/>
                  </a:cxn>
                  <a:cxn ang="0">
                    <a:pos x="24" y="16"/>
                  </a:cxn>
                  <a:cxn ang="0">
                    <a:pos x="24" y="17"/>
                  </a:cxn>
                  <a:cxn ang="0">
                    <a:pos x="24" y="18"/>
                  </a:cxn>
                  <a:cxn ang="0">
                    <a:pos x="24" y="19"/>
                  </a:cxn>
                  <a:cxn ang="0">
                    <a:pos x="24" y="20"/>
                  </a:cxn>
                  <a:cxn ang="0">
                    <a:pos x="24" y="21"/>
                  </a:cxn>
                  <a:cxn ang="0">
                    <a:pos x="23" y="22"/>
                  </a:cxn>
                  <a:cxn ang="0">
                    <a:pos x="22" y="22"/>
                  </a:cxn>
                  <a:cxn ang="0">
                    <a:pos x="21" y="23"/>
                  </a:cxn>
                  <a:cxn ang="0">
                    <a:pos x="19" y="23"/>
                  </a:cxn>
                  <a:cxn ang="0">
                    <a:pos x="17" y="23"/>
                  </a:cxn>
                  <a:cxn ang="0">
                    <a:pos x="15" y="24"/>
                  </a:cxn>
                  <a:cxn ang="0">
                    <a:pos x="13" y="24"/>
                  </a:cxn>
                  <a:cxn ang="0">
                    <a:pos x="12" y="24"/>
                  </a:cxn>
                  <a:cxn ang="0">
                    <a:pos x="10" y="24"/>
                  </a:cxn>
                  <a:cxn ang="0">
                    <a:pos x="10" y="24"/>
                  </a:cxn>
                  <a:cxn ang="0">
                    <a:pos x="9" y="24"/>
                  </a:cxn>
                  <a:cxn ang="0">
                    <a:pos x="7" y="23"/>
                  </a:cxn>
                  <a:cxn ang="0">
                    <a:pos x="5" y="23"/>
                  </a:cxn>
                  <a:cxn ang="0">
                    <a:pos x="4" y="23"/>
                  </a:cxn>
                  <a:cxn ang="0">
                    <a:pos x="3" y="23"/>
                  </a:cxn>
                  <a:cxn ang="0">
                    <a:pos x="2" y="23"/>
                  </a:cxn>
                  <a:cxn ang="0">
                    <a:pos x="0" y="0"/>
                  </a:cxn>
                  <a:cxn ang="0">
                    <a:pos x="23" y="5"/>
                  </a:cxn>
                </a:cxnLst>
                <a:rect l="0" t="0" r="r" b="b"/>
                <a:pathLst>
                  <a:path w="24" h="24">
                    <a:moveTo>
                      <a:pt x="23" y="5"/>
                    </a:moveTo>
                    <a:lnTo>
                      <a:pt x="23" y="6"/>
                    </a:lnTo>
                    <a:lnTo>
                      <a:pt x="23" y="7"/>
                    </a:lnTo>
                    <a:lnTo>
                      <a:pt x="23" y="7"/>
                    </a:lnTo>
                    <a:lnTo>
                      <a:pt x="23" y="8"/>
                    </a:lnTo>
                    <a:lnTo>
                      <a:pt x="23" y="10"/>
                    </a:lnTo>
                    <a:lnTo>
                      <a:pt x="24" y="11"/>
                    </a:lnTo>
                    <a:lnTo>
                      <a:pt x="24" y="12"/>
                    </a:lnTo>
                    <a:lnTo>
                      <a:pt x="24" y="13"/>
                    </a:lnTo>
                    <a:lnTo>
                      <a:pt x="24" y="14"/>
                    </a:lnTo>
                    <a:lnTo>
                      <a:pt x="24" y="16"/>
                    </a:lnTo>
                    <a:lnTo>
                      <a:pt x="24" y="17"/>
                    </a:lnTo>
                    <a:lnTo>
                      <a:pt x="24" y="18"/>
                    </a:lnTo>
                    <a:lnTo>
                      <a:pt x="24" y="19"/>
                    </a:lnTo>
                    <a:lnTo>
                      <a:pt x="24" y="20"/>
                    </a:lnTo>
                    <a:lnTo>
                      <a:pt x="24" y="21"/>
                    </a:lnTo>
                    <a:lnTo>
                      <a:pt x="23" y="22"/>
                    </a:lnTo>
                    <a:lnTo>
                      <a:pt x="22" y="22"/>
                    </a:lnTo>
                    <a:lnTo>
                      <a:pt x="21" y="23"/>
                    </a:lnTo>
                    <a:lnTo>
                      <a:pt x="19" y="23"/>
                    </a:lnTo>
                    <a:lnTo>
                      <a:pt x="17" y="23"/>
                    </a:lnTo>
                    <a:lnTo>
                      <a:pt x="15" y="24"/>
                    </a:lnTo>
                    <a:lnTo>
                      <a:pt x="13" y="24"/>
                    </a:lnTo>
                    <a:lnTo>
                      <a:pt x="12" y="24"/>
                    </a:lnTo>
                    <a:lnTo>
                      <a:pt x="10" y="24"/>
                    </a:lnTo>
                    <a:lnTo>
                      <a:pt x="10" y="24"/>
                    </a:lnTo>
                    <a:lnTo>
                      <a:pt x="9" y="24"/>
                    </a:lnTo>
                    <a:lnTo>
                      <a:pt x="7" y="23"/>
                    </a:lnTo>
                    <a:lnTo>
                      <a:pt x="5" y="23"/>
                    </a:lnTo>
                    <a:lnTo>
                      <a:pt x="4" y="23"/>
                    </a:lnTo>
                    <a:lnTo>
                      <a:pt x="3" y="23"/>
                    </a:lnTo>
                    <a:lnTo>
                      <a:pt x="2" y="23"/>
                    </a:lnTo>
                    <a:lnTo>
                      <a:pt x="0" y="0"/>
                    </a:lnTo>
                    <a:lnTo>
                      <a:pt x="23" y="5"/>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3" name="Freeform 41"/>
              <p:cNvSpPr>
                <a:spLocks/>
              </p:cNvSpPr>
              <p:nvPr/>
            </p:nvSpPr>
            <p:spPr bwMode="auto">
              <a:xfrm>
                <a:off x="4370" y="1715"/>
                <a:ext cx="17" cy="55"/>
              </a:xfrm>
              <a:custGeom>
                <a:avLst/>
                <a:gdLst/>
                <a:ahLst/>
                <a:cxnLst>
                  <a:cxn ang="0">
                    <a:pos x="0" y="0"/>
                  </a:cxn>
                  <a:cxn ang="0">
                    <a:pos x="17" y="0"/>
                  </a:cxn>
                  <a:cxn ang="0">
                    <a:pos x="16" y="2"/>
                  </a:cxn>
                  <a:cxn ang="0">
                    <a:pos x="16" y="3"/>
                  </a:cxn>
                  <a:cxn ang="0">
                    <a:pos x="15" y="4"/>
                  </a:cxn>
                  <a:cxn ang="0">
                    <a:pos x="15" y="5"/>
                  </a:cxn>
                  <a:cxn ang="0">
                    <a:pos x="15" y="6"/>
                  </a:cxn>
                  <a:cxn ang="0">
                    <a:pos x="15" y="7"/>
                  </a:cxn>
                  <a:cxn ang="0">
                    <a:pos x="15" y="7"/>
                  </a:cxn>
                  <a:cxn ang="0">
                    <a:pos x="14" y="8"/>
                  </a:cxn>
                  <a:cxn ang="0">
                    <a:pos x="14" y="9"/>
                  </a:cxn>
                  <a:cxn ang="0">
                    <a:pos x="14" y="10"/>
                  </a:cxn>
                  <a:cxn ang="0">
                    <a:pos x="14" y="11"/>
                  </a:cxn>
                  <a:cxn ang="0">
                    <a:pos x="13" y="12"/>
                  </a:cxn>
                  <a:cxn ang="0">
                    <a:pos x="13" y="13"/>
                  </a:cxn>
                  <a:cxn ang="0">
                    <a:pos x="13" y="14"/>
                  </a:cxn>
                  <a:cxn ang="0">
                    <a:pos x="13" y="16"/>
                  </a:cxn>
                  <a:cxn ang="0">
                    <a:pos x="12" y="17"/>
                  </a:cxn>
                  <a:cxn ang="0">
                    <a:pos x="12" y="18"/>
                  </a:cxn>
                  <a:cxn ang="0">
                    <a:pos x="12" y="19"/>
                  </a:cxn>
                  <a:cxn ang="0">
                    <a:pos x="12" y="21"/>
                  </a:cxn>
                  <a:cxn ang="0">
                    <a:pos x="12" y="22"/>
                  </a:cxn>
                  <a:cxn ang="0">
                    <a:pos x="12" y="23"/>
                  </a:cxn>
                  <a:cxn ang="0">
                    <a:pos x="11" y="25"/>
                  </a:cxn>
                  <a:cxn ang="0">
                    <a:pos x="11" y="27"/>
                  </a:cxn>
                  <a:cxn ang="0">
                    <a:pos x="11" y="28"/>
                  </a:cxn>
                  <a:cxn ang="0">
                    <a:pos x="11" y="29"/>
                  </a:cxn>
                  <a:cxn ang="0">
                    <a:pos x="10" y="31"/>
                  </a:cxn>
                  <a:cxn ang="0">
                    <a:pos x="10" y="32"/>
                  </a:cxn>
                  <a:cxn ang="0">
                    <a:pos x="10" y="33"/>
                  </a:cxn>
                  <a:cxn ang="0">
                    <a:pos x="10" y="35"/>
                  </a:cxn>
                  <a:cxn ang="0">
                    <a:pos x="10" y="36"/>
                  </a:cxn>
                  <a:cxn ang="0">
                    <a:pos x="10" y="37"/>
                  </a:cxn>
                  <a:cxn ang="0">
                    <a:pos x="10" y="39"/>
                  </a:cxn>
                  <a:cxn ang="0">
                    <a:pos x="10" y="40"/>
                  </a:cxn>
                  <a:cxn ang="0">
                    <a:pos x="10" y="41"/>
                  </a:cxn>
                  <a:cxn ang="0">
                    <a:pos x="10" y="42"/>
                  </a:cxn>
                  <a:cxn ang="0">
                    <a:pos x="10" y="43"/>
                  </a:cxn>
                  <a:cxn ang="0">
                    <a:pos x="10" y="44"/>
                  </a:cxn>
                  <a:cxn ang="0">
                    <a:pos x="10" y="45"/>
                  </a:cxn>
                  <a:cxn ang="0">
                    <a:pos x="10" y="46"/>
                  </a:cxn>
                  <a:cxn ang="0">
                    <a:pos x="10" y="47"/>
                  </a:cxn>
                  <a:cxn ang="0">
                    <a:pos x="10" y="48"/>
                  </a:cxn>
                  <a:cxn ang="0">
                    <a:pos x="10" y="49"/>
                  </a:cxn>
                  <a:cxn ang="0">
                    <a:pos x="10" y="50"/>
                  </a:cxn>
                  <a:cxn ang="0">
                    <a:pos x="10" y="51"/>
                  </a:cxn>
                  <a:cxn ang="0">
                    <a:pos x="10" y="52"/>
                  </a:cxn>
                  <a:cxn ang="0">
                    <a:pos x="10" y="53"/>
                  </a:cxn>
                  <a:cxn ang="0">
                    <a:pos x="11" y="54"/>
                  </a:cxn>
                  <a:cxn ang="0">
                    <a:pos x="11" y="54"/>
                  </a:cxn>
                  <a:cxn ang="0">
                    <a:pos x="11" y="55"/>
                  </a:cxn>
                  <a:cxn ang="0">
                    <a:pos x="5" y="54"/>
                  </a:cxn>
                  <a:cxn ang="0">
                    <a:pos x="0" y="0"/>
                  </a:cxn>
                </a:cxnLst>
                <a:rect l="0" t="0" r="r" b="b"/>
                <a:pathLst>
                  <a:path w="17" h="55">
                    <a:moveTo>
                      <a:pt x="0" y="0"/>
                    </a:moveTo>
                    <a:lnTo>
                      <a:pt x="17" y="0"/>
                    </a:lnTo>
                    <a:lnTo>
                      <a:pt x="16" y="2"/>
                    </a:lnTo>
                    <a:lnTo>
                      <a:pt x="16" y="3"/>
                    </a:lnTo>
                    <a:lnTo>
                      <a:pt x="15" y="4"/>
                    </a:lnTo>
                    <a:lnTo>
                      <a:pt x="15" y="5"/>
                    </a:lnTo>
                    <a:lnTo>
                      <a:pt x="15" y="6"/>
                    </a:lnTo>
                    <a:lnTo>
                      <a:pt x="15" y="7"/>
                    </a:lnTo>
                    <a:lnTo>
                      <a:pt x="15" y="7"/>
                    </a:lnTo>
                    <a:lnTo>
                      <a:pt x="14" y="8"/>
                    </a:lnTo>
                    <a:lnTo>
                      <a:pt x="14" y="9"/>
                    </a:lnTo>
                    <a:lnTo>
                      <a:pt x="14" y="10"/>
                    </a:lnTo>
                    <a:lnTo>
                      <a:pt x="14" y="11"/>
                    </a:lnTo>
                    <a:lnTo>
                      <a:pt x="13" y="12"/>
                    </a:lnTo>
                    <a:lnTo>
                      <a:pt x="13" y="13"/>
                    </a:lnTo>
                    <a:lnTo>
                      <a:pt x="13" y="14"/>
                    </a:lnTo>
                    <a:lnTo>
                      <a:pt x="13" y="16"/>
                    </a:lnTo>
                    <a:lnTo>
                      <a:pt x="12" y="17"/>
                    </a:lnTo>
                    <a:lnTo>
                      <a:pt x="12" y="18"/>
                    </a:lnTo>
                    <a:lnTo>
                      <a:pt x="12" y="19"/>
                    </a:lnTo>
                    <a:lnTo>
                      <a:pt x="12" y="21"/>
                    </a:lnTo>
                    <a:lnTo>
                      <a:pt x="12" y="22"/>
                    </a:lnTo>
                    <a:lnTo>
                      <a:pt x="12" y="23"/>
                    </a:lnTo>
                    <a:lnTo>
                      <a:pt x="11" y="25"/>
                    </a:lnTo>
                    <a:lnTo>
                      <a:pt x="11" y="27"/>
                    </a:lnTo>
                    <a:lnTo>
                      <a:pt x="11" y="28"/>
                    </a:lnTo>
                    <a:lnTo>
                      <a:pt x="11" y="29"/>
                    </a:lnTo>
                    <a:lnTo>
                      <a:pt x="10" y="31"/>
                    </a:lnTo>
                    <a:lnTo>
                      <a:pt x="10" y="32"/>
                    </a:lnTo>
                    <a:lnTo>
                      <a:pt x="10" y="33"/>
                    </a:lnTo>
                    <a:lnTo>
                      <a:pt x="10" y="35"/>
                    </a:lnTo>
                    <a:lnTo>
                      <a:pt x="10" y="36"/>
                    </a:lnTo>
                    <a:lnTo>
                      <a:pt x="10" y="37"/>
                    </a:lnTo>
                    <a:lnTo>
                      <a:pt x="10" y="39"/>
                    </a:lnTo>
                    <a:lnTo>
                      <a:pt x="10" y="40"/>
                    </a:lnTo>
                    <a:lnTo>
                      <a:pt x="10" y="41"/>
                    </a:lnTo>
                    <a:lnTo>
                      <a:pt x="10" y="42"/>
                    </a:lnTo>
                    <a:lnTo>
                      <a:pt x="10" y="43"/>
                    </a:lnTo>
                    <a:lnTo>
                      <a:pt x="10" y="44"/>
                    </a:lnTo>
                    <a:lnTo>
                      <a:pt x="10" y="45"/>
                    </a:lnTo>
                    <a:lnTo>
                      <a:pt x="10" y="46"/>
                    </a:lnTo>
                    <a:lnTo>
                      <a:pt x="10" y="47"/>
                    </a:lnTo>
                    <a:lnTo>
                      <a:pt x="10" y="48"/>
                    </a:lnTo>
                    <a:lnTo>
                      <a:pt x="10" y="49"/>
                    </a:lnTo>
                    <a:lnTo>
                      <a:pt x="10" y="50"/>
                    </a:lnTo>
                    <a:lnTo>
                      <a:pt x="10" y="51"/>
                    </a:lnTo>
                    <a:lnTo>
                      <a:pt x="10" y="52"/>
                    </a:lnTo>
                    <a:lnTo>
                      <a:pt x="10" y="53"/>
                    </a:lnTo>
                    <a:lnTo>
                      <a:pt x="11" y="54"/>
                    </a:lnTo>
                    <a:lnTo>
                      <a:pt x="11" y="54"/>
                    </a:lnTo>
                    <a:lnTo>
                      <a:pt x="11" y="55"/>
                    </a:lnTo>
                    <a:lnTo>
                      <a:pt x="5" y="54"/>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4" name="Freeform 42"/>
              <p:cNvSpPr>
                <a:spLocks/>
              </p:cNvSpPr>
              <p:nvPr/>
            </p:nvSpPr>
            <p:spPr bwMode="auto">
              <a:xfrm>
                <a:off x="4328" y="1665"/>
                <a:ext cx="25" cy="103"/>
              </a:xfrm>
              <a:custGeom>
                <a:avLst/>
                <a:gdLst/>
                <a:ahLst/>
                <a:cxnLst>
                  <a:cxn ang="0">
                    <a:pos x="0" y="103"/>
                  </a:cxn>
                  <a:cxn ang="0">
                    <a:pos x="2" y="103"/>
                  </a:cxn>
                  <a:cxn ang="0">
                    <a:pos x="5" y="102"/>
                  </a:cxn>
                  <a:cxn ang="0">
                    <a:pos x="9" y="101"/>
                  </a:cxn>
                  <a:cxn ang="0">
                    <a:pos x="11" y="101"/>
                  </a:cxn>
                  <a:cxn ang="0">
                    <a:pos x="13" y="100"/>
                  </a:cxn>
                  <a:cxn ang="0">
                    <a:pos x="15" y="99"/>
                  </a:cxn>
                  <a:cxn ang="0">
                    <a:pos x="18" y="98"/>
                  </a:cxn>
                  <a:cxn ang="0">
                    <a:pos x="22" y="96"/>
                  </a:cxn>
                  <a:cxn ang="0">
                    <a:pos x="24" y="94"/>
                  </a:cxn>
                  <a:cxn ang="0">
                    <a:pos x="24" y="92"/>
                  </a:cxn>
                  <a:cxn ang="0">
                    <a:pos x="23" y="89"/>
                  </a:cxn>
                  <a:cxn ang="0">
                    <a:pos x="20" y="86"/>
                  </a:cxn>
                  <a:cxn ang="0">
                    <a:pos x="17" y="84"/>
                  </a:cxn>
                  <a:cxn ang="0">
                    <a:pos x="14" y="81"/>
                  </a:cxn>
                  <a:cxn ang="0">
                    <a:pos x="11" y="78"/>
                  </a:cxn>
                  <a:cxn ang="0">
                    <a:pos x="10" y="76"/>
                  </a:cxn>
                  <a:cxn ang="0">
                    <a:pos x="9" y="74"/>
                  </a:cxn>
                  <a:cxn ang="0">
                    <a:pos x="8" y="72"/>
                  </a:cxn>
                  <a:cxn ang="0">
                    <a:pos x="9" y="70"/>
                  </a:cxn>
                  <a:cxn ang="0">
                    <a:pos x="9" y="68"/>
                  </a:cxn>
                  <a:cxn ang="0">
                    <a:pos x="10" y="66"/>
                  </a:cxn>
                  <a:cxn ang="0">
                    <a:pos x="11" y="64"/>
                  </a:cxn>
                  <a:cxn ang="0">
                    <a:pos x="12" y="62"/>
                  </a:cxn>
                  <a:cxn ang="0">
                    <a:pos x="14" y="59"/>
                  </a:cxn>
                  <a:cxn ang="0">
                    <a:pos x="15" y="57"/>
                  </a:cxn>
                  <a:cxn ang="0">
                    <a:pos x="17" y="54"/>
                  </a:cxn>
                  <a:cxn ang="0">
                    <a:pos x="18" y="51"/>
                  </a:cxn>
                  <a:cxn ang="0">
                    <a:pos x="19" y="48"/>
                  </a:cxn>
                  <a:cxn ang="0">
                    <a:pos x="21" y="45"/>
                  </a:cxn>
                  <a:cxn ang="0">
                    <a:pos x="22" y="43"/>
                  </a:cxn>
                  <a:cxn ang="0">
                    <a:pos x="23" y="40"/>
                  </a:cxn>
                  <a:cxn ang="0">
                    <a:pos x="24" y="37"/>
                  </a:cxn>
                  <a:cxn ang="0">
                    <a:pos x="24" y="34"/>
                  </a:cxn>
                  <a:cxn ang="0">
                    <a:pos x="25" y="31"/>
                  </a:cxn>
                  <a:cxn ang="0">
                    <a:pos x="25" y="28"/>
                  </a:cxn>
                  <a:cxn ang="0">
                    <a:pos x="24" y="25"/>
                  </a:cxn>
                  <a:cxn ang="0">
                    <a:pos x="23" y="22"/>
                  </a:cxn>
                  <a:cxn ang="0">
                    <a:pos x="23" y="20"/>
                  </a:cxn>
                  <a:cxn ang="0">
                    <a:pos x="22" y="17"/>
                  </a:cxn>
                  <a:cxn ang="0">
                    <a:pos x="21" y="15"/>
                  </a:cxn>
                  <a:cxn ang="0">
                    <a:pos x="21" y="13"/>
                  </a:cxn>
                  <a:cxn ang="0">
                    <a:pos x="20" y="11"/>
                  </a:cxn>
                  <a:cxn ang="0">
                    <a:pos x="19" y="10"/>
                  </a:cxn>
                  <a:cxn ang="0">
                    <a:pos x="18" y="8"/>
                  </a:cxn>
                  <a:cxn ang="0">
                    <a:pos x="17" y="7"/>
                  </a:cxn>
                  <a:cxn ang="0">
                    <a:pos x="16" y="5"/>
                  </a:cxn>
                  <a:cxn ang="0">
                    <a:pos x="14" y="2"/>
                  </a:cxn>
                  <a:cxn ang="0">
                    <a:pos x="12" y="1"/>
                  </a:cxn>
                  <a:cxn ang="0">
                    <a:pos x="3" y="1"/>
                  </a:cxn>
                </a:cxnLst>
                <a:rect l="0" t="0" r="r" b="b"/>
                <a:pathLst>
                  <a:path w="25" h="103">
                    <a:moveTo>
                      <a:pt x="3" y="1"/>
                    </a:moveTo>
                    <a:lnTo>
                      <a:pt x="0" y="103"/>
                    </a:lnTo>
                    <a:lnTo>
                      <a:pt x="1" y="103"/>
                    </a:lnTo>
                    <a:lnTo>
                      <a:pt x="2" y="103"/>
                    </a:lnTo>
                    <a:lnTo>
                      <a:pt x="4" y="103"/>
                    </a:lnTo>
                    <a:lnTo>
                      <a:pt x="5" y="102"/>
                    </a:lnTo>
                    <a:lnTo>
                      <a:pt x="8" y="102"/>
                    </a:lnTo>
                    <a:lnTo>
                      <a:pt x="9" y="101"/>
                    </a:lnTo>
                    <a:lnTo>
                      <a:pt x="10" y="101"/>
                    </a:lnTo>
                    <a:lnTo>
                      <a:pt x="11" y="101"/>
                    </a:lnTo>
                    <a:lnTo>
                      <a:pt x="12" y="101"/>
                    </a:lnTo>
                    <a:lnTo>
                      <a:pt x="13" y="100"/>
                    </a:lnTo>
                    <a:lnTo>
                      <a:pt x="14" y="100"/>
                    </a:lnTo>
                    <a:lnTo>
                      <a:pt x="15" y="99"/>
                    </a:lnTo>
                    <a:lnTo>
                      <a:pt x="16" y="99"/>
                    </a:lnTo>
                    <a:lnTo>
                      <a:pt x="18" y="98"/>
                    </a:lnTo>
                    <a:lnTo>
                      <a:pt x="20" y="97"/>
                    </a:lnTo>
                    <a:lnTo>
                      <a:pt x="22" y="96"/>
                    </a:lnTo>
                    <a:lnTo>
                      <a:pt x="23" y="95"/>
                    </a:lnTo>
                    <a:lnTo>
                      <a:pt x="24" y="94"/>
                    </a:lnTo>
                    <a:lnTo>
                      <a:pt x="24" y="93"/>
                    </a:lnTo>
                    <a:lnTo>
                      <a:pt x="24" y="92"/>
                    </a:lnTo>
                    <a:lnTo>
                      <a:pt x="24" y="90"/>
                    </a:lnTo>
                    <a:lnTo>
                      <a:pt x="23" y="89"/>
                    </a:lnTo>
                    <a:lnTo>
                      <a:pt x="22" y="88"/>
                    </a:lnTo>
                    <a:lnTo>
                      <a:pt x="20" y="86"/>
                    </a:lnTo>
                    <a:lnTo>
                      <a:pt x="19" y="85"/>
                    </a:lnTo>
                    <a:lnTo>
                      <a:pt x="17" y="84"/>
                    </a:lnTo>
                    <a:lnTo>
                      <a:pt x="16" y="83"/>
                    </a:lnTo>
                    <a:lnTo>
                      <a:pt x="14" y="81"/>
                    </a:lnTo>
                    <a:lnTo>
                      <a:pt x="13" y="79"/>
                    </a:lnTo>
                    <a:lnTo>
                      <a:pt x="11" y="78"/>
                    </a:lnTo>
                    <a:lnTo>
                      <a:pt x="10" y="77"/>
                    </a:lnTo>
                    <a:lnTo>
                      <a:pt x="10" y="76"/>
                    </a:lnTo>
                    <a:lnTo>
                      <a:pt x="9" y="75"/>
                    </a:lnTo>
                    <a:lnTo>
                      <a:pt x="9" y="74"/>
                    </a:lnTo>
                    <a:lnTo>
                      <a:pt x="9" y="73"/>
                    </a:lnTo>
                    <a:lnTo>
                      <a:pt x="8" y="72"/>
                    </a:lnTo>
                    <a:lnTo>
                      <a:pt x="8" y="71"/>
                    </a:lnTo>
                    <a:lnTo>
                      <a:pt x="9" y="70"/>
                    </a:lnTo>
                    <a:lnTo>
                      <a:pt x="9" y="70"/>
                    </a:lnTo>
                    <a:lnTo>
                      <a:pt x="9" y="68"/>
                    </a:lnTo>
                    <a:lnTo>
                      <a:pt x="10" y="67"/>
                    </a:lnTo>
                    <a:lnTo>
                      <a:pt x="10" y="66"/>
                    </a:lnTo>
                    <a:lnTo>
                      <a:pt x="11" y="65"/>
                    </a:lnTo>
                    <a:lnTo>
                      <a:pt x="11" y="64"/>
                    </a:lnTo>
                    <a:lnTo>
                      <a:pt x="12" y="63"/>
                    </a:lnTo>
                    <a:lnTo>
                      <a:pt x="12" y="62"/>
                    </a:lnTo>
                    <a:lnTo>
                      <a:pt x="13" y="61"/>
                    </a:lnTo>
                    <a:lnTo>
                      <a:pt x="14" y="59"/>
                    </a:lnTo>
                    <a:lnTo>
                      <a:pt x="15" y="58"/>
                    </a:lnTo>
                    <a:lnTo>
                      <a:pt x="15" y="57"/>
                    </a:lnTo>
                    <a:lnTo>
                      <a:pt x="16" y="55"/>
                    </a:lnTo>
                    <a:lnTo>
                      <a:pt x="17" y="54"/>
                    </a:lnTo>
                    <a:lnTo>
                      <a:pt x="17" y="53"/>
                    </a:lnTo>
                    <a:lnTo>
                      <a:pt x="18" y="51"/>
                    </a:lnTo>
                    <a:lnTo>
                      <a:pt x="19" y="50"/>
                    </a:lnTo>
                    <a:lnTo>
                      <a:pt x="19" y="48"/>
                    </a:lnTo>
                    <a:lnTo>
                      <a:pt x="20" y="47"/>
                    </a:lnTo>
                    <a:lnTo>
                      <a:pt x="21" y="45"/>
                    </a:lnTo>
                    <a:lnTo>
                      <a:pt x="22" y="44"/>
                    </a:lnTo>
                    <a:lnTo>
                      <a:pt x="22" y="43"/>
                    </a:lnTo>
                    <a:lnTo>
                      <a:pt x="22" y="41"/>
                    </a:lnTo>
                    <a:lnTo>
                      <a:pt x="23" y="40"/>
                    </a:lnTo>
                    <a:lnTo>
                      <a:pt x="23" y="38"/>
                    </a:lnTo>
                    <a:lnTo>
                      <a:pt x="24" y="37"/>
                    </a:lnTo>
                    <a:lnTo>
                      <a:pt x="24" y="35"/>
                    </a:lnTo>
                    <a:lnTo>
                      <a:pt x="24" y="34"/>
                    </a:lnTo>
                    <a:lnTo>
                      <a:pt x="25" y="32"/>
                    </a:lnTo>
                    <a:lnTo>
                      <a:pt x="25" y="31"/>
                    </a:lnTo>
                    <a:lnTo>
                      <a:pt x="25" y="29"/>
                    </a:lnTo>
                    <a:lnTo>
                      <a:pt x="25" y="28"/>
                    </a:lnTo>
                    <a:lnTo>
                      <a:pt x="25" y="27"/>
                    </a:lnTo>
                    <a:lnTo>
                      <a:pt x="24" y="25"/>
                    </a:lnTo>
                    <a:lnTo>
                      <a:pt x="24" y="24"/>
                    </a:lnTo>
                    <a:lnTo>
                      <a:pt x="23" y="22"/>
                    </a:lnTo>
                    <a:lnTo>
                      <a:pt x="23" y="21"/>
                    </a:lnTo>
                    <a:lnTo>
                      <a:pt x="23" y="20"/>
                    </a:lnTo>
                    <a:lnTo>
                      <a:pt x="22" y="18"/>
                    </a:lnTo>
                    <a:lnTo>
                      <a:pt x="22" y="17"/>
                    </a:lnTo>
                    <a:lnTo>
                      <a:pt x="22" y="16"/>
                    </a:lnTo>
                    <a:lnTo>
                      <a:pt x="21" y="15"/>
                    </a:lnTo>
                    <a:lnTo>
                      <a:pt x="21" y="14"/>
                    </a:lnTo>
                    <a:lnTo>
                      <a:pt x="21" y="13"/>
                    </a:lnTo>
                    <a:lnTo>
                      <a:pt x="20" y="12"/>
                    </a:lnTo>
                    <a:lnTo>
                      <a:pt x="20" y="11"/>
                    </a:lnTo>
                    <a:lnTo>
                      <a:pt x="19" y="10"/>
                    </a:lnTo>
                    <a:lnTo>
                      <a:pt x="19" y="10"/>
                    </a:lnTo>
                    <a:lnTo>
                      <a:pt x="18" y="9"/>
                    </a:lnTo>
                    <a:lnTo>
                      <a:pt x="18" y="8"/>
                    </a:lnTo>
                    <a:lnTo>
                      <a:pt x="18" y="7"/>
                    </a:lnTo>
                    <a:lnTo>
                      <a:pt x="17" y="7"/>
                    </a:lnTo>
                    <a:lnTo>
                      <a:pt x="17" y="6"/>
                    </a:lnTo>
                    <a:lnTo>
                      <a:pt x="16" y="5"/>
                    </a:lnTo>
                    <a:lnTo>
                      <a:pt x="15" y="4"/>
                    </a:lnTo>
                    <a:lnTo>
                      <a:pt x="14" y="2"/>
                    </a:lnTo>
                    <a:lnTo>
                      <a:pt x="13" y="1"/>
                    </a:lnTo>
                    <a:lnTo>
                      <a:pt x="12" y="1"/>
                    </a:lnTo>
                    <a:lnTo>
                      <a:pt x="11" y="0"/>
                    </a:lnTo>
                    <a:lnTo>
                      <a:pt x="3"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5" name="Freeform 43"/>
              <p:cNvSpPr>
                <a:spLocks/>
              </p:cNvSpPr>
              <p:nvPr/>
            </p:nvSpPr>
            <p:spPr bwMode="auto">
              <a:xfrm>
                <a:off x="4373" y="1808"/>
                <a:ext cx="46" cy="140"/>
              </a:xfrm>
              <a:custGeom>
                <a:avLst/>
                <a:gdLst/>
                <a:ahLst/>
                <a:cxnLst>
                  <a:cxn ang="0">
                    <a:pos x="27" y="5"/>
                  </a:cxn>
                  <a:cxn ang="0">
                    <a:pos x="27" y="6"/>
                  </a:cxn>
                  <a:cxn ang="0">
                    <a:pos x="27" y="9"/>
                  </a:cxn>
                  <a:cxn ang="0">
                    <a:pos x="27" y="10"/>
                  </a:cxn>
                  <a:cxn ang="0">
                    <a:pos x="27" y="11"/>
                  </a:cxn>
                  <a:cxn ang="0">
                    <a:pos x="27" y="13"/>
                  </a:cxn>
                  <a:cxn ang="0">
                    <a:pos x="27" y="15"/>
                  </a:cxn>
                  <a:cxn ang="0">
                    <a:pos x="28" y="17"/>
                  </a:cxn>
                  <a:cxn ang="0">
                    <a:pos x="28" y="19"/>
                  </a:cxn>
                  <a:cxn ang="0">
                    <a:pos x="28" y="21"/>
                  </a:cxn>
                  <a:cxn ang="0">
                    <a:pos x="28" y="23"/>
                  </a:cxn>
                  <a:cxn ang="0">
                    <a:pos x="28" y="25"/>
                  </a:cxn>
                  <a:cxn ang="0">
                    <a:pos x="28" y="28"/>
                  </a:cxn>
                  <a:cxn ang="0">
                    <a:pos x="28" y="30"/>
                  </a:cxn>
                  <a:cxn ang="0">
                    <a:pos x="29" y="33"/>
                  </a:cxn>
                  <a:cxn ang="0">
                    <a:pos x="29" y="35"/>
                  </a:cxn>
                  <a:cxn ang="0">
                    <a:pos x="29" y="38"/>
                  </a:cxn>
                  <a:cxn ang="0">
                    <a:pos x="29" y="40"/>
                  </a:cxn>
                  <a:cxn ang="0">
                    <a:pos x="29" y="42"/>
                  </a:cxn>
                  <a:cxn ang="0">
                    <a:pos x="29" y="45"/>
                  </a:cxn>
                  <a:cxn ang="0">
                    <a:pos x="29" y="47"/>
                  </a:cxn>
                  <a:cxn ang="0">
                    <a:pos x="29" y="50"/>
                  </a:cxn>
                  <a:cxn ang="0">
                    <a:pos x="29" y="52"/>
                  </a:cxn>
                  <a:cxn ang="0">
                    <a:pos x="29" y="54"/>
                  </a:cxn>
                  <a:cxn ang="0">
                    <a:pos x="29" y="56"/>
                  </a:cxn>
                  <a:cxn ang="0">
                    <a:pos x="29" y="58"/>
                  </a:cxn>
                  <a:cxn ang="0">
                    <a:pos x="29" y="60"/>
                  </a:cxn>
                  <a:cxn ang="0">
                    <a:pos x="29" y="62"/>
                  </a:cxn>
                  <a:cxn ang="0">
                    <a:pos x="29" y="63"/>
                  </a:cxn>
                  <a:cxn ang="0">
                    <a:pos x="29" y="65"/>
                  </a:cxn>
                  <a:cxn ang="0">
                    <a:pos x="29" y="67"/>
                  </a:cxn>
                  <a:cxn ang="0">
                    <a:pos x="29" y="69"/>
                  </a:cxn>
                  <a:cxn ang="0">
                    <a:pos x="29" y="71"/>
                  </a:cxn>
                  <a:cxn ang="0">
                    <a:pos x="29" y="73"/>
                  </a:cxn>
                  <a:cxn ang="0">
                    <a:pos x="29" y="75"/>
                  </a:cxn>
                  <a:cxn ang="0">
                    <a:pos x="29" y="78"/>
                  </a:cxn>
                  <a:cxn ang="0">
                    <a:pos x="30" y="81"/>
                  </a:cxn>
                  <a:cxn ang="0">
                    <a:pos x="30" y="83"/>
                  </a:cxn>
                  <a:cxn ang="0">
                    <a:pos x="30" y="86"/>
                  </a:cxn>
                  <a:cxn ang="0">
                    <a:pos x="31" y="89"/>
                  </a:cxn>
                  <a:cxn ang="0">
                    <a:pos x="31" y="92"/>
                  </a:cxn>
                  <a:cxn ang="0">
                    <a:pos x="32" y="95"/>
                  </a:cxn>
                  <a:cxn ang="0">
                    <a:pos x="33" y="98"/>
                  </a:cxn>
                  <a:cxn ang="0">
                    <a:pos x="33" y="101"/>
                  </a:cxn>
                  <a:cxn ang="0">
                    <a:pos x="34" y="104"/>
                  </a:cxn>
                  <a:cxn ang="0">
                    <a:pos x="34" y="107"/>
                  </a:cxn>
                  <a:cxn ang="0">
                    <a:pos x="35" y="110"/>
                  </a:cxn>
                  <a:cxn ang="0">
                    <a:pos x="36" y="113"/>
                  </a:cxn>
                  <a:cxn ang="0">
                    <a:pos x="36" y="116"/>
                  </a:cxn>
                  <a:cxn ang="0">
                    <a:pos x="37" y="119"/>
                  </a:cxn>
                  <a:cxn ang="0">
                    <a:pos x="38" y="121"/>
                  </a:cxn>
                  <a:cxn ang="0">
                    <a:pos x="39" y="124"/>
                  </a:cxn>
                  <a:cxn ang="0">
                    <a:pos x="39" y="127"/>
                  </a:cxn>
                  <a:cxn ang="0">
                    <a:pos x="40" y="128"/>
                  </a:cxn>
                  <a:cxn ang="0">
                    <a:pos x="41" y="131"/>
                  </a:cxn>
                  <a:cxn ang="0">
                    <a:pos x="41" y="133"/>
                  </a:cxn>
                  <a:cxn ang="0">
                    <a:pos x="42" y="135"/>
                  </a:cxn>
                  <a:cxn ang="0">
                    <a:pos x="43" y="136"/>
                  </a:cxn>
                  <a:cxn ang="0">
                    <a:pos x="44" y="138"/>
                  </a:cxn>
                  <a:cxn ang="0">
                    <a:pos x="46" y="140"/>
                  </a:cxn>
                  <a:cxn ang="0">
                    <a:pos x="14" y="73"/>
                  </a:cxn>
                  <a:cxn ang="0">
                    <a:pos x="27" y="5"/>
                  </a:cxn>
                </a:cxnLst>
                <a:rect l="0" t="0" r="r" b="b"/>
                <a:pathLst>
                  <a:path w="46" h="140">
                    <a:moveTo>
                      <a:pt x="27" y="5"/>
                    </a:moveTo>
                    <a:lnTo>
                      <a:pt x="27" y="5"/>
                    </a:lnTo>
                    <a:lnTo>
                      <a:pt x="27" y="6"/>
                    </a:lnTo>
                    <a:lnTo>
                      <a:pt x="27" y="6"/>
                    </a:lnTo>
                    <a:lnTo>
                      <a:pt x="27" y="7"/>
                    </a:lnTo>
                    <a:lnTo>
                      <a:pt x="27" y="9"/>
                    </a:lnTo>
                    <a:lnTo>
                      <a:pt x="27" y="9"/>
                    </a:lnTo>
                    <a:lnTo>
                      <a:pt x="27" y="10"/>
                    </a:lnTo>
                    <a:lnTo>
                      <a:pt x="27" y="11"/>
                    </a:lnTo>
                    <a:lnTo>
                      <a:pt x="27" y="11"/>
                    </a:lnTo>
                    <a:lnTo>
                      <a:pt x="27" y="12"/>
                    </a:lnTo>
                    <a:lnTo>
                      <a:pt x="27" y="13"/>
                    </a:lnTo>
                    <a:lnTo>
                      <a:pt x="27" y="14"/>
                    </a:lnTo>
                    <a:lnTo>
                      <a:pt x="27" y="15"/>
                    </a:lnTo>
                    <a:lnTo>
                      <a:pt x="27" y="15"/>
                    </a:lnTo>
                    <a:lnTo>
                      <a:pt x="28" y="17"/>
                    </a:lnTo>
                    <a:lnTo>
                      <a:pt x="28" y="18"/>
                    </a:lnTo>
                    <a:lnTo>
                      <a:pt x="28" y="19"/>
                    </a:lnTo>
                    <a:lnTo>
                      <a:pt x="28" y="20"/>
                    </a:lnTo>
                    <a:lnTo>
                      <a:pt x="28" y="21"/>
                    </a:lnTo>
                    <a:lnTo>
                      <a:pt x="28" y="22"/>
                    </a:lnTo>
                    <a:lnTo>
                      <a:pt x="28" y="23"/>
                    </a:lnTo>
                    <a:lnTo>
                      <a:pt x="28" y="24"/>
                    </a:lnTo>
                    <a:lnTo>
                      <a:pt x="28" y="25"/>
                    </a:lnTo>
                    <a:lnTo>
                      <a:pt x="28" y="27"/>
                    </a:lnTo>
                    <a:lnTo>
                      <a:pt x="28" y="28"/>
                    </a:lnTo>
                    <a:lnTo>
                      <a:pt x="28" y="29"/>
                    </a:lnTo>
                    <a:lnTo>
                      <a:pt x="28" y="30"/>
                    </a:lnTo>
                    <a:lnTo>
                      <a:pt x="28" y="31"/>
                    </a:lnTo>
                    <a:lnTo>
                      <a:pt x="29" y="33"/>
                    </a:lnTo>
                    <a:lnTo>
                      <a:pt x="29" y="34"/>
                    </a:lnTo>
                    <a:lnTo>
                      <a:pt x="29" y="35"/>
                    </a:lnTo>
                    <a:lnTo>
                      <a:pt x="29" y="36"/>
                    </a:lnTo>
                    <a:lnTo>
                      <a:pt x="29" y="38"/>
                    </a:lnTo>
                    <a:lnTo>
                      <a:pt x="29" y="38"/>
                    </a:lnTo>
                    <a:lnTo>
                      <a:pt x="29" y="40"/>
                    </a:lnTo>
                    <a:lnTo>
                      <a:pt x="29" y="41"/>
                    </a:lnTo>
                    <a:lnTo>
                      <a:pt x="29" y="42"/>
                    </a:lnTo>
                    <a:lnTo>
                      <a:pt x="29" y="43"/>
                    </a:lnTo>
                    <a:lnTo>
                      <a:pt x="29" y="45"/>
                    </a:lnTo>
                    <a:lnTo>
                      <a:pt x="29" y="46"/>
                    </a:lnTo>
                    <a:lnTo>
                      <a:pt x="29" y="47"/>
                    </a:lnTo>
                    <a:lnTo>
                      <a:pt x="29" y="48"/>
                    </a:lnTo>
                    <a:lnTo>
                      <a:pt x="29" y="50"/>
                    </a:lnTo>
                    <a:lnTo>
                      <a:pt x="29" y="50"/>
                    </a:lnTo>
                    <a:lnTo>
                      <a:pt x="29" y="52"/>
                    </a:lnTo>
                    <a:lnTo>
                      <a:pt x="29" y="53"/>
                    </a:lnTo>
                    <a:lnTo>
                      <a:pt x="29" y="54"/>
                    </a:lnTo>
                    <a:lnTo>
                      <a:pt x="29" y="55"/>
                    </a:lnTo>
                    <a:lnTo>
                      <a:pt x="29" y="56"/>
                    </a:lnTo>
                    <a:lnTo>
                      <a:pt x="29" y="57"/>
                    </a:lnTo>
                    <a:lnTo>
                      <a:pt x="29" y="58"/>
                    </a:lnTo>
                    <a:lnTo>
                      <a:pt x="29" y="59"/>
                    </a:lnTo>
                    <a:lnTo>
                      <a:pt x="29" y="60"/>
                    </a:lnTo>
                    <a:lnTo>
                      <a:pt x="29" y="61"/>
                    </a:lnTo>
                    <a:lnTo>
                      <a:pt x="29" y="62"/>
                    </a:lnTo>
                    <a:lnTo>
                      <a:pt x="29" y="62"/>
                    </a:lnTo>
                    <a:lnTo>
                      <a:pt x="29" y="63"/>
                    </a:lnTo>
                    <a:lnTo>
                      <a:pt x="29" y="64"/>
                    </a:lnTo>
                    <a:lnTo>
                      <a:pt x="29" y="65"/>
                    </a:lnTo>
                    <a:lnTo>
                      <a:pt x="29" y="66"/>
                    </a:lnTo>
                    <a:lnTo>
                      <a:pt x="29" y="67"/>
                    </a:lnTo>
                    <a:lnTo>
                      <a:pt x="29" y="67"/>
                    </a:lnTo>
                    <a:lnTo>
                      <a:pt x="29" y="69"/>
                    </a:lnTo>
                    <a:lnTo>
                      <a:pt x="29" y="70"/>
                    </a:lnTo>
                    <a:lnTo>
                      <a:pt x="29" y="71"/>
                    </a:lnTo>
                    <a:lnTo>
                      <a:pt x="29" y="72"/>
                    </a:lnTo>
                    <a:lnTo>
                      <a:pt x="29" y="73"/>
                    </a:lnTo>
                    <a:lnTo>
                      <a:pt x="29" y="74"/>
                    </a:lnTo>
                    <a:lnTo>
                      <a:pt x="29" y="75"/>
                    </a:lnTo>
                    <a:lnTo>
                      <a:pt x="29" y="77"/>
                    </a:lnTo>
                    <a:lnTo>
                      <a:pt x="29" y="78"/>
                    </a:lnTo>
                    <a:lnTo>
                      <a:pt x="29" y="79"/>
                    </a:lnTo>
                    <a:lnTo>
                      <a:pt x="30" y="81"/>
                    </a:lnTo>
                    <a:lnTo>
                      <a:pt x="30" y="82"/>
                    </a:lnTo>
                    <a:lnTo>
                      <a:pt x="30" y="83"/>
                    </a:lnTo>
                    <a:lnTo>
                      <a:pt x="30" y="85"/>
                    </a:lnTo>
                    <a:lnTo>
                      <a:pt x="30" y="86"/>
                    </a:lnTo>
                    <a:lnTo>
                      <a:pt x="30" y="88"/>
                    </a:lnTo>
                    <a:lnTo>
                      <a:pt x="31" y="89"/>
                    </a:lnTo>
                    <a:lnTo>
                      <a:pt x="31" y="90"/>
                    </a:lnTo>
                    <a:lnTo>
                      <a:pt x="31" y="92"/>
                    </a:lnTo>
                    <a:lnTo>
                      <a:pt x="31" y="94"/>
                    </a:lnTo>
                    <a:lnTo>
                      <a:pt x="32" y="95"/>
                    </a:lnTo>
                    <a:lnTo>
                      <a:pt x="32" y="97"/>
                    </a:lnTo>
                    <a:lnTo>
                      <a:pt x="33" y="98"/>
                    </a:lnTo>
                    <a:lnTo>
                      <a:pt x="33" y="100"/>
                    </a:lnTo>
                    <a:lnTo>
                      <a:pt x="33" y="101"/>
                    </a:lnTo>
                    <a:lnTo>
                      <a:pt x="33" y="103"/>
                    </a:lnTo>
                    <a:lnTo>
                      <a:pt x="34" y="104"/>
                    </a:lnTo>
                    <a:lnTo>
                      <a:pt x="34" y="106"/>
                    </a:lnTo>
                    <a:lnTo>
                      <a:pt x="34" y="107"/>
                    </a:lnTo>
                    <a:lnTo>
                      <a:pt x="35" y="109"/>
                    </a:lnTo>
                    <a:lnTo>
                      <a:pt x="35" y="110"/>
                    </a:lnTo>
                    <a:lnTo>
                      <a:pt x="35" y="112"/>
                    </a:lnTo>
                    <a:lnTo>
                      <a:pt x="36" y="113"/>
                    </a:lnTo>
                    <a:lnTo>
                      <a:pt x="36" y="114"/>
                    </a:lnTo>
                    <a:lnTo>
                      <a:pt x="36" y="116"/>
                    </a:lnTo>
                    <a:lnTo>
                      <a:pt x="36" y="117"/>
                    </a:lnTo>
                    <a:lnTo>
                      <a:pt x="37" y="119"/>
                    </a:lnTo>
                    <a:lnTo>
                      <a:pt x="37" y="120"/>
                    </a:lnTo>
                    <a:lnTo>
                      <a:pt x="38" y="121"/>
                    </a:lnTo>
                    <a:lnTo>
                      <a:pt x="38" y="123"/>
                    </a:lnTo>
                    <a:lnTo>
                      <a:pt x="39" y="124"/>
                    </a:lnTo>
                    <a:lnTo>
                      <a:pt x="39" y="125"/>
                    </a:lnTo>
                    <a:lnTo>
                      <a:pt x="39" y="127"/>
                    </a:lnTo>
                    <a:lnTo>
                      <a:pt x="39" y="128"/>
                    </a:lnTo>
                    <a:lnTo>
                      <a:pt x="40" y="128"/>
                    </a:lnTo>
                    <a:lnTo>
                      <a:pt x="40" y="130"/>
                    </a:lnTo>
                    <a:lnTo>
                      <a:pt x="41" y="131"/>
                    </a:lnTo>
                    <a:lnTo>
                      <a:pt x="41" y="132"/>
                    </a:lnTo>
                    <a:lnTo>
                      <a:pt x="41" y="133"/>
                    </a:lnTo>
                    <a:lnTo>
                      <a:pt x="42" y="134"/>
                    </a:lnTo>
                    <a:lnTo>
                      <a:pt x="42" y="135"/>
                    </a:lnTo>
                    <a:lnTo>
                      <a:pt x="42" y="135"/>
                    </a:lnTo>
                    <a:lnTo>
                      <a:pt x="43" y="136"/>
                    </a:lnTo>
                    <a:lnTo>
                      <a:pt x="43" y="137"/>
                    </a:lnTo>
                    <a:lnTo>
                      <a:pt x="44" y="138"/>
                    </a:lnTo>
                    <a:lnTo>
                      <a:pt x="45" y="139"/>
                    </a:lnTo>
                    <a:lnTo>
                      <a:pt x="46" y="140"/>
                    </a:lnTo>
                    <a:lnTo>
                      <a:pt x="33" y="140"/>
                    </a:lnTo>
                    <a:lnTo>
                      <a:pt x="14" y="73"/>
                    </a:lnTo>
                    <a:lnTo>
                      <a:pt x="0" y="0"/>
                    </a:lnTo>
                    <a:lnTo>
                      <a:pt x="27" y="5"/>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6" name="Freeform 44"/>
              <p:cNvSpPr>
                <a:spLocks/>
              </p:cNvSpPr>
              <p:nvPr/>
            </p:nvSpPr>
            <p:spPr bwMode="auto">
              <a:xfrm>
                <a:off x="4403" y="1781"/>
                <a:ext cx="39" cy="13"/>
              </a:xfrm>
              <a:custGeom>
                <a:avLst/>
                <a:gdLst/>
                <a:ahLst/>
                <a:cxnLst>
                  <a:cxn ang="0">
                    <a:pos x="12" y="0"/>
                  </a:cxn>
                  <a:cxn ang="0">
                    <a:pos x="10" y="1"/>
                  </a:cxn>
                  <a:cxn ang="0">
                    <a:pos x="8" y="3"/>
                  </a:cxn>
                  <a:cxn ang="0">
                    <a:pos x="5" y="4"/>
                  </a:cxn>
                  <a:cxn ang="0">
                    <a:pos x="3" y="6"/>
                  </a:cxn>
                  <a:cxn ang="0">
                    <a:pos x="1" y="8"/>
                  </a:cxn>
                  <a:cxn ang="0">
                    <a:pos x="0" y="10"/>
                  </a:cxn>
                  <a:cxn ang="0">
                    <a:pos x="0" y="11"/>
                  </a:cxn>
                  <a:cxn ang="0">
                    <a:pos x="1" y="12"/>
                  </a:cxn>
                  <a:cxn ang="0">
                    <a:pos x="4" y="12"/>
                  </a:cxn>
                  <a:cxn ang="0">
                    <a:pos x="6" y="12"/>
                  </a:cxn>
                  <a:cxn ang="0">
                    <a:pos x="9" y="12"/>
                  </a:cxn>
                  <a:cxn ang="0">
                    <a:pos x="12" y="12"/>
                  </a:cxn>
                  <a:cxn ang="0">
                    <a:pos x="16" y="12"/>
                  </a:cxn>
                  <a:cxn ang="0">
                    <a:pos x="19" y="12"/>
                  </a:cxn>
                  <a:cxn ang="0">
                    <a:pos x="23" y="12"/>
                  </a:cxn>
                  <a:cxn ang="0">
                    <a:pos x="26" y="12"/>
                  </a:cxn>
                  <a:cxn ang="0">
                    <a:pos x="29" y="12"/>
                  </a:cxn>
                  <a:cxn ang="0">
                    <a:pos x="32" y="12"/>
                  </a:cxn>
                  <a:cxn ang="0">
                    <a:pos x="35" y="11"/>
                  </a:cxn>
                  <a:cxn ang="0">
                    <a:pos x="37" y="11"/>
                  </a:cxn>
                  <a:cxn ang="0">
                    <a:pos x="39" y="10"/>
                  </a:cxn>
                  <a:cxn ang="0">
                    <a:pos x="39" y="9"/>
                  </a:cxn>
                  <a:cxn ang="0">
                    <a:pos x="37" y="7"/>
                  </a:cxn>
                  <a:cxn ang="0">
                    <a:pos x="34" y="6"/>
                  </a:cxn>
                  <a:cxn ang="0">
                    <a:pos x="31" y="4"/>
                  </a:cxn>
                  <a:cxn ang="0">
                    <a:pos x="29" y="4"/>
                  </a:cxn>
                  <a:cxn ang="0">
                    <a:pos x="27" y="3"/>
                  </a:cxn>
                  <a:cxn ang="0">
                    <a:pos x="24" y="2"/>
                  </a:cxn>
                  <a:cxn ang="0">
                    <a:pos x="22" y="1"/>
                  </a:cxn>
                  <a:cxn ang="0">
                    <a:pos x="20" y="0"/>
                  </a:cxn>
                  <a:cxn ang="0">
                    <a:pos x="17" y="0"/>
                  </a:cxn>
                  <a:cxn ang="0">
                    <a:pos x="14" y="0"/>
                  </a:cxn>
                </a:cxnLst>
                <a:rect l="0" t="0" r="r" b="b"/>
                <a:pathLst>
                  <a:path w="39" h="13">
                    <a:moveTo>
                      <a:pt x="13" y="0"/>
                    </a:moveTo>
                    <a:lnTo>
                      <a:pt x="12" y="0"/>
                    </a:lnTo>
                    <a:lnTo>
                      <a:pt x="11" y="1"/>
                    </a:lnTo>
                    <a:lnTo>
                      <a:pt x="10" y="1"/>
                    </a:lnTo>
                    <a:lnTo>
                      <a:pt x="9" y="2"/>
                    </a:lnTo>
                    <a:lnTo>
                      <a:pt x="8" y="3"/>
                    </a:lnTo>
                    <a:lnTo>
                      <a:pt x="6" y="4"/>
                    </a:lnTo>
                    <a:lnTo>
                      <a:pt x="5" y="4"/>
                    </a:lnTo>
                    <a:lnTo>
                      <a:pt x="4" y="5"/>
                    </a:lnTo>
                    <a:lnTo>
                      <a:pt x="3" y="6"/>
                    </a:lnTo>
                    <a:lnTo>
                      <a:pt x="2" y="7"/>
                    </a:lnTo>
                    <a:lnTo>
                      <a:pt x="1" y="8"/>
                    </a:lnTo>
                    <a:lnTo>
                      <a:pt x="1" y="9"/>
                    </a:lnTo>
                    <a:lnTo>
                      <a:pt x="0" y="10"/>
                    </a:lnTo>
                    <a:lnTo>
                      <a:pt x="0" y="10"/>
                    </a:lnTo>
                    <a:lnTo>
                      <a:pt x="0" y="11"/>
                    </a:lnTo>
                    <a:lnTo>
                      <a:pt x="1" y="12"/>
                    </a:lnTo>
                    <a:lnTo>
                      <a:pt x="1" y="12"/>
                    </a:lnTo>
                    <a:lnTo>
                      <a:pt x="3" y="12"/>
                    </a:lnTo>
                    <a:lnTo>
                      <a:pt x="4" y="12"/>
                    </a:lnTo>
                    <a:lnTo>
                      <a:pt x="5" y="12"/>
                    </a:lnTo>
                    <a:lnTo>
                      <a:pt x="6" y="12"/>
                    </a:lnTo>
                    <a:lnTo>
                      <a:pt x="8" y="12"/>
                    </a:lnTo>
                    <a:lnTo>
                      <a:pt x="9" y="12"/>
                    </a:lnTo>
                    <a:lnTo>
                      <a:pt x="11" y="12"/>
                    </a:lnTo>
                    <a:lnTo>
                      <a:pt x="12" y="12"/>
                    </a:lnTo>
                    <a:lnTo>
                      <a:pt x="14" y="12"/>
                    </a:lnTo>
                    <a:lnTo>
                      <a:pt x="16" y="12"/>
                    </a:lnTo>
                    <a:lnTo>
                      <a:pt x="17" y="12"/>
                    </a:lnTo>
                    <a:lnTo>
                      <a:pt x="19" y="12"/>
                    </a:lnTo>
                    <a:lnTo>
                      <a:pt x="21" y="13"/>
                    </a:lnTo>
                    <a:lnTo>
                      <a:pt x="23" y="12"/>
                    </a:lnTo>
                    <a:lnTo>
                      <a:pt x="24" y="12"/>
                    </a:lnTo>
                    <a:lnTo>
                      <a:pt x="26" y="12"/>
                    </a:lnTo>
                    <a:lnTo>
                      <a:pt x="28" y="12"/>
                    </a:lnTo>
                    <a:lnTo>
                      <a:pt x="29" y="12"/>
                    </a:lnTo>
                    <a:lnTo>
                      <a:pt x="31" y="12"/>
                    </a:lnTo>
                    <a:lnTo>
                      <a:pt x="32" y="12"/>
                    </a:lnTo>
                    <a:lnTo>
                      <a:pt x="34" y="12"/>
                    </a:lnTo>
                    <a:lnTo>
                      <a:pt x="35" y="11"/>
                    </a:lnTo>
                    <a:lnTo>
                      <a:pt x="36" y="11"/>
                    </a:lnTo>
                    <a:lnTo>
                      <a:pt x="37" y="11"/>
                    </a:lnTo>
                    <a:lnTo>
                      <a:pt x="38" y="11"/>
                    </a:lnTo>
                    <a:lnTo>
                      <a:pt x="39" y="10"/>
                    </a:lnTo>
                    <a:lnTo>
                      <a:pt x="39" y="10"/>
                    </a:lnTo>
                    <a:lnTo>
                      <a:pt x="39" y="9"/>
                    </a:lnTo>
                    <a:lnTo>
                      <a:pt x="39" y="8"/>
                    </a:lnTo>
                    <a:lnTo>
                      <a:pt x="37" y="7"/>
                    </a:lnTo>
                    <a:lnTo>
                      <a:pt x="36" y="7"/>
                    </a:lnTo>
                    <a:lnTo>
                      <a:pt x="34" y="6"/>
                    </a:lnTo>
                    <a:lnTo>
                      <a:pt x="32" y="5"/>
                    </a:lnTo>
                    <a:lnTo>
                      <a:pt x="31" y="4"/>
                    </a:lnTo>
                    <a:lnTo>
                      <a:pt x="30" y="4"/>
                    </a:lnTo>
                    <a:lnTo>
                      <a:pt x="29" y="4"/>
                    </a:lnTo>
                    <a:lnTo>
                      <a:pt x="27" y="3"/>
                    </a:lnTo>
                    <a:lnTo>
                      <a:pt x="27" y="3"/>
                    </a:lnTo>
                    <a:lnTo>
                      <a:pt x="25" y="2"/>
                    </a:lnTo>
                    <a:lnTo>
                      <a:pt x="24" y="2"/>
                    </a:lnTo>
                    <a:lnTo>
                      <a:pt x="23" y="2"/>
                    </a:lnTo>
                    <a:lnTo>
                      <a:pt x="22" y="1"/>
                    </a:lnTo>
                    <a:lnTo>
                      <a:pt x="21" y="1"/>
                    </a:lnTo>
                    <a:lnTo>
                      <a:pt x="20" y="0"/>
                    </a:lnTo>
                    <a:lnTo>
                      <a:pt x="19" y="0"/>
                    </a:lnTo>
                    <a:lnTo>
                      <a:pt x="17" y="0"/>
                    </a:lnTo>
                    <a:lnTo>
                      <a:pt x="15" y="0"/>
                    </a:lnTo>
                    <a:lnTo>
                      <a:pt x="14" y="0"/>
                    </a:lnTo>
                    <a:lnTo>
                      <a:pt x="13"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7" name="Freeform 45"/>
              <p:cNvSpPr>
                <a:spLocks/>
              </p:cNvSpPr>
              <p:nvPr/>
            </p:nvSpPr>
            <p:spPr bwMode="auto">
              <a:xfrm>
                <a:off x="4284" y="1782"/>
                <a:ext cx="29" cy="12"/>
              </a:xfrm>
              <a:custGeom>
                <a:avLst/>
                <a:gdLst/>
                <a:ahLst/>
                <a:cxnLst>
                  <a:cxn ang="0">
                    <a:pos x="9" y="1"/>
                  </a:cxn>
                  <a:cxn ang="0">
                    <a:pos x="9" y="2"/>
                  </a:cxn>
                  <a:cxn ang="0">
                    <a:pos x="8" y="3"/>
                  </a:cxn>
                  <a:cxn ang="0">
                    <a:pos x="7" y="3"/>
                  </a:cxn>
                  <a:cxn ang="0">
                    <a:pos x="6" y="4"/>
                  </a:cxn>
                  <a:cxn ang="0">
                    <a:pos x="5" y="5"/>
                  </a:cxn>
                  <a:cxn ang="0">
                    <a:pos x="5" y="6"/>
                  </a:cxn>
                  <a:cxn ang="0">
                    <a:pos x="3" y="6"/>
                  </a:cxn>
                  <a:cxn ang="0">
                    <a:pos x="3" y="7"/>
                  </a:cxn>
                  <a:cxn ang="0">
                    <a:pos x="2" y="8"/>
                  </a:cxn>
                  <a:cxn ang="0">
                    <a:pos x="1" y="9"/>
                  </a:cxn>
                  <a:cxn ang="0">
                    <a:pos x="0" y="10"/>
                  </a:cxn>
                  <a:cxn ang="0">
                    <a:pos x="1" y="11"/>
                  </a:cxn>
                  <a:cxn ang="0">
                    <a:pos x="1" y="11"/>
                  </a:cxn>
                  <a:cxn ang="0">
                    <a:pos x="3" y="11"/>
                  </a:cxn>
                  <a:cxn ang="0">
                    <a:pos x="5" y="11"/>
                  </a:cxn>
                  <a:cxn ang="0">
                    <a:pos x="6" y="11"/>
                  </a:cxn>
                  <a:cxn ang="0">
                    <a:pos x="7" y="11"/>
                  </a:cxn>
                  <a:cxn ang="0">
                    <a:pos x="8" y="11"/>
                  </a:cxn>
                  <a:cxn ang="0">
                    <a:pos x="9" y="11"/>
                  </a:cxn>
                  <a:cxn ang="0">
                    <a:pos x="11" y="12"/>
                  </a:cxn>
                  <a:cxn ang="0">
                    <a:pos x="12" y="12"/>
                  </a:cxn>
                  <a:cxn ang="0">
                    <a:pos x="13" y="12"/>
                  </a:cxn>
                  <a:cxn ang="0">
                    <a:pos x="14" y="12"/>
                  </a:cxn>
                  <a:cxn ang="0">
                    <a:pos x="16" y="12"/>
                  </a:cxn>
                  <a:cxn ang="0">
                    <a:pos x="17" y="12"/>
                  </a:cxn>
                  <a:cxn ang="0">
                    <a:pos x="18" y="12"/>
                  </a:cxn>
                  <a:cxn ang="0">
                    <a:pos x="19" y="11"/>
                  </a:cxn>
                  <a:cxn ang="0">
                    <a:pos x="21" y="11"/>
                  </a:cxn>
                  <a:cxn ang="0">
                    <a:pos x="22" y="11"/>
                  </a:cxn>
                  <a:cxn ang="0">
                    <a:pos x="23" y="11"/>
                  </a:cxn>
                  <a:cxn ang="0">
                    <a:pos x="24" y="11"/>
                  </a:cxn>
                  <a:cxn ang="0">
                    <a:pos x="25" y="11"/>
                  </a:cxn>
                  <a:cxn ang="0">
                    <a:pos x="26" y="11"/>
                  </a:cxn>
                  <a:cxn ang="0">
                    <a:pos x="28" y="10"/>
                  </a:cxn>
                  <a:cxn ang="0">
                    <a:pos x="29" y="10"/>
                  </a:cxn>
                  <a:cxn ang="0">
                    <a:pos x="29" y="9"/>
                  </a:cxn>
                  <a:cxn ang="0">
                    <a:pos x="29" y="8"/>
                  </a:cxn>
                  <a:cxn ang="0">
                    <a:pos x="29" y="8"/>
                  </a:cxn>
                  <a:cxn ang="0">
                    <a:pos x="28" y="6"/>
                  </a:cxn>
                  <a:cxn ang="0">
                    <a:pos x="27" y="6"/>
                  </a:cxn>
                  <a:cxn ang="0">
                    <a:pos x="26" y="5"/>
                  </a:cxn>
                  <a:cxn ang="0">
                    <a:pos x="25" y="4"/>
                  </a:cxn>
                  <a:cxn ang="0">
                    <a:pos x="23" y="3"/>
                  </a:cxn>
                  <a:cxn ang="0">
                    <a:pos x="22" y="2"/>
                  </a:cxn>
                  <a:cxn ang="0">
                    <a:pos x="20" y="2"/>
                  </a:cxn>
                  <a:cxn ang="0">
                    <a:pos x="18" y="1"/>
                  </a:cxn>
                  <a:cxn ang="0">
                    <a:pos x="16" y="0"/>
                  </a:cxn>
                  <a:cxn ang="0">
                    <a:pos x="14" y="0"/>
                  </a:cxn>
                  <a:cxn ang="0">
                    <a:pos x="13" y="0"/>
                  </a:cxn>
                  <a:cxn ang="0">
                    <a:pos x="11" y="0"/>
                  </a:cxn>
                  <a:cxn ang="0">
                    <a:pos x="10" y="1"/>
                  </a:cxn>
                  <a:cxn ang="0">
                    <a:pos x="9" y="1"/>
                  </a:cxn>
                </a:cxnLst>
                <a:rect l="0" t="0" r="r" b="b"/>
                <a:pathLst>
                  <a:path w="29" h="12">
                    <a:moveTo>
                      <a:pt x="9" y="1"/>
                    </a:moveTo>
                    <a:lnTo>
                      <a:pt x="9" y="2"/>
                    </a:lnTo>
                    <a:lnTo>
                      <a:pt x="8" y="3"/>
                    </a:lnTo>
                    <a:lnTo>
                      <a:pt x="7" y="3"/>
                    </a:lnTo>
                    <a:lnTo>
                      <a:pt x="6" y="4"/>
                    </a:lnTo>
                    <a:lnTo>
                      <a:pt x="5" y="5"/>
                    </a:lnTo>
                    <a:lnTo>
                      <a:pt x="5" y="6"/>
                    </a:lnTo>
                    <a:lnTo>
                      <a:pt x="3" y="6"/>
                    </a:lnTo>
                    <a:lnTo>
                      <a:pt x="3" y="7"/>
                    </a:lnTo>
                    <a:lnTo>
                      <a:pt x="2" y="8"/>
                    </a:lnTo>
                    <a:lnTo>
                      <a:pt x="1" y="9"/>
                    </a:lnTo>
                    <a:lnTo>
                      <a:pt x="0" y="10"/>
                    </a:lnTo>
                    <a:lnTo>
                      <a:pt x="1" y="11"/>
                    </a:lnTo>
                    <a:lnTo>
                      <a:pt x="1" y="11"/>
                    </a:lnTo>
                    <a:lnTo>
                      <a:pt x="3" y="11"/>
                    </a:lnTo>
                    <a:lnTo>
                      <a:pt x="5" y="11"/>
                    </a:lnTo>
                    <a:lnTo>
                      <a:pt x="6" y="11"/>
                    </a:lnTo>
                    <a:lnTo>
                      <a:pt x="7" y="11"/>
                    </a:lnTo>
                    <a:lnTo>
                      <a:pt x="8" y="11"/>
                    </a:lnTo>
                    <a:lnTo>
                      <a:pt x="9" y="11"/>
                    </a:lnTo>
                    <a:lnTo>
                      <a:pt x="11" y="12"/>
                    </a:lnTo>
                    <a:lnTo>
                      <a:pt x="12" y="12"/>
                    </a:lnTo>
                    <a:lnTo>
                      <a:pt x="13" y="12"/>
                    </a:lnTo>
                    <a:lnTo>
                      <a:pt x="14" y="12"/>
                    </a:lnTo>
                    <a:lnTo>
                      <a:pt x="16" y="12"/>
                    </a:lnTo>
                    <a:lnTo>
                      <a:pt x="17" y="12"/>
                    </a:lnTo>
                    <a:lnTo>
                      <a:pt x="18" y="12"/>
                    </a:lnTo>
                    <a:lnTo>
                      <a:pt x="19" y="11"/>
                    </a:lnTo>
                    <a:lnTo>
                      <a:pt x="21" y="11"/>
                    </a:lnTo>
                    <a:lnTo>
                      <a:pt x="22" y="11"/>
                    </a:lnTo>
                    <a:lnTo>
                      <a:pt x="23" y="11"/>
                    </a:lnTo>
                    <a:lnTo>
                      <a:pt x="24" y="11"/>
                    </a:lnTo>
                    <a:lnTo>
                      <a:pt x="25" y="11"/>
                    </a:lnTo>
                    <a:lnTo>
                      <a:pt x="26" y="11"/>
                    </a:lnTo>
                    <a:lnTo>
                      <a:pt x="28" y="10"/>
                    </a:lnTo>
                    <a:lnTo>
                      <a:pt x="29" y="10"/>
                    </a:lnTo>
                    <a:lnTo>
                      <a:pt x="29" y="9"/>
                    </a:lnTo>
                    <a:lnTo>
                      <a:pt x="29" y="8"/>
                    </a:lnTo>
                    <a:lnTo>
                      <a:pt x="29" y="8"/>
                    </a:lnTo>
                    <a:lnTo>
                      <a:pt x="28" y="6"/>
                    </a:lnTo>
                    <a:lnTo>
                      <a:pt x="27" y="6"/>
                    </a:lnTo>
                    <a:lnTo>
                      <a:pt x="26" y="5"/>
                    </a:lnTo>
                    <a:lnTo>
                      <a:pt x="25" y="4"/>
                    </a:lnTo>
                    <a:lnTo>
                      <a:pt x="23" y="3"/>
                    </a:lnTo>
                    <a:lnTo>
                      <a:pt x="22" y="2"/>
                    </a:lnTo>
                    <a:lnTo>
                      <a:pt x="20" y="2"/>
                    </a:lnTo>
                    <a:lnTo>
                      <a:pt x="18" y="1"/>
                    </a:lnTo>
                    <a:lnTo>
                      <a:pt x="16" y="0"/>
                    </a:lnTo>
                    <a:lnTo>
                      <a:pt x="14" y="0"/>
                    </a:lnTo>
                    <a:lnTo>
                      <a:pt x="13" y="0"/>
                    </a:lnTo>
                    <a:lnTo>
                      <a:pt x="11" y="0"/>
                    </a:lnTo>
                    <a:lnTo>
                      <a:pt x="10" y="1"/>
                    </a:lnTo>
                    <a:lnTo>
                      <a:pt x="9"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8" name="Freeform 46"/>
              <p:cNvSpPr>
                <a:spLocks/>
              </p:cNvSpPr>
              <p:nvPr/>
            </p:nvSpPr>
            <p:spPr bwMode="auto">
              <a:xfrm>
                <a:off x="4339" y="1776"/>
                <a:ext cx="34" cy="18"/>
              </a:xfrm>
              <a:custGeom>
                <a:avLst/>
                <a:gdLst/>
                <a:ahLst/>
                <a:cxnLst>
                  <a:cxn ang="0">
                    <a:pos x="1" y="17"/>
                  </a:cxn>
                  <a:cxn ang="0">
                    <a:pos x="1" y="17"/>
                  </a:cxn>
                  <a:cxn ang="0">
                    <a:pos x="2" y="17"/>
                  </a:cxn>
                  <a:cxn ang="0">
                    <a:pos x="3" y="17"/>
                  </a:cxn>
                  <a:cxn ang="0">
                    <a:pos x="4" y="18"/>
                  </a:cxn>
                  <a:cxn ang="0">
                    <a:pos x="6" y="18"/>
                  </a:cxn>
                  <a:cxn ang="0">
                    <a:pos x="7" y="18"/>
                  </a:cxn>
                  <a:cxn ang="0">
                    <a:pos x="10" y="18"/>
                  </a:cxn>
                  <a:cxn ang="0">
                    <a:pos x="11" y="18"/>
                  </a:cxn>
                  <a:cxn ang="0">
                    <a:pos x="13" y="18"/>
                  </a:cxn>
                  <a:cxn ang="0">
                    <a:pos x="15" y="18"/>
                  </a:cxn>
                  <a:cxn ang="0">
                    <a:pos x="17" y="18"/>
                  </a:cxn>
                  <a:cxn ang="0">
                    <a:pos x="19" y="18"/>
                  </a:cxn>
                  <a:cxn ang="0">
                    <a:pos x="21" y="18"/>
                  </a:cxn>
                  <a:cxn ang="0">
                    <a:pos x="22" y="18"/>
                  </a:cxn>
                  <a:cxn ang="0">
                    <a:pos x="24" y="18"/>
                  </a:cxn>
                  <a:cxn ang="0">
                    <a:pos x="26" y="18"/>
                  </a:cxn>
                  <a:cxn ang="0">
                    <a:pos x="27" y="18"/>
                  </a:cxn>
                  <a:cxn ang="0">
                    <a:pos x="29" y="18"/>
                  </a:cxn>
                  <a:cxn ang="0">
                    <a:pos x="30" y="18"/>
                  </a:cxn>
                  <a:cxn ang="0">
                    <a:pos x="32" y="18"/>
                  </a:cxn>
                  <a:cxn ang="0">
                    <a:pos x="34" y="17"/>
                  </a:cxn>
                  <a:cxn ang="0">
                    <a:pos x="34" y="17"/>
                  </a:cxn>
                  <a:cxn ang="0">
                    <a:pos x="34" y="16"/>
                  </a:cxn>
                  <a:cxn ang="0">
                    <a:pos x="34" y="16"/>
                  </a:cxn>
                  <a:cxn ang="0">
                    <a:pos x="34" y="14"/>
                  </a:cxn>
                  <a:cxn ang="0">
                    <a:pos x="33" y="13"/>
                  </a:cxn>
                  <a:cxn ang="0">
                    <a:pos x="32" y="12"/>
                  </a:cxn>
                  <a:cxn ang="0">
                    <a:pos x="31" y="11"/>
                  </a:cxn>
                  <a:cxn ang="0">
                    <a:pos x="30" y="9"/>
                  </a:cxn>
                  <a:cxn ang="0">
                    <a:pos x="29" y="8"/>
                  </a:cxn>
                  <a:cxn ang="0">
                    <a:pos x="28" y="7"/>
                  </a:cxn>
                  <a:cxn ang="0">
                    <a:pos x="27" y="6"/>
                  </a:cxn>
                  <a:cxn ang="0">
                    <a:pos x="26" y="5"/>
                  </a:cxn>
                  <a:cxn ang="0">
                    <a:pos x="25" y="5"/>
                  </a:cxn>
                  <a:cxn ang="0">
                    <a:pos x="24" y="3"/>
                  </a:cxn>
                  <a:cxn ang="0">
                    <a:pos x="23" y="2"/>
                  </a:cxn>
                  <a:cxn ang="0">
                    <a:pos x="22" y="1"/>
                  </a:cxn>
                  <a:cxn ang="0">
                    <a:pos x="20" y="1"/>
                  </a:cxn>
                  <a:cxn ang="0">
                    <a:pos x="19" y="0"/>
                  </a:cxn>
                  <a:cxn ang="0">
                    <a:pos x="19" y="0"/>
                  </a:cxn>
                  <a:cxn ang="0">
                    <a:pos x="17" y="0"/>
                  </a:cxn>
                  <a:cxn ang="0">
                    <a:pos x="16" y="1"/>
                  </a:cxn>
                  <a:cxn ang="0">
                    <a:pos x="15" y="1"/>
                  </a:cxn>
                  <a:cxn ang="0">
                    <a:pos x="13" y="2"/>
                  </a:cxn>
                  <a:cxn ang="0">
                    <a:pos x="11" y="3"/>
                  </a:cxn>
                  <a:cxn ang="0">
                    <a:pos x="10" y="4"/>
                  </a:cxn>
                  <a:cxn ang="0">
                    <a:pos x="8" y="5"/>
                  </a:cxn>
                  <a:cxn ang="0">
                    <a:pos x="7" y="6"/>
                  </a:cxn>
                  <a:cxn ang="0">
                    <a:pos x="5" y="7"/>
                  </a:cxn>
                  <a:cxn ang="0">
                    <a:pos x="4" y="9"/>
                  </a:cxn>
                  <a:cxn ang="0">
                    <a:pos x="3" y="10"/>
                  </a:cxn>
                  <a:cxn ang="0">
                    <a:pos x="2" y="11"/>
                  </a:cxn>
                  <a:cxn ang="0">
                    <a:pos x="1" y="12"/>
                  </a:cxn>
                  <a:cxn ang="0">
                    <a:pos x="1" y="14"/>
                  </a:cxn>
                  <a:cxn ang="0">
                    <a:pos x="0" y="15"/>
                  </a:cxn>
                  <a:cxn ang="0">
                    <a:pos x="1" y="17"/>
                  </a:cxn>
                </a:cxnLst>
                <a:rect l="0" t="0" r="r" b="b"/>
                <a:pathLst>
                  <a:path w="34" h="18">
                    <a:moveTo>
                      <a:pt x="1" y="17"/>
                    </a:moveTo>
                    <a:lnTo>
                      <a:pt x="1" y="17"/>
                    </a:lnTo>
                    <a:lnTo>
                      <a:pt x="2" y="17"/>
                    </a:lnTo>
                    <a:lnTo>
                      <a:pt x="3" y="17"/>
                    </a:lnTo>
                    <a:lnTo>
                      <a:pt x="4" y="18"/>
                    </a:lnTo>
                    <a:lnTo>
                      <a:pt x="6" y="18"/>
                    </a:lnTo>
                    <a:lnTo>
                      <a:pt x="7" y="18"/>
                    </a:lnTo>
                    <a:lnTo>
                      <a:pt x="10" y="18"/>
                    </a:lnTo>
                    <a:lnTo>
                      <a:pt x="11" y="18"/>
                    </a:lnTo>
                    <a:lnTo>
                      <a:pt x="13" y="18"/>
                    </a:lnTo>
                    <a:lnTo>
                      <a:pt x="15" y="18"/>
                    </a:lnTo>
                    <a:lnTo>
                      <a:pt x="17" y="18"/>
                    </a:lnTo>
                    <a:lnTo>
                      <a:pt x="19" y="18"/>
                    </a:lnTo>
                    <a:lnTo>
                      <a:pt x="21" y="18"/>
                    </a:lnTo>
                    <a:lnTo>
                      <a:pt x="22" y="18"/>
                    </a:lnTo>
                    <a:lnTo>
                      <a:pt x="24" y="18"/>
                    </a:lnTo>
                    <a:lnTo>
                      <a:pt x="26" y="18"/>
                    </a:lnTo>
                    <a:lnTo>
                      <a:pt x="27" y="18"/>
                    </a:lnTo>
                    <a:lnTo>
                      <a:pt x="29" y="18"/>
                    </a:lnTo>
                    <a:lnTo>
                      <a:pt x="30" y="18"/>
                    </a:lnTo>
                    <a:lnTo>
                      <a:pt x="32" y="18"/>
                    </a:lnTo>
                    <a:lnTo>
                      <a:pt x="34" y="17"/>
                    </a:lnTo>
                    <a:lnTo>
                      <a:pt x="34" y="17"/>
                    </a:lnTo>
                    <a:lnTo>
                      <a:pt x="34" y="16"/>
                    </a:lnTo>
                    <a:lnTo>
                      <a:pt x="34" y="16"/>
                    </a:lnTo>
                    <a:lnTo>
                      <a:pt x="34" y="14"/>
                    </a:lnTo>
                    <a:lnTo>
                      <a:pt x="33" y="13"/>
                    </a:lnTo>
                    <a:lnTo>
                      <a:pt x="32" y="12"/>
                    </a:lnTo>
                    <a:lnTo>
                      <a:pt x="31" y="11"/>
                    </a:lnTo>
                    <a:lnTo>
                      <a:pt x="30" y="9"/>
                    </a:lnTo>
                    <a:lnTo>
                      <a:pt x="29" y="8"/>
                    </a:lnTo>
                    <a:lnTo>
                      <a:pt x="28" y="7"/>
                    </a:lnTo>
                    <a:lnTo>
                      <a:pt x="27" y="6"/>
                    </a:lnTo>
                    <a:lnTo>
                      <a:pt x="26" y="5"/>
                    </a:lnTo>
                    <a:lnTo>
                      <a:pt x="25" y="5"/>
                    </a:lnTo>
                    <a:lnTo>
                      <a:pt x="24" y="3"/>
                    </a:lnTo>
                    <a:lnTo>
                      <a:pt x="23" y="2"/>
                    </a:lnTo>
                    <a:lnTo>
                      <a:pt x="22" y="1"/>
                    </a:lnTo>
                    <a:lnTo>
                      <a:pt x="20" y="1"/>
                    </a:lnTo>
                    <a:lnTo>
                      <a:pt x="19" y="0"/>
                    </a:lnTo>
                    <a:lnTo>
                      <a:pt x="19" y="0"/>
                    </a:lnTo>
                    <a:lnTo>
                      <a:pt x="17" y="0"/>
                    </a:lnTo>
                    <a:lnTo>
                      <a:pt x="16" y="1"/>
                    </a:lnTo>
                    <a:lnTo>
                      <a:pt x="15" y="1"/>
                    </a:lnTo>
                    <a:lnTo>
                      <a:pt x="13" y="2"/>
                    </a:lnTo>
                    <a:lnTo>
                      <a:pt x="11" y="3"/>
                    </a:lnTo>
                    <a:lnTo>
                      <a:pt x="10" y="4"/>
                    </a:lnTo>
                    <a:lnTo>
                      <a:pt x="8" y="5"/>
                    </a:lnTo>
                    <a:lnTo>
                      <a:pt x="7" y="6"/>
                    </a:lnTo>
                    <a:lnTo>
                      <a:pt x="5" y="7"/>
                    </a:lnTo>
                    <a:lnTo>
                      <a:pt x="4" y="9"/>
                    </a:lnTo>
                    <a:lnTo>
                      <a:pt x="3" y="10"/>
                    </a:lnTo>
                    <a:lnTo>
                      <a:pt x="2" y="11"/>
                    </a:lnTo>
                    <a:lnTo>
                      <a:pt x="1" y="12"/>
                    </a:lnTo>
                    <a:lnTo>
                      <a:pt x="1" y="14"/>
                    </a:lnTo>
                    <a:lnTo>
                      <a:pt x="0" y="15"/>
                    </a:lnTo>
                    <a:lnTo>
                      <a:pt x="1" y="17"/>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19" name="Freeform 47"/>
              <p:cNvSpPr>
                <a:spLocks/>
              </p:cNvSpPr>
              <p:nvPr/>
            </p:nvSpPr>
            <p:spPr bwMode="auto">
              <a:xfrm>
                <a:off x="4396" y="1813"/>
                <a:ext cx="50" cy="141"/>
              </a:xfrm>
              <a:custGeom>
                <a:avLst/>
                <a:gdLst/>
                <a:ahLst/>
                <a:cxnLst>
                  <a:cxn ang="0">
                    <a:pos x="50" y="141"/>
                  </a:cxn>
                  <a:cxn ang="0">
                    <a:pos x="49" y="138"/>
                  </a:cxn>
                  <a:cxn ang="0">
                    <a:pos x="48" y="136"/>
                  </a:cxn>
                  <a:cxn ang="0">
                    <a:pos x="47" y="134"/>
                  </a:cxn>
                  <a:cxn ang="0">
                    <a:pos x="46" y="131"/>
                  </a:cxn>
                  <a:cxn ang="0">
                    <a:pos x="44" y="128"/>
                  </a:cxn>
                  <a:cxn ang="0">
                    <a:pos x="43" y="125"/>
                  </a:cxn>
                  <a:cxn ang="0">
                    <a:pos x="42" y="121"/>
                  </a:cxn>
                  <a:cxn ang="0">
                    <a:pos x="40" y="118"/>
                  </a:cxn>
                  <a:cxn ang="0">
                    <a:pos x="38" y="114"/>
                  </a:cxn>
                  <a:cxn ang="0">
                    <a:pos x="37" y="110"/>
                  </a:cxn>
                  <a:cxn ang="0">
                    <a:pos x="35" y="106"/>
                  </a:cxn>
                  <a:cxn ang="0">
                    <a:pos x="34" y="102"/>
                  </a:cxn>
                  <a:cxn ang="0">
                    <a:pos x="32" y="97"/>
                  </a:cxn>
                  <a:cxn ang="0">
                    <a:pos x="30" y="93"/>
                  </a:cxn>
                  <a:cxn ang="0">
                    <a:pos x="29" y="89"/>
                  </a:cxn>
                  <a:cxn ang="0">
                    <a:pos x="28" y="85"/>
                  </a:cxn>
                  <a:cxn ang="0">
                    <a:pos x="27" y="81"/>
                  </a:cxn>
                  <a:cxn ang="0">
                    <a:pos x="26" y="77"/>
                  </a:cxn>
                  <a:cxn ang="0">
                    <a:pos x="25" y="73"/>
                  </a:cxn>
                  <a:cxn ang="0">
                    <a:pos x="24" y="70"/>
                  </a:cxn>
                  <a:cxn ang="0">
                    <a:pos x="24" y="66"/>
                  </a:cxn>
                  <a:cxn ang="0">
                    <a:pos x="24" y="63"/>
                  </a:cxn>
                  <a:cxn ang="0">
                    <a:pos x="23" y="59"/>
                  </a:cxn>
                  <a:cxn ang="0">
                    <a:pos x="22" y="56"/>
                  </a:cxn>
                  <a:cxn ang="0">
                    <a:pos x="22" y="52"/>
                  </a:cxn>
                  <a:cxn ang="0">
                    <a:pos x="21" y="49"/>
                  </a:cxn>
                  <a:cxn ang="0">
                    <a:pos x="20" y="45"/>
                  </a:cxn>
                  <a:cxn ang="0">
                    <a:pos x="20" y="42"/>
                  </a:cxn>
                  <a:cxn ang="0">
                    <a:pos x="19" y="39"/>
                  </a:cxn>
                  <a:cxn ang="0">
                    <a:pos x="19" y="36"/>
                  </a:cxn>
                  <a:cxn ang="0">
                    <a:pos x="18" y="33"/>
                  </a:cxn>
                  <a:cxn ang="0">
                    <a:pos x="17" y="30"/>
                  </a:cxn>
                  <a:cxn ang="0">
                    <a:pos x="16" y="27"/>
                  </a:cxn>
                  <a:cxn ang="0">
                    <a:pos x="16" y="24"/>
                  </a:cxn>
                  <a:cxn ang="0">
                    <a:pos x="15" y="22"/>
                  </a:cxn>
                  <a:cxn ang="0">
                    <a:pos x="14" y="19"/>
                  </a:cxn>
                  <a:cxn ang="0">
                    <a:pos x="13" y="16"/>
                  </a:cxn>
                  <a:cxn ang="0">
                    <a:pos x="13" y="13"/>
                  </a:cxn>
                  <a:cxn ang="0">
                    <a:pos x="11" y="9"/>
                  </a:cxn>
                  <a:cxn ang="0">
                    <a:pos x="10" y="6"/>
                  </a:cxn>
                  <a:cxn ang="0">
                    <a:pos x="7" y="4"/>
                  </a:cxn>
                  <a:cxn ang="0">
                    <a:pos x="5" y="1"/>
                  </a:cxn>
                  <a:cxn ang="0">
                    <a:pos x="1" y="0"/>
                  </a:cxn>
                  <a:cxn ang="0">
                    <a:pos x="0" y="1"/>
                  </a:cxn>
                </a:cxnLst>
                <a:rect l="0" t="0" r="r" b="b"/>
                <a:pathLst>
                  <a:path w="50" h="141">
                    <a:moveTo>
                      <a:pt x="0" y="1"/>
                    </a:moveTo>
                    <a:lnTo>
                      <a:pt x="36" y="140"/>
                    </a:lnTo>
                    <a:lnTo>
                      <a:pt x="50" y="141"/>
                    </a:lnTo>
                    <a:lnTo>
                      <a:pt x="50" y="140"/>
                    </a:lnTo>
                    <a:lnTo>
                      <a:pt x="50" y="139"/>
                    </a:lnTo>
                    <a:lnTo>
                      <a:pt x="49" y="138"/>
                    </a:lnTo>
                    <a:lnTo>
                      <a:pt x="49" y="137"/>
                    </a:lnTo>
                    <a:lnTo>
                      <a:pt x="48" y="136"/>
                    </a:lnTo>
                    <a:lnTo>
                      <a:pt x="48" y="136"/>
                    </a:lnTo>
                    <a:lnTo>
                      <a:pt x="48" y="135"/>
                    </a:lnTo>
                    <a:lnTo>
                      <a:pt x="47" y="135"/>
                    </a:lnTo>
                    <a:lnTo>
                      <a:pt x="47" y="134"/>
                    </a:lnTo>
                    <a:lnTo>
                      <a:pt x="46" y="133"/>
                    </a:lnTo>
                    <a:lnTo>
                      <a:pt x="46" y="132"/>
                    </a:lnTo>
                    <a:lnTo>
                      <a:pt x="46" y="131"/>
                    </a:lnTo>
                    <a:lnTo>
                      <a:pt x="46" y="130"/>
                    </a:lnTo>
                    <a:lnTo>
                      <a:pt x="45" y="129"/>
                    </a:lnTo>
                    <a:lnTo>
                      <a:pt x="44" y="128"/>
                    </a:lnTo>
                    <a:lnTo>
                      <a:pt x="44" y="127"/>
                    </a:lnTo>
                    <a:lnTo>
                      <a:pt x="43" y="126"/>
                    </a:lnTo>
                    <a:lnTo>
                      <a:pt x="43" y="125"/>
                    </a:lnTo>
                    <a:lnTo>
                      <a:pt x="43" y="123"/>
                    </a:lnTo>
                    <a:lnTo>
                      <a:pt x="42" y="123"/>
                    </a:lnTo>
                    <a:lnTo>
                      <a:pt x="42" y="121"/>
                    </a:lnTo>
                    <a:lnTo>
                      <a:pt x="41" y="120"/>
                    </a:lnTo>
                    <a:lnTo>
                      <a:pt x="40" y="119"/>
                    </a:lnTo>
                    <a:lnTo>
                      <a:pt x="40" y="118"/>
                    </a:lnTo>
                    <a:lnTo>
                      <a:pt x="39" y="117"/>
                    </a:lnTo>
                    <a:lnTo>
                      <a:pt x="39" y="115"/>
                    </a:lnTo>
                    <a:lnTo>
                      <a:pt x="38" y="114"/>
                    </a:lnTo>
                    <a:lnTo>
                      <a:pt x="38" y="113"/>
                    </a:lnTo>
                    <a:lnTo>
                      <a:pt x="38" y="112"/>
                    </a:lnTo>
                    <a:lnTo>
                      <a:pt x="37" y="110"/>
                    </a:lnTo>
                    <a:lnTo>
                      <a:pt x="36" y="109"/>
                    </a:lnTo>
                    <a:lnTo>
                      <a:pt x="36" y="107"/>
                    </a:lnTo>
                    <a:lnTo>
                      <a:pt x="35" y="106"/>
                    </a:lnTo>
                    <a:lnTo>
                      <a:pt x="34" y="104"/>
                    </a:lnTo>
                    <a:lnTo>
                      <a:pt x="34" y="103"/>
                    </a:lnTo>
                    <a:lnTo>
                      <a:pt x="34" y="102"/>
                    </a:lnTo>
                    <a:lnTo>
                      <a:pt x="33" y="100"/>
                    </a:lnTo>
                    <a:lnTo>
                      <a:pt x="32" y="99"/>
                    </a:lnTo>
                    <a:lnTo>
                      <a:pt x="32" y="97"/>
                    </a:lnTo>
                    <a:lnTo>
                      <a:pt x="31" y="96"/>
                    </a:lnTo>
                    <a:lnTo>
                      <a:pt x="31" y="95"/>
                    </a:lnTo>
                    <a:lnTo>
                      <a:pt x="30" y="93"/>
                    </a:lnTo>
                    <a:lnTo>
                      <a:pt x="30" y="92"/>
                    </a:lnTo>
                    <a:lnTo>
                      <a:pt x="30" y="91"/>
                    </a:lnTo>
                    <a:lnTo>
                      <a:pt x="29" y="89"/>
                    </a:lnTo>
                    <a:lnTo>
                      <a:pt x="28" y="88"/>
                    </a:lnTo>
                    <a:lnTo>
                      <a:pt x="28" y="86"/>
                    </a:lnTo>
                    <a:lnTo>
                      <a:pt x="28" y="85"/>
                    </a:lnTo>
                    <a:lnTo>
                      <a:pt x="27" y="84"/>
                    </a:lnTo>
                    <a:lnTo>
                      <a:pt x="27" y="82"/>
                    </a:lnTo>
                    <a:lnTo>
                      <a:pt x="27" y="81"/>
                    </a:lnTo>
                    <a:lnTo>
                      <a:pt x="26" y="80"/>
                    </a:lnTo>
                    <a:lnTo>
                      <a:pt x="26" y="78"/>
                    </a:lnTo>
                    <a:lnTo>
                      <a:pt x="26" y="77"/>
                    </a:lnTo>
                    <a:lnTo>
                      <a:pt x="25" y="76"/>
                    </a:lnTo>
                    <a:lnTo>
                      <a:pt x="25" y="75"/>
                    </a:lnTo>
                    <a:lnTo>
                      <a:pt x="25" y="73"/>
                    </a:lnTo>
                    <a:lnTo>
                      <a:pt x="25" y="72"/>
                    </a:lnTo>
                    <a:lnTo>
                      <a:pt x="24" y="71"/>
                    </a:lnTo>
                    <a:lnTo>
                      <a:pt x="24" y="70"/>
                    </a:lnTo>
                    <a:lnTo>
                      <a:pt x="24" y="69"/>
                    </a:lnTo>
                    <a:lnTo>
                      <a:pt x="24" y="67"/>
                    </a:lnTo>
                    <a:lnTo>
                      <a:pt x="24" y="66"/>
                    </a:lnTo>
                    <a:lnTo>
                      <a:pt x="24" y="65"/>
                    </a:lnTo>
                    <a:lnTo>
                      <a:pt x="24" y="64"/>
                    </a:lnTo>
                    <a:lnTo>
                      <a:pt x="24" y="63"/>
                    </a:lnTo>
                    <a:lnTo>
                      <a:pt x="23" y="62"/>
                    </a:lnTo>
                    <a:lnTo>
                      <a:pt x="23" y="61"/>
                    </a:lnTo>
                    <a:lnTo>
                      <a:pt x="23" y="59"/>
                    </a:lnTo>
                    <a:lnTo>
                      <a:pt x="23" y="58"/>
                    </a:lnTo>
                    <a:lnTo>
                      <a:pt x="22" y="57"/>
                    </a:lnTo>
                    <a:lnTo>
                      <a:pt x="22" y="56"/>
                    </a:lnTo>
                    <a:lnTo>
                      <a:pt x="22" y="55"/>
                    </a:lnTo>
                    <a:lnTo>
                      <a:pt x="22" y="54"/>
                    </a:lnTo>
                    <a:lnTo>
                      <a:pt x="22" y="52"/>
                    </a:lnTo>
                    <a:lnTo>
                      <a:pt x="22" y="51"/>
                    </a:lnTo>
                    <a:lnTo>
                      <a:pt x="21" y="50"/>
                    </a:lnTo>
                    <a:lnTo>
                      <a:pt x="21" y="49"/>
                    </a:lnTo>
                    <a:lnTo>
                      <a:pt x="21" y="48"/>
                    </a:lnTo>
                    <a:lnTo>
                      <a:pt x="21" y="47"/>
                    </a:lnTo>
                    <a:lnTo>
                      <a:pt x="20" y="45"/>
                    </a:lnTo>
                    <a:lnTo>
                      <a:pt x="20" y="45"/>
                    </a:lnTo>
                    <a:lnTo>
                      <a:pt x="20" y="44"/>
                    </a:lnTo>
                    <a:lnTo>
                      <a:pt x="20" y="42"/>
                    </a:lnTo>
                    <a:lnTo>
                      <a:pt x="19" y="41"/>
                    </a:lnTo>
                    <a:lnTo>
                      <a:pt x="19" y="40"/>
                    </a:lnTo>
                    <a:lnTo>
                      <a:pt x="19" y="39"/>
                    </a:lnTo>
                    <a:lnTo>
                      <a:pt x="19" y="38"/>
                    </a:lnTo>
                    <a:lnTo>
                      <a:pt x="19" y="37"/>
                    </a:lnTo>
                    <a:lnTo>
                      <a:pt x="19" y="36"/>
                    </a:lnTo>
                    <a:lnTo>
                      <a:pt x="18" y="35"/>
                    </a:lnTo>
                    <a:lnTo>
                      <a:pt x="18" y="34"/>
                    </a:lnTo>
                    <a:lnTo>
                      <a:pt x="18" y="33"/>
                    </a:lnTo>
                    <a:lnTo>
                      <a:pt x="18" y="32"/>
                    </a:lnTo>
                    <a:lnTo>
                      <a:pt x="17" y="31"/>
                    </a:lnTo>
                    <a:lnTo>
                      <a:pt x="17" y="30"/>
                    </a:lnTo>
                    <a:lnTo>
                      <a:pt x="17" y="29"/>
                    </a:lnTo>
                    <a:lnTo>
                      <a:pt x="17" y="28"/>
                    </a:lnTo>
                    <a:lnTo>
                      <a:pt x="16" y="27"/>
                    </a:lnTo>
                    <a:lnTo>
                      <a:pt x="16" y="26"/>
                    </a:lnTo>
                    <a:lnTo>
                      <a:pt x="16" y="25"/>
                    </a:lnTo>
                    <a:lnTo>
                      <a:pt x="16" y="24"/>
                    </a:lnTo>
                    <a:lnTo>
                      <a:pt x="16" y="23"/>
                    </a:lnTo>
                    <a:lnTo>
                      <a:pt x="15" y="22"/>
                    </a:lnTo>
                    <a:lnTo>
                      <a:pt x="15" y="22"/>
                    </a:lnTo>
                    <a:lnTo>
                      <a:pt x="15" y="21"/>
                    </a:lnTo>
                    <a:lnTo>
                      <a:pt x="14" y="20"/>
                    </a:lnTo>
                    <a:lnTo>
                      <a:pt x="14" y="19"/>
                    </a:lnTo>
                    <a:lnTo>
                      <a:pt x="14" y="18"/>
                    </a:lnTo>
                    <a:lnTo>
                      <a:pt x="14" y="17"/>
                    </a:lnTo>
                    <a:lnTo>
                      <a:pt x="13" y="16"/>
                    </a:lnTo>
                    <a:lnTo>
                      <a:pt x="13" y="16"/>
                    </a:lnTo>
                    <a:lnTo>
                      <a:pt x="13" y="14"/>
                    </a:lnTo>
                    <a:lnTo>
                      <a:pt x="13" y="13"/>
                    </a:lnTo>
                    <a:lnTo>
                      <a:pt x="12" y="12"/>
                    </a:lnTo>
                    <a:lnTo>
                      <a:pt x="11" y="10"/>
                    </a:lnTo>
                    <a:lnTo>
                      <a:pt x="11" y="9"/>
                    </a:lnTo>
                    <a:lnTo>
                      <a:pt x="10" y="9"/>
                    </a:lnTo>
                    <a:lnTo>
                      <a:pt x="10" y="7"/>
                    </a:lnTo>
                    <a:lnTo>
                      <a:pt x="10" y="6"/>
                    </a:lnTo>
                    <a:lnTo>
                      <a:pt x="9" y="6"/>
                    </a:lnTo>
                    <a:lnTo>
                      <a:pt x="8" y="5"/>
                    </a:lnTo>
                    <a:lnTo>
                      <a:pt x="7" y="4"/>
                    </a:lnTo>
                    <a:lnTo>
                      <a:pt x="6" y="3"/>
                    </a:lnTo>
                    <a:lnTo>
                      <a:pt x="5" y="2"/>
                    </a:lnTo>
                    <a:lnTo>
                      <a:pt x="5" y="1"/>
                    </a:lnTo>
                    <a:lnTo>
                      <a:pt x="4" y="1"/>
                    </a:lnTo>
                    <a:lnTo>
                      <a:pt x="3" y="1"/>
                    </a:lnTo>
                    <a:lnTo>
                      <a:pt x="1" y="0"/>
                    </a:lnTo>
                    <a:lnTo>
                      <a:pt x="1" y="0"/>
                    </a:lnTo>
                    <a:lnTo>
                      <a:pt x="0" y="1"/>
                    </a:lnTo>
                    <a:lnTo>
                      <a:pt x="0"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0" name="Freeform 48"/>
              <p:cNvSpPr>
                <a:spLocks/>
              </p:cNvSpPr>
              <p:nvPr/>
            </p:nvSpPr>
            <p:spPr bwMode="auto">
              <a:xfrm>
                <a:off x="4313" y="1856"/>
                <a:ext cx="63" cy="41"/>
              </a:xfrm>
              <a:custGeom>
                <a:avLst/>
                <a:gdLst/>
                <a:ahLst/>
                <a:cxnLst>
                  <a:cxn ang="0">
                    <a:pos x="1" y="0"/>
                  </a:cxn>
                  <a:cxn ang="0">
                    <a:pos x="3" y="1"/>
                  </a:cxn>
                  <a:cxn ang="0">
                    <a:pos x="5" y="2"/>
                  </a:cxn>
                  <a:cxn ang="0">
                    <a:pos x="9" y="5"/>
                  </a:cxn>
                  <a:cxn ang="0">
                    <a:pos x="12" y="7"/>
                  </a:cxn>
                  <a:cxn ang="0">
                    <a:pos x="17" y="9"/>
                  </a:cxn>
                  <a:cxn ang="0">
                    <a:pos x="21" y="12"/>
                  </a:cxn>
                  <a:cxn ang="0">
                    <a:pos x="25" y="15"/>
                  </a:cxn>
                  <a:cxn ang="0">
                    <a:pos x="28" y="17"/>
                  </a:cxn>
                  <a:cxn ang="0">
                    <a:pos x="32" y="19"/>
                  </a:cxn>
                  <a:cxn ang="0">
                    <a:pos x="36" y="21"/>
                  </a:cxn>
                  <a:cxn ang="0">
                    <a:pos x="41" y="23"/>
                  </a:cxn>
                  <a:cxn ang="0">
                    <a:pos x="44" y="25"/>
                  </a:cxn>
                  <a:cxn ang="0">
                    <a:pos x="48" y="27"/>
                  </a:cxn>
                  <a:cxn ang="0">
                    <a:pos x="51" y="29"/>
                  </a:cxn>
                  <a:cxn ang="0">
                    <a:pos x="54" y="30"/>
                  </a:cxn>
                  <a:cxn ang="0">
                    <a:pos x="57" y="32"/>
                  </a:cxn>
                  <a:cxn ang="0">
                    <a:pos x="60" y="34"/>
                  </a:cxn>
                  <a:cxn ang="0">
                    <a:pos x="61" y="36"/>
                  </a:cxn>
                  <a:cxn ang="0">
                    <a:pos x="62" y="37"/>
                  </a:cxn>
                  <a:cxn ang="0">
                    <a:pos x="62" y="40"/>
                  </a:cxn>
                  <a:cxn ang="0">
                    <a:pos x="63" y="41"/>
                  </a:cxn>
                  <a:cxn ang="0">
                    <a:pos x="62" y="40"/>
                  </a:cxn>
                  <a:cxn ang="0">
                    <a:pos x="59" y="39"/>
                  </a:cxn>
                  <a:cxn ang="0">
                    <a:pos x="56" y="37"/>
                  </a:cxn>
                  <a:cxn ang="0">
                    <a:pos x="53" y="35"/>
                  </a:cxn>
                  <a:cxn ang="0">
                    <a:pos x="51" y="34"/>
                  </a:cxn>
                  <a:cxn ang="0">
                    <a:pos x="48" y="32"/>
                  </a:cxn>
                  <a:cxn ang="0">
                    <a:pos x="46" y="31"/>
                  </a:cxn>
                  <a:cxn ang="0">
                    <a:pos x="44" y="29"/>
                  </a:cxn>
                  <a:cxn ang="0">
                    <a:pos x="42" y="28"/>
                  </a:cxn>
                  <a:cxn ang="0">
                    <a:pos x="39" y="26"/>
                  </a:cxn>
                  <a:cxn ang="0">
                    <a:pos x="37" y="25"/>
                  </a:cxn>
                  <a:cxn ang="0">
                    <a:pos x="33" y="23"/>
                  </a:cxn>
                  <a:cxn ang="0">
                    <a:pos x="30" y="21"/>
                  </a:cxn>
                  <a:cxn ang="0">
                    <a:pos x="26" y="19"/>
                  </a:cxn>
                  <a:cxn ang="0">
                    <a:pos x="24" y="18"/>
                  </a:cxn>
                  <a:cxn ang="0">
                    <a:pos x="22" y="17"/>
                  </a:cxn>
                  <a:cxn ang="0">
                    <a:pos x="19" y="15"/>
                  </a:cxn>
                  <a:cxn ang="0">
                    <a:pos x="17" y="14"/>
                  </a:cxn>
                  <a:cxn ang="0">
                    <a:pos x="15" y="13"/>
                  </a:cxn>
                  <a:cxn ang="0">
                    <a:pos x="12" y="12"/>
                  </a:cxn>
                  <a:cxn ang="0">
                    <a:pos x="10" y="11"/>
                  </a:cxn>
                  <a:cxn ang="0">
                    <a:pos x="9" y="10"/>
                  </a:cxn>
                  <a:cxn ang="0">
                    <a:pos x="5" y="8"/>
                  </a:cxn>
                  <a:cxn ang="0">
                    <a:pos x="3" y="6"/>
                  </a:cxn>
                  <a:cxn ang="0">
                    <a:pos x="2" y="4"/>
                  </a:cxn>
                  <a:cxn ang="0">
                    <a:pos x="1" y="3"/>
                  </a:cxn>
                  <a:cxn ang="0">
                    <a:pos x="0" y="1"/>
                  </a:cxn>
                  <a:cxn ang="0">
                    <a:pos x="0" y="0"/>
                  </a:cxn>
                  <a:cxn ang="0">
                    <a:pos x="0" y="0"/>
                  </a:cxn>
                </a:cxnLst>
                <a:rect l="0" t="0" r="r" b="b"/>
                <a:pathLst>
                  <a:path w="63" h="41">
                    <a:moveTo>
                      <a:pt x="0" y="0"/>
                    </a:moveTo>
                    <a:lnTo>
                      <a:pt x="1" y="0"/>
                    </a:lnTo>
                    <a:lnTo>
                      <a:pt x="1" y="0"/>
                    </a:lnTo>
                    <a:lnTo>
                      <a:pt x="3" y="1"/>
                    </a:lnTo>
                    <a:lnTo>
                      <a:pt x="4" y="2"/>
                    </a:lnTo>
                    <a:lnTo>
                      <a:pt x="5" y="2"/>
                    </a:lnTo>
                    <a:lnTo>
                      <a:pt x="7" y="3"/>
                    </a:lnTo>
                    <a:lnTo>
                      <a:pt x="9" y="5"/>
                    </a:lnTo>
                    <a:lnTo>
                      <a:pt x="11" y="6"/>
                    </a:lnTo>
                    <a:lnTo>
                      <a:pt x="12" y="7"/>
                    </a:lnTo>
                    <a:lnTo>
                      <a:pt x="15" y="8"/>
                    </a:lnTo>
                    <a:lnTo>
                      <a:pt x="17" y="9"/>
                    </a:lnTo>
                    <a:lnTo>
                      <a:pt x="18" y="11"/>
                    </a:lnTo>
                    <a:lnTo>
                      <a:pt x="21" y="12"/>
                    </a:lnTo>
                    <a:lnTo>
                      <a:pt x="23" y="13"/>
                    </a:lnTo>
                    <a:lnTo>
                      <a:pt x="25" y="15"/>
                    </a:lnTo>
                    <a:lnTo>
                      <a:pt x="27" y="16"/>
                    </a:lnTo>
                    <a:lnTo>
                      <a:pt x="28" y="17"/>
                    </a:lnTo>
                    <a:lnTo>
                      <a:pt x="30" y="18"/>
                    </a:lnTo>
                    <a:lnTo>
                      <a:pt x="32" y="19"/>
                    </a:lnTo>
                    <a:lnTo>
                      <a:pt x="34" y="20"/>
                    </a:lnTo>
                    <a:lnTo>
                      <a:pt x="36" y="21"/>
                    </a:lnTo>
                    <a:lnTo>
                      <a:pt x="38" y="22"/>
                    </a:lnTo>
                    <a:lnTo>
                      <a:pt x="41" y="23"/>
                    </a:lnTo>
                    <a:lnTo>
                      <a:pt x="42" y="24"/>
                    </a:lnTo>
                    <a:lnTo>
                      <a:pt x="44" y="25"/>
                    </a:lnTo>
                    <a:lnTo>
                      <a:pt x="46" y="26"/>
                    </a:lnTo>
                    <a:lnTo>
                      <a:pt x="48" y="27"/>
                    </a:lnTo>
                    <a:lnTo>
                      <a:pt x="49" y="28"/>
                    </a:lnTo>
                    <a:lnTo>
                      <a:pt x="51" y="29"/>
                    </a:lnTo>
                    <a:lnTo>
                      <a:pt x="52" y="29"/>
                    </a:lnTo>
                    <a:lnTo>
                      <a:pt x="54" y="30"/>
                    </a:lnTo>
                    <a:lnTo>
                      <a:pt x="56" y="31"/>
                    </a:lnTo>
                    <a:lnTo>
                      <a:pt x="57" y="32"/>
                    </a:lnTo>
                    <a:lnTo>
                      <a:pt x="58" y="33"/>
                    </a:lnTo>
                    <a:lnTo>
                      <a:pt x="60" y="34"/>
                    </a:lnTo>
                    <a:lnTo>
                      <a:pt x="60" y="35"/>
                    </a:lnTo>
                    <a:lnTo>
                      <a:pt x="61" y="36"/>
                    </a:lnTo>
                    <a:lnTo>
                      <a:pt x="61" y="36"/>
                    </a:lnTo>
                    <a:lnTo>
                      <a:pt x="62" y="37"/>
                    </a:lnTo>
                    <a:lnTo>
                      <a:pt x="62" y="39"/>
                    </a:lnTo>
                    <a:lnTo>
                      <a:pt x="62" y="40"/>
                    </a:lnTo>
                    <a:lnTo>
                      <a:pt x="62" y="41"/>
                    </a:lnTo>
                    <a:lnTo>
                      <a:pt x="63" y="41"/>
                    </a:lnTo>
                    <a:lnTo>
                      <a:pt x="62" y="41"/>
                    </a:lnTo>
                    <a:lnTo>
                      <a:pt x="62" y="40"/>
                    </a:lnTo>
                    <a:lnTo>
                      <a:pt x="60" y="40"/>
                    </a:lnTo>
                    <a:lnTo>
                      <a:pt x="59" y="39"/>
                    </a:lnTo>
                    <a:lnTo>
                      <a:pt x="57" y="38"/>
                    </a:lnTo>
                    <a:lnTo>
                      <a:pt x="56" y="37"/>
                    </a:lnTo>
                    <a:lnTo>
                      <a:pt x="54" y="36"/>
                    </a:lnTo>
                    <a:lnTo>
                      <a:pt x="53" y="35"/>
                    </a:lnTo>
                    <a:lnTo>
                      <a:pt x="52" y="35"/>
                    </a:lnTo>
                    <a:lnTo>
                      <a:pt x="51" y="34"/>
                    </a:lnTo>
                    <a:lnTo>
                      <a:pt x="49" y="33"/>
                    </a:lnTo>
                    <a:lnTo>
                      <a:pt x="48" y="32"/>
                    </a:lnTo>
                    <a:lnTo>
                      <a:pt x="47" y="31"/>
                    </a:lnTo>
                    <a:lnTo>
                      <a:pt x="46" y="31"/>
                    </a:lnTo>
                    <a:lnTo>
                      <a:pt x="45" y="30"/>
                    </a:lnTo>
                    <a:lnTo>
                      <a:pt x="44" y="29"/>
                    </a:lnTo>
                    <a:lnTo>
                      <a:pt x="42" y="29"/>
                    </a:lnTo>
                    <a:lnTo>
                      <a:pt x="42" y="28"/>
                    </a:lnTo>
                    <a:lnTo>
                      <a:pt x="40" y="27"/>
                    </a:lnTo>
                    <a:lnTo>
                      <a:pt x="39" y="26"/>
                    </a:lnTo>
                    <a:lnTo>
                      <a:pt x="38" y="26"/>
                    </a:lnTo>
                    <a:lnTo>
                      <a:pt x="37" y="25"/>
                    </a:lnTo>
                    <a:lnTo>
                      <a:pt x="35" y="24"/>
                    </a:lnTo>
                    <a:lnTo>
                      <a:pt x="33" y="23"/>
                    </a:lnTo>
                    <a:lnTo>
                      <a:pt x="32" y="22"/>
                    </a:lnTo>
                    <a:lnTo>
                      <a:pt x="30" y="21"/>
                    </a:lnTo>
                    <a:lnTo>
                      <a:pt x="28" y="20"/>
                    </a:lnTo>
                    <a:lnTo>
                      <a:pt x="26" y="19"/>
                    </a:lnTo>
                    <a:lnTo>
                      <a:pt x="25" y="18"/>
                    </a:lnTo>
                    <a:lnTo>
                      <a:pt x="24" y="18"/>
                    </a:lnTo>
                    <a:lnTo>
                      <a:pt x="23" y="17"/>
                    </a:lnTo>
                    <a:lnTo>
                      <a:pt x="22" y="17"/>
                    </a:lnTo>
                    <a:lnTo>
                      <a:pt x="20" y="16"/>
                    </a:lnTo>
                    <a:lnTo>
                      <a:pt x="19" y="15"/>
                    </a:lnTo>
                    <a:lnTo>
                      <a:pt x="18" y="15"/>
                    </a:lnTo>
                    <a:lnTo>
                      <a:pt x="17" y="14"/>
                    </a:lnTo>
                    <a:lnTo>
                      <a:pt x="15" y="14"/>
                    </a:lnTo>
                    <a:lnTo>
                      <a:pt x="15" y="13"/>
                    </a:lnTo>
                    <a:lnTo>
                      <a:pt x="13" y="12"/>
                    </a:lnTo>
                    <a:lnTo>
                      <a:pt x="12" y="12"/>
                    </a:lnTo>
                    <a:lnTo>
                      <a:pt x="11" y="11"/>
                    </a:lnTo>
                    <a:lnTo>
                      <a:pt x="10" y="11"/>
                    </a:lnTo>
                    <a:lnTo>
                      <a:pt x="9" y="10"/>
                    </a:lnTo>
                    <a:lnTo>
                      <a:pt x="9" y="10"/>
                    </a:lnTo>
                    <a:lnTo>
                      <a:pt x="7" y="9"/>
                    </a:lnTo>
                    <a:lnTo>
                      <a:pt x="5" y="8"/>
                    </a:lnTo>
                    <a:lnTo>
                      <a:pt x="4" y="7"/>
                    </a:lnTo>
                    <a:lnTo>
                      <a:pt x="3" y="6"/>
                    </a:lnTo>
                    <a:lnTo>
                      <a:pt x="2" y="5"/>
                    </a:lnTo>
                    <a:lnTo>
                      <a:pt x="2" y="4"/>
                    </a:lnTo>
                    <a:lnTo>
                      <a:pt x="1" y="4"/>
                    </a:lnTo>
                    <a:lnTo>
                      <a:pt x="1" y="3"/>
                    </a:lnTo>
                    <a:lnTo>
                      <a:pt x="0" y="2"/>
                    </a:lnTo>
                    <a:lnTo>
                      <a:pt x="0" y="1"/>
                    </a:lnTo>
                    <a:lnTo>
                      <a:pt x="0" y="1"/>
                    </a:lnTo>
                    <a:lnTo>
                      <a:pt x="0" y="0"/>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1" name="Freeform 49"/>
              <p:cNvSpPr>
                <a:spLocks/>
              </p:cNvSpPr>
              <p:nvPr/>
            </p:nvSpPr>
            <p:spPr bwMode="auto">
              <a:xfrm>
                <a:off x="4303" y="1849"/>
                <a:ext cx="84" cy="40"/>
              </a:xfrm>
              <a:custGeom>
                <a:avLst/>
                <a:gdLst/>
                <a:ahLst/>
                <a:cxnLst>
                  <a:cxn ang="0">
                    <a:pos x="82" y="1"/>
                  </a:cxn>
                  <a:cxn ang="0">
                    <a:pos x="79" y="2"/>
                  </a:cxn>
                  <a:cxn ang="0">
                    <a:pos x="74" y="4"/>
                  </a:cxn>
                  <a:cxn ang="0">
                    <a:pos x="68" y="6"/>
                  </a:cxn>
                  <a:cxn ang="0">
                    <a:pos x="62" y="9"/>
                  </a:cxn>
                  <a:cxn ang="0">
                    <a:pos x="58" y="10"/>
                  </a:cxn>
                  <a:cxn ang="0">
                    <a:pos x="55" y="12"/>
                  </a:cxn>
                  <a:cxn ang="0">
                    <a:pos x="51" y="13"/>
                  </a:cxn>
                  <a:cxn ang="0">
                    <a:pos x="47" y="15"/>
                  </a:cxn>
                  <a:cxn ang="0">
                    <a:pos x="44" y="16"/>
                  </a:cxn>
                  <a:cxn ang="0">
                    <a:pos x="40" y="18"/>
                  </a:cxn>
                  <a:cxn ang="0">
                    <a:pos x="37" y="20"/>
                  </a:cxn>
                  <a:cxn ang="0">
                    <a:pos x="33" y="21"/>
                  </a:cxn>
                  <a:cxn ang="0">
                    <a:pos x="30" y="23"/>
                  </a:cxn>
                  <a:cxn ang="0">
                    <a:pos x="25" y="26"/>
                  </a:cxn>
                  <a:cxn ang="0">
                    <a:pos x="19" y="28"/>
                  </a:cxn>
                  <a:cxn ang="0">
                    <a:pos x="14" y="30"/>
                  </a:cxn>
                  <a:cxn ang="0">
                    <a:pos x="11" y="32"/>
                  </a:cxn>
                  <a:cxn ang="0">
                    <a:pos x="8" y="35"/>
                  </a:cxn>
                  <a:cxn ang="0">
                    <a:pos x="4" y="37"/>
                  </a:cxn>
                  <a:cxn ang="0">
                    <a:pos x="1" y="39"/>
                  </a:cxn>
                  <a:cxn ang="0">
                    <a:pos x="0" y="40"/>
                  </a:cxn>
                  <a:cxn ang="0">
                    <a:pos x="3" y="40"/>
                  </a:cxn>
                  <a:cxn ang="0">
                    <a:pos x="7" y="39"/>
                  </a:cxn>
                  <a:cxn ang="0">
                    <a:pos x="11" y="38"/>
                  </a:cxn>
                  <a:cxn ang="0">
                    <a:pos x="15" y="37"/>
                  </a:cxn>
                  <a:cxn ang="0">
                    <a:pos x="19" y="36"/>
                  </a:cxn>
                  <a:cxn ang="0">
                    <a:pos x="22" y="35"/>
                  </a:cxn>
                  <a:cxn ang="0">
                    <a:pos x="25" y="33"/>
                  </a:cxn>
                  <a:cxn ang="0">
                    <a:pos x="28" y="31"/>
                  </a:cxn>
                  <a:cxn ang="0">
                    <a:pos x="33" y="29"/>
                  </a:cxn>
                  <a:cxn ang="0">
                    <a:pos x="38" y="26"/>
                  </a:cxn>
                  <a:cxn ang="0">
                    <a:pos x="41" y="24"/>
                  </a:cxn>
                  <a:cxn ang="0">
                    <a:pos x="44" y="22"/>
                  </a:cxn>
                  <a:cxn ang="0">
                    <a:pos x="48" y="20"/>
                  </a:cxn>
                  <a:cxn ang="0">
                    <a:pos x="52" y="18"/>
                  </a:cxn>
                  <a:cxn ang="0">
                    <a:pos x="55" y="16"/>
                  </a:cxn>
                  <a:cxn ang="0">
                    <a:pos x="59" y="14"/>
                  </a:cxn>
                  <a:cxn ang="0">
                    <a:pos x="62" y="12"/>
                  </a:cxn>
                  <a:cxn ang="0">
                    <a:pos x="66" y="10"/>
                  </a:cxn>
                  <a:cxn ang="0">
                    <a:pos x="69" y="9"/>
                  </a:cxn>
                  <a:cxn ang="0">
                    <a:pos x="75" y="5"/>
                  </a:cxn>
                  <a:cxn ang="0">
                    <a:pos x="79" y="3"/>
                  </a:cxn>
                  <a:cxn ang="0">
                    <a:pos x="83" y="1"/>
                  </a:cxn>
                </a:cxnLst>
                <a:rect l="0" t="0" r="r" b="b"/>
                <a:pathLst>
                  <a:path w="84" h="40">
                    <a:moveTo>
                      <a:pt x="84" y="0"/>
                    </a:moveTo>
                    <a:lnTo>
                      <a:pt x="83" y="0"/>
                    </a:lnTo>
                    <a:lnTo>
                      <a:pt x="82" y="1"/>
                    </a:lnTo>
                    <a:lnTo>
                      <a:pt x="81" y="1"/>
                    </a:lnTo>
                    <a:lnTo>
                      <a:pt x="80" y="2"/>
                    </a:lnTo>
                    <a:lnTo>
                      <a:pt x="79" y="2"/>
                    </a:lnTo>
                    <a:lnTo>
                      <a:pt x="77" y="3"/>
                    </a:lnTo>
                    <a:lnTo>
                      <a:pt x="76" y="3"/>
                    </a:lnTo>
                    <a:lnTo>
                      <a:pt x="74" y="4"/>
                    </a:lnTo>
                    <a:lnTo>
                      <a:pt x="72" y="5"/>
                    </a:lnTo>
                    <a:lnTo>
                      <a:pt x="70" y="5"/>
                    </a:lnTo>
                    <a:lnTo>
                      <a:pt x="68" y="6"/>
                    </a:lnTo>
                    <a:lnTo>
                      <a:pt x="66" y="7"/>
                    </a:lnTo>
                    <a:lnTo>
                      <a:pt x="64" y="8"/>
                    </a:lnTo>
                    <a:lnTo>
                      <a:pt x="62" y="9"/>
                    </a:lnTo>
                    <a:lnTo>
                      <a:pt x="61" y="9"/>
                    </a:lnTo>
                    <a:lnTo>
                      <a:pt x="59" y="10"/>
                    </a:lnTo>
                    <a:lnTo>
                      <a:pt x="58" y="10"/>
                    </a:lnTo>
                    <a:lnTo>
                      <a:pt x="57" y="10"/>
                    </a:lnTo>
                    <a:lnTo>
                      <a:pt x="56" y="11"/>
                    </a:lnTo>
                    <a:lnTo>
                      <a:pt x="55" y="12"/>
                    </a:lnTo>
                    <a:lnTo>
                      <a:pt x="54" y="12"/>
                    </a:lnTo>
                    <a:lnTo>
                      <a:pt x="52" y="13"/>
                    </a:lnTo>
                    <a:lnTo>
                      <a:pt x="51" y="13"/>
                    </a:lnTo>
                    <a:lnTo>
                      <a:pt x="50" y="14"/>
                    </a:lnTo>
                    <a:lnTo>
                      <a:pt x="49" y="14"/>
                    </a:lnTo>
                    <a:lnTo>
                      <a:pt x="47" y="15"/>
                    </a:lnTo>
                    <a:lnTo>
                      <a:pt x="46" y="15"/>
                    </a:lnTo>
                    <a:lnTo>
                      <a:pt x="45" y="16"/>
                    </a:lnTo>
                    <a:lnTo>
                      <a:pt x="44" y="16"/>
                    </a:lnTo>
                    <a:lnTo>
                      <a:pt x="43" y="17"/>
                    </a:lnTo>
                    <a:lnTo>
                      <a:pt x="41" y="17"/>
                    </a:lnTo>
                    <a:lnTo>
                      <a:pt x="40" y="18"/>
                    </a:lnTo>
                    <a:lnTo>
                      <a:pt x="39" y="19"/>
                    </a:lnTo>
                    <a:lnTo>
                      <a:pt x="38" y="19"/>
                    </a:lnTo>
                    <a:lnTo>
                      <a:pt x="37" y="20"/>
                    </a:lnTo>
                    <a:lnTo>
                      <a:pt x="36" y="20"/>
                    </a:lnTo>
                    <a:lnTo>
                      <a:pt x="34" y="21"/>
                    </a:lnTo>
                    <a:lnTo>
                      <a:pt x="33" y="21"/>
                    </a:lnTo>
                    <a:lnTo>
                      <a:pt x="32" y="22"/>
                    </a:lnTo>
                    <a:lnTo>
                      <a:pt x="31" y="22"/>
                    </a:lnTo>
                    <a:lnTo>
                      <a:pt x="30" y="23"/>
                    </a:lnTo>
                    <a:lnTo>
                      <a:pt x="29" y="23"/>
                    </a:lnTo>
                    <a:lnTo>
                      <a:pt x="27" y="24"/>
                    </a:lnTo>
                    <a:lnTo>
                      <a:pt x="25" y="26"/>
                    </a:lnTo>
                    <a:lnTo>
                      <a:pt x="23" y="26"/>
                    </a:lnTo>
                    <a:lnTo>
                      <a:pt x="21" y="27"/>
                    </a:lnTo>
                    <a:lnTo>
                      <a:pt x="19" y="28"/>
                    </a:lnTo>
                    <a:lnTo>
                      <a:pt x="18" y="29"/>
                    </a:lnTo>
                    <a:lnTo>
                      <a:pt x="16" y="30"/>
                    </a:lnTo>
                    <a:lnTo>
                      <a:pt x="14" y="30"/>
                    </a:lnTo>
                    <a:lnTo>
                      <a:pt x="13" y="31"/>
                    </a:lnTo>
                    <a:lnTo>
                      <a:pt x="12" y="32"/>
                    </a:lnTo>
                    <a:lnTo>
                      <a:pt x="11" y="32"/>
                    </a:lnTo>
                    <a:lnTo>
                      <a:pt x="10" y="33"/>
                    </a:lnTo>
                    <a:lnTo>
                      <a:pt x="9" y="34"/>
                    </a:lnTo>
                    <a:lnTo>
                      <a:pt x="8" y="35"/>
                    </a:lnTo>
                    <a:lnTo>
                      <a:pt x="6" y="36"/>
                    </a:lnTo>
                    <a:lnTo>
                      <a:pt x="5" y="37"/>
                    </a:lnTo>
                    <a:lnTo>
                      <a:pt x="4" y="37"/>
                    </a:lnTo>
                    <a:lnTo>
                      <a:pt x="2" y="38"/>
                    </a:lnTo>
                    <a:lnTo>
                      <a:pt x="2" y="39"/>
                    </a:lnTo>
                    <a:lnTo>
                      <a:pt x="1" y="39"/>
                    </a:lnTo>
                    <a:lnTo>
                      <a:pt x="0" y="40"/>
                    </a:lnTo>
                    <a:lnTo>
                      <a:pt x="0" y="40"/>
                    </a:lnTo>
                    <a:lnTo>
                      <a:pt x="0" y="40"/>
                    </a:lnTo>
                    <a:lnTo>
                      <a:pt x="1" y="40"/>
                    </a:lnTo>
                    <a:lnTo>
                      <a:pt x="2" y="40"/>
                    </a:lnTo>
                    <a:lnTo>
                      <a:pt x="3" y="40"/>
                    </a:lnTo>
                    <a:lnTo>
                      <a:pt x="4" y="39"/>
                    </a:lnTo>
                    <a:lnTo>
                      <a:pt x="6" y="39"/>
                    </a:lnTo>
                    <a:lnTo>
                      <a:pt x="7" y="39"/>
                    </a:lnTo>
                    <a:lnTo>
                      <a:pt x="10" y="38"/>
                    </a:lnTo>
                    <a:lnTo>
                      <a:pt x="10" y="38"/>
                    </a:lnTo>
                    <a:lnTo>
                      <a:pt x="11" y="38"/>
                    </a:lnTo>
                    <a:lnTo>
                      <a:pt x="13" y="37"/>
                    </a:lnTo>
                    <a:lnTo>
                      <a:pt x="14" y="37"/>
                    </a:lnTo>
                    <a:lnTo>
                      <a:pt x="15" y="37"/>
                    </a:lnTo>
                    <a:lnTo>
                      <a:pt x="16" y="37"/>
                    </a:lnTo>
                    <a:lnTo>
                      <a:pt x="17" y="36"/>
                    </a:lnTo>
                    <a:lnTo>
                      <a:pt x="19" y="36"/>
                    </a:lnTo>
                    <a:lnTo>
                      <a:pt x="19" y="35"/>
                    </a:lnTo>
                    <a:lnTo>
                      <a:pt x="21" y="35"/>
                    </a:lnTo>
                    <a:lnTo>
                      <a:pt x="22" y="35"/>
                    </a:lnTo>
                    <a:lnTo>
                      <a:pt x="23" y="34"/>
                    </a:lnTo>
                    <a:lnTo>
                      <a:pt x="24" y="34"/>
                    </a:lnTo>
                    <a:lnTo>
                      <a:pt x="25" y="33"/>
                    </a:lnTo>
                    <a:lnTo>
                      <a:pt x="26" y="32"/>
                    </a:lnTo>
                    <a:lnTo>
                      <a:pt x="28" y="32"/>
                    </a:lnTo>
                    <a:lnTo>
                      <a:pt x="28" y="31"/>
                    </a:lnTo>
                    <a:lnTo>
                      <a:pt x="30" y="30"/>
                    </a:lnTo>
                    <a:lnTo>
                      <a:pt x="32" y="29"/>
                    </a:lnTo>
                    <a:lnTo>
                      <a:pt x="33" y="29"/>
                    </a:lnTo>
                    <a:lnTo>
                      <a:pt x="35" y="27"/>
                    </a:lnTo>
                    <a:lnTo>
                      <a:pt x="37" y="26"/>
                    </a:lnTo>
                    <a:lnTo>
                      <a:pt x="38" y="26"/>
                    </a:lnTo>
                    <a:lnTo>
                      <a:pt x="39" y="25"/>
                    </a:lnTo>
                    <a:lnTo>
                      <a:pt x="40" y="25"/>
                    </a:lnTo>
                    <a:lnTo>
                      <a:pt x="41" y="24"/>
                    </a:lnTo>
                    <a:lnTo>
                      <a:pt x="42" y="24"/>
                    </a:lnTo>
                    <a:lnTo>
                      <a:pt x="43" y="23"/>
                    </a:lnTo>
                    <a:lnTo>
                      <a:pt x="44" y="22"/>
                    </a:lnTo>
                    <a:lnTo>
                      <a:pt x="46" y="21"/>
                    </a:lnTo>
                    <a:lnTo>
                      <a:pt x="47" y="21"/>
                    </a:lnTo>
                    <a:lnTo>
                      <a:pt x="48" y="20"/>
                    </a:lnTo>
                    <a:lnTo>
                      <a:pt x="49" y="20"/>
                    </a:lnTo>
                    <a:lnTo>
                      <a:pt x="51" y="19"/>
                    </a:lnTo>
                    <a:lnTo>
                      <a:pt x="52" y="18"/>
                    </a:lnTo>
                    <a:lnTo>
                      <a:pt x="53" y="18"/>
                    </a:lnTo>
                    <a:lnTo>
                      <a:pt x="54" y="17"/>
                    </a:lnTo>
                    <a:lnTo>
                      <a:pt x="55" y="16"/>
                    </a:lnTo>
                    <a:lnTo>
                      <a:pt x="56" y="15"/>
                    </a:lnTo>
                    <a:lnTo>
                      <a:pt x="58" y="15"/>
                    </a:lnTo>
                    <a:lnTo>
                      <a:pt x="59" y="14"/>
                    </a:lnTo>
                    <a:lnTo>
                      <a:pt x="60" y="14"/>
                    </a:lnTo>
                    <a:lnTo>
                      <a:pt x="61" y="13"/>
                    </a:lnTo>
                    <a:lnTo>
                      <a:pt x="62" y="12"/>
                    </a:lnTo>
                    <a:lnTo>
                      <a:pt x="63" y="12"/>
                    </a:lnTo>
                    <a:lnTo>
                      <a:pt x="65" y="11"/>
                    </a:lnTo>
                    <a:lnTo>
                      <a:pt x="66" y="10"/>
                    </a:lnTo>
                    <a:lnTo>
                      <a:pt x="67" y="10"/>
                    </a:lnTo>
                    <a:lnTo>
                      <a:pt x="68" y="9"/>
                    </a:lnTo>
                    <a:lnTo>
                      <a:pt x="69" y="9"/>
                    </a:lnTo>
                    <a:lnTo>
                      <a:pt x="71" y="7"/>
                    </a:lnTo>
                    <a:lnTo>
                      <a:pt x="73" y="6"/>
                    </a:lnTo>
                    <a:lnTo>
                      <a:pt x="75" y="5"/>
                    </a:lnTo>
                    <a:lnTo>
                      <a:pt x="76" y="4"/>
                    </a:lnTo>
                    <a:lnTo>
                      <a:pt x="78" y="3"/>
                    </a:lnTo>
                    <a:lnTo>
                      <a:pt x="79" y="3"/>
                    </a:lnTo>
                    <a:lnTo>
                      <a:pt x="80" y="2"/>
                    </a:lnTo>
                    <a:lnTo>
                      <a:pt x="82" y="2"/>
                    </a:lnTo>
                    <a:lnTo>
                      <a:pt x="83" y="1"/>
                    </a:lnTo>
                    <a:lnTo>
                      <a:pt x="8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2" name="Freeform 50"/>
              <p:cNvSpPr>
                <a:spLocks/>
              </p:cNvSpPr>
              <p:nvPr/>
            </p:nvSpPr>
            <p:spPr bwMode="auto">
              <a:xfrm>
                <a:off x="4329" y="1729"/>
                <a:ext cx="36" cy="31"/>
              </a:xfrm>
              <a:custGeom>
                <a:avLst/>
                <a:gdLst/>
                <a:ahLst/>
                <a:cxnLst>
                  <a:cxn ang="0">
                    <a:pos x="2" y="0"/>
                  </a:cxn>
                  <a:cxn ang="0">
                    <a:pos x="2" y="0"/>
                  </a:cxn>
                  <a:cxn ang="0">
                    <a:pos x="2" y="0"/>
                  </a:cxn>
                  <a:cxn ang="0">
                    <a:pos x="4" y="1"/>
                  </a:cxn>
                  <a:cxn ang="0">
                    <a:pos x="6" y="3"/>
                  </a:cxn>
                  <a:cxn ang="0">
                    <a:pos x="7" y="3"/>
                  </a:cxn>
                  <a:cxn ang="0">
                    <a:pos x="8" y="4"/>
                  </a:cxn>
                  <a:cxn ang="0">
                    <a:pos x="10" y="5"/>
                  </a:cxn>
                  <a:cxn ang="0">
                    <a:pos x="11" y="6"/>
                  </a:cxn>
                  <a:cxn ang="0">
                    <a:pos x="12" y="7"/>
                  </a:cxn>
                  <a:cxn ang="0">
                    <a:pos x="14" y="8"/>
                  </a:cxn>
                  <a:cxn ang="0">
                    <a:pos x="15" y="9"/>
                  </a:cxn>
                  <a:cxn ang="0">
                    <a:pos x="17" y="10"/>
                  </a:cxn>
                  <a:cxn ang="0">
                    <a:pos x="18" y="11"/>
                  </a:cxn>
                  <a:cxn ang="0">
                    <a:pos x="20" y="13"/>
                  </a:cxn>
                  <a:cxn ang="0">
                    <a:pos x="21" y="14"/>
                  </a:cxn>
                  <a:cxn ang="0">
                    <a:pos x="23" y="15"/>
                  </a:cxn>
                  <a:cxn ang="0">
                    <a:pos x="24" y="16"/>
                  </a:cxn>
                  <a:cxn ang="0">
                    <a:pos x="26" y="18"/>
                  </a:cxn>
                  <a:cxn ang="0">
                    <a:pos x="27" y="19"/>
                  </a:cxn>
                  <a:cxn ang="0">
                    <a:pos x="29" y="21"/>
                  </a:cxn>
                  <a:cxn ang="0">
                    <a:pos x="30" y="22"/>
                  </a:cxn>
                  <a:cxn ang="0">
                    <a:pos x="31" y="23"/>
                  </a:cxn>
                  <a:cxn ang="0">
                    <a:pos x="32" y="25"/>
                  </a:cxn>
                  <a:cxn ang="0">
                    <a:pos x="33" y="26"/>
                  </a:cxn>
                  <a:cxn ang="0">
                    <a:pos x="34" y="27"/>
                  </a:cxn>
                  <a:cxn ang="0">
                    <a:pos x="35" y="28"/>
                  </a:cxn>
                  <a:cxn ang="0">
                    <a:pos x="35" y="30"/>
                  </a:cxn>
                  <a:cxn ang="0">
                    <a:pos x="36" y="31"/>
                  </a:cxn>
                  <a:cxn ang="0">
                    <a:pos x="0" y="2"/>
                  </a:cxn>
                  <a:cxn ang="0">
                    <a:pos x="2" y="0"/>
                  </a:cxn>
                </a:cxnLst>
                <a:rect l="0" t="0" r="r" b="b"/>
                <a:pathLst>
                  <a:path w="36" h="31">
                    <a:moveTo>
                      <a:pt x="2" y="0"/>
                    </a:moveTo>
                    <a:lnTo>
                      <a:pt x="2" y="0"/>
                    </a:lnTo>
                    <a:lnTo>
                      <a:pt x="2" y="0"/>
                    </a:lnTo>
                    <a:lnTo>
                      <a:pt x="4" y="1"/>
                    </a:lnTo>
                    <a:lnTo>
                      <a:pt x="6" y="3"/>
                    </a:lnTo>
                    <a:lnTo>
                      <a:pt x="7" y="3"/>
                    </a:lnTo>
                    <a:lnTo>
                      <a:pt x="8" y="4"/>
                    </a:lnTo>
                    <a:lnTo>
                      <a:pt x="10" y="5"/>
                    </a:lnTo>
                    <a:lnTo>
                      <a:pt x="11" y="6"/>
                    </a:lnTo>
                    <a:lnTo>
                      <a:pt x="12" y="7"/>
                    </a:lnTo>
                    <a:lnTo>
                      <a:pt x="14" y="8"/>
                    </a:lnTo>
                    <a:lnTo>
                      <a:pt x="15" y="9"/>
                    </a:lnTo>
                    <a:lnTo>
                      <a:pt x="17" y="10"/>
                    </a:lnTo>
                    <a:lnTo>
                      <a:pt x="18" y="11"/>
                    </a:lnTo>
                    <a:lnTo>
                      <a:pt x="20" y="13"/>
                    </a:lnTo>
                    <a:lnTo>
                      <a:pt x="21" y="14"/>
                    </a:lnTo>
                    <a:lnTo>
                      <a:pt x="23" y="15"/>
                    </a:lnTo>
                    <a:lnTo>
                      <a:pt x="24" y="16"/>
                    </a:lnTo>
                    <a:lnTo>
                      <a:pt x="26" y="18"/>
                    </a:lnTo>
                    <a:lnTo>
                      <a:pt x="27" y="19"/>
                    </a:lnTo>
                    <a:lnTo>
                      <a:pt x="29" y="21"/>
                    </a:lnTo>
                    <a:lnTo>
                      <a:pt x="30" y="22"/>
                    </a:lnTo>
                    <a:lnTo>
                      <a:pt x="31" y="23"/>
                    </a:lnTo>
                    <a:lnTo>
                      <a:pt x="32" y="25"/>
                    </a:lnTo>
                    <a:lnTo>
                      <a:pt x="33" y="26"/>
                    </a:lnTo>
                    <a:lnTo>
                      <a:pt x="34" y="27"/>
                    </a:lnTo>
                    <a:lnTo>
                      <a:pt x="35" y="28"/>
                    </a:lnTo>
                    <a:lnTo>
                      <a:pt x="35" y="30"/>
                    </a:lnTo>
                    <a:lnTo>
                      <a:pt x="36" y="31"/>
                    </a:lnTo>
                    <a:lnTo>
                      <a:pt x="0" y="2"/>
                    </a:lnTo>
                    <a:lnTo>
                      <a:pt x="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3" name="Freeform 51"/>
              <p:cNvSpPr>
                <a:spLocks/>
              </p:cNvSpPr>
              <p:nvPr/>
            </p:nvSpPr>
            <p:spPr bwMode="auto">
              <a:xfrm>
                <a:off x="4325" y="1725"/>
                <a:ext cx="51" cy="38"/>
              </a:xfrm>
              <a:custGeom>
                <a:avLst/>
                <a:gdLst/>
                <a:ahLst/>
                <a:cxnLst>
                  <a:cxn ang="0">
                    <a:pos x="49" y="1"/>
                  </a:cxn>
                  <a:cxn ang="0">
                    <a:pos x="47" y="3"/>
                  </a:cxn>
                  <a:cxn ang="0">
                    <a:pos x="44" y="4"/>
                  </a:cxn>
                  <a:cxn ang="0">
                    <a:pos x="41" y="7"/>
                  </a:cxn>
                  <a:cxn ang="0">
                    <a:pos x="38" y="9"/>
                  </a:cxn>
                  <a:cxn ang="0">
                    <a:pos x="36" y="10"/>
                  </a:cxn>
                  <a:cxn ang="0">
                    <a:pos x="33" y="12"/>
                  </a:cxn>
                  <a:cxn ang="0">
                    <a:pos x="31" y="13"/>
                  </a:cxn>
                  <a:cxn ang="0">
                    <a:pos x="29" y="15"/>
                  </a:cxn>
                  <a:cxn ang="0">
                    <a:pos x="26" y="17"/>
                  </a:cxn>
                  <a:cxn ang="0">
                    <a:pos x="23" y="19"/>
                  </a:cxn>
                  <a:cxn ang="0">
                    <a:pos x="20" y="21"/>
                  </a:cxn>
                  <a:cxn ang="0">
                    <a:pos x="18" y="22"/>
                  </a:cxn>
                  <a:cxn ang="0">
                    <a:pos x="15" y="24"/>
                  </a:cxn>
                  <a:cxn ang="0">
                    <a:pos x="13" y="26"/>
                  </a:cxn>
                  <a:cxn ang="0">
                    <a:pos x="11" y="27"/>
                  </a:cxn>
                  <a:cxn ang="0">
                    <a:pos x="8" y="29"/>
                  </a:cxn>
                  <a:cxn ang="0">
                    <a:pos x="5" y="31"/>
                  </a:cxn>
                  <a:cxn ang="0">
                    <a:pos x="3" y="32"/>
                  </a:cxn>
                  <a:cxn ang="0">
                    <a:pos x="0" y="34"/>
                  </a:cxn>
                  <a:cxn ang="0">
                    <a:pos x="6" y="38"/>
                  </a:cxn>
                  <a:cxn ang="0">
                    <a:pos x="7" y="37"/>
                  </a:cxn>
                  <a:cxn ang="0">
                    <a:pos x="10" y="35"/>
                  </a:cxn>
                  <a:cxn ang="0">
                    <a:pos x="12" y="33"/>
                  </a:cxn>
                  <a:cxn ang="0">
                    <a:pos x="15" y="30"/>
                  </a:cxn>
                  <a:cxn ang="0">
                    <a:pos x="19" y="27"/>
                  </a:cxn>
                  <a:cxn ang="0">
                    <a:pos x="21" y="26"/>
                  </a:cxn>
                  <a:cxn ang="0">
                    <a:pos x="23" y="24"/>
                  </a:cxn>
                  <a:cxn ang="0">
                    <a:pos x="25" y="22"/>
                  </a:cxn>
                  <a:cxn ang="0">
                    <a:pos x="28" y="20"/>
                  </a:cxn>
                  <a:cxn ang="0">
                    <a:pos x="30" y="19"/>
                  </a:cxn>
                  <a:cxn ang="0">
                    <a:pos x="32" y="17"/>
                  </a:cxn>
                  <a:cxn ang="0">
                    <a:pos x="34" y="15"/>
                  </a:cxn>
                  <a:cxn ang="0">
                    <a:pos x="36" y="14"/>
                  </a:cxn>
                  <a:cxn ang="0">
                    <a:pos x="39" y="11"/>
                  </a:cxn>
                  <a:cxn ang="0">
                    <a:pos x="44" y="9"/>
                  </a:cxn>
                  <a:cxn ang="0">
                    <a:pos x="46" y="8"/>
                  </a:cxn>
                  <a:cxn ang="0">
                    <a:pos x="48" y="7"/>
                  </a:cxn>
                  <a:cxn ang="0">
                    <a:pos x="51" y="6"/>
                  </a:cxn>
                </a:cxnLst>
                <a:rect l="0" t="0" r="r" b="b"/>
                <a:pathLst>
                  <a:path w="51" h="38">
                    <a:moveTo>
                      <a:pt x="50" y="0"/>
                    </a:moveTo>
                    <a:lnTo>
                      <a:pt x="49" y="1"/>
                    </a:lnTo>
                    <a:lnTo>
                      <a:pt x="48" y="2"/>
                    </a:lnTo>
                    <a:lnTo>
                      <a:pt x="47" y="3"/>
                    </a:lnTo>
                    <a:lnTo>
                      <a:pt x="46" y="4"/>
                    </a:lnTo>
                    <a:lnTo>
                      <a:pt x="44" y="4"/>
                    </a:lnTo>
                    <a:lnTo>
                      <a:pt x="43" y="5"/>
                    </a:lnTo>
                    <a:lnTo>
                      <a:pt x="41" y="7"/>
                    </a:lnTo>
                    <a:lnTo>
                      <a:pt x="39" y="8"/>
                    </a:lnTo>
                    <a:lnTo>
                      <a:pt x="38" y="9"/>
                    </a:lnTo>
                    <a:lnTo>
                      <a:pt x="37" y="9"/>
                    </a:lnTo>
                    <a:lnTo>
                      <a:pt x="36" y="10"/>
                    </a:lnTo>
                    <a:lnTo>
                      <a:pt x="35" y="11"/>
                    </a:lnTo>
                    <a:lnTo>
                      <a:pt x="33" y="12"/>
                    </a:lnTo>
                    <a:lnTo>
                      <a:pt x="33" y="13"/>
                    </a:lnTo>
                    <a:lnTo>
                      <a:pt x="31" y="13"/>
                    </a:lnTo>
                    <a:lnTo>
                      <a:pt x="30" y="14"/>
                    </a:lnTo>
                    <a:lnTo>
                      <a:pt x="29" y="15"/>
                    </a:lnTo>
                    <a:lnTo>
                      <a:pt x="27" y="16"/>
                    </a:lnTo>
                    <a:lnTo>
                      <a:pt x="26" y="17"/>
                    </a:lnTo>
                    <a:lnTo>
                      <a:pt x="25" y="18"/>
                    </a:lnTo>
                    <a:lnTo>
                      <a:pt x="23" y="19"/>
                    </a:lnTo>
                    <a:lnTo>
                      <a:pt x="21" y="20"/>
                    </a:lnTo>
                    <a:lnTo>
                      <a:pt x="20" y="21"/>
                    </a:lnTo>
                    <a:lnTo>
                      <a:pt x="19" y="21"/>
                    </a:lnTo>
                    <a:lnTo>
                      <a:pt x="18" y="22"/>
                    </a:lnTo>
                    <a:lnTo>
                      <a:pt x="17" y="23"/>
                    </a:lnTo>
                    <a:lnTo>
                      <a:pt x="15" y="24"/>
                    </a:lnTo>
                    <a:lnTo>
                      <a:pt x="14" y="25"/>
                    </a:lnTo>
                    <a:lnTo>
                      <a:pt x="13" y="26"/>
                    </a:lnTo>
                    <a:lnTo>
                      <a:pt x="12" y="26"/>
                    </a:lnTo>
                    <a:lnTo>
                      <a:pt x="11" y="27"/>
                    </a:lnTo>
                    <a:lnTo>
                      <a:pt x="10" y="27"/>
                    </a:lnTo>
                    <a:lnTo>
                      <a:pt x="8" y="29"/>
                    </a:lnTo>
                    <a:lnTo>
                      <a:pt x="6" y="30"/>
                    </a:lnTo>
                    <a:lnTo>
                      <a:pt x="5" y="31"/>
                    </a:lnTo>
                    <a:lnTo>
                      <a:pt x="3" y="32"/>
                    </a:lnTo>
                    <a:lnTo>
                      <a:pt x="3" y="32"/>
                    </a:lnTo>
                    <a:lnTo>
                      <a:pt x="2" y="33"/>
                    </a:lnTo>
                    <a:lnTo>
                      <a:pt x="0" y="34"/>
                    </a:lnTo>
                    <a:lnTo>
                      <a:pt x="0" y="34"/>
                    </a:lnTo>
                    <a:lnTo>
                      <a:pt x="6" y="38"/>
                    </a:lnTo>
                    <a:lnTo>
                      <a:pt x="6" y="38"/>
                    </a:lnTo>
                    <a:lnTo>
                      <a:pt x="7" y="37"/>
                    </a:lnTo>
                    <a:lnTo>
                      <a:pt x="8" y="36"/>
                    </a:lnTo>
                    <a:lnTo>
                      <a:pt x="10" y="35"/>
                    </a:lnTo>
                    <a:lnTo>
                      <a:pt x="11" y="34"/>
                    </a:lnTo>
                    <a:lnTo>
                      <a:pt x="12" y="33"/>
                    </a:lnTo>
                    <a:lnTo>
                      <a:pt x="14" y="32"/>
                    </a:lnTo>
                    <a:lnTo>
                      <a:pt x="15" y="30"/>
                    </a:lnTo>
                    <a:lnTo>
                      <a:pt x="17" y="29"/>
                    </a:lnTo>
                    <a:lnTo>
                      <a:pt x="19" y="27"/>
                    </a:lnTo>
                    <a:lnTo>
                      <a:pt x="20" y="26"/>
                    </a:lnTo>
                    <a:lnTo>
                      <a:pt x="21" y="26"/>
                    </a:lnTo>
                    <a:lnTo>
                      <a:pt x="22" y="25"/>
                    </a:lnTo>
                    <a:lnTo>
                      <a:pt x="23" y="24"/>
                    </a:lnTo>
                    <a:lnTo>
                      <a:pt x="24" y="23"/>
                    </a:lnTo>
                    <a:lnTo>
                      <a:pt x="25" y="22"/>
                    </a:lnTo>
                    <a:lnTo>
                      <a:pt x="26" y="21"/>
                    </a:lnTo>
                    <a:lnTo>
                      <a:pt x="28" y="20"/>
                    </a:lnTo>
                    <a:lnTo>
                      <a:pt x="29" y="19"/>
                    </a:lnTo>
                    <a:lnTo>
                      <a:pt x="30" y="19"/>
                    </a:lnTo>
                    <a:lnTo>
                      <a:pt x="31" y="18"/>
                    </a:lnTo>
                    <a:lnTo>
                      <a:pt x="32" y="17"/>
                    </a:lnTo>
                    <a:lnTo>
                      <a:pt x="33" y="16"/>
                    </a:lnTo>
                    <a:lnTo>
                      <a:pt x="34" y="15"/>
                    </a:lnTo>
                    <a:lnTo>
                      <a:pt x="35" y="14"/>
                    </a:lnTo>
                    <a:lnTo>
                      <a:pt x="36" y="14"/>
                    </a:lnTo>
                    <a:lnTo>
                      <a:pt x="38" y="13"/>
                    </a:lnTo>
                    <a:lnTo>
                      <a:pt x="39" y="11"/>
                    </a:lnTo>
                    <a:lnTo>
                      <a:pt x="41" y="10"/>
                    </a:lnTo>
                    <a:lnTo>
                      <a:pt x="44" y="9"/>
                    </a:lnTo>
                    <a:lnTo>
                      <a:pt x="45" y="8"/>
                    </a:lnTo>
                    <a:lnTo>
                      <a:pt x="46" y="8"/>
                    </a:lnTo>
                    <a:lnTo>
                      <a:pt x="48" y="7"/>
                    </a:lnTo>
                    <a:lnTo>
                      <a:pt x="48" y="7"/>
                    </a:lnTo>
                    <a:lnTo>
                      <a:pt x="50" y="6"/>
                    </a:lnTo>
                    <a:lnTo>
                      <a:pt x="51" y="6"/>
                    </a:lnTo>
                    <a:lnTo>
                      <a:pt x="5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4" name="Freeform 52"/>
              <p:cNvSpPr>
                <a:spLocks/>
              </p:cNvSpPr>
              <p:nvPr/>
            </p:nvSpPr>
            <p:spPr bwMode="auto">
              <a:xfrm>
                <a:off x="4257" y="1701"/>
                <a:ext cx="32" cy="15"/>
              </a:xfrm>
              <a:custGeom>
                <a:avLst/>
                <a:gdLst/>
                <a:ahLst/>
                <a:cxnLst>
                  <a:cxn ang="0">
                    <a:pos x="0" y="0"/>
                  </a:cxn>
                  <a:cxn ang="0">
                    <a:pos x="21" y="15"/>
                  </a:cxn>
                  <a:cxn ang="0">
                    <a:pos x="32" y="15"/>
                  </a:cxn>
                  <a:cxn ang="0">
                    <a:pos x="3" y="1"/>
                  </a:cxn>
                  <a:cxn ang="0">
                    <a:pos x="0" y="0"/>
                  </a:cxn>
                </a:cxnLst>
                <a:rect l="0" t="0" r="r" b="b"/>
                <a:pathLst>
                  <a:path w="32" h="15">
                    <a:moveTo>
                      <a:pt x="0" y="0"/>
                    </a:moveTo>
                    <a:lnTo>
                      <a:pt x="21" y="15"/>
                    </a:lnTo>
                    <a:lnTo>
                      <a:pt x="32" y="15"/>
                    </a:lnTo>
                    <a:lnTo>
                      <a:pt x="3" y="1"/>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5" name="Freeform 53"/>
              <p:cNvSpPr>
                <a:spLocks/>
              </p:cNvSpPr>
              <p:nvPr/>
            </p:nvSpPr>
            <p:spPr bwMode="auto">
              <a:xfrm>
                <a:off x="4288" y="1695"/>
                <a:ext cx="32" cy="22"/>
              </a:xfrm>
              <a:custGeom>
                <a:avLst/>
                <a:gdLst/>
                <a:ahLst/>
                <a:cxnLst>
                  <a:cxn ang="0">
                    <a:pos x="32" y="0"/>
                  </a:cxn>
                  <a:cxn ang="0">
                    <a:pos x="1" y="22"/>
                  </a:cxn>
                  <a:cxn ang="0">
                    <a:pos x="1" y="22"/>
                  </a:cxn>
                  <a:cxn ang="0">
                    <a:pos x="1" y="21"/>
                  </a:cxn>
                  <a:cxn ang="0">
                    <a:pos x="0" y="21"/>
                  </a:cxn>
                  <a:cxn ang="0">
                    <a:pos x="0" y="20"/>
                  </a:cxn>
                  <a:cxn ang="0">
                    <a:pos x="0" y="19"/>
                  </a:cxn>
                  <a:cxn ang="0">
                    <a:pos x="0" y="19"/>
                  </a:cxn>
                  <a:cxn ang="0">
                    <a:pos x="0" y="18"/>
                  </a:cxn>
                  <a:cxn ang="0">
                    <a:pos x="1" y="17"/>
                  </a:cxn>
                  <a:cxn ang="0">
                    <a:pos x="1" y="16"/>
                  </a:cxn>
                  <a:cxn ang="0">
                    <a:pos x="3" y="15"/>
                  </a:cxn>
                  <a:cxn ang="0">
                    <a:pos x="4" y="14"/>
                  </a:cxn>
                  <a:cxn ang="0">
                    <a:pos x="5" y="13"/>
                  </a:cxn>
                  <a:cxn ang="0">
                    <a:pos x="7" y="12"/>
                  </a:cxn>
                  <a:cxn ang="0">
                    <a:pos x="9" y="10"/>
                  </a:cxn>
                  <a:cxn ang="0">
                    <a:pos x="10" y="10"/>
                  </a:cxn>
                  <a:cxn ang="0">
                    <a:pos x="11" y="9"/>
                  </a:cxn>
                  <a:cxn ang="0">
                    <a:pos x="12" y="8"/>
                  </a:cxn>
                  <a:cxn ang="0">
                    <a:pos x="13" y="8"/>
                  </a:cxn>
                  <a:cxn ang="0">
                    <a:pos x="15" y="7"/>
                  </a:cxn>
                  <a:cxn ang="0">
                    <a:pos x="18" y="6"/>
                  </a:cxn>
                  <a:cxn ang="0">
                    <a:pos x="19" y="5"/>
                  </a:cxn>
                  <a:cxn ang="0">
                    <a:pos x="20" y="5"/>
                  </a:cxn>
                  <a:cxn ang="0">
                    <a:pos x="21" y="4"/>
                  </a:cxn>
                  <a:cxn ang="0">
                    <a:pos x="22" y="4"/>
                  </a:cxn>
                  <a:cxn ang="0">
                    <a:pos x="24" y="3"/>
                  </a:cxn>
                  <a:cxn ang="0">
                    <a:pos x="25" y="2"/>
                  </a:cxn>
                  <a:cxn ang="0">
                    <a:pos x="27" y="1"/>
                  </a:cxn>
                  <a:cxn ang="0">
                    <a:pos x="29" y="1"/>
                  </a:cxn>
                  <a:cxn ang="0">
                    <a:pos x="30" y="0"/>
                  </a:cxn>
                  <a:cxn ang="0">
                    <a:pos x="31" y="0"/>
                  </a:cxn>
                  <a:cxn ang="0">
                    <a:pos x="31" y="0"/>
                  </a:cxn>
                  <a:cxn ang="0">
                    <a:pos x="32" y="0"/>
                  </a:cxn>
                </a:cxnLst>
                <a:rect l="0" t="0" r="r" b="b"/>
                <a:pathLst>
                  <a:path w="32" h="22">
                    <a:moveTo>
                      <a:pt x="32" y="0"/>
                    </a:moveTo>
                    <a:lnTo>
                      <a:pt x="1" y="22"/>
                    </a:lnTo>
                    <a:lnTo>
                      <a:pt x="1" y="22"/>
                    </a:lnTo>
                    <a:lnTo>
                      <a:pt x="1" y="21"/>
                    </a:lnTo>
                    <a:lnTo>
                      <a:pt x="0" y="21"/>
                    </a:lnTo>
                    <a:lnTo>
                      <a:pt x="0" y="20"/>
                    </a:lnTo>
                    <a:lnTo>
                      <a:pt x="0" y="19"/>
                    </a:lnTo>
                    <a:lnTo>
                      <a:pt x="0" y="19"/>
                    </a:lnTo>
                    <a:lnTo>
                      <a:pt x="0" y="18"/>
                    </a:lnTo>
                    <a:lnTo>
                      <a:pt x="1" y="17"/>
                    </a:lnTo>
                    <a:lnTo>
                      <a:pt x="1" y="16"/>
                    </a:lnTo>
                    <a:lnTo>
                      <a:pt x="3" y="15"/>
                    </a:lnTo>
                    <a:lnTo>
                      <a:pt x="4" y="14"/>
                    </a:lnTo>
                    <a:lnTo>
                      <a:pt x="5" y="13"/>
                    </a:lnTo>
                    <a:lnTo>
                      <a:pt x="7" y="12"/>
                    </a:lnTo>
                    <a:lnTo>
                      <a:pt x="9" y="10"/>
                    </a:lnTo>
                    <a:lnTo>
                      <a:pt x="10" y="10"/>
                    </a:lnTo>
                    <a:lnTo>
                      <a:pt x="11" y="9"/>
                    </a:lnTo>
                    <a:lnTo>
                      <a:pt x="12" y="8"/>
                    </a:lnTo>
                    <a:lnTo>
                      <a:pt x="13" y="8"/>
                    </a:lnTo>
                    <a:lnTo>
                      <a:pt x="15" y="7"/>
                    </a:lnTo>
                    <a:lnTo>
                      <a:pt x="18" y="6"/>
                    </a:lnTo>
                    <a:lnTo>
                      <a:pt x="19" y="5"/>
                    </a:lnTo>
                    <a:lnTo>
                      <a:pt x="20" y="5"/>
                    </a:lnTo>
                    <a:lnTo>
                      <a:pt x="21" y="4"/>
                    </a:lnTo>
                    <a:lnTo>
                      <a:pt x="22" y="4"/>
                    </a:lnTo>
                    <a:lnTo>
                      <a:pt x="24" y="3"/>
                    </a:lnTo>
                    <a:lnTo>
                      <a:pt x="25" y="2"/>
                    </a:lnTo>
                    <a:lnTo>
                      <a:pt x="27" y="1"/>
                    </a:lnTo>
                    <a:lnTo>
                      <a:pt x="29" y="1"/>
                    </a:lnTo>
                    <a:lnTo>
                      <a:pt x="30" y="0"/>
                    </a:lnTo>
                    <a:lnTo>
                      <a:pt x="31" y="0"/>
                    </a:lnTo>
                    <a:lnTo>
                      <a:pt x="31" y="0"/>
                    </a:lnTo>
                    <a:lnTo>
                      <a:pt x="3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6" name="Freeform 54"/>
              <p:cNvSpPr>
                <a:spLocks/>
              </p:cNvSpPr>
              <p:nvPr/>
            </p:nvSpPr>
            <p:spPr bwMode="auto">
              <a:xfrm>
                <a:off x="4402" y="1692"/>
                <a:ext cx="52" cy="21"/>
              </a:xfrm>
              <a:custGeom>
                <a:avLst/>
                <a:gdLst/>
                <a:ahLst/>
                <a:cxnLst>
                  <a:cxn ang="0">
                    <a:pos x="52" y="8"/>
                  </a:cxn>
                  <a:cxn ang="0">
                    <a:pos x="50" y="9"/>
                  </a:cxn>
                  <a:cxn ang="0">
                    <a:pos x="47" y="11"/>
                  </a:cxn>
                  <a:cxn ang="0">
                    <a:pos x="45" y="11"/>
                  </a:cxn>
                  <a:cxn ang="0">
                    <a:pos x="43" y="13"/>
                  </a:cxn>
                  <a:cxn ang="0">
                    <a:pos x="40" y="14"/>
                  </a:cxn>
                  <a:cxn ang="0">
                    <a:pos x="38" y="15"/>
                  </a:cxn>
                  <a:cxn ang="0">
                    <a:pos x="35" y="16"/>
                  </a:cxn>
                  <a:cxn ang="0">
                    <a:pos x="32" y="18"/>
                  </a:cxn>
                  <a:cxn ang="0">
                    <a:pos x="30" y="18"/>
                  </a:cxn>
                  <a:cxn ang="0">
                    <a:pos x="28" y="19"/>
                  </a:cxn>
                  <a:cxn ang="0">
                    <a:pos x="26" y="20"/>
                  </a:cxn>
                  <a:cxn ang="0">
                    <a:pos x="24" y="21"/>
                  </a:cxn>
                  <a:cxn ang="0">
                    <a:pos x="22" y="20"/>
                  </a:cxn>
                  <a:cxn ang="0">
                    <a:pos x="18" y="18"/>
                  </a:cxn>
                  <a:cxn ang="0">
                    <a:pos x="16" y="16"/>
                  </a:cxn>
                  <a:cxn ang="0">
                    <a:pos x="14" y="14"/>
                  </a:cxn>
                  <a:cxn ang="0">
                    <a:pos x="12" y="12"/>
                  </a:cxn>
                  <a:cxn ang="0">
                    <a:pos x="10" y="10"/>
                  </a:cxn>
                  <a:cxn ang="0">
                    <a:pos x="8" y="8"/>
                  </a:cxn>
                  <a:cxn ang="0">
                    <a:pos x="6" y="7"/>
                  </a:cxn>
                  <a:cxn ang="0">
                    <a:pos x="4" y="5"/>
                  </a:cxn>
                  <a:cxn ang="0">
                    <a:pos x="3" y="3"/>
                  </a:cxn>
                  <a:cxn ang="0">
                    <a:pos x="1" y="2"/>
                  </a:cxn>
                  <a:cxn ang="0">
                    <a:pos x="0" y="0"/>
                  </a:cxn>
                  <a:cxn ang="0">
                    <a:pos x="3" y="0"/>
                  </a:cxn>
                  <a:cxn ang="0">
                    <a:pos x="6" y="2"/>
                  </a:cxn>
                  <a:cxn ang="0">
                    <a:pos x="10" y="5"/>
                  </a:cxn>
                  <a:cxn ang="0">
                    <a:pos x="13" y="8"/>
                  </a:cxn>
                  <a:cxn ang="0">
                    <a:pos x="14" y="9"/>
                  </a:cxn>
                  <a:cxn ang="0">
                    <a:pos x="16" y="11"/>
                  </a:cxn>
                  <a:cxn ang="0">
                    <a:pos x="19" y="14"/>
                  </a:cxn>
                  <a:cxn ang="0">
                    <a:pos x="22" y="16"/>
                  </a:cxn>
                  <a:cxn ang="0">
                    <a:pos x="23" y="18"/>
                  </a:cxn>
                  <a:cxn ang="0">
                    <a:pos x="24" y="18"/>
                  </a:cxn>
                  <a:cxn ang="0">
                    <a:pos x="25" y="18"/>
                  </a:cxn>
                  <a:cxn ang="0">
                    <a:pos x="27" y="17"/>
                  </a:cxn>
                  <a:cxn ang="0">
                    <a:pos x="30" y="16"/>
                  </a:cxn>
                  <a:cxn ang="0">
                    <a:pos x="32" y="14"/>
                  </a:cxn>
                  <a:cxn ang="0">
                    <a:pos x="35" y="13"/>
                  </a:cxn>
                  <a:cxn ang="0">
                    <a:pos x="38" y="12"/>
                  </a:cxn>
                  <a:cxn ang="0">
                    <a:pos x="40" y="11"/>
                  </a:cxn>
                  <a:cxn ang="0">
                    <a:pos x="43" y="10"/>
                  </a:cxn>
                  <a:cxn ang="0">
                    <a:pos x="44" y="9"/>
                  </a:cxn>
                  <a:cxn ang="0">
                    <a:pos x="47" y="8"/>
                  </a:cxn>
                  <a:cxn ang="0">
                    <a:pos x="50" y="8"/>
                  </a:cxn>
                </a:cxnLst>
                <a:rect l="0" t="0" r="r" b="b"/>
                <a:pathLst>
                  <a:path w="52" h="21">
                    <a:moveTo>
                      <a:pt x="52" y="8"/>
                    </a:moveTo>
                    <a:lnTo>
                      <a:pt x="52" y="8"/>
                    </a:lnTo>
                    <a:lnTo>
                      <a:pt x="51" y="9"/>
                    </a:lnTo>
                    <a:lnTo>
                      <a:pt x="50" y="9"/>
                    </a:lnTo>
                    <a:lnTo>
                      <a:pt x="48" y="10"/>
                    </a:lnTo>
                    <a:lnTo>
                      <a:pt x="47" y="11"/>
                    </a:lnTo>
                    <a:lnTo>
                      <a:pt x="46" y="11"/>
                    </a:lnTo>
                    <a:lnTo>
                      <a:pt x="45" y="11"/>
                    </a:lnTo>
                    <a:lnTo>
                      <a:pt x="44" y="12"/>
                    </a:lnTo>
                    <a:lnTo>
                      <a:pt x="43" y="13"/>
                    </a:lnTo>
                    <a:lnTo>
                      <a:pt x="42" y="13"/>
                    </a:lnTo>
                    <a:lnTo>
                      <a:pt x="40" y="14"/>
                    </a:lnTo>
                    <a:lnTo>
                      <a:pt x="39" y="15"/>
                    </a:lnTo>
                    <a:lnTo>
                      <a:pt x="38" y="15"/>
                    </a:lnTo>
                    <a:lnTo>
                      <a:pt x="37" y="16"/>
                    </a:lnTo>
                    <a:lnTo>
                      <a:pt x="35" y="16"/>
                    </a:lnTo>
                    <a:lnTo>
                      <a:pt x="34" y="17"/>
                    </a:lnTo>
                    <a:lnTo>
                      <a:pt x="32" y="18"/>
                    </a:lnTo>
                    <a:lnTo>
                      <a:pt x="32" y="18"/>
                    </a:lnTo>
                    <a:lnTo>
                      <a:pt x="30" y="18"/>
                    </a:lnTo>
                    <a:lnTo>
                      <a:pt x="29" y="19"/>
                    </a:lnTo>
                    <a:lnTo>
                      <a:pt x="28" y="19"/>
                    </a:lnTo>
                    <a:lnTo>
                      <a:pt x="27" y="20"/>
                    </a:lnTo>
                    <a:lnTo>
                      <a:pt x="26" y="20"/>
                    </a:lnTo>
                    <a:lnTo>
                      <a:pt x="25" y="20"/>
                    </a:lnTo>
                    <a:lnTo>
                      <a:pt x="24" y="21"/>
                    </a:lnTo>
                    <a:lnTo>
                      <a:pt x="23" y="21"/>
                    </a:lnTo>
                    <a:lnTo>
                      <a:pt x="22" y="20"/>
                    </a:lnTo>
                    <a:lnTo>
                      <a:pt x="20" y="19"/>
                    </a:lnTo>
                    <a:lnTo>
                      <a:pt x="18" y="18"/>
                    </a:lnTo>
                    <a:lnTo>
                      <a:pt x="17" y="17"/>
                    </a:lnTo>
                    <a:lnTo>
                      <a:pt x="16" y="16"/>
                    </a:lnTo>
                    <a:lnTo>
                      <a:pt x="15" y="15"/>
                    </a:lnTo>
                    <a:lnTo>
                      <a:pt x="14" y="14"/>
                    </a:lnTo>
                    <a:lnTo>
                      <a:pt x="13" y="13"/>
                    </a:lnTo>
                    <a:lnTo>
                      <a:pt x="12" y="12"/>
                    </a:lnTo>
                    <a:lnTo>
                      <a:pt x="11" y="11"/>
                    </a:lnTo>
                    <a:lnTo>
                      <a:pt x="10" y="10"/>
                    </a:lnTo>
                    <a:lnTo>
                      <a:pt x="9" y="9"/>
                    </a:lnTo>
                    <a:lnTo>
                      <a:pt x="8" y="8"/>
                    </a:lnTo>
                    <a:lnTo>
                      <a:pt x="7" y="8"/>
                    </a:lnTo>
                    <a:lnTo>
                      <a:pt x="6" y="7"/>
                    </a:lnTo>
                    <a:lnTo>
                      <a:pt x="6" y="6"/>
                    </a:lnTo>
                    <a:lnTo>
                      <a:pt x="4" y="5"/>
                    </a:lnTo>
                    <a:lnTo>
                      <a:pt x="4" y="4"/>
                    </a:lnTo>
                    <a:lnTo>
                      <a:pt x="3" y="3"/>
                    </a:lnTo>
                    <a:lnTo>
                      <a:pt x="3" y="3"/>
                    </a:lnTo>
                    <a:lnTo>
                      <a:pt x="1" y="2"/>
                    </a:lnTo>
                    <a:lnTo>
                      <a:pt x="0" y="1"/>
                    </a:lnTo>
                    <a:lnTo>
                      <a:pt x="0" y="0"/>
                    </a:lnTo>
                    <a:lnTo>
                      <a:pt x="0" y="0"/>
                    </a:lnTo>
                    <a:lnTo>
                      <a:pt x="3" y="0"/>
                    </a:lnTo>
                    <a:lnTo>
                      <a:pt x="4" y="1"/>
                    </a:lnTo>
                    <a:lnTo>
                      <a:pt x="6" y="2"/>
                    </a:lnTo>
                    <a:lnTo>
                      <a:pt x="8" y="3"/>
                    </a:lnTo>
                    <a:lnTo>
                      <a:pt x="10" y="5"/>
                    </a:lnTo>
                    <a:lnTo>
                      <a:pt x="11" y="6"/>
                    </a:lnTo>
                    <a:lnTo>
                      <a:pt x="13" y="8"/>
                    </a:lnTo>
                    <a:lnTo>
                      <a:pt x="13" y="8"/>
                    </a:lnTo>
                    <a:lnTo>
                      <a:pt x="14" y="9"/>
                    </a:lnTo>
                    <a:lnTo>
                      <a:pt x="15" y="10"/>
                    </a:lnTo>
                    <a:lnTo>
                      <a:pt x="16" y="11"/>
                    </a:lnTo>
                    <a:lnTo>
                      <a:pt x="18" y="12"/>
                    </a:lnTo>
                    <a:lnTo>
                      <a:pt x="19" y="14"/>
                    </a:lnTo>
                    <a:lnTo>
                      <a:pt x="20" y="15"/>
                    </a:lnTo>
                    <a:lnTo>
                      <a:pt x="22" y="16"/>
                    </a:lnTo>
                    <a:lnTo>
                      <a:pt x="22" y="17"/>
                    </a:lnTo>
                    <a:lnTo>
                      <a:pt x="23" y="18"/>
                    </a:lnTo>
                    <a:lnTo>
                      <a:pt x="24" y="18"/>
                    </a:lnTo>
                    <a:lnTo>
                      <a:pt x="24" y="18"/>
                    </a:lnTo>
                    <a:lnTo>
                      <a:pt x="24" y="18"/>
                    </a:lnTo>
                    <a:lnTo>
                      <a:pt x="25" y="18"/>
                    </a:lnTo>
                    <a:lnTo>
                      <a:pt x="26" y="17"/>
                    </a:lnTo>
                    <a:lnTo>
                      <a:pt x="27" y="17"/>
                    </a:lnTo>
                    <a:lnTo>
                      <a:pt x="28" y="16"/>
                    </a:lnTo>
                    <a:lnTo>
                      <a:pt x="30" y="16"/>
                    </a:lnTo>
                    <a:lnTo>
                      <a:pt x="31" y="15"/>
                    </a:lnTo>
                    <a:lnTo>
                      <a:pt x="32" y="14"/>
                    </a:lnTo>
                    <a:lnTo>
                      <a:pt x="34" y="14"/>
                    </a:lnTo>
                    <a:lnTo>
                      <a:pt x="35" y="13"/>
                    </a:lnTo>
                    <a:lnTo>
                      <a:pt x="37" y="12"/>
                    </a:lnTo>
                    <a:lnTo>
                      <a:pt x="38" y="12"/>
                    </a:lnTo>
                    <a:lnTo>
                      <a:pt x="39" y="11"/>
                    </a:lnTo>
                    <a:lnTo>
                      <a:pt x="40" y="11"/>
                    </a:lnTo>
                    <a:lnTo>
                      <a:pt x="42" y="11"/>
                    </a:lnTo>
                    <a:lnTo>
                      <a:pt x="43" y="10"/>
                    </a:lnTo>
                    <a:lnTo>
                      <a:pt x="43" y="10"/>
                    </a:lnTo>
                    <a:lnTo>
                      <a:pt x="44" y="9"/>
                    </a:lnTo>
                    <a:lnTo>
                      <a:pt x="46" y="9"/>
                    </a:lnTo>
                    <a:lnTo>
                      <a:pt x="47" y="8"/>
                    </a:lnTo>
                    <a:lnTo>
                      <a:pt x="49" y="8"/>
                    </a:lnTo>
                    <a:lnTo>
                      <a:pt x="50" y="8"/>
                    </a:lnTo>
                    <a:lnTo>
                      <a:pt x="52" y="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7" name="Freeform 55"/>
              <p:cNvSpPr>
                <a:spLocks/>
              </p:cNvSpPr>
              <p:nvPr/>
            </p:nvSpPr>
            <p:spPr bwMode="auto">
              <a:xfrm>
                <a:off x="4376" y="1685"/>
                <a:ext cx="120" cy="26"/>
              </a:xfrm>
              <a:custGeom>
                <a:avLst/>
                <a:gdLst/>
                <a:ahLst/>
                <a:cxnLst>
                  <a:cxn ang="0">
                    <a:pos x="38" y="5"/>
                  </a:cxn>
                  <a:cxn ang="0">
                    <a:pos x="43" y="6"/>
                  </a:cxn>
                  <a:cxn ang="0">
                    <a:pos x="48" y="7"/>
                  </a:cxn>
                  <a:cxn ang="0">
                    <a:pos x="53" y="8"/>
                  </a:cxn>
                  <a:cxn ang="0">
                    <a:pos x="57" y="9"/>
                  </a:cxn>
                  <a:cxn ang="0">
                    <a:pos x="61" y="10"/>
                  </a:cxn>
                  <a:cxn ang="0">
                    <a:pos x="66" y="11"/>
                  </a:cxn>
                  <a:cxn ang="0">
                    <a:pos x="70" y="12"/>
                  </a:cxn>
                  <a:cxn ang="0">
                    <a:pos x="74" y="13"/>
                  </a:cxn>
                  <a:cxn ang="0">
                    <a:pos x="78" y="14"/>
                  </a:cxn>
                  <a:cxn ang="0">
                    <a:pos x="81" y="15"/>
                  </a:cxn>
                  <a:cxn ang="0">
                    <a:pos x="85" y="16"/>
                  </a:cxn>
                  <a:cxn ang="0">
                    <a:pos x="88" y="17"/>
                  </a:cxn>
                  <a:cxn ang="0">
                    <a:pos x="92" y="18"/>
                  </a:cxn>
                  <a:cxn ang="0">
                    <a:pos x="96" y="18"/>
                  </a:cxn>
                  <a:cxn ang="0">
                    <a:pos x="100" y="19"/>
                  </a:cxn>
                  <a:cxn ang="0">
                    <a:pos x="105" y="20"/>
                  </a:cxn>
                  <a:cxn ang="0">
                    <a:pos x="109" y="21"/>
                  </a:cxn>
                  <a:cxn ang="0">
                    <a:pos x="114" y="22"/>
                  </a:cxn>
                  <a:cxn ang="0">
                    <a:pos x="119" y="23"/>
                  </a:cxn>
                  <a:cxn ang="0">
                    <a:pos x="120" y="26"/>
                  </a:cxn>
                  <a:cxn ang="0">
                    <a:pos x="117" y="25"/>
                  </a:cxn>
                  <a:cxn ang="0">
                    <a:pos x="113" y="25"/>
                  </a:cxn>
                  <a:cxn ang="0">
                    <a:pos x="107" y="24"/>
                  </a:cxn>
                  <a:cxn ang="0">
                    <a:pos x="102" y="24"/>
                  </a:cxn>
                  <a:cxn ang="0">
                    <a:pos x="96" y="22"/>
                  </a:cxn>
                  <a:cxn ang="0">
                    <a:pos x="90" y="21"/>
                  </a:cxn>
                  <a:cxn ang="0">
                    <a:pos x="83" y="20"/>
                  </a:cxn>
                  <a:cxn ang="0">
                    <a:pos x="76" y="18"/>
                  </a:cxn>
                  <a:cxn ang="0">
                    <a:pos x="68" y="17"/>
                  </a:cxn>
                  <a:cxn ang="0">
                    <a:pos x="61" y="15"/>
                  </a:cxn>
                  <a:cxn ang="0">
                    <a:pos x="54" y="14"/>
                  </a:cxn>
                  <a:cxn ang="0">
                    <a:pos x="46" y="13"/>
                  </a:cxn>
                  <a:cxn ang="0">
                    <a:pos x="39" y="11"/>
                  </a:cxn>
                  <a:cxn ang="0">
                    <a:pos x="32" y="9"/>
                  </a:cxn>
                  <a:cxn ang="0">
                    <a:pos x="26" y="8"/>
                  </a:cxn>
                  <a:cxn ang="0">
                    <a:pos x="20" y="7"/>
                  </a:cxn>
                  <a:cxn ang="0">
                    <a:pos x="15" y="6"/>
                  </a:cxn>
                  <a:cxn ang="0">
                    <a:pos x="10" y="4"/>
                  </a:cxn>
                  <a:cxn ang="0">
                    <a:pos x="5" y="4"/>
                  </a:cxn>
                  <a:cxn ang="0">
                    <a:pos x="2" y="3"/>
                  </a:cxn>
                  <a:cxn ang="0">
                    <a:pos x="0" y="2"/>
                  </a:cxn>
                  <a:cxn ang="0">
                    <a:pos x="3" y="1"/>
                  </a:cxn>
                  <a:cxn ang="0">
                    <a:pos x="7" y="0"/>
                  </a:cxn>
                  <a:cxn ang="0">
                    <a:pos x="11" y="0"/>
                  </a:cxn>
                  <a:cxn ang="0">
                    <a:pos x="15" y="1"/>
                  </a:cxn>
                  <a:cxn ang="0">
                    <a:pos x="20" y="1"/>
                  </a:cxn>
                  <a:cxn ang="0">
                    <a:pos x="25" y="2"/>
                  </a:cxn>
                  <a:cxn ang="0">
                    <a:pos x="30" y="3"/>
                  </a:cxn>
                  <a:cxn ang="0">
                    <a:pos x="34" y="4"/>
                  </a:cxn>
                </a:cxnLst>
                <a:rect l="0" t="0" r="r" b="b"/>
                <a:pathLst>
                  <a:path w="120" h="26">
                    <a:moveTo>
                      <a:pt x="35" y="4"/>
                    </a:moveTo>
                    <a:lnTo>
                      <a:pt x="36" y="4"/>
                    </a:lnTo>
                    <a:lnTo>
                      <a:pt x="38" y="5"/>
                    </a:lnTo>
                    <a:lnTo>
                      <a:pt x="39" y="5"/>
                    </a:lnTo>
                    <a:lnTo>
                      <a:pt x="41" y="6"/>
                    </a:lnTo>
                    <a:lnTo>
                      <a:pt x="43" y="6"/>
                    </a:lnTo>
                    <a:lnTo>
                      <a:pt x="44" y="6"/>
                    </a:lnTo>
                    <a:lnTo>
                      <a:pt x="46" y="7"/>
                    </a:lnTo>
                    <a:lnTo>
                      <a:pt x="48" y="7"/>
                    </a:lnTo>
                    <a:lnTo>
                      <a:pt x="50" y="8"/>
                    </a:lnTo>
                    <a:lnTo>
                      <a:pt x="52" y="8"/>
                    </a:lnTo>
                    <a:lnTo>
                      <a:pt x="53" y="8"/>
                    </a:lnTo>
                    <a:lnTo>
                      <a:pt x="54" y="9"/>
                    </a:lnTo>
                    <a:lnTo>
                      <a:pt x="55" y="9"/>
                    </a:lnTo>
                    <a:lnTo>
                      <a:pt x="57" y="9"/>
                    </a:lnTo>
                    <a:lnTo>
                      <a:pt x="58" y="9"/>
                    </a:lnTo>
                    <a:lnTo>
                      <a:pt x="59" y="10"/>
                    </a:lnTo>
                    <a:lnTo>
                      <a:pt x="61" y="10"/>
                    </a:lnTo>
                    <a:lnTo>
                      <a:pt x="63" y="10"/>
                    </a:lnTo>
                    <a:lnTo>
                      <a:pt x="64" y="11"/>
                    </a:lnTo>
                    <a:lnTo>
                      <a:pt x="66" y="11"/>
                    </a:lnTo>
                    <a:lnTo>
                      <a:pt x="67" y="12"/>
                    </a:lnTo>
                    <a:lnTo>
                      <a:pt x="69" y="12"/>
                    </a:lnTo>
                    <a:lnTo>
                      <a:pt x="70" y="12"/>
                    </a:lnTo>
                    <a:lnTo>
                      <a:pt x="72" y="12"/>
                    </a:lnTo>
                    <a:lnTo>
                      <a:pt x="73" y="13"/>
                    </a:lnTo>
                    <a:lnTo>
                      <a:pt x="74" y="13"/>
                    </a:lnTo>
                    <a:lnTo>
                      <a:pt x="75" y="13"/>
                    </a:lnTo>
                    <a:lnTo>
                      <a:pt x="77" y="14"/>
                    </a:lnTo>
                    <a:lnTo>
                      <a:pt x="78" y="14"/>
                    </a:lnTo>
                    <a:lnTo>
                      <a:pt x="79" y="14"/>
                    </a:lnTo>
                    <a:lnTo>
                      <a:pt x="80" y="15"/>
                    </a:lnTo>
                    <a:lnTo>
                      <a:pt x="81" y="15"/>
                    </a:lnTo>
                    <a:lnTo>
                      <a:pt x="82" y="15"/>
                    </a:lnTo>
                    <a:lnTo>
                      <a:pt x="84" y="15"/>
                    </a:lnTo>
                    <a:lnTo>
                      <a:pt x="85" y="16"/>
                    </a:lnTo>
                    <a:lnTo>
                      <a:pt x="86" y="16"/>
                    </a:lnTo>
                    <a:lnTo>
                      <a:pt x="87" y="16"/>
                    </a:lnTo>
                    <a:lnTo>
                      <a:pt x="88" y="17"/>
                    </a:lnTo>
                    <a:lnTo>
                      <a:pt x="90" y="17"/>
                    </a:lnTo>
                    <a:lnTo>
                      <a:pt x="91" y="17"/>
                    </a:lnTo>
                    <a:lnTo>
                      <a:pt x="92" y="18"/>
                    </a:lnTo>
                    <a:lnTo>
                      <a:pt x="93" y="18"/>
                    </a:lnTo>
                    <a:lnTo>
                      <a:pt x="95" y="18"/>
                    </a:lnTo>
                    <a:lnTo>
                      <a:pt x="96" y="18"/>
                    </a:lnTo>
                    <a:lnTo>
                      <a:pt x="97" y="19"/>
                    </a:lnTo>
                    <a:lnTo>
                      <a:pt x="99" y="19"/>
                    </a:lnTo>
                    <a:lnTo>
                      <a:pt x="100" y="19"/>
                    </a:lnTo>
                    <a:lnTo>
                      <a:pt x="102" y="20"/>
                    </a:lnTo>
                    <a:lnTo>
                      <a:pt x="103" y="20"/>
                    </a:lnTo>
                    <a:lnTo>
                      <a:pt x="105" y="20"/>
                    </a:lnTo>
                    <a:lnTo>
                      <a:pt x="106" y="21"/>
                    </a:lnTo>
                    <a:lnTo>
                      <a:pt x="107" y="21"/>
                    </a:lnTo>
                    <a:lnTo>
                      <a:pt x="109" y="21"/>
                    </a:lnTo>
                    <a:lnTo>
                      <a:pt x="111" y="22"/>
                    </a:lnTo>
                    <a:lnTo>
                      <a:pt x="113" y="22"/>
                    </a:lnTo>
                    <a:lnTo>
                      <a:pt x="114" y="22"/>
                    </a:lnTo>
                    <a:lnTo>
                      <a:pt x="116" y="22"/>
                    </a:lnTo>
                    <a:lnTo>
                      <a:pt x="117" y="23"/>
                    </a:lnTo>
                    <a:lnTo>
                      <a:pt x="119" y="23"/>
                    </a:lnTo>
                    <a:lnTo>
                      <a:pt x="120" y="24"/>
                    </a:lnTo>
                    <a:lnTo>
                      <a:pt x="120" y="25"/>
                    </a:lnTo>
                    <a:lnTo>
                      <a:pt x="120" y="26"/>
                    </a:lnTo>
                    <a:lnTo>
                      <a:pt x="119" y="26"/>
                    </a:lnTo>
                    <a:lnTo>
                      <a:pt x="118" y="26"/>
                    </a:lnTo>
                    <a:lnTo>
                      <a:pt x="117" y="25"/>
                    </a:lnTo>
                    <a:lnTo>
                      <a:pt x="116" y="25"/>
                    </a:lnTo>
                    <a:lnTo>
                      <a:pt x="114" y="25"/>
                    </a:lnTo>
                    <a:lnTo>
                      <a:pt x="113" y="25"/>
                    </a:lnTo>
                    <a:lnTo>
                      <a:pt x="111" y="25"/>
                    </a:lnTo>
                    <a:lnTo>
                      <a:pt x="109" y="25"/>
                    </a:lnTo>
                    <a:lnTo>
                      <a:pt x="107" y="24"/>
                    </a:lnTo>
                    <a:lnTo>
                      <a:pt x="105" y="24"/>
                    </a:lnTo>
                    <a:lnTo>
                      <a:pt x="104" y="24"/>
                    </a:lnTo>
                    <a:lnTo>
                      <a:pt x="102" y="24"/>
                    </a:lnTo>
                    <a:lnTo>
                      <a:pt x="100" y="23"/>
                    </a:lnTo>
                    <a:lnTo>
                      <a:pt x="98" y="23"/>
                    </a:lnTo>
                    <a:lnTo>
                      <a:pt x="96" y="22"/>
                    </a:lnTo>
                    <a:lnTo>
                      <a:pt x="94" y="22"/>
                    </a:lnTo>
                    <a:lnTo>
                      <a:pt x="92" y="22"/>
                    </a:lnTo>
                    <a:lnTo>
                      <a:pt x="90" y="21"/>
                    </a:lnTo>
                    <a:lnTo>
                      <a:pt x="87" y="21"/>
                    </a:lnTo>
                    <a:lnTo>
                      <a:pt x="85" y="20"/>
                    </a:lnTo>
                    <a:lnTo>
                      <a:pt x="83" y="20"/>
                    </a:lnTo>
                    <a:lnTo>
                      <a:pt x="81" y="19"/>
                    </a:lnTo>
                    <a:lnTo>
                      <a:pt x="78" y="19"/>
                    </a:lnTo>
                    <a:lnTo>
                      <a:pt x="76" y="18"/>
                    </a:lnTo>
                    <a:lnTo>
                      <a:pt x="73" y="18"/>
                    </a:lnTo>
                    <a:lnTo>
                      <a:pt x="71" y="18"/>
                    </a:lnTo>
                    <a:lnTo>
                      <a:pt x="68" y="17"/>
                    </a:lnTo>
                    <a:lnTo>
                      <a:pt x="66" y="16"/>
                    </a:lnTo>
                    <a:lnTo>
                      <a:pt x="63" y="16"/>
                    </a:lnTo>
                    <a:lnTo>
                      <a:pt x="61" y="15"/>
                    </a:lnTo>
                    <a:lnTo>
                      <a:pt x="58" y="15"/>
                    </a:lnTo>
                    <a:lnTo>
                      <a:pt x="56" y="15"/>
                    </a:lnTo>
                    <a:lnTo>
                      <a:pt x="54" y="14"/>
                    </a:lnTo>
                    <a:lnTo>
                      <a:pt x="51" y="14"/>
                    </a:lnTo>
                    <a:lnTo>
                      <a:pt x="49" y="13"/>
                    </a:lnTo>
                    <a:lnTo>
                      <a:pt x="46" y="13"/>
                    </a:lnTo>
                    <a:lnTo>
                      <a:pt x="44" y="12"/>
                    </a:lnTo>
                    <a:lnTo>
                      <a:pt x="42" y="11"/>
                    </a:lnTo>
                    <a:lnTo>
                      <a:pt x="39" y="11"/>
                    </a:lnTo>
                    <a:lnTo>
                      <a:pt x="37" y="11"/>
                    </a:lnTo>
                    <a:lnTo>
                      <a:pt x="35" y="10"/>
                    </a:lnTo>
                    <a:lnTo>
                      <a:pt x="32" y="9"/>
                    </a:lnTo>
                    <a:lnTo>
                      <a:pt x="30" y="9"/>
                    </a:lnTo>
                    <a:lnTo>
                      <a:pt x="28" y="9"/>
                    </a:lnTo>
                    <a:lnTo>
                      <a:pt x="26" y="8"/>
                    </a:lnTo>
                    <a:lnTo>
                      <a:pt x="24" y="8"/>
                    </a:lnTo>
                    <a:lnTo>
                      <a:pt x="22" y="7"/>
                    </a:lnTo>
                    <a:lnTo>
                      <a:pt x="20" y="7"/>
                    </a:lnTo>
                    <a:lnTo>
                      <a:pt x="18" y="7"/>
                    </a:lnTo>
                    <a:lnTo>
                      <a:pt x="16" y="6"/>
                    </a:lnTo>
                    <a:lnTo>
                      <a:pt x="15" y="6"/>
                    </a:lnTo>
                    <a:lnTo>
                      <a:pt x="13" y="5"/>
                    </a:lnTo>
                    <a:lnTo>
                      <a:pt x="11" y="5"/>
                    </a:lnTo>
                    <a:lnTo>
                      <a:pt x="10" y="4"/>
                    </a:lnTo>
                    <a:lnTo>
                      <a:pt x="8" y="4"/>
                    </a:lnTo>
                    <a:lnTo>
                      <a:pt x="6" y="4"/>
                    </a:lnTo>
                    <a:lnTo>
                      <a:pt x="5" y="4"/>
                    </a:lnTo>
                    <a:lnTo>
                      <a:pt x="4" y="3"/>
                    </a:lnTo>
                    <a:lnTo>
                      <a:pt x="3" y="3"/>
                    </a:lnTo>
                    <a:lnTo>
                      <a:pt x="2" y="3"/>
                    </a:lnTo>
                    <a:lnTo>
                      <a:pt x="0" y="3"/>
                    </a:lnTo>
                    <a:lnTo>
                      <a:pt x="0" y="3"/>
                    </a:lnTo>
                    <a:lnTo>
                      <a:pt x="0" y="2"/>
                    </a:lnTo>
                    <a:lnTo>
                      <a:pt x="0" y="2"/>
                    </a:lnTo>
                    <a:lnTo>
                      <a:pt x="2" y="1"/>
                    </a:lnTo>
                    <a:lnTo>
                      <a:pt x="3" y="1"/>
                    </a:lnTo>
                    <a:lnTo>
                      <a:pt x="4" y="1"/>
                    </a:lnTo>
                    <a:lnTo>
                      <a:pt x="6" y="0"/>
                    </a:lnTo>
                    <a:lnTo>
                      <a:pt x="7" y="0"/>
                    </a:lnTo>
                    <a:lnTo>
                      <a:pt x="9" y="0"/>
                    </a:lnTo>
                    <a:lnTo>
                      <a:pt x="10" y="0"/>
                    </a:lnTo>
                    <a:lnTo>
                      <a:pt x="11" y="0"/>
                    </a:lnTo>
                    <a:lnTo>
                      <a:pt x="12" y="0"/>
                    </a:lnTo>
                    <a:lnTo>
                      <a:pt x="14" y="1"/>
                    </a:lnTo>
                    <a:lnTo>
                      <a:pt x="15" y="1"/>
                    </a:lnTo>
                    <a:lnTo>
                      <a:pt x="16" y="1"/>
                    </a:lnTo>
                    <a:lnTo>
                      <a:pt x="18" y="1"/>
                    </a:lnTo>
                    <a:lnTo>
                      <a:pt x="20" y="1"/>
                    </a:lnTo>
                    <a:lnTo>
                      <a:pt x="21" y="1"/>
                    </a:lnTo>
                    <a:lnTo>
                      <a:pt x="23" y="2"/>
                    </a:lnTo>
                    <a:lnTo>
                      <a:pt x="25" y="2"/>
                    </a:lnTo>
                    <a:lnTo>
                      <a:pt x="26" y="2"/>
                    </a:lnTo>
                    <a:lnTo>
                      <a:pt x="28" y="3"/>
                    </a:lnTo>
                    <a:lnTo>
                      <a:pt x="30" y="3"/>
                    </a:lnTo>
                    <a:lnTo>
                      <a:pt x="32" y="3"/>
                    </a:lnTo>
                    <a:lnTo>
                      <a:pt x="33" y="4"/>
                    </a:lnTo>
                    <a:lnTo>
                      <a:pt x="34" y="4"/>
                    </a:lnTo>
                    <a:lnTo>
                      <a:pt x="35"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8" name="Freeform 56"/>
              <p:cNvSpPr>
                <a:spLocks/>
              </p:cNvSpPr>
              <p:nvPr/>
            </p:nvSpPr>
            <p:spPr bwMode="auto">
              <a:xfrm>
                <a:off x="4227" y="1795"/>
                <a:ext cx="258" cy="9"/>
              </a:xfrm>
              <a:custGeom>
                <a:avLst/>
                <a:gdLst/>
                <a:ahLst/>
                <a:cxnLst>
                  <a:cxn ang="0">
                    <a:pos x="258" y="1"/>
                  </a:cxn>
                  <a:cxn ang="0">
                    <a:pos x="254" y="2"/>
                  </a:cxn>
                  <a:cxn ang="0">
                    <a:pos x="251" y="3"/>
                  </a:cxn>
                  <a:cxn ang="0">
                    <a:pos x="247" y="4"/>
                  </a:cxn>
                  <a:cxn ang="0">
                    <a:pos x="243" y="4"/>
                  </a:cxn>
                  <a:cxn ang="0">
                    <a:pos x="237" y="5"/>
                  </a:cxn>
                  <a:cxn ang="0">
                    <a:pos x="232" y="5"/>
                  </a:cxn>
                  <a:cxn ang="0">
                    <a:pos x="228" y="5"/>
                  </a:cxn>
                  <a:cxn ang="0">
                    <a:pos x="224" y="5"/>
                  </a:cxn>
                  <a:cxn ang="0">
                    <a:pos x="220" y="5"/>
                  </a:cxn>
                  <a:cxn ang="0">
                    <a:pos x="216" y="5"/>
                  </a:cxn>
                  <a:cxn ang="0">
                    <a:pos x="212" y="5"/>
                  </a:cxn>
                  <a:cxn ang="0">
                    <a:pos x="208" y="5"/>
                  </a:cxn>
                  <a:cxn ang="0">
                    <a:pos x="205" y="5"/>
                  </a:cxn>
                  <a:cxn ang="0">
                    <a:pos x="201" y="5"/>
                  </a:cxn>
                  <a:cxn ang="0">
                    <a:pos x="198" y="5"/>
                  </a:cxn>
                  <a:cxn ang="0">
                    <a:pos x="192" y="5"/>
                  </a:cxn>
                  <a:cxn ang="0">
                    <a:pos x="187" y="5"/>
                  </a:cxn>
                  <a:cxn ang="0">
                    <a:pos x="183" y="5"/>
                  </a:cxn>
                  <a:cxn ang="0">
                    <a:pos x="179" y="5"/>
                  </a:cxn>
                  <a:cxn ang="0">
                    <a:pos x="175" y="5"/>
                  </a:cxn>
                  <a:cxn ang="0">
                    <a:pos x="171" y="5"/>
                  </a:cxn>
                  <a:cxn ang="0">
                    <a:pos x="166" y="5"/>
                  </a:cxn>
                  <a:cxn ang="0">
                    <a:pos x="161" y="5"/>
                  </a:cxn>
                  <a:cxn ang="0">
                    <a:pos x="155" y="5"/>
                  </a:cxn>
                  <a:cxn ang="0">
                    <a:pos x="151" y="5"/>
                  </a:cxn>
                  <a:cxn ang="0">
                    <a:pos x="148" y="5"/>
                  </a:cxn>
                  <a:cxn ang="0">
                    <a:pos x="144" y="5"/>
                  </a:cxn>
                  <a:cxn ang="0">
                    <a:pos x="139" y="5"/>
                  </a:cxn>
                  <a:cxn ang="0">
                    <a:pos x="135" y="5"/>
                  </a:cxn>
                  <a:cxn ang="0">
                    <a:pos x="131" y="5"/>
                  </a:cxn>
                  <a:cxn ang="0">
                    <a:pos x="125" y="5"/>
                  </a:cxn>
                  <a:cxn ang="0">
                    <a:pos x="118" y="5"/>
                  </a:cxn>
                  <a:cxn ang="0">
                    <a:pos x="110" y="5"/>
                  </a:cxn>
                  <a:cxn ang="0">
                    <a:pos x="104" y="6"/>
                  </a:cxn>
                  <a:cxn ang="0">
                    <a:pos x="98" y="6"/>
                  </a:cxn>
                  <a:cxn ang="0">
                    <a:pos x="91" y="6"/>
                  </a:cxn>
                  <a:cxn ang="0">
                    <a:pos x="86" y="6"/>
                  </a:cxn>
                  <a:cxn ang="0">
                    <a:pos x="80" y="6"/>
                  </a:cxn>
                  <a:cxn ang="0">
                    <a:pos x="76" y="7"/>
                  </a:cxn>
                  <a:cxn ang="0">
                    <a:pos x="71" y="7"/>
                  </a:cxn>
                  <a:cxn ang="0">
                    <a:pos x="66" y="7"/>
                  </a:cxn>
                  <a:cxn ang="0">
                    <a:pos x="62" y="7"/>
                  </a:cxn>
                  <a:cxn ang="0">
                    <a:pos x="58" y="8"/>
                  </a:cxn>
                  <a:cxn ang="0">
                    <a:pos x="54" y="8"/>
                  </a:cxn>
                  <a:cxn ang="0">
                    <a:pos x="50" y="8"/>
                  </a:cxn>
                  <a:cxn ang="0">
                    <a:pos x="47" y="8"/>
                  </a:cxn>
                  <a:cxn ang="0">
                    <a:pos x="43" y="9"/>
                  </a:cxn>
                  <a:cxn ang="0">
                    <a:pos x="40" y="9"/>
                  </a:cxn>
                  <a:cxn ang="0">
                    <a:pos x="34" y="9"/>
                  </a:cxn>
                  <a:cxn ang="0">
                    <a:pos x="31" y="9"/>
                  </a:cxn>
                  <a:cxn ang="0">
                    <a:pos x="26" y="9"/>
                  </a:cxn>
                  <a:cxn ang="0">
                    <a:pos x="23" y="9"/>
                  </a:cxn>
                  <a:cxn ang="0">
                    <a:pos x="18" y="8"/>
                  </a:cxn>
                  <a:cxn ang="0">
                    <a:pos x="13" y="7"/>
                  </a:cxn>
                  <a:cxn ang="0">
                    <a:pos x="9" y="6"/>
                  </a:cxn>
                  <a:cxn ang="0">
                    <a:pos x="5" y="5"/>
                  </a:cxn>
                  <a:cxn ang="0">
                    <a:pos x="2" y="2"/>
                  </a:cxn>
                  <a:cxn ang="0">
                    <a:pos x="0" y="0"/>
                  </a:cxn>
                </a:cxnLst>
                <a:rect l="0" t="0" r="r" b="b"/>
                <a:pathLst>
                  <a:path w="258" h="9">
                    <a:moveTo>
                      <a:pt x="0" y="0"/>
                    </a:moveTo>
                    <a:lnTo>
                      <a:pt x="258" y="1"/>
                    </a:lnTo>
                    <a:lnTo>
                      <a:pt x="258" y="1"/>
                    </a:lnTo>
                    <a:lnTo>
                      <a:pt x="256" y="2"/>
                    </a:lnTo>
                    <a:lnTo>
                      <a:pt x="256" y="2"/>
                    </a:lnTo>
                    <a:lnTo>
                      <a:pt x="254" y="2"/>
                    </a:lnTo>
                    <a:lnTo>
                      <a:pt x="253" y="3"/>
                    </a:lnTo>
                    <a:lnTo>
                      <a:pt x="252" y="3"/>
                    </a:lnTo>
                    <a:lnTo>
                      <a:pt x="251" y="3"/>
                    </a:lnTo>
                    <a:lnTo>
                      <a:pt x="250" y="4"/>
                    </a:lnTo>
                    <a:lnTo>
                      <a:pt x="248" y="4"/>
                    </a:lnTo>
                    <a:lnTo>
                      <a:pt x="247" y="4"/>
                    </a:lnTo>
                    <a:lnTo>
                      <a:pt x="246" y="4"/>
                    </a:lnTo>
                    <a:lnTo>
                      <a:pt x="244" y="4"/>
                    </a:lnTo>
                    <a:lnTo>
                      <a:pt x="243" y="4"/>
                    </a:lnTo>
                    <a:lnTo>
                      <a:pt x="241" y="5"/>
                    </a:lnTo>
                    <a:lnTo>
                      <a:pt x="239" y="5"/>
                    </a:lnTo>
                    <a:lnTo>
                      <a:pt x="237" y="5"/>
                    </a:lnTo>
                    <a:lnTo>
                      <a:pt x="235" y="5"/>
                    </a:lnTo>
                    <a:lnTo>
                      <a:pt x="233" y="5"/>
                    </a:lnTo>
                    <a:lnTo>
                      <a:pt x="232" y="5"/>
                    </a:lnTo>
                    <a:lnTo>
                      <a:pt x="230" y="5"/>
                    </a:lnTo>
                    <a:lnTo>
                      <a:pt x="229" y="5"/>
                    </a:lnTo>
                    <a:lnTo>
                      <a:pt x="228" y="5"/>
                    </a:lnTo>
                    <a:lnTo>
                      <a:pt x="227" y="5"/>
                    </a:lnTo>
                    <a:lnTo>
                      <a:pt x="225" y="5"/>
                    </a:lnTo>
                    <a:lnTo>
                      <a:pt x="224" y="5"/>
                    </a:lnTo>
                    <a:lnTo>
                      <a:pt x="222" y="5"/>
                    </a:lnTo>
                    <a:lnTo>
                      <a:pt x="221" y="5"/>
                    </a:lnTo>
                    <a:lnTo>
                      <a:pt x="220" y="5"/>
                    </a:lnTo>
                    <a:lnTo>
                      <a:pt x="218" y="5"/>
                    </a:lnTo>
                    <a:lnTo>
                      <a:pt x="217" y="5"/>
                    </a:lnTo>
                    <a:lnTo>
                      <a:pt x="216" y="5"/>
                    </a:lnTo>
                    <a:lnTo>
                      <a:pt x="215" y="5"/>
                    </a:lnTo>
                    <a:lnTo>
                      <a:pt x="213" y="5"/>
                    </a:lnTo>
                    <a:lnTo>
                      <a:pt x="212" y="5"/>
                    </a:lnTo>
                    <a:lnTo>
                      <a:pt x="211" y="5"/>
                    </a:lnTo>
                    <a:lnTo>
                      <a:pt x="209" y="5"/>
                    </a:lnTo>
                    <a:lnTo>
                      <a:pt x="208" y="5"/>
                    </a:lnTo>
                    <a:lnTo>
                      <a:pt x="207" y="5"/>
                    </a:lnTo>
                    <a:lnTo>
                      <a:pt x="206" y="5"/>
                    </a:lnTo>
                    <a:lnTo>
                      <a:pt x="205" y="5"/>
                    </a:lnTo>
                    <a:lnTo>
                      <a:pt x="203" y="5"/>
                    </a:lnTo>
                    <a:lnTo>
                      <a:pt x="202" y="5"/>
                    </a:lnTo>
                    <a:lnTo>
                      <a:pt x="201" y="5"/>
                    </a:lnTo>
                    <a:lnTo>
                      <a:pt x="200" y="5"/>
                    </a:lnTo>
                    <a:lnTo>
                      <a:pt x="199" y="5"/>
                    </a:lnTo>
                    <a:lnTo>
                      <a:pt x="198" y="5"/>
                    </a:lnTo>
                    <a:lnTo>
                      <a:pt x="196" y="5"/>
                    </a:lnTo>
                    <a:lnTo>
                      <a:pt x="194" y="5"/>
                    </a:lnTo>
                    <a:lnTo>
                      <a:pt x="192" y="5"/>
                    </a:lnTo>
                    <a:lnTo>
                      <a:pt x="190" y="5"/>
                    </a:lnTo>
                    <a:lnTo>
                      <a:pt x="188" y="5"/>
                    </a:lnTo>
                    <a:lnTo>
                      <a:pt x="187" y="5"/>
                    </a:lnTo>
                    <a:lnTo>
                      <a:pt x="185" y="5"/>
                    </a:lnTo>
                    <a:lnTo>
                      <a:pt x="184" y="5"/>
                    </a:lnTo>
                    <a:lnTo>
                      <a:pt x="183" y="5"/>
                    </a:lnTo>
                    <a:lnTo>
                      <a:pt x="182" y="5"/>
                    </a:lnTo>
                    <a:lnTo>
                      <a:pt x="180" y="5"/>
                    </a:lnTo>
                    <a:lnTo>
                      <a:pt x="179" y="5"/>
                    </a:lnTo>
                    <a:lnTo>
                      <a:pt x="178" y="5"/>
                    </a:lnTo>
                    <a:lnTo>
                      <a:pt x="176" y="5"/>
                    </a:lnTo>
                    <a:lnTo>
                      <a:pt x="175" y="5"/>
                    </a:lnTo>
                    <a:lnTo>
                      <a:pt x="174" y="5"/>
                    </a:lnTo>
                    <a:lnTo>
                      <a:pt x="172" y="5"/>
                    </a:lnTo>
                    <a:lnTo>
                      <a:pt x="171" y="5"/>
                    </a:lnTo>
                    <a:lnTo>
                      <a:pt x="169" y="5"/>
                    </a:lnTo>
                    <a:lnTo>
                      <a:pt x="167" y="5"/>
                    </a:lnTo>
                    <a:lnTo>
                      <a:pt x="166" y="5"/>
                    </a:lnTo>
                    <a:lnTo>
                      <a:pt x="165" y="5"/>
                    </a:lnTo>
                    <a:lnTo>
                      <a:pt x="163" y="5"/>
                    </a:lnTo>
                    <a:lnTo>
                      <a:pt x="161" y="5"/>
                    </a:lnTo>
                    <a:lnTo>
                      <a:pt x="159" y="5"/>
                    </a:lnTo>
                    <a:lnTo>
                      <a:pt x="157" y="5"/>
                    </a:lnTo>
                    <a:lnTo>
                      <a:pt x="155" y="5"/>
                    </a:lnTo>
                    <a:lnTo>
                      <a:pt x="153" y="5"/>
                    </a:lnTo>
                    <a:lnTo>
                      <a:pt x="152" y="5"/>
                    </a:lnTo>
                    <a:lnTo>
                      <a:pt x="151" y="5"/>
                    </a:lnTo>
                    <a:lnTo>
                      <a:pt x="150" y="5"/>
                    </a:lnTo>
                    <a:lnTo>
                      <a:pt x="149" y="5"/>
                    </a:lnTo>
                    <a:lnTo>
                      <a:pt x="148" y="5"/>
                    </a:lnTo>
                    <a:lnTo>
                      <a:pt x="146" y="5"/>
                    </a:lnTo>
                    <a:lnTo>
                      <a:pt x="145" y="5"/>
                    </a:lnTo>
                    <a:lnTo>
                      <a:pt x="144" y="5"/>
                    </a:lnTo>
                    <a:lnTo>
                      <a:pt x="142" y="5"/>
                    </a:lnTo>
                    <a:lnTo>
                      <a:pt x="141" y="5"/>
                    </a:lnTo>
                    <a:lnTo>
                      <a:pt x="139" y="5"/>
                    </a:lnTo>
                    <a:lnTo>
                      <a:pt x="138" y="5"/>
                    </a:lnTo>
                    <a:lnTo>
                      <a:pt x="137" y="5"/>
                    </a:lnTo>
                    <a:lnTo>
                      <a:pt x="135" y="5"/>
                    </a:lnTo>
                    <a:lnTo>
                      <a:pt x="134" y="5"/>
                    </a:lnTo>
                    <a:lnTo>
                      <a:pt x="132" y="5"/>
                    </a:lnTo>
                    <a:lnTo>
                      <a:pt x="131" y="5"/>
                    </a:lnTo>
                    <a:lnTo>
                      <a:pt x="129" y="5"/>
                    </a:lnTo>
                    <a:lnTo>
                      <a:pt x="127" y="5"/>
                    </a:lnTo>
                    <a:lnTo>
                      <a:pt x="125" y="5"/>
                    </a:lnTo>
                    <a:lnTo>
                      <a:pt x="123" y="5"/>
                    </a:lnTo>
                    <a:lnTo>
                      <a:pt x="120" y="5"/>
                    </a:lnTo>
                    <a:lnTo>
                      <a:pt x="118" y="5"/>
                    </a:lnTo>
                    <a:lnTo>
                      <a:pt x="115" y="5"/>
                    </a:lnTo>
                    <a:lnTo>
                      <a:pt x="113" y="5"/>
                    </a:lnTo>
                    <a:lnTo>
                      <a:pt x="110" y="5"/>
                    </a:lnTo>
                    <a:lnTo>
                      <a:pt x="108" y="5"/>
                    </a:lnTo>
                    <a:lnTo>
                      <a:pt x="106" y="6"/>
                    </a:lnTo>
                    <a:lnTo>
                      <a:pt x="104" y="6"/>
                    </a:lnTo>
                    <a:lnTo>
                      <a:pt x="101" y="6"/>
                    </a:lnTo>
                    <a:lnTo>
                      <a:pt x="99" y="6"/>
                    </a:lnTo>
                    <a:lnTo>
                      <a:pt x="98" y="6"/>
                    </a:lnTo>
                    <a:lnTo>
                      <a:pt x="95" y="6"/>
                    </a:lnTo>
                    <a:lnTo>
                      <a:pt x="93" y="6"/>
                    </a:lnTo>
                    <a:lnTo>
                      <a:pt x="91" y="6"/>
                    </a:lnTo>
                    <a:lnTo>
                      <a:pt x="90" y="6"/>
                    </a:lnTo>
                    <a:lnTo>
                      <a:pt x="88" y="6"/>
                    </a:lnTo>
                    <a:lnTo>
                      <a:pt x="86" y="6"/>
                    </a:lnTo>
                    <a:lnTo>
                      <a:pt x="84" y="6"/>
                    </a:lnTo>
                    <a:lnTo>
                      <a:pt x="82" y="6"/>
                    </a:lnTo>
                    <a:lnTo>
                      <a:pt x="80" y="6"/>
                    </a:lnTo>
                    <a:lnTo>
                      <a:pt x="79" y="6"/>
                    </a:lnTo>
                    <a:lnTo>
                      <a:pt x="77" y="6"/>
                    </a:lnTo>
                    <a:lnTo>
                      <a:pt x="76" y="7"/>
                    </a:lnTo>
                    <a:lnTo>
                      <a:pt x="74" y="7"/>
                    </a:lnTo>
                    <a:lnTo>
                      <a:pt x="72" y="7"/>
                    </a:lnTo>
                    <a:lnTo>
                      <a:pt x="71" y="7"/>
                    </a:lnTo>
                    <a:lnTo>
                      <a:pt x="69" y="7"/>
                    </a:lnTo>
                    <a:lnTo>
                      <a:pt x="68" y="7"/>
                    </a:lnTo>
                    <a:lnTo>
                      <a:pt x="66" y="7"/>
                    </a:lnTo>
                    <a:lnTo>
                      <a:pt x="65" y="7"/>
                    </a:lnTo>
                    <a:lnTo>
                      <a:pt x="64" y="7"/>
                    </a:lnTo>
                    <a:lnTo>
                      <a:pt x="62" y="7"/>
                    </a:lnTo>
                    <a:lnTo>
                      <a:pt x="61" y="7"/>
                    </a:lnTo>
                    <a:lnTo>
                      <a:pt x="59" y="8"/>
                    </a:lnTo>
                    <a:lnTo>
                      <a:pt x="58" y="8"/>
                    </a:lnTo>
                    <a:lnTo>
                      <a:pt x="57" y="8"/>
                    </a:lnTo>
                    <a:lnTo>
                      <a:pt x="55" y="8"/>
                    </a:lnTo>
                    <a:lnTo>
                      <a:pt x="54" y="8"/>
                    </a:lnTo>
                    <a:lnTo>
                      <a:pt x="53" y="8"/>
                    </a:lnTo>
                    <a:lnTo>
                      <a:pt x="51" y="8"/>
                    </a:lnTo>
                    <a:lnTo>
                      <a:pt x="50" y="8"/>
                    </a:lnTo>
                    <a:lnTo>
                      <a:pt x="49" y="8"/>
                    </a:lnTo>
                    <a:lnTo>
                      <a:pt x="48" y="8"/>
                    </a:lnTo>
                    <a:lnTo>
                      <a:pt x="47" y="8"/>
                    </a:lnTo>
                    <a:lnTo>
                      <a:pt x="46" y="8"/>
                    </a:lnTo>
                    <a:lnTo>
                      <a:pt x="44" y="8"/>
                    </a:lnTo>
                    <a:lnTo>
                      <a:pt x="43" y="9"/>
                    </a:lnTo>
                    <a:lnTo>
                      <a:pt x="42" y="9"/>
                    </a:lnTo>
                    <a:lnTo>
                      <a:pt x="41" y="9"/>
                    </a:lnTo>
                    <a:lnTo>
                      <a:pt x="40" y="9"/>
                    </a:lnTo>
                    <a:lnTo>
                      <a:pt x="39" y="9"/>
                    </a:lnTo>
                    <a:lnTo>
                      <a:pt x="36" y="9"/>
                    </a:lnTo>
                    <a:lnTo>
                      <a:pt x="34" y="9"/>
                    </a:lnTo>
                    <a:lnTo>
                      <a:pt x="33" y="9"/>
                    </a:lnTo>
                    <a:lnTo>
                      <a:pt x="32" y="9"/>
                    </a:lnTo>
                    <a:lnTo>
                      <a:pt x="31" y="9"/>
                    </a:lnTo>
                    <a:lnTo>
                      <a:pt x="30" y="9"/>
                    </a:lnTo>
                    <a:lnTo>
                      <a:pt x="28" y="9"/>
                    </a:lnTo>
                    <a:lnTo>
                      <a:pt x="26" y="9"/>
                    </a:lnTo>
                    <a:lnTo>
                      <a:pt x="25" y="9"/>
                    </a:lnTo>
                    <a:lnTo>
                      <a:pt x="24" y="9"/>
                    </a:lnTo>
                    <a:lnTo>
                      <a:pt x="23" y="9"/>
                    </a:lnTo>
                    <a:lnTo>
                      <a:pt x="21" y="9"/>
                    </a:lnTo>
                    <a:lnTo>
                      <a:pt x="20" y="8"/>
                    </a:lnTo>
                    <a:lnTo>
                      <a:pt x="18" y="8"/>
                    </a:lnTo>
                    <a:lnTo>
                      <a:pt x="16" y="8"/>
                    </a:lnTo>
                    <a:lnTo>
                      <a:pt x="14" y="8"/>
                    </a:lnTo>
                    <a:lnTo>
                      <a:pt x="13" y="7"/>
                    </a:lnTo>
                    <a:lnTo>
                      <a:pt x="12" y="7"/>
                    </a:lnTo>
                    <a:lnTo>
                      <a:pt x="11" y="6"/>
                    </a:lnTo>
                    <a:lnTo>
                      <a:pt x="9" y="6"/>
                    </a:lnTo>
                    <a:lnTo>
                      <a:pt x="8" y="6"/>
                    </a:lnTo>
                    <a:lnTo>
                      <a:pt x="7" y="6"/>
                    </a:lnTo>
                    <a:lnTo>
                      <a:pt x="5" y="5"/>
                    </a:lnTo>
                    <a:lnTo>
                      <a:pt x="4" y="4"/>
                    </a:lnTo>
                    <a:lnTo>
                      <a:pt x="3" y="3"/>
                    </a:lnTo>
                    <a:lnTo>
                      <a:pt x="2" y="2"/>
                    </a:lnTo>
                    <a:lnTo>
                      <a:pt x="1" y="1"/>
                    </a:lnTo>
                    <a:lnTo>
                      <a:pt x="0" y="1"/>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29" name="Freeform 57"/>
              <p:cNvSpPr>
                <a:spLocks/>
              </p:cNvSpPr>
              <p:nvPr/>
            </p:nvSpPr>
            <p:spPr bwMode="auto">
              <a:xfrm>
                <a:off x="4219" y="1770"/>
                <a:ext cx="103" cy="26"/>
              </a:xfrm>
              <a:custGeom>
                <a:avLst/>
                <a:gdLst/>
                <a:ahLst/>
                <a:cxnLst>
                  <a:cxn ang="0">
                    <a:pos x="1" y="25"/>
                  </a:cxn>
                  <a:cxn ang="0">
                    <a:pos x="5" y="23"/>
                  </a:cxn>
                  <a:cxn ang="0">
                    <a:pos x="9" y="21"/>
                  </a:cxn>
                  <a:cxn ang="0">
                    <a:pos x="12" y="20"/>
                  </a:cxn>
                  <a:cxn ang="0">
                    <a:pos x="15" y="18"/>
                  </a:cxn>
                  <a:cxn ang="0">
                    <a:pos x="19" y="16"/>
                  </a:cxn>
                  <a:cxn ang="0">
                    <a:pos x="25" y="15"/>
                  </a:cxn>
                  <a:cxn ang="0">
                    <a:pos x="29" y="14"/>
                  </a:cxn>
                  <a:cxn ang="0">
                    <a:pos x="33" y="12"/>
                  </a:cxn>
                  <a:cxn ang="0">
                    <a:pos x="37" y="11"/>
                  </a:cxn>
                  <a:cxn ang="0">
                    <a:pos x="41" y="10"/>
                  </a:cxn>
                  <a:cxn ang="0">
                    <a:pos x="46" y="9"/>
                  </a:cxn>
                  <a:cxn ang="0">
                    <a:pos x="50" y="7"/>
                  </a:cxn>
                  <a:cxn ang="0">
                    <a:pos x="55" y="6"/>
                  </a:cxn>
                  <a:cxn ang="0">
                    <a:pos x="59" y="5"/>
                  </a:cxn>
                  <a:cxn ang="0">
                    <a:pos x="63" y="4"/>
                  </a:cxn>
                  <a:cxn ang="0">
                    <a:pos x="68" y="3"/>
                  </a:cxn>
                  <a:cxn ang="0">
                    <a:pos x="72" y="3"/>
                  </a:cxn>
                  <a:cxn ang="0">
                    <a:pos x="76" y="2"/>
                  </a:cxn>
                  <a:cxn ang="0">
                    <a:pos x="80" y="1"/>
                  </a:cxn>
                  <a:cxn ang="0">
                    <a:pos x="84" y="1"/>
                  </a:cxn>
                  <a:cxn ang="0">
                    <a:pos x="88" y="0"/>
                  </a:cxn>
                  <a:cxn ang="0">
                    <a:pos x="93" y="0"/>
                  </a:cxn>
                  <a:cxn ang="0">
                    <a:pos x="98" y="0"/>
                  </a:cxn>
                  <a:cxn ang="0">
                    <a:pos x="102" y="1"/>
                  </a:cxn>
                  <a:cxn ang="0">
                    <a:pos x="102" y="3"/>
                  </a:cxn>
                  <a:cxn ang="0">
                    <a:pos x="98" y="4"/>
                  </a:cxn>
                  <a:cxn ang="0">
                    <a:pos x="93" y="5"/>
                  </a:cxn>
                  <a:cxn ang="0">
                    <a:pos x="90" y="5"/>
                  </a:cxn>
                  <a:cxn ang="0">
                    <a:pos x="86" y="6"/>
                  </a:cxn>
                  <a:cxn ang="0">
                    <a:pos x="82" y="7"/>
                  </a:cxn>
                  <a:cxn ang="0">
                    <a:pos x="77" y="8"/>
                  </a:cxn>
                  <a:cxn ang="0">
                    <a:pos x="73" y="9"/>
                  </a:cxn>
                  <a:cxn ang="0">
                    <a:pos x="69" y="10"/>
                  </a:cxn>
                  <a:cxn ang="0">
                    <a:pos x="65" y="11"/>
                  </a:cxn>
                  <a:cxn ang="0">
                    <a:pos x="60" y="12"/>
                  </a:cxn>
                  <a:cxn ang="0">
                    <a:pos x="56" y="13"/>
                  </a:cxn>
                  <a:cxn ang="0">
                    <a:pos x="51" y="14"/>
                  </a:cxn>
                  <a:cxn ang="0">
                    <a:pos x="47" y="15"/>
                  </a:cxn>
                  <a:cxn ang="0">
                    <a:pos x="42" y="16"/>
                  </a:cxn>
                  <a:cxn ang="0">
                    <a:pos x="38" y="17"/>
                  </a:cxn>
                  <a:cxn ang="0">
                    <a:pos x="33" y="18"/>
                  </a:cxn>
                  <a:cxn ang="0">
                    <a:pos x="29" y="19"/>
                  </a:cxn>
                  <a:cxn ang="0">
                    <a:pos x="25" y="20"/>
                  </a:cxn>
                  <a:cxn ang="0">
                    <a:pos x="21" y="21"/>
                  </a:cxn>
                  <a:cxn ang="0">
                    <a:pos x="17" y="22"/>
                  </a:cxn>
                  <a:cxn ang="0">
                    <a:pos x="13" y="23"/>
                  </a:cxn>
                  <a:cxn ang="0">
                    <a:pos x="10" y="23"/>
                  </a:cxn>
                  <a:cxn ang="0">
                    <a:pos x="7" y="24"/>
                  </a:cxn>
                  <a:cxn ang="0">
                    <a:pos x="3" y="25"/>
                  </a:cxn>
                  <a:cxn ang="0">
                    <a:pos x="0" y="26"/>
                  </a:cxn>
                </a:cxnLst>
                <a:rect l="0" t="0" r="r" b="b"/>
                <a:pathLst>
                  <a:path w="103" h="26">
                    <a:moveTo>
                      <a:pt x="0" y="26"/>
                    </a:moveTo>
                    <a:lnTo>
                      <a:pt x="0" y="26"/>
                    </a:lnTo>
                    <a:lnTo>
                      <a:pt x="1" y="25"/>
                    </a:lnTo>
                    <a:lnTo>
                      <a:pt x="2" y="24"/>
                    </a:lnTo>
                    <a:lnTo>
                      <a:pt x="4" y="24"/>
                    </a:lnTo>
                    <a:lnTo>
                      <a:pt x="5" y="23"/>
                    </a:lnTo>
                    <a:lnTo>
                      <a:pt x="7" y="22"/>
                    </a:lnTo>
                    <a:lnTo>
                      <a:pt x="7" y="22"/>
                    </a:lnTo>
                    <a:lnTo>
                      <a:pt x="9" y="21"/>
                    </a:lnTo>
                    <a:lnTo>
                      <a:pt x="10" y="21"/>
                    </a:lnTo>
                    <a:lnTo>
                      <a:pt x="11" y="20"/>
                    </a:lnTo>
                    <a:lnTo>
                      <a:pt x="12" y="20"/>
                    </a:lnTo>
                    <a:lnTo>
                      <a:pt x="13" y="19"/>
                    </a:lnTo>
                    <a:lnTo>
                      <a:pt x="14" y="18"/>
                    </a:lnTo>
                    <a:lnTo>
                      <a:pt x="15" y="18"/>
                    </a:lnTo>
                    <a:lnTo>
                      <a:pt x="17" y="18"/>
                    </a:lnTo>
                    <a:lnTo>
                      <a:pt x="18" y="17"/>
                    </a:lnTo>
                    <a:lnTo>
                      <a:pt x="19" y="16"/>
                    </a:lnTo>
                    <a:lnTo>
                      <a:pt x="21" y="16"/>
                    </a:lnTo>
                    <a:lnTo>
                      <a:pt x="22" y="15"/>
                    </a:lnTo>
                    <a:lnTo>
                      <a:pt x="25" y="15"/>
                    </a:lnTo>
                    <a:lnTo>
                      <a:pt x="26" y="14"/>
                    </a:lnTo>
                    <a:lnTo>
                      <a:pt x="28" y="14"/>
                    </a:lnTo>
                    <a:lnTo>
                      <a:pt x="29" y="14"/>
                    </a:lnTo>
                    <a:lnTo>
                      <a:pt x="30" y="13"/>
                    </a:lnTo>
                    <a:lnTo>
                      <a:pt x="32" y="13"/>
                    </a:lnTo>
                    <a:lnTo>
                      <a:pt x="33" y="12"/>
                    </a:lnTo>
                    <a:lnTo>
                      <a:pt x="34" y="12"/>
                    </a:lnTo>
                    <a:lnTo>
                      <a:pt x="36" y="11"/>
                    </a:lnTo>
                    <a:lnTo>
                      <a:pt x="37" y="11"/>
                    </a:lnTo>
                    <a:lnTo>
                      <a:pt x="38" y="11"/>
                    </a:lnTo>
                    <a:lnTo>
                      <a:pt x="40" y="10"/>
                    </a:lnTo>
                    <a:lnTo>
                      <a:pt x="41" y="10"/>
                    </a:lnTo>
                    <a:lnTo>
                      <a:pt x="43" y="9"/>
                    </a:lnTo>
                    <a:lnTo>
                      <a:pt x="44" y="9"/>
                    </a:lnTo>
                    <a:lnTo>
                      <a:pt x="46" y="9"/>
                    </a:lnTo>
                    <a:lnTo>
                      <a:pt x="47" y="8"/>
                    </a:lnTo>
                    <a:lnTo>
                      <a:pt x="48" y="8"/>
                    </a:lnTo>
                    <a:lnTo>
                      <a:pt x="50" y="7"/>
                    </a:lnTo>
                    <a:lnTo>
                      <a:pt x="51" y="7"/>
                    </a:lnTo>
                    <a:lnTo>
                      <a:pt x="53" y="7"/>
                    </a:lnTo>
                    <a:lnTo>
                      <a:pt x="55" y="6"/>
                    </a:lnTo>
                    <a:lnTo>
                      <a:pt x="56" y="6"/>
                    </a:lnTo>
                    <a:lnTo>
                      <a:pt x="58" y="5"/>
                    </a:lnTo>
                    <a:lnTo>
                      <a:pt x="59" y="5"/>
                    </a:lnTo>
                    <a:lnTo>
                      <a:pt x="60" y="5"/>
                    </a:lnTo>
                    <a:lnTo>
                      <a:pt x="62" y="4"/>
                    </a:lnTo>
                    <a:lnTo>
                      <a:pt x="63" y="4"/>
                    </a:lnTo>
                    <a:lnTo>
                      <a:pt x="65" y="4"/>
                    </a:lnTo>
                    <a:lnTo>
                      <a:pt x="66" y="3"/>
                    </a:lnTo>
                    <a:lnTo>
                      <a:pt x="68" y="3"/>
                    </a:lnTo>
                    <a:lnTo>
                      <a:pt x="70" y="3"/>
                    </a:lnTo>
                    <a:lnTo>
                      <a:pt x="71" y="3"/>
                    </a:lnTo>
                    <a:lnTo>
                      <a:pt x="72" y="3"/>
                    </a:lnTo>
                    <a:lnTo>
                      <a:pt x="74" y="2"/>
                    </a:lnTo>
                    <a:lnTo>
                      <a:pt x="75" y="2"/>
                    </a:lnTo>
                    <a:lnTo>
                      <a:pt x="76" y="2"/>
                    </a:lnTo>
                    <a:lnTo>
                      <a:pt x="78" y="1"/>
                    </a:lnTo>
                    <a:lnTo>
                      <a:pt x="79" y="1"/>
                    </a:lnTo>
                    <a:lnTo>
                      <a:pt x="80" y="1"/>
                    </a:lnTo>
                    <a:lnTo>
                      <a:pt x="82" y="1"/>
                    </a:lnTo>
                    <a:lnTo>
                      <a:pt x="83" y="1"/>
                    </a:lnTo>
                    <a:lnTo>
                      <a:pt x="84" y="1"/>
                    </a:lnTo>
                    <a:lnTo>
                      <a:pt x="85" y="0"/>
                    </a:lnTo>
                    <a:lnTo>
                      <a:pt x="87" y="0"/>
                    </a:lnTo>
                    <a:lnTo>
                      <a:pt x="88" y="0"/>
                    </a:lnTo>
                    <a:lnTo>
                      <a:pt x="89" y="0"/>
                    </a:lnTo>
                    <a:lnTo>
                      <a:pt x="91" y="0"/>
                    </a:lnTo>
                    <a:lnTo>
                      <a:pt x="93" y="0"/>
                    </a:lnTo>
                    <a:lnTo>
                      <a:pt x="94" y="0"/>
                    </a:lnTo>
                    <a:lnTo>
                      <a:pt x="96" y="0"/>
                    </a:lnTo>
                    <a:lnTo>
                      <a:pt x="98" y="0"/>
                    </a:lnTo>
                    <a:lnTo>
                      <a:pt x="99" y="0"/>
                    </a:lnTo>
                    <a:lnTo>
                      <a:pt x="100" y="1"/>
                    </a:lnTo>
                    <a:lnTo>
                      <a:pt x="102" y="1"/>
                    </a:lnTo>
                    <a:lnTo>
                      <a:pt x="102" y="2"/>
                    </a:lnTo>
                    <a:lnTo>
                      <a:pt x="103" y="3"/>
                    </a:lnTo>
                    <a:lnTo>
                      <a:pt x="102" y="3"/>
                    </a:lnTo>
                    <a:lnTo>
                      <a:pt x="100" y="3"/>
                    </a:lnTo>
                    <a:lnTo>
                      <a:pt x="99" y="3"/>
                    </a:lnTo>
                    <a:lnTo>
                      <a:pt x="98" y="4"/>
                    </a:lnTo>
                    <a:lnTo>
                      <a:pt x="96" y="4"/>
                    </a:lnTo>
                    <a:lnTo>
                      <a:pt x="94" y="5"/>
                    </a:lnTo>
                    <a:lnTo>
                      <a:pt x="93" y="5"/>
                    </a:lnTo>
                    <a:lnTo>
                      <a:pt x="92" y="5"/>
                    </a:lnTo>
                    <a:lnTo>
                      <a:pt x="91" y="5"/>
                    </a:lnTo>
                    <a:lnTo>
                      <a:pt x="90" y="5"/>
                    </a:lnTo>
                    <a:lnTo>
                      <a:pt x="88" y="6"/>
                    </a:lnTo>
                    <a:lnTo>
                      <a:pt x="87" y="6"/>
                    </a:lnTo>
                    <a:lnTo>
                      <a:pt x="86" y="6"/>
                    </a:lnTo>
                    <a:lnTo>
                      <a:pt x="85" y="7"/>
                    </a:lnTo>
                    <a:lnTo>
                      <a:pt x="83" y="7"/>
                    </a:lnTo>
                    <a:lnTo>
                      <a:pt x="82" y="7"/>
                    </a:lnTo>
                    <a:lnTo>
                      <a:pt x="80" y="7"/>
                    </a:lnTo>
                    <a:lnTo>
                      <a:pt x="79" y="8"/>
                    </a:lnTo>
                    <a:lnTo>
                      <a:pt x="77" y="8"/>
                    </a:lnTo>
                    <a:lnTo>
                      <a:pt x="76" y="8"/>
                    </a:lnTo>
                    <a:lnTo>
                      <a:pt x="74" y="9"/>
                    </a:lnTo>
                    <a:lnTo>
                      <a:pt x="73" y="9"/>
                    </a:lnTo>
                    <a:lnTo>
                      <a:pt x="72" y="9"/>
                    </a:lnTo>
                    <a:lnTo>
                      <a:pt x="70" y="10"/>
                    </a:lnTo>
                    <a:lnTo>
                      <a:pt x="69" y="10"/>
                    </a:lnTo>
                    <a:lnTo>
                      <a:pt x="68" y="10"/>
                    </a:lnTo>
                    <a:lnTo>
                      <a:pt x="66" y="10"/>
                    </a:lnTo>
                    <a:lnTo>
                      <a:pt x="65" y="11"/>
                    </a:lnTo>
                    <a:lnTo>
                      <a:pt x="63" y="11"/>
                    </a:lnTo>
                    <a:lnTo>
                      <a:pt x="62" y="11"/>
                    </a:lnTo>
                    <a:lnTo>
                      <a:pt x="60" y="12"/>
                    </a:lnTo>
                    <a:lnTo>
                      <a:pt x="59" y="12"/>
                    </a:lnTo>
                    <a:lnTo>
                      <a:pt x="58" y="13"/>
                    </a:lnTo>
                    <a:lnTo>
                      <a:pt x="56" y="13"/>
                    </a:lnTo>
                    <a:lnTo>
                      <a:pt x="55" y="13"/>
                    </a:lnTo>
                    <a:lnTo>
                      <a:pt x="53" y="14"/>
                    </a:lnTo>
                    <a:lnTo>
                      <a:pt x="51" y="14"/>
                    </a:lnTo>
                    <a:lnTo>
                      <a:pt x="50" y="14"/>
                    </a:lnTo>
                    <a:lnTo>
                      <a:pt x="48" y="15"/>
                    </a:lnTo>
                    <a:lnTo>
                      <a:pt x="47" y="15"/>
                    </a:lnTo>
                    <a:lnTo>
                      <a:pt x="45" y="15"/>
                    </a:lnTo>
                    <a:lnTo>
                      <a:pt x="44" y="15"/>
                    </a:lnTo>
                    <a:lnTo>
                      <a:pt x="42" y="16"/>
                    </a:lnTo>
                    <a:lnTo>
                      <a:pt x="41" y="16"/>
                    </a:lnTo>
                    <a:lnTo>
                      <a:pt x="39" y="17"/>
                    </a:lnTo>
                    <a:lnTo>
                      <a:pt x="38" y="17"/>
                    </a:lnTo>
                    <a:lnTo>
                      <a:pt x="36" y="17"/>
                    </a:lnTo>
                    <a:lnTo>
                      <a:pt x="35" y="18"/>
                    </a:lnTo>
                    <a:lnTo>
                      <a:pt x="33" y="18"/>
                    </a:lnTo>
                    <a:lnTo>
                      <a:pt x="32" y="18"/>
                    </a:lnTo>
                    <a:lnTo>
                      <a:pt x="30" y="18"/>
                    </a:lnTo>
                    <a:lnTo>
                      <a:pt x="29" y="19"/>
                    </a:lnTo>
                    <a:lnTo>
                      <a:pt x="27" y="19"/>
                    </a:lnTo>
                    <a:lnTo>
                      <a:pt x="26" y="20"/>
                    </a:lnTo>
                    <a:lnTo>
                      <a:pt x="25" y="20"/>
                    </a:lnTo>
                    <a:lnTo>
                      <a:pt x="23" y="20"/>
                    </a:lnTo>
                    <a:lnTo>
                      <a:pt x="22" y="20"/>
                    </a:lnTo>
                    <a:lnTo>
                      <a:pt x="21" y="21"/>
                    </a:lnTo>
                    <a:lnTo>
                      <a:pt x="19" y="21"/>
                    </a:lnTo>
                    <a:lnTo>
                      <a:pt x="18" y="21"/>
                    </a:lnTo>
                    <a:lnTo>
                      <a:pt x="17" y="22"/>
                    </a:lnTo>
                    <a:lnTo>
                      <a:pt x="16" y="22"/>
                    </a:lnTo>
                    <a:lnTo>
                      <a:pt x="14" y="22"/>
                    </a:lnTo>
                    <a:lnTo>
                      <a:pt x="13" y="23"/>
                    </a:lnTo>
                    <a:lnTo>
                      <a:pt x="12" y="23"/>
                    </a:lnTo>
                    <a:lnTo>
                      <a:pt x="11" y="23"/>
                    </a:lnTo>
                    <a:lnTo>
                      <a:pt x="10" y="23"/>
                    </a:lnTo>
                    <a:lnTo>
                      <a:pt x="9" y="24"/>
                    </a:lnTo>
                    <a:lnTo>
                      <a:pt x="8" y="24"/>
                    </a:lnTo>
                    <a:lnTo>
                      <a:pt x="7" y="24"/>
                    </a:lnTo>
                    <a:lnTo>
                      <a:pt x="5" y="25"/>
                    </a:lnTo>
                    <a:lnTo>
                      <a:pt x="4" y="25"/>
                    </a:lnTo>
                    <a:lnTo>
                      <a:pt x="3" y="25"/>
                    </a:lnTo>
                    <a:lnTo>
                      <a:pt x="2" y="25"/>
                    </a:lnTo>
                    <a:lnTo>
                      <a:pt x="0" y="26"/>
                    </a:lnTo>
                    <a:lnTo>
                      <a:pt x="0" y="2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0" name="Freeform 58"/>
              <p:cNvSpPr>
                <a:spLocks/>
              </p:cNvSpPr>
              <p:nvPr/>
            </p:nvSpPr>
            <p:spPr bwMode="auto">
              <a:xfrm>
                <a:off x="4379" y="1765"/>
                <a:ext cx="101" cy="30"/>
              </a:xfrm>
              <a:custGeom>
                <a:avLst/>
                <a:gdLst/>
                <a:ahLst/>
                <a:cxnLst>
                  <a:cxn ang="0">
                    <a:pos x="0" y="0"/>
                  </a:cxn>
                  <a:cxn ang="0">
                    <a:pos x="3" y="1"/>
                  </a:cxn>
                  <a:cxn ang="0">
                    <a:pos x="5" y="1"/>
                  </a:cxn>
                  <a:cxn ang="0">
                    <a:pos x="7" y="2"/>
                  </a:cxn>
                  <a:cxn ang="0">
                    <a:pos x="9" y="2"/>
                  </a:cxn>
                  <a:cxn ang="0">
                    <a:pos x="12" y="3"/>
                  </a:cxn>
                  <a:cxn ang="0">
                    <a:pos x="15" y="3"/>
                  </a:cxn>
                  <a:cxn ang="0">
                    <a:pos x="17" y="4"/>
                  </a:cxn>
                  <a:cxn ang="0">
                    <a:pos x="20" y="4"/>
                  </a:cxn>
                  <a:cxn ang="0">
                    <a:pos x="23" y="5"/>
                  </a:cxn>
                  <a:cxn ang="0">
                    <a:pos x="26" y="6"/>
                  </a:cxn>
                  <a:cxn ang="0">
                    <a:pos x="29" y="6"/>
                  </a:cxn>
                  <a:cxn ang="0">
                    <a:pos x="31" y="7"/>
                  </a:cxn>
                  <a:cxn ang="0">
                    <a:pos x="34" y="8"/>
                  </a:cxn>
                  <a:cxn ang="0">
                    <a:pos x="37" y="8"/>
                  </a:cxn>
                  <a:cxn ang="0">
                    <a:pos x="41" y="9"/>
                  </a:cxn>
                  <a:cxn ang="0">
                    <a:pos x="44" y="9"/>
                  </a:cxn>
                  <a:cxn ang="0">
                    <a:pos x="47" y="10"/>
                  </a:cxn>
                  <a:cxn ang="0">
                    <a:pos x="49" y="10"/>
                  </a:cxn>
                  <a:cxn ang="0">
                    <a:pos x="52" y="11"/>
                  </a:cxn>
                  <a:cxn ang="0">
                    <a:pos x="55" y="11"/>
                  </a:cxn>
                  <a:cxn ang="0">
                    <a:pos x="58" y="12"/>
                  </a:cxn>
                  <a:cxn ang="0">
                    <a:pos x="60" y="12"/>
                  </a:cxn>
                  <a:cxn ang="0">
                    <a:pos x="63" y="13"/>
                  </a:cxn>
                  <a:cxn ang="0">
                    <a:pos x="65" y="13"/>
                  </a:cxn>
                  <a:cxn ang="0">
                    <a:pos x="68" y="14"/>
                  </a:cxn>
                  <a:cxn ang="0">
                    <a:pos x="70" y="14"/>
                  </a:cxn>
                  <a:cxn ang="0">
                    <a:pos x="73" y="15"/>
                  </a:cxn>
                  <a:cxn ang="0">
                    <a:pos x="75" y="15"/>
                  </a:cxn>
                  <a:cxn ang="0">
                    <a:pos x="78" y="16"/>
                  </a:cxn>
                  <a:cxn ang="0">
                    <a:pos x="80" y="16"/>
                  </a:cxn>
                  <a:cxn ang="0">
                    <a:pos x="83" y="17"/>
                  </a:cxn>
                  <a:cxn ang="0">
                    <a:pos x="87" y="18"/>
                  </a:cxn>
                  <a:cxn ang="0">
                    <a:pos x="90" y="19"/>
                  </a:cxn>
                  <a:cxn ang="0">
                    <a:pos x="92" y="20"/>
                  </a:cxn>
                  <a:cxn ang="0">
                    <a:pos x="95" y="21"/>
                  </a:cxn>
                  <a:cxn ang="0">
                    <a:pos x="98" y="23"/>
                  </a:cxn>
                  <a:cxn ang="0">
                    <a:pos x="100" y="25"/>
                  </a:cxn>
                  <a:cxn ang="0">
                    <a:pos x="101" y="27"/>
                  </a:cxn>
                  <a:cxn ang="0">
                    <a:pos x="101" y="28"/>
                  </a:cxn>
                  <a:cxn ang="0">
                    <a:pos x="101" y="30"/>
                  </a:cxn>
                </a:cxnLst>
                <a:rect l="0" t="0" r="r" b="b"/>
                <a:pathLst>
                  <a:path w="101" h="30">
                    <a:moveTo>
                      <a:pt x="0" y="4"/>
                    </a:moveTo>
                    <a:lnTo>
                      <a:pt x="0" y="0"/>
                    </a:lnTo>
                    <a:lnTo>
                      <a:pt x="1" y="1"/>
                    </a:lnTo>
                    <a:lnTo>
                      <a:pt x="3" y="1"/>
                    </a:lnTo>
                    <a:lnTo>
                      <a:pt x="4" y="1"/>
                    </a:lnTo>
                    <a:lnTo>
                      <a:pt x="5" y="1"/>
                    </a:lnTo>
                    <a:lnTo>
                      <a:pt x="6" y="1"/>
                    </a:lnTo>
                    <a:lnTo>
                      <a:pt x="7" y="2"/>
                    </a:lnTo>
                    <a:lnTo>
                      <a:pt x="8" y="2"/>
                    </a:lnTo>
                    <a:lnTo>
                      <a:pt x="9" y="2"/>
                    </a:lnTo>
                    <a:lnTo>
                      <a:pt x="11" y="2"/>
                    </a:lnTo>
                    <a:lnTo>
                      <a:pt x="12" y="3"/>
                    </a:lnTo>
                    <a:lnTo>
                      <a:pt x="13" y="3"/>
                    </a:lnTo>
                    <a:lnTo>
                      <a:pt x="15" y="3"/>
                    </a:lnTo>
                    <a:lnTo>
                      <a:pt x="16" y="3"/>
                    </a:lnTo>
                    <a:lnTo>
                      <a:pt x="17" y="4"/>
                    </a:lnTo>
                    <a:lnTo>
                      <a:pt x="18" y="4"/>
                    </a:lnTo>
                    <a:lnTo>
                      <a:pt x="20" y="4"/>
                    </a:lnTo>
                    <a:lnTo>
                      <a:pt x="21" y="5"/>
                    </a:lnTo>
                    <a:lnTo>
                      <a:pt x="23" y="5"/>
                    </a:lnTo>
                    <a:lnTo>
                      <a:pt x="24" y="5"/>
                    </a:lnTo>
                    <a:lnTo>
                      <a:pt x="26" y="6"/>
                    </a:lnTo>
                    <a:lnTo>
                      <a:pt x="27" y="6"/>
                    </a:lnTo>
                    <a:lnTo>
                      <a:pt x="29" y="6"/>
                    </a:lnTo>
                    <a:lnTo>
                      <a:pt x="30" y="7"/>
                    </a:lnTo>
                    <a:lnTo>
                      <a:pt x="31" y="7"/>
                    </a:lnTo>
                    <a:lnTo>
                      <a:pt x="33" y="7"/>
                    </a:lnTo>
                    <a:lnTo>
                      <a:pt x="34" y="8"/>
                    </a:lnTo>
                    <a:lnTo>
                      <a:pt x="36" y="8"/>
                    </a:lnTo>
                    <a:lnTo>
                      <a:pt x="37" y="8"/>
                    </a:lnTo>
                    <a:lnTo>
                      <a:pt x="39" y="8"/>
                    </a:lnTo>
                    <a:lnTo>
                      <a:pt x="41" y="9"/>
                    </a:lnTo>
                    <a:lnTo>
                      <a:pt x="42" y="9"/>
                    </a:lnTo>
                    <a:lnTo>
                      <a:pt x="44" y="9"/>
                    </a:lnTo>
                    <a:lnTo>
                      <a:pt x="45" y="9"/>
                    </a:lnTo>
                    <a:lnTo>
                      <a:pt x="47" y="10"/>
                    </a:lnTo>
                    <a:lnTo>
                      <a:pt x="48" y="10"/>
                    </a:lnTo>
                    <a:lnTo>
                      <a:pt x="49" y="10"/>
                    </a:lnTo>
                    <a:lnTo>
                      <a:pt x="51" y="10"/>
                    </a:lnTo>
                    <a:lnTo>
                      <a:pt x="52" y="11"/>
                    </a:lnTo>
                    <a:lnTo>
                      <a:pt x="53" y="11"/>
                    </a:lnTo>
                    <a:lnTo>
                      <a:pt x="55" y="11"/>
                    </a:lnTo>
                    <a:lnTo>
                      <a:pt x="56" y="12"/>
                    </a:lnTo>
                    <a:lnTo>
                      <a:pt x="58" y="12"/>
                    </a:lnTo>
                    <a:lnTo>
                      <a:pt x="59" y="12"/>
                    </a:lnTo>
                    <a:lnTo>
                      <a:pt x="60" y="12"/>
                    </a:lnTo>
                    <a:lnTo>
                      <a:pt x="62" y="13"/>
                    </a:lnTo>
                    <a:lnTo>
                      <a:pt x="63" y="13"/>
                    </a:lnTo>
                    <a:lnTo>
                      <a:pt x="64" y="13"/>
                    </a:lnTo>
                    <a:lnTo>
                      <a:pt x="65" y="13"/>
                    </a:lnTo>
                    <a:lnTo>
                      <a:pt x="66" y="13"/>
                    </a:lnTo>
                    <a:lnTo>
                      <a:pt x="68" y="14"/>
                    </a:lnTo>
                    <a:lnTo>
                      <a:pt x="69" y="14"/>
                    </a:lnTo>
                    <a:lnTo>
                      <a:pt x="70" y="14"/>
                    </a:lnTo>
                    <a:lnTo>
                      <a:pt x="71" y="14"/>
                    </a:lnTo>
                    <a:lnTo>
                      <a:pt x="73" y="15"/>
                    </a:lnTo>
                    <a:lnTo>
                      <a:pt x="74" y="15"/>
                    </a:lnTo>
                    <a:lnTo>
                      <a:pt x="75" y="15"/>
                    </a:lnTo>
                    <a:lnTo>
                      <a:pt x="77" y="15"/>
                    </a:lnTo>
                    <a:lnTo>
                      <a:pt x="78" y="16"/>
                    </a:lnTo>
                    <a:lnTo>
                      <a:pt x="79" y="16"/>
                    </a:lnTo>
                    <a:lnTo>
                      <a:pt x="80" y="16"/>
                    </a:lnTo>
                    <a:lnTo>
                      <a:pt x="81" y="16"/>
                    </a:lnTo>
                    <a:lnTo>
                      <a:pt x="83" y="17"/>
                    </a:lnTo>
                    <a:lnTo>
                      <a:pt x="84" y="17"/>
                    </a:lnTo>
                    <a:lnTo>
                      <a:pt x="87" y="18"/>
                    </a:lnTo>
                    <a:lnTo>
                      <a:pt x="88" y="18"/>
                    </a:lnTo>
                    <a:lnTo>
                      <a:pt x="90" y="19"/>
                    </a:lnTo>
                    <a:lnTo>
                      <a:pt x="91" y="19"/>
                    </a:lnTo>
                    <a:lnTo>
                      <a:pt x="92" y="20"/>
                    </a:lnTo>
                    <a:lnTo>
                      <a:pt x="93" y="20"/>
                    </a:lnTo>
                    <a:lnTo>
                      <a:pt x="95" y="21"/>
                    </a:lnTo>
                    <a:lnTo>
                      <a:pt x="96" y="22"/>
                    </a:lnTo>
                    <a:lnTo>
                      <a:pt x="98" y="23"/>
                    </a:lnTo>
                    <a:lnTo>
                      <a:pt x="99" y="24"/>
                    </a:lnTo>
                    <a:lnTo>
                      <a:pt x="100" y="25"/>
                    </a:lnTo>
                    <a:lnTo>
                      <a:pt x="100" y="26"/>
                    </a:lnTo>
                    <a:lnTo>
                      <a:pt x="101" y="27"/>
                    </a:lnTo>
                    <a:lnTo>
                      <a:pt x="101" y="27"/>
                    </a:lnTo>
                    <a:lnTo>
                      <a:pt x="101" y="28"/>
                    </a:lnTo>
                    <a:lnTo>
                      <a:pt x="101" y="29"/>
                    </a:lnTo>
                    <a:lnTo>
                      <a:pt x="101" y="30"/>
                    </a:lnTo>
                    <a:lnTo>
                      <a:pt x="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1" name="Freeform 59"/>
              <p:cNvSpPr>
                <a:spLocks/>
              </p:cNvSpPr>
              <p:nvPr/>
            </p:nvSpPr>
            <p:spPr bwMode="auto">
              <a:xfrm>
                <a:off x="4327" y="1767"/>
                <a:ext cx="47" cy="7"/>
              </a:xfrm>
              <a:custGeom>
                <a:avLst/>
                <a:gdLst/>
                <a:ahLst/>
                <a:cxnLst>
                  <a:cxn ang="0">
                    <a:pos x="1" y="1"/>
                  </a:cxn>
                  <a:cxn ang="0">
                    <a:pos x="47" y="0"/>
                  </a:cxn>
                  <a:cxn ang="0">
                    <a:pos x="46" y="0"/>
                  </a:cxn>
                  <a:cxn ang="0">
                    <a:pos x="46" y="0"/>
                  </a:cxn>
                  <a:cxn ang="0">
                    <a:pos x="45" y="1"/>
                  </a:cxn>
                  <a:cxn ang="0">
                    <a:pos x="44" y="1"/>
                  </a:cxn>
                  <a:cxn ang="0">
                    <a:pos x="43" y="1"/>
                  </a:cxn>
                  <a:cxn ang="0">
                    <a:pos x="42" y="2"/>
                  </a:cxn>
                  <a:cxn ang="0">
                    <a:pos x="40" y="2"/>
                  </a:cxn>
                  <a:cxn ang="0">
                    <a:pos x="39" y="3"/>
                  </a:cxn>
                  <a:cxn ang="0">
                    <a:pos x="37" y="3"/>
                  </a:cxn>
                  <a:cxn ang="0">
                    <a:pos x="36" y="4"/>
                  </a:cxn>
                  <a:cxn ang="0">
                    <a:pos x="34" y="4"/>
                  </a:cxn>
                  <a:cxn ang="0">
                    <a:pos x="32" y="5"/>
                  </a:cxn>
                  <a:cxn ang="0">
                    <a:pos x="30" y="5"/>
                  </a:cxn>
                  <a:cxn ang="0">
                    <a:pos x="28" y="6"/>
                  </a:cxn>
                  <a:cxn ang="0">
                    <a:pos x="27" y="6"/>
                  </a:cxn>
                  <a:cxn ang="0">
                    <a:pos x="26" y="6"/>
                  </a:cxn>
                  <a:cxn ang="0">
                    <a:pos x="25" y="6"/>
                  </a:cxn>
                  <a:cxn ang="0">
                    <a:pos x="23" y="6"/>
                  </a:cxn>
                  <a:cxn ang="0">
                    <a:pos x="22" y="6"/>
                  </a:cxn>
                  <a:cxn ang="0">
                    <a:pos x="21" y="6"/>
                  </a:cxn>
                  <a:cxn ang="0">
                    <a:pos x="20" y="6"/>
                  </a:cxn>
                  <a:cxn ang="0">
                    <a:pos x="19" y="6"/>
                  </a:cxn>
                  <a:cxn ang="0">
                    <a:pos x="17" y="6"/>
                  </a:cxn>
                  <a:cxn ang="0">
                    <a:pos x="16" y="6"/>
                  </a:cxn>
                  <a:cxn ang="0">
                    <a:pos x="15" y="6"/>
                  </a:cxn>
                  <a:cxn ang="0">
                    <a:pos x="14" y="7"/>
                  </a:cxn>
                  <a:cxn ang="0">
                    <a:pos x="13" y="7"/>
                  </a:cxn>
                  <a:cxn ang="0">
                    <a:pos x="12" y="7"/>
                  </a:cxn>
                  <a:cxn ang="0">
                    <a:pos x="10" y="7"/>
                  </a:cxn>
                  <a:cxn ang="0">
                    <a:pos x="9" y="7"/>
                  </a:cxn>
                  <a:cxn ang="0">
                    <a:pos x="7" y="7"/>
                  </a:cxn>
                  <a:cxn ang="0">
                    <a:pos x="5" y="7"/>
                  </a:cxn>
                  <a:cxn ang="0">
                    <a:pos x="4" y="7"/>
                  </a:cxn>
                  <a:cxn ang="0">
                    <a:pos x="2" y="7"/>
                  </a:cxn>
                  <a:cxn ang="0">
                    <a:pos x="1" y="7"/>
                  </a:cxn>
                  <a:cxn ang="0">
                    <a:pos x="0" y="7"/>
                  </a:cxn>
                  <a:cxn ang="0">
                    <a:pos x="1" y="1"/>
                  </a:cxn>
                </a:cxnLst>
                <a:rect l="0" t="0" r="r" b="b"/>
                <a:pathLst>
                  <a:path w="47" h="7">
                    <a:moveTo>
                      <a:pt x="1" y="1"/>
                    </a:moveTo>
                    <a:lnTo>
                      <a:pt x="47" y="0"/>
                    </a:lnTo>
                    <a:lnTo>
                      <a:pt x="46" y="0"/>
                    </a:lnTo>
                    <a:lnTo>
                      <a:pt x="46" y="0"/>
                    </a:lnTo>
                    <a:lnTo>
                      <a:pt x="45" y="1"/>
                    </a:lnTo>
                    <a:lnTo>
                      <a:pt x="44" y="1"/>
                    </a:lnTo>
                    <a:lnTo>
                      <a:pt x="43" y="1"/>
                    </a:lnTo>
                    <a:lnTo>
                      <a:pt x="42" y="2"/>
                    </a:lnTo>
                    <a:lnTo>
                      <a:pt x="40" y="2"/>
                    </a:lnTo>
                    <a:lnTo>
                      <a:pt x="39" y="3"/>
                    </a:lnTo>
                    <a:lnTo>
                      <a:pt x="37" y="3"/>
                    </a:lnTo>
                    <a:lnTo>
                      <a:pt x="36" y="4"/>
                    </a:lnTo>
                    <a:lnTo>
                      <a:pt x="34" y="4"/>
                    </a:lnTo>
                    <a:lnTo>
                      <a:pt x="32" y="5"/>
                    </a:lnTo>
                    <a:lnTo>
                      <a:pt x="30" y="5"/>
                    </a:lnTo>
                    <a:lnTo>
                      <a:pt x="28" y="6"/>
                    </a:lnTo>
                    <a:lnTo>
                      <a:pt x="27" y="6"/>
                    </a:lnTo>
                    <a:lnTo>
                      <a:pt x="26" y="6"/>
                    </a:lnTo>
                    <a:lnTo>
                      <a:pt x="25" y="6"/>
                    </a:lnTo>
                    <a:lnTo>
                      <a:pt x="23" y="6"/>
                    </a:lnTo>
                    <a:lnTo>
                      <a:pt x="22" y="6"/>
                    </a:lnTo>
                    <a:lnTo>
                      <a:pt x="21" y="6"/>
                    </a:lnTo>
                    <a:lnTo>
                      <a:pt x="20" y="6"/>
                    </a:lnTo>
                    <a:lnTo>
                      <a:pt x="19" y="6"/>
                    </a:lnTo>
                    <a:lnTo>
                      <a:pt x="17" y="6"/>
                    </a:lnTo>
                    <a:lnTo>
                      <a:pt x="16" y="6"/>
                    </a:lnTo>
                    <a:lnTo>
                      <a:pt x="15" y="6"/>
                    </a:lnTo>
                    <a:lnTo>
                      <a:pt x="14" y="7"/>
                    </a:lnTo>
                    <a:lnTo>
                      <a:pt x="13" y="7"/>
                    </a:lnTo>
                    <a:lnTo>
                      <a:pt x="12" y="7"/>
                    </a:lnTo>
                    <a:lnTo>
                      <a:pt x="10" y="7"/>
                    </a:lnTo>
                    <a:lnTo>
                      <a:pt x="9" y="7"/>
                    </a:lnTo>
                    <a:lnTo>
                      <a:pt x="7" y="7"/>
                    </a:lnTo>
                    <a:lnTo>
                      <a:pt x="5" y="7"/>
                    </a:lnTo>
                    <a:lnTo>
                      <a:pt x="4" y="7"/>
                    </a:lnTo>
                    <a:lnTo>
                      <a:pt x="2" y="7"/>
                    </a:lnTo>
                    <a:lnTo>
                      <a:pt x="1" y="7"/>
                    </a:lnTo>
                    <a:lnTo>
                      <a:pt x="0" y="7"/>
                    </a:lnTo>
                    <a:lnTo>
                      <a:pt x="1"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2" name="Freeform 60"/>
              <p:cNvSpPr>
                <a:spLocks/>
              </p:cNvSpPr>
              <p:nvPr/>
            </p:nvSpPr>
            <p:spPr bwMode="auto">
              <a:xfrm>
                <a:off x="4258" y="1780"/>
                <a:ext cx="36" cy="20"/>
              </a:xfrm>
              <a:custGeom>
                <a:avLst/>
                <a:gdLst/>
                <a:ahLst/>
                <a:cxnLst>
                  <a:cxn ang="0">
                    <a:pos x="0" y="20"/>
                  </a:cxn>
                  <a:cxn ang="0">
                    <a:pos x="1" y="19"/>
                  </a:cxn>
                  <a:cxn ang="0">
                    <a:pos x="1" y="19"/>
                  </a:cxn>
                  <a:cxn ang="0">
                    <a:pos x="3" y="18"/>
                  </a:cxn>
                  <a:cxn ang="0">
                    <a:pos x="5" y="17"/>
                  </a:cxn>
                  <a:cxn ang="0">
                    <a:pos x="6" y="16"/>
                  </a:cxn>
                  <a:cxn ang="0">
                    <a:pos x="7" y="15"/>
                  </a:cxn>
                  <a:cxn ang="0">
                    <a:pos x="8" y="14"/>
                  </a:cxn>
                  <a:cxn ang="0">
                    <a:pos x="9" y="14"/>
                  </a:cxn>
                  <a:cxn ang="0">
                    <a:pos x="11" y="13"/>
                  </a:cxn>
                  <a:cxn ang="0">
                    <a:pos x="12" y="12"/>
                  </a:cxn>
                  <a:cxn ang="0">
                    <a:pos x="14" y="11"/>
                  </a:cxn>
                  <a:cxn ang="0">
                    <a:pos x="16" y="10"/>
                  </a:cxn>
                  <a:cxn ang="0">
                    <a:pos x="17" y="9"/>
                  </a:cxn>
                  <a:cxn ang="0">
                    <a:pos x="19" y="8"/>
                  </a:cxn>
                  <a:cxn ang="0">
                    <a:pos x="20" y="7"/>
                  </a:cxn>
                  <a:cxn ang="0">
                    <a:pos x="21" y="7"/>
                  </a:cxn>
                  <a:cxn ang="0">
                    <a:pos x="23" y="6"/>
                  </a:cxn>
                  <a:cxn ang="0">
                    <a:pos x="24" y="5"/>
                  </a:cxn>
                  <a:cxn ang="0">
                    <a:pos x="26" y="4"/>
                  </a:cxn>
                  <a:cxn ang="0">
                    <a:pos x="27" y="4"/>
                  </a:cxn>
                  <a:cxn ang="0">
                    <a:pos x="29" y="3"/>
                  </a:cxn>
                  <a:cxn ang="0">
                    <a:pos x="30" y="2"/>
                  </a:cxn>
                  <a:cxn ang="0">
                    <a:pos x="31" y="1"/>
                  </a:cxn>
                  <a:cxn ang="0">
                    <a:pos x="32" y="1"/>
                  </a:cxn>
                  <a:cxn ang="0">
                    <a:pos x="33" y="1"/>
                  </a:cxn>
                  <a:cxn ang="0">
                    <a:pos x="34" y="0"/>
                  </a:cxn>
                  <a:cxn ang="0">
                    <a:pos x="35" y="0"/>
                  </a:cxn>
                  <a:cxn ang="0">
                    <a:pos x="36" y="0"/>
                  </a:cxn>
                  <a:cxn ang="0">
                    <a:pos x="11" y="20"/>
                  </a:cxn>
                  <a:cxn ang="0">
                    <a:pos x="0" y="20"/>
                  </a:cxn>
                </a:cxnLst>
                <a:rect l="0" t="0" r="r" b="b"/>
                <a:pathLst>
                  <a:path w="36" h="20">
                    <a:moveTo>
                      <a:pt x="0" y="20"/>
                    </a:moveTo>
                    <a:lnTo>
                      <a:pt x="1" y="19"/>
                    </a:lnTo>
                    <a:lnTo>
                      <a:pt x="1" y="19"/>
                    </a:lnTo>
                    <a:lnTo>
                      <a:pt x="3" y="18"/>
                    </a:lnTo>
                    <a:lnTo>
                      <a:pt x="5" y="17"/>
                    </a:lnTo>
                    <a:lnTo>
                      <a:pt x="6" y="16"/>
                    </a:lnTo>
                    <a:lnTo>
                      <a:pt x="7" y="15"/>
                    </a:lnTo>
                    <a:lnTo>
                      <a:pt x="8" y="14"/>
                    </a:lnTo>
                    <a:lnTo>
                      <a:pt x="9" y="14"/>
                    </a:lnTo>
                    <a:lnTo>
                      <a:pt x="11" y="13"/>
                    </a:lnTo>
                    <a:lnTo>
                      <a:pt x="12" y="12"/>
                    </a:lnTo>
                    <a:lnTo>
                      <a:pt x="14" y="11"/>
                    </a:lnTo>
                    <a:lnTo>
                      <a:pt x="16" y="10"/>
                    </a:lnTo>
                    <a:lnTo>
                      <a:pt x="17" y="9"/>
                    </a:lnTo>
                    <a:lnTo>
                      <a:pt x="19" y="8"/>
                    </a:lnTo>
                    <a:lnTo>
                      <a:pt x="20" y="7"/>
                    </a:lnTo>
                    <a:lnTo>
                      <a:pt x="21" y="7"/>
                    </a:lnTo>
                    <a:lnTo>
                      <a:pt x="23" y="6"/>
                    </a:lnTo>
                    <a:lnTo>
                      <a:pt x="24" y="5"/>
                    </a:lnTo>
                    <a:lnTo>
                      <a:pt x="26" y="4"/>
                    </a:lnTo>
                    <a:lnTo>
                      <a:pt x="27" y="4"/>
                    </a:lnTo>
                    <a:lnTo>
                      <a:pt x="29" y="3"/>
                    </a:lnTo>
                    <a:lnTo>
                      <a:pt x="30" y="2"/>
                    </a:lnTo>
                    <a:lnTo>
                      <a:pt x="31" y="1"/>
                    </a:lnTo>
                    <a:lnTo>
                      <a:pt x="32" y="1"/>
                    </a:lnTo>
                    <a:lnTo>
                      <a:pt x="33" y="1"/>
                    </a:lnTo>
                    <a:lnTo>
                      <a:pt x="34" y="0"/>
                    </a:lnTo>
                    <a:lnTo>
                      <a:pt x="35" y="0"/>
                    </a:lnTo>
                    <a:lnTo>
                      <a:pt x="36" y="0"/>
                    </a:lnTo>
                    <a:lnTo>
                      <a:pt x="11" y="20"/>
                    </a:lnTo>
                    <a:lnTo>
                      <a:pt x="0"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3" name="Freeform 61"/>
              <p:cNvSpPr>
                <a:spLocks/>
              </p:cNvSpPr>
              <p:nvPr/>
            </p:nvSpPr>
            <p:spPr bwMode="auto">
              <a:xfrm>
                <a:off x="4296" y="1779"/>
                <a:ext cx="25" cy="20"/>
              </a:xfrm>
              <a:custGeom>
                <a:avLst/>
                <a:gdLst/>
                <a:ahLst/>
                <a:cxnLst>
                  <a:cxn ang="0">
                    <a:pos x="0" y="0"/>
                  </a:cxn>
                  <a:cxn ang="0">
                    <a:pos x="25" y="20"/>
                  </a:cxn>
                  <a:cxn ang="0">
                    <a:pos x="17" y="20"/>
                  </a:cxn>
                  <a:cxn ang="0">
                    <a:pos x="17" y="19"/>
                  </a:cxn>
                  <a:cxn ang="0">
                    <a:pos x="16" y="18"/>
                  </a:cxn>
                  <a:cxn ang="0">
                    <a:pos x="14" y="17"/>
                  </a:cxn>
                  <a:cxn ang="0">
                    <a:pos x="13" y="16"/>
                  </a:cxn>
                  <a:cxn ang="0">
                    <a:pos x="11" y="15"/>
                  </a:cxn>
                  <a:cxn ang="0">
                    <a:pos x="10" y="15"/>
                  </a:cxn>
                  <a:cxn ang="0">
                    <a:pos x="9" y="14"/>
                  </a:cxn>
                  <a:cxn ang="0">
                    <a:pos x="8" y="13"/>
                  </a:cxn>
                  <a:cxn ang="0">
                    <a:pos x="7" y="12"/>
                  </a:cxn>
                  <a:cxn ang="0">
                    <a:pos x="6" y="11"/>
                  </a:cxn>
                  <a:cxn ang="0">
                    <a:pos x="5" y="10"/>
                  </a:cxn>
                  <a:cxn ang="0">
                    <a:pos x="4" y="9"/>
                  </a:cxn>
                  <a:cxn ang="0">
                    <a:pos x="3" y="8"/>
                  </a:cxn>
                  <a:cxn ang="0">
                    <a:pos x="2" y="7"/>
                  </a:cxn>
                  <a:cxn ang="0">
                    <a:pos x="1" y="6"/>
                  </a:cxn>
                  <a:cxn ang="0">
                    <a:pos x="1" y="5"/>
                  </a:cxn>
                  <a:cxn ang="0">
                    <a:pos x="0" y="4"/>
                  </a:cxn>
                  <a:cxn ang="0">
                    <a:pos x="0" y="3"/>
                  </a:cxn>
                  <a:cxn ang="0">
                    <a:pos x="0" y="2"/>
                  </a:cxn>
                  <a:cxn ang="0">
                    <a:pos x="0" y="1"/>
                  </a:cxn>
                  <a:cxn ang="0">
                    <a:pos x="0" y="0"/>
                  </a:cxn>
                  <a:cxn ang="0">
                    <a:pos x="0" y="0"/>
                  </a:cxn>
                </a:cxnLst>
                <a:rect l="0" t="0" r="r" b="b"/>
                <a:pathLst>
                  <a:path w="25" h="20">
                    <a:moveTo>
                      <a:pt x="0" y="0"/>
                    </a:moveTo>
                    <a:lnTo>
                      <a:pt x="25" y="20"/>
                    </a:lnTo>
                    <a:lnTo>
                      <a:pt x="17" y="20"/>
                    </a:lnTo>
                    <a:lnTo>
                      <a:pt x="17" y="19"/>
                    </a:lnTo>
                    <a:lnTo>
                      <a:pt x="16" y="18"/>
                    </a:lnTo>
                    <a:lnTo>
                      <a:pt x="14" y="17"/>
                    </a:lnTo>
                    <a:lnTo>
                      <a:pt x="13" y="16"/>
                    </a:lnTo>
                    <a:lnTo>
                      <a:pt x="11" y="15"/>
                    </a:lnTo>
                    <a:lnTo>
                      <a:pt x="10" y="15"/>
                    </a:lnTo>
                    <a:lnTo>
                      <a:pt x="9" y="14"/>
                    </a:lnTo>
                    <a:lnTo>
                      <a:pt x="8" y="13"/>
                    </a:lnTo>
                    <a:lnTo>
                      <a:pt x="7" y="12"/>
                    </a:lnTo>
                    <a:lnTo>
                      <a:pt x="6" y="11"/>
                    </a:lnTo>
                    <a:lnTo>
                      <a:pt x="5" y="10"/>
                    </a:lnTo>
                    <a:lnTo>
                      <a:pt x="4" y="9"/>
                    </a:lnTo>
                    <a:lnTo>
                      <a:pt x="3" y="8"/>
                    </a:lnTo>
                    <a:lnTo>
                      <a:pt x="2" y="7"/>
                    </a:lnTo>
                    <a:lnTo>
                      <a:pt x="1" y="6"/>
                    </a:lnTo>
                    <a:lnTo>
                      <a:pt x="1" y="5"/>
                    </a:lnTo>
                    <a:lnTo>
                      <a:pt x="0" y="4"/>
                    </a:lnTo>
                    <a:lnTo>
                      <a:pt x="0" y="3"/>
                    </a:lnTo>
                    <a:lnTo>
                      <a:pt x="0" y="2"/>
                    </a:lnTo>
                    <a:lnTo>
                      <a:pt x="0" y="1"/>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4" name="Freeform 62"/>
              <p:cNvSpPr>
                <a:spLocks/>
              </p:cNvSpPr>
              <p:nvPr/>
            </p:nvSpPr>
            <p:spPr bwMode="auto">
              <a:xfrm>
                <a:off x="4327" y="1775"/>
                <a:ext cx="42" cy="22"/>
              </a:xfrm>
              <a:custGeom>
                <a:avLst/>
                <a:gdLst/>
                <a:ahLst/>
                <a:cxnLst>
                  <a:cxn ang="0">
                    <a:pos x="0" y="19"/>
                  </a:cxn>
                  <a:cxn ang="0">
                    <a:pos x="1" y="17"/>
                  </a:cxn>
                  <a:cxn ang="0">
                    <a:pos x="4" y="15"/>
                  </a:cxn>
                  <a:cxn ang="0">
                    <a:pos x="8" y="12"/>
                  </a:cxn>
                  <a:cxn ang="0">
                    <a:pos x="10" y="10"/>
                  </a:cxn>
                  <a:cxn ang="0">
                    <a:pos x="13" y="8"/>
                  </a:cxn>
                  <a:cxn ang="0">
                    <a:pos x="14" y="6"/>
                  </a:cxn>
                  <a:cxn ang="0">
                    <a:pos x="16" y="5"/>
                  </a:cxn>
                  <a:cxn ang="0">
                    <a:pos x="19" y="3"/>
                  </a:cxn>
                  <a:cxn ang="0">
                    <a:pos x="22" y="1"/>
                  </a:cxn>
                  <a:cxn ang="0">
                    <a:pos x="23" y="0"/>
                  </a:cxn>
                  <a:cxn ang="0">
                    <a:pos x="26" y="1"/>
                  </a:cxn>
                  <a:cxn ang="0">
                    <a:pos x="28" y="3"/>
                  </a:cxn>
                  <a:cxn ang="0">
                    <a:pos x="29" y="5"/>
                  </a:cxn>
                  <a:cxn ang="0">
                    <a:pos x="31" y="7"/>
                  </a:cxn>
                  <a:cxn ang="0">
                    <a:pos x="33" y="9"/>
                  </a:cxn>
                  <a:cxn ang="0">
                    <a:pos x="34" y="11"/>
                  </a:cxn>
                  <a:cxn ang="0">
                    <a:pos x="35" y="13"/>
                  </a:cxn>
                  <a:cxn ang="0">
                    <a:pos x="37" y="15"/>
                  </a:cxn>
                  <a:cxn ang="0">
                    <a:pos x="38" y="17"/>
                  </a:cxn>
                  <a:cxn ang="0">
                    <a:pos x="40" y="19"/>
                  </a:cxn>
                  <a:cxn ang="0">
                    <a:pos x="41" y="21"/>
                  </a:cxn>
                  <a:cxn ang="0">
                    <a:pos x="41" y="22"/>
                  </a:cxn>
                  <a:cxn ang="0">
                    <a:pos x="40" y="21"/>
                  </a:cxn>
                  <a:cxn ang="0">
                    <a:pos x="38" y="20"/>
                  </a:cxn>
                  <a:cxn ang="0">
                    <a:pos x="35" y="17"/>
                  </a:cxn>
                  <a:cxn ang="0">
                    <a:pos x="32" y="14"/>
                  </a:cxn>
                  <a:cxn ang="0">
                    <a:pos x="29" y="11"/>
                  </a:cxn>
                  <a:cxn ang="0">
                    <a:pos x="26" y="9"/>
                  </a:cxn>
                  <a:cxn ang="0">
                    <a:pos x="23" y="7"/>
                  </a:cxn>
                  <a:cxn ang="0">
                    <a:pos x="22" y="7"/>
                  </a:cxn>
                  <a:cxn ang="0">
                    <a:pos x="21" y="8"/>
                  </a:cxn>
                  <a:cxn ang="0">
                    <a:pos x="18" y="9"/>
                  </a:cxn>
                  <a:cxn ang="0">
                    <a:pos x="15" y="11"/>
                  </a:cxn>
                  <a:cxn ang="0">
                    <a:pos x="11" y="14"/>
                  </a:cxn>
                  <a:cxn ang="0">
                    <a:pos x="7" y="16"/>
                  </a:cxn>
                  <a:cxn ang="0">
                    <a:pos x="4" y="19"/>
                  </a:cxn>
                  <a:cxn ang="0">
                    <a:pos x="1" y="20"/>
                  </a:cxn>
                  <a:cxn ang="0">
                    <a:pos x="1" y="21"/>
                  </a:cxn>
                </a:cxnLst>
                <a:rect l="0" t="0" r="r" b="b"/>
                <a:pathLst>
                  <a:path w="42" h="22">
                    <a:moveTo>
                      <a:pt x="0" y="19"/>
                    </a:moveTo>
                    <a:lnTo>
                      <a:pt x="0" y="19"/>
                    </a:lnTo>
                    <a:lnTo>
                      <a:pt x="1" y="18"/>
                    </a:lnTo>
                    <a:lnTo>
                      <a:pt x="1" y="17"/>
                    </a:lnTo>
                    <a:lnTo>
                      <a:pt x="3" y="16"/>
                    </a:lnTo>
                    <a:lnTo>
                      <a:pt x="4" y="15"/>
                    </a:lnTo>
                    <a:lnTo>
                      <a:pt x="6" y="13"/>
                    </a:lnTo>
                    <a:lnTo>
                      <a:pt x="8" y="12"/>
                    </a:lnTo>
                    <a:lnTo>
                      <a:pt x="10" y="10"/>
                    </a:lnTo>
                    <a:lnTo>
                      <a:pt x="10" y="10"/>
                    </a:lnTo>
                    <a:lnTo>
                      <a:pt x="12" y="9"/>
                    </a:lnTo>
                    <a:lnTo>
                      <a:pt x="13" y="8"/>
                    </a:lnTo>
                    <a:lnTo>
                      <a:pt x="13" y="7"/>
                    </a:lnTo>
                    <a:lnTo>
                      <a:pt x="14" y="6"/>
                    </a:lnTo>
                    <a:lnTo>
                      <a:pt x="15" y="6"/>
                    </a:lnTo>
                    <a:lnTo>
                      <a:pt x="16" y="5"/>
                    </a:lnTo>
                    <a:lnTo>
                      <a:pt x="17" y="4"/>
                    </a:lnTo>
                    <a:lnTo>
                      <a:pt x="19" y="3"/>
                    </a:lnTo>
                    <a:lnTo>
                      <a:pt x="20" y="2"/>
                    </a:lnTo>
                    <a:lnTo>
                      <a:pt x="22" y="1"/>
                    </a:lnTo>
                    <a:lnTo>
                      <a:pt x="23" y="0"/>
                    </a:lnTo>
                    <a:lnTo>
                      <a:pt x="23" y="0"/>
                    </a:lnTo>
                    <a:lnTo>
                      <a:pt x="24" y="0"/>
                    </a:lnTo>
                    <a:lnTo>
                      <a:pt x="26" y="1"/>
                    </a:lnTo>
                    <a:lnTo>
                      <a:pt x="28" y="3"/>
                    </a:lnTo>
                    <a:lnTo>
                      <a:pt x="28" y="3"/>
                    </a:lnTo>
                    <a:lnTo>
                      <a:pt x="28" y="4"/>
                    </a:lnTo>
                    <a:lnTo>
                      <a:pt x="29" y="5"/>
                    </a:lnTo>
                    <a:lnTo>
                      <a:pt x="30" y="6"/>
                    </a:lnTo>
                    <a:lnTo>
                      <a:pt x="31" y="7"/>
                    </a:lnTo>
                    <a:lnTo>
                      <a:pt x="32" y="8"/>
                    </a:lnTo>
                    <a:lnTo>
                      <a:pt x="33" y="9"/>
                    </a:lnTo>
                    <a:lnTo>
                      <a:pt x="34" y="10"/>
                    </a:lnTo>
                    <a:lnTo>
                      <a:pt x="34" y="11"/>
                    </a:lnTo>
                    <a:lnTo>
                      <a:pt x="35" y="12"/>
                    </a:lnTo>
                    <a:lnTo>
                      <a:pt x="35" y="13"/>
                    </a:lnTo>
                    <a:lnTo>
                      <a:pt x="36" y="14"/>
                    </a:lnTo>
                    <a:lnTo>
                      <a:pt x="37" y="15"/>
                    </a:lnTo>
                    <a:lnTo>
                      <a:pt x="37" y="16"/>
                    </a:lnTo>
                    <a:lnTo>
                      <a:pt x="38" y="17"/>
                    </a:lnTo>
                    <a:lnTo>
                      <a:pt x="39" y="18"/>
                    </a:lnTo>
                    <a:lnTo>
                      <a:pt x="40" y="19"/>
                    </a:lnTo>
                    <a:lnTo>
                      <a:pt x="41" y="20"/>
                    </a:lnTo>
                    <a:lnTo>
                      <a:pt x="41" y="21"/>
                    </a:lnTo>
                    <a:lnTo>
                      <a:pt x="42" y="21"/>
                    </a:lnTo>
                    <a:lnTo>
                      <a:pt x="41" y="22"/>
                    </a:lnTo>
                    <a:lnTo>
                      <a:pt x="40" y="22"/>
                    </a:lnTo>
                    <a:lnTo>
                      <a:pt x="40" y="21"/>
                    </a:lnTo>
                    <a:lnTo>
                      <a:pt x="39" y="20"/>
                    </a:lnTo>
                    <a:lnTo>
                      <a:pt x="38" y="20"/>
                    </a:lnTo>
                    <a:lnTo>
                      <a:pt x="37" y="18"/>
                    </a:lnTo>
                    <a:lnTo>
                      <a:pt x="35" y="17"/>
                    </a:lnTo>
                    <a:lnTo>
                      <a:pt x="34" y="15"/>
                    </a:lnTo>
                    <a:lnTo>
                      <a:pt x="32" y="14"/>
                    </a:lnTo>
                    <a:lnTo>
                      <a:pt x="30" y="12"/>
                    </a:lnTo>
                    <a:lnTo>
                      <a:pt x="29" y="11"/>
                    </a:lnTo>
                    <a:lnTo>
                      <a:pt x="27" y="10"/>
                    </a:lnTo>
                    <a:lnTo>
                      <a:pt x="26" y="9"/>
                    </a:lnTo>
                    <a:lnTo>
                      <a:pt x="24" y="8"/>
                    </a:lnTo>
                    <a:lnTo>
                      <a:pt x="23" y="7"/>
                    </a:lnTo>
                    <a:lnTo>
                      <a:pt x="23" y="7"/>
                    </a:lnTo>
                    <a:lnTo>
                      <a:pt x="22" y="7"/>
                    </a:lnTo>
                    <a:lnTo>
                      <a:pt x="22" y="7"/>
                    </a:lnTo>
                    <a:lnTo>
                      <a:pt x="21" y="8"/>
                    </a:lnTo>
                    <a:lnTo>
                      <a:pt x="19" y="8"/>
                    </a:lnTo>
                    <a:lnTo>
                      <a:pt x="18" y="9"/>
                    </a:lnTo>
                    <a:lnTo>
                      <a:pt x="16" y="10"/>
                    </a:lnTo>
                    <a:lnTo>
                      <a:pt x="15" y="11"/>
                    </a:lnTo>
                    <a:lnTo>
                      <a:pt x="13" y="13"/>
                    </a:lnTo>
                    <a:lnTo>
                      <a:pt x="11" y="14"/>
                    </a:lnTo>
                    <a:lnTo>
                      <a:pt x="9" y="15"/>
                    </a:lnTo>
                    <a:lnTo>
                      <a:pt x="7" y="16"/>
                    </a:lnTo>
                    <a:lnTo>
                      <a:pt x="5" y="18"/>
                    </a:lnTo>
                    <a:lnTo>
                      <a:pt x="4" y="19"/>
                    </a:lnTo>
                    <a:lnTo>
                      <a:pt x="2" y="19"/>
                    </a:lnTo>
                    <a:lnTo>
                      <a:pt x="1" y="20"/>
                    </a:lnTo>
                    <a:lnTo>
                      <a:pt x="1" y="20"/>
                    </a:lnTo>
                    <a:lnTo>
                      <a:pt x="1" y="21"/>
                    </a:lnTo>
                    <a:lnTo>
                      <a:pt x="0" y="1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5" name="Freeform 63"/>
              <p:cNvSpPr>
                <a:spLocks/>
              </p:cNvSpPr>
              <p:nvPr/>
            </p:nvSpPr>
            <p:spPr bwMode="auto">
              <a:xfrm>
                <a:off x="4381" y="1774"/>
                <a:ext cx="34" cy="24"/>
              </a:xfrm>
              <a:custGeom>
                <a:avLst/>
                <a:gdLst/>
                <a:ahLst/>
                <a:cxnLst>
                  <a:cxn ang="0">
                    <a:pos x="8" y="24"/>
                  </a:cxn>
                  <a:cxn ang="0">
                    <a:pos x="8" y="23"/>
                  </a:cxn>
                  <a:cxn ang="0">
                    <a:pos x="10" y="23"/>
                  </a:cxn>
                  <a:cxn ang="0">
                    <a:pos x="10" y="22"/>
                  </a:cxn>
                  <a:cxn ang="0">
                    <a:pos x="11" y="21"/>
                  </a:cxn>
                  <a:cxn ang="0">
                    <a:pos x="11" y="21"/>
                  </a:cxn>
                  <a:cxn ang="0">
                    <a:pos x="13" y="20"/>
                  </a:cxn>
                  <a:cxn ang="0">
                    <a:pos x="13" y="19"/>
                  </a:cxn>
                  <a:cxn ang="0">
                    <a:pos x="15" y="18"/>
                  </a:cxn>
                  <a:cxn ang="0">
                    <a:pos x="16" y="17"/>
                  </a:cxn>
                  <a:cxn ang="0">
                    <a:pos x="17" y="16"/>
                  </a:cxn>
                  <a:cxn ang="0">
                    <a:pos x="18" y="15"/>
                  </a:cxn>
                  <a:cxn ang="0">
                    <a:pos x="20" y="14"/>
                  </a:cxn>
                  <a:cxn ang="0">
                    <a:pos x="21" y="13"/>
                  </a:cxn>
                  <a:cxn ang="0">
                    <a:pos x="23" y="12"/>
                  </a:cxn>
                  <a:cxn ang="0">
                    <a:pos x="24" y="11"/>
                  </a:cxn>
                  <a:cxn ang="0">
                    <a:pos x="25" y="10"/>
                  </a:cxn>
                  <a:cxn ang="0">
                    <a:pos x="26" y="9"/>
                  </a:cxn>
                  <a:cxn ang="0">
                    <a:pos x="27" y="8"/>
                  </a:cxn>
                  <a:cxn ang="0">
                    <a:pos x="28" y="7"/>
                  </a:cxn>
                  <a:cxn ang="0">
                    <a:pos x="29" y="7"/>
                  </a:cxn>
                  <a:cxn ang="0">
                    <a:pos x="29" y="6"/>
                  </a:cxn>
                  <a:cxn ang="0">
                    <a:pos x="31" y="5"/>
                  </a:cxn>
                  <a:cxn ang="0">
                    <a:pos x="31" y="4"/>
                  </a:cxn>
                  <a:cxn ang="0">
                    <a:pos x="33" y="4"/>
                  </a:cxn>
                  <a:cxn ang="0">
                    <a:pos x="33" y="3"/>
                  </a:cxn>
                  <a:cxn ang="0">
                    <a:pos x="34" y="3"/>
                  </a:cxn>
                  <a:cxn ang="0">
                    <a:pos x="34" y="2"/>
                  </a:cxn>
                  <a:cxn ang="0">
                    <a:pos x="34" y="1"/>
                  </a:cxn>
                  <a:cxn ang="0">
                    <a:pos x="33" y="1"/>
                  </a:cxn>
                  <a:cxn ang="0">
                    <a:pos x="32" y="1"/>
                  </a:cxn>
                  <a:cxn ang="0">
                    <a:pos x="31" y="0"/>
                  </a:cxn>
                  <a:cxn ang="0">
                    <a:pos x="29" y="0"/>
                  </a:cxn>
                  <a:cxn ang="0">
                    <a:pos x="28" y="0"/>
                  </a:cxn>
                  <a:cxn ang="0">
                    <a:pos x="27" y="0"/>
                  </a:cxn>
                  <a:cxn ang="0">
                    <a:pos x="26" y="0"/>
                  </a:cxn>
                  <a:cxn ang="0">
                    <a:pos x="26" y="1"/>
                  </a:cxn>
                  <a:cxn ang="0">
                    <a:pos x="25" y="2"/>
                  </a:cxn>
                  <a:cxn ang="0">
                    <a:pos x="25" y="3"/>
                  </a:cxn>
                  <a:cxn ang="0">
                    <a:pos x="24" y="4"/>
                  </a:cxn>
                  <a:cxn ang="0">
                    <a:pos x="23" y="5"/>
                  </a:cxn>
                  <a:cxn ang="0">
                    <a:pos x="23" y="6"/>
                  </a:cxn>
                  <a:cxn ang="0">
                    <a:pos x="22" y="7"/>
                  </a:cxn>
                  <a:cxn ang="0">
                    <a:pos x="21" y="8"/>
                  </a:cxn>
                  <a:cxn ang="0">
                    <a:pos x="20" y="10"/>
                  </a:cxn>
                  <a:cxn ang="0">
                    <a:pos x="18" y="11"/>
                  </a:cxn>
                  <a:cxn ang="0">
                    <a:pos x="16" y="12"/>
                  </a:cxn>
                  <a:cxn ang="0">
                    <a:pos x="15" y="13"/>
                  </a:cxn>
                  <a:cxn ang="0">
                    <a:pos x="13" y="15"/>
                  </a:cxn>
                  <a:cxn ang="0">
                    <a:pos x="11" y="16"/>
                  </a:cxn>
                  <a:cxn ang="0">
                    <a:pos x="10" y="17"/>
                  </a:cxn>
                  <a:cxn ang="0">
                    <a:pos x="7" y="19"/>
                  </a:cxn>
                  <a:cxn ang="0">
                    <a:pos x="6" y="20"/>
                  </a:cxn>
                  <a:cxn ang="0">
                    <a:pos x="4" y="21"/>
                  </a:cxn>
                  <a:cxn ang="0">
                    <a:pos x="2" y="22"/>
                  </a:cxn>
                  <a:cxn ang="0">
                    <a:pos x="1" y="22"/>
                  </a:cxn>
                  <a:cxn ang="0">
                    <a:pos x="0" y="23"/>
                  </a:cxn>
                  <a:cxn ang="0">
                    <a:pos x="0" y="23"/>
                  </a:cxn>
                  <a:cxn ang="0">
                    <a:pos x="0" y="23"/>
                  </a:cxn>
                  <a:cxn ang="0">
                    <a:pos x="8" y="24"/>
                  </a:cxn>
                </a:cxnLst>
                <a:rect l="0" t="0" r="r" b="b"/>
                <a:pathLst>
                  <a:path w="34" h="24">
                    <a:moveTo>
                      <a:pt x="8" y="24"/>
                    </a:moveTo>
                    <a:lnTo>
                      <a:pt x="8" y="23"/>
                    </a:lnTo>
                    <a:lnTo>
                      <a:pt x="10" y="23"/>
                    </a:lnTo>
                    <a:lnTo>
                      <a:pt x="10" y="22"/>
                    </a:lnTo>
                    <a:lnTo>
                      <a:pt x="11" y="21"/>
                    </a:lnTo>
                    <a:lnTo>
                      <a:pt x="11" y="21"/>
                    </a:lnTo>
                    <a:lnTo>
                      <a:pt x="13" y="20"/>
                    </a:lnTo>
                    <a:lnTo>
                      <a:pt x="13" y="19"/>
                    </a:lnTo>
                    <a:lnTo>
                      <a:pt x="15" y="18"/>
                    </a:lnTo>
                    <a:lnTo>
                      <a:pt x="16" y="17"/>
                    </a:lnTo>
                    <a:lnTo>
                      <a:pt x="17" y="16"/>
                    </a:lnTo>
                    <a:lnTo>
                      <a:pt x="18" y="15"/>
                    </a:lnTo>
                    <a:lnTo>
                      <a:pt x="20" y="14"/>
                    </a:lnTo>
                    <a:lnTo>
                      <a:pt x="21" y="13"/>
                    </a:lnTo>
                    <a:lnTo>
                      <a:pt x="23" y="12"/>
                    </a:lnTo>
                    <a:lnTo>
                      <a:pt x="24" y="11"/>
                    </a:lnTo>
                    <a:lnTo>
                      <a:pt x="25" y="10"/>
                    </a:lnTo>
                    <a:lnTo>
                      <a:pt x="26" y="9"/>
                    </a:lnTo>
                    <a:lnTo>
                      <a:pt x="27" y="8"/>
                    </a:lnTo>
                    <a:lnTo>
                      <a:pt x="28" y="7"/>
                    </a:lnTo>
                    <a:lnTo>
                      <a:pt x="29" y="7"/>
                    </a:lnTo>
                    <a:lnTo>
                      <a:pt x="29" y="6"/>
                    </a:lnTo>
                    <a:lnTo>
                      <a:pt x="31" y="5"/>
                    </a:lnTo>
                    <a:lnTo>
                      <a:pt x="31" y="4"/>
                    </a:lnTo>
                    <a:lnTo>
                      <a:pt x="33" y="4"/>
                    </a:lnTo>
                    <a:lnTo>
                      <a:pt x="33" y="3"/>
                    </a:lnTo>
                    <a:lnTo>
                      <a:pt x="34" y="3"/>
                    </a:lnTo>
                    <a:lnTo>
                      <a:pt x="34" y="2"/>
                    </a:lnTo>
                    <a:lnTo>
                      <a:pt x="34" y="1"/>
                    </a:lnTo>
                    <a:lnTo>
                      <a:pt x="33" y="1"/>
                    </a:lnTo>
                    <a:lnTo>
                      <a:pt x="32" y="1"/>
                    </a:lnTo>
                    <a:lnTo>
                      <a:pt x="31" y="0"/>
                    </a:lnTo>
                    <a:lnTo>
                      <a:pt x="29" y="0"/>
                    </a:lnTo>
                    <a:lnTo>
                      <a:pt x="28" y="0"/>
                    </a:lnTo>
                    <a:lnTo>
                      <a:pt x="27" y="0"/>
                    </a:lnTo>
                    <a:lnTo>
                      <a:pt x="26" y="0"/>
                    </a:lnTo>
                    <a:lnTo>
                      <a:pt x="26" y="1"/>
                    </a:lnTo>
                    <a:lnTo>
                      <a:pt x="25" y="2"/>
                    </a:lnTo>
                    <a:lnTo>
                      <a:pt x="25" y="3"/>
                    </a:lnTo>
                    <a:lnTo>
                      <a:pt x="24" y="4"/>
                    </a:lnTo>
                    <a:lnTo>
                      <a:pt x="23" y="5"/>
                    </a:lnTo>
                    <a:lnTo>
                      <a:pt x="23" y="6"/>
                    </a:lnTo>
                    <a:lnTo>
                      <a:pt x="22" y="7"/>
                    </a:lnTo>
                    <a:lnTo>
                      <a:pt x="21" y="8"/>
                    </a:lnTo>
                    <a:lnTo>
                      <a:pt x="20" y="10"/>
                    </a:lnTo>
                    <a:lnTo>
                      <a:pt x="18" y="11"/>
                    </a:lnTo>
                    <a:lnTo>
                      <a:pt x="16" y="12"/>
                    </a:lnTo>
                    <a:lnTo>
                      <a:pt x="15" y="13"/>
                    </a:lnTo>
                    <a:lnTo>
                      <a:pt x="13" y="15"/>
                    </a:lnTo>
                    <a:lnTo>
                      <a:pt x="11" y="16"/>
                    </a:lnTo>
                    <a:lnTo>
                      <a:pt x="10" y="17"/>
                    </a:lnTo>
                    <a:lnTo>
                      <a:pt x="7" y="19"/>
                    </a:lnTo>
                    <a:lnTo>
                      <a:pt x="6" y="20"/>
                    </a:lnTo>
                    <a:lnTo>
                      <a:pt x="4" y="21"/>
                    </a:lnTo>
                    <a:lnTo>
                      <a:pt x="2" y="22"/>
                    </a:lnTo>
                    <a:lnTo>
                      <a:pt x="1" y="22"/>
                    </a:lnTo>
                    <a:lnTo>
                      <a:pt x="0" y="23"/>
                    </a:lnTo>
                    <a:lnTo>
                      <a:pt x="0" y="23"/>
                    </a:lnTo>
                    <a:lnTo>
                      <a:pt x="0" y="23"/>
                    </a:lnTo>
                    <a:lnTo>
                      <a:pt x="8" y="2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6" name="Freeform 64"/>
              <p:cNvSpPr>
                <a:spLocks/>
              </p:cNvSpPr>
              <p:nvPr/>
            </p:nvSpPr>
            <p:spPr bwMode="auto">
              <a:xfrm>
                <a:off x="4414" y="1779"/>
                <a:ext cx="31" cy="20"/>
              </a:xfrm>
              <a:custGeom>
                <a:avLst/>
                <a:gdLst/>
                <a:ahLst/>
                <a:cxnLst>
                  <a:cxn ang="0">
                    <a:pos x="1" y="0"/>
                  </a:cxn>
                  <a:cxn ang="0">
                    <a:pos x="31" y="20"/>
                  </a:cxn>
                  <a:cxn ang="0">
                    <a:pos x="10" y="17"/>
                  </a:cxn>
                  <a:cxn ang="0">
                    <a:pos x="12" y="17"/>
                  </a:cxn>
                  <a:cxn ang="0">
                    <a:pos x="13" y="16"/>
                  </a:cxn>
                  <a:cxn ang="0">
                    <a:pos x="14" y="16"/>
                  </a:cxn>
                  <a:cxn ang="0">
                    <a:pos x="14" y="15"/>
                  </a:cxn>
                  <a:cxn ang="0">
                    <a:pos x="14" y="14"/>
                  </a:cxn>
                  <a:cxn ang="0">
                    <a:pos x="13" y="13"/>
                  </a:cxn>
                  <a:cxn ang="0">
                    <a:pos x="13" y="12"/>
                  </a:cxn>
                  <a:cxn ang="0">
                    <a:pos x="12" y="11"/>
                  </a:cxn>
                  <a:cxn ang="0">
                    <a:pos x="10" y="10"/>
                  </a:cxn>
                  <a:cxn ang="0">
                    <a:pos x="10" y="9"/>
                  </a:cxn>
                  <a:cxn ang="0">
                    <a:pos x="8" y="8"/>
                  </a:cxn>
                  <a:cxn ang="0">
                    <a:pos x="7" y="7"/>
                  </a:cxn>
                  <a:cxn ang="0">
                    <a:pos x="5" y="6"/>
                  </a:cxn>
                  <a:cxn ang="0">
                    <a:pos x="4" y="5"/>
                  </a:cxn>
                  <a:cxn ang="0">
                    <a:pos x="2" y="4"/>
                  </a:cxn>
                  <a:cxn ang="0">
                    <a:pos x="2" y="3"/>
                  </a:cxn>
                  <a:cxn ang="0">
                    <a:pos x="1" y="2"/>
                  </a:cxn>
                  <a:cxn ang="0">
                    <a:pos x="0" y="2"/>
                  </a:cxn>
                  <a:cxn ang="0">
                    <a:pos x="0" y="1"/>
                  </a:cxn>
                  <a:cxn ang="0">
                    <a:pos x="0" y="1"/>
                  </a:cxn>
                  <a:cxn ang="0">
                    <a:pos x="1" y="0"/>
                  </a:cxn>
                  <a:cxn ang="0">
                    <a:pos x="1" y="0"/>
                  </a:cxn>
                </a:cxnLst>
                <a:rect l="0" t="0" r="r" b="b"/>
                <a:pathLst>
                  <a:path w="31" h="20">
                    <a:moveTo>
                      <a:pt x="1" y="0"/>
                    </a:moveTo>
                    <a:lnTo>
                      <a:pt x="31" y="20"/>
                    </a:lnTo>
                    <a:lnTo>
                      <a:pt x="10" y="17"/>
                    </a:lnTo>
                    <a:lnTo>
                      <a:pt x="12" y="17"/>
                    </a:lnTo>
                    <a:lnTo>
                      <a:pt x="13" y="16"/>
                    </a:lnTo>
                    <a:lnTo>
                      <a:pt x="14" y="16"/>
                    </a:lnTo>
                    <a:lnTo>
                      <a:pt x="14" y="15"/>
                    </a:lnTo>
                    <a:lnTo>
                      <a:pt x="14" y="14"/>
                    </a:lnTo>
                    <a:lnTo>
                      <a:pt x="13" y="13"/>
                    </a:lnTo>
                    <a:lnTo>
                      <a:pt x="13" y="12"/>
                    </a:lnTo>
                    <a:lnTo>
                      <a:pt x="12" y="11"/>
                    </a:lnTo>
                    <a:lnTo>
                      <a:pt x="10" y="10"/>
                    </a:lnTo>
                    <a:lnTo>
                      <a:pt x="10" y="9"/>
                    </a:lnTo>
                    <a:lnTo>
                      <a:pt x="8" y="8"/>
                    </a:lnTo>
                    <a:lnTo>
                      <a:pt x="7" y="7"/>
                    </a:lnTo>
                    <a:lnTo>
                      <a:pt x="5" y="6"/>
                    </a:lnTo>
                    <a:lnTo>
                      <a:pt x="4" y="5"/>
                    </a:lnTo>
                    <a:lnTo>
                      <a:pt x="2" y="4"/>
                    </a:lnTo>
                    <a:lnTo>
                      <a:pt x="2" y="3"/>
                    </a:lnTo>
                    <a:lnTo>
                      <a:pt x="1" y="2"/>
                    </a:lnTo>
                    <a:lnTo>
                      <a:pt x="0" y="2"/>
                    </a:lnTo>
                    <a:lnTo>
                      <a:pt x="0" y="1"/>
                    </a:lnTo>
                    <a:lnTo>
                      <a:pt x="0" y="1"/>
                    </a:lnTo>
                    <a:lnTo>
                      <a:pt x="1" y="0"/>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7" name="Freeform 65"/>
              <p:cNvSpPr>
                <a:spLocks/>
              </p:cNvSpPr>
              <p:nvPr/>
            </p:nvSpPr>
            <p:spPr bwMode="auto">
              <a:xfrm>
                <a:off x="4197" y="1944"/>
                <a:ext cx="278" cy="10"/>
              </a:xfrm>
              <a:custGeom>
                <a:avLst/>
                <a:gdLst/>
                <a:ahLst/>
                <a:cxnLst>
                  <a:cxn ang="0">
                    <a:pos x="277" y="8"/>
                  </a:cxn>
                  <a:cxn ang="0">
                    <a:pos x="271" y="5"/>
                  </a:cxn>
                  <a:cxn ang="0">
                    <a:pos x="262" y="4"/>
                  </a:cxn>
                  <a:cxn ang="0">
                    <a:pos x="256" y="3"/>
                  </a:cxn>
                  <a:cxn ang="0">
                    <a:pos x="248" y="2"/>
                  </a:cxn>
                  <a:cxn ang="0">
                    <a:pos x="238" y="2"/>
                  </a:cxn>
                  <a:cxn ang="0">
                    <a:pos x="227" y="2"/>
                  </a:cxn>
                  <a:cxn ang="0">
                    <a:pos x="215" y="2"/>
                  </a:cxn>
                  <a:cxn ang="0">
                    <a:pos x="202" y="2"/>
                  </a:cxn>
                  <a:cxn ang="0">
                    <a:pos x="189" y="2"/>
                  </a:cxn>
                  <a:cxn ang="0">
                    <a:pos x="176" y="2"/>
                  </a:cxn>
                  <a:cxn ang="0">
                    <a:pos x="164" y="2"/>
                  </a:cxn>
                  <a:cxn ang="0">
                    <a:pos x="151" y="2"/>
                  </a:cxn>
                  <a:cxn ang="0">
                    <a:pos x="139" y="3"/>
                  </a:cxn>
                  <a:cxn ang="0">
                    <a:pos x="127" y="3"/>
                  </a:cxn>
                  <a:cxn ang="0">
                    <a:pos x="116" y="3"/>
                  </a:cxn>
                  <a:cxn ang="0">
                    <a:pos x="107" y="4"/>
                  </a:cxn>
                  <a:cxn ang="0">
                    <a:pos x="99" y="4"/>
                  </a:cxn>
                  <a:cxn ang="0">
                    <a:pos x="93" y="4"/>
                  </a:cxn>
                  <a:cxn ang="0">
                    <a:pos x="85" y="4"/>
                  </a:cxn>
                  <a:cxn ang="0">
                    <a:pos x="77" y="3"/>
                  </a:cxn>
                  <a:cxn ang="0">
                    <a:pos x="67" y="3"/>
                  </a:cxn>
                  <a:cxn ang="0">
                    <a:pos x="58" y="2"/>
                  </a:cxn>
                  <a:cxn ang="0">
                    <a:pos x="48" y="1"/>
                  </a:cxn>
                  <a:cxn ang="0">
                    <a:pos x="39" y="1"/>
                  </a:cxn>
                  <a:cxn ang="0">
                    <a:pos x="32" y="0"/>
                  </a:cxn>
                  <a:cxn ang="0">
                    <a:pos x="23" y="0"/>
                  </a:cxn>
                  <a:cxn ang="0">
                    <a:pos x="14" y="1"/>
                  </a:cxn>
                  <a:cxn ang="0">
                    <a:pos x="6" y="2"/>
                  </a:cxn>
                  <a:cxn ang="0">
                    <a:pos x="0" y="5"/>
                  </a:cxn>
                  <a:cxn ang="0">
                    <a:pos x="6" y="9"/>
                  </a:cxn>
                  <a:cxn ang="0">
                    <a:pos x="13" y="8"/>
                  </a:cxn>
                  <a:cxn ang="0">
                    <a:pos x="21" y="8"/>
                  </a:cxn>
                  <a:cxn ang="0">
                    <a:pos x="29" y="8"/>
                  </a:cxn>
                  <a:cxn ang="0">
                    <a:pos x="38" y="8"/>
                  </a:cxn>
                  <a:cxn ang="0">
                    <a:pos x="47" y="8"/>
                  </a:cxn>
                  <a:cxn ang="0">
                    <a:pos x="57" y="8"/>
                  </a:cxn>
                  <a:cxn ang="0">
                    <a:pos x="67" y="8"/>
                  </a:cxn>
                  <a:cxn ang="0">
                    <a:pos x="78" y="8"/>
                  </a:cxn>
                  <a:cxn ang="0">
                    <a:pos x="89" y="8"/>
                  </a:cxn>
                  <a:cxn ang="0">
                    <a:pos x="100" y="8"/>
                  </a:cxn>
                  <a:cxn ang="0">
                    <a:pos x="111" y="8"/>
                  </a:cxn>
                  <a:cxn ang="0">
                    <a:pos x="123" y="8"/>
                  </a:cxn>
                  <a:cxn ang="0">
                    <a:pos x="134" y="8"/>
                  </a:cxn>
                  <a:cxn ang="0">
                    <a:pos x="147" y="8"/>
                  </a:cxn>
                  <a:cxn ang="0">
                    <a:pos x="161" y="8"/>
                  </a:cxn>
                  <a:cxn ang="0">
                    <a:pos x="176" y="9"/>
                  </a:cxn>
                  <a:cxn ang="0">
                    <a:pos x="191" y="9"/>
                  </a:cxn>
                  <a:cxn ang="0">
                    <a:pos x="206" y="9"/>
                  </a:cxn>
                  <a:cxn ang="0">
                    <a:pos x="221" y="9"/>
                  </a:cxn>
                  <a:cxn ang="0">
                    <a:pos x="235" y="9"/>
                  </a:cxn>
                  <a:cxn ang="0">
                    <a:pos x="247" y="10"/>
                  </a:cxn>
                  <a:cxn ang="0">
                    <a:pos x="259" y="10"/>
                  </a:cxn>
                  <a:cxn ang="0">
                    <a:pos x="267" y="10"/>
                  </a:cxn>
                  <a:cxn ang="0">
                    <a:pos x="274" y="10"/>
                  </a:cxn>
                </a:cxnLst>
                <a:rect l="0" t="0" r="r" b="b"/>
                <a:pathLst>
                  <a:path w="278" h="10">
                    <a:moveTo>
                      <a:pt x="278" y="10"/>
                    </a:moveTo>
                    <a:lnTo>
                      <a:pt x="278" y="10"/>
                    </a:lnTo>
                    <a:lnTo>
                      <a:pt x="278" y="9"/>
                    </a:lnTo>
                    <a:lnTo>
                      <a:pt x="278" y="8"/>
                    </a:lnTo>
                    <a:lnTo>
                      <a:pt x="277" y="8"/>
                    </a:lnTo>
                    <a:lnTo>
                      <a:pt x="276" y="7"/>
                    </a:lnTo>
                    <a:lnTo>
                      <a:pt x="275" y="7"/>
                    </a:lnTo>
                    <a:lnTo>
                      <a:pt x="274" y="6"/>
                    </a:lnTo>
                    <a:lnTo>
                      <a:pt x="273" y="6"/>
                    </a:lnTo>
                    <a:lnTo>
                      <a:pt x="271" y="5"/>
                    </a:lnTo>
                    <a:lnTo>
                      <a:pt x="270" y="5"/>
                    </a:lnTo>
                    <a:lnTo>
                      <a:pt x="268" y="5"/>
                    </a:lnTo>
                    <a:lnTo>
                      <a:pt x="266" y="4"/>
                    </a:lnTo>
                    <a:lnTo>
                      <a:pt x="264" y="4"/>
                    </a:lnTo>
                    <a:lnTo>
                      <a:pt x="262" y="4"/>
                    </a:lnTo>
                    <a:lnTo>
                      <a:pt x="261" y="4"/>
                    </a:lnTo>
                    <a:lnTo>
                      <a:pt x="260" y="4"/>
                    </a:lnTo>
                    <a:lnTo>
                      <a:pt x="258" y="3"/>
                    </a:lnTo>
                    <a:lnTo>
                      <a:pt x="257" y="3"/>
                    </a:lnTo>
                    <a:lnTo>
                      <a:pt x="256" y="3"/>
                    </a:lnTo>
                    <a:lnTo>
                      <a:pt x="254" y="3"/>
                    </a:lnTo>
                    <a:lnTo>
                      <a:pt x="252" y="3"/>
                    </a:lnTo>
                    <a:lnTo>
                      <a:pt x="251" y="3"/>
                    </a:lnTo>
                    <a:lnTo>
                      <a:pt x="249" y="2"/>
                    </a:lnTo>
                    <a:lnTo>
                      <a:pt x="248" y="2"/>
                    </a:lnTo>
                    <a:lnTo>
                      <a:pt x="246" y="2"/>
                    </a:lnTo>
                    <a:lnTo>
                      <a:pt x="244" y="2"/>
                    </a:lnTo>
                    <a:lnTo>
                      <a:pt x="242" y="2"/>
                    </a:lnTo>
                    <a:lnTo>
                      <a:pt x="240" y="2"/>
                    </a:lnTo>
                    <a:lnTo>
                      <a:pt x="238" y="2"/>
                    </a:lnTo>
                    <a:lnTo>
                      <a:pt x="236" y="2"/>
                    </a:lnTo>
                    <a:lnTo>
                      <a:pt x="233" y="2"/>
                    </a:lnTo>
                    <a:lnTo>
                      <a:pt x="231" y="2"/>
                    </a:lnTo>
                    <a:lnTo>
                      <a:pt x="229" y="2"/>
                    </a:lnTo>
                    <a:lnTo>
                      <a:pt x="227" y="2"/>
                    </a:lnTo>
                    <a:lnTo>
                      <a:pt x="225" y="2"/>
                    </a:lnTo>
                    <a:lnTo>
                      <a:pt x="222" y="2"/>
                    </a:lnTo>
                    <a:lnTo>
                      <a:pt x="220" y="2"/>
                    </a:lnTo>
                    <a:lnTo>
                      <a:pt x="217" y="2"/>
                    </a:lnTo>
                    <a:lnTo>
                      <a:pt x="215" y="2"/>
                    </a:lnTo>
                    <a:lnTo>
                      <a:pt x="212" y="2"/>
                    </a:lnTo>
                    <a:lnTo>
                      <a:pt x="210" y="2"/>
                    </a:lnTo>
                    <a:lnTo>
                      <a:pt x="207" y="2"/>
                    </a:lnTo>
                    <a:lnTo>
                      <a:pt x="205" y="2"/>
                    </a:lnTo>
                    <a:lnTo>
                      <a:pt x="202" y="2"/>
                    </a:lnTo>
                    <a:lnTo>
                      <a:pt x="200" y="2"/>
                    </a:lnTo>
                    <a:lnTo>
                      <a:pt x="197" y="2"/>
                    </a:lnTo>
                    <a:lnTo>
                      <a:pt x="194" y="2"/>
                    </a:lnTo>
                    <a:lnTo>
                      <a:pt x="192" y="2"/>
                    </a:lnTo>
                    <a:lnTo>
                      <a:pt x="189" y="2"/>
                    </a:lnTo>
                    <a:lnTo>
                      <a:pt x="187" y="2"/>
                    </a:lnTo>
                    <a:lnTo>
                      <a:pt x="184" y="2"/>
                    </a:lnTo>
                    <a:lnTo>
                      <a:pt x="182" y="2"/>
                    </a:lnTo>
                    <a:lnTo>
                      <a:pt x="179" y="2"/>
                    </a:lnTo>
                    <a:lnTo>
                      <a:pt x="176" y="2"/>
                    </a:lnTo>
                    <a:lnTo>
                      <a:pt x="174" y="2"/>
                    </a:lnTo>
                    <a:lnTo>
                      <a:pt x="171" y="2"/>
                    </a:lnTo>
                    <a:lnTo>
                      <a:pt x="168" y="2"/>
                    </a:lnTo>
                    <a:lnTo>
                      <a:pt x="166" y="2"/>
                    </a:lnTo>
                    <a:lnTo>
                      <a:pt x="164" y="2"/>
                    </a:lnTo>
                    <a:lnTo>
                      <a:pt x="161" y="2"/>
                    </a:lnTo>
                    <a:lnTo>
                      <a:pt x="158" y="2"/>
                    </a:lnTo>
                    <a:lnTo>
                      <a:pt x="156" y="2"/>
                    </a:lnTo>
                    <a:lnTo>
                      <a:pt x="153" y="2"/>
                    </a:lnTo>
                    <a:lnTo>
                      <a:pt x="151" y="2"/>
                    </a:lnTo>
                    <a:lnTo>
                      <a:pt x="148" y="2"/>
                    </a:lnTo>
                    <a:lnTo>
                      <a:pt x="146" y="2"/>
                    </a:lnTo>
                    <a:lnTo>
                      <a:pt x="143" y="2"/>
                    </a:lnTo>
                    <a:lnTo>
                      <a:pt x="141" y="3"/>
                    </a:lnTo>
                    <a:lnTo>
                      <a:pt x="139" y="3"/>
                    </a:lnTo>
                    <a:lnTo>
                      <a:pt x="136" y="3"/>
                    </a:lnTo>
                    <a:lnTo>
                      <a:pt x="134" y="3"/>
                    </a:lnTo>
                    <a:lnTo>
                      <a:pt x="131" y="3"/>
                    </a:lnTo>
                    <a:lnTo>
                      <a:pt x="129" y="3"/>
                    </a:lnTo>
                    <a:lnTo>
                      <a:pt x="127" y="3"/>
                    </a:lnTo>
                    <a:lnTo>
                      <a:pt x="125" y="3"/>
                    </a:lnTo>
                    <a:lnTo>
                      <a:pt x="123" y="3"/>
                    </a:lnTo>
                    <a:lnTo>
                      <a:pt x="120" y="3"/>
                    </a:lnTo>
                    <a:lnTo>
                      <a:pt x="119" y="3"/>
                    </a:lnTo>
                    <a:lnTo>
                      <a:pt x="116" y="3"/>
                    </a:lnTo>
                    <a:lnTo>
                      <a:pt x="115" y="3"/>
                    </a:lnTo>
                    <a:lnTo>
                      <a:pt x="113" y="3"/>
                    </a:lnTo>
                    <a:lnTo>
                      <a:pt x="111" y="3"/>
                    </a:lnTo>
                    <a:lnTo>
                      <a:pt x="109" y="3"/>
                    </a:lnTo>
                    <a:lnTo>
                      <a:pt x="107" y="4"/>
                    </a:lnTo>
                    <a:lnTo>
                      <a:pt x="106" y="4"/>
                    </a:lnTo>
                    <a:lnTo>
                      <a:pt x="104" y="4"/>
                    </a:lnTo>
                    <a:lnTo>
                      <a:pt x="102" y="4"/>
                    </a:lnTo>
                    <a:lnTo>
                      <a:pt x="101" y="4"/>
                    </a:lnTo>
                    <a:lnTo>
                      <a:pt x="99" y="4"/>
                    </a:lnTo>
                    <a:lnTo>
                      <a:pt x="98" y="4"/>
                    </a:lnTo>
                    <a:lnTo>
                      <a:pt x="96" y="4"/>
                    </a:lnTo>
                    <a:lnTo>
                      <a:pt x="95" y="4"/>
                    </a:lnTo>
                    <a:lnTo>
                      <a:pt x="94" y="4"/>
                    </a:lnTo>
                    <a:lnTo>
                      <a:pt x="93" y="4"/>
                    </a:lnTo>
                    <a:lnTo>
                      <a:pt x="92" y="4"/>
                    </a:lnTo>
                    <a:lnTo>
                      <a:pt x="90" y="4"/>
                    </a:lnTo>
                    <a:lnTo>
                      <a:pt x="88" y="4"/>
                    </a:lnTo>
                    <a:lnTo>
                      <a:pt x="87" y="4"/>
                    </a:lnTo>
                    <a:lnTo>
                      <a:pt x="85" y="4"/>
                    </a:lnTo>
                    <a:lnTo>
                      <a:pt x="83" y="4"/>
                    </a:lnTo>
                    <a:lnTo>
                      <a:pt x="82" y="4"/>
                    </a:lnTo>
                    <a:lnTo>
                      <a:pt x="80" y="4"/>
                    </a:lnTo>
                    <a:lnTo>
                      <a:pt x="78" y="4"/>
                    </a:lnTo>
                    <a:lnTo>
                      <a:pt x="77" y="3"/>
                    </a:lnTo>
                    <a:lnTo>
                      <a:pt x="74" y="3"/>
                    </a:lnTo>
                    <a:lnTo>
                      <a:pt x="73" y="3"/>
                    </a:lnTo>
                    <a:lnTo>
                      <a:pt x="71" y="3"/>
                    </a:lnTo>
                    <a:lnTo>
                      <a:pt x="69" y="3"/>
                    </a:lnTo>
                    <a:lnTo>
                      <a:pt x="67" y="3"/>
                    </a:lnTo>
                    <a:lnTo>
                      <a:pt x="65" y="3"/>
                    </a:lnTo>
                    <a:lnTo>
                      <a:pt x="63" y="2"/>
                    </a:lnTo>
                    <a:lnTo>
                      <a:pt x="62" y="2"/>
                    </a:lnTo>
                    <a:lnTo>
                      <a:pt x="59" y="2"/>
                    </a:lnTo>
                    <a:lnTo>
                      <a:pt x="58" y="2"/>
                    </a:lnTo>
                    <a:lnTo>
                      <a:pt x="55" y="2"/>
                    </a:lnTo>
                    <a:lnTo>
                      <a:pt x="54" y="2"/>
                    </a:lnTo>
                    <a:lnTo>
                      <a:pt x="52" y="1"/>
                    </a:lnTo>
                    <a:lnTo>
                      <a:pt x="50" y="1"/>
                    </a:lnTo>
                    <a:lnTo>
                      <a:pt x="48" y="1"/>
                    </a:lnTo>
                    <a:lnTo>
                      <a:pt x="46" y="1"/>
                    </a:lnTo>
                    <a:lnTo>
                      <a:pt x="44" y="1"/>
                    </a:lnTo>
                    <a:lnTo>
                      <a:pt x="43" y="1"/>
                    </a:lnTo>
                    <a:lnTo>
                      <a:pt x="41" y="1"/>
                    </a:lnTo>
                    <a:lnTo>
                      <a:pt x="39" y="1"/>
                    </a:lnTo>
                    <a:lnTo>
                      <a:pt x="37" y="1"/>
                    </a:lnTo>
                    <a:lnTo>
                      <a:pt x="36" y="1"/>
                    </a:lnTo>
                    <a:lnTo>
                      <a:pt x="35" y="1"/>
                    </a:lnTo>
                    <a:lnTo>
                      <a:pt x="34" y="1"/>
                    </a:lnTo>
                    <a:lnTo>
                      <a:pt x="32" y="0"/>
                    </a:lnTo>
                    <a:lnTo>
                      <a:pt x="32" y="0"/>
                    </a:lnTo>
                    <a:lnTo>
                      <a:pt x="29" y="0"/>
                    </a:lnTo>
                    <a:lnTo>
                      <a:pt x="27" y="0"/>
                    </a:lnTo>
                    <a:lnTo>
                      <a:pt x="25" y="0"/>
                    </a:lnTo>
                    <a:lnTo>
                      <a:pt x="23" y="0"/>
                    </a:lnTo>
                    <a:lnTo>
                      <a:pt x="22" y="0"/>
                    </a:lnTo>
                    <a:lnTo>
                      <a:pt x="20" y="1"/>
                    </a:lnTo>
                    <a:lnTo>
                      <a:pt x="17" y="1"/>
                    </a:lnTo>
                    <a:lnTo>
                      <a:pt x="16" y="1"/>
                    </a:lnTo>
                    <a:lnTo>
                      <a:pt x="14" y="1"/>
                    </a:lnTo>
                    <a:lnTo>
                      <a:pt x="12" y="1"/>
                    </a:lnTo>
                    <a:lnTo>
                      <a:pt x="11" y="1"/>
                    </a:lnTo>
                    <a:lnTo>
                      <a:pt x="9" y="1"/>
                    </a:lnTo>
                    <a:lnTo>
                      <a:pt x="8" y="2"/>
                    </a:lnTo>
                    <a:lnTo>
                      <a:pt x="6" y="2"/>
                    </a:lnTo>
                    <a:lnTo>
                      <a:pt x="4" y="3"/>
                    </a:lnTo>
                    <a:lnTo>
                      <a:pt x="3" y="3"/>
                    </a:lnTo>
                    <a:lnTo>
                      <a:pt x="2" y="4"/>
                    </a:lnTo>
                    <a:lnTo>
                      <a:pt x="1" y="5"/>
                    </a:lnTo>
                    <a:lnTo>
                      <a:pt x="0" y="5"/>
                    </a:lnTo>
                    <a:lnTo>
                      <a:pt x="1" y="6"/>
                    </a:lnTo>
                    <a:lnTo>
                      <a:pt x="1" y="7"/>
                    </a:lnTo>
                    <a:lnTo>
                      <a:pt x="3" y="8"/>
                    </a:lnTo>
                    <a:lnTo>
                      <a:pt x="4" y="8"/>
                    </a:lnTo>
                    <a:lnTo>
                      <a:pt x="6" y="9"/>
                    </a:lnTo>
                    <a:lnTo>
                      <a:pt x="8" y="8"/>
                    </a:lnTo>
                    <a:lnTo>
                      <a:pt x="9" y="8"/>
                    </a:lnTo>
                    <a:lnTo>
                      <a:pt x="10" y="8"/>
                    </a:lnTo>
                    <a:lnTo>
                      <a:pt x="12" y="8"/>
                    </a:lnTo>
                    <a:lnTo>
                      <a:pt x="13" y="8"/>
                    </a:lnTo>
                    <a:lnTo>
                      <a:pt x="14" y="8"/>
                    </a:lnTo>
                    <a:lnTo>
                      <a:pt x="16" y="8"/>
                    </a:lnTo>
                    <a:lnTo>
                      <a:pt x="18" y="8"/>
                    </a:lnTo>
                    <a:lnTo>
                      <a:pt x="19" y="8"/>
                    </a:lnTo>
                    <a:lnTo>
                      <a:pt x="21" y="8"/>
                    </a:lnTo>
                    <a:lnTo>
                      <a:pt x="23" y="8"/>
                    </a:lnTo>
                    <a:lnTo>
                      <a:pt x="25" y="8"/>
                    </a:lnTo>
                    <a:lnTo>
                      <a:pt x="26" y="8"/>
                    </a:lnTo>
                    <a:lnTo>
                      <a:pt x="28" y="8"/>
                    </a:lnTo>
                    <a:lnTo>
                      <a:pt x="29" y="8"/>
                    </a:lnTo>
                    <a:lnTo>
                      <a:pt x="31" y="8"/>
                    </a:lnTo>
                    <a:lnTo>
                      <a:pt x="33" y="8"/>
                    </a:lnTo>
                    <a:lnTo>
                      <a:pt x="35" y="8"/>
                    </a:lnTo>
                    <a:lnTo>
                      <a:pt x="36" y="8"/>
                    </a:lnTo>
                    <a:lnTo>
                      <a:pt x="38" y="8"/>
                    </a:lnTo>
                    <a:lnTo>
                      <a:pt x="40" y="8"/>
                    </a:lnTo>
                    <a:lnTo>
                      <a:pt x="42" y="8"/>
                    </a:lnTo>
                    <a:lnTo>
                      <a:pt x="44" y="8"/>
                    </a:lnTo>
                    <a:lnTo>
                      <a:pt x="46" y="8"/>
                    </a:lnTo>
                    <a:lnTo>
                      <a:pt x="47" y="8"/>
                    </a:lnTo>
                    <a:lnTo>
                      <a:pt x="49" y="8"/>
                    </a:lnTo>
                    <a:lnTo>
                      <a:pt x="51" y="8"/>
                    </a:lnTo>
                    <a:lnTo>
                      <a:pt x="53" y="8"/>
                    </a:lnTo>
                    <a:lnTo>
                      <a:pt x="55" y="8"/>
                    </a:lnTo>
                    <a:lnTo>
                      <a:pt x="57" y="8"/>
                    </a:lnTo>
                    <a:lnTo>
                      <a:pt x="59" y="8"/>
                    </a:lnTo>
                    <a:lnTo>
                      <a:pt x="62" y="8"/>
                    </a:lnTo>
                    <a:lnTo>
                      <a:pt x="63" y="8"/>
                    </a:lnTo>
                    <a:lnTo>
                      <a:pt x="65" y="8"/>
                    </a:lnTo>
                    <a:lnTo>
                      <a:pt x="67" y="8"/>
                    </a:lnTo>
                    <a:lnTo>
                      <a:pt x="69" y="8"/>
                    </a:lnTo>
                    <a:lnTo>
                      <a:pt x="72" y="8"/>
                    </a:lnTo>
                    <a:lnTo>
                      <a:pt x="74" y="8"/>
                    </a:lnTo>
                    <a:lnTo>
                      <a:pt x="76" y="8"/>
                    </a:lnTo>
                    <a:lnTo>
                      <a:pt x="78" y="8"/>
                    </a:lnTo>
                    <a:lnTo>
                      <a:pt x="80" y="8"/>
                    </a:lnTo>
                    <a:lnTo>
                      <a:pt x="82" y="8"/>
                    </a:lnTo>
                    <a:lnTo>
                      <a:pt x="84" y="8"/>
                    </a:lnTo>
                    <a:lnTo>
                      <a:pt x="87" y="8"/>
                    </a:lnTo>
                    <a:lnTo>
                      <a:pt x="89" y="8"/>
                    </a:lnTo>
                    <a:lnTo>
                      <a:pt x="91" y="8"/>
                    </a:lnTo>
                    <a:lnTo>
                      <a:pt x="93" y="8"/>
                    </a:lnTo>
                    <a:lnTo>
                      <a:pt x="95" y="8"/>
                    </a:lnTo>
                    <a:lnTo>
                      <a:pt x="98" y="8"/>
                    </a:lnTo>
                    <a:lnTo>
                      <a:pt x="100" y="8"/>
                    </a:lnTo>
                    <a:lnTo>
                      <a:pt x="102" y="8"/>
                    </a:lnTo>
                    <a:lnTo>
                      <a:pt x="104" y="8"/>
                    </a:lnTo>
                    <a:lnTo>
                      <a:pt x="106" y="8"/>
                    </a:lnTo>
                    <a:lnTo>
                      <a:pt x="109" y="8"/>
                    </a:lnTo>
                    <a:lnTo>
                      <a:pt x="111" y="8"/>
                    </a:lnTo>
                    <a:lnTo>
                      <a:pt x="113" y="8"/>
                    </a:lnTo>
                    <a:lnTo>
                      <a:pt x="116" y="8"/>
                    </a:lnTo>
                    <a:lnTo>
                      <a:pt x="118" y="8"/>
                    </a:lnTo>
                    <a:lnTo>
                      <a:pt x="120" y="8"/>
                    </a:lnTo>
                    <a:lnTo>
                      <a:pt x="123" y="8"/>
                    </a:lnTo>
                    <a:lnTo>
                      <a:pt x="125" y="8"/>
                    </a:lnTo>
                    <a:lnTo>
                      <a:pt x="128" y="8"/>
                    </a:lnTo>
                    <a:lnTo>
                      <a:pt x="130" y="8"/>
                    </a:lnTo>
                    <a:lnTo>
                      <a:pt x="132" y="8"/>
                    </a:lnTo>
                    <a:lnTo>
                      <a:pt x="134" y="8"/>
                    </a:lnTo>
                    <a:lnTo>
                      <a:pt x="137" y="8"/>
                    </a:lnTo>
                    <a:lnTo>
                      <a:pt x="139" y="8"/>
                    </a:lnTo>
                    <a:lnTo>
                      <a:pt x="142" y="8"/>
                    </a:lnTo>
                    <a:lnTo>
                      <a:pt x="144" y="8"/>
                    </a:lnTo>
                    <a:lnTo>
                      <a:pt x="147" y="8"/>
                    </a:lnTo>
                    <a:lnTo>
                      <a:pt x="149" y="8"/>
                    </a:lnTo>
                    <a:lnTo>
                      <a:pt x="153" y="8"/>
                    </a:lnTo>
                    <a:lnTo>
                      <a:pt x="155" y="8"/>
                    </a:lnTo>
                    <a:lnTo>
                      <a:pt x="158" y="8"/>
                    </a:lnTo>
                    <a:lnTo>
                      <a:pt x="161" y="8"/>
                    </a:lnTo>
                    <a:lnTo>
                      <a:pt x="164" y="8"/>
                    </a:lnTo>
                    <a:lnTo>
                      <a:pt x="167" y="8"/>
                    </a:lnTo>
                    <a:lnTo>
                      <a:pt x="170" y="8"/>
                    </a:lnTo>
                    <a:lnTo>
                      <a:pt x="173" y="8"/>
                    </a:lnTo>
                    <a:lnTo>
                      <a:pt x="176" y="9"/>
                    </a:lnTo>
                    <a:lnTo>
                      <a:pt x="179" y="9"/>
                    </a:lnTo>
                    <a:lnTo>
                      <a:pt x="182" y="9"/>
                    </a:lnTo>
                    <a:lnTo>
                      <a:pt x="185" y="9"/>
                    </a:lnTo>
                    <a:lnTo>
                      <a:pt x="188" y="9"/>
                    </a:lnTo>
                    <a:lnTo>
                      <a:pt x="191" y="9"/>
                    </a:lnTo>
                    <a:lnTo>
                      <a:pt x="194" y="9"/>
                    </a:lnTo>
                    <a:lnTo>
                      <a:pt x="197" y="9"/>
                    </a:lnTo>
                    <a:lnTo>
                      <a:pt x="200" y="9"/>
                    </a:lnTo>
                    <a:lnTo>
                      <a:pt x="203" y="9"/>
                    </a:lnTo>
                    <a:lnTo>
                      <a:pt x="206" y="9"/>
                    </a:lnTo>
                    <a:lnTo>
                      <a:pt x="209" y="9"/>
                    </a:lnTo>
                    <a:lnTo>
                      <a:pt x="212" y="9"/>
                    </a:lnTo>
                    <a:lnTo>
                      <a:pt x="215" y="9"/>
                    </a:lnTo>
                    <a:lnTo>
                      <a:pt x="218" y="9"/>
                    </a:lnTo>
                    <a:lnTo>
                      <a:pt x="221" y="9"/>
                    </a:lnTo>
                    <a:lnTo>
                      <a:pt x="224" y="9"/>
                    </a:lnTo>
                    <a:lnTo>
                      <a:pt x="227" y="9"/>
                    </a:lnTo>
                    <a:lnTo>
                      <a:pt x="229" y="9"/>
                    </a:lnTo>
                    <a:lnTo>
                      <a:pt x="232" y="9"/>
                    </a:lnTo>
                    <a:lnTo>
                      <a:pt x="235" y="9"/>
                    </a:lnTo>
                    <a:lnTo>
                      <a:pt x="237" y="9"/>
                    </a:lnTo>
                    <a:lnTo>
                      <a:pt x="240" y="10"/>
                    </a:lnTo>
                    <a:lnTo>
                      <a:pt x="243" y="10"/>
                    </a:lnTo>
                    <a:lnTo>
                      <a:pt x="245" y="10"/>
                    </a:lnTo>
                    <a:lnTo>
                      <a:pt x="247" y="10"/>
                    </a:lnTo>
                    <a:lnTo>
                      <a:pt x="250" y="10"/>
                    </a:lnTo>
                    <a:lnTo>
                      <a:pt x="252" y="10"/>
                    </a:lnTo>
                    <a:lnTo>
                      <a:pt x="254" y="10"/>
                    </a:lnTo>
                    <a:lnTo>
                      <a:pt x="256" y="10"/>
                    </a:lnTo>
                    <a:lnTo>
                      <a:pt x="259" y="10"/>
                    </a:lnTo>
                    <a:lnTo>
                      <a:pt x="260" y="10"/>
                    </a:lnTo>
                    <a:lnTo>
                      <a:pt x="263" y="10"/>
                    </a:lnTo>
                    <a:lnTo>
                      <a:pt x="264" y="10"/>
                    </a:lnTo>
                    <a:lnTo>
                      <a:pt x="266" y="10"/>
                    </a:lnTo>
                    <a:lnTo>
                      <a:pt x="267" y="10"/>
                    </a:lnTo>
                    <a:lnTo>
                      <a:pt x="269" y="10"/>
                    </a:lnTo>
                    <a:lnTo>
                      <a:pt x="270" y="10"/>
                    </a:lnTo>
                    <a:lnTo>
                      <a:pt x="272" y="10"/>
                    </a:lnTo>
                    <a:lnTo>
                      <a:pt x="273" y="10"/>
                    </a:lnTo>
                    <a:lnTo>
                      <a:pt x="274" y="10"/>
                    </a:lnTo>
                    <a:lnTo>
                      <a:pt x="276" y="10"/>
                    </a:lnTo>
                    <a:lnTo>
                      <a:pt x="277" y="10"/>
                    </a:lnTo>
                    <a:lnTo>
                      <a:pt x="278" y="10"/>
                    </a:lnTo>
                    <a:lnTo>
                      <a:pt x="278"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8" name="Freeform 66"/>
              <p:cNvSpPr>
                <a:spLocks/>
              </p:cNvSpPr>
              <p:nvPr/>
            </p:nvSpPr>
            <p:spPr bwMode="auto">
              <a:xfrm>
                <a:off x="4349" y="1688"/>
                <a:ext cx="41" cy="28"/>
              </a:xfrm>
              <a:custGeom>
                <a:avLst/>
                <a:gdLst/>
                <a:ahLst/>
                <a:cxnLst>
                  <a:cxn ang="0">
                    <a:pos x="41" y="0"/>
                  </a:cxn>
                  <a:cxn ang="0">
                    <a:pos x="1" y="28"/>
                  </a:cxn>
                  <a:cxn ang="0">
                    <a:pos x="1" y="28"/>
                  </a:cxn>
                  <a:cxn ang="0">
                    <a:pos x="0" y="27"/>
                  </a:cxn>
                  <a:cxn ang="0">
                    <a:pos x="0" y="26"/>
                  </a:cxn>
                  <a:cxn ang="0">
                    <a:pos x="0" y="26"/>
                  </a:cxn>
                  <a:cxn ang="0">
                    <a:pos x="0" y="25"/>
                  </a:cxn>
                  <a:cxn ang="0">
                    <a:pos x="1" y="24"/>
                  </a:cxn>
                  <a:cxn ang="0">
                    <a:pos x="1" y="23"/>
                  </a:cxn>
                  <a:cxn ang="0">
                    <a:pos x="1" y="22"/>
                  </a:cxn>
                  <a:cxn ang="0">
                    <a:pos x="2" y="21"/>
                  </a:cxn>
                  <a:cxn ang="0">
                    <a:pos x="3" y="20"/>
                  </a:cxn>
                  <a:cxn ang="0">
                    <a:pos x="5" y="19"/>
                  </a:cxn>
                  <a:cxn ang="0">
                    <a:pos x="6" y="17"/>
                  </a:cxn>
                  <a:cxn ang="0">
                    <a:pos x="8" y="16"/>
                  </a:cxn>
                  <a:cxn ang="0">
                    <a:pos x="9" y="16"/>
                  </a:cxn>
                  <a:cxn ang="0">
                    <a:pos x="10" y="15"/>
                  </a:cxn>
                  <a:cxn ang="0">
                    <a:pos x="11" y="15"/>
                  </a:cxn>
                  <a:cxn ang="0">
                    <a:pos x="12" y="14"/>
                  </a:cxn>
                  <a:cxn ang="0">
                    <a:pos x="14" y="13"/>
                  </a:cxn>
                  <a:cxn ang="0">
                    <a:pos x="15" y="12"/>
                  </a:cxn>
                  <a:cxn ang="0">
                    <a:pos x="16" y="12"/>
                  </a:cxn>
                  <a:cxn ang="0">
                    <a:pos x="17" y="11"/>
                  </a:cxn>
                  <a:cxn ang="0">
                    <a:pos x="19" y="10"/>
                  </a:cxn>
                  <a:cxn ang="0">
                    <a:pos x="20" y="9"/>
                  </a:cxn>
                  <a:cxn ang="0">
                    <a:pos x="22" y="9"/>
                  </a:cxn>
                  <a:cxn ang="0">
                    <a:pos x="23" y="8"/>
                  </a:cxn>
                  <a:cxn ang="0">
                    <a:pos x="24" y="7"/>
                  </a:cxn>
                  <a:cxn ang="0">
                    <a:pos x="25" y="6"/>
                  </a:cxn>
                  <a:cxn ang="0">
                    <a:pos x="27" y="6"/>
                  </a:cxn>
                  <a:cxn ang="0">
                    <a:pos x="28" y="6"/>
                  </a:cxn>
                  <a:cxn ang="0">
                    <a:pos x="29" y="5"/>
                  </a:cxn>
                  <a:cxn ang="0">
                    <a:pos x="30" y="5"/>
                  </a:cxn>
                  <a:cxn ang="0">
                    <a:pos x="31" y="4"/>
                  </a:cxn>
                  <a:cxn ang="0">
                    <a:pos x="33" y="3"/>
                  </a:cxn>
                  <a:cxn ang="0">
                    <a:pos x="35" y="2"/>
                  </a:cxn>
                  <a:cxn ang="0">
                    <a:pos x="37" y="1"/>
                  </a:cxn>
                  <a:cxn ang="0">
                    <a:pos x="38" y="1"/>
                  </a:cxn>
                  <a:cxn ang="0">
                    <a:pos x="39" y="0"/>
                  </a:cxn>
                  <a:cxn ang="0">
                    <a:pos x="40" y="0"/>
                  </a:cxn>
                  <a:cxn ang="0">
                    <a:pos x="41" y="0"/>
                  </a:cxn>
                  <a:cxn ang="0">
                    <a:pos x="41" y="0"/>
                  </a:cxn>
                </a:cxnLst>
                <a:rect l="0" t="0" r="r" b="b"/>
                <a:pathLst>
                  <a:path w="41" h="28">
                    <a:moveTo>
                      <a:pt x="41" y="0"/>
                    </a:moveTo>
                    <a:lnTo>
                      <a:pt x="1" y="28"/>
                    </a:lnTo>
                    <a:lnTo>
                      <a:pt x="1" y="28"/>
                    </a:lnTo>
                    <a:lnTo>
                      <a:pt x="0" y="27"/>
                    </a:lnTo>
                    <a:lnTo>
                      <a:pt x="0" y="26"/>
                    </a:lnTo>
                    <a:lnTo>
                      <a:pt x="0" y="26"/>
                    </a:lnTo>
                    <a:lnTo>
                      <a:pt x="0" y="25"/>
                    </a:lnTo>
                    <a:lnTo>
                      <a:pt x="1" y="24"/>
                    </a:lnTo>
                    <a:lnTo>
                      <a:pt x="1" y="23"/>
                    </a:lnTo>
                    <a:lnTo>
                      <a:pt x="1" y="22"/>
                    </a:lnTo>
                    <a:lnTo>
                      <a:pt x="2" y="21"/>
                    </a:lnTo>
                    <a:lnTo>
                      <a:pt x="3" y="20"/>
                    </a:lnTo>
                    <a:lnTo>
                      <a:pt x="5" y="19"/>
                    </a:lnTo>
                    <a:lnTo>
                      <a:pt x="6" y="17"/>
                    </a:lnTo>
                    <a:lnTo>
                      <a:pt x="8" y="16"/>
                    </a:lnTo>
                    <a:lnTo>
                      <a:pt x="9" y="16"/>
                    </a:lnTo>
                    <a:lnTo>
                      <a:pt x="10" y="15"/>
                    </a:lnTo>
                    <a:lnTo>
                      <a:pt x="11" y="15"/>
                    </a:lnTo>
                    <a:lnTo>
                      <a:pt x="12" y="14"/>
                    </a:lnTo>
                    <a:lnTo>
                      <a:pt x="14" y="13"/>
                    </a:lnTo>
                    <a:lnTo>
                      <a:pt x="15" y="12"/>
                    </a:lnTo>
                    <a:lnTo>
                      <a:pt x="16" y="12"/>
                    </a:lnTo>
                    <a:lnTo>
                      <a:pt x="17" y="11"/>
                    </a:lnTo>
                    <a:lnTo>
                      <a:pt x="19" y="10"/>
                    </a:lnTo>
                    <a:lnTo>
                      <a:pt x="20" y="9"/>
                    </a:lnTo>
                    <a:lnTo>
                      <a:pt x="22" y="9"/>
                    </a:lnTo>
                    <a:lnTo>
                      <a:pt x="23" y="8"/>
                    </a:lnTo>
                    <a:lnTo>
                      <a:pt x="24" y="7"/>
                    </a:lnTo>
                    <a:lnTo>
                      <a:pt x="25" y="6"/>
                    </a:lnTo>
                    <a:lnTo>
                      <a:pt x="27" y="6"/>
                    </a:lnTo>
                    <a:lnTo>
                      <a:pt x="28" y="6"/>
                    </a:lnTo>
                    <a:lnTo>
                      <a:pt x="29" y="5"/>
                    </a:lnTo>
                    <a:lnTo>
                      <a:pt x="30" y="5"/>
                    </a:lnTo>
                    <a:lnTo>
                      <a:pt x="31" y="4"/>
                    </a:lnTo>
                    <a:lnTo>
                      <a:pt x="33" y="3"/>
                    </a:lnTo>
                    <a:lnTo>
                      <a:pt x="35" y="2"/>
                    </a:lnTo>
                    <a:lnTo>
                      <a:pt x="37" y="1"/>
                    </a:lnTo>
                    <a:lnTo>
                      <a:pt x="38" y="1"/>
                    </a:lnTo>
                    <a:lnTo>
                      <a:pt x="39" y="0"/>
                    </a:lnTo>
                    <a:lnTo>
                      <a:pt x="40" y="0"/>
                    </a:lnTo>
                    <a:lnTo>
                      <a:pt x="41" y="0"/>
                    </a:lnTo>
                    <a:lnTo>
                      <a:pt x="4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39" name="Freeform 67"/>
              <p:cNvSpPr>
                <a:spLocks/>
              </p:cNvSpPr>
              <p:nvPr/>
            </p:nvSpPr>
            <p:spPr bwMode="auto">
              <a:xfrm>
                <a:off x="4324" y="1659"/>
                <a:ext cx="72" cy="128"/>
              </a:xfrm>
              <a:custGeom>
                <a:avLst/>
                <a:gdLst/>
                <a:ahLst/>
                <a:cxnLst>
                  <a:cxn ang="0">
                    <a:pos x="3" y="10"/>
                  </a:cxn>
                  <a:cxn ang="0">
                    <a:pos x="11" y="9"/>
                  </a:cxn>
                  <a:cxn ang="0">
                    <a:pos x="17" y="9"/>
                  </a:cxn>
                  <a:cxn ang="0">
                    <a:pos x="23" y="8"/>
                  </a:cxn>
                  <a:cxn ang="0">
                    <a:pos x="29" y="8"/>
                  </a:cxn>
                  <a:cxn ang="0">
                    <a:pos x="36" y="8"/>
                  </a:cxn>
                  <a:cxn ang="0">
                    <a:pos x="43" y="8"/>
                  </a:cxn>
                  <a:cxn ang="0">
                    <a:pos x="50" y="9"/>
                  </a:cxn>
                  <a:cxn ang="0">
                    <a:pos x="59" y="12"/>
                  </a:cxn>
                  <a:cxn ang="0">
                    <a:pos x="61" y="15"/>
                  </a:cxn>
                  <a:cxn ang="0">
                    <a:pos x="61" y="21"/>
                  </a:cxn>
                  <a:cxn ang="0">
                    <a:pos x="62" y="29"/>
                  </a:cxn>
                  <a:cxn ang="0">
                    <a:pos x="62" y="40"/>
                  </a:cxn>
                  <a:cxn ang="0">
                    <a:pos x="62" y="52"/>
                  </a:cxn>
                  <a:cxn ang="0">
                    <a:pos x="63" y="65"/>
                  </a:cxn>
                  <a:cxn ang="0">
                    <a:pos x="63" y="79"/>
                  </a:cxn>
                  <a:cxn ang="0">
                    <a:pos x="63" y="92"/>
                  </a:cxn>
                  <a:cxn ang="0">
                    <a:pos x="63" y="103"/>
                  </a:cxn>
                  <a:cxn ang="0">
                    <a:pos x="64" y="114"/>
                  </a:cxn>
                  <a:cxn ang="0">
                    <a:pos x="64" y="122"/>
                  </a:cxn>
                  <a:cxn ang="0">
                    <a:pos x="64" y="127"/>
                  </a:cxn>
                  <a:cxn ang="0">
                    <a:pos x="66" y="127"/>
                  </a:cxn>
                  <a:cxn ang="0">
                    <a:pos x="69" y="122"/>
                  </a:cxn>
                  <a:cxn ang="0">
                    <a:pos x="71" y="116"/>
                  </a:cxn>
                  <a:cxn ang="0">
                    <a:pos x="71" y="111"/>
                  </a:cxn>
                  <a:cxn ang="0">
                    <a:pos x="71" y="106"/>
                  </a:cxn>
                  <a:cxn ang="0">
                    <a:pos x="71" y="101"/>
                  </a:cxn>
                  <a:cxn ang="0">
                    <a:pos x="71" y="96"/>
                  </a:cxn>
                  <a:cxn ang="0">
                    <a:pos x="71" y="91"/>
                  </a:cxn>
                  <a:cxn ang="0">
                    <a:pos x="70" y="85"/>
                  </a:cxn>
                  <a:cxn ang="0">
                    <a:pos x="70" y="80"/>
                  </a:cxn>
                  <a:cxn ang="0">
                    <a:pos x="70" y="76"/>
                  </a:cxn>
                  <a:cxn ang="0">
                    <a:pos x="70" y="73"/>
                  </a:cxn>
                  <a:cxn ang="0">
                    <a:pos x="70" y="66"/>
                  </a:cxn>
                  <a:cxn ang="0">
                    <a:pos x="70" y="61"/>
                  </a:cxn>
                  <a:cxn ang="0">
                    <a:pos x="70" y="57"/>
                  </a:cxn>
                  <a:cxn ang="0">
                    <a:pos x="70" y="52"/>
                  </a:cxn>
                  <a:cxn ang="0">
                    <a:pos x="70" y="46"/>
                  </a:cxn>
                  <a:cxn ang="0">
                    <a:pos x="71" y="40"/>
                  </a:cxn>
                  <a:cxn ang="0">
                    <a:pos x="71" y="32"/>
                  </a:cxn>
                  <a:cxn ang="0">
                    <a:pos x="72" y="25"/>
                  </a:cxn>
                  <a:cxn ang="0">
                    <a:pos x="72" y="19"/>
                  </a:cxn>
                  <a:cxn ang="0">
                    <a:pos x="72" y="14"/>
                  </a:cxn>
                  <a:cxn ang="0">
                    <a:pos x="68" y="9"/>
                  </a:cxn>
                  <a:cxn ang="0">
                    <a:pos x="61" y="5"/>
                  </a:cxn>
                  <a:cxn ang="0">
                    <a:pos x="54" y="2"/>
                  </a:cxn>
                  <a:cxn ang="0">
                    <a:pos x="47" y="0"/>
                  </a:cxn>
                  <a:cxn ang="0">
                    <a:pos x="41" y="0"/>
                  </a:cxn>
                  <a:cxn ang="0">
                    <a:pos x="34" y="0"/>
                  </a:cxn>
                  <a:cxn ang="0">
                    <a:pos x="25" y="1"/>
                  </a:cxn>
                  <a:cxn ang="0">
                    <a:pos x="18" y="2"/>
                  </a:cxn>
                  <a:cxn ang="0">
                    <a:pos x="11" y="4"/>
                  </a:cxn>
                  <a:cxn ang="0">
                    <a:pos x="5" y="6"/>
                  </a:cxn>
                  <a:cxn ang="0">
                    <a:pos x="1" y="9"/>
                  </a:cxn>
                </a:cxnLst>
                <a:rect l="0" t="0" r="r" b="b"/>
                <a:pathLst>
                  <a:path w="72" h="128">
                    <a:moveTo>
                      <a:pt x="0" y="11"/>
                    </a:moveTo>
                    <a:lnTo>
                      <a:pt x="0" y="11"/>
                    </a:lnTo>
                    <a:lnTo>
                      <a:pt x="1" y="11"/>
                    </a:lnTo>
                    <a:lnTo>
                      <a:pt x="1" y="11"/>
                    </a:lnTo>
                    <a:lnTo>
                      <a:pt x="3" y="10"/>
                    </a:lnTo>
                    <a:lnTo>
                      <a:pt x="4" y="10"/>
                    </a:lnTo>
                    <a:lnTo>
                      <a:pt x="7" y="10"/>
                    </a:lnTo>
                    <a:lnTo>
                      <a:pt x="8" y="10"/>
                    </a:lnTo>
                    <a:lnTo>
                      <a:pt x="9" y="10"/>
                    </a:lnTo>
                    <a:lnTo>
                      <a:pt x="11" y="9"/>
                    </a:lnTo>
                    <a:lnTo>
                      <a:pt x="12" y="9"/>
                    </a:lnTo>
                    <a:lnTo>
                      <a:pt x="13" y="9"/>
                    </a:lnTo>
                    <a:lnTo>
                      <a:pt x="14" y="9"/>
                    </a:lnTo>
                    <a:lnTo>
                      <a:pt x="16" y="9"/>
                    </a:lnTo>
                    <a:lnTo>
                      <a:pt x="17" y="9"/>
                    </a:lnTo>
                    <a:lnTo>
                      <a:pt x="18" y="9"/>
                    </a:lnTo>
                    <a:lnTo>
                      <a:pt x="19" y="9"/>
                    </a:lnTo>
                    <a:lnTo>
                      <a:pt x="21" y="8"/>
                    </a:lnTo>
                    <a:lnTo>
                      <a:pt x="22" y="8"/>
                    </a:lnTo>
                    <a:lnTo>
                      <a:pt x="23" y="8"/>
                    </a:lnTo>
                    <a:lnTo>
                      <a:pt x="25" y="8"/>
                    </a:lnTo>
                    <a:lnTo>
                      <a:pt x="26" y="8"/>
                    </a:lnTo>
                    <a:lnTo>
                      <a:pt x="27" y="8"/>
                    </a:lnTo>
                    <a:lnTo>
                      <a:pt x="28" y="8"/>
                    </a:lnTo>
                    <a:lnTo>
                      <a:pt x="29" y="8"/>
                    </a:lnTo>
                    <a:lnTo>
                      <a:pt x="31" y="8"/>
                    </a:lnTo>
                    <a:lnTo>
                      <a:pt x="31" y="8"/>
                    </a:lnTo>
                    <a:lnTo>
                      <a:pt x="33" y="8"/>
                    </a:lnTo>
                    <a:lnTo>
                      <a:pt x="34" y="8"/>
                    </a:lnTo>
                    <a:lnTo>
                      <a:pt x="36" y="8"/>
                    </a:lnTo>
                    <a:lnTo>
                      <a:pt x="38" y="8"/>
                    </a:lnTo>
                    <a:lnTo>
                      <a:pt x="39" y="8"/>
                    </a:lnTo>
                    <a:lnTo>
                      <a:pt x="40" y="8"/>
                    </a:lnTo>
                    <a:lnTo>
                      <a:pt x="42" y="8"/>
                    </a:lnTo>
                    <a:lnTo>
                      <a:pt x="43" y="8"/>
                    </a:lnTo>
                    <a:lnTo>
                      <a:pt x="45" y="8"/>
                    </a:lnTo>
                    <a:lnTo>
                      <a:pt x="47" y="8"/>
                    </a:lnTo>
                    <a:lnTo>
                      <a:pt x="48" y="8"/>
                    </a:lnTo>
                    <a:lnTo>
                      <a:pt x="49" y="8"/>
                    </a:lnTo>
                    <a:lnTo>
                      <a:pt x="50" y="9"/>
                    </a:lnTo>
                    <a:lnTo>
                      <a:pt x="52" y="9"/>
                    </a:lnTo>
                    <a:lnTo>
                      <a:pt x="53" y="10"/>
                    </a:lnTo>
                    <a:lnTo>
                      <a:pt x="55" y="11"/>
                    </a:lnTo>
                    <a:lnTo>
                      <a:pt x="57" y="11"/>
                    </a:lnTo>
                    <a:lnTo>
                      <a:pt x="59" y="12"/>
                    </a:lnTo>
                    <a:lnTo>
                      <a:pt x="60" y="12"/>
                    </a:lnTo>
                    <a:lnTo>
                      <a:pt x="61" y="13"/>
                    </a:lnTo>
                    <a:lnTo>
                      <a:pt x="61" y="13"/>
                    </a:lnTo>
                    <a:lnTo>
                      <a:pt x="61" y="14"/>
                    </a:lnTo>
                    <a:lnTo>
                      <a:pt x="61" y="15"/>
                    </a:lnTo>
                    <a:lnTo>
                      <a:pt x="61" y="16"/>
                    </a:lnTo>
                    <a:lnTo>
                      <a:pt x="61" y="16"/>
                    </a:lnTo>
                    <a:lnTo>
                      <a:pt x="61" y="18"/>
                    </a:lnTo>
                    <a:lnTo>
                      <a:pt x="61" y="19"/>
                    </a:lnTo>
                    <a:lnTo>
                      <a:pt x="61" y="21"/>
                    </a:lnTo>
                    <a:lnTo>
                      <a:pt x="61" y="22"/>
                    </a:lnTo>
                    <a:lnTo>
                      <a:pt x="62" y="23"/>
                    </a:lnTo>
                    <a:lnTo>
                      <a:pt x="62" y="25"/>
                    </a:lnTo>
                    <a:lnTo>
                      <a:pt x="62" y="27"/>
                    </a:lnTo>
                    <a:lnTo>
                      <a:pt x="62" y="29"/>
                    </a:lnTo>
                    <a:lnTo>
                      <a:pt x="62" y="31"/>
                    </a:lnTo>
                    <a:lnTo>
                      <a:pt x="62" y="33"/>
                    </a:lnTo>
                    <a:lnTo>
                      <a:pt x="62" y="35"/>
                    </a:lnTo>
                    <a:lnTo>
                      <a:pt x="62" y="37"/>
                    </a:lnTo>
                    <a:lnTo>
                      <a:pt x="62" y="40"/>
                    </a:lnTo>
                    <a:lnTo>
                      <a:pt x="62" y="42"/>
                    </a:lnTo>
                    <a:lnTo>
                      <a:pt x="62" y="44"/>
                    </a:lnTo>
                    <a:lnTo>
                      <a:pt x="62" y="47"/>
                    </a:lnTo>
                    <a:lnTo>
                      <a:pt x="62" y="50"/>
                    </a:lnTo>
                    <a:lnTo>
                      <a:pt x="62" y="52"/>
                    </a:lnTo>
                    <a:lnTo>
                      <a:pt x="62" y="55"/>
                    </a:lnTo>
                    <a:lnTo>
                      <a:pt x="62" y="57"/>
                    </a:lnTo>
                    <a:lnTo>
                      <a:pt x="63" y="60"/>
                    </a:lnTo>
                    <a:lnTo>
                      <a:pt x="63" y="63"/>
                    </a:lnTo>
                    <a:lnTo>
                      <a:pt x="63" y="65"/>
                    </a:lnTo>
                    <a:lnTo>
                      <a:pt x="63" y="68"/>
                    </a:lnTo>
                    <a:lnTo>
                      <a:pt x="63" y="71"/>
                    </a:lnTo>
                    <a:lnTo>
                      <a:pt x="63" y="73"/>
                    </a:lnTo>
                    <a:lnTo>
                      <a:pt x="63" y="76"/>
                    </a:lnTo>
                    <a:lnTo>
                      <a:pt x="63" y="79"/>
                    </a:lnTo>
                    <a:lnTo>
                      <a:pt x="63" y="81"/>
                    </a:lnTo>
                    <a:lnTo>
                      <a:pt x="63" y="84"/>
                    </a:lnTo>
                    <a:lnTo>
                      <a:pt x="63" y="86"/>
                    </a:lnTo>
                    <a:lnTo>
                      <a:pt x="63" y="89"/>
                    </a:lnTo>
                    <a:lnTo>
                      <a:pt x="63" y="92"/>
                    </a:lnTo>
                    <a:lnTo>
                      <a:pt x="63" y="94"/>
                    </a:lnTo>
                    <a:lnTo>
                      <a:pt x="63" y="97"/>
                    </a:lnTo>
                    <a:lnTo>
                      <a:pt x="63" y="99"/>
                    </a:lnTo>
                    <a:lnTo>
                      <a:pt x="63" y="101"/>
                    </a:lnTo>
                    <a:lnTo>
                      <a:pt x="63" y="103"/>
                    </a:lnTo>
                    <a:lnTo>
                      <a:pt x="64" y="106"/>
                    </a:lnTo>
                    <a:lnTo>
                      <a:pt x="64" y="108"/>
                    </a:lnTo>
                    <a:lnTo>
                      <a:pt x="64" y="110"/>
                    </a:lnTo>
                    <a:lnTo>
                      <a:pt x="64" y="112"/>
                    </a:lnTo>
                    <a:lnTo>
                      <a:pt x="64" y="114"/>
                    </a:lnTo>
                    <a:lnTo>
                      <a:pt x="64" y="116"/>
                    </a:lnTo>
                    <a:lnTo>
                      <a:pt x="64" y="117"/>
                    </a:lnTo>
                    <a:lnTo>
                      <a:pt x="64" y="119"/>
                    </a:lnTo>
                    <a:lnTo>
                      <a:pt x="64" y="120"/>
                    </a:lnTo>
                    <a:lnTo>
                      <a:pt x="64" y="122"/>
                    </a:lnTo>
                    <a:lnTo>
                      <a:pt x="64" y="123"/>
                    </a:lnTo>
                    <a:lnTo>
                      <a:pt x="64" y="124"/>
                    </a:lnTo>
                    <a:lnTo>
                      <a:pt x="64" y="125"/>
                    </a:lnTo>
                    <a:lnTo>
                      <a:pt x="64" y="126"/>
                    </a:lnTo>
                    <a:lnTo>
                      <a:pt x="64" y="127"/>
                    </a:lnTo>
                    <a:lnTo>
                      <a:pt x="64" y="128"/>
                    </a:lnTo>
                    <a:lnTo>
                      <a:pt x="64" y="128"/>
                    </a:lnTo>
                    <a:lnTo>
                      <a:pt x="64" y="128"/>
                    </a:lnTo>
                    <a:lnTo>
                      <a:pt x="65" y="128"/>
                    </a:lnTo>
                    <a:lnTo>
                      <a:pt x="66" y="127"/>
                    </a:lnTo>
                    <a:lnTo>
                      <a:pt x="67" y="126"/>
                    </a:lnTo>
                    <a:lnTo>
                      <a:pt x="67" y="125"/>
                    </a:lnTo>
                    <a:lnTo>
                      <a:pt x="68" y="124"/>
                    </a:lnTo>
                    <a:lnTo>
                      <a:pt x="69" y="123"/>
                    </a:lnTo>
                    <a:lnTo>
                      <a:pt x="69" y="122"/>
                    </a:lnTo>
                    <a:lnTo>
                      <a:pt x="70" y="121"/>
                    </a:lnTo>
                    <a:lnTo>
                      <a:pt x="70" y="120"/>
                    </a:lnTo>
                    <a:lnTo>
                      <a:pt x="70" y="119"/>
                    </a:lnTo>
                    <a:lnTo>
                      <a:pt x="70" y="117"/>
                    </a:lnTo>
                    <a:lnTo>
                      <a:pt x="71" y="116"/>
                    </a:lnTo>
                    <a:lnTo>
                      <a:pt x="71" y="114"/>
                    </a:lnTo>
                    <a:lnTo>
                      <a:pt x="71" y="114"/>
                    </a:lnTo>
                    <a:lnTo>
                      <a:pt x="71" y="113"/>
                    </a:lnTo>
                    <a:lnTo>
                      <a:pt x="71" y="112"/>
                    </a:lnTo>
                    <a:lnTo>
                      <a:pt x="71" y="111"/>
                    </a:lnTo>
                    <a:lnTo>
                      <a:pt x="71" y="110"/>
                    </a:lnTo>
                    <a:lnTo>
                      <a:pt x="71" y="109"/>
                    </a:lnTo>
                    <a:lnTo>
                      <a:pt x="71" y="108"/>
                    </a:lnTo>
                    <a:lnTo>
                      <a:pt x="71" y="107"/>
                    </a:lnTo>
                    <a:lnTo>
                      <a:pt x="71" y="106"/>
                    </a:lnTo>
                    <a:lnTo>
                      <a:pt x="71" y="105"/>
                    </a:lnTo>
                    <a:lnTo>
                      <a:pt x="71" y="104"/>
                    </a:lnTo>
                    <a:lnTo>
                      <a:pt x="71" y="103"/>
                    </a:lnTo>
                    <a:lnTo>
                      <a:pt x="71" y="102"/>
                    </a:lnTo>
                    <a:lnTo>
                      <a:pt x="71" y="101"/>
                    </a:lnTo>
                    <a:lnTo>
                      <a:pt x="71" y="100"/>
                    </a:lnTo>
                    <a:lnTo>
                      <a:pt x="71" y="99"/>
                    </a:lnTo>
                    <a:lnTo>
                      <a:pt x="71" y="98"/>
                    </a:lnTo>
                    <a:lnTo>
                      <a:pt x="71" y="97"/>
                    </a:lnTo>
                    <a:lnTo>
                      <a:pt x="71" y="96"/>
                    </a:lnTo>
                    <a:lnTo>
                      <a:pt x="71" y="95"/>
                    </a:lnTo>
                    <a:lnTo>
                      <a:pt x="71" y="94"/>
                    </a:lnTo>
                    <a:lnTo>
                      <a:pt x="71" y="93"/>
                    </a:lnTo>
                    <a:lnTo>
                      <a:pt x="71" y="92"/>
                    </a:lnTo>
                    <a:lnTo>
                      <a:pt x="71" y="91"/>
                    </a:lnTo>
                    <a:lnTo>
                      <a:pt x="70" y="89"/>
                    </a:lnTo>
                    <a:lnTo>
                      <a:pt x="70" y="88"/>
                    </a:lnTo>
                    <a:lnTo>
                      <a:pt x="70" y="87"/>
                    </a:lnTo>
                    <a:lnTo>
                      <a:pt x="70" y="86"/>
                    </a:lnTo>
                    <a:lnTo>
                      <a:pt x="70" y="85"/>
                    </a:lnTo>
                    <a:lnTo>
                      <a:pt x="70" y="84"/>
                    </a:lnTo>
                    <a:lnTo>
                      <a:pt x="70" y="83"/>
                    </a:lnTo>
                    <a:lnTo>
                      <a:pt x="70" y="82"/>
                    </a:lnTo>
                    <a:lnTo>
                      <a:pt x="70" y="81"/>
                    </a:lnTo>
                    <a:lnTo>
                      <a:pt x="70" y="80"/>
                    </a:lnTo>
                    <a:lnTo>
                      <a:pt x="70" y="79"/>
                    </a:lnTo>
                    <a:lnTo>
                      <a:pt x="70" y="79"/>
                    </a:lnTo>
                    <a:lnTo>
                      <a:pt x="70" y="78"/>
                    </a:lnTo>
                    <a:lnTo>
                      <a:pt x="70" y="77"/>
                    </a:lnTo>
                    <a:lnTo>
                      <a:pt x="70" y="76"/>
                    </a:lnTo>
                    <a:lnTo>
                      <a:pt x="70" y="75"/>
                    </a:lnTo>
                    <a:lnTo>
                      <a:pt x="70" y="74"/>
                    </a:lnTo>
                    <a:lnTo>
                      <a:pt x="70" y="74"/>
                    </a:lnTo>
                    <a:lnTo>
                      <a:pt x="70" y="73"/>
                    </a:lnTo>
                    <a:lnTo>
                      <a:pt x="70" y="73"/>
                    </a:lnTo>
                    <a:lnTo>
                      <a:pt x="70" y="71"/>
                    </a:lnTo>
                    <a:lnTo>
                      <a:pt x="70" y="70"/>
                    </a:lnTo>
                    <a:lnTo>
                      <a:pt x="70" y="69"/>
                    </a:lnTo>
                    <a:lnTo>
                      <a:pt x="70" y="68"/>
                    </a:lnTo>
                    <a:lnTo>
                      <a:pt x="70" y="66"/>
                    </a:lnTo>
                    <a:lnTo>
                      <a:pt x="70" y="65"/>
                    </a:lnTo>
                    <a:lnTo>
                      <a:pt x="70" y="64"/>
                    </a:lnTo>
                    <a:lnTo>
                      <a:pt x="70" y="63"/>
                    </a:lnTo>
                    <a:lnTo>
                      <a:pt x="70" y="62"/>
                    </a:lnTo>
                    <a:lnTo>
                      <a:pt x="70" y="61"/>
                    </a:lnTo>
                    <a:lnTo>
                      <a:pt x="70" y="60"/>
                    </a:lnTo>
                    <a:lnTo>
                      <a:pt x="70" y="59"/>
                    </a:lnTo>
                    <a:lnTo>
                      <a:pt x="70" y="59"/>
                    </a:lnTo>
                    <a:lnTo>
                      <a:pt x="70" y="58"/>
                    </a:lnTo>
                    <a:lnTo>
                      <a:pt x="70" y="57"/>
                    </a:lnTo>
                    <a:lnTo>
                      <a:pt x="70" y="56"/>
                    </a:lnTo>
                    <a:lnTo>
                      <a:pt x="70" y="55"/>
                    </a:lnTo>
                    <a:lnTo>
                      <a:pt x="70" y="54"/>
                    </a:lnTo>
                    <a:lnTo>
                      <a:pt x="70" y="53"/>
                    </a:lnTo>
                    <a:lnTo>
                      <a:pt x="70" y="52"/>
                    </a:lnTo>
                    <a:lnTo>
                      <a:pt x="70" y="51"/>
                    </a:lnTo>
                    <a:lnTo>
                      <a:pt x="70" y="50"/>
                    </a:lnTo>
                    <a:lnTo>
                      <a:pt x="70" y="49"/>
                    </a:lnTo>
                    <a:lnTo>
                      <a:pt x="70" y="47"/>
                    </a:lnTo>
                    <a:lnTo>
                      <a:pt x="70" y="46"/>
                    </a:lnTo>
                    <a:lnTo>
                      <a:pt x="70" y="45"/>
                    </a:lnTo>
                    <a:lnTo>
                      <a:pt x="70" y="44"/>
                    </a:lnTo>
                    <a:lnTo>
                      <a:pt x="70" y="42"/>
                    </a:lnTo>
                    <a:lnTo>
                      <a:pt x="71" y="41"/>
                    </a:lnTo>
                    <a:lnTo>
                      <a:pt x="71" y="40"/>
                    </a:lnTo>
                    <a:lnTo>
                      <a:pt x="71" y="38"/>
                    </a:lnTo>
                    <a:lnTo>
                      <a:pt x="71" y="37"/>
                    </a:lnTo>
                    <a:lnTo>
                      <a:pt x="71" y="35"/>
                    </a:lnTo>
                    <a:lnTo>
                      <a:pt x="71" y="34"/>
                    </a:lnTo>
                    <a:lnTo>
                      <a:pt x="71" y="32"/>
                    </a:lnTo>
                    <a:lnTo>
                      <a:pt x="71" y="31"/>
                    </a:lnTo>
                    <a:lnTo>
                      <a:pt x="72" y="29"/>
                    </a:lnTo>
                    <a:lnTo>
                      <a:pt x="72" y="28"/>
                    </a:lnTo>
                    <a:lnTo>
                      <a:pt x="72" y="27"/>
                    </a:lnTo>
                    <a:lnTo>
                      <a:pt x="72" y="25"/>
                    </a:lnTo>
                    <a:lnTo>
                      <a:pt x="72" y="24"/>
                    </a:lnTo>
                    <a:lnTo>
                      <a:pt x="72" y="22"/>
                    </a:lnTo>
                    <a:lnTo>
                      <a:pt x="72" y="21"/>
                    </a:lnTo>
                    <a:lnTo>
                      <a:pt x="72" y="20"/>
                    </a:lnTo>
                    <a:lnTo>
                      <a:pt x="72" y="19"/>
                    </a:lnTo>
                    <a:lnTo>
                      <a:pt x="72" y="18"/>
                    </a:lnTo>
                    <a:lnTo>
                      <a:pt x="72" y="16"/>
                    </a:lnTo>
                    <a:lnTo>
                      <a:pt x="72" y="16"/>
                    </a:lnTo>
                    <a:lnTo>
                      <a:pt x="72" y="15"/>
                    </a:lnTo>
                    <a:lnTo>
                      <a:pt x="72" y="14"/>
                    </a:lnTo>
                    <a:lnTo>
                      <a:pt x="71" y="13"/>
                    </a:lnTo>
                    <a:lnTo>
                      <a:pt x="71" y="12"/>
                    </a:lnTo>
                    <a:lnTo>
                      <a:pt x="70" y="11"/>
                    </a:lnTo>
                    <a:lnTo>
                      <a:pt x="69" y="10"/>
                    </a:lnTo>
                    <a:lnTo>
                      <a:pt x="68" y="9"/>
                    </a:lnTo>
                    <a:lnTo>
                      <a:pt x="67" y="8"/>
                    </a:lnTo>
                    <a:lnTo>
                      <a:pt x="65" y="7"/>
                    </a:lnTo>
                    <a:lnTo>
                      <a:pt x="64" y="7"/>
                    </a:lnTo>
                    <a:lnTo>
                      <a:pt x="63" y="6"/>
                    </a:lnTo>
                    <a:lnTo>
                      <a:pt x="61" y="5"/>
                    </a:lnTo>
                    <a:lnTo>
                      <a:pt x="59" y="4"/>
                    </a:lnTo>
                    <a:lnTo>
                      <a:pt x="58" y="4"/>
                    </a:lnTo>
                    <a:lnTo>
                      <a:pt x="56" y="3"/>
                    </a:lnTo>
                    <a:lnTo>
                      <a:pt x="55" y="2"/>
                    </a:lnTo>
                    <a:lnTo>
                      <a:pt x="54" y="2"/>
                    </a:lnTo>
                    <a:lnTo>
                      <a:pt x="52" y="1"/>
                    </a:lnTo>
                    <a:lnTo>
                      <a:pt x="51" y="1"/>
                    </a:lnTo>
                    <a:lnTo>
                      <a:pt x="50" y="1"/>
                    </a:lnTo>
                    <a:lnTo>
                      <a:pt x="49" y="0"/>
                    </a:lnTo>
                    <a:lnTo>
                      <a:pt x="47" y="0"/>
                    </a:lnTo>
                    <a:lnTo>
                      <a:pt x="46" y="0"/>
                    </a:lnTo>
                    <a:lnTo>
                      <a:pt x="45" y="0"/>
                    </a:lnTo>
                    <a:lnTo>
                      <a:pt x="44" y="0"/>
                    </a:lnTo>
                    <a:lnTo>
                      <a:pt x="42" y="0"/>
                    </a:lnTo>
                    <a:lnTo>
                      <a:pt x="41" y="0"/>
                    </a:lnTo>
                    <a:lnTo>
                      <a:pt x="40" y="0"/>
                    </a:lnTo>
                    <a:lnTo>
                      <a:pt x="38" y="0"/>
                    </a:lnTo>
                    <a:lnTo>
                      <a:pt x="37" y="0"/>
                    </a:lnTo>
                    <a:lnTo>
                      <a:pt x="35" y="0"/>
                    </a:lnTo>
                    <a:lnTo>
                      <a:pt x="34" y="0"/>
                    </a:lnTo>
                    <a:lnTo>
                      <a:pt x="32" y="0"/>
                    </a:lnTo>
                    <a:lnTo>
                      <a:pt x="31" y="1"/>
                    </a:lnTo>
                    <a:lnTo>
                      <a:pt x="29" y="1"/>
                    </a:lnTo>
                    <a:lnTo>
                      <a:pt x="27" y="1"/>
                    </a:lnTo>
                    <a:lnTo>
                      <a:pt x="25" y="1"/>
                    </a:lnTo>
                    <a:lnTo>
                      <a:pt x="24" y="1"/>
                    </a:lnTo>
                    <a:lnTo>
                      <a:pt x="22" y="1"/>
                    </a:lnTo>
                    <a:lnTo>
                      <a:pt x="21" y="2"/>
                    </a:lnTo>
                    <a:lnTo>
                      <a:pt x="19" y="2"/>
                    </a:lnTo>
                    <a:lnTo>
                      <a:pt x="18" y="2"/>
                    </a:lnTo>
                    <a:lnTo>
                      <a:pt x="16" y="2"/>
                    </a:lnTo>
                    <a:lnTo>
                      <a:pt x="15" y="3"/>
                    </a:lnTo>
                    <a:lnTo>
                      <a:pt x="13" y="3"/>
                    </a:lnTo>
                    <a:lnTo>
                      <a:pt x="12" y="3"/>
                    </a:lnTo>
                    <a:lnTo>
                      <a:pt x="11" y="4"/>
                    </a:lnTo>
                    <a:lnTo>
                      <a:pt x="10" y="4"/>
                    </a:lnTo>
                    <a:lnTo>
                      <a:pt x="8" y="4"/>
                    </a:lnTo>
                    <a:lnTo>
                      <a:pt x="8" y="5"/>
                    </a:lnTo>
                    <a:lnTo>
                      <a:pt x="7" y="5"/>
                    </a:lnTo>
                    <a:lnTo>
                      <a:pt x="5" y="6"/>
                    </a:lnTo>
                    <a:lnTo>
                      <a:pt x="4" y="6"/>
                    </a:lnTo>
                    <a:lnTo>
                      <a:pt x="4" y="7"/>
                    </a:lnTo>
                    <a:lnTo>
                      <a:pt x="2" y="7"/>
                    </a:lnTo>
                    <a:lnTo>
                      <a:pt x="1" y="9"/>
                    </a:lnTo>
                    <a:lnTo>
                      <a:pt x="1" y="9"/>
                    </a:lnTo>
                    <a:lnTo>
                      <a:pt x="0" y="10"/>
                    </a:lnTo>
                    <a:lnTo>
                      <a:pt x="0" y="11"/>
                    </a:lnTo>
                    <a:lnTo>
                      <a:pt x="0" y="1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0" name="Freeform 68"/>
              <p:cNvSpPr>
                <a:spLocks/>
              </p:cNvSpPr>
              <p:nvPr/>
            </p:nvSpPr>
            <p:spPr bwMode="auto">
              <a:xfrm>
                <a:off x="4224" y="1716"/>
                <a:ext cx="12" cy="25"/>
              </a:xfrm>
              <a:custGeom>
                <a:avLst/>
                <a:gdLst/>
                <a:ahLst/>
                <a:cxnLst>
                  <a:cxn ang="0">
                    <a:pos x="12" y="0"/>
                  </a:cxn>
                  <a:cxn ang="0">
                    <a:pos x="12" y="25"/>
                  </a:cxn>
                  <a:cxn ang="0">
                    <a:pos x="11" y="25"/>
                  </a:cxn>
                  <a:cxn ang="0">
                    <a:pos x="10" y="25"/>
                  </a:cxn>
                  <a:cxn ang="0">
                    <a:pos x="8" y="25"/>
                  </a:cxn>
                  <a:cxn ang="0">
                    <a:pos x="6" y="25"/>
                  </a:cxn>
                  <a:cxn ang="0">
                    <a:pos x="4" y="24"/>
                  </a:cxn>
                  <a:cxn ang="0">
                    <a:pos x="2" y="23"/>
                  </a:cxn>
                  <a:cxn ang="0">
                    <a:pos x="2" y="23"/>
                  </a:cxn>
                  <a:cxn ang="0">
                    <a:pos x="1" y="22"/>
                  </a:cxn>
                  <a:cxn ang="0">
                    <a:pos x="0" y="21"/>
                  </a:cxn>
                  <a:cxn ang="0">
                    <a:pos x="0" y="21"/>
                  </a:cxn>
                  <a:cxn ang="0">
                    <a:pos x="0" y="19"/>
                  </a:cxn>
                  <a:cxn ang="0">
                    <a:pos x="0" y="18"/>
                  </a:cxn>
                  <a:cxn ang="0">
                    <a:pos x="0" y="17"/>
                  </a:cxn>
                  <a:cxn ang="0">
                    <a:pos x="0" y="16"/>
                  </a:cxn>
                  <a:cxn ang="0">
                    <a:pos x="0" y="16"/>
                  </a:cxn>
                  <a:cxn ang="0">
                    <a:pos x="1" y="15"/>
                  </a:cxn>
                  <a:cxn ang="0">
                    <a:pos x="1" y="14"/>
                  </a:cxn>
                  <a:cxn ang="0">
                    <a:pos x="1" y="13"/>
                  </a:cxn>
                  <a:cxn ang="0">
                    <a:pos x="1" y="13"/>
                  </a:cxn>
                  <a:cxn ang="0">
                    <a:pos x="2" y="12"/>
                  </a:cxn>
                  <a:cxn ang="0">
                    <a:pos x="2" y="11"/>
                  </a:cxn>
                  <a:cxn ang="0">
                    <a:pos x="2" y="10"/>
                  </a:cxn>
                  <a:cxn ang="0">
                    <a:pos x="2" y="9"/>
                  </a:cxn>
                  <a:cxn ang="0">
                    <a:pos x="3" y="8"/>
                  </a:cxn>
                  <a:cxn ang="0">
                    <a:pos x="3" y="7"/>
                  </a:cxn>
                  <a:cxn ang="0">
                    <a:pos x="4" y="5"/>
                  </a:cxn>
                  <a:cxn ang="0">
                    <a:pos x="4" y="4"/>
                  </a:cxn>
                  <a:cxn ang="0">
                    <a:pos x="5" y="3"/>
                  </a:cxn>
                  <a:cxn ang="0">
                    <a:pos x="5" y="1"/>
                  </a:cxn>
                  <a:cxn ang="0">
                    <a:pos x="6" y="0"/>
                  </a:cxn>
                  <a:cxn ang="0">
                    <a:pos x="6" y="0"/>
                  </a:cxn>
                  <a:cxn ang="0">
                    <a:pos x="6" y="0"/>
                  </a:cxn>
                  <a:cxn ang="0">
                    <a:pos x="12" y="0"/>
                  </a:cxn>
                </a:cxnLst>
                <a:rect l="0" t="0" r="r" b="b"/>
                <a:pathLst>
                  <a:path w="12" h="25">
                    <a:moveTo>
                      <a:pt x="12" y="0"/>
                    </a:moveTo>
                    <a:lnTo>
                      <a:pt x="12" y="25"/>
                    </a:lnTo>
                    <a:lnTo>
                      <a:pt x="11" y="25"/>
                    </a:lnTo>
                    <a:lnTo>
                      <a:pt x="10" y="25"/>
                    </a:lnTo>
                    <a:lnTo>
                      <a:pt x="8" y="25"/>
                    </a:lnTo>
                    <a:lnTo>
                      <a:pt x="6" y="25"/>
                    </a:lnTo>
                    <a:lnTo>
                      <a:pt x="4" y="24"/>
                    </a:lnTo>
                    <a:lnTo>
                      <a:pt x="2" y="23"/>
                    </a:lnTo>
                    <a:lnTo>
                      <a:pt x="2" y="23"/>
                    </a:lnTo>
                    <a:lnTo>
                      <a:pt x="1" y="22"/>
                    </a:lnTo>
                    <a:lnTo>
                      <a:pt x="0" y="21"/>
                    </a:lnTo>
                    <a:lnTo>
                      <a:pt x="0" y="21"/>
                    </a:lnTo>
                    <a:lnTo>
                      <a:pt x="0" y="19"/>
                    </a:lnTo>
                    <a:lnTo>
                      <a:pt x="0" y="18"/>
                    </a:lnTo>
                    <a:lnTo>
                      <a:pt x="0" y="17"/>
                    </a:lnTo>
                    <a:lnTo>
                      <a:pt x="0" y="16"/>
                    </a:lnTo>
                    <a:lnTo>
                      <a:pt x="0" y="16"/>
                    </a:lnTo>
                    <a:lnTo>
                      <a:pt x="1" y="15"/>
                    </a:lnTo>
                    <a:lnTo>
                      <a:pt x="1" y="14"/>
                    </a:lnTo>
                    <a:lnTo>
                      <a:pt x="1" y="13"/>
                    </a:lnTo>
                    <a:lnTo>
                      <a:pt x="1" y="13"/>
                    </a:lnTo>
                    <a:lnTo>
                      <a:pt x="2" y="12"/>
                    </a:lnTo>
                    <a:lnTo>
                      <a:pt x="2" y="11"/>
                    </a:lnTo>
                    <a:lnTo>
                      <a:pt x="2" y="10"/>
                    </a:lnTo>
                    <a:lnTo>
                      <a:pt x="2" y="9"/>
                    </a:lnTo>
                    <a:lnTo>
                      <a:pt x="3" y="8"/>
                    </a:lnTo>
                    <a:lnTo>
                      <a:pt x="3" y="7"/>
                    </a:lnTo>
                    <a:lnTo>
                      <a:pt x="4" y="5"/>
                    </a:lnTo>
                    <a:lnTo>
                      <a:pt x="4" y="4"/>
                    </a:lnTo>
                    <a:lnTo>
                      <a:pt x="5" y="3"/>
                    </a:lnTo>
                    <a:lnTo>
                      <a:pt x="5" y="1"/>
                    </a:lnTo>
                    <a:lnTo>
                      <a:pt x="6" y="0"/>
                    </a:lnTo>
                    <a:lnTo>
                      <a:pt x="6" y="0"/>
                    </a:lnTo>
                    <a:lnTo>
                      <a:pt x="6" y="0"/>
                    </a:lnTo>
                    <a:lnTo>
                      <a:pt x="1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1" name="Freeform 69"/>
              <p:cNvSpPr>
                <a:spLocks/>
              </p:cNvSpPr>
              <p:nvPr/>
            </p:nvSpPr>
            <p:spPr bwMode="auto">
              <a:xfrm>
                <a:off x="4253" y="1800"/>
                <a:ext cx="12" cy="26"/>
              </a:xfrm>
              <a:custGeom>
                <a:avLst/>
                <a:gdLst/>
                <a:ahLst/>
                <a:cxnLst>
                  <a:cxn ang="0">
                    <a:pos x="12" y="0"/>
                  </a:cxn>
                  <a:cxn ang="0">
                    <a:pos x="12" y="26"/>
                  </a:cxn>
                  <a:cxn ang="0">
                    <a:pos x="11" y="26"/>
                  </a:cxn>
                  <a:cxn ang="0">
                    <a:pos x="10" y="26"/>
                  </a:cxn>
                  <a:cxn ang="0">
                    <a:pos x="8" y="25"/>
                  </a:cxn>
                  <a:cxn ang="0">
                    <a:pos x="6" y="25"/>
                  </a:cxn>
                  <a:cxn ang="0">
                    <a:pos x="4" y="25"/>
                  </a:cxn>
                  <a:cxn ang="0">
                    <a:pos x="2" y="24"/>
                  </a:cxn>
                  <a:cxn ang="0">
                    <a:pos x="2" y="23"/>
                  </a:cxn>
                  <a:cxn ang="0">
                    <a:pos x="1" y="23"/>
                  </a:cxn>
                  <a:cxn ang="0">
                    <a:pos x="0" y="22"/>
                  </a:cxn>
                  <a:cxn ang="0">
                    <a:pos x="0" y="21"/>
                  </a:cxn>
                  <a:cxn ang="0">
                    <a:pos x="0" y="20"/>
                  </a:cxn>
                  <a:cxn ang="0">
                    <a:pos x="0" y="19"/>
                  </a:cxn>
                  <a:cxn ang="0">
                    <a:pos x="0" y="17"/>
                  </a:cxn>
                  <a:cxn ang="0">
                    <a:pos x="0" y="17"/>
                  </a:cxn>
                  <a:cxn ang="0">
                    <a:pos x="0" y="16"/>
                  </a:cxn>
                  <a:cxn ang="0">
                    <a:pos x="0" y="15"/>
                  </a:cxn>
                  <a:cxn ang="0">
                    <a:pos x="1" y="14"/>
                  </a:cxn>
                  <a:cxn ang="0">
                    <a:pos x="1" y="14"/>
                  </a:cxn>
                  <a:cxn ang="0">
                    <a:pos x="2" y="12"/>
                  </a:cxn>
                  <a:cxn ang="0">
                    <a:pos x="2" y="11"/>
                  </a:cxn>
                  <a:cxn ang="0">
                    <a:pos x="3" y="10"/>
                  </a:cxn>
                  <a:cxn ang="0">
                    <a:pos x="3" y="8"/>
                  </a:cxn>
                  <a:cxn ang="0">
                    <a:pos x="3" y="7"/>
                  </a:cxn>
                  <a:cxn ang="0">
                    <a:pos x="4" y="6"/>
                  </a:cxn>
                  <a:cxn ang="0">
                    <a:pos x="4" y="4"/>
                  </a:cxn>
                  <a:cxn ang="0">
                    <a:pos x="5" y="3"/>
                  </a:cxn>
                  <a:cxn ang="0">
                    <a:pos x="5" y="2"/>
                  </a:cxn>
                  <a:cxn ang="0">
                    <a:pos x="6" y="1"/>
                  </a:cxn>
                  <a:cxn ang="0">
                    <a:pos x="6" y="1"/>
                  </a:cxn>
                  <a:cxn ang="0">
                    <a:pos x="6" y="0"/>
                  </a:cxn>
                  <a:cxn ang="0">
                    <a:pos x="12" y="0"/>
                  </a:cxn>
                </a:cxnLst>
                <a:rect l="0" t="0" r="r" b="b"/>
                <a:pathLst>
                  <a:path w="12" h="26">
                    <a:moveTo>
                      <a:pt x="12" y="0"/>
                    </a:moveTo>
                    <a:lnTo>
                      <a:pt x="12" y="26"/>
                    </a:lnTo>
                    <a:lnTo>
                      <a:pt x="11" y="26"/>
                    </a:lnTo>
                    <a:lnTo>
                      <a:pt x="10" y="26"/>
                    </a:lnTo>
                    <a:lnTo>
                      <a:pt x="8" y="25"/>
                    </a:lnTo>
                    <a:lnTo>
                      <a:pt x="6" y="25"/>
                    </a:lnTo>
                    <a:lnTo>
                      <a:pt x="4" y="25"/>
                    </a:lnTo>
                    <a:lnTo>
                      <a:pt x="2" y="24"/>
                    </a:lnTo>
                    <a:lnTo>
                      <a:pt x="2" y="23"/>
                    </a:lnTo>
                    <a:lnTo>
                      <a:pt x="1" y="23"/>
                    </a:lnTo>
                    <a:lnTo>
                      <a:pt x="0" y="22"/>
                    </a:lnTo>
                    <a:lnTo>
                      <a:pt x="0" y="21"/>
                    </a:lnTo>
                    <a:lnTo>
                      <a:pt x="0" y="20"/>
                    </a:lnTo>
                    <a:lnTo>
                      <a:pt x="0" y="19"/>
                    </a:lnTo>
                    <a:lnTo>
                      <a:pt x="0" y="17"/>
                    </a:lnTo>
                    <a:lnTo>
                      <a:pt x="0" y="17"/>
                    </a:lnTo>
                    <a:lnTo>
                      <a:pt x="0" y="16"/>
                    </a:lnTo>
                    <a:lnTo>
                      <a:pt x="0" y="15"/>
                    </a:lnTo>
                    <a:lnTo>
                      <a:pt x="1" y="14"/>
                    </a:lnTo>
                    <a:lnTo>
                      <a:pt x="1" y="14"/>
                    </a:lnTo>
                    <a:lnTo>
                      <a:pt x="2" y="12"/>
                    </a:lnTo>
                    <a:lnTo>
                      <a:pt x="2" y="11"/>
                    </a:lnTo>
                    <a:lnTo>
                      <a:pt x="3" y="10"/>
                    </a:lnTo>
                    <a:lnTo>
                      <a:pt x="3" y="8"/>
                    </a:lnTo>
                    <a:lnTo>
                      <a:pt x="3" y="7"/>
                    </a:lnTo>
                    <a:lnTo>
                      <a:pt x="4" y="6"/>
                    </a:lnTo>
                    <a:lnTo>
                      <a:pt x="4" y="4"/>
                    </a:lnTo>
                    <a:lnTo>
                      <a:pt x="5" y="3"/>
                    </a:lnTo>
                    <a:lnTo>
                      <a:pt x="5" y="2"/>
                    </a:lnTo>
                    <a:lnTo>
                      <a:pt x="6" y="1"/>
                    </a:lnTo>
                    <a:lnTo>
                      <a:pt x="6" y="1"/>
                    </a:lnTo>
                    <a:lnTo>
                      <a:pt x="6" y="0"/>
                    </a:lnTo>
                    <a:lnTo>
                      <a:pt x="1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2" name="Freeform 70"/>
              <p:cNvSpPr>
                <a:spLocks/>
              </p:cNvSpPr>
              <p:nvPr/>
            </p:nvSpPr>
            <p:spPr bwMode="auto">
              <a:xfrm>
                <a:off x="4447" y="1798"/>
                <a:ext cx="12" cy="25"/>
              </a:xfrm>
              <a:custGeom>
                <a:avLst/>
                <a:gdLst/>
                <a:ahLst/>
                <a:cxnLst>
                  <a:cxn ang="0">
                    <a:pos x="0" y="0"/>
                  </a:cxn>
                  <a:cxn ang="0">
                    <a:pos x="0" y="25"/>
                  </a:cxn>
                  <a:cxn ang="0">
                    <a:pos x="1" y="25"/>
                  </a:cxn>
                  <a:cxn ang="0">
                    <a:pos x="2" y="25"/>
                  </a:cxn>
                  <a:cxn ang="0">
                    <a:pos x="3" y="25"/>
                  </a:cxn>
                  <a:cxn ang="0">
                    <a:pos x="6" y="25"/>
                  </a:cxn>
                  <a:cxn ang="0">
                    <a:pos x="8" y="25"/>
                  </a:cxn>
                  <a:cxn ang="0">
                    <a:pos x="10" y="24"/>
                  </a:cxn>
                  <a:cxn ang="0">
                    <a:pos x="10" y="23"/>
                  </a:cxn>
                  <a:cxn ang="0">
                    <a:pos x="11" y="22"/>
                  </a:cxn>
                  <a:cxn ang="0">
                    <a:pos x="11" y="21"/>
                  </a:cxn>
                  <a:cxn ang="0">
                    <a:pos x="12" y="21"/>
                  </a:cxn>
                  <a:cxn ang="0">
                    <a:pos x="12" y="19"/>
                  </a:cxn>
                  <a:cxn ang="0">
                    <a:pos x="12" y="19"/>
                  </a:cxn>
                  <a:cxn ang="0">
                    <a:pos x="12" y="18"/>
                  </a:cxn>
                  <a:cxn ang="0">
                    <a:pos x="12" y="17"/>
                  </a:cxn>
                  <a:cxn ang="0">
                    <a:pos x="11" y="16"/>
                  </a:cxn>
                  <a:cxn ang="0">
                    <a:pos x="11" y="15"/>
                  </a:cxn>
                  <a:cxn ang="0">
                    <a:pos x="11" y="14"/>
                  </a:cxn>
                  <a:cxn ang="0">
                    <a:pos x="11" y="13"/>
                  </a:cxn>
                  <a:cxn ang="0">
                    <a:pos x="10" y="12"/>
                  </a:cxn>
                  <a:cxn ang="0">
                    <a:pos x="10" y="10"/>
                  </a:cxn>
                  <a:cxn ang="0">
                    <a:pos x="9" y="9"/>
                  </a:cxn>
                  <a:cxn ang="0">
                    <a:pos x="9" y="8"/>
                  </a:cxn>
                  <a:cxn ang="0">
                    <a:pos x="9" y="7"/>
                  </a:cxn>
                  <a:cxn ang="0">
                    <a:pos x="8" y="5"/>
                  </a:cxn>
                  <a:cxn ang="0">
                    <a:pos x="7" y="4"/>
                  </a:cxn>
                  <a:cxn ang="0">
                    <a:pos x="7" y="3"/>
                  </a:cxn>
                  <a:cxn ang="0">
                    <a:pos x="6" y="2"/>
                  </a:cxn>
                  <a:cxn ang="0">
                    <a:pos x="6" y="1"/>
                  </a:cxn>
                  <a:cxn ang="0">
                    <a:pos x="5" y="0"/>
                  </a:cxn>
                  <a:cxn ang="0">
                    <a:pos x="5" y="0"/>
                  </a:cxn>
                  <a:cxn ang="0">
                    <a:pos x="0" y="0"/>
                  </a:cxn>
                </a:cxnLst>
                <a:rect l="0" t="0" r="r" b="b"/>
                <a:pathLst>
                  <a:path w="12" h="25">
                    <a:moveTo>
                      <a:pt x="0" y="0"/>
                    </a:moveTo>
                    <a:lnTo>
                      <a:pt x="0" y="25"/>
                    </a:lnTo>
                    <a:lnTo>
                      <a:pt x="1" y="25"/>
                    </a:lnTo>
                    <a:lnTo>
                      <a:pt x="2" y="25"/>
                    </a:lnTo>
                    <a:lnTo>
                      <a:pt x="3" y="25"/>
                    </a:lnTo>
                    <a:lnTo>
                      <a:pt x="6" y="25"/>
                    </a:lnTo>
                    <a:lnTo>
                      <a:pt x="8" y="25"/>
                    </a:lnTo>
                    <a:lnTo>
                      <a:pt x="10" y="24"/>
                    </a:lnTo>
                    <a:lnTo>
                      <a:pt x="10" y="23"/>
                    </a:lnTo>
                    <a:lnTo>
                      <a:pt x="11" y="22"/>
                    </a:lnTo>
                    <a:lnTo>
                      <a:pt x="11" y="21"/>
                    </a:lnTo>
                    <a:lnTo>
                      <a:pt x="12" y="21"/>
                    </a:lnTo>
                    <a:lnTo>
                      <a:pt x="12" y="19"/>
                    </a:lnTo>
                    <a:lnTo>
                      <a:pt x="12" y="19"/>
                    </a:lnTo>
                    <a:lnTo>
                      <a:pt x="12" y="18"/>
                    </a:lnTo>
                    <a:lnTo>
                      <a:pt x="12" y="17"/>
                    </a:lnTo>
                    <a:lnTo>
                      <a:pt x="11" y="16"/>
                    </a:lnTo>
                    <a:lnTo>
                      <a:pt x="11" y="15"/>
                    </a:lnTo>
                    <a:lnTo>
                      <a:pt x="11" y="14"/>
                    </a:lnTo>
                    <a:lnTo>
                      <a:pt x="11" y="13"/>
                    </a:lnTo>
                    <a:lnTo>
                      <a:pt x="10" y="12"/>
                    </a:lnTo>
                    <a:lnTo>
                      <a:pt x="10" y="10"/>
                    </a:lnTo>
                    <a:lnTo>
                      <a:pt x="9" y="9"/>
                    </a:lnTo>
                    <a:lnTo>
                      <a:pt x="9" y="8"/>
                    </a:lnTo>
                    <a:lnTo>
                      <a:pt x="9" y="7"/>
                    </a:lnTo>
                    <a:lnTo>
                      <a:pt x="8" y="5"/>
                    </a:lnTo>
                    <a:lnTo>
                      <a:pt x="7" y="4"/>
                    </a:lnTo>
                    <a:lnTo>
                      <a:pt x="7" y="3"/>
                    </a:lnTo>
                    <a:lnTo>
                      <a:pt x="6" y="2"/>
                    </a:lnTo>
                    <a:lnTo>
                      <a:pt x="6" y="1"/>
                    </a:lnTo>
                    <a:lnTo>
                      <a:pt x="5" y="0"/>
                    </a:lnTo>
                    <a:lnTo>
                      <a:pt x="5"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3" name="Freeform 71"/>
              <p:cNvSpPr>
                <a:spLocks/>
              </p:cNvSpPr>
              <p:nvPr/>
            </p:nvSpPr>
            <p:spPr bwMode="auto">
              <a:xfrm>
                <a:off x="4472" y="1715"/>
                <a:ext cx="12" cy="25"/>
              </a:xfrm>
              <a:custGeom>
                <a:avLst/>
                <a:gdLst/>
                <a:ahLst/>
                <a:cxnLst>
                  <a:cxn ang="0">
                    <a:pos x="0" y="0"/>
                  </a:cxn>
                  <a:cxn ang="0">
                    <a:pos x="0" y="25"/>
                  </a:cxn>
                  <a:cxn ang="0">
                    <a:pos x="0" y="25"/>
                  </a:cxn>
                  <a:cxn ang="0">
                    <a:pos x="2" y="25"/>
                  </a:cxn>
                  <a:cxn ang="0">
                    <a:pos x="3" y="25"/>
                  </a:cxn>
                  <a:cxn ang="0">
                    <a:pos x="6" y="25"/>
                  </a:cxn>
                  <a:cxn ang="0">
                    <a:pos x="6" y="25"/>
                  </a:cxn>
                  <a:cxn ang="0">
                    <a:pos x="7" y="24"/>
                  </a:cxn>
                  <a:cxn ang="0">
                    <a:pos x="9" y="24"/>
                  </a:cxn>
                  <a:cxn ang="0">
                    <a:pos x="9" y="23"/>
                  </a:cxn>
                  <a:cxn ang="0">
                    <a:pos x="10" y="23"/>
                  </a:cxn>
                  <a:cxn ang="0">
                    <a:pos x="11" y="22"/>
                  </a:cxn>
                  <a:cxn ang="0">
                    <a:pos x="11" y="21"/>
                  </a:cxn>
                  <a:cxn ang="0">
                    <a:pos x="12" y="20"/>
                  </a:cxn>
                  <a:cxn ang="0">
                    <a:pos x="12" y="19"/>
                  </a:cxn>
                  <a:cxn ang="0">
                    <a:pos x="12" y="18"/>
                  </a:cxn>
                  <a:cxn ang="0">
                    <a:pos x="12" y="17"/>
                  </a:cxn>
                  <a:cxn ang="0">
                    <a:pos x="12" y="17"/>
                  </a:cxn>
                  <a:cxn ang="0">
                    <a:pos x="11" y="16"/>
                  </a:cxn>
                  <a:cxn ang="0">
                    <a:pos x="11" y="15"/>
                  </a:cxn>
                  <a:cxn ang="0">
                    <a:pos x="11" y="14"/>
                  </a:cxn>
                  <a:cxn ang="0">
                    <a:pos x="11" y="13"/>
                  </a:cxn>
                  <a:cxn ang="0">
                    <a:pos x="10" y="12"/>
                  </a:cxn>
                  <a:cxn ang="0">
                    <a:pos x="9" y="10"/>
                  </a:cxn>
                  <a:cxn ang="0">
                    <a:pos x="9" y="9"/>
                  </a:cxn>
                  <a:cxn ang="0">
                    <a:pos x="9" y="8"/>
                  </a:cxn>
                  <a:cxn ang="0">
                    <a:pos x="8" y="7"/>
                  </a:cxn>
                  <a:cxn ang="0">
                    <a:pos x="8" y="5"/>
                  </a:cxn>
                  <a:cxn ang="0">
                    <a:pos x="7" y="4"/>
                  </a:cxn>
                  <a:cxn ang="0">
                    <a:pos x="7" y="3"/>
                  </a:cxn>
                  <a:cxn ang="0">
                    <a:pos x="6" y="1"/>
                  </a:cxn>
                  <a:cxn ang="0">
                    <a:pos x="6" y="1"/>
                  </a:cxn>
                  <a:cxn ang="0">
                    <a:pos x="6" y="0"/>
                  </a:cxn>
                  <a:cxn ang="0">
                    <a:pos x="6" y="0"/>
                  </a:cxn>
                  <a:cxn ang="0">
                    <a:pos x="0" y="0"/>
                  </a:cxn>
                </a:cxnLst>
                <a:rect l="0" t="0" r="r" b="b"/>
                <a:pathLst>
                  <a:path w="12" h="25">
                    <a:moveTo>
                      <a:pt x="0" y="0"/>
                    </a:moveTo>
                    <a:lnTo>
                      <a:pt x="0" y="25"/>
                    </a:lnTo>
                    <a:lnTo>
                      <a:pt x="0" y="25"/>
                    </a:lnTo>
                    <a:lnTo>
                      <a:pt x="2" y="25"/>
                    </a:lnTo>
                    <a:lnTo>
                      <a:pt x="3" y="25"/>
                    </a:lnTo>
                    <a:lnTo>
                      <a:pt x="6" y="25"/>
                    </a:lnTo>
                    <a:lnTo>
                      <a:pt x="6" y="25"/>
                    </a:lnTo>
                    <a:lnTo>
                      <a:pt x="7" y="24"/>
                    </a:lnTo>
                    <a:lnTo>
                      <a:pt x="9" y="24"/>
                    </a:lnTo>
                    <a:lnTo>
                      <a:pt x="9" y="23"/>
                    </a:lnTo>
                    <a:lnTo>
                      <a:pt x="10" y="23"/>
                    </a:lnTo>
                    <a:lnTo>
                      <a:pt x="11" y="22"/>
                    </a:lnTo>
                    <a:lnTo>
                      <a:pt x="11" y="21"/>
                    </a:lnTo>
                    <a:lnTo>
                      <a:pt x="12" y="20"/>
                    </a:lnTo>
                    <a:lnTo>
                      <a:pt x="12" y="19"/>
                    </a:lnTo>
                    <a:lnTo>
                      <a:pt x="12" y="18"/>
                    </a:lnTo>
                    <a:lnTo>
                      <a:pt x="12" y="17"/>
                    </a:lnTo>
                    <a:lnTo>
                      <a:pt x="12" y="17"/>
                    </a:lnTo>
                    <a:lnTo>
                      <a:pt x="11" y="16"/>
                    </a:lnTo>
                    <a:lnTo>
                      <a:pt x="11" y="15"/>
                    </a:lnTo>
                    <a:lnTo>
                      <a:pt x="11" y="14"/>
                    </a:lnTo>
                    <a:lnTo>
                      <a:pt x="11" y="13"/>
                    </a:lnTo>
                    <a:lnTo>
                      <a:pt x="10" y="12"/>
                    </a:lnTo>
                    <a:lnTo>
                      <a:pt x="9" y="10"/>
                    </a:lnTo>
                    <a:lnTo>
                      <a:pt x="9" y="9"/>
                    </a:lnTo>
                    <a:lnTo>
                      <a:pt x="9" y="8"/>
                    </a:lnTo>
                    <a:lnTo>
                      <a:pt x="8" y="7"/>
                    </a:lnTo>
                    <a:lnTo>
                      <a:pt x="8" y="5"/>
                    </a:lnTo>
                    <a:lnTo>
                      <a:pt x="7" y="4"/>
                    </a:lnTo>
                    <a:lnTo>
                      <a:pt x="7" y="3"/>
                    </a:lnTo>
                    <a:lnTo>
                      <a:pt x="6" y="1"/>
                    </a:lnTo>
                    <a:lnTo>
                      <a:pt x="6" y="1"/>
                    </a:lnTo>
                    <a:lnTo>
                      <a:pt x="6" y="0"/>
                    </a:lnTo>
                    <a:lnTo>
                      <a:pt x="6"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4" name="Freeform 72"/>
              <p:cNvSpPr>
                <a:spLocks/>
              </p:cNvSpPr>
              <p:nvPr/>
            </p:nvSpPr>
            <p:spPr bwMode="auto">
              <a:xfrm>
                <a:off x="4277" y="1890"/>
                <a:ext cx="108" cy="50"/>
              </a:xfrm>
              <a:custGeom>
                <a:avLst/>
                <a:gdLst/>
                <a:ahLst/>
                <a:cxnLst>
                  <a:cxn ang="0">
                    <a:pos x="0" y="49"/>
                  </a:cxn>
                  <a:cxn ang="0">
                    <a:pos x="1" y="49"/>
                  </a:cxn>
                  <a:cxn ang="0">
                    <a:pos x="3" y="49"/>
                  </a:cxn>
                  <a:cxn ang="0">
                    <a:pos x="7" y="50"/>
                  </a:cxn>
                  <a:cxn ang="0">
                    <a:pos x="10" y="49"/>
                  </a:cxn>
                  <a:cxn ang="0">
                    <a:pos x="12" y="49"/>
                  </a:cxn>
                  <a:cxn ang="0">
                    <a:pos x="14" y="49"/>
                  </a:cxn>
                  <a:cxn ang="0">
                    <a:pos x="17" y="48"/>
                  </a:cxn>
                  <a:cxn ang="0">
                    <a:pos x="19" y="47"/>
                  </a:cxn>
                  <a:cxn ang="0">
                    <a:pos x="22" y="46"/>
                  </a:cxn>
                  <a:cxn ang="0">
                    <a:pos x="25" y="45"/>
                  </a:cxn>
                  <a:cxn ang="0">
                    <a:pos x="27" y="43"/>
                  </a:cxn>
                  <a:cxn ang="0">
                    <a:pos x="30" y="42"/>
                  </a:cxn>
                  <a:cxn ang="0">
                    <a:pos x="34" y="40"/>
                  </a:cxn>
                  <a:cxn ang="0">
                    <a:pos x="37" y="37"/>
                  </a:cxn>
                  <a:cxn ang="0">
                    <a:pos x="40" y="36"/>
                  </a:cxn>
                  <a:cxn ang="0">
                    <a:pos x="44" y="33"/>
                  </a:cxn>
                  <a:cxn ang="0">
                    <a:pos x="48" y="31"/>
                  </a:cxn>
                  <a:cxn ang="0">
                    <a:pos x="50" y="30"/>
                  </a:cxn>
                  <a:cxn ang="0">
                    <a:pos x="52" y="29"/>
                  </a:cxn>
                  <a:cxn ang="0">
                    <a:pos x="55" y="27"/>
                  </a:cxn>
                  <a:cxn ang="0">
                    <a:pos x="58" y="26"/>
                  </a:cxn>
                  <a:cxn ang="0">
                    <a:pos x="62" y="24"/>
                  </a:cxn>
                  <a:cxn ang="0">
                    <a:pos x="65" y="23"/>
                  </a:cxn>
                  <a:cxn ang="0">
                    <a:pos x="69" y="21"/>
                  </a:cxn>
                  <a:cxn ang="0">
                    <a:pos x="72" y="20"/>
                  </a:cxn>
                  <a:cxn ang="0">
                    <a:pos x="75" y="18"/>
                  </a:cxn>
                  <a:cxn ang="0">
                    <a:pos x="79" y="17"/>
                  </a:cxn>
                  <a:cxn ang="0">
                    <a:pos x="82" y="16"/>
                  </a:cxn>
                  <a:cxn ang="0">
                    <a:pos x="85" y="15"/>
                  </a:cxn>
                  <a:cxn ang="0">
                    <a:pos x="88" y="13"/>
                  </a:cxn>
                  <a:cxn ang="0">
                    <a:pos x="91" y="12"/>
                  </a:cxn>
                  <a:cxn ang="0">
                    <a:pos x="94" y="11"/>
                  </a:cxn>
                  <a:cxn ang="0">
                    <a:pos x="96" y="10"/>
                  </a:cxn>
                  <a:cxn ang="0">
                    <a:pos x="98" y="9"/>
                  </a:cxn>
                  <a:cxn ang="0">
                    <a:pos x="100" y="9"/>
                  </a:cxn>
                  <a:cxn ang="0">
                    <a:pos x="103" y="8"/>
                  </a:cxn>
                  <a:cxn ang="0">
                    <a:pos x="105" y="6"/>
                  </a:cxn>
                  <a:cxn ang="0">
                    <a:pos x="107" y="4"/>
                  </a:cxn>
                  <a:cxn ang="0">
                    <a:pos x="108" y="2"/>
                  </a:cxn>
                  <a:cxn ang="0">
                    <a:pos x="106" y="0"/>
                  </a:cxn>
                </a:cxnLst>
                <a:rect l="0" t="0" r="r" b="b"/>
                <a:pathLst>
                  <a:path w="108" h="50">
                    <a:moveTo>
                      <a:pt x="106" y="0"/>
                    </a:moveTo>
                    <a:lnTo>
                      <a:pt x="0" y="49"/>
                    </a:lnTo>
                    <a:lnTo>
                      <a:pt x="0" y="49"/>
                    </a:lnTo>
                    <a:lnTo>
                      <a:pt x="1" y="49"/>
                    </a:lnTo>
                    <a:lnTo>
                      <a:pt x="2" y="49"/>
                    </a:lnTo>
                    <a:lnTo>
                      <a:pt x="3" y="49"/>
                    </a:lnTo>
                    <a:lnTo>
                      <a:pt x="5" y="49"/>
                    </a:lnTo>
                    <a:lnTo>
                      <a:pt x="7" y="50"/>
                    </a:lnTo>
                    <a:lnTo>
                      <a:pt x="8" y="49"/>
                    </a:lnTo>
                    <a:lnTo>
                      <a:pt x="10" y="49"/>
                    </a:lnTo>
                    <a:lnTo>
                      <a:pt x="11" y="49"/>
                    </a:lnTo>
                    <a:lnTo>
                      <a:pt x="12" y="49"/>
                    </a:lnTo>
                    <a:lnTo>
                      <a:pt x="13" y="49"/>
                    </a:lnTo>
                    <a:lnTo>
                      <a:pt x="14" y="49"/>
                    </a:lnTo>
                    <a:lnTo>
                      <a:pt x="15" y="48"/>
                    </a:lnTo>
                    <a:lnTo>
                      <a:pt x="17" y="48"/>
                    </a:lnTo>
                    <a:lnTo>
                      <a:pt x="18" y="47"/>
                    </a:lnTo>
                    <a:lnTo>
                      <a:pt x="19" y="47"/>
                    </a:lnTo>
                    <a:lnTo>
                      <a:pt x="20" y="46"/>
                    </a:lnTo>
                    <a:lnTo>
                      <a:pt x="22" y="46"/>
                    </a:lnTo>
                    <a:lnTo>
                      <a:pt x="23" y="45"/>
                    </a:lnTo>
                    <a:lnTo>
                      <a:pt x="25" y="45"/>
                    </a:lnTo>
                    <a:lnTo>
                      <a:pt x="26" y="44"/>
                    </a:lnTo>
                    <a:lnTo>
                      <a:pt x="27" y="43"/>
                    </a:lnTo>
                    <a:lnTo>
                      <a:pt x="28" y="43"/>
                    </a:lnTo>
                    <a:lnTo>
                      <a:pt x="30" y="42"/>
                    </a:lnTo>
                    <a:lnTo>
                      <a:pt x="32" y="41"/>
                    </a:lnTo>
                    <a:lnTo>
                      <a:pt x="34" y="40"/>
                    </a:lnTo>
                    <a:lnTo>
                      <a:pt x="35" y="38"/>
                    </a:lnTo>
                    <a:lnTo>
                      <a:pt x="37" y="37"/>
                    </a:lnTo>
                    <a:lnTo>
                      <a:pt x="38" y="36"/>
                    </a:lnTo>
                    <a:lnTo>
                      <a:pt x="40" y="36"/>
                    </a:lnTo>
                    <a:lnTo>
                      <a:pt x="42" y="34"/>
                    </a:lnTo>
                    <a:lnTo>
                      <a:pt x="44" y="33"/>
                    </a:lnTo>
                    <a:lnTo>
                      <a:pt x="45" y="32"/>
                    </a:lnTo>
                    <a:lnTo>
                      <a:pt x="48" y="31"/>
                    </a:lnTo>
                    <a:lnTo>
                      <a:pt x="48" y="30"/>
                    </a:lnTo>
                    <a:lnTo>
                      <a:pt x="50" y="30"/>
                    </a:lnTo>
                    <a:lnTo>
                      <a:pt x="51" y="29"/>
                    </a:lnTo>
                    <a:lnTo>
                      <a:pt x="52" y="29"/>
                    </a:lnTo>
                    <a:lnTo>
                      <a:pt x="53" y="28"/>
                    </a:lnTo>
                    <a:lnTo>
                      <a:pt x="55" y="27"/>
                    </a:lnTo>
                    <a:lnTo>
                      <a:pt x="56" y="26"/>
                    </a:lnTo>
                    <a:lnTo>
                      <a:pt x="58" y="26"/>
                    </a:lnTo>
                    <a:lnTo>
                      <a:pt x="60" y="25"/>
                    </a:lnTo>
                    <a:lnTo>
                      <a:pt x="62" y="24"/>
                    </a:lnTo>
                    <a:lnTo>
                      <a:pt x="63" y="23"/>
                    </a:lnTo>
                    <a:lnTo>
                      <a:pt x="65" y="23"/>
                    </a:lnTo>
                    <a:lnTo>
                      <a:pt x="67" y="22"/>
                    </a:lnTo>
                    <a:lnTo>
                      <a:pt x="69" y="21"/>
                    </a:lnTo>
                    <a:lnTo>
                      <a:pt x="70" y="20"/>
                    </a:lnTo>
                    <a:lnTo>
                      <a:pt x="72" y="20"/>
                    </a:lnTo>
                    <a:lnTo>
                      <a:pt x="74" y="19"/>
                    </a:lnTo>
                    <a:lnTo>
                      <a:pt x="75" y="18"/>
                    </a:lnTo>
                    <a:lnTo>
                      <a:pt x="77" y="17"/>
                    </a:lnTo>
                    <a:lnTo>
                      <a:pt x="79" y="17"/>
                    </a:lnTo>
                    <a:lnTo>
                      <a:pt x="81" y="16"/>
                    </a:lnTo>
                    <a:lnTo>
                      <a:pt x="82" y="16"/>
                    </a:lnTo>
                    <a:lnTo>
                      <a:pt x="84" y="15"/>
                    </a:lnTo>
                    <a:lnTo>
                      <a:pt x="85" y="15"/>
                    </a:lnTo>
                    <a:lnTo>
                      <a:pt x="87" y="14"/>
                    </a:lnTo>
                    <a:lnTo>
                      <a:pt x="88" y="13"/>
                    </a:lnTo>
                    <a:lnTo>
                      <a:pt x="89" y="13"/>
                    </a:lnTo>
                    <a:lnTo>
                      <a:pt x="91" y="12"/>
                    </a:lnTo>
                    <a:lnTo>
                      <a:pt x="92" y="12"/>
                    </a:lnTo>
                    <a:lnTo>
                      <a:pt x="94" y="11"/>
                    </a:lnTo>
                    <a:lnTo>
                      <a:pt x="95" y="11"/>
                    </a:lnTo>
                    <a:lnTo>
                      <a:pt x="96" y="10"/>
                    </a:lnTo>
                    <a:lnTo>
                      <a:pt x="97" y="10"/>
                    </a:lnTo>
                    <a:lnTo>
                      <a:pt x="98" y="9"/>
                    </a:lnTo>
                    <a:lnTo>
                      <a:pt x="99" y="9"/>
                    </a:lnTo>
                    <a:lnTo>
                      <a:pt x="100" y="9"/>
                    </a:lnTo>
                    <a:lnTo>
                      <a:pt x="101" y="8"/>
                    </a:lnTo>
                    <a:lnTo>
                      <a:pt x="103" y="8"/>
                    </a:lnTo>
                    <a:lnTo>
                      <a:pt x="104" y="7"/>
                    </a:lnTo>
                    <a:lnTo>
                      <a:pt x="105" y="6"/>
                    </a:lnTo>
                    <a:lnTo>
                      <a:pt x="106" y="5"/>
                    </a:lnTo>
                    <a:lnTo>
                      <a:pt x="107" y="4"/>
                    </a:lnTo>
                    <a:lnTo>
                      <a:pt x="107" y="3"/>
                    </a:lnTo>
                    <a:lnTo>
                      <a:pt x="108" y="2"/>
                    </a:lnTo>
                    <a:lnTo>
                      <a:pt x="107" y="1"/>
                    </a:lnTo>
                    <a:lnTo>
                      <a:pt x="106" y="0"/>
                    </a:lnTo>
                    <a:lnTo>
                      <a:pt x="10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5" name="Freeform 73"/>
              <p:cNvSpPr>
                <a:spLocks/>
              </p:cNvSpPr>
              <p:nvPr/>
            </p:nvSpPr>
            <p:spPr bwMode="auto">
              <a:xfrm>
                <a:off x="4292" y="1890"/>
                <a:ext cx="85" cy="49"/>
              </a:xfrm>
              <a:custGeom>
                <a:avLst/>
                <a:gdLst/>
                <a:ahLst/>
                <a:cxnLst>
                  <a:cxn ang="0">
                    <a:pos x="1" y="0"/>
                  </a:cxn>
                  <a:cxn ang="0">
                    <a:pos x="85" y="48"/>
                  </a:cxn>
                  <a:cxn ang="0">
                    <a:pos x="84" y="48"/>
                  </a:cxn>
                  <a:cxn ang="0">
                    <a:pos x="83" y="49"/>
                  </a:cxn>
                  <a:cxn ang="0">
                    <a:pos x="81" y="49"/>
                  </a:cxn>
                  <a:cxn ang="0">
                    <a:pos x="80" y="49"/>
                  </a:cxn>
                  <a:cxn ang="0">
                    <a:pos x="78" y="49"/>
                  </a:cxn>
                  <a:cxn ang="0">
                    <a:pos x="76" y="49"/>
                  </a:cxn>
                  <a:cxn ang="0">
                    <a:pos x="75" y="48"/>
                  </a:cxn>
                  <a:cxn ang="0">
                    <a:pos x="74" y="48"/>
                  </a:cxn>
                  <a:cxn ang="0">
                    <a:pos x="72" y="48"/>
                  </a:cxn>
                  <a:cxn ang="0">
                    <a:pos x="72" y="47"/>
                  </a:cxn>
                  <a:cxn ang="0">
                    <a:pos x="70" y="47"/>
                  </a:cxn>
                  <a:cxn ang="0">
                    <a:pos x="69" y="46"/>
                  </a:cxn>
                  <a:cxn ang="0">
                    <a:pos x="67" y="46"/>
                  </a:cxn>
                  <a:cxn ang="0">
                    <a:pos x="66" y="45"/>
                  </a:cxn>
                  <a:cxn ang="0">
                    <a:pos x="65" y="45"/>
                  </a:cxn>
                  <a:cxn ang="0">
                    <a:pos x="63" y="44"/>
                  </a:cxn>
                  <a:cxn ang="0">
                    <a:pos x="62" y="43"/>
                  </a:cxn>
                  <a:cxn ang="0">
                    <a:pos x="61" y="43"/>
                  </a:cxn>
                  <a:cxn ang="0">
                    <a:pos x="59" y="42"/>
                  </a:cxn>
                  <a:cxn ang="0">
                    <a:pos x="58" y="41"/>
                  </a:cxn>
                  <a:cxn ang="0">
                    <a:pos x="57" y="40"/>
                  </a:cxn>
                  <a:cxn ang="0">
                    <a:pos x="55" y="39"/>
                  </a:cxn>
                  <a:cxn ang="0">
                    <a:pos x="54" y="38"/>
                  </a:cxn>
                  <a:cxn ang="0">
                    <a:pos x="53" y="37"/>
                  </a:cxn>
                  <a:cxn ang="0">
                    <a:pos x="51" y="36"/>
                  </a:cxn>
                  <a:cxn ang="0">
                    <a:pos x="50" y="35"/>
                  </a:cxn>
                  <a:cxn ang="0">
                    <a:pos x="48" y="34"/>
                  </a:cxn>
                  <a:cxn ang="0">
                    <a:pos x="47" y="33"/>
                  </a:cxn>
                  <a:cxn ang="0">
                    <a:pos x="45" y="32"/>
                  </a:cxn>
                  <a:cxn ang="0">
                    <a:pos x="44" y="30"/>
                  </a:cxn>
                  <a:cxn ang="0">
                    <a:pos x="42" y="29"/>
                  </a:cxn>
                  <a:cxn ang="0">
                    <a:pos x="40" y="28"/>
                  </a:cxn>
                  <a:cxn ang="0">
                    <a:pos x="39" y="27"/>
                  </a:cxn>
                  <a:cxn ang="0">
                    <a:pos x="37" y="26"/>
                  </a:cxn>
                  <a:cxn ang="0">
                    <a:pos x="35" y="24"/>
                  </a:cxn>
                  <a:cxn ang="0">
                    <a:pos x="33" y="23"/>
                  </a:cxn>
                  <a:cxn ang="0">
                    <a:pos x="32" y="22"/>
                  </a:cxn>
                  <a:cxn ang="0">
                    <a:pos x="30" y="21"/>
                  </a:cxn>
                  <a:cxn ang="0">
                    <a:pos x="29" y="20"/>
                  </a:cxn>
                  <a:cxn ang="0">
                    <a:pos x="27" y="19"/>
                  </a:cxn>
                  <a:cxn ang="0">
                    <a:pos x="25" y="18"/>
                  </a:cxn>
                  <a:cxn ang="0">
                    <a:pos x="23" y="17"/>
                  </a:cxn>
                  <a:cxn ang="0">
                    <a:pos x="21" y="15"/>
                  </a:cxn>
                  <a:cxn ang="0">
                    <a:pos x="20" y="15"/>
                  </a:cxn>
                  <a:cxn ang="0">
                    <a:pos x="18" y="13"/>
                  </a:cxn>
                  <a:cxn ang="0">
                    <a:pos x="17" y="12"/>
                  </a:cxn>
                  <a:cxn ang="0">
                    <a:pos x="15" y="11"/>
                  </a:cxn>
                  <a:cxn ang="0">
                    <a:pos x="13" y="10"/>
                  </a:cxn>
                  <a:cxn ang="0">
                    <a:pos x="12" y="9"/>
                  </a:cxn>
                  <a:cxn ang="0">
                    <a:pos x="11" y="8"/>
                  </a:cxn>
                  <a:cxn ang="0">
                    <a:pos x="9" y="7"/>
                  </a:cxn>
                  <a:cxn ang="0">
                    <a:pos x="7" y="6"/>
                  </a:cxn>
                  <a:cxn ang="0">
                    <a:pos x="6" y="5"/>
                  </a:cxn>
                  <a:cxn ang="0">
                    <a:pos x="5" y="4"/>
                  </a:cxn>
                  <a:cxn ang="0">
                    <a:pos x="3" y="4"/>
                  </a:cxn>
                  <a:cxn ang="0">
                    <a:pos x="3" y="3"/>
                  </a:cxn>
                  <a:cxn ang="0">
                    <a:pos x="1" y="2"/>
                  </a:cxn>
                  <a:cxn ang="0">
                    <a:pos x="0" y="1"/>
                  </a:cxn>
                  <a:cxn ang="0">
                    <a:pos x="1" y="0"/>
                  </a:cxn>
                </a:cxnLst>
                <a:rect l="0" t="0" r="r" b="b"/>
                <a:pathLst>
                  <a:path w="85" h="49">
                    <a:moveTo>
                      <a:pt x="1" y="0"/>
                    </a:moveTo>
                    <a:lnTo>
                      <a:pt x="85" y="48"/>
                    </a:lnTo>
                    <a:lnTo>
                      <a:pt x="84" y="48"/>
                    </a:lnTo>
                    <a:lnTo>
                      <a:pt x="83" y="49"/>
                    </a:lnTo>
                    <a:lnTo>
                      <a:pt x="81" y="49"/>
                    </a:lnTo>
                    <a:lnTo>
                      <a:pt x="80" y="49"/>
                    </a:lnTo>
                    <a:lnTo>
                      <a:pt x="78" y="49"/>
                    </a:lnTo>
                    <a:lnTo>
                      <a:pt x="76" y="49"/>
                    </a:lnTo>
                    <a:lnTo>
                      <a:pt x="75" y="48"/>
                    </a:lnTo>
                    <a:lnTo>
                      <a:pt x="74" y="48"/>
                    </a:lnTo>
                    <a:lnTo>
                      <a:pt x="72" y="48"/>
                    </a:lnTo>
                    <a:lnTo>
                      <a:pt x="72" y="47"/>
                    </a:lnTo>
                    <a:lnTo>
                      <a:pt x="70" y="47"/>
                    </a:lnTo>
                    <a:lnTo>
                      <a:pt x="69" y="46"/>
                    </a:lnTo>
                    <a:lnTo>
                      <a:pt x="67" y="46"/>
                    </a:lnTo>
                    <a:lnTo>
                      <a:pt x="66" y="45"/>
                    </a:lnTo>
                    <a:lnTo>
                      <a:pt x="65" y="45"/>
                    </a:lnTo>
                    <a:lnTo>
                      <a:pt x="63" y="44"/>
                    </a:lnTo>
                    <a:lnTo>
                      <a:pt x="62" y="43"/>
                    </a:lnTo>
                    <a:lnTo>
                      <a:pt x="61" y="43"/>
                    </a:lnTo>
                    <a:lnTo>
                      <a:pt x="59" y="42"/>
                    </a:lnTo>
                    <a:lnTo>
                      <a:pt x="58" y="41"/>
                    </a:lnTo>
                    <a:lnTo>
                      <a:pt x="57" y="40"/>
                    </a:lnTo>
                    <a:lnTo>
                      <a:pt x="55" y="39"/>
                    </a:lnTo>
                    <a:lnTo>
                      <a:pt x="54" y="38"/>
                    </a:lnTo>
                    <a:lnTo>
                      <a:pt x="53" y="37"/>
                    </a:lnTo>
                    <a:lnTo>
                      <a:pt x="51" y="36"/>
                    </a:lnTo>
                    <a:lnTo>
                      <a:pt x="50" y="35"/>
                    </a:lnTo>
                    <a:lnTo>
                      <a:pt x="48" y="34"/>
                    </a:lnTo>
                    <a:lnTo>
                      <a:pt x="47" y="33"/>
                    </a:lnTo>
                    <a:lnTo>
                      <a:pt x="45" y="32"/>
                    </a:lnTo>
                    <a:lnTo>
                      <a:pt x="44" y="30"/>
                    </a:lnTo>
                    <a:lnTo>
                      <a:pt x="42" y="29"/>
                    </a:lnTo>
                    <a:lnTo>
                      <a:pt x="40" y="28"/>
                    </a:lnTo>
                    <a:lnTo>
                      <a:pt x="39" y="27"/>
                    </a:lnTo>
                    <a:lnTo>
                      <a:pt x="37" y="26"/>
                    </a:lnTo>
                    <a:lnTo>
                      <a:pt x="35" y="24"/>
                    </a:lnTo>
                    <a:lnTo>
                      <a:pt x="33" y="23"/>
                    </a:lnTo>
                    <a:lnTo>
                      <a:pt x="32" y="22"/>
                    </a:lnTo>
                    <a:lnTo>
                      <a:pt x="30" y="21"/>
                    </a:lnTo>
                    <a:lnTo>
                      <a:pt x="29" y="20"/>
                    </a:lnTo>
                    <a:lnTo>
                      <a:pt x="27" y="19"/>
                    </a:lnTo>
                    <a:lnTo>
                      <a:pt x="25" y="18"/>
                    </a:lnTo>
                    <a:lnTo>
                      <a:pt x="23" y="17"/>
                    </a:lnTo>
                    <a:lnTo>
                      <a:pt x="21" y="15"/>
                    </a:lnTo>
                    <a:lnTo>
                      <a:pt x="20" y="15"/>
                    </a:lnTo>
                    <a:lnTo>
                      <a:pt x="18" y="13"/>
                    </a:lnTo>
                    <a:lnTo>
                      <a:pt x="17" y="12"/>
                    </a:lnTo>
                    <a:lnTo>
                      <a:pt x="15" y="11"/>
                    </a:lnTo>
                    <a:lnTo>
                      <a:pt x="13" y="10"/>
                    </a:lnTo>
                    <a:lnTo>
                      <a:pt x="12" y="9"/>
                    </a:lnTo>
                    <a:lnTo>
                      <a:pt x="11" y="8"/>
                    </a:lnTo>
                    <a:lnTo>
                      <a:pt x="9" y="7"/>
                    </a:lnTo>
                    <a:lnTo>
                      <a:pt x="7" y="6"/>
                    </a:lnTo>
                    <a:lnTo>
                      <a:pt x="6" y="5"/>
                    </a:lnTo>
                    <a:lnTo>
                      <a:pt x="5" y="4"/>
                    </a:lnTo>
                    <a:lnTo>
                      <a:pt x="3" y="4"/>
                    </a:lnTo>
                    <a:lnTo>
                      <a:pt x="3" y="3"/>
                    </a:lnTo>
                    <a:lnTo>
                      <a:pt x="1" y="2"/>
                    </a:lnTo>
                    <a:lnTo>
                      <a:pt x="0" y="1"/>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6" name="Freeform 74"/>
              <p:cNvSpPr>
                <a:spLocks/>
              </p:cNvSpPr>
              <p:nvPr/>
            </p:nvSpPr>
            <p:spPr bwMode="auto">
              <a:xfrm>
                <a:off x="4321" y="1818"/>
                <a:ext cx="56" cy="28"/>
              </a:xfrm>
              <a:custGeom>
                <a:avLst/>
                <a:gdLst/>
                <a:ahLst/>
                <a:cxnLst>
                  <a:cxn ang="0">
                    <a:pos x="3" y="0"/>
                  </a:cxn>
                  <a:cxn ang="0">
                    <a:pos x="5" y="1"/>
                  </a:cxn>
                  <a:cxn ang="0">
                    <a:pos x="9" y="3"/>
                  </a:cxn>
                  <a:cxn ang="0">
                    <a:pos x="11" y="4"/>
                  </a:cxn>
                  <a:cxn ang="0">
                    <a:pos x="14" y="5"/>
                  </a:cxn>
                  <a:cxn ang="0">
                    <a:pos x="16" y="7"/>
                  </a:cxn>
                  <a:cxn ang="0">
                    <a:pos x="19" y="8"/>
                  </a:cxn>
                  <a:cxn ang="0">
                    <a:pos x="21" y="10"/>
                  </a:cxn>
                  <a:cxn ang="0">
                    <a:pos x="24" y="11"/>
                  </a:cxn>
                  <a:cxn ang="0">
                    <a:pos x="26" y="12"/>
                  </a:cxn>
                  <a:cxn ang="0">
                    <a:pos x="29" y="14"/>
                  </a:cxn>
                  <a:cxn ang="0">
                    <a:pos x="32" y="15"/>
                  </a:cxn>
                  <a:cxn ang="0">
                    <a:pos x="34" y="17"/>
                  </a:cxn>
                  <a:cxn ang="0">
                    <a:pos x="37" y="18"/>
                  </a:cxn>
                  <a:cxn ang="0">
                    <a:pos x="39" y="19"/>
                  </a:cxn>
                  <a:cxn ang="0">
                    <a:pos x="43" y="21"/>
                  </a:cxn>
                  <a:cxn ang="0">
                    <a:pos x="46" y="23"/>
                  </a:cxn>
                  <a:cxn ang="0">
                    <a:pos x="50" y="25"/>
                  </a:cxn>
                  <a:cxn ang="0">
                    <a:pos x="52" y="26"/>
                  </a:cxn>
                  <a:cxn ang="0">
                    <a:pos x="54" y="27"/>
                  </a:cxn>
                  <a:cxn ang="0">
                    <a:pos x="56" y="28"/>
                  </a:cxn>
                  <a:cxn ang="0">
                    <a:pos x="55" y="28"/>
                  </a:cxn>
                  <a:cxn ang="0">
                    <a:pos x="53" y="28"/>
                  </a:cxn>
                  <a:cxn ang="0">
                    <a:pos x="50" y="28"/>
                  </a:cxn>
                  <a:cxn ang="0">
                    <a:pos x="47" y="27"/>
                  </a:cxn>
                  <a:cxn ang="0">
                    <a:pos x="45" y="27"/>
                  </a:cxn>
                  <a:cxn ang="0">
                    <a:pos x="43" y="26"/>
                  </a:cxn>
                  <a:cxn ang="0">
                    <a:pos x="40" y="25"/>
                  </a:cxn>
                  <a:cxn ang="0">
                    <a:pos x="38" y="25"/>
                  </a:cxn>
                  <a:cxn ang="0">
                    <a:pos x="35" y="24"/>
                  </a:cxn>
                  <a:cxn ang="0">
                    <a:pos x="33" y="23"/>
                  </a:cxn>
                  <a:cxn ang="0">
                    <a:pos x="30" y="21"/>
                  </a:cxn>
                  <a:cxn ang="0">
                    <a:pos x="28" y="20"/>
                  </a:cxn>
                  <a:cxn ang="0">
                    <a:pos x="25" y="18"/>
                  </a:cxn>
                  <a:cxn ang="0">
                    <a:pos x="23" y="16"/>
                  </a:cxn>
                  <a:cxn ang="0">
                    <a:pos x="20" y="14"/>
                  </a:cxn>
                  <a:cxn ang="0">
                    <a:pos x="18" y="13"/>
                  </a:cxn>
                  <a:cxn ang="0">
                    <a:pos x="15" y="11"/>
                  </a:cxn>
                  <a:cxn ang="0">
                    <a:pos x="13" y="10"/>
                  </a:cxn>
                  <a:cxn ang="0">
                    <a:pos x="10" y="9"/>
                  </a:cxn>
                  <a:cxn ang="0">
                    <a:pos x="9" y="8"/>
                  </a:cxn>
                  <a:cxn ang="0">
                    <a:pos x="5" y="5"/>
                  </a:cxn>
                  <a:cxn ang="0">
                    <a:pos x="2" y="4"/>
                  </a:cxn>
                  <a:cxn ang="0">
                    <a:pos x="0" y="3"/>
                  </a:cxn>
                  <a:cxn ang="0">
                    <a:pos x="2" y="0"/>
                  </a:cxn>
                </a:cxnLst>
                <a:rect l="0" t="0" r="r" b="b"/>
                <a:pathLst>
                  <a:path w="56" h="28">
                    <a:moveTo>
                      <a:pt x="2" y="0"/>
                    </a:moveTo>
                    <a:lnTo>
                      <a:pt x="3" y="0"/>
                    </a:lnTo>
                    <a:lnTo>
                      <a:pt x="4" y="1"/>
                    </a:lnTo>
                    <a:lnTo>
                      <a:pt x="5" y="1"/>
                    </a:lnTo>
                    <a:lnTo>
                      <a:pt x="7" y="2"/>
                    </a:lnTo>
                    <a:lnTo>
                      <a:pt x="9" y="3"/>
                    </a:lnTo>
                    <a:lnTo>
                      <a:pt x="10" y="4"/>
                    </a:lnTo>
                    <a:lnTo>
                      <a:pt x="11" y="4"/>
                    </a:lnTo>
                    <a:lnTo>
                      <a:pt x="12" y="5"/>
                    </a:lnTo>
                    <a:lnTo>
                      <a:pt x="14" y="5"/>
                    </a:lnTo>
                    <a:lnTo>
                      <a:pt x="15" y="6"/>
                    </a:lnTo>
                    <a:lnTo>
                      <a:pt x="16" y="7"/>
                    </a:lnTo>
                    <a:lnTo>
                      <a:pt x="17" y="7"/>
                    </a:lnTo>
                    <a:lnTo>
                      <a:pt x="19" y="8"/>
                    </a:lnTo>
                    <a:lnTo>
                      <a:pt x="20" y="9"/>
                    </a:lnTo>
                    <a:lnTo>
                      <a:pt x="21" y="10"/>
                    </a:lnTo>
                    <a:lnTo>
                      <a:pt x="22" y="10"/>
                    </a:lnTo>
                    <a:lnTo>
                      <a:pt x="24" y="11"/>
                    </a:lnTo>
                    <a:lnTo>
                      <a:pt x="25" y="11"/>
                    </a:lnTo>
                    <a:lnTo>
                      <a:pt x="26" y="12"/>
                    </a:lnTo>
                    <a:lnTo>
                      <a:pt x="28" y="13"/>
                    </a:lnTo>
                    <a:lnTo>
                      <a:pt x="29" y="14"/>
                    </a:lnTo>
                    <a:lnTo>
                      <a:pt x="30" y="14"/>
                    </a:lnTo>
                    <a:lnTo>
                      <a:pt x="32" y="15"/>
                    </a:lnTo>
                    <a:lnTo>
                      <a:pt x="33" y="16"/>
                    </a:lnTo>
                    <a:lnTo>
                      <a:pt x="34" y="17"/>
                    </a:lnTo>
                    <a:lnTo>
                      <a:pt x="35" y="17"/>
                    </a:lnTo>
                    <a:lnTo>
                      <a:pt x="37" y="18"/>
                    </a:lnTo>
                    <a:lnTo>
                      <a:pt x="37" y="18"/>
                    </a:lnTo>
                    <a:lnTo>
                      <a:pt x="39" y="19"/>
                    </a:lnTo>
                    <a:lnTo>
                      <a:pt x="40" y="20"/>
                    </a:lnTo>
                    <a:lnTo>
                      <a:pt x="43" y="21"/>
                    </a:lnTo>
                    <a:lnTo>
                      <a:pt x="44" y="22"/>
                    </a:lnTo>
                    <a:lnTo>
                      <a:pt x="46" y="23"/>
                    </a:lnTo>
                    <a:lnTo>
                      <a:pt x="48" y="24"/>
                    </a:lnTo>
                    <a:lnTo>
                      <a:pt x="50" y="25"/>
                    </a:lnTo>
                    <a:lnTo>
                      <a:pt x="51" y="25"/>
                    </a:lnTo>
                    <a:lnTo>
                      <a:pt x="52" y="26"/>
                    </a:lnTo>
                    <a:lnTo>
                      <a:pt x="53" y="26"/>
                    </a:lnTo>
                    <a:lnTo>
                      <a:pt x="54" y="27"/>
                    </a:lnTo>
                    <a:lnTo>
                      <a:pt x="55" y="28"/>
                    </a:lnTo>
                    <a:lnTo>
                      <a:pt x="56" y="28"/>
                    </a:lnTo>
                    <a:lnTo>
                      <a:pt x="55" y="28"/>
                    </a:lnTo>
                    <a:lnTo>
                      <a:pt x="55" y="28"/>
                    </a:lnTo>
                    <a:lnTo>
                      <a:pt x="54" y="28"/>
                    </a:lnTo>
                    <a:lnTo>
                      <a:pt x="53" y="28"/>
                    </a:lnTo>
                    <a:lnTo>
                      <a:pt x="52" y="28"/>
                    </a:lnTo>
                    <a:lnTo>
                      <a:pt x="50" y="28"/>
                    </a:lnTo>
                    <a:lnTo>
                      <a:pt x="48" y="27"/>
                    </a:lnTo>
                    <a:lnTo>
                      <a:pt x="47" y="27"/>
                    </a:lnTo>
                    <a:lnTo>
                      <a:pt x="46" y="27"/>
                    </a:lnTo>
                    <a:lnTo>
                      <a:pt x="45" y="27"/>
                    </a:lnTo>
                    <a:lnTo>
                      <a:pt x="43" y="26"/>
                    </a:lnTo>
                    <a:lnTo>
                      <a:pt x="43" y="26"/>
                    </a:lnTo>
                    <a:lnTo>
                      <a:pt x="41" y="26"/>
                    </a:lnTo>
                    <a:lnTo>
                      <a:pt x="40" y="25"/>
                    </a:lnTo>
                    <a:lnTo>
                      <a:pt x="39" y="25"/>
                    </a:lnTo>
                    <a:lnTo>
                      <a:pt x="38" y="25"/>
                    </a:lnTo>
                    <a:lnTo>
                      <a:pt x="37" y="24"/>
                    </a:lnTo>
                    <a:lnTo>
                      <a:pt x="35" y="24"/>
                    </a:lnTo>
                    <a:lnTo>
                      <a:pt x="34" y="23"/>
                    </a:lnTo>
                    <a:lnTo>
                      <a:pt x="33" y="23"/>
                    </a:lnTo>
                    <a:lnTo>
                      <a:pt x="31" y="22"/>
                    </a:lnTo>
                    <a:lnTo>
                      <a:pt x="30" y="21"/>
                    </a:lnTo>
                    <a:lnTo>
                      <a:pt x="29" y="20"/>
                    </a:lnTo>
                    <a:lnTo>
                      <a:pt x="28" y="20"/>
                    </a:lnTo>
                    <a:lnTo>
                      <a:pt x="26" y="19"/>
                    </a:lnTo>
                    <a:lnTo>
                      <a:pt x="25" y="18"/>
                    </a:lnTo>
                    <a:lnTo>
                      <a:pt x="24" y="17"/>
                    </a:lnTo>
                    <a:lnTo>
                      <a:pt x="23" y="16"/>
                    </a:lnTo>
                    <a:lnTo>
                      <a:pt x="22" y="15"/>
                    </a:lnTo>
                    <a:lnTo>
                      <a:pt x="20" y="14"/>
                    </a:lnTo>
                    <a:lnTo>
                      <a:pt x="19" y="14"/>
                    </a:lnTo>
                    <a:lnTo>
                      <a:pt x="18" y="13"/>
                    </a:lnTo>
                    <a:lnTo>
                      <a:pt x="17" y="12"/>
                    </a:lnTo>
                    <a:lnTo>
                      <a:pt x="15" y="11"/>
                    </a:lnTo>
                    <a:lnTo>
                      <a:pt x="14" y="11"/>
                    </a:lnTo>
                    <a:lnTo>
                      <a:pt x="13" y="10"/>
                    </a:lnTo>
                    <a:lnTo>
                      <a:pt x="12" y="9"/>
                    </a:lnTo>
                    <a:lnTo>
                      <a:pt x="10" y="9"/>
                    </a:lnTo>
                    <a:lnTo>
                      <a:pt x="10" y="8"/>
                    </a:lnTo>
                    <a:lnTo>
                      <a:pt x="9" y="8"/>
                    </a:lnTo>
                    <a:lnTo>
                      <a:pt x="7" y="6"/>
                    </a:lnTo>
                    <a:lnTo>
                      <a:pt x="5" y="5"/>
                    </a:lnTo>
                    <a:lnTo>
                      <a:pt x="3" y="5"/>
                    </a:lnTo>
                    <a:lnTo>
                      <a:pt x="2" y="4"/>
                    </a:lnTo>
                    <a:lnTo>
                      <a:pt x="1" y="3"/>
                    </a:lnTo>
                    <a:lnTo>
                      <a:pt x="0" y="3"/>
                    </a:lnTo>
                    <a:lnTo>
                      <a:pt x="0" y="3"/>
                    </a:lnTo>
                    <a:lnTo>
                      <a:pt x="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7" name="Freeform 75"/>
              <p:cNvSpPr>
                <a:spLocks/>
              </p:cNvSpPr>
              <p:nvPr/>
            </p:nvSpPr>
            <p:spPr bwMode="auto">
              <a:xfrm>
                <a:off x="4318" y="1820"/>
                <a:ext cx="59" cy="30"/>
              </a:xfrm>
              <a:custGeom>
                <a:avLst/>
                <a:gdLst/>
                <a:ahLst/>
                <a:cxnLst>
                  <a:cxn ang="0">
                    <a:pos x="59" y="0"/>
                  </a:cxn>
                  <a:cxn ang="0">
                    <a:pos x="58" y="0"/>
                  </a:cxn>
                  <a:cxn ang="0">
                    <a:pos x="57" y="0"/>
                  </a:cxn>
                  <a:cxn ang="0">
                    <a:pos x="55" y="1"/>
                  </a:cxn>
                  <a:cxn ang="0">
                    <a:pos x="54" y="1"/>
                  </a:cxn>
                  <a:cxn ang="0">
                    <a:pos x="52" y="2"/>
                  </a:cxn>
                  <a:cxn ang="0">
                    <a:pos x="51" y="3"/>
                  </a:cxn>
                  <a:cxn ang="0">
                    <a:pos x="48" y="3"/>
                  </a:cxn>
                  <a:cxn ang="0">
                    <a:pos x="46" y="4"/>
                  </a:cxn>
                  <a:cxn ang="0">
                    <a:pos x="45" y="4"/>
                  </a:cxn>
                  <a:cxn ang="0">
                    <a:pos x="44" y="5"/>
                  </a:cxn>
                  <a:cxn ang="0">
                    <a:pos x="43" y="5"/>
                  </a:cxn>
                  <a:cxn ang="0">
                    <a:pos x="42" y="5"/>
                  </a:cxn>
                  <a:cxn ang="0">
                    <a:pos x="40" y="6"/>
                  </a:cxn>
                  <a:cxn ang="0">
                    <a:pos x="40" y="6"/>
                  </a:cxn>
                  <a:cxn ang="0">
                    <a:pos x="38" y="7"/>
                  </a:cxn>
                  <a:cxn ang="0">
                    <a:pos x="37" y="7"/>
                  </a:cxn>
                  <a:cxn ang="0">
                    <a:pos x="36" y="8"/>
                  </a:cxn>
                  <a:cxn ang="0">
                    <a:pos x="34" y="8"/>
                  </a:cxn>
                  <a:cxn ang="0">
                    <a:pos x="33" y="9"/>
                  </a:cxn>
                  <a:cxn ang="0">
                    <a:pos x="32" y="9"/>
                  </a:cxn>
                  <a:cxn ang="0">
                    <a:pos x="31" y="10"/>
                  </a:cxn>
                  <a:cxn ang="0">
                    <a:pos x="29" y="10"/>
                  </a:cxn>
                  <a:cxn ang="0">
                    <a:pos x="28" y="11"/>
                  </a:cxn>
                  <a:cxn ang="0">
                    <a:pos x="27" y="12"/>
                  </a:cxn>
                  <a:cxn ang="0">
                    <a:pos x="25" y="12"/>
                  </a:cxn>
                  <a:cxn ang="0">
                    <a:pos x="24" y="13"/>
                  </a:cxn>
                  <a:cxn ang="0">
                    <a:pos x="23" y="13"/>
                  </a:cxn>
                  <a:cxn ang="0">
                    <a:pos x="22" y="14"/>
                  </a:cxn>
                  <a:cxn ang="0">
                    <a:pos x="20" y="15"/>
                  </a:cxn>
                  <a:cxn ang="0">
                    <a:pos x="19" y="15"/>
                  </a:cxn>
                  <a:cxn ang="0">
                    <a:pos x="18" y="16"/>
                  </a:cxn>
                  <a:cxn ang="0">
                    <a:pos x="16" y="16"/>
                  </a:cxn>
                  <a:cxn ang="0">
                    <a:pos x="15" y="17"/>
                  </a:cxn>
                  <a:cxn ang="0">
                    <a:pos x="14" y="18"/>
                  </a:cxn>
                  <a:cxn ang="0">
                    <a:pos x="13" y="18"/>
                  </a:cxn>
                  <a:cxn ang="0">
                    <a:pos x="12" y="19"/>
                  </a:cxn>
                  <a:cxn ang="0">
                    <a:pos x="10" y="20"/>
                  </a:cxn>
                  <a:cxn ang="0">
                    <a:pos x="10" y="21"/>
                  </a:cxn>
                  <a:cxn ang="0">
                    <a:pos x="9" y="21"/>
                  </a:cxn>
                  <a:cxn ang="0">
                    <a:pos x="7" y="22"/>
                  </a:cxn>
                  <a:cxn ang="0">
                    <a:pos x="6" y="23"/>
                  </a:cxn>
                  <a:cxn ang="0">
                    <a:pos x="4" y="25"/>
                  </a:cxn>
                  <a:cxn ang="0">
                    <a:pos x="3" y="26"/>
                  </a:cxn>
                  <a:cxn ang="0">
                    <a:pos x="1" y="27"/>
                  </a:cxn>
                  <a:cxn ang="0">
                    <a:pos x="0" y="29"/>
                  </a:cxn>
                  <a:cxn ang="0">
                    <a:pos x="0" y="30"/>
                  </a:cxn>
                  <a:cxn ang="0">
                    <a:pos x="58" y="3"/>
                  </a:cxn>
                  <a:cxn ang="0">
                    <a:pos x="59" y="0"/>
                  </a:cxn>
                </a:cxnLst>
                <a:rect l="0" t="0" r="r" b="b"/>
                <a:pathLst>
                  <a:path w="59" h="30">
                    <a:moveTo>
                      <a:pt x="59" y="0"/>
                    </a:moveTo>
                    <a:lnTo>
                      <a:pt x="58" y="0"/>
                    </a:lnTo>
                    <a:lnTo>
                      <a:pt x="57" y="0"/>
                    </a:lnTo>
                    <a:lnTo>
                      <a:pt x="55" y="1"/>
                    </a:lnTo>
                    <a:lnTo>
                      <a:pt x="54" y="1"/>
                    </a:lnTo>
                    <a:lnTo>
                      <a:pt x="52" y="2"/>
                    </a:lnTo>
                    <a:lnTo>
                      <a:pt x="51" y="3"/>
                    </a:lnTo>
                    <a:lnTo>
                      <a:pt x="48" y="3"/>
                    </a:lnTo>
                    <a:lnTo>
                      <a:pt x="46" y="4"/>
                    </a:lnTo>
                    <a:lnTo>
                      <a:pt x="45" y="4"/>
                    </a:lnTo>
                    <a:lnTo>
                      <a:pt x="44" y="5"/>
                    </a:lnTo>
                    <a:lnTo>
                      <a:pt x="43" y="5"/>
                    </a:lnTo>
                    <a:lnTo>
                      <a:pt x="42" y="5"/>
                    </a:lnTo>
                    <a:lnTo>
                      <a:pt x="40" y="6"/>
                    </a:lnTo>
                    <a:lnTo>
                      <a:pt x="40" y="6"/>
                    </a:lnTo>
                    <a:lnTo>
                      <a:pt x="38" y="7"/>
                    </a:lnTo>
                    <a:lnTo>
                      <a:pt x="37" y="7"/>
                    </a:lnTo>
                    <a:lnTo>
                      <a:pt x="36" y="8"/>
                    </a:lnTo>
                    <a:lnTo>
                      <a:pt x="34" y="8"/>
                    </a:lnTo>
                    <a:lnTo>
                      <a:pt x="33" y="9"/>
                    </a:lnTo>
                    <a:lnTo>
                      <a:pt x="32" y="9"/>
                    </a:lnTo>
                    <a:lnTo>
                      <a:pt x="31" y="10"/>
                    </a:lnTo>
                    <a:lnTo>
                      <a:pt x="29" y="10"/>
                    </a:lnTo>
                    <a:lnTo>
                      <a:pt x="28" y="11"/>
                    </a:lnTo>
                    <a:lnTo>
                      <a:pt x="27" y="12"/>
                    </a:lnTo>
                    <a:lnTo>
                      <a:pt x="25" y="12"/>
                    </a:lnTo>
                    <a:lnTo>
                      <a:pt x="24" y="13"/>
                    </a:lnTo>
                    <a:lnTo>
                      <a:pt x="23" y="13"/>
                    </a:lnTo>
                    <a:lnTo>
                      <a:pt x="22" y="14"/>
                    </a:lnTo>
                    <a:lnTo>
                      <a:pt x="20" y="15"/>
                    </a:lnTo>
                    <a:lnTo>
                      <a:pt x="19" y="15"/>
                    </a:lnTo>
                    <a:lnTo>
                      <a:pt x="18" y="16"/>
                    </a:lnTo>
                    <a:lnTo>
                      <a:pt x="16" y="16"/>
                    </a:lnTo>
                    <a:lnTo>
                      <a:pt x="15" y="17"/>
                    </a:lnTo>
                    <a:lnTo>
                      <a:pt x="14" y="18"/>
                    </a:lnTo>
                    <a:lnTo>
                      <a:pt x="13" y="18"/>
                    </a:lnTo>
                    <a:lnTo>
                      <a:pt x="12" y="19"/>
                    </a:lnTo>
                    <a:lnTo>
                      <a:pt x="10" y="20"/>
                    </a:lnTo>
                    <a:lnTo>
                      <a:pt x="10" y="21"/>
                    </a:lnTo>
                    <a:lnTo>
                      <a:pt x="9" y="21"/>
                    </a:lnTo>
                    <a:lnTo>
                      <a:pt x="7" y="22"/>
                    </a:lnTo>
                    <a:lnTo>
                      <a:pt x="6" y="23"/>
                    </a:lnTo>
                    <a:lnTo>
                      <a:pt x="4" y="25"/>
                    </a:lnTo>
                    <a:lnTo>
                      <a:pt x="3" y="26"/>
                    </a:lnTo>
                    <a:lnTo>
                      <a:pt x="1" y="27"/>
                    </a:lnTo>
                    <a:lnTo>
                      <a:pt x="0" y="29"/>
                    </a:lnTo>
                    <a:lnTo>
                      <a:pt x="0" y="30"/>
                    </a:lnTo>
                    <a:lnTo>
                      <a:pt x="58" y="3"/>
                    </a:lnTo>
                    <a:lnTo>
                      <a:pt x="5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8" name="Freeform 76"/>
              <p:cNvSpPr>
                <a:spLocks/>
              </p:cNvSpPr>
              <p:nvPr/>
            </p:nvSpPr>
            <p:spPr bwMode="auto">
              <a:xfrm>
                <a:off x="4200" y="1685"/>
                <a:ext cx="302" cy="35"/>
              </a:xfrm>
              <a:custGeom>
                <a:avLst/>
                <a:gdLst/>
                <a:ahLst/>
                <a:cxnLst>
                  <a:cxn ang="0">
                    <a:pos x="302" y="29"/>
                  </a:cxn>
                  <a:cxn ang="0">
                    <a:pos x="297" y="31"/>
                  </a:cxn>
                  <a:cxn ang="0">
                    <a:pos x="290" y="33"/>
                  </a:cxn>
                  <a:cxn ang="0">
                    <a:pos x="283" y="33"/>
                  </a:cxn>
                  <a:cxn ang="0">
                    <a:pos x="274" y="34"/>
                  </a:cxn>
                  <a:cxn ang="0">
                    <a:pos x="262" y="35"/>
                  </a:cxn>
                  <a:cxn ang="0">
                    <a:pos x="247" y="35"/>
                  </a:cxn>
                  <a:cxn ang="0">
                    <a:pos x="229" y="35"/>
                  </a:cxn>
                  <a:cxn ang="0">
                    <a:pos x="220" y="35"/>
                  </a:cxn>
                  <a:cxn ang="0">
                    <a:pos x="213" y="35"/>
                  </a:cxn>
                  <a:cxn ang="0">
                    <a:pos x="206" y="35"/>
                  </a:cxn>
                  <a:cxn ang="0">
                    <a:pos x="197" y="34"/>
                  </a:cxn>
                  <a:cxn ang="0">
                    <a:pos x="188" y="34"/>
                  </a:cxn>
                  <a:cxn ang="0">
                    <a:pos x="179" y="34"/>
                  </a:cxn>
                  <a:cxn ang="0">
                    <a:pos x="170" y="34"/>
                  </a:cxn>
                  <a:cxn ang="0">
                    <a:pos x="160" y="33"/>
                  </a:cxn>
                  <a:cxn ang="0">
                    <a:pos x="150" y="33"/>
                  </a:cxn>
                  <a:cxn ang="0">
                    <a:pos x="140" y="33"/>
                  </a:cxn>
                  <a:cxn ang="0">
                    <a:pos x="130" y="33"/>
                  </a:cxn>
                  <a:cxn ang="0">
                    <a:pos x="120" y="33"/>
                  </a:cxn>
                  <a:cxn ang="0">
                    <a:pos x="110" y="33"/>
                  </a:cxn>
                  <a:cxn ang="0">
                    <a:pos x="103" y="33"/>
                  </a:cxn>
                  <a:cxn ang="0">
                    <a:pos x="96" y="33"/>
                  </a:cxn>
                  <a:cxn ang="0">
                    <a:pos x="89" y="33"/>
                  </a:cxn>
                  <a:cxn ang="0">
                    <a:pos x="81" y="33"/>
                  </a:cxn>
                  <a:cxn ang="0">
                    <a:pos x="74" y="34"/>
                  </a:cxn>
                  <a:cxn ang="0">
                    <a:pos x="68" y="34"/>
                  </a:cxn>
                  <a:cxn ang="0">
                    <a:pos x="60" y="34"/>
                  </a:cxn>
                  <a:cxn ang="0">
                    <a:pos x="52" y="34"/>
                  </a:cxn>
                  <a:cxn ang="0">
                    <a:pos x="44" y="34"/>
                  </a:cxn>
                  <a:cxn ang="0">
                    <a:pos x="37" y="35"/>
                  </a:cxn>
                  <a:cxn ang="0">
                    <a:pos x="29" y="35"/>
                  </a:cxn>
                  <a:cxn ang="0">
                    <a:pos x="23" y="35"/>
                  </a:cxn>
                  <a:cxn ang="0">
                    <a:pos x="18" y="35"/>
                  </a:cxn>
                  <a:cxn ang="0">
                    <a:pos x="11" y="35"/>
                  </a:cxn>
                  <a:cxn ang="0">
                    <a:pos x="4" y="35"/>
                  </a:cxn>
                  <a:cxn ang="0">
                    <a:pos x="0" y="33"/>
                  </a:cxn>
                  <a:cxn ang="0">
                    <a:pos x="1" y="29"/>
                  </a:cxn>
                  <a:cxn ang="0">
                    <a:pos x="6" y="25"/>
                  </a:cxn>
                  <a:cxn ang="0">
                    <a:pos x="14" y="23"/>
                  </a:cxn>
                  <a:cxn ang="0">
                    <a:pos x="23" y="21"/>
                  </a:cxn>
                  <a:cxn ang="0">
                    <a:pos x="29" y="20"/>
                  </a:cxn>
                  <a:cxn ang="0">
                    <a:pos x="37" y="19"/>
                  </a:cxn>
                  <a:cxn ang="0">
                    <a:pos x="42" y="18"/>
                  </a:cxn>
                  <a:cxn ang="0">
                    <a:pos x="50" y="17"/>
                  </a:cxn>
                  <a:cxn ang="0">
                    <a:pos x="56" y="16"/>
                  </a:cxn>
                  <a:cxn ang="0">
                    <a:pos x="65" y="15"/>
                  </a:cxn>
                  <a:cxn ang="0">
                    <a:pos x="74" y="12"/>
                  </a:cxn>
                  <a:cxn ang="0">
                    <a:pos x="83" y="10"/>
                  </a:cxn>
                  <a:cxn ang="0">
                    <a:pos x="92" y="8"/>
                  </a:cxn>
                  <a:cxn ang="0">
                    <a:pos x="99" y="6"/>
                  </a:cxn>
                  <a:cxn ang="0">
                    <a:pos x="106" y="4"/>
                  </a:cxn>
                  <a:cxn ang="0">
                    <a:pos x="114" y="2"/>
                  </a:cxn>
                  <a:cxn ang="0">
                    <a:pos x="123" y="0"/>
                  </a:cxn>
                  <a:cxn ang="0">
                    <a:pos x="129" y="0"/>
                  </a:cxn>
                </a:cxnLst>
                <a:rect l="0" t="0" r="r" b="b"/>
                <a:pathLst>
                  <a:path w="302" h="35">
                    <a:moveTo>
                      <a:pt x="130" y="7"/>
                    </a:moveTo>
                    <a:lnTo>
                      <a:pt x="20" y="28"/>
                    </a:lnTo>
                    <a:lnTo>
                      <a:pt x="301" y="28"/>
                    </a:lnTo>
                    <a:lnTo>
                      <a:pt x="302" y="28"/>
                    </a:lnTo>
                    <a:lnTo>
                      <a:pt x="302" y="29"/>
                    </a:lnTo>
                    <a:lnTo>
                      <a:pt x="301" y="30"/>
                    </a:lnTo>
                    <a:lnTo>
                      <a:pt x="300" y="30"/>
                    </a:lnTo>
                    <a:lnTo>
                      <a:pt x="299" y="31"/>
                    </a:lnTo>
                    <a:lnTo>
                      <a:pt x="298" y="31"/>
                    </a:lnTo>
                    <a:lnTo>
                      <a:pt x="297" y="31"/>
                    </a:lnTo>
                    <a:lnTo>
                      <a:pt x="296" y="32"/>
                    </a:lnTo>
                    <a:lnTo>
                      <a:pt x="294" y="32"/>
                    </a:lnTo>
                    <a:lnTo>
                      <a:pt x="292" y="32"/>
                    </a:lnTo>
                    <a:lnTo>
                      <a:pt x="291" y="33"/>
                    </a:lnTo>
                    <a:lnTo>
                      <a:pt x="290" y="33"/>
                    </a:lnTo>
                    <a:lnTo>
                      <a:pt x="289" y="33"/>
                    </a:lnTo>
                    <a:lnTo>
                      <a:pt x="287" y="33"/>
                    </a:lnTo>
                    <a:lnTo>
                      <a:pt x="286" y="33"/>
                    </a:lnTo>
                    <a:lnTo>
                      <a:pt x="285" y="33"/>
                    </a:lnTo>
                    <a:lnTo>
                      <a:pt x="283" y="33"/>
                    </a:lnTo>
                    <a:lnTo>
                      <a:pt x="281" y="34"/>
                    </a:lnTo>
                    <a:lnTo>
                      <a:pt x="279" y="34"/>
                    </a:lnTo>
                    <a:lnTo>
                      <a:pt x="278" y="34"/>
                    </a:lnTo>
                    <a:lnTo>
                      <a:pt x="275" y="34"/>
                    </a:lnTo>
                    <a:lnTo>
                      <a:pt x="274" y="34"/>
                    </a:lnTo>
                    <a:lnTo>
                      <a:pt x="271" y="34"/>
                    </a:lnTo>
                    <a:lnTo>
                      <a:pt x="269" y="34"/>
                    </a:lnTo>
                    <a:lnTo>
                      <a:pt x="267" y="34"/>
                    </a:lnTo>
                    <a:lnTo>
                      <a:pt x="264" y="35"/>
                    </a:lnTo>
                    <a:lnTo>
                      <a:pt x="262" y="35"/>
                    </a:lnTo>
                    <a:lnTo>
                      <a:pt x="259" y="35"/>
                    </a:lnTo>
                    <a:lnTo>
                      <a:pt x="256" y="35"/>
                    </a:lnTo>
                    <a:lnTo>
                      <a:pt x="253" y="35"/>
                    </a:lnTo>
                    <a:lnTo>
                      <a:pt x="250" y="35"/>
                    </a:lnTo>
                    <a:lnTo>
                      <a:pt x="247" y="35"/>
                    </a:lnTo>
                    <a:lnTo>
                      <a:pt x="244" y="35"/>
                    </a:lnTo>
                    <a:lnTo>
                      <a:pt x="240" y="35"/>
                    </a:lnTo>
                    <a:lnTo>
                      <a:pt x="237" y="35"/>
                    </a:lnTo>
                    <a:lnTo>
                      <a:pt x="233" y="35"/>
                    </a:lnTo>
                    <a:lnTo>
                      <a:pt x="229" y="35"/>
                    </a:lnTo>
                    <a:lnTo>
                      <a:pt x="225" y="35"/>
                    </a:lnTo>
                    <a:lnTo>
                      <a:pt x="224" y="35"/>
                    </a:lnTo>
                    <a:lnTo>
                      <a:pt x="223" y="35"/>
                    </a:lnTo>
                    <a:lnTo>
                      <a:pt x="221" y="35"/>
                    </a:lnTo>
                    <a:lnTo>
                      <a:pt x="220" y="35"/>
                    </a:lnTo>
                    <a:lnTo>
                      <a:pt x="219" y="35"/>
                    </a:lnTo>
                    <a:lnTo>
                      <a:pt x="217" y="35"/>
                    </a:lnTo>
                    <a:lnTo>
                      <a:pt x="216" y="35"/>
                    </a:lnTo>
                    <a:lnTo>
                      <a:pt x="215" y="35"/>
                    </a:lnTo>
                    <a:lnTo>
                      <a:pt x="213" y="35"/>
                    </a:lnTo>
                    <a:lnTo>
                      <a:pt x="212" y="35"/>
                    </a:lnTo>
                    <a:lnTo>
                      <a:pt x="210" y="35"/>
                    </a:lnTo>
                    <a:lnTo>
                      <a:pt x="209" y="35"/>
                    </a:lnTo>
                    <a:lnTo>
                      <a:pt x="207" y="35"/>
                    </a:lnTo>
                    <a:lnTo>
                      <a:pt x="206" y="35"/>
                    </a:lnTo>
                    <a:lnTo>
                      <a:pt x="204" y="35"/>
                    </a:lnTo>
                    <a:lnTo>
                      <a:pt x="202" y="35"/>
                    </a:lnTo>
                    <a:lnTo>
                      <a:pt x="201" y="35"/>
                    </a:lnTo>
                    <a:lnTo>
                      <a:pt x="199" y="35"/>
                    </a:lnTo>
                    <a:lnTo>
                      <a:pt x="197" y="34"/>
                    </a:lnTo>
                    <a:lnTo>
                      <a:pt x="195" y="34"/>
                    </a:lnTo>
                    <a:lnTo>
                      <a:pt x="194" y="34"/>
                    </a:lnTo>
                    <a:lnTo>
                      <a:pt x="192" y="34"/>
                    </a:lnTo>
                    <a:lnTo>
                      <a:pt x="190" y="34"/>
                    </a:lnTo>
                    <a:lnTo>
                      <a:pt x="188" y="34"/>
                    </a:lnTo>
                    <a:lnTo>
                      <a:pt x="187" y="34"/>
                    </a:lnTo>
                    <a:lnTo>
                      <a:pt x="185" y="34"/>
                    </a:lnTo>
                    <a:lnTo>
                      <a:pt x="183" y="34"/>
                    </a:lnTo>
                    <a:lnTo>
                      <a:pt x="181" y="34"/>
                    </a:lnTo>
                    <a:lnTo>
                      <a:pt x="179" y="34"/>
                    </a:lnTo>
                    <a:lnTo>
                      <a:pt x="177" y="34"/>
                    </a:lnTo>
                    <a:lnTo>
                      <a:pt x="176" y="34"/>
                    </a:lnTo>
                    <a:lnTo>
                      <a:pt x="174" y="34"/>
                    </a:lnTo>
                    <a:lnTo>
                      <a:pt x="172" y="34"/>
                    </a:lnTo>
                    <a:lnTo>
                      <a:pt x="170" y="34"/>
                    </a:lnTo>
                    <a:lnTo>
                      <a:pt x="168" y="33"/>
                    </a:lnTo>
                    <a:lnTo>
                      <a:pt x="166" y="33"/>
                    </a:lnTo>
                    <a:lnTo>
                      <a:pt x="164" y="33"/>
                    </a:lnTo>
                    <a:lnTo>
                      <a:pt x="162" y="33"/>
                    </a:lnTo>
                    <a:lnTo>
                      <a:pt x="160" y="33"/>
                    </a:lnTo>
                    <a:lnTo>
                      <a:pt x="158" y="33"/>
                    </a:lnTo>
                    <a:lnTo>
                      <a:pt x="156" y="33"/>
                    </a:lnTo>
                    <a:lnTo>
                      <a:pt x="154" y="33"/>
                    </a:lnTo>
                    <a:lnTo>
                      <a:pt x="152" y="33"/>
                    </a:lnTo>
                    <a:lnTo>
                      <a:pt x="150" y="33"/>
                    </a:lnTo>
                    <a:lnTo>
                      <a:pt x="148" y="33"/>
                    </a:lnTo>
                    <a:lnTo>
                      <a:pt x="146" y="33"/>
                    </a:lnTo>
                    <a:lnTo>
                      <a:pt x="144" y="33"/>
                    </a:lnTo>
                    <a:lnTo>
                      <a:pt x="142" y="33"/>
                    </a:lnTo>
                    <a:lnTo>
                      <a:pt x="140" y="33"/>
                    </a:lnTo>
                    <a:lnTo>
                      <a:pt x="138" y="33"/>
                    </a:lnTo>
                    <a:lnTo>
                      <a:pt x="136" y="33"/>
                    </a:lnTo>
                    <a:lnTo>
                      <a:pt x="134" y="33"/>
                    </a:lnTo>
                    <a:lnTo>
                      <a:pt x="131" y="33"/>
                    </a:lnTo>
                    <a:lnTo>
                      <a:pt x="130" y="33"/>
                    </a:lnTo>
                    <a:lnTo>
                      <a:pt x="128" y="33"/>
                    </a:lnTo>
                    <a:lnTo>
                      <a:pt x="126" y="33"/>
                    </a:lnTo>
                    <a:lnTo>
                      <a:pt x="124" y="33"/>
                    </a:lnTo>
                    <a:lnTo>
                      <a:pt x="122" y="33"/>
                    </a:lnTo>
                    <a:lnTo>
                      <a:pt x="120" y="33"/>
                    </a:lnTo>
                    <a:lnTo>
                      <a:pt x="118" y="33"/>
                    </a:lnTo>
                    <a:lnTo>
                      <a:pt x="116" y="33"/>
                    </a:lnTo>
                    <a:lnTo>
                      <a:pt x="114" y="33"/>
                    </a:lnTo>
                    <a:lnTo>
                      <a:pt x="112" y="33"/>
                    </a:lnTo>
                    <a:lnTo>
                      <a:pt x="110" y="33"/>
                    </a:lnTo>
                    <a:lnTo>
                      <a:pt x="109" y="33"/>
                    </a:lnTo>
                    <a:lnTo>
                      <a:pt x="107" y="33"/>
                    </a:lnTo>
                    <a:lnTo>
                      <a:pt x="106" y="33"/>
                    </a:lnTo>
                    <a:lnTo>
                      <a:pt x="105" y="33"/>
                    </a:lnTo>
                    <a:lnTo>
                      <a:pt x="103" y="33"/>
                    </a:lnTo>
                    <a:lnTo>
                      <a:pt x="102" y="33"/>
                    </a:lnTo>
                    <a:lnTo>
                      <a:pt x="101" y="33"/>
                    </a:lnTo>
                    <a:lnTo>
                      <a:pt x="99" y="33"/>
                    </a:lnTo>
                    <a:lnTo>
                      <a:pt x="98" y="33"/>
                    </a:lnTo>
                    <a:lnTo>
                      <a:pt x="96" y="33"/>
                    </a:lnTo>
                    <a:lnTo>
                      <a:pt x="95" y="33"/>
                    </a:lnTo>
                    <a:lnTo>
                      <a:pt x="93" y="33"/>
                    </a:lnTo>
                    <a:lnTo>
                      <a:pt x="92" y="33"/>
                    </a:lnTo>
                    <a:lnTo>
                      <a:pt x="91" y="33"/>
                    </a:lnTo>
                    <a:lnTo>
                      <a:pt x="89" y="33"/>
                    </a:lnTo>
                    <a:lnTo>
                      <a:pt x="88" y="33"/>
                    </a:lnTo>
                    <a:lnTo>
                      <a:pt x="86" y="33"/>
                    </a:lnTo>
                    <a:lnTo>
                      <a:pt x="84" y="33"/>
                    </a:lnTo>
                    <a:lnTo>
                      <a:pt x="83" y="33"/>
                    </a:lnTo>
                    <a:lnTo>
                      <a:pt x="81" y="33"/>
                    </a:lnTo>
                    <a:lnTo>
                      <a:pt x="80" y="33"/>
                    </a:lnTo>
                    <a:lnTo>
                      <a:pt x="79" y="33"/>
                    </a:lnTo>
                    <a:lnTo>
                      <a:pt x="77" y="34"/>
                    </a:lnTo>
                    <a:lnTo>
                      <a:pt x="76" y="34"/>
                    </a:lnTo>
                    <a:lnTo>
                      <a:pt x="74" y="34"/>
                    </a:lnTo>
                    <a:lnTo>
                      <a:pt x="73" y="34"/>
                    </a:lnTo>
                    <a:lnTo>
                      <a:pt x="71" y="34"/>
                    </a:lnTo>
                    <a:lnTo>
                      <a:pt x="70" y="34"/>
                    </a:lnTo>
                    <a:lnTo>
                      <a:pt x="69" y="34"/>
                    </a:lnTo>
                    <a:lnTo>
                      <a:pt x="68" y="34"/>
                    </a:lnTo>
                    <a:lnTo>
                      <a:pt x="66" y="34"/>
                    </a:lnTo>
                    <a:lnTo>
                      <a:pt x="65" y="34"/>
                    </a:lnTo>
                    <a:lnTo>
                      <a:pt x="63" y="34"/>
                    </a:lnTo>
                    <a:lnTo>
                      <a:pt x="62" y="34"/>
                    </a:lnTo>
                    <a:lnTo>
                      <a:pt x="60" y="34"/>
                    </a:lnTo>
                    <a:lnTo>
                      <a:pt x="58" y="34"/>
                    </a:lnTo>
                    <a:lnTo>
                      <a:pt x="56" y="34"/>
                    </a:lnTo>
                    <a:lnTo>
                      <a:pt x="55" y="34"/>
                    </a:lnTo>
                    <a:lnTo>
                      <a:pt x="53" y="34"/>
                    </a:lnTo>
                    <a:lnTo>
                      <a:pt x="52" y="34"/>
                    </a:lnTo>
                    <a:lnTo>
                      <a:pt x="50" y="34"/>
                    </a:lnTo>
                    <a:lnTo>
                      <a:pt x="48" y="34"/>
                    </a:lnTo>
                    <a:lnTo>
                      <a:pt x="47" y="34"/>
                    </a:lnTo>
                    <a:lnTo>
                      <a:pt x="45" y="34"/>
                    </a:lnTo>
                    <a:lnTo>
                      <a:pt x="44" y="34"/>
                    </a:lnTo>
                    <a:lnTo>
                      <a:pt x="42" y="34"/>
                    </a:lnTo>
                    <a:lnTo>
                      <a:pt x="41" y="34"/>
                    </a:lnTo>
                    <a:lnTo>
                      <a:pt x="40" y="35"/>
                    </a:lnTo>
                    <a:lnTo>
                      <a:pt x="38" y="35"/>
                    </a:lnTo>
                    <a:lnTo>
                      <a:pt x="37" y="35"/>
                    </a:lnTo>
                    <a:lnTo>
                      <a:pt x="35" y="35"/>
                    </a:lnTo>
                    <a:lnTo>
                      <a:pt x="33" y="35"/>
                    </a:lnTo>
                    <a:lnTo>
                      <a:pt x="32" y="35"/>
                    </a:lnTo>
                    <a:lnTo>
                      <a:pt x="31" y="35"/>
                    </a:lnTo>
                    <a:lnTo>
                      <a:pt x="29" y="35"/>
                    </a:lnTo>
                    <a:lnTo>
                      <a:pt x="28" y="35"/>
                    </a:lnTo>
                    <a:lnTo>
                      <a:pt x="27" y="35"/>
                    </a:lnTo>
                    <a:lnTo>
                      <a:pt x="26" y="35"/>
                    </a:lnTo>
                    <a:lnTo>
                      <a:pt x="25" y="35"/>
                    </a:lnTo>
                    <a:lnTo>
                      <a:pt x="23" y="35"/>
                    </a:lnTo>
                    <a:lnTo>
                      <a:pt x="22" y="35"/>
                    </a:lnTo>
                    <a:lnTo>
                      <a:pt x="21" y="35"/>
                    </a:lnTo>
                    <a:lnTo>
                      <a:pt x="20" y="35"/>
                    </a:lnTo>
                    <a:lnTo>
                      <a:pt x="19" y="35"/>
                    </a:lnTo>
                    <a:lnTo>
                      <a:pt x="18" y="35"/>
                    </a:lnTo>
                    <a:lnTo>
                      <a:pt x="17" y="35"/>
                    </a:lnTo>
                    <a:lnTo>
                      <a:pt x="16" y="35"/>
                    </a:lnTo>
                    <a:lnTo>
                      <a:pt x="15" y="35"/>
                    </a:lnTo>
                    <a:lnTo>
                      <a:pt x="13" y="35"/>
                    </a:lnTo>
                    <a:lnTo>
                      <a:pt x="11" y="35"/>
                    </a:lnTo>
                    <a:lnTo>
                      <a:pt x="10" y="35"/>
                    </a:lnTo>
                    <a:lnTo>
                      <a:pt x="8" y="35"/>
                    </a:lnTo>
                    <a:lnTo>
                      <a:pt x="7" y="35"/>
                    </a:lnTo>
                    <a:lnTo>
                      <a:pt x="5" y="35"/>
                    </a:lnTo>
                    <a:lnTo>
                      <a:pt x="4" y="35"/>
                    </a:lnTo>
                    <a:lnTo>
                      <a:pt x="3" y="35"/>
                    </a:lnTo>
                    <a:lnTo>
                      <a:pt x="2" y="34"/>
                    </a:lnTo>
                    <a:lnTo>
                      <a:pt x="2" y="34"/>
                    </a:lnTo>
                    <a:lnTo>
                      <a:pt x="0" y="34"/>
                    </a:lnTo>
                    <a:lnTo>
                      <a:pt x="0" y="33"/>
                    </a:lnTo>
                    <a:lnTo>
                      <a:pt x="0" y="33"/>
                    </a:lnTo>
                    <a:lnTo>
                      <a:pt x="0" y="32"/>
                    </a:lnTo>
                    <a:lnTo>
                      <a:pt x="0" y="31"/>
                    </a:lnTo>
                    <a:lnTo>
                      <a:pt x="0" y="30"/>
                    </a:lnTo>
                    <a:lnTo>
                      <a:pt x="1" y="29"/>
                    </a:lnTo>
                    <a:lnTo>
                      <a:pt x="2" y="28"/>
                    </a:lnTo>
                    <a:lnTo>
                      <a:pt x="3" y="27"/>
                    </a:lnTo>
                    <a:lnTo>
                      <a:pt x="4" y="26"/>
                    </a:lnTo>
                    <a:lnTo>
                      <a:pt x="5" y="26"/>
                    </a:lnTo>
                    <a:lnTo>
                      <a:pt x="6" y="25"/>
                    </a:lnTo>
                    <a:lnTo>
                      <a:pt x="8" y="25"/>
                    </a:lnTo>
                    <a:lnTo>
                      <a:pt x="9" y="25"/>
                    </a:lnTo>
                    <a:lnTo>
                      <a:pt x="11" y="24"/>
                    </a:lnTo>
                    <a:lnTo>
                      <a:pt x="12" y="24"/>
                    </a:lnTo>
                    <a:lnTo>
                      <a:pt x="14" y="23"/>
                    </a:lnTo>
                    <a:lnTo>
                      <a:pt x="16" y="23"/>
                    </a:lnTo>
                    <a:lnTo>
                      <a:pt x="18" y="22"/>
                    </a:lnTo>
                    <a:lnTo>
                      <a:pt x="19" y="22"/>
                    </a:lnTo>
                    <a:lnTo>
                      <a:pt x="21" y="21"/>
                    </a:lnTo>
                    <a:lnTo>
                      <a:pt x="23" y="21"/>
                    </a:lnTo>
                    <a:lnTo>
                      <a:pt x="24" y="21"/>
                    </a:lnTo>
                    <a:lnTo>
                      <a:pt x="25" y="20"/>
                    </a:lnTo>
                    <a:lnTo>
                      <a:pt x="26" y="20"/>
                    </a:lnTo>
                    <a:lnTo>
                      <a:pt x="28" y="20"/>
                    </a:lnTo>
                    <a:lnTo>
                      <a:pt x="29" y="20"/>
                    </a:lnTo>
                    <a:lnTo>
                      <a:pt x="32" y="19"/>
                    </a:lnTo>
                    <a:lnTo>
                      <a:pt x="33" y="19"/>
                    </a:lnTo>
                    <a:lnTo>
                      <a:pt x="34" y="19"/>
                    </a:lnTo>
                    <a:lnTo>
                      <a:pt x="35" y="19"/>
                    </a:lnTo>
                    <a:lnTo>
                      <a:pt x="37" y="19"/>
                    </a:lnTo>
                    <a:lnTo>
                      <a:pt x="38" y="18"/>
                    </a:lnTo>
                    <a:lnTo>
                      <a:pt x="39" y="18"/>
                    </a:lnTo>
                    <a:lnTo>
                      <a:pt x="40" y="18"/>
                    </a:lnTo>
                    <a:lnTo>
                      <a:pt x="41" y="18"/>
                    </a:lnTo>
                    <a:lnTo>
                      <a:pt x="42" y="18"/>
                    </a:lnTo>
                    <a:lnTo>
                      <a:pt x="44" y="18"/>
                    </a:lnTo>
                    <a:lnTo>
                      <a:pt x="45" y="18"/>
                    </a:lnTo>
                    <a:lnTo>
                      <a:pt x="46" y="18"/>
                    </a:lnTo>
                    <a:lnTo>
                      <a:pt x="48" y="17"/>
                    </a:lnTo>
                    <a:lnTo>
                      <a:pt x="50" y="17"/>
                    </a:lnTo>
                    <a:lnTo>
                      <a:pt x="51" y="17"/>
                    </a:lnTo>
                    <a:lnTo>
                      <a:pt x="52" y="17"/>
                    </a:lnTo>
                    <a:lnTo>
                      <a:pt x="53" y="16"/>
                    </a:lnTo>
                    <a:lnTo>
                      <a:pt x="55" y="16"/>
                    </a:lnTo>
                    <a:lnTo>
                      <a:pt x="56" y="16"/>
                    </a:lnTo>
                    <a:lnTo>
                      <a:pt x="58" y="16"/>
                    </a:lnTo>
                    <a:lnTo>
                      <a:pt x="60" y="15"/>
                    </a:lnTo>
                    <a:lnTo>
                      <a:pt x="62" y="15"/>
                    </a:lnTo>
                    <a:lnTo>
                      <a:pt x="63" y="15"/>
                    </a:lnTo>
                    <a:lnTo>
                      <a:pt x="65" y="15"/>
                    </a:lnTo>
                    <a:lnTo>
                      <a:pt x="67" y="14"/>
                    </a:lnTo>
                    <a:lnTo>
                      <a:pt x="69" y="14"/>
                    </a:lnTo>
                    <a:lnTo>
                      <a:pt x="70" y="13"/>
                    </a:lnTo>
                    <a:lnTo>
                      <a:pt x="72" y="13"/>
                    </a:lnTo>
                    <a:lnTo>
                      <a:pt x="74" y="12"/>
                    </a:lnTo>
                    <a:lnTo>
                      <a:pt x="76" y="12"/>
                    </a:lnTo>
                    <a:lnTo>
                      <a:pt x="77" y="12"/>
                    </a:lnTo>
                    <a:lnTo>
                      <a:pt x="79" y="11"/>
                    </a:lnTo>
                    <a:lnTo>
                      <a:pt x="81" y="11"/>
                    </a:lnTo>
                    <a:lnTo>
                      <a:pt x="83" y="10"/>
                    </a:lnTo>
                    <a:lnTo>
                      <a:pt x="84" y="10"/>
                    </a:lnTo>
                    <a:lnTo>
                      <a:pt x="86" y="9"/>
                    </a:lnTo>
                    <a:lnTo>
                      <a:pt x="89" y="9"/>
                    </a:lnTo>
                    <a:lnTo>
                      <a:pt x="91" y="8"/>
                    </a:lnTo>
                    <a:lnTo>
                      <a:pt x="92" y="8"/>
                    </a:lnTo>
                    <a:lnTo>
                      <a:pt x="95" y="7"/>
                    </a:lnTo>
                    <a:lnTo>
                      <a:pt x="96" y="7"/>
                    </a:lnTo>
                    <a:lnTo>
                      <a:pt x="97" y="6"/>
                    </a:lnTo>
                    <a:lnTo>
                      <a:pt x="98" y="6"/>
                    </a:lnTo>
                    <a:lnTo>
                      <a:pt x="99" y="6"/>
                    </a:lnTo>
                    <a:lnTo>
                      <a:pt x="101" y="5"/>
                    </a:lnTo>
                    <a:lnTo>
                      <a:pt x="102" y="5"/>
                    </a:lnTo>
                    <a:lnTo>
                      <a:pt x="103" y="5"/>
                    </a:lnTo>
                    <a:lnTo>
                      <a:pt x="104" y="4"/>
                    </a:lnTo>
                    <a:lnTo>
                      <a:pt x="106" y="4"/>
                    </a:lnTo>
                    <a:lnTo>
                      <a:pt x="107" y="4"/>
                    </a:lnTo>
                    <a:lnTo>
                      <a:pt x="109" y="3"/>
                    </a:lnTo>
                    <a:lnTo>
                      <a:pt x="110" y="3"/>
                    </a:lnTo>
                    <a:lnTo>
                      <a:pt x="112" y="3"/>
                    </a:lnTo>
                    <a:lnTo>
                      <a:pt x="114" y="2"/>
                    </a:lnTo>
                    <a:lnTo>
                      <a:pt x="116" y="2"/>
                    </a:lnTo>
                    <a:lnTo>
                      <a:pt x="118" y="1"/>
                    </a:lnTo>
                    <a:lnTo>
                      <a:pt x="120" y="1"/>
                    </a:lnTo>
                    <a:lnTo>
                      <a:pt x="122" y="1"/>
                    </a:lnTo>
                    <a:lnTo>
                      <a:pt x="123" y="0"/>
                    </a:lnTo>
                    <a:lnTo>
                      <a:pt x="125" y="0"/>
                    </a:lnTo>
                    <a:lnTo>
                      <a:pt x="126" y="0"/>
                    </a:lnTo>
                    <a:lnTo>
                      <a:pt x="127" y="0"/>
                    </a:lnTo>
                    <a:lnTo>
                      <a:pt x="128" y="0"/>
                    </a:lnTo>
                    <a:lnTo>
                      <a:pt x="129" y="0"/>
                    </a:lnTo>
                    <a:lnTo>
                      <a:pt x="131" y="0"/>
                    </a:lnTo>
                    <a:lnTo>
                      <a:pt x="132" y="0"/>
                    </a:lnTo>
                    <a:lnTo>
                      <a:pt x="130" y="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49" name="Freeform 77"/>
              <p:cNvSpPr>
                <a:spLocks/>
              </p:cNvSpPr>
              <p:nvPr/>
            </p:nvSpPr>
            <p:spPr bwMode="auto">
              <a:xfrm>
                <a:off x="4318" y="1664"/>
                <a:ext cx="89" cy="149"/>
              </a:xfrm>
              <a:custGeom>
                <a:avLst/>
                <a:gdLst/>
                <a:ahLst/>
                <a:cxnLst>
                  <a:cxn ang="0">
                    <a:pos x="16" y="143"/>
                  </a:cxn>
                  <a:cxn ang="0">
                    <a:pos x="21" y="143"/>
                  </a:cxn>
                  <a:cxn ang="0">
                    <a:pos x="25" y="143"/>
                  </a:cxn>
                  <a:cxn ang="0">
                    <a:pos x="30" y="143"/>
                  </a:cxn>
                  <a:cxn ang="0">
                    <a:pos x="36" y="143"/>
                  </a:cxn>
                  <a:cxn ang="0">
                    <a:pos x="42" y="142"/>
                  </a:cxn>
                  <a:cxn ang="0">
                    <a:pos x="49" y="142"/>
                  </a:cxn>
                  <a:cxn ang="0">
                    <a:pos x="56" y="142"/>
                  </a:cxn>
                  <a:cxn ang="0">
                    <a:pos x="64" y="142"/>
                  </a:cxn>
                  <a:cxn ang="0">
                    <a:pos x="71" y="142"/>
                  </a:cxn>
                  <a:cxn ang="0">
                    <a:pos x="77" y="143"/>
                  </a:cxn>
                  <a:cxn ang="0">
                    <a:pos x="83" y="144"/>
                  </a:cxn>
                  <a:cxn ang="0">
                    <a:pos x="88" y="146"/>
                  </a:cxn>
                  <a:cxn ang="0">
                    <a:pos x="1" y="149"/>
                  </a:cxn>
                  <a:cxn ang="0">
                    <a:pos x="0" y="146"/>
                  </a:cxn>
                  <a:cxn ang="0">
                    <a:pos x="1" y="143"/>
                  </a:cxn>
                  <a:cxn ang="0">
                    <a:pos x="2" y="138"/>
                  </a:cxn>
                  <a:cxn ang="0">
                    <a:pos x="3" y="133"/>
                  </a:cxn>
                  <a:cxn ang="0">
                    <a:pos x="4" y="128"/>
                  </a:cxn>
                  <a:cxn ang="0">
                    <a:pos x="4" y="125"/>
                  </a:cxn>
                  <a:cxn ang="0">
                    <a:pos x="5" y="121"/>
                  </a:cxn>
                  <a:cxn ang="0">
                    <a:pos x="5" y="118"/>
                  </a:cxn>
                  <a:cxn ang="0">
                    <a:pos x="6" y="114"/>
                  </a:cxn>
                  <a:cxn ang="0">
                    <a:pos x="6" y="111"/>
                  </a:cxn>
                  <a:cxn ang="0">
                    <a:pos x="7" y="107"/>
                  </a:cxn>
                  <a:cxn ang="0">
                    <a:pos x="7" y="103"/>
                  </a:cxn>
                  <a:cxn ang="0">
                    <a:pos x="7" y="99"/>
                  </a:cxn>
                  <a:cxn ang="0">
                    <a:pos x="7" y="95"/>
                  </a:cxn>
                  <a:cxn ang="0">
                    <a:pos x="7" y="92"/>
                  </a:cxn>
                  <a:cxn ang="0">
                    <a:pos x="7" y="88"/>
                  </a:cxn>
                  <a:cxn ang="0">
                    <a:pos x="8" y="84"/>
                  </a:cxn>
                  <a:cxn ang="0">
                    <a:pos x="8" y="80"/>
                  </a:cxn>
                  <a:cxn ang="0">
                    <a:pos x="8" y="77"/>
                  </a:cxn>
                  <a:cxn ang="0">
                    <a:pos x="8" y="73"/>
                  </a:cxn>
                  <a:cxn ang="0">
                    <a:pos x="9" y="70"/>
                  </a:cxn>
                  <a:cxn ang="0">
                    <a:pos x="9" y="66"/>
                  </a:cxn>
                  <a:cxn ang="0">
                    <a:pos x="9" y="61"/>
                  </a:cxn>
                  <a:cxn ang="0">
                    <a:pos x="10" y="57"/>
                  </a:cxn>
                  <a:cxn ang="0">
                    <a:pos x="10" y="52"/>
                  </a:cxn>
                  <a:cxn ang="0">
                    <a:pos x="10" y="48"/>
                  </a:cxn>
                  <a:cxn ang="0">
                    <a:pos x="10" y="42"/>
                  </a:cxn>
                  <a:cxn ang="0">
                    <a:pos x="10" y="36"/>
                  </a:cxn>
                  <a:cxn ang="0">
                    <a:pos x="10" y="30"/>
                  </a:cxn>
                  <a:cxn ang="0">
                    <a:pos x="10" y="25"/>
                  </a:cxn>
                  <a:cxn ang="0">
                    <a:pos x="11" y="21"/>
                  </a:cxn>
                  <a:cxn ang="0">
                    <a:pos x="11" y="17"/>
                  </a:cxn>
                  <a:cxn ang="0">
                    <a:pos x="11" y="11"/>
                  </a:cxn>
                  <a:cxn ang="0">
                    <a:pos x="11" y="6"/>
                  </a:cxn>
                  <a:cxn ang="0">
                    <a:pos x="12" y="2"/>
                  </a:cxn>
                </a:cxnLst>
                <a:rect l="0" t="0" r="r" b="b"/>
                <a:pathLst>
                  <a:path w="89" h="149">
                    <a:moveTo>
                      <a:pt x="18" y="2"/>
                    </a:moveTo>
                    <a:lnTo>
                      <a:pt x="14" y="143"/>
                    </a:lnTo>
                    <a:lnTo>
                      <a:pt x="15" y="143"/>
                    </a:lnTo>
                    <a:lnTo>
                      <a:pt x="16" y="143"/>
                    </a:lnTo>
                    <a:lnTo>
                      <a:pt x="17" y="143"/>
                    </a:lnTo>
                    <a:lnTo>
                      <a:pt x="18" y="143"/>
                    </a:lnTo>
                    <a:lnTo>
                      <a:pt x="20" y="143"/>
                    </a:lnTo>
                    <a:lnTo>
                      <a:pt x="21" y="143"/>
                    </a:lnTo>
                    <a:lnTo>
                      <a:pt x="22" y="143"/>
                    </a:lnTo>
                    <a:lnTo>
                      <a:pt x="23" y="143"/>
                    </a:lnTo>
                    <a:lnTo>
                      <a:pt x="24" y="143"/>
                    </a:lnTo>
                    <a:lnTo>
                      <a:pt x="25" y="143"/>
                    </a:lnTo>
                    <a:lnTo>
                      <a:pt x="26" y="143"/>
                    </a:lnTo>
                    <a:lnTo>
                      <a:pt x="28" y="143"/>
                    </a:lnTo>
                    <a:lnTo>
                      <a:pt x="29" y="143"/>
                    </a:lnTo>
                    <a:lnTo>
                      <a:pt x="30" y="143"/>
                    </a:lnTo>
                    <a:lnTo>
                      <a:pt x="32" y="143"/>
                    </a:lnTo>
                    <a:lnTo>
                      <a:pt x="33" y="143"/>
                    </a:lnTo>
                    <a:lnTo>
                      <a:pt x="34" y="143"/>
                    </a:lnTo>
                    <a:lnTo>
                      <a:pt x="36" y="143"/>
                    </a:lnTo>
                    <a:lnTo>
                      <a:pt x="37" y="143"/>
                    </a:lnTo>
                    <a:lnTo>
                      <a:pt x="39" y="142"/>
                    </a:lnTo>
                    <a:lnTo>
                      <a:pt x="40" y="142"/>
                    </a:lnTo>
                    <a:lnTo>
                      <a:pt x="42" y="142"/>
                    </a:lnTo>
                    <a:lnTo>
                      <a:pt x="44" y="142"/>
                    </a:lnTo>
                    <a:lnTo>
                      <a:pt x="46" y="142"/>
                    </a:lnTo>
                    <a:lnTo>
                      <a:pt x="47" y="142"/>
                    </a:lnTo>
                    <a:lnTo>
                      <a:pt x="49" y="142"/>
                    </a:lnTo>
                    <a:lnTo>
                      <a:pt x="51" y="142"/>
                    </a:lnTo>
                    <a:lnTo>
                      <a:pt x="53" y="142"/>
                    </a:lnTo>
                    <a:lnTo>
                      <a:pt x="55" y="142"/>
                    </a:lnTo>
                    <a:lnTo>
                      <a:pt x="56" y="142"/>
                    </a:lnTo>
                    <a:lnTo>
                      <a:pt x="58" y="142"/>
                    </a:lnTo>
                    <a:lnTo>
                      <a:pt x="60" y="142"/>
                    </a:lnTo>
                    <a:lnTo>
                      <a:pt x="62" y="142"/>
                    </a:lnTo>
                    <a:lnTo>
                      <a:pt x="64" y="142"/>
                    </a:lnTo>
                    <a:lnTo>
                      <a:pt x="65" y="142"/>
                    </a:lnTo>
                    <a:lnTo>
                      <a:pt x="67" y="142"/>
                    </a:lnTo>
                    <a:lnTo>
                      <a:pt x="69" y="142"/>
                    </a:lnTo>
                    <a:lnTo>
                      <a:pt x="71" y="142"/>
                    </a:lnTo>
                    <a:lnTo>
                      <a:pt x="73" y="142"/>
                    </a:lnTo>
                    <a:lnTo>
                      <a:pt x="74" y="142"/>
                    </a:lnTo>
                    <a:lnTo>
                      <a:pt x="76" y="143"/>
                    </a:lnTo>
                    <a:lnTo>
                      <a:pt x="77" y="143"/>
                    </a:lnTo>
                    <a:lnTo>
                      <a:pt x="79" y="143"/>
                    </a:lnTo>
                    <a:lnTo>
                      <a:pt x="80" y="143"/>
                    </a:lnTo>
                    <a:lnTo>
                      <a:pt x="82" y="143"/>
                    </a:lnTo>
                    <a:lnTo>
                      <a:pt x="83" y="144"/>
                    </a:lnTo>
                    <a:lnTo>
                      <a:pt x="84" y="144"/>
                    </a:lnTo>
                    <a:lnTo>
                      <a:pt x="85" y="144"/>
                    </a:lnTo>
                    <a:lnTo>
                      <a:pt x="86" y="145"/>
                    </a:lnTo>
                    <a:lnTo>
                      <a:pt x="88" y="146"/>
                    </a:lnTo>
                    <a:lnTo>
                      <a:pt x="88" y="147"/>
                    </a:lnTo>
                    <a:lnTo>
                      <a:pt x="89" y="148"/>
                    </a:lnTo>
                    <a:lnTo>
                      <a:pt x="89" y="149"/>
                    </a:lnTo>
                    <a:lnTo>
                      <a:pt x="1" y="149"/>
                    </a:lnTo>
                    <a:lnTo>
                      <a:pt x="0" y="149"/>
                    </a:lnTo>
                    <a:lnTo>
                      <a:pt x="0" y="148"/>
                    </a:lnTo>
                    <a:lnTo>
                      <a:pt x="0" y="147"/>
                    </a:lnTo>
                    <a:lnTo>
                      <a:pt x="0" y="146"/>
                    </a:lnTo>
                    <a:lnTo>
                      <a:pt x="0" y="145"/>
                    </a:lnTo>
                    <a:lnTo>
                      <a:pt x="1" y="145"/>
                    </a:lnTo>
                    <a:lnTo>
                      <a:pt x="1" y="144"/>
                    </a:lnTo>
                    <a:lnTo>
                      <a:pt x="1" y="143"/>
                    </a:lnTo>
                    <a:lnTo>
                      <a:pt x="1" y="142"/>
                    </a:lnTo>
                    <a:lnTo>
                      <a:pt x="1" y="141"/>
                    </a:lnTo>
                    <a:lnTo>
                      <a:pt x="1" y="139"/>
                    </a:lnTo>
                    <a:lnTo>
                      <a:pt x="2" y="138"/>
                    </a:lnTo>
                    <a:lnTo>
                      <a:pt x="2" y="137"/>
                    </a:lnTo>
                    <a:lnTo>
                      <a:pt x="3" y="136"/>
                    </a:lnTo>
                    <a:lnTo>
                      <a:pt x="3" y="134"/>
                    </a:lnTo>
                    <a:lnTo>
                      <a:pt x="3" y="133"/>
                    </a:lnTo>
                    <a:lnTo>
                      <a:pt x="3" y="131"/>
                    </a:lnTo>
                    <a:lnTo>
                      <a:pt x="4" y="130"/>
                    </a:lnTo>
                    <a:lnTo>
                      <a:pt x="4" y="129"/>
                    </a:lnTo>
                    <a:lnTo>
                      <a:pt x="4" y="128"/>
                    </a:lnTo>
                    <a:lnTo>
                      <a:pt x="4" y="127"/>
                    </a:lnTo>
                    <a:lnTo>
                      <a:pt x="4" y="126"/>
                    </a:lnTo>
                    <a:lnTo>
                      <a:pt x="4" y="126"/>
                    </a:lnTo>
                    <a:lnTo>
                      <a:pt x="4" y="125"/>
                    </a:lnTo>
                    <a:lnTo>
                      <a:pt x="5" y="124"/>
                    </a:lnTo>
                    <a:lnTo>
                      <a:pt x="5" y="123"/>
                    </a:lnTo>
                    <a:lnTo>
                      <a:pt x="5" y="122"/>
                    </a:lnTo>
                    <a:lnTo>
                      <a:pt x="5" y="121"/>
                    </a:lnTo>
                    <a:lnTo>
                      <a:pt x="5" y="121"/>
                    </a:lnTo>
                    <a:lnTo>
                      <a:pt x="5" y="120"/>
                    </a:lnTo>
                    <a:lnTo>
                      <a:pt x="5" y="119"/>
                    </a:lnTo>
                    <a:lnTo>
                      <a:pt x="5" y="118"/>
                    </a:lnTo>
                    <a:lnTo>
                      <a:pt x="5" y="117"/>
                    </a:lnTo>
                    <a:lnTo>
                      <a:pt x="6" y="116"/>
                    </a:lnTo>
                    <a:lnTo>
                      <a:pt x="6" y="115"/>
                    </a:lnTo>
                    <a:lnTo>
                      <a:pt x="6" y="114"/>
                    </a:lnTo>
                    <a:lnTo>
                      <a:pt x="6" y="113"/>
                    </a:lnTo>
                    <a:lnTo>
                      <a:pt x="6" y="113"/>
                    </a:lnTo>
                    <a:lnTo>
                      <a:pt x="6" y="111"/>
                    </a:lnTo>
                    <a:lnTo>
                      <a:pt x="6" y="111"/>
                    </a:lnTo>
                    <a:lnTo>
                      <a:pt x="7" y="110"/>
                    </a:lnTo>
                    <a:lnTo>
                      <a:pt x="7" y="109"/>
                    </a:lnTo>
                    <a:lnTo>
                      <a:pt x="7" y="108"/>
                    </a:lnTo>
                    <a:lnTo>
                      <a:pt x="7" y="107"/>
                    </a:lnTo>
                    <a:lnTo>
                      <a:pt x="7" y="106"/>
                    </a:lnTo>
                    <a:lnTo>
                      <a:pt x="7" y="105"/>
                    </a:lnTo>
                    <a:lnTo>
                      <a:pt x="7" y="104"/>
                    </a:lnTo>
                    <a:lnTo>
                      <a:pt x="7" y="103"/>
                    </a:lnTo>
                    <a:lnTo>
                      <a:pt x="7" y="102"/>
                    </a:lnTo>
                    <a:lnTo>
                      <a:pt x="7" y="101"/>
                    </a:lnTo>
                    <a:lnTo>
                      <a:pt x="7" y="100"/>
                    </a:lnTo>
                    <a:lnTo>
                      <a:pt x="7" y="99"/>
                    </a:lnTo>
                    <a:lnTo>
                      <a:pt x="7" y="98"/>
                    </a:lnTo>
                    <a:lnTo>
                      <a:pt x="7" y="97"/>
                    </a:lnTo>
                    <a:lnTo>
                      <a:pt x="7" y="96"/>
                    </a:lnTo>
                    <a:lnTo>
                      <a:pt x="7" y="95"/>
                    </a:lnTo>
                    <a:lnTo>
                      <a:pt x="7" y="94"/>
                    </a:lnTo>
                    <a:lnTo>
                      <a:pt x="7" y="93"/>
                    </a:lnTo>
                    <a:lnTo>
                      <a:pt x="7" y="93"/>
                    </a:lnTo>
                    <a:lnTo>
                      <a:pt x="7" y="92"/>
                    </a:lnTo>
                    <a:lnTo>
                      <a:pt x="7" y="91"/>
                    </a:lnTo>
                    <a:lnTo>
                      <a:pt x="7" y="90"/>
                    </a:lnTo>
                    <a:lnTo>
                      <a:pt x="7" y="89"/>
                    </a:lnTo>
                    <a:lnTo>
                      <a:pt x="7" y="88"/>
                    </a:lnTo>
                    <a:lnTo>
                      <a:pt x="7" y="87"/>
                    </a:lnTo>
                    <a:lnTo>
                      <a:pt x="8" y="86"/>
                    </a:lnTo>
                    <a:lnTo>
                      <a:pt x="8" y="85"/>
                    </a:lnTo>
                    <a:lnTo>
                      <a:pt x="8" y="84"/>
                    </a:lnTo>
                    <a:lnTo>
                      <a:pt x="8" y="83"/>
                    </a:lnTo>
                    <a:lnTo>
                      <a:pt x="8" y="82"/>
                    </a:lnTo>
                    <a:lnTo>
                      <a:pt x="8" y="81"/>
                    </a:lnTo>
                    <a:lnTo>
                      <a:pt x="8" y="80"/>
                    </a:lnTo>
                    <a:lnTo>
                      <a:pt x="8" y="80"/>
                    </a:lnTo>
                    <a:lnTo>
                      <a:pt x="8" y="79"/>
                    </a:lnTo>
                    <a:lnTo>
                      <a:pt x="8" y="78"/>
                    </a:lnTo>
                    <a:lnTo>
                      <a:pt x="8" y="77"/>
                    </a:lnTo>
                    <a:lnTo>
                      <a:pt x="8" y="76"/>
                    </a:lnTo>
                    <a:lnTo>
                      <a:pt x="8" y="75"/>
                    </a:lnTo>
                    <a:lnTo>
                      <a:pt x="8" y="74"/>
                    </a:lnTo>
                    <a:lnTo>
                      <a:pt x="8" y="73"/>
                    </a:lnTo>
                    <a:lnTo>
                      <a:pt x="8" y="72"/>
                    </a:lnTo>
                    <a:lnTo>
                      <a:pt x="9" y="72"/>
                    </a:lnTo>
                    <a:lnTo>
                      <a:pt x="9" y="71"/>
                    </a:lnTo>
                    <a:lnTo>
                      <a:pt x="9" y="70"/>
                    </a:lnTo>
                    <a:lnTo>
                      <a:pt x="9" y="69"/>
                    </a:lnTo>
                    <a:lnTo>
                      <a:pt x="9" y="68"/>
                    </a:lnTo>
                    <a:lnTo>
                      <a:pt x="9" y="67"/>
                    </a:lnTo>
                    <a:lnTo>
                      <a:pt x="9" y="66"/>
                    </a:lnTo>
                    <a:lnTo>
                      <a:pt x="9" y="64"/>
                    </a:lnTo>
                    <a:lnTo>
                      <a:pt x="9" y="63"/>
                    </a:lnTo>
                    <a:lnTo>
                      <a:pt x="9" y="62"/>
                    </a:lnTo>
                    <a:lnTo>
                      <a:pt x="9" y="61"/>
                    </a:lnTo>
                    <a:lnTo>
                      <a:pt x="9" y="59"/>
                    </a:lnTo>
                    <a:lnTo>
                      <a:pt x="9" y="58"/>
                    </a:lnTo>
                    <a:lnTo>
                      <a:pt x="9" y="58"/>
                    </a:lnTo>
                    <a:lnTo>
                      <a:pt x="10" y="57"/>
                    </a:lnTo>
                    <a:lnTo>
                      <a:pt x="10" y="56"/>
                    </a:lnTo>
                    <a:lnTo>
                      <a:pt x="10" y="55"/>
                    </a:lnTo>
                    <a:lnTo>
                      <a:pt x="10" y="54"/>
                    </a:lnTo>
                    <a:lnTo>
                      <a:pt x="10" y="52"/>
                    </a:lnTo>
                    <a:lnTo>
                      <a:pt x="10" y="51"/>
                    </a:lnTo>
                    <a:lnTo>
                      <a:pt x="10" y="50"/>
                    </a:lnTo>
                    <a:lnTo>
                      <a:pt x="10" y="49"/>
                    </a:lnTo>
                    <a:lnTo>
                      <a:pt x="10" y="48"/>
                    </a:lnTo>
                    <a:lnTo>
                      <a:pt x="10" y="46"/>
                    </a:lnTo>
                    <a:lnTo>
                      <a:pt x="10" y="45"/>
                    </a:lnTo>
                    <a:lnTo>
                      <a:pt x="10" y="43"/>
                    </a:lnTo>
                    <a:lnTo>
                      <a:pt x="10" y="42"/>
                    </a:lnTo>
                    <a:lnTo>
                      <a:pt x="10" y="40"/>
                    </a:lnTo>
                    <a:lnTo>
                      <a:pt x="10" y="39"/>
                    </a:lnTo>
                    <a:lnTo>
                      <a:pt x="10" y="37"/>
                    </a:lnTo>
                    <a:lnTo>
                      <a:pt x="10" y="36"/>
                    </a:lnTo>
                    <a:lnTo>
                      <a:pt x="10" y="35"/>
                    </a:lnTo>
                    <a:lnTo>
                      <a:pt x="10" y="33"/>
                    </a:lnTo>
                    <a:lnTo>
                      <a:pt x="10" y="32"/>
                    </a:lnTo>
                    <a:lnTo>
                      <a:pt x="10" y="30"/>
                    </a:lnTo>
                    <a:lnTo>
                      <a:pt x="10" y="29"/>
                    </a:lnTo>
                    <a:lnTo>
                      <a:pt x="10" y="28"/>
                    </a:lnTo>
                    <a:lnTo>
                      <a:pt x="10" y="26"/>
                    </a:lnTo>
                    <a:lnTo>
                      <a:pt x="10" y="25"/>
                    </a:lnTo>
                    <a:lnTo>
                      <a:pt x="10" y="24"/>
                    </a:lnTo>
                    <a:lnTo>
                      <a:pt x="10" y="23"/>
                    </a:lnTo>
                    <a:lnTo>
                      <a:pt x="10" y="22"/>
                    </a:lnTo>
                    <a:lnTo>
                      <a:pt x="11" y="21"/>
                    </a:lnTo>
                    <a:lnTo>
                      <a:pt x="11" y="19"/>
                    </a:lnTo>
                    <a:lnTo>
                      <a:pt x="11" y="18"/>
                    </a:lnTo>
                    <a:lnTo>
                      <a:pt x="11" y="18"/>
                    </a:lnTo>
                    <a:lnTo>
                      <a:pt x="11" y="17"/>
                    </a:lnTo>
                    <a:lnTo>
                      <a:pt x="11" y="16"/>
                    </a:lnTo>
                    <a:lnTo>
                      <a:pt x="11" y="14"/>
                    </a:lnTo>
                    <a:lnTo>
                      <a:pt x="11" y="13"/>
                    </a:lnTo>
                    <a:lnTo>
                      <a:pt x="11" y="11"/>
                    </a:lnTo>
                    <a:lnTo>
                      <a:pt x="11" y="10"/>
                    </a:lnTo>
                    <a:lnTo>
                      <a:pt x="11" y="8"/>
                    </a:lnTo>
                    <a:lnTo>
                      <a:pt x="11" y="7"/>
                    </a:lnTo>
                    <a:lnTo>
                      <a:pt x="11" y="6"/>
                    </a:lnTo>
                    <a:lnTo>
                      <a:pt x="11" y="5"/>
                    </a:lnTo>
                    <a:lnTo>
                      <a:pt x="11" y="3"/>
                    </a:lnTo>
                    <a:lnTo>
                      <a:pt x="11" y="2"/>
                    </a:lnTo>
                    <a:lnTo>
                      <a:pt x="12" y="2"/>
                    </a:lnTo>
                    <a:lnTo>
                      <a:pt x="12" y="1"/>
                    </a:lnTo>
                    <a:lnTo>
                      <a:pt x="12" y="0"/>
                    </a:lnTo>
                    <a:lnTo>
                      <a:pt x="18"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0" name="Freeform 78"/>
              <p:cNvSpPr>
                <a:spLocks/>
              </p:cNvSpPr>
              <p:nvPr/>
            </p:nvSpPr>
            <p:spPr bwMode="auto">
              <a:xfrm>
                <a:off x="4329" y="1689"/>
                <a:ext cx="24" cy="27"/>
              </a:xfrm>
              <a:custGeom>
                <a:avLst/>
                <a:gdLst/>
                <a:ahLst/>
                <a:cxnLst>
                  <a:cxn ang="0">
                    <a:pos x="0" y="4"/>
                  </a:cxn>
                  <a:cxn ang="0">
                    <a:pos x="23" y="27"/>
                  </a:cxn>
                  <a:cxn ang="0">
                    <a:pos x="24" y="23"/>
                  </a:cxn>
                  <a:cxn ang="0">
                    <a:pos x="3" y="0"/>
                  </a:cxn>
                  <a:cxn ang="0">
                    <a:pos x="0" y="4"/>
                  </a:cxn>
                </a:cxnLst>
                <a:rect l="0" t="0" r="r" b="b"/>
                <a:pathLst>
                  <a:path w="24" h="27">
                    <a:moveTo>
                      <a:pt x="0" y="4"/>
                    </a:moveTo>
                    <a:lnTo>
                      <a:pt x="23" y="27"/>
                    </a:lnTo>
                    <a:lnTo>
                      <a:pt x="24" y="23"/>
                    </a:lnTo>
                    <a:lnTo>
                      <a:pt x="3" y="0"/>
                    </a:lnTo>
                    <a:lnTo>
                      <a:pt x="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1" name="Freeform 79"/>
              <p:cNvSpPr>
                <a:spLocks/>
              </p:cNvSpPr>
              <p:nvPr/>
            </p:nvSpPr>
            <p:spPr bwMode="auto">
              <a:xfrm>
                <a:off x="4339" y="1682"/>
                <a:ext cx="33" cy="9"/>
              </a:xfrm>
              <a:custGeom>
                <a:avLst/>
                <a:gdLst/>
                <a:ahLst/>
                <a:cxnLst>
                  <a:cxn ang="0">
                    <a:pos x="0" y="2"/>
                  </a:cxn>
                  <a:cxn ang="0">
                    <a:pos x="31" y="0"/>
                  </a:cxn>
                  <a:cxn ang="0">
                    <a:pos x="33" y="4"/>
                  </a:cxn>
                  <a:cxn ang="0">
                    <a:pos x="31" y="4"/>
                  </a:cxn>
                  <a:cxn ang="0">
                    <a:pos x="29" y="4"/>
                  </a:cxn>
                  <a:cxn ang="0">
                    <a:pos x="27" y="4"/>
                  </a:cxn>
                  <a:cxn ang="0">
                    <a:pos x="25" y="4"/>
                  </a:cxn>
                  <a:cxn ang="0">
                    <a:pos x="23" y="4"/>
                  </a:cxn>
                  <a:cxn ang="0">
                    <a:pos x="22" y="5"/>
                  </a:cxn>
                  <a:cxn ang="0">
                    <a:pos x="20" y="5"/>
                  </a:cxn>
                  <a:cxn ang="0">
                    <a:pos x="19" y="5"/>
                  </a:cxn>
                  <a:cxn ang="0">
                    <a:pos x="17" y="5"/>
                  </a:cxn>
                  <a:cxn ang="0">
                    <a:pos x="16" y="5"/>
                  </a:cxn>
                  <a:cxn ang="0">
                    <a:pos x="15" y="6"/>
                  </a:cxn>
                  <a:cxn ang="0">
                    <a:pos x="13" y="6"/>
                  </a:cxn>
                  <a:cxn ang="0">
                    <a:pos x="12" y="6"/>
                  </a:cxn>
                  <a:cxn ang="0">
                    <a:pos x="11" y="6"/>
                  </a:cxn>
                  <a:cxn ang="0">
                    <a:pos x="10" y="6"/>
                  </a:cxn>
                  <a:cxn ang="0">
                    <a:pos x="9" y="7"/>
                  </a:cxn>
                  <a:cxn ang="0">
                    <a:pos x="7" y="7"/>
                  </a:cxn>
                  <a:cxn ang="0">
                    <a:pos x="5" y="7"/>
                  </a:cxn>
                  <a:cxn ang="0">
                    <a:pos x="4" y="8"/>
                  </a:cxn>
                  <a:cxn ang="0">
                    <a:pos x="3" y="8"/>
                  </a:cxn>
                  <a:cxn ang="0">
                    <a:pos x="1" y="9"/>
                  </a:cxn>
                  <a:cxn ang="0">
                    <a:pos x="1" y="9"/>
                  </a:cxn>
                  <a:cxn ang="0">
                    <a:pos x="0" y="2"/>
                  </a:cxn>
                </a:cxnLst>
                <a:rect l="0" t="0" r="r" b="b"/>
                <a:pathLst>
                  <a:path w="33" h="9">
                    <a:moveTo>
                      <a:pt x="0" y="2"/>
                    </a:moveTo>
                    <a:lnTo>
                      <a:pt x="31" y="0"/>
                    </a:lnTo>
                    <a:lnTo>
                      <a:pt x="33" y="4"/>
                    </a:lnTo>
                    <a:lnTo>
                      <a:pt x="31" y="4"/>
                    </a:lnTo>
                    <a:lnTo>
                      <a:pt x="29" y="4"/>
                    </a:lnTo>
                    <a:lnTo>
                      <a:pt x="27" y="4"/>
                    </a:lnTo>
                    <a:lnTo>
                      <a:pt x="25" y="4"/>
                    </a:lnTo>
                    <a:lnTo>
                      <a:pt x="23" y="4"/>
                    </a:lnTo>
                    <a:lnTo>
                      <a:pt x="22" y="5"/>
                    </a:lnTo>
                    <a:lnTo>
                      <a:pt x="20" y="5"/>
                    </a:lnTo>
                    <a:lnTo>
                      <a:pt x="19" y="5"/>
                    </a:lnTo>
                    <a:lnTo>
                      <a:pt x="17" y="5"/>
                    </a:lnTo>
                    <a:lnTo>
                      <a:pt x="16" y="5"/>
                    </a:lnTo>
                    <a:lnTo>
                      <a:pt x="15" y="6"/>
                    </a:lnTo>
                    <a:lnTo>
                      <a:pt x="13" y="6"/>
                    </a:lnTo>
                    <a:lnTo>
                      <a:pt x="12" y="6"/>
                    </a:lnTo>
                    <a:lnTo>
                      <a:pt x="11" y="6"/>
                    </a:lnTo>
                    <a:lnTo>
                      <a:pt x="10" y="6"/>
                    </a:lnTo>
                    <a:lnTo>
                      <a:pt x="9" y="7"/>
                    </a:lnTo>
                    <a:lnTo>
                      <a:pt x="7" y="7"/>
                    </a:lnTo>
                    <a:lnTo>
                      <a:pt x="5" y="7"/>
                    </a:lnTo>
                    <a:lnTo>
                      <a:pt x="4" y="8"/>
                    </a:lnTo>
                    <a:lnTo>
                      <a:pt x="3" y="8"/>
                    </a:lnTo>
                    <a:lnTo>
                      <a:pt x="1" y="9"/>
                    </a:lnTo>
                    <a:lnTo>
                      <a:pt x="1" y="9"/>
                    </a:lnTo>
                    <a:lnTo>
                      <a:pt x="0"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2" name="Freeform 80"/>
              <p:cNvSpPr>
                <a:spLocks/>
              </p:cNvSpPr>
              <p:nvPr/>
            </p:nvSpPr>
            <p:spPr bwMode="auto">
              <a:xfrm>
                <a:off x="4369" y="1808"/>
                <a:ext cx="51" cy="143"/>
              </a:xfrm>
              <a:custGeom>
                <a:avLst/>
                <a:gdLst/>
                <a:ahLst/>
                <a:cxnLst>
                  <a:cxn ang="0">
                    <a:pos x="7" y="2"/>
                  </a:cxn>
                  <a:cxn ang="0">
                    <a:pos x="9" y="5"/>
                  </a:cxn>
                  <a:cxn ang="0">
                    <a:pos x="11" y="9"/>
                  </a:cxn>
                  <a:cxn ang="0">
                    <a:pos x="13" y="15"/>
                  </a:cxn>
                  <a:cxn ang="0">
                    <a:pos x="14" y="18"/>
                  </a:cxn>
                  <a:cxn ang="0">
                    <a:pos x="15" y="21"/>
                  </a:cxn>
                  <a:cxn ang="0">
                    <a:pos x="16" y="25"/>
                  </a:cxn>
                  <a:cxn ang="0">
                    <a:pos x="18" y="29"/>
                  </a:cxn>
                  <a:cxn ang="0">
                    <a:pos x="19" y="33"/>
                  </a:cxn>
                  <a:cxn ang="0">
                    <a:pos x="20" y="38"/>
                  </a:cxn>
                  <a:cxn ang="0">
                    <a:pos x="21" y="42"/>
                  </a:cxn>
                  <a:cxn ang="0">
                    <a:pos x="22" y="46"/>
                  </a:cxn>
                  <a:cxn ang="0">
                    <a:pos x="22" y="50"/>
                  </a:cxn>
                  <a:cxn ang="0">
                    <a:pos x="22" y="54"/>
                  </a:cxn>
                  <a:cxn ang="0">
                    <a:pos x="22" y="57"/>
                  </a:cxn>
                  <a:cxn ang="0">
                    <a:pos x="23" y="60"/>
                  </a:cxn>
                  <a:cxn ang="0">
                    <a:pos x="23" y="66"/>
                  </a:cxn>
                  <a:cxn ang="0">
                    <a:pos x="24" y="72"/>
                  </a:cxn>
                  <a:cxn ang="0">
                    <a:pos x="24" y="76"/>
                  </a:cxn>
                  <a:cxn ang="0">
                    <a:pos x="25" y="79"/>
                  </a:cxn>
                  <a:cxn ang="0">
                    <a:pos x="25" y="83"/>
                  </a:cxn>
                  <a:cxn ang="0">
                    <a:pos x="26" y="87"/>
                  </a:cxn>
                  <a:cxn ang="0">
                    <a:pos x="27" y="91"/>
                  </a:cxn>
                  <a:cxn ang="0">
                    <a:pos x="28" y="96"/>
                  </a:cxn>
                  <a:cxn ang="0">
                    <a:pos x="29" y="100"/>
                  </a:cxn>
                  <a:cxn ang="0">
                    <a:pos x="31" y="104"/>
                  </a:cxn>
                  <a:cxn ang="0">
                    <a:pos x="32" y="109"/>
                  </a:cxn>
                  <a:cxn ang="0">
                    <a:pos x="34" y="113"/>
                  </a:cxn>
                  <a:cxn ang="0">
                    <a:pos x="36" y="117"/>
                  </a:cxn>
                  <a:cxn ang="0">
                    <a:pos x="38" y="121"/>
                  </a:cxn>
                  <a:cxn ang="0">
                    <a:pos x="40" y="125"/>
                  </a:cxn>
                  <a:cxn ang="0">
                    <a:pos x="42" y="128"/>
                  </a:cxn>
                  <a:cxn ang="0">
                    <a:pos x="44" y="133"/>
                  </a:cxn>
                  <a:cxn ang="0">
                    <a:pos x="47" y="137"/>
                  </a:cxn>
                  <a:cxn ang="0">
                    <a:pos x="49" y="141"/>
                  </a:cxn>
                  <a:cxn ang="0">
                    <a:pos x="29" y="142"/>
                  </a:cxn>
                  <a:cxn ang="0">
                    <a:pos x="29" y="138"/>
                  </a:cxn>
                  <a:cxn ang="0">
                    <a:pos x="28" y="134"/>
                  </a:cxn>
                  <a:cxn ang="0">
                    <a:pos x="27" y="130"/>
                  </a:cxn>
                  <a:cxn ang="0">
                    <a:pos x="27" y="127"/>
                  </a:cxn>
                  <a:cxn ang="0">
                    <a:pos x="26" y="123"/>
                  </a:cxn>
                  <a:cxn ang="0">
                    <a:pos x="25" y="118"/>
                  </a:cxn>
                  <a:cxn ang="0">
                    <a:pos x="24" y="113"/>
                  </a:cxn>
                  <a:cxn ang="0">
                    <a:pos x="23" y="108"/>
                  </a:cxn>
                  <a:cxn ang="0">
                    <a:pos x="22" y="103"/>
                  </a:cxn>
                  <a:cxn ang="0">
                    <a:pos x="20" y="97"/>
                  </a:cxn>
                  <a:cxn ang="0">
                    <a:pos x="19" y="91"/>
                  </a:cxn>
                  <a:cxn ang="0">
                    <a:pos x="18" y="85"/>
                  </a:cxn>
                  <a:cxn ang="0">
                    <a:pos x="16" y="79"/>
                  </a:cxn>
                  <a:cxn ang="0">
                    <a:pos x="15" y="73"/>
                  </a:cxn>
                  <a:cxn ang="0">
                    <a:pos x="13" y="67"/>
                  </a:cxn>
                  <a:cxn ang="0">
                    <a:pos x="12" y="60"/>
                  </a:cxn>
                  <a:cxn ang="0">
                    <a:pos x="10" y="53"/>
                  </a:cxn>
                  <a:cxn ang="0">
                    <a:pos x="9" y="46"/>
                  </a:cxn>
                  <a:cxn ang="0">
                    <a:pos x="7" y="39"/>
                  </a:cxn>
                  <a:cxn ang="0">
                    <a:pos x="7" y="33"/>
                  </a:cxn>
                  <a:cxn ang="0">
                    <a:pos x="5" y="27"/>
                  </a:cxn>
                  <a:cxn ang="0">
                    <a:pos x="4" y="21"/>
                  </a:cxn>
                  <a:cxn ang="0">
                    <a:pos x="3" y="16"/>
                  </a:cxn>
                  <a:cxn ang="0">
                    <a:pos x="2" y="11"/>
                  </a:cxn>
                  <a:cxn ang="0">
                    <a:pos x="1" y="7"/>
                  </a:cxn>
                  <a:cxn ang="0">
                    <a:pos x="0" y="3"/>
                  </a:cxn>
                  <a:cxn ang="0">
                    <a:pos x="0" y="0"/>
                  </a:cxn>
                </a:cxnLst>
                <a:rect l="0" t="0" r="r" b="b"/>
                <a:pathLst>
                  <a:path w="51" h="143">
                    <a:moveTo>
                      <a:pt x="6" y="0"/>
                    </a:moveTo>
                    <a:lnTo>
                      <a:pt x="6" y="0"/>
                    </a:lnTo>
                    <a:lnTo>
                      <a:pt x="6" y="1"/>
                    </a:lnTo>
                    <a:lnTo>
                      <a:pt x="7" y="2"/>
                    </a:lnTo>
                    <a:lnTo>
                      <a:pt x="7" y="3"/>
                    </a:lnTo>
                    <a:lnTo>
                      <a:pt x="7" y="4"/>
                    </a:lnTo>
                    <a:lnTo>
                      <a:pt x="8" y="4"/>
                    </a:lnTo>
                    <a:lnTo>
                      <a:pt x="9" y="5"/>
                    </a:lnTo>
                    <a:lnTo>
                      <a:pt x="9" y="6"/>
                    </a:lnTo>
                    <a:lnTo>
                      <a:pt x="10" y="7"/>
                    </a:lnTo>
                    <a:lnTo>
                      <a:pt x="10" y="8"/>
                    </a:lnTo>
                    <a:lnTo>
                      <a:pt x="11" y="9"/>
                    </a:lnTo>
                    <a:lnTo>
                      <a:pt x="11" y="10"/>
                    </a:lnTo>
                    <a:lnTo>
                      <a:pt x="12" y="12"/>
                    </a:lnTo>
                    <a:lnTo>
                      <a:pt x="12" y="13"/>
                    </a:lnTo>
                    <a:lnTo>
                      <a:pt x="13" y="15"/>
                    </a:lnTo>
                    <a:lnTo>
                      <a:pt x="13" y="15"/>
                    </a:lnTo>
                    <a:lnTo>
                      <a:pt x="13" y="16"/>
                    </a:lnTo>
                    <a:lnTo>
                      <a:pt x="13" y="17"/>
                    </a:lnTo>
                    <a:lnTo>
                      <a:pt x="14" y="18"/>
                    </a:lnTo>
                    <a:lnTo>
                      <a:pt x="14" y="18"/>
                    </a:lnTo>
                    <a:lnTo>
                      <a:pt x="15" y="19"/>
                    </a:lnTo>
                    <a:lnTo>
                      <a:pt x="15" y="20"/>
                    </a:lnTo>
                    <a:lnTo>
                      <a:pt x="15" y="21"/>
                    </a:lnTo>
                    <a:lnTo>
                      <a:pt x="15" y="22"/>
                    </a:lnTo>
                    <a:lnTo>
                      <a:pt x="16" y="23"/>
                    </a:lnTo>
                    <a:lnTo>
                      <a:pt x="16" y="24"/>
                    </a:lnTo>
                    <a:lnTo>
                      <a:pt x="16" y="25"/>
                    </a:lnTo>
                    <a:lnTo>
                      <a:pt x="17" y="26"/>
                    </a:lnTo>
                    <a:lnTo>
                      <a:pt x="17" y="27"/>
                    </a:lnTo>
                    <a:lnTo>
                      <a:pt x="17" y="28"/>
                    </a:lnTo>
                    <a:lnTo>
                      <a:pt x="18" y="29"/>
                    </a:lnTo>
                    <a:lnTo>
                      <a:pt x="18" y="30"/>
                    </a:lnTo>
                    <a:lnTo>
                      <a:pt x="18" y="31"/>
                    </a:lnTo>
                    <a:lnTo>
                      <a:pt x="18" y="32"/>
                    </a:lnTo>
                    <a:lnTo>
                      <a:pt x="19" y="33"/>
                    </a:lnTo>
                    <a:lnTo>
                      <a:pt x="19" y="34"/>
                    </a:lnTo>
                    <a:lnTo>
                      <a:pt x="19" y="35"/>
                    </a:lnTo>
                    <a:lnTo>
                      <a:pt x="19" y="36"/>
                    </a:lnTo>
                    <a:lnTo>
                      <a:pt x="20" y="38"/>
                    </a:lnTo>
                    <a:lnTo>
                      <a:pt x="20" y="38"/>
                    </a:lnTo>
                    <a:lnTo>
                      <a:pt x="20" y="40"/>
                    </a:lnTo>
                    <a:lnTo>
                      <a:pt x="20" y="41"/>
                    </a:lnTo>
                    <a:lnTo>
                      <a:pt x="21" y="42"/>
                    </a:lnTo>
                    <a:lnTo>
                      <a:pt x="21" y="43"/>
                    </a:lnTo>
                    <a:lnTo>
                      <a:pt x="21" y="44"/>
                    </a:lnTo>
                    <a:lnTo>
                      <a:pt x="21" y="45"/>
                    </a:lnTo>
                    <a:lnTo>
                      <a:pt x="22" y="46"/>
                    </a:lnTo>
                    <a:lnTo>
                      <a:pt x="22" y="47"/>
                    </a:lnTo>
                    <a:lnTo>
                      <a:pt x="22" y="48"/>
                    </a:lnTo>
                    <a:lnTo>
                      <a:pt x="22" y="49"/>
                    </a:lnTo>
                    <a:lnTo>
                      <a:pt x="22" y="50"/>
                    </a:lnTo>
                    <a:lnTo>
                      <a:pt x="22" y="51"/>
                    </a:lnTo>
                    <a:lnTo>
                      <a:pt x="22" y="52"/>
                    </a:lnTo>
                    <a:lnTo>
                      <a:pt x="22" y="53"/>
                    </a:lnTo>
                    <a:lnTo>
                      <a:pt x="22" y="54"/>
                    </a:lnTo>
                    <a:lnTo>
                      <a:pt x="22" y="54"/>
                    </a:lnTo>
                    <a:lnTo>
                      <a:pt x="22" y="55"/>
                    </a:lnTo>
                    <a:lnTo>
                      <a:pt x="22" y="56"/>
                    </a:lnTo>
                    <a:lnTo>
                      <a:pt x="22" y="57"/>
                    </a:lnTo>
                    <a:lnTo>
                      <a:pt x="22" y="57"/>
                    </a:lnTo>
                    <a:lnTo>
                      <a:pt x="23" y="58"/>
                    </a:lnTo>
                    <a:lnTo>
                      <a:pt x="23" y="59"/>
                    </a:lnTo>
                    <a:lnTo>
                      <a:pt x="23" y="60"/>
                    </a:lnTo>
                    <a:lnTo>
                      <a:pt x="23" y="62"/>
                    </a:lnTo>
                    <a:lnTo>
                      <a:pt x="23" y="63"/>
                    </a:lnTo>
                    <a:lnTo>
                      <a:pt x="23" y="64"/>
                    </a:lnTo>
                    <a:lnTo>
                      <a:pt x="23" y="66"/>
                    </a:lnTo>
                    <a:lnTo>
                      <a:pt x="23" y="67"/>
                    </a:lnTo>
                    <a:lnTo>
                      <a:pt x="24" y="69"/>
                    </a:lnTo>
                    <a:lnTo>
                      <a:pt x="24" y="70"/>
                    </a:lnTo>
                    <a:lnTo>
                      <a:pt x="24" y="72"/>
                    </a:lnTo>
                    <a:lnTo>
                      <a:pt x="24" y="73"/>
                    </a:lnTo>
                    <a:lnTo>
                      <a:pt x="24" y="75"/>
                    </a:lnTo>
                    <a:lnTo>
                      <a:pt x="24" y="75"/>
                    </a:lnTo>
                    <a:lnTo>
                      <a:pt x="24" y="76"/>
                    </a:lnTo>
                    <a:lnTo>
                      <a:pt x="25" y="77"/>
                    </a:lnTo>
                    <a:lnTo>
                      <a:pt x="25" y="78"/>
                    </a:lnTo>
                    <a:lnTo>
                      <a:pt x="25" y="79"/>
                    </a:lnTo>
                    <a:lnTo>
                      <a:pt x="25" y="79"/>
                    </a:lnTo>
                    <a:lnTo>
                      <a:pt x="25" y="80"/>
                    </a:lnTo>
                    <a:lnTo>
                      <a:pt x="25" y="81"/>
                    </a:lnTo>
                    <a:lnTo>
                      <a:pt x="25" y="82"/>
                    </a:lnTo>
                    <a:lnTo>
                      <a:pt x="25" y="83"/>
                    </a:lnTo>
                    <a:lnTo>
                      <a:pt x="25" y="84"/>
                    </a:lnTo>
                    <a:lnTo>
                      <a:pt x="26" y="85"/>
                    </a:lnTo>
                    <a:lnTo>
                      <a:pt x="26" y="86"/>
                    </a:lnTo>
                    <a:lnTo>
                      <a:pt x="26" y="87"/>
                    </a:lnTo>
                    <a:lnTo>
                      <a:pt x="26" y="88"/>
                    </a:lnTo>
                    <a:lnTo>
                      <a:pt x="26" y="89"/>
                    </a:lnTo>
                    <a:lnTo>
                      <a:pt x="27" y="90"/>
                    </a:lnTo>
                    <a:lnTo>
                      <a:pt x="27" y="91"/>
                    </a:lnTo>
                    <a:lnTo>
                      <a:pt x="27" y="92"/>
                    </a:lnTo>
                    <a:lnTo>
                      <a:pt x="28" y="93"/>
                    </a:lnTo>
                    <a:lnTo>
                      <a:pt x="28" y="94"/>
                    </a:lnTo>
                    <a:lnTo>
                      <a:pt x="28" y="96"/>
                    </a:lnTo>
                    <a:lnTo>
                      <a:pt x="28" y="97"/>
                    </a:lnTo>
                    <a:lnTo>
                      <a:pt x="28" y="98"/>
                    </a:lnTo>
                    <a:lnTo>
                      <a:pt x="29" y="99"/>
                    </a:lnTo>
                    <a:lnTo>
                      <a:pt x="29" y="100"/>
                    </a:lnTo>
                    <a:lnTo>
                      <a:pt x="29" y="101"/>
                    </a:lnTo>
                    <a:lnTo>
                      <a:pt x="30" y="102"/>
                    </a:lnTo>
                    <a:lnTo>
                      <a:pt x="30" y="103"/>
                    </a:lnTo>
                    <a:lnTo>
                      <a:pt x="31" y="104"/>
                    </a:lnTo>
                    <a:lnTo>
                      <a:pt x="31" y="105"/>
                    </a:lnTo>
                    <a:lnTo>
                      <a:pt x="32" y="106"/>
                    </a:lnTo>
                    <a:lnTo>
                      <a:pt x="32" y="107"/>
                    </a:lnTo>
                    <a:lnTo>
                      <a:pt x="32" y="109"/>
                    </a:lnTo>
                    <a:lnTo>
                      <a:pt x="33" y="110"/>
                    </a:lnTo>
                    <a:lnTo>
                      <a:pt x="33" y="111"/>
                    </a:lnTo>
                    <a:lnTo>
                      <a:pt x="34" y="112"/>
                    </a:lnTo>
                    <a:lnTo>
                      <a:pt x="34" y="113"/>
                    </a:lnTo>
                    <a:lnTo>
                      <a:pt x="35" y="114"/>
                    </a:lnTo>
                    <a:lnTo>
                      <a:pt x="35" y="115"/>
                    </a:lnTo>
                    <a:lnTo>
                      <a:pt x="36" y="116"/>
                    </a:lnTo>
                    <a:lnTo>
                      <a:pt x="36" y="117"/>
                    </a:lnTo>
                    <a:lnTo>
                      <a:pt x="37" y="118"/>
                    </a:lnTo>
                    <a:lnTo>
                      <a:pt x="37" y="119"/>
                    </a:lnTo>
                    <a:lnTo>
                      <a:pt x="37" y="120"/>
                    </a:lnTo>
                    <a:lnTo>
                      <a:pt x="38" y="121"/>
                    </a:lnTo>
                    <a:lnTo>
                      <a:pt x="38" y="122"/>
                    </a:lnTo>
                    <a:lnTo>
                      <a:pt x="39" y="123"/>
                    </a:lnTo>
                    <a:lnTo>
                      <a:pt x="39" y="124"/>
                    </a:lnTo>
                    <a:lnTo>
                      <a:pt x="40" y="125"/>
                    </a:lnTo>
                    <a:lnTo>
                      <a:pt x="40" y="125"/>
                    </a:lnTo>
                    <a:lnTo>
                      <a:pt x="41" y="126"/>
                    </a:lnTo>
                    <a:lnTo>
                      <a:pt x="41" y="127"/>
                    </a:lnTo>
                    <a:lnTo>
                      <a:pt x="42" y="128"/>
                    </a:lnTo>
                    <a:lnTo>
                      <a:pt x="42" y="128"/>
                    </a:lnTo>
                    <a:lnTo>
                      <a:pt x="43" y="129"/>
                    </a:lnTo>
                    <a:lnTo>
                      <a:pt x="43" y="131"/>
                    </a:lnTo>
                    <a:lnTo>
                      <a:pt x="44" y="133"/>
                    </a:lnTo>
                    <a:lnTo>
                      <a:pt x="45" y="134"/>
                    </a:lnTo>
                    <a:lnTo>
                      <a:pt x="46" y="135"/>
                    </a:lnTo>
                    <a:lnTo>
                      <a:pt x="46" y="136"/>
                    </a:lnTo>
                    <a:lnTo>
                      <a:pt x="47" y="137"/>
                    </a:lnTo>
                    <a:lnTo>
                      <a:pt x="48" y="138"/>
                    </a:lnTo>
                    <a:lnTo>
                      <a:pt x="48" y="139"/>
                    </a:lnTo>
                    <a:lnTo>
                      <a:pt x="49" y="140"/>
                    </a:lnTo>
                    <a:lnTo>
                      <a:pt x="49" y="141"/>
                    </a:lnTo>
                    <a:lnTo>
                      <a:pt x="50" y="141"/>
                    </a:lnTo>
                    <a:lnTo>
                      <a:pt x="51" y="142"/>
                    </a:lnTo>
                    <a:lnTo>
                      <a:pt x="30" y="143"/>
                    </a:lnTo>
                    <a:lnTo>
                      <a:pt x="29" y="142"/>
                    </a:lnTo>
                    <a:lnTo>
                      <a:pt x="29" y="141"/>
                    </a:lnTo>
                    <a:lnTo>
                      <a:pt x="29" y="140"/>
                    </a:lnTo>
                    <a:lnTo>
                      <a:pt x="29" y="140"/>
                    </a:lnTo>
                    <a:lnTo>
                      <a:pt x="29" y="138"/>
                    </a:lnTo>
                    <a:lnTo>
                      <a:pt x="29" y="137"/>
                    </a:lnTo>
                    <a:lnTo>
                      <a:pt x="28" y="136"/>
                    </a:lnTo>
                    <a:lnTo>
                      <a:pt x="28" y="134"/>
                    </a:lnTo>
                    <a:lnTo>
                      <a:pt x="28" y="134"/>
                    </a:lnTo>
                    <a:lnTo>
                      <a:pt x="28" y="133"/>
                    </a:lnTo>
                    <a:lnTo>
                      <a:pt x="28" y="132"/>
                    </a:lnTo>
                    <a:lnTo>
                      <a:pt x="28" y="131"/>
                    </a:lnTo>
                    <a:lnTo>
                      <a:pt x="27" y="130"/>
                    </a:lnTo>
                    <a:lnTo>
                      <a:pt x="27" y="130"/>
                    </a:lnTo>
                    <a:lnTo>
                      <a:pt x="27" y="128"/>
                    </a:lnTo>
                    <a:lnTo>
                      <a:pt x="27" y="128"/>
                    </a:lnTo>
                    <a:lnTo>
                      <a:pt x="27" y="127"/>
                    </a:lnTo>
                    <a:lnTo>
                      <a:pt x="26" y="126"/>
                    </a:lnTo>
                    <a:lnTo>
                      <a:pt x="26" y="125"/>
                    </a:lnTo>
                    <a:lnTo>
                      <a:pt x="26" y="124"/>
                    </a:lnTo>
                    <a:lnTo>
                      <a:pt x="26" y="123"/>
                    </a:lnTo>
                    <a:lnTo>
                      <a:pt x="25" y="122"/>
                    </a:lnTo>
                    <a:lnTo>
                      <a:pt x="25" y="120"/>
                    </a:lnTo>
                    <a:lnTo>
                      <a:pt x="25" y="119"/>
                    </a:lnTo>
                    <a:lnTo>
                      <a:pt x="25" y="118"/>
                    </a:lnTo>
                    <a:lnTo>
                      <a:pt x="25" y="117"/>
                    </a:lnTo>
                    <a:lnTo>
                      <a:pt x="24" y="116"/>
                    </a:lnTo>
                    <a:lnTo>
                      <a:pt x="24" y="115"/>
                    </a:lnTo>
                    <a:lnTo>
                      <a:pt x="24" y="113"/>
                    </a:lnTo>
                    <a:lnTo>
                      <a:pt x="24" y="112"/>
                    </a:lnTo>
                    <a:lnTo>
                      <a:pt x="23" y="111"/>
                    </a:lnTo>
                    <a:lnTo>
                      <a:pt x="23" y="109"/>
                    </a:lnTo>
                    <a:lnTo>
                      <a:pt x="23" y="108"/>
                    </a:lnTo>
                    <a:lnTo>
                      <a:pt x="22" y="106"/>
                    </a:lnTo>
                    <a:lnTo>
                      <a:pt x="22" y="105"/>
                    </a:lnTo>
                    <a:lnTo>
                      <a:pt x="22" y="104"/>
                    </a:lnTo>
                    <a:lnTo>
                      <a:pt x="22" y="103"/>
                    </a:lnTo>
                    <a:lnTo>
                      <a:pt x="22" y="101"/>
                    </a:lnTo>
                    <a:lnTo>
                      <a:pt x="21" y="100"/>
                    </a:lnTo>
                    <a:lnTo>
                      <a:pt x="21" y="98"/>
                    </a:lnTo>
                    <a:lnTo>
                      <a:pt x="20" y="97"/>
                    </a:lnTo>
                    <a:lnTo>
                      <a:pt x="20" y="96"/>
                    </a:lnTo>
                    <a:lnTo>
                      <a:pt x="20" y="94"/>
                    </a:lnTo>
                    <a:lnTo>
                      <a:pt x="19" y="93"/>
                    </a:lnTo>
                    <a:lnTo>
                      <a:pt x="19" y="91"/>
                    </a:lnTo>
                    <a:lnTo>
                      <a:pt x="19" y="90"/>
                    </a:lnTo>
                    <a:lnTo>
                      <a:pt x="18" y="88"/>
                    </a:lnTo>
                    <a:lnTo>
                      <a:pt x="18" y="87"/>
                    </a:lnTo>
                    <a:lnTo>
                      <a:pt x="18" y="85"/>
                    </a:lnTo>
                    <a:lnTo>
                      <a:pt x="18" y="84"/>
                    </a:lnTo>
                    <a:lnTo>
                      <a:pt x="17" y="83"/>
                    </a:lnTo>
                    <a:lnTo>
                      <a:pt x="17" y="81"/>
                    </a:lnTo>
                    <a:lnTo>
                      <a:pt x="16" y="79"/>
                    </a:lnTo>
                    <a:lnTo>
                      <a:pt x="16" y="78"/>
                    </a:lnTo>
                    <a:lnTo>
                      <a:pt x="15" y="76"/>
                    </a:lnTo>
                    <a:lnTo>
                      <a:pt x="15" y="75"/>
                    </a:lnTo>
                    <a:lnTo>
                      <a:pt x="15" y="73"/>
                    </a:lnTo>
                    <a:lnTo>
                      <a:pt x="14" y="71"/>
                    </a:lnTo>
                    <a:lnTo>
                      <a:pt x="14" y="70"/>
                    </a:lnTo>
                    <a:lnTo>
                      <a:pt x="14" y="68"/>
                    </a:lnTo>
                    <a:lnTo>
                      <a:pt x="13" y="67"/>
                    </a:lnTo>
                    <a:lnTo>
                      <a:pt x="13" y="65"/>
                    </a:lnTo>
                    <a:lnTo>
                      <a:pt x="13" y="63"/>
                    </a:lnTo>
                    <a:lnTo>
                      <a:pt x="12" y="62"/>
                    </a:lnTo>
                    <a:lnTo>
                      <a:pt x="12" y="60"/>
                    </a:lnTo>
                    <a:lnTo>
                      <a:pt x="11" y="58"/>
                    </a:lnTo>
                    <a:lnTo>
                      <a:pt x="11" y="56"/>
                    </a:lnTo>
                    <a:lnTo>
                      <a:pt x="11" y="55"/>
                    </a:lnTo>
                    <a:lnTo>
                      <a:pt x="10" y="53"/>
                    </a:lnTo>
                    <a:lnTo>
                      <a:pt x="10" y="51"/>
                    </a:lnTo>
                    <a:lnTo>
                      <a:pt x="10" y="50"/>
                    </a:lnTo>
                    <a:lnTo>
                      <a:pt x="9" y="48"/>
                    </a:lnTo>
                    <a:lnTo>
                      <a:pt x="9" y="46"/>
                    </a:lnTo>
                    <a:lnTo>
                      <a:pt x="9" y="44"/>
                    </a:lnTo>
                    <a:lnTo>
                      <a:pt x="8" y="43"/>
                    </a:lnTo>
                    <a:lnTo>
                      <a:pt x="8" y="41"/>
                    </a:lnTo>
                    <a:lnTo>
                      <a:pt x="7" y="39"/>
                    </a:lnTo>
                    <a:lnTo>
                      <a:pt x="7" y="38"/>
                    </a:lnTo>
                    <a:lnTo>
                      <a:pt x="7" y="36"/>
                    </a:lnTo>
                    <a:lnTo>
                      <a:pt x="7" y="34"/>
                    </a:lnTo>
                    <a:lnTo>
                      <a:pt x="7" y="33"/>
                    </a:lnTo>
                    <a:lnTo>
                      <a:pt x="6" y="31"/>
                    </a:lnTo>
                    <a:lnTo>
                      <a:pt x="6" y="30"/>
                    </a:lnTo>
                    <a:lnTo>
                      <a:pt x="6" y="28"/>
                    </a:lnTo>
                    <a:lnTo>
                      <a:pt x="5" y="27"/>
                    </a:lnTo>
                    <a:lnTo>
                      <a:pt x="5" y="25"/>
                    </a:lnTo>
                    <a:lnTo>
                      <a:pt x="4" y="24"/>
                    </a:lnTo>
                    <a:lnTo>
                      <a:pt x="4" y="22"/>
                    </a:lnTo>
                    <a:lnTo>
                      <a:pt x="4" y="21"/>
                    </a:lnTo>
                    <a:lnTo>
                      <a:pt x="4" y="20"/>
                    </a:lnTo>
                    <a:lnTo>
                      <a:pt x="4" y="18"/>
                    </a:lnTo>
                    <a:lnTo>
                      <a:pt x="4" y="17"/>
                    </a:lnTo>
                    <a:lnTo>
                      <a:pt x="3" y="16"/>
                    </a:lnTo>
                    <a:lnTo>
                      <a:pt x="3" y="15"/>
                    </a:lnTo>
                    <a:lnTo>
                      <a:pt x="2" y="13"/>
                    </a:lnTo>
                    <a:lnTo>
                      <a:pt x="2" y="12"/>
                    </a:lnTo>
                    <a:lnTo>
                      <a:pt x="2" y="11"/>
                    </a:lnTo>
                    <a:lnTo>
                      <a:pt x="2" y="10"/>
                    </a:lnTo>
                    <a:lnTo>
                      <a:pt x="2" y="9"/>
                    </a:lnTo>
                    <a:lnTo>
                      <a:pt x="2" y="8"/>
                    </a:lnTo>
                    <a:lnTo>
                      <a:pt x="1" y="7"/>
                    </a:lnTo>
                    <a:lnTo>
                      <a:pt x="1" y="6"/>
                    </a:lnTo>
                    <a:lnTo>
                      <a:pt x="1" y="5"/>
                    </a:lnTo>
                    <a:lnTo>
                      <a:pt x="1" y="5"/>
                    </a:lnTo>
                    <a:lnTo>
                      <a:pt x="0" y="3"/>
                    </a:lnTo>
                    <a:lnTo>
                      <a:pt x="0" y="2"/>
                    </a:lnTo>
                    <a:lnTo>
                      <a:pt x="0" y="1"/>
                    </a:lnTo>
                    <a:lnTo>
                      <a:pt x="0" y="0"/>
                    </a:lnTo>
                    <a:lnTo>
                      <a:pt x="0" y="0"/>
                    </a:lnTo>
                    <a:lnTo>
                      <a:pt x="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3" name="Freeform 81"/>
              <p:cNvSpPr>
                <a:spLocks/>
              </p:cNvSpPr>
              <p:nvPr/>
            </p:nvSpPr>
            <p:spPr bwMode="auto">
              <a:xfrm>
                <a:off x="4366" y="1669"/>
                <a:ext cx="12" cy="142"/>
              </a:xfrm>
              <a:custGeom>
                <a:avLst/>
                <a:gdLst/>
                <a:ahLst/>
                <a:cxnLst>
                  <a:cxn ang="0">
                    <a:pos x="3" y="2"/>
                  </a:cxn>
                  <a:cxn ang="0">
                    <a:pos x="2" y="7"/>
                  </a:cxn>
                  <a:cxn ang="0">
                    <a:pos x="1" y="12"/>
                  </a:cxn>
                  <a:cxn ang="0">
                    <a:pos x="0" y="19"/>
                  </a:cxn>
                  <a:cxn ang="0">
                    <a:pos x="0" y="25"/>
                  </a:cxn>
                  <a:cxn ang="0">
                    <a:pos x="0" y="32"/>
                  </a:cxn>
                  <a:cxn ang="0">
                    <a:pos x="0" y="36"/>
                  </a:cxn>
                  <a:cxn ang="0">
                    <a:pos x="0" y="41"/>
                  </a:cxn>
                  <a:cxn ang="0">
                    <a:pos x="0" y="46"/>
                  </a:cxn>
                  <a:cxn ang="0">
                    <a:pos x="0" y="51"/>
                  </a:cxn>
                  <a:cxn ang="0">
                    <a:pos x="0" y="56"/>
                  </a:cxn>
                  <a:cxn ang="0">
                    <a:pos x="0" y="61"/>
                  </a:cxn>
                  <a:cxn ang="0">
                    <a:pos x="1" y="67"/>
                  </a:cxn>
                  <a:cxn ang="0">
                    <a:pos x="1" y="73"/>
                  </a:cxn>
                  <a:cxn ang="0">
                    <a:pos x="2" y="79"/>
                  </a:cxn>
                  <a:cxn ang="0">
                    <a:pos x="3" y="86"/>
                  </a:cxn>
                  <a:cxn ang="0">
                    <a:pos x="3" y="92"/>
                  </a:cxn>
                  <a:cxn ang="0">
                    <a:pos x="3" y="98"/>
                  </a:cxn>
                  <a:cxn ang="0">
                    <a:pos x="4" y="104"/>
                  </a:cxn>
                  <a:cxn ang="0">
                    <a:pos x="4" y="110"/>
                  </a:cxn>
                  <a:cxn ang="0">
                    <a:pos x="4" y="116"/>
                  </a:cxn>
                  <a:cxn ang="0">
                    <a:pos x="4" y="121"/>
                  </a:cxn>
                  <a:cxn ang="0">
                    <a:pos x="5" y="126"/>
                  </a:cxn>
                  <a:cxn ang="0">
                    <a:pos x="5" y="131"/>
                  </a:cxn>
                  <a:cxn ang="0">
                    <a:pos x="5" y="137"/>
                  </a:cxn>
                  <a:cxn ang="0">
                    <a:pos x="5" y="141"/>
                  </a:cxn>
                  <a:cxn ang="0">
                    <a:pos x="12" y="140"/>
                  </a:cxn>
                  <a:cxn ang="0">
                    <a:pos x="12" y="136"/>
                  </a:cxn>
                  <a:cxn ang="0">
                    <a:pos x="11" y="131"/>
                  </a:cxn>
                  <a:cxn ang="0">
                    <a:pos x="11" y="127"/>
                  </a:cxn>
                  <a:cxn ang="0">
                    <a:pos x="11" y="121"/>
                  </a:cxn>
                  <a:cxn ang="0">
                    <a:pos x="11" y="116"/>
                  </a:cxn>
                  <a:cxn ang="0">
                    <a:pos x="11" y="109"/>
                  </a:cxn>
                  <a:cxn ang="0">
                    <a:pos x="11" y="102"/>
                  </a:cxn>
                  <a:cxn ang="0">
                    <a:pos x="11" y="93"/>
                  </a:cxn>
                  <a:cxn ang="0">
                    <a:pos x="11" y="84"/>
                  </a:cxn>
                  <a:cxn ang="0">
                    <a:pos x="11" y="77"/>
                  </a:cxn>
                  <a:cxn ang="0">
                    <a:pos x="11" y="73"/>
                  </a:cxn>
                  <a:cxn ang="0">
                    <a:pos x="11" y="68"/>
                  </a:cxn>
                  <a:cxn ang="0">
                    <a:pos x="11" y="63"/>
                  </a:cxn>
                  <a:cxn ang="0">
                    <a:pos x="11" y="58"/>
                  </a:cxn>
                  <a:cxn ang="0">
                    <a:pos x="11" y="53"/>
                  </a:cxn>
                  <a:cxn ang="0">
                    <a:pos x="10" y="49"/>
                  </a:cxn>
                  <a:cxn ang="0">
                    <a:pos x="10" y="44"/>
                  </a:cxn>
                  <a:cxn ang="0">
                    <a:pos x="10" y="40"/>
                  </a:cxn>
                  <a:cxn ang="0">
                    <a:pos x="10" y="35"/>
                  </a:cxn>
                  <a:cxn ang="0">
                    <a:pos x="9" y="31"/>
                  </a:cxn>
                  <a:cxn ang="0">
                    <a:pos x="9" y="24"/>
                  </a:cxn>
                  <a:cxn ang="0">
                    <a:pos x="7" y="17"/>
                  </a:cxn>
                  <a:cxn ang="0">
                    <a:pos x="7" y="12"/>
                  </a:cxn>
                  <a:cxn ang="0">
                    <a:pos x="6" y="7"/>
                  </a:cxn>
                  <a:cxn ang="0">
                    <a:pos x="5" y="3"/>
                  </a:cxn>
                  <a:cxn ang="0">
                    <a:pos x="4" y="0"/>
                  </a:cxn>
                </a:cxnLst>
                <a:rect l="0" t="0" r="r" b="b"/>
                <a:pathLst>
                  <a:path w="12" h="142">
                    <a:moveTo>
                      <a:pt x="4" y="0"/>
                    </a:moveTo>
                    <a:lnTo>
                      <a:pt x="3" y="0"/>
                    </a:lnTo>
                    <a:lnTo>
                      <a:pt x="3" y="1"/>
                    </a:lnTo>
                    <a:lnTo>
                      <a:pt x="3" y="2"/>
                    </a:lnTo>
                    <a:lnTo>
                      <a:pt x="3" y="2"/>
                    </a:lnTo>
                    <a:lnTo>
                      <a:pt x="3" y="4"/>
                    </a:lnTo>
                    <a:lnTo>
                      <a:pt x="3" y="5"/>
                    </a:lnTo>
                    <a:lnTo>
                      <a:pt x="2" y="6"/>
                    </a:lnTo>
                    <a:lnTo>
                      <a:pt x="2" y="6"/>
                    </a:lnTo>
                    <a:lnTo>
                      <a:pt x="2" y="7"/>
                    </a:lnTo>
                    <a:lnTo>
                      <a:pt x="2" y="8"/>
                    </a:lnTo>
                    <a:lnTo>
                      <a:pt x="2" y="9"/>
                    </a:lnTo>
                    <a:lnTo>
                      <a:pt x="1" y="10"/>
                    </a:lnTo>
                    <a:lnTo>
                      <a:pt x="1" y="11"/>
                    </a:lnTo>
                    <a:lnTo>
                      <a:pt x="1" y="12"/>
                    </a:lnTo>
                    <a:lnTo>
                      <a:pt x="1" y="13"/>
                    </a:lnTo>
                    <a:lnTo>
                      <a:pt x="1" y="15"/>
                    </a:lnTo>
                    <a:lnTo>
                      <a:pt x="0" y="16"/>
                    </a:lnTo>
                    <a:lnTo>
                      <a:pt x="0" y="17"/>
                    </a:lnTo>
                    <a:lnTo>
                      <a:pt x="0" y="19"/>
                    </a:lnTo>
                    <a:lnTo>
                      <a:pt x="0" y="20"/>
                    </a:lnTo>
                    <a:lnTo>
                      <a:pt x="0" y="21"/>
                    </a:lnTo>
                    <a:lnTo>
                      <a:pt x="0" y="23"/>
                    </a:lnTo>
                    <a:lnTo>
                      <a:pt x="0" y="24"/>
                    </a:lnTo>
                    <a:lnTo>
                      <a:pt x="0" y="25"/>
                    </a:lnTo>
                    <a:lnTo>
                      <a:pt x="0" y="27"/>
                    </a:lnTo>
                    <a:lnTo>
                      <a:pt x="0" y="28"/>
                    </a:lnTo>
                    <a:lnTo>
                      <a:pt x="0" y="30"/>
                    </a:lnTo>
                    <a:lnTo>
                      <a:pt x="0" y="31"/>
                    </a:lnTo>
                    <a:lnTo>
                      <a:pt x="0" y="32"/>
                    </a:lnTo>
                    <a:lnTo>
                      <a:pt x="0" y="33"/>
                    </a:lnTo>
                    <a:lnTo>
                      <a:pt x="0" y="34"/>
                    </a:lnTo>
                    <a:lnTo>
                      <a:pt x="0" y="35"/>
                    </a:lnTo>
                    <a:lnTo>
                      <a:pt x="0" y="35"/>
                    </a:lnTo>
                    <a:lnTo>
                      <a:pt x="0" y="36"/>
                    </a:lnTo>
                    <a:lnTo>
                      <a:pt x="0" y="37"/>
                    </a:lnTo>
                    <a:lnTo>
                      <a:pt x="0" y="38"/>
                    </a:lnTo>
                    <a:lnTo>
                      <a:pt x="0" y="39"/>
                    </a:lnTo>
                    <a:lnTo>
                      <a:pt x="0" y="40"/>
                    </a:lnTo>
                    <a:lnTo>
                      <a:pt x="0" y="41"/>
                    </a:lnTo>
                    <a:lnTo>
                      <a:pt x="0" y="42"/>
                    </a:lnTo>
                    <a:lnTo>
                      <a:pt x="0" y="43"/>
                    </a:lnTo>
                    <a:lnTo>
                      <a:pt x="0" y="44"/>
                    </a:lnTo>
                    <a:lnTo>
                      <a:pt x="0" y="45"/>
                    </a:lnTo>
                    <a:lnTo>
                      <a:pt x="0" y="46"/>
                    </a:lnTo>
                    <a:lnTo>
                      <a:pt x="0" y="47"/>
                    </a:lnTo>
                    <a:lnTo>
                      <a:pt x="0" y="47"/>
                    </a:lnTo>
                    <a:lnTo>
                      <a:pt x="0" y="49"/>
                    </a:lnTo>
                    <a:lnTo>
                      <a:pt x="0" y="50"/>
                    </a:lnTo>
                    <a:lnTo>
                      <a:pt x="0" y="51"/>
                    </a:lnTo>
                    <a:lnTo>
                      <a:pt x="0" y="52"/>
                    </a:lnTo>
                    <a:lnTo>
                      <a:pt x="0" y="53"/>
                    </a:lnTo>
                    <a:lnTo>
                      <a:pt x="0" y="54"/>
                    </a:lnTo>
                    <a:lnTo>
                      <a:pt x="0" y="55"/>
                    </a:lnTo>
                    <a:lnTo>
                      <a:pt x="0" y="56"/>
                    </a:lnTo>
                    <a:lnTo>
                      <a:pt x="0" y="57"/>
                    </a:lnTo>
                    <a:lnTo>
                      <a:pt x="0" y="58"/>
                    </a:lnTo>
                    <a:lnTo>
                      <a:pt x="0" y="59"/>
                    </a:lnTo>
                    <a:lnTo>
                      <a:pt x="0" y="60"/>
                    </a:lnTo>
                    <a:lnTo>
                      <a:pt x="0" y="61"/>
                    </a:lnTo>
                    <a:lnTo>
                      <a:pt x="0" y="63"/>
                    </a:lnTo>
                    <a:lnTo>
                      <a:pt x="0" y="63"/>
                    </a:lnTo>
                    <a:lnTo>
                      <a:pt x="1" y="65"/>
                    </a:lnTo>
                    <a:lnTo>
                      <a:pt x="1" y="66"/>
                    </a:lnTo>
                    <a:lnTo>
                      <a:pt x="1" y="67"/>
                    </a:lnTo>
                    <a:lnTo>
                      <a:pt x="1" y="68"/>
                    </a:lnTo>
                    <a:lnTo>
                      <a:pt x="1" y="69"/>
                    </a:lnTo>
                    <a:lnTo>
                      <a:pt x="1" y="70"/>
                    </a:lnTo>
                    <a:lnTo>
                      <a:pt x="1" y="72"/>
                    </a:lnTo>
                    <a:lnTo>
                      <a:pt x="1" y="73"/>
                    </a:lnTo>
                    <a:lnTo>
                      <a:pt x="1" y="74"/>
                    </a:lnTo>
                    <a:lnTo>
                      <a:pt x="1" y="75"/>
                    </a:lnTo>
                    <a:lnTo>
                      <a:pt x="2" y="77"/>
                    </a:lnTo>
                    <a:lnTo>
                      <a:pt x="2" y="78"/>
                    </a:lnTo>
                    <a:lnTo>
                      <a:pt x="2" y="79"/>
                    </a:lnTo>
                    <a:lnTo>
                      <a:pt x="2" y="81"/>
                    </a:lnTo>
                    <a:lnTo>
                      <a:pt x="2" y="82"/>
                    </a:lnTo>
                    <a:lnTo>
                      <a:pt x="2" y="83"/>
                    </a:lnTo>
                    <a:lnTo>
                      <a:pt x="2" y="84"/>
                    </a:lnTo>
                    <a:lnTo>
                      <a:pt x="3" y="86"/>
                    </a:lnTo>
                    <a:lnTo>
                      <a:pt x="3" y="87"/>
                    </a:lnTo>
                    <a:lnTo>
                      <a:pt x="3" y="88"/>
                    </a:lnTo>
                    <a:lnTo>
                      <a:pt x="3" y="89"/>
                    </a:lnTo>
                    <a:lnTo>
                      <a:pt x="3" y="91"/>
                    </a:lnTo>
                    <a:lnTo>
                      <a:pt x="3" y="92"/>
                    </a:lnTo>
                    <a:lnTo>
                      <a:pt x="3" y="93"/>
                    </a:lnTo>
                    <a:lnTo>
                      <a:pt x="3" y="94"/>
                    </a:lnTo>
                    <a:lnTo>
                      <a:pt x="3" y="96"/>
                    </a:lnTo>
                    <a:lnTo>
                      <a:pt x="3" y="97"/>
                    </a:lnTo>
                    <a:lnTo>
                      <a:pt x="3" y="98"/>
                    </a:lnTo>
                    <a:lnTo>
                      <a:pt x="3" y="99"/>
                    </a:lnTo>
                    <a:lnTo>
                      <a:pt x="3" y="101"/>
                    </a:lnTo>
                    <a:lnTo>
                      <a:pt x="3" y="102"/>
                    </a:lnTo>
                    <a:lnTo>
                      <a:pt x="3" y="103"/>
                    </a:lnTo>
                    <a:lnTo>
                      <a:pt x="4" y="104"/>
                    </a:lnTo>
                    <a:lnTo>
                      <a:pt x="4" y="106"/>
                    </a:lnTo>
                    <a:lnTo>
                      <a:pt x="4" y="107"/>
                    </a:lnTo>
                    <a:lnTo>
                      <a:pt x="4" y="108"/>
                    </a:lnTo>
                    <a:lnTo>
                      <a:pt x="4" y="109"/>
                    </a:lnTo>
                    <a:lnTo>
                      <a:pt x="4" y="110"/>
                    </a:lnTo>
                    <a:lnTo>
                      <a:pt x="4" y="111"/>
                    </a:lnTo>
                    <a:lnTo>
                      <a:pt x="4" y="113"/>
                    </a:lnTo>
                    <a:lnTo>
                      <a:pt x="4" y="114"/>
                    </a:lnTo>
                    <a:lnTo>
                      <a:pt x="4" y="115"/>
                    </a:lnTo>
                    <a:lnTo>
                      <a:pt x="4" y="116"/>
                    </a:lnTo>
                    <a:lnTo>
                      <a:pt x="4" y="117"/>
                    </a:lnTo>
                    <a:lnTo>
                      <a:pt x="4" y="118"/>
                    </a:lnTo>
                    <a:lnTo>
                      <a:pt x="4" y="119"/>
                    </a:lnTo>
                    <a:lnTo>
                      <a:pt x="4" y="120"/>
                    </a:lnTo>
                    <a:lnTo>
                      <a:pt x="4" y="121"/>
                    </a:lnTo>
                    <a:lnTo>
                      <a:pt x="5" y="122"/>
                    </a:lnTo>
                    <a:lnTo>
                      <a:pt x="5" y="123"/>
                    </a:lnTo>
                    <a:lnTo>
                      <a:pt x="5" y="124"/>
                    </a:lnTo>
                    <a:lnTo>
                      <a:pt x="5" y="125"/>
                    </a:lnTo>
                    <a:lnTo>
                      <a:pt x="5" y="126"/>
                    </a:lnTo>
                    <a:lnTo>
                      <a:pt x="5" y="127"/>
                    </a:lnTo>
                    <a:lnTo>
                      <a:pt x="5" y="128"/>
                    </a:lnTo>
                    <a:lnTo>
                      <a:pt x="5" y="129"/>
                    </a:lnTo>
                    <a:lnTo>
                      <a:pt x="5" y="130"/>
                    </a:lnTo>
                    <a:lnTo>
                      <a:pt x="5" y="131"/>
                    </a:lnTo>
                    <a:lnTo>
                      <a:pt x="5" y="131"/>
                    </a:lnTo>
                    <a:lnTo>
                      <a:pt x="5" y="133"/>
                    </a:lnTo>
                    <a:lnTo>
                      <a:pt x="5" y="134"/>
                    </a:lnTo>
                    <a:lnTo>
                      <a:pt x="5" y="136"/>
                    </a:lnTo>
                    <a:lnTo>
                      <a:pt x="5" y="137"/>
                    </a:lnTo>
                    <a:lnTo>
                      <a:pt x="5" y="138"/>
                    </a:lnTo>
                    <a:lnTo>
                      <a:pt x="5" y="139"/>
                    </a:lnTo>
                    <a:lnTo>
                      <a:pt x="5" y="140"/>
                    </a:lnTo>
                    <a:lnTo>
                      <a:pt x="5" y="140"/>
                    </a:lnTo>
                    <a:lnTo>
                      <a:pt x="5" y="141"/>
                    </a:lnTo>
                    <a:lnTo>
                      <a:pt x="5" y="142"/>
                    </a:lnTo>
                    <a:lnTo>
                      <a:pt x="12" y="142"/>
                    </a:lnTo>
                    <a:lnTo>
                      <a:pt x="12" y="141"/>
                    </a:lnTo>
                    <a:lnTo>
                      <a:pt x="12" y="141"/>
                    </a:lnTo>
                    <a:lnTo>
                      <a:pt x="12" y="140"/>
                    </a:lnTo>
                    <a:lnTo>
                      <a:pt x="12" y="139"/>
                    </a:lnTo>
                    <a:lnTo>
                      <a:pt x="12" y="138"/>
                    </a:lnTo>
                    <a:lnTo>
                      <a:pt x="12" y="138"/>
                    </a:lnTo>
                    <a:lnTo>
                      <a:pt x="12" y="137"/>
                    </a:lnTo>
                    <a:lnTo>
                      <a:pt x="12" y="136"/>
                    </a:lnTo>
                    <a:lnTo>
                      <a:pt x="12" y="134"/>
                    </a:lnTo>
                    <a:lnTo>
                      <a:pt x="12" y="133"/>
                    </a:lnTo>
                    <a:lnTo>
                      <a:pt x="11" y="132"/>
                    </a:lnTo>
                    <a:lnTo>
                      <a:pt x="11" y="132"/>
                    </a:lnTo>
                    <a:lnTo>
                      <a:pt x="11" y="131"/>
                    </a:lnTo>
                    <a:lnTo>
                      <a:pt x="11" y="130"/>
                    </a:lnTo>
                    <a:lnTo>
                      <a:pt x="11" y="129"/>
                    </a:lnTo>
                    <a:lnTo>
                      <a:pt x="11" y="128"/>
                    </a:lnTo>
                    <a:lnTo>
                      <a:pt x="11" y="127"/>
                    </a:lnTo>
                    <a:lnTo>
                      <a:pt x="11" y="127"/>
                    </a:lnTo>
                    <a:lnTo>
                      <a:pt x="11" y="126"/>
                    </a:lnTo>
                    <a:lnTo>
                      <a:pt x="11" y="125"/>
                    </a:lnTo>
                    <a:lnTo>
                      <a:pt x="11" y="124"/>
                    </a:lnTo>
                    <a:lnTo>
                      <a:pt x="11" y="122"/>
                    </a:lnTo>
                    <a:lnTo>
                      <a:pt x="11" y="121"/>
                    </a:lnTo>
                    <a:lnTo>
                      <a:pt x="11" y="120"/>
                    </a:lnTo>
                    <a:lnTo>
                      <a:pt x="11" y="119"/>
                    </a:lnTo>
                    <a:lnTo>
                      <a:pt x="11" y="118"/>
                    </a:lnTo>
                    <a:lnTo>
                      <a:pt x="11" y="117"/>
                    </a:lnTo>
                    <a:lnTo>
                      <a:pt x="11" y="116"/>
                    </a:lnTo>
                    <a:lnTo>
                      <a:pt x="11" y="114"/>
                    </a:lnTo>
                    <a:lnTo>
                      <a:pt x="11" y="113"/>
                    </a:lnTo>
                    <a:lnTo>
                      <a:pt x="11" y="112"/>
                    </a:lnTo>
                    <a:lnTo>
                      <a:pt x="11" y="110"/>
                    </a:lnTo>
                    <a:lnTo>
                      <a:pt x="11" y="109"/>
                    </a:lnTo>
                    <a:lnTo>
                      <a:pt x="11" y="108"/>
                    </a:lnTo>
                    <a:lnTo>
                      <a:pt x="11" y="106"/>
                    </a:lnTo>
                    <a:lnTo>
                      <a:pt x="11" y="104"/>
                    </a:lnTo>
                    <a:lnTo>
                      <a:pt x="11" y="103"/>
                    </a:lnTo>
                    <a:lnTo>
                      <a:pt x="11" y="102"/>
                    </a:lnTo>
                    <a:lnTo>
                      <a:pt x="11" y="100"/>
                    </a:lnTo>
                    <a:lnTo>
                      <a:pt x="11" y="98"/>
                    </a:lnTo>
                    <a:lnTo>
                      <a:pt x="11" y="97"/>
                    </a:lnTo>
                    <a:lnTo>
                      <a:pt x="11" y="95"/>
                    </a:lnTo>
                    <a:lnTo>
                      <a:pt x="11" y="93"/>
                    </a:lnTo>
                    <a:lnTo>
                      <a:pt x="11" y="91"/>
                    </a:lnTo>
                    <a:lnTo>
                      <a:pt x="11" y="90"/>
                    </a:lnTo>
                    <a:lnTo>
                      <a:pt x="11" y="88"/>
                    </a:lnTo>
                    <a:lnTo>
                      <a:pt x="11" y="86"/>
                    </a:lnTo>
                    <a:lnTo>
                      <a:pt x="11" y="84"/>
                    </a:lnTo>
                    <a:lnTo>
                      <a:pt x="11" y="82"/>
                    </a:lnTo>
                    <a:lnTo>
                      <a:pt x="11" y="81"/>
                    </a:lnTo>
                    <a:lnTo>
                      <a:pt x="11" y="80"/>
                    </a:lnTo>
                    <a:lnTo>
                      <a:pt x="11" y="79"/>
                    </a:lnTo>
                    <a:lnTo>
                      <a:pt x="11" y="77"/>
                    </a:lnTo>
                    <a:lnTo>
                      <a:pt x="11" y="76"/>
                    </a:lnTo>
                    <a:lnTo>
                      <a:pt x="11" y="75"/>
                    </a:lnTo>
                    <a:lnTo>
                      <a:pt x="11" y="75"/>
                    </a:lnTo>
                    <a:lnTo>
                      <a:pt x="11" y="73"/>
                    </a:lnTo>
                    <a:lnTo>
                      <a:pt x="11" y="73"/>
                    </a:lnTo>
                    <a:lnTo>
                      <a:pt x="11" y="71"/>
                    </a:lnTo>
                    <a:lnTo>
                      <a:pt x="11" y="70"/>
                    </a:lnTo>
                    <a:lnTo>
                      <a:pt x="11" y="69"/>
                    </a:lnTo>
                    <a:lnTo>
                      <a:pt x="11" y="69"/>
                    </a:lnTo>
                    <a:lnTo>
                      <a:pt x="11" y="68"/>
                    </a:lnTo>
                    <a:lnTo>
                      <a:pt x="11" y="67"/>
                    </a:lnTo>
                    <a:lnTo>
                      <a:pt x="11" y="66"/>
                    </a:lnTo>
                    <a:lnTo>
                      <a:pt x="11" y="65"/>
                    </a:lnTo>
                    <a:lnTo>
                      <a:pt x="11" y="63"/>
                    </a:lnTo>
                    <a:lnTo>
                      <a:pt x="11" y="63"/>
                    </a:lnTo>
                    <a:lnTo>
                      <a:pt x="11" y="62"/>
                    </a:lnTo>
                    <a:lnTo>
                      <a:pt x="11" y="61"/>
                    </a:lnTo>
                    <a:lnTo>
                      <a:pt x="11" y="60"/>
                    </a:lnTo>
                    <a:lnTo>
                      <a:pt x="11" y="59"/>
                    </a:lnTo>
                    <a:lnTo>
                      <a:pt x="11" y="58"/>
                    </a:lnTo>
                    <a:lnTo>
                      <a:pt x="11" y="57"/>
                    </a:lnTo>
                    <a:lnTo>
                      <a:pt x="11" y="56"/>
                    </a:lnTo>
                    <a:lnTo>
                      <a:pt x="11" y="55"/>
                    </a:lnTo>
                    <a:lnTo>
                      <a:pt x="11" y="54"/>
                    </a:lnTo>
                    <a:lnTo>
                      <a:pt x="11" y="53"/>
                    </a:lnTo>
                    <a:lnTo>
                      <a:pt x="11" y="52"/>
                    </a:lnTo>
                    <a:lnTo>
                      <a:pt x="11" y="51"/>
                    </a:lnTo>
                    <a:lnTo>
                      <a:pt x="11" y="50"/>
                    </a:lnTo>
                    <a:lnTo>
                      <a:pt x="11" y="50"/>
                    </a:lnTo>
                    <a:lnTo>
                      <a:pt x="10" y="49"/>
                    </a:lnTo>
                    <a:lnTo>
                      <a:pt x="10" y="47"/>
                    </a:lnTo>
                    <a:lnTo>
                      <a:pt x="10" y="47"/>
                    </a:lnTo>
                    <a:lnTo>
                      <a:pt x="10" y="46"/>
                    </a:lnTo>
                    <a:lnTo>
                      <a:pt x="10" y="45"/>
                    </a:lnTo>
                    <a:lnTo>
                      <a:pt x="10" y="44"/>
                    </a:lnTo>
                    <a:lnTo>
                      <a:pt x="10" y="43"/>
                    </a:lnTo>
                    <a:lnTo>
                      <a:pt x="10" y="42"/>
                    </a:lnTo>
                    <a:lnTo>
                      <a:pt x="10" y="41"/>
                    </a:lnTo>
                    <a:lnTo>
                      <a:pt x="10" y="41"/>
                    </a:lnTo>
                    <a:lnTo>
                      <a:pt x="10" y="40"/>
                    </a:lnTo>
                    <a:lnTo>
                      <a:pt x="10" y="39"/>
                    </a:lnTo>
                    <a:lnTo>
                      <a:pt x="10" y="38"/>
                    </a:lnTo>
                    <a:lnTo>
                      <a:pt x="10" y="37"/>
                    </a:lnTo>
                    <a:lnTo>
                      <a:pt x="10" y="36"/>
                    </a:lnTo>
                    <a:lnTo>
                      <a:pt x="10" y="35"/>
                    </a:lnTo>
                    <a:lnTo>
                      <a:pt x="10" y="34"/>
                    </a:lnTo>
                    <a:lnTo>
                      <a:pt x="10" y="34"/>
                    </a:lnTo>
                    <a:lnTo>
                      <a:pt x="10" y="33"/>
                    </a:lnTo>
                    <a:lnTo>
                      <a:pt x="10" y="32"/>
                    </a:lnTo>
                    <a:lnTo>
                      <a:pt x="9" y="31"/>
                    </a:lnTo>
                    <a:lnTo>
                      <a:pt x="9" y="29"/>
                    </a:lnTo>
                    <a:lnTo>
                      <a:pt x="9" y="28"/>
                    </a:lnTo>
                    <a:lnTo>
                      <a:pt x="9" y="26"/>
                    </a:lnTo>
                    <a:lnTo>
                      <a:pt x="9" y="25"/>
                    </a:lnTo>
                    <a:lnTo>
                      <a:pt x="9" y="24"/>
                    </a:lnTo>
                    <a:lnTo>
                      <a:pt x="8" y="22"/>
                    </a:lnTo>
                    <a:lnTo>
                      <a:pt x="8" y="21"/>
                    </a:lnTo>
                    <a:lnTo>
                      <a:pt x="8" y="20"/>
                    </a:lnTo>
                    <a:lnTo>
                      <a:pt x="8" y="19"/>
                    </a:lnTo>
                    <a:lnTo>
                      <a:pt x="7" y="17"/>
                    </a:lnTo>
                    <a:lnTo>
                      <a:pt x="7" y="16"/>
                    </a:lnTo>
                    <a:lnTo>
                      <a:pt x="7" y="15"/>
                    </a:lnTo>
                    <a:lnTo>
                      <a:pt x="7" y="14"/>
                    </a:lnTo>
                    <a:lnTo>
                      <a:pt x="7" y="13"/>
                    </a:lnTo>
                    <a:lnTo>
                      <a:pt x="7" y="12"/>
                    </a:lnTo>
                    <a:lnTo>
                      <a:pt x="7" y="11"/>
                    </a:lnTo>
                    <a:lnTo>
                      <a:pt x="6" y="10"/>
                    </a:lnTo>
                    <a:lnTo>
                      <a:pt x="6" y="9"/>
                    </a:lnTo>
                    <a:lnTo>
                      <a:pt x="6" y="8"/>
                    </a:lnTo>
                    <a:lnTo>
                      <a:pt x="6" y="7"/>
                    </a:lnTo>
                    <a:lnTo>
                      <a:pt x="6" y="6"/>
                    </a:lnTo>
                    <a:lnTo>
                      <a:pt x="5" y="6"/>
                    </a:lnTo>
                    <a:lnTo>
                      <a:pt x="5" y="5"/>
                    </a:lnTo>
                    <a:lnTo>
                      <a:pt x="5" y="4"/>
                    </a:lnTo>
                    <a:lnTo>
                      <a:pt x="5" y="3"/>
                    </a:lnTo>
                    <a:lnTo>
                      <a:pt x="4" y="2"/>
                    </a:lnTo>
                    <a:lnTo>
                      <a:pt x="4" y="1"/>
                    </a:lnTo>
                    <a:lnTo>
                      <a:pt x="4" y="1"/>
                    </a:lnTo>
                    <a:lnTo>
                      <a:pt x="4"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4" name="Freeform 82"/>
              <p:cNvSpPr>
                <a:spLocks/>
              </p:cNvSpPr>
              <p:nvPr/>
            </p:nvSpPr>
            <p:spPr bwMode="auto">
              <a:xfrm>
                <a:off x="4599" y="1727"/>
                <a:ext cx="177" cy="170"/>
              </a:xfrm>
              <a:custGeom>
                <a:avLst/>
                <a:gdLst/>
                <a:ahLst/>
                <a:cxnLst>
                  <a:cxn ang="0">
                    <a:pos x="33" y="98"/>
                  </a:cxn>
                  <a:cxn ang="0">
                    <a:pos x="26" y="86"/>
                  </a:cxn>
                  <a:cxn ang="0">
                    <a:pos x="13" y="77"/>
                  </a:cxn>
                  <a:cxn ang="0">
                    <a:pos x="28" y="68"/>
                  </a:cxn>
                  <a:cxn ang="0">
                    <a:pos x="49" y="63"/>
                  </a:cxn>
                  <a:cxn ang="0">
                    <a:pos x="66" y="60"/>
                  </a:cxn>
                  <a:cxn ang="0">
                    <a:pos x="57" y="41"/>
                  </a:cxn>
                  <a:cxn ang="0">
                    <a:pos x="42" y="41"/>
                  </a:cxn>
                  <a:cxn ang="0">
                    <a:pos x="28" y="53"/>
                  </a:cxn>
                  <a:cxn ang="0">
                    <a:pos x="15" y="48"/>
                  </a:cxn>
                  <a:cxn ang="0">
                    <a:pos x="9" y="41"/>
                  </a:cxn>
                  <a:cxn ang="0">
                    <a:pos x="2" y="32"/>
                  </a:cxn>
                  <a:cxn ang="0">
                    <a:pos x="17" y="26"/>
                  </a:cxn>
                  <a:cxn ang="0">
                    <a:pos x="33" y="24"/>
                  </a:cxn>
                  <a:cxn ang="0">
                    <a:pos x="52" y="19"/>
                  </a:cxn>
                  <a:cxn ang="0">
                    <a:pos x="70" y="14"/>
                  </a:cxn>
                  <a:cxn ang="0">
                    <a:pos x="77" y="3"/>
                  </a:cxn>
                  <a:cxn ang="0">
                    <a:pos x="95" y="0"/>
                  </a:cxn>
                  <a:cxn ang="0">
                    <a:pos x="111" y="3"/>
                  </a:cxn>
                  <a:cxn ang="0">
                    <a:pos x="120" y="15"/>
                  </a:cxn>
                  <a:cxn ang="0">
                    <a:pos x="135" y="19"/>
                  </a:cxn>
                  <a:cxn ang="0">
                    <a:pos x="154" y="24"/>
                  </a:cxn>
                  <a:cxn ang="0">
                    <a:pos x="174" y="30"/>
                  </a:cxn>
                  <a:cxn ang="0">
                    <a:pos x="170" y="39"/>
                  </a:cxn>
                  <a:cxn ang="0">
                    <a:pos x="165" y="47"/>
                  </a:cxn>
                  <a:cxn ang="0">
                    <a:pos x="150" y="51"/>
                  </a:cxn>
                  <a:cxn ang="0">
                    <a:pos x="148" y="43"/>
                  </a:cxn>
                  <a:cxn ang="0">
                    <a:pos x="129" y="43"/>
                  </a:cxn>
                  <a:cxn ang="0">
                    <a:pos x="118" y="46"/>
                  </a:cxn>
                  <a:cxn ang="0">
                    <a:pos x="119" y="59"/>
                  </a:cxn>
                  <a:cxn ang="0">
                    <a:pos x="133" y="63"/>
                  </a:cxn>
                  <a:cxn ang="0">
                    <a:pos x="154" y="68"/>
                  </a:cxn>
                  <a:cxn ang="0">
                    <a:pos x="166" y="77"/>
                  </a:cxn>
                  <a:cxn ang="0">
                    <a:pos x="153" y="85"/>
                  </a:cxn>
                  <a:cxn ang="0">
                    <a:pos x="152" y="93"/>
                  </a:cxn>
                  <a:cxn ang="0">
                    <a:pos x="136" y="85"/>
                  </a:cxn>
                  <a:cxn ang="0">
                    <a:pos x="121" y="94"/>
                  </a:cxn>
                  <a:cxn ang="0">
                    <a:pos x="125" y="104"/>
                  </a:cxn>
                  <a:cxn ang="0">
                    <a:pos x="128" y="118"/>
                  </a:cxn>
                  <a:cxn ang="0">
                    <a:pos x="132" y="132"/>
                  </a:cxn>
                  <a:cxn ang="0">
                    <a:pos x="137" y="144"/>
                  </a:cxn>
                  <a:cxn ang="0">
                    <a:pos x="142" y="155"/>
                  </a:cxn>
                  <a:cxn ang="0">
                    <a:pos x="154" y="159"/>
                  </a:cxn>
                  <a:cxn ang="0">
                    <a:pos x="163" y="168"/>
                  </a:cxn>
                  <a:cxn ang="0">
                    <a:pos x="148" y="170"/>
                  </a:cxn>
                  <a:cxn ang="0">
                    <a:pos x="127" y="170"/>
                  </a:cxn>
                  <a:cxn ang="0">
                    <a:pos x="101" y="169"/>
                  </a:cxn>
                  <a:cxn ang="0">
                    <a:pos x="80" y="169"/>
                  </a:cxn>
                  <a:cxn ang="0">
                    <a:pos x="62" y="169"/>
                  </a:cxn>
                  <a:cxn ang="0">
                    <a:pos x="44" y="169"/>
                  </a:cxn>
                  <a:cxn ang="0">
                    <a:pos x="28" y="170"/>
                  </a:cxn>
                  <a:cxn ang="0">
                    <a:pos x="8" y="170"/>
                  </a:cxn>
                  <a:cxn ang="0">
                    <a:pos x="0" y="162"/>
                  </a:cxn>
                  <a:cxn ang="0">
                    <a:pos x="19" y="156"/>
                  </a:cxn>
                  <a:cxn ang="0">
                    <a:pos x="32" y="151"/>
                  </a:cxn>
                  <a:cxn ang="0">
                    <a:pos x="43" y="135"/>
                  </a:cxn>
                  <a:cxn ang="0">
                    <a:pos x="48" y="124"/>
                  </a:cxn>
                  <a:cxn ang="0">
                    <a:pos x="53" y="112"/>
                  </a:cxn>
                  <a:cxn ang="0">
                    <a:pos x="57" y="101"/>
                  </a:cxn>
                  <a:cxn ang="0">
                    <a:pos x="65" y="87"/>
                  </a:cxn>
                  <a:cxn ang="0">
                    <a:pos x="50" y="86"/>
                  </a:cxn>
                </a:cxnLst>
                <a:rect l="0" t="0" r="r" b="b"/>
                <a:pathLst>
                  <a:path w="177" h="170">
                    <a:moveTo>
                      <a:pt x="46" y="87"/>
                    </a:moveTo>
                    <a:lnTo>
                      <a:pt x="46" y="99"/>
                    </a:lnTo>
                    <a:lnTo>
                      <a:pt x="45" y="99"/>
                    </a:lnTo>
                    <a:lnTo>
                      <a:pt x="44" y="99"/>
                    </a:lnTo>
                    <a:lnTo>
                      <a:pt x="43" y="99"/>
                    </a:lnTo>
                    <a:lnTo>
                      <a:pt x="42" y="99"/>
                    </a:lnTo>
                    <a:lnTo>
                      <a:pt x="41" y="99"/>
                    </a:lnTo>
                    <a:lnTo>
                      <a:pt x="40" y="99"/>
                    </a:lnTo>
                    <a:lnTo>
                      <a:pt x="39" y="99"/>
                    </a:lnTo>
                    <a:lnTo>
                      <a:pt x="37" y="99"/>
                    </a:lnTo>
                    <a:lnTo>
                      <a:pt x="36" y="99"/>
                    </a:lnTo>
                    <a:lnTo>
                      <a:pt x="35" y="98"/>
                    </a:lnTo>
                    <a:lnTo>
                      <a:pt x="33" y="98"/>
                    </a:lnTo>
                    <a:lnTo>
                      <a:pt x="32" y="97"/>
                    </a:lnTo>
                    <a:lnTo>
                      <a:pt x="31" y="96"/>
                    </a:lnTo>
                    <a:lnTo>
                      <a:pt x="31" y="95"/>
                    </a:lnTo>
                    <a:lnTo>
                      <a:pt x="30" y="93"/>
                    </a:lnTo>
                    <a:lnTo>
                      <a:pt x="31" y="92"/>
                    </a:lnTo>
                    <a:lnTo>
                      <a:pt x="31" y="90"/>
                    </a:lnTo>
                    <a:lnTo>
                      <a:pt x="31" y="89"/>
                    </a:lnTo>
                    <a:lnTo>
                      <a:pt x="31" y="88"/>
                    </a:lnTo>
                    <a:lnTo>
                      <a:pt x="32" y="87"/>
                    </a:lnTo>
                    <a:lnTo>
                      <a:pt x="31" y="87"/>
                    </a:lnTo>
                    <a:lnTo>
                      <a:pt x="29" y="87"/>
                    </a:lnTo>
                    <a:lnTo>
                      <a:pt x="28" y="86"/>
                    </a:lnTo>
                    <a:lnTo>
                      <a:pt x="26" y="86"/>
                    </a:lnTo>
                    <a:lnTo>
                      <a:pt x="25" y="86"/>
                    </a:lnTo>
                    <a:lnTo>
                      <a:pt x="24" y="86"/>
                    </a:lnTo>
                    <a:lnTo>
                      <a:pt x="22" y="85"/>
                    </a:lnTo>
                    <a:lnTo>
                      <a:pt x="20" y="84"/>
                    </a:lnTo>
                    <a:lnTo>
                      <a:pt x="18" y="84"/>
                    </a:lnTo>
                    <a:lnTo>
                      <a:pt x="17" y="83"/>
                    </a:lnTo>
                    <a:lnTo>
                      <a:pt x="15" y="82"/>
                    </a:lnTo>
                    <a:lnTo>
                      <a:pt x="14" y="81"/>
                    </a:lnTo>
                    <a:lnTo>
                      <a:pt x="13" y="80"/>
                    </a:lnTo>
                    <a:lnTo>
                      <a:pt x="13" y="80"/>
                    </a:lnTo>
                    <a:lnTo>
                      <a:pt x="13" y="79"/>
                    </a:lnTo>
                    <a:lnTo>
                      <a:pt x="13" y="78"/>
                    </a:lnTo>
                    <a:lnTo>
                      <a:pt x="13" y="77"/>
                    </a:lnTo>
                    <a:lnTo>
                      <a:pt x="14" y="76"/>
                    </a:lnTo>
                    <a:lnTo>
                      <a:pt x="14" y="75"/>
                    </a:lnTo>
                    <a:lnTo>
                      <a:pt x="15" y="74"/>
                    </a:lnTo>
                    <a:lnTo>
                      <a:pt x="16" y="74"/>
                    </a:lnTo>
                    <a:lnTo>
                      <a:pt x="17" y="73"/>
                    </a:lnTo>
                    <a:lnTo>
                      <a:pt x="19" y="72"/>
                    </a:lnTo>
                    <a:lnTo>
                      <a:pt x="21" y="71"/>
                    </a:lnTo>
                    <a:lnTo>
                      <a:pt x="22" y="70"/>
                    </a:lnTo>
                    <a:lnTo>
                      <a:pt x="23" y="70"/>
                    </a:lnTo>
                    <a:lnTo>
                      <a:pt x="24" y="69"/>
                    </a:lnTo>
                    <a:lnTo>
                      <a:pt x="25" y="69"/>
                    </a:lnTo>
                    <a:lnTo>
                      <a:pt x="26" y="69"/>
                    </a:lnTo>
                    <a:lnTo>
                      <a:pt x="28" y="68"/>
                    </a:lnTo>
                    <a:lnTo>
                      <a:pt x="29" y="68"/>
                    </a:lnTo>
                    <a:lnTo>
                      <a:pt x="31" y="67"/>
                    </a:lnTo>
                    <a:lnTo>
                      <a:pt x="32" y="67"/>
                    </a:lnTo>
                    <a:lnTo>
                      <a:pt x="34" y="67"/>
                    </a:lnTo>
                    <a:lnTo>
                      <a:pt x="36" y="66"/>
                    </a:lnTo>
                    <a:lnTo>
                      <a:pt x="37" y="66"/>
                    </a:lnTo>
                    <a:lnTo>
                      <a:pt x="39" y="65"/>
                    </a:lnTo>
                    <a:lnTo>
                      <a:pt x="41" y="65"/>
                    </a:lnTo>
                    <a:lnTo>
                      <a:pt x="43" y="64"/>
                    </a:lnTo>
                    <a:lnTo>
                      <a:pt x="44" y="64"/>
                    </a:lnTo>
                    <a:lnTo>
                      <a:pt x="46" y="63"/>
                    </a:lnTo>
                    <a:lnTo>
                      <a:pt x="47" y="63"/>
                    </a:lnTo>
                    <a:lnTo>
                      <a:pt x="49" y="63"/>
                    </a:lnTo>
                    <a:lnTo>
                      <a:pt x="50" y="62"/>
                    </a:lnTo>
                    <a:lnTo>
                      <a:pt x="52" y="62"/>
                    </a:lnTo>
                    <a:lnTo>
                      <a:pt x="53" y="62"/>
                    </a:lnTo>
                    <a:lnTo>
                      <a:pt x="55" y="61"/>
                    </a:lnTo>
                    <a:lnTo>
                      <a:pt x="56" y="61"/>
                    </a:lnTo>
                    <a:lnTo>
                      <a:pt x="57" y="61"/>
                    </a:lnTo>
                    <a:lnTo>
                      <a:pt x="58" y="61"/>
                    </a:lnTo>
                    <a:lnTo>
                      <a:pt x="59" y="61"/>
                    </a:lnTo>
                    <a:lnTo>
                      <a:pt x="60" y="61"/>
                    </a:lnTo>
                    <a:lnTo>
                      <a:pt x="62" y="60"/>
                    </a:lnTo>
                    <a:lnTo>
                      <a:pt x="64" y="60"/>
                    </a:lnTo>
                    <a:lnTo>
                      <a:pt x="65" y="60"/>
                    </a:lnTo>
                    <a:lnTo>
                      <a:pt x="66" y="60"/>
                    </a:lnTo>
                    <a:lnTo>
                      <a:pt x="68" y="59"/>
                    </a:lnTo>
                    <a:lnTo>
                      <a:pt x="69" y="59"/>
                    </a:lnTo>
                    <a:lnTo>
                      <a:pt x="69" y="42"/>
                    </a:lnTo>
                    <a:lnTo>
                      <a:pt x="69" y="41"/>
                    </a:lnTo>
                    <a:lnTo>
                      <a:pt x="69" y="41"/>
                    </a:lnTo>
                    <a:lnTo>
                      <a:pt x="68" y="41"/>
                    </a:lnTo>
                    <a:lnTo>
                      <a:pt x="66" y="41"/>
                    </a:lnTo>
                    <a:lnTo>
                      <a:pt x="65" y="41"/>
                    </a:lnTo>
                    <a:lnTo>
                      <a:pt x="64" y="41"/>
                    </a:lnTo>
                    <a:lnTo>
                      <a:pt x="62" y="41"/>
                    </a:lnTo>
                    <a:lnTo>
                      <a:pt x="61" y="41"/>
                    </a:lnTo>
                    <a:lnTo>
                      <a:pt x="59" y="41"/>
                    </a:lnTo>
                    <a:lnTo>
                      <a:pt x="57" y="41"/>
                    </a:lnTo>
                    <a:lnTo>
                      <a:pt x="56" y="41"/>
                    </a:lnTo>
                    <a:lnTo>
                      <a:pt x="55" y="41"/>
                    </a:lnTo>
                    <a:lnTo>
                      <a:pt x="54" y="41"/>
                    </a:lnTo>
                    <a:lnTo>
                      <a:pt x="53" y="41"/>
                    </a:lnTo>
                    <a:lnTo>
                      <a:pt x="52" y="41"/>
                    </a:lnTo>
                    <a:lnTo>
                      <a:pt x="50" y="41"/>
                    </a:lnTo>
                    <a:lnTo>
                      <a:pt x="49" y="41"/>
                    </a:lnTo>
                    <a:lnTo>
                      <a:pt x="48" y="41"/>
                    </a:lnTo>
                    <a:lnTo>
                      <a:pt x="47" y="41"/>
                    </a:lnTo>
                    <a:lnTo>
                      <a:pt x="46" y="41"/>
                    </a:lnTo>
                    <a:lnTo>
                      <a:pt x="45" y="41"/>
                    </a:lnTo>
                    <a:lnTo>
                      <a:pt x="44" y="41"/>
                    </a:lnTo>
                    <a:lnTo>
                      <a:pt x="42" y="41"/>
                    </a:lnTo>
                    <a:lnTo>
                      <a:pt x="40" y="41"/>
                    </a:lnTo>
                    <a:lnTo>
                      <a:pt x="38" y="42"/>
                    </a:lnTo>
                    <a:lnTo>
                      <a:pt x="36" y="42"/>
                    </a:lnTo>
                    <a:lnTo>
                      <a:pt x="35" y="42"/>
                    </a:lnTo>
                    <a:lnTo>
                      <a:pt x="33" y="42"/>
                    </a:lnTo>
                    <a:lnTo>
                      <a:pt x="32" y="42"/>
                    </a:lnTo>
                    <a:lnTo>
                      <a:pt x="32" y="42"/>
                    </a:lnTo>
                    <a:lnTo>
                      <a:pt x="30" y="42"/>
                    </a:lnTo>
                    <a:lnTo>
                      <a:pt x="30" y="42"/>
                    </a:lnTo>
                    <a:lnTo>
                      <a:pt x="30" y="53"/>
                    </a:lnTo>
                    <a:lnTo>
                      <a:pt x="29" y="53"/>
                    </a:lnTo>
                    <a:lnTo>
                      <a:pt x="29" y="53"/>
                    </a:lnTo>
                    <a:lnTo>
                      <a:pt x="28" y="53"/>
                    </a:lnTo>
                    <a:lnTo>
                      <a:pt x="27" y="53"/>
                    </a:lnTo>
                    <a:lnTo>
                      <a:pt x="26" y="53"/>
                    </a:lnTo>
                    <a:lnTo>
                      <a:pt x="24" y="53"/>
                    </a:lnTo>
                    <a:lnTo>
                      <a:pt x="23" y="53"/>
                    </a:lnTo>
                    <a:lnTo>
                      <a:pt x="21" y="52"/>
                    </a:lnTo>
                    <a:lnTo>
                      <a:pt x="20" y="52"/>
                    </a:lnTo>
                    <a:lnTo>
                      <a:pt x="19" y="52"/>
                    </a:lnTo>
                    <a:lnTo>
                      <a:pt x="17" y="51"/>
                    </a:lnTo>
                    <a:lnTo>
                      <a:pt x="17" y="51"/>
                    </a:lnTo>
                    <a:lnTo>
                      <a:pt x="16" y="50"/>
                    </a:lnTo>
                    <a:lnTo>
                      <a:pt x="15" y="49"/>
                    </a:lnTo>
                    <a:lnTo>
                      <a:pt x="15" y="48"/>
                    </a:lnTo>
                    <a:lnTo>
                      <a:pt x="15" y="48"/>
                    </a:lnTo>
                    <a:lnTo>
                      <a:pt x="15" y="47"/>
                    </a:lnTo>
                    <a:lnTo>
                      <a:pt x="14" y="46"/>
                    </a:lnTo>
                    <a:lnTo>
                      <a:pt x="14" y="45"/>
                    </a:lnTo>
                    <a:lnTo>
                      <a:pt x="15" y="45"/>
                    </a:lnTo>
                    <a:lnTo>
                      <a:pt x="15" y="44"/>
                    </a:lnTo>
                    <a:lnTo>
                      <a:pt x="15" y="43"/>
                    </a:lnTo>
                    <a:lnTo>
                      <a:pt x="15" y="42"/>
                    </a:lnTo>
                    <a:lnTo>
                      <a:pt x="16" y="42"/>
                    </a:lnTo>
                    <a:lnTo>
                      <a:pt x="15" y="42"/>
                    </a:lnTo>
                    <a:lnTo>
                      <a:pt x="14" y="42"/>
                    </a:lnTo>
                    <a:lnTo>
                      <a:pt x="12" y="42"/>
                    </a:lnTo>
                    <a:lnTo>
                      <a:pt x="11" y="42"/>
                    </a:lnTo>
                    <a:lnTo>
                      <a:pt x="9" y="41"/>
                    </a:lnTo>
                    <a:lnTo>
                      <a:pt x="8" y="41"/>
                    </a:lnTo>
                    <a:lnTo>
                      <a:pt x="7" y="41"/>
                    </a:lnTo>
                    <a:lnTo>
                      <a:pt x="6" y="40"/>
                    </a:lnTo>
                    <a:lnTo>
                      <a:pt x="3" y="39"/>
                    </a:lnTo>
                    <a:lnTo>
                      <a:pt x="2" y="39"/>
                    </a:lnTo>
                    <a:lnTo>
                      <a:pt x="1" y="38"/>
                    </a:lnTo>
                    <a:lnTo>
                      <a:pt x="1" y="37"/>
                    </a:lnTo>
                    <a:lnTo>
                      <a:pt x="1" y="36"/>
                    </a:lnTo>
                    <a:lnTo>
                      <a:pt x="1" y="35"/>
                    </a:lnTo>
                    <a:lnTo>
                      <a:pt x="1" y="34"/>
                    </a:lnTo>
                    <a:lnTo>
                      <a:pt x="1" y="34"/>
                    </a:lnTo>
                    <a:lnTo>
                      <a:pt x="2" y="33"/>
                    </a:lnTo>
                    <a:lnTo>
                      <a:pt x="2" y="32"/>
                    </a:lnTo>
                    <a:lnTo>
                      <a:pt x="3" y="31"/>
                    </a:lnTo>
                    <a:lnTo>
                      <a:pt x="3" y="30"/>
                    </a:lnTo>
                    <a:lnTo>
                      <a:pt x="4" y="30"/>
                    </a:lnTo>
                    <a:lnTo>
                      <a:pt x="5" y="29"/>
                    </a:lnTo>
                    <a:lnTo>
                      <a:pt x="7" y="28"/>
                    </a:lnTo>
                    <a:lnTo>
                      <a:pt x="8" y="28"/>
                    </a:lnTo>
                    <a:lnTo>
                      <a:pt x="9" y="27"/>
                    </a:lnTo>
                    <a:lnTo>
                      <a:pt x="10" y="27"/>
                    </a:lnTo>
                    <a:lnTo>
                      <a:pt x="11" y="27"/>
                    </a:lnTo>
                    <a:lnTo>
                      <a:pt x="12" y="27"/>
                    </a:lnTo>
                    <a:lnTo>
                      <a:pt x="14" y="26"/>
                    </a:lnTo>
                    <a:lnTo>
                      <a:pt x="16" y="26"/>
                    </a:lnTo>
                    <a:lnTo>
                      <a:pt x="17" y="26"/>
                    </a:lnTo>
                    <a:lnTo>
                      <a:pt x="20" y="25"/>
                    </a:lnTo>
                    <a:lnTo>
                      <a:pt x="21" y="25"/>
                    </a:lnTo>
                    <a:lnTo>
                      <a:pt x="22" y="25"/>
                    </a:lnTo>
                    <a:lnTo>
                      <a:pt x="23" y="25"/>
                    </a:lnTo>
                    <a:lnTo>
                      <a:pt x="24" y="25"/>
                    </a:lnTo>
                    <a:lnTo>
                      <a:pt x="25" y="24"/>
                    </a:lnTo>
                    <a:lnTo>
                      <a:pt x="26" y="24"/>
                    </a:lnTo>
                    <a:lnTo>
                      <a:pt x="28" y="24"/>
                    </a:lnTo>
                    <a:lnTo>
                      <a:pt x="29" y="24"/>
                    </a:lnTo>
                    <a:lnTo>
                      <a:pt x="30" y="24"/>
                    </a:lnTo>
                    <a:lnTo>
                      <a:pt x="31" y="24"/>
                    </a:lnTo>
                    <a:lnTo>
                      <a:pt x="32" y="24"/>
                    </a:lnTo>
                    <a:lnTo>
                      <a:pt x="33" y="24"/>
                    </a:lnTo>
                    <a:lnTo>
                      <a:pt x="35" y="23"/>
                    </a:lnTo>
                    <a:lnTo>
                      <a:pt x="36" y="23"/>
                    </a:lnTo>
                    <a:lnTo>
                      <a:pt x="37" y="23"/>
                    </a:lnTo>
                    <a:lnTo>
                      <a:pt x="38" y="23"/>
                    </a:lnTo>
                    <a:lnTo>
                      <a:pt x="39" y="22"/>
                    </a:lnTo>
                    <a:lnTo>
                      <a:pt x="40" y="22"/>
                    </a:lnTo>
                    <a:lnTo>
                      <a:pt x="41" y="22"/>
                    </a:lnTo>
                    <a:lnTo>
                      <a:pt x="42" y="22"/>
                    </a:lnTo>
                    <a:lnTo>
                      <a:pt x="44" y="22"/>
                    </a:lnTo>
                    <a:lnTo>
                      <a:pt x="46" y="21"/>
                    </a:lnTo>
                    <a:lnTo>
                      <a:pt x="48" y="21"/>
                    </a:lnTo>
                    <a:lnTo>
                      <a:pt x="50" y="20"/>
                    </a:lnTo>
                    <a:lnTo>
                      <a:pt x="52" y="19"/>
                    </a:lnTo>
                    <a:lnTo>
                      <a:pt x="55" y="19"/>
                    </a:lnTo>
                    <a:lnTo>
                      <a:pt x="56" y="19"/>
                    </a:lnTo>
                    <a:lnTo>
                      <a:pt x="59" y="18"/>
                    </a:lnTo>
                    <a:lnTo>
                      <a:pt x="60" y="18"/>
                    </a:lnTo>
                    <a:lnTo>
                      <a:pt x="62" y="17"/>
                    </a:lnTo>
                    <a:lnTo>
                      <a:pt x="63" y="17"/>
                    </a:lnTo>
                    <a:lnTo>
                      <a:pt x="65" y="17"/>
                    </a:lnTo>
                    <a:lnTo>
                      <a:pt x="66" y="16"/>
                    </a:lnTo>
                    <a:lnTo>
                      <a:pt x="68" y="16"/>
                    </a:lnTo>
                    <a:lnTo>
                      <a:pt x="69" y="15"/>
                    </a:lnTo>
                    <a:lnTo>
                      <a:pt x="71" y="15"/>
                    </a:lnTo>
                    <a:lnTo>
                      <a:pt x="70" y="14"/>
                    </a:lnTo>
                    <a:lnTo>
                      <a:pt x="70" y="14"/>
                    </a:lnTo>
                    <a:lnTo>
                      <a:pt x="70" y="13"/>
                    </a:lnTo>
                    <a:lnTo>
                      <a:pt x="69" y="12"/>
                    </a:lnTo>
                    <a:lnTo>
                      <a:pt x="69" y="11"/>
                    </a:lnTo>
                    <a:lnTo>
                      <a:pt x="69" y="10"/>
                    </a:lnTo>
                    <a:lnTo>
                      <a:pt x="69" y="9"/>
                    </a:lnTo>
                    <a:lnTo>
                      <a:pt x="69" y="8"/>
                    </a:lnTo>
                    <a:lnTo>
                      <a:pt x="69" y="7"/>
                    </a:lnTo>
                    <a:lnTo>
                      <a:pt x="70" y="6"/>
                    </a:lnTo>
                    <a:lnTo>
                      <a:pt x="71" y="6"/>
                    </a:lnTo>
                    <a:lnTo>
                      <a:pt x="73" y="5"/>
                    </a:lnTo>
                    <a:lnTo>
                      <a:pt x="74" y="4"/>
                    </a:lnTo>
                    <a:lnTo>
                      <a:pt x="76" y="3"/>
                    </a:lnTo>
                    <a:lnTo>
                      <a:pt x="77" y="3"/>
                    </a:lnTo>
                    <a:lnTo>
                      <a:pt x="78" y="3"/>
                    </a:lnTo>
                    <a:lnTo>
                      <a:pt x="79" y="2"/>
                    </a:lnTo>
                    <a:lnTo>
                      <a:pt x="80" y="2"/>
                    </a:lnTo>
                    <a:lnTo>
                      <a:pt x="81" y="2"/>
                    </a:lnTo>
                    <a:lnTo>
                      <a:pt x="83" y="2"/>
                    </a:lnTo>
                    <a:lnTo>
                      <a:pt x="84" y="2"/>
                    </a:lnTo>
                    <a:lnTo>
                      <a:pt x="86" y="2"/>
                    </a:lnTo>
                    <a:lnTo>
                      <a:pt x="87" y="1"/>
                    </a:lnTo>
                    <a:lnTo>
                      <a:pt x="89" y="1"/>
                    </a:lnTo>
                    <a:lnTo>
                      <a:pt x="90" y="1"/>
                    </a:lnTo>
                    <a:lnTo>
                      <a:pt x="92" y="1"/>
                    </a:lnTo>
                    <a:lnTo>
                      <a:pt x="93" y="1"/>
                    </a:lnTo>
                    <a:lnTo>
                      <a:pt x="95" y="0"/>
                    </a:lnTo>
                    <a:lnTo>
                      <a:pt x="97" y="0"/>
                    </a:lnTo>
                    <a:lnTo>
                      <a:pt x="98" y="0"/>
                    </a:lnTo>
                    <a:lnTo>
                      <a:pt x="99" y="0"/>
                    </a:lnTo>
                    <a:lnTo>
                      <a:pt x="101" y="0"/>
                    </a:lnTo>
                    <a:lnTo>
                      <a:pt x="101" y="0"/>
                    </a:lnTo>
                    <a:lnTo>
                      <a:pt x="103" y="1"/>
                    </a:lnTo>
                    <a:lnTo>
                      <a:pt x="104" y="1"/>
                    </a:lnTo>
                    <a:lnTo>
                      <a:pt x="105" y="1"/>
                    </a:lnTo>
                    <a:lnTo>
                      <a:pt x="106" y="1"/>
                    </a:lnTo>
                    <a:lnTo>
                      <a:pt x="107" y="2"/>
                    </a:lnTo>
                    <a:lnTo>
                      <a:pt x="108" y="2"/>
                    </a:lnTo>
                    <a:lnTo>
                      <a:pt x="110" y="2"/>
                    </a:lnTo>
                    <a:lnTo>
                      <a:pt x="111" y="3"/>
                    </a:lnTo>
                    <a:lnTo>
                      <a:pt x="112" y="4"/>
                    </a:lnTo>
                    <a:lnTo>
                      <a:pt x="113" y="4"/>
                    </a:lnTo>
                    <a:lnTo>
                      <a:pt x="114" y="5"/>
                    </a:lnTo>
                    <a:lnTo>
                      <a:pt x="115" y="5"/>
                    </a:lnTo>
                    <a:lnTo>
                      <a:pt x="116" y="6"/>
                    </a:lnTo>
                    <a:lnTo>
                      <a:pt x="117" y="7"/>
                    </a:lnTo>
                    <a:lnTo>
                      <a:pt x="118" y="8"/>
                    </a:lnTo>
                    <a:lnTo>
                      <a:pt x="119" y="9"/>
                    </a:lnTo>
                    <a:lnTo>
                      <a:pt x="119" y="10"/>
                    </a:lnTo>
                    <a:lnTo>
                      <a:pt x="119" y="11"/>
                    </a:lnTo>
                    <a:lnTo>
                      <a:pt x="120" y="13"/>
                    </a:lnTo>
                    <a:lnTo>
                      <a:pt x="120" y="14"/>
                    </a:lnTo>
                    <a:lnTo>
                      <a:pt x="120" y="15"/>
                    </a:lnTo>
                    <a:lnTo>
                      <a:pt x="120" y="16"/>
                    </a:lnTo>
                    <a:lnTo>
                      <a:pt x="120" y="16"/>
                    </a:lnTo>
                    <a:lnTo>
                      <a:pt x="120" y="16"/>
                    </a:lnTo>
                    <a:lnTo>
                      <a:pt x="122" y="17"/>
                    </a:lnTo>
                    <a:lnTo>
                      <a:pt x="122" y="17"/>
                    </a:lnTo>
                    <a:lnTo>
                      <a:pt x="124" y="17"/>
                    </a:lnTo>
                    <a:lnTo>
                      <a:pt x="125" y="17"/>
                    </a:lnTo>
                    <a:lnTo>
                      <a:pt x="127" y="17"/>
                    </a:lnTo>
                    <a:lnTo>
                      <a:pt x="128" y="18"/>
                    </a:lnTo>
                    <a:lnTo>
                      <a:pt x="130" y="18"/>
                    </a:lnTo>
                    <a:lnTo>
                      <a:pt x="131" y="19"/>
                    </a:lnTo>
                    <a:lnTo>
                      <a:pt x="134" y="19"/>
                    </a:lnTo>
                    <a:lnTo>
                      <a:pt x="135" y="19"/>
                    </a:lnTo>
                    <a:lnTo>
                      <a:pt x="138" y="20"/>
                    </a:lnTo>
                    <a:lnTo>
                      <a:pt x="139" y="20"/>
                    </a:lnTo>
                    <a:lnTo>
                      <a:pt x="140" y="21"/>
                    </a:lnTo>
                    <a:lnTo>
                      <a:pt x="141" y="21"/>
                    </a:lnTo>
                    <a:lnTo>
                      <a:pt x="142" y="21"/>
                    </a:lnTo>
                    <a:lnTo>
                      <a:pt x="144" y="22"/>
                    </a:lnTo>
                    <a:lnTo>
                      <a:pt x="146" y="22"/>
                    </a:lnTo>
                    <a:lnTo>
                      <a:pt x="147" y="22"/>
                    </a:lnTo>
                    <a:lnTo>
                      <a:pt x="148" y="22"/>
                    </a:lnTo>
                    <a:lnTo>
                      <a:pt x="149" y="23"/>
                    </a:lnTo>
                    <a:lnTo>
                      <a:pt x="150" y="23"/>
                    </a:lnTo>
                    <a:lnTo>
                      <a:pt x="153" y="24"/>
                    </a:lnTo>
                    <a:lnTo>
                      <a:pt x="154" y="24"/>
                    </a:lnTo>
                    <a:lnTo>
                      <a:pt x="157" y="24"/>
                    </a:lnTo>
                    <a:lnTo>
                      <a:pt x="158" y="25"/>
                    </a:lnTo>
                    <a:lnTo>
                      <a:pt x="160" y="25"/>
                    </a:lnTo>
                    <a:lnTo>
                      <a:pt x="162" y="25"/>
                    </a:lnTo>
                    <a:lnTo>
                      <a:pt x="163" y="26"/>
                    </a:lnTo>
                    <a:lnTo>
                      <a:pt x="165" y="26"/>
                    </a:lnTo>
                    <a:lnTo>
                      <a:pt x="166" y="26"/>
                    </a:lnTo>
                    <a:lnTo>
                      <a:pt x="167" y="27"/>
                    </a:lnTo>
                    <a:lnTo>
                      <a:pt x="168" y="27"/>
                    </a:lnTo>
                    <a:lnTo>
                      <a:pt x="169" y="27"/>
                    </a:lnTo>
                    <a:lnTo>
                      <a:pt x="171" y="28"/>
                    </a:lnTo>
                    <a:lnTo>
                      <a:pt x="172" y="29"/>
                    </a:lnTo>
                    <a:lnTo>
                      <a:pt x="174" y="30"/>
                    </a:lnTo>
                    <a:lnTo>
                      <a:pt x="175" y="31"/>
                    </a:lnTo>
                    <a:lnTo>
                      <a:pt x="176" y="32"/>
                    </a:lnTo>
                    <a:lnTo>
                      <a:pt x="176" y="33"/>
                    </a:lnTo>
                    <a:lnTo>
                      <a:pt x="177" y="34"/>
                    </a:lnTo>
                    <a:lnTo>
                      <a:pt x="177" y="35"/>
                    </a:lnTo>
                    <a:lnTo>
                      <a:pt x="176" y="36"/>
                    </a:lnTo>
                    <a:lnTo>
                      <a:pt x="176" y="37"/>
                    </a:lnTo>
                    <a:lnTo>
                      <a:pt x="175" y="37"/>
                    </a:lnTo>
                    <a:lnTo>
                      <a:pt x="174" y="38"/>
                    </a:lnTo>
                    <a:lnTo>
                      <a:pt x="173" y="38"/>
                    </a:lnTo>
                    <a:lnTo>
                      <a:pt x="172" y="39"/>
                    </a:lnTo>
                    <a:lnTo>
                      <a:pt x="171" y="39"/>
                    </a:lnTo>
                    <a:lnTo>
                      <a:pt x="170" y="39"/>
                    </a:lnTo>
                    <a:lnTo>
                      <a:pt x="168" y="39"/>
                    </a:lnTo>
                    <a:lnTo>
                      <a:pt x="167" y="40"/>
                    </a:lnTo>
                    <a:lnTo>
                      <a:pt x="166" y="40"/>
                    </a:lnTo>
                    <a:lnTo>
                      <a:pt x="164" y="40"/>
                    </a:lnTo>
                    <a:lnTo>
                      <a:pt x="164" y="40"/>
                    </a:lnTo>
                    <a:lnTo>
                      <a:pt x="164" y="41"/>
                    </a:lnTo>
                    <a:lnTo>
                      <a:pt x="164" y="42"/>
                    </a:lnTo>
                    <a:lnTo>
                      <a:pt x="165" y="44"/>
                    </a:lnTo>
                    <a:lnTo>
                      <a:pt x="165" y="44"/>
                    </a:lnTo>
                    <a:lnTo>
                      <a:pt x="165" y="45"/>
                    </a:lnTo>
                    <a:lnTo>
                      <a:pt x="165" y="46"/>
                    </a:lnTo>
                    <a:lnTo>
                      <a:pt x="165" y="47"/>
                    </a:lnTo>
                    <a:lnTo>
                      <a:pt x="165" y="47"/>
                    </a:lnTo>
                    <a:lnTo>
                      <a:pt x="165" y="48"/>
                    </a:lnTo>
                    <a:lnTo>
                      <a:pt x="164" y="49"/>
                    </a:lnTo>
                    <a:lnTo>
                      <a:pt x="164" y="50"/>
                    </a:lnTo>
                    <a:lnTo>
                      <a:pt x="162" y="51"/>
                    </a:lnTo>
                    <a:lnTo>
                      <a:pt x="161" y="52"/>
                    </a:lnTo>
                    <a:lnTo>
                      <a:pt x="159" y="52"/>
                    </a:lnTo>
                    <a:lnTo>
                      <a:pt x="157" y="53"/>
                    </a:lnTo>
                    <a:lnTo>
                      <a:pt x="155" y="53"/>
                    </a:lnTo>
                    <a:lnTo>
                      <a:pt x="153" y="53"/>
                    </a:lnTo>
                    <a:lnTo>
                      <a:pt x="151" y="53"/>
                    </a:lnTo>
                    <a:lnTo>
                      <a:pt x="150" y="53"/>
                    </a:lnTo>
                    <a:lnTo>
                      <a:pt x="150" y="52"/>
                    </a:lnTo>
                    <a:lnTo>
                      <a:pt x="150" y="51"/>
                    </a:lnTo>
                    <a:lnTo>
                      <a:pt x="150" y="50"/>
                    </a:lnTo>
                    <a:lnTo>
                      <a:pt x="150" y="49"/>
                    </a:lnTo>
                    <a:lnTo>
                      <a:pt x="150" y="48"/>
                    </a:lnTo>
                    <a:lnTo>
                      <a:pt x="150" y="47"/>
                    </a:lnTo>
                    <a:lnTo>
                      <a:pt x="150" y="46"/>
                    </a:lnTo>
                    <a:lnTo>
                      <a:pt x="150" y="46"/>
                    </a:lnTo>
                    <a:lnTo>
                      <a:pt x="150" y="45"/>
                    </a:lnTo>
                    <a:lnTo>
                      <a:pt x="150" y="44"/>
                    </a:lnTo>
                    <a:lnTo>
                      <a:pt x="150" y="43"/>
                    </a:lnTo>
                    <a:lnTo>
                      <a:pt x="150" y="43"/>
                    </a:lnTo>
                    <a:lnTo>
                      <a:pt x="149" y="43"/>
                    </a:lnTo>
                    <a:lnTo>
                      <a:pt x="149" y="43"/>
                    </a:lnTo>
                    <a:lnTo>
                      <a:pt x="148" y="43"/>
                    </a:lnTo>
                    <a:lnTo>
                      <a:pt x="147" y="43"/>
                    </a:lnTo>
                    <a:lnTo>
                      <a:pt x="145" y="43"/>
                    </a:lnTo>
                    <a:lnTo>
                      <a:pt x="143" y="43"/>
                    </a:lnTo>
                    <a:lnTo>
                      <a:pt x="142" y="43"/>
                    </a:lnTo>
                    <a:lnTo>
                      <a:pt x="139" y="43"/>
                    </a:lnTo>
                    <a:lnTo>
                      <a:pt x="138" y="43"/>
                    </a:lnTo>
                    <a:lnTo>
                      <a:pt x="137" y="43"/>
                    </a:lnTo>
                    <a:lnTo>
                      <a:pt x="136" y="43"/>
                    </a:lnTo>
                    <a:lnTo>
                      <a:pt x="134" y="43"/>
                    </a:lnTo>
                    <a:lnTo>
                      <a:pt x="133" y="43"/>
                    </a:lnTo>
                    <a:lnTo>
                      <a:pt x="132" y="43"/>
                    </a:lnTo>
                    <a:lnTo>
                      <a:pt x="131" y="43"/>
                    </a:lnTo>
                    <a:lnTo>
                      <a:pt x="129" y="43"/>
                    </a:lnTo>
                    <a:lnTo>
                      <a:pt x="128" y="43"/>
                    </a:lnTo>
                    <a:lnTo>
                      <a:pt x="127" y="43"/>
                    </a:lnTo>
                    <a:lnTo>
                      <a:pt x="125" y="43"/>
                    </a:lnTo>
                    <a:lnTo>
                      <a:pt x="124" y="43"/>
                    </a:lnTo>
                    <a:lnTo>
                      <a:pt x="123" y="43"/>
                    </a:lnTo>
                    <a:lnTo>
                      <a:pt x="121" y="43"/>
                    </a:lnTo>
                    <a:lnTo>
                      <a:pt x="120" y="43"/>
                    </a:lnTo>
                    <a:lnTo>
                      <a:pt x="119" y="43"/>
                    </a:lnTo>
                    <a:lnTo>
                      <a:pt x="118" y="43"/>
                    </a:lnTo>
                    <a:lnTo>
                      <a:pt x="118" y="43"/>
                    </a:lnTo>
                    <a:lnTo>
                      <a:pt x="118" y="44"/>
                    </a:lnTo>
                    <a:lnTo>
                      <a:pt x="118" y="45"/>
                    </a:lnTo>
                    <a:lnTo>
                      <a:pt x="118" y="46"/>
                    </a:lnTo>
                    <a:lnTo>
                      <a:pt x="118" y="48"/>
                    </a:lnTo>
                    <a:lnTo>
                      <a:pt x="118" y="48"/>
                    </a:lnTo>
                    <a:lnTo>
                      <a:pt x="118" y="49"/>
                    </a:lnTo>
                    <a:lnTo>
                      <a:pt x="118" y="50"/>
                    </a:lnTo>
                    <a:lnTo>
                      <a:pt x="118" y="51"/>
                    </a:lnTo>
                    <a:lnTo>
                      <a:pt x="118" y="52"/>
                    </a:lnTo>
                    <a:lnTo>
                      <a:pt x="118" y="53"/>
                    </a:lnTo>
                    <a:lnTo>
                      <a:pt x="118" y="53"/>
                    </a:lnTo>
                    <a:lnTo>
                      <a:pt x="118" y="54"/>
                    </a:lnTo>
                    <a:lnTo>
                      <a:pt x="119" y="56"/>
                    </a:lnTo>
                    <a:lnTo>
                      <a:pt x="119" y="57"/>
                    </a:lnTo>
                    <a:lnTo>
                      <a:pt x="119" y="58"/>
                    </a:lnTo>
                    <a:lnTo>
                      <a:pt x="119" y="59"/>
                    </a:lnTo>
                    <a:lnTo>
                      <a:pt x="119" y="59"/>
                    </a:lnTo>
                    <a:lnTo>
                      <a:pt x="120" y="60"/>
                    </a:lnTo>
                    <a:lnTo>
                      <a:pt x="120" y="60"/>
                    </a:lnTo>
                    <a:lnTo>
                      <a:pt x="121" y="60"/>
                    </a:lnTo>
                    <a:lnTo>
                      <a:pt x="123" y="61"/>
                    </a:lnTo>
                    <a:lnTo>
                      <a:pt x="124" y="61"/>
                    </a:lnTo>
                    <a:lnTo>
                      <a:pt x="125" y="61"/>
                    </a:lnTo>
                    <a:lnTo>
                      <a:pt x="127" y="62"/>
                    </a:lnTo>
                    <a:lnTo>
                      <a:pt x="128" y="62"/>
                    </a:lnTo>
                    <a:lnTo>
                      <a:pt x="130" y="63"/>
                    </a:lnTo>
                    <a:lnTo>
                      <a:pt x="131" y="63"/>
                    </a:lnTo>
                    <a:lnTo>
                      <a:pt x="132" y="63"/>
                    </a:lnTo>
                    <a:lnTo>
                      <a:pt x="133" y="63"/>
                    </a:lnTo>
                    <a:lnTo>
                      <a:pt x="134" y="64"/>
                    </a:lnTo>
                    <a:lnTo>
                      <a:pt x="136" y="64"/>
                    </a:lnTo>
                    <a:lnTo>
                      <a:pt x="138" y="64"/>
                    </a:lnTo>
                    <a:lnTo>
                      <a:pt x="140" y="65"/>
                    </a:lnTo>
                    <a:lnTo>
                      <a:pt x="142" y="65"/>
                    </a:lnTo>
                    <a:lnTo>
                      <a:pt x="143" y="66"/>
                    </a:lnTo>
                    <a:lnTo>
                      <a:pt x="145" y="66"/>
                    </a:lnTo>
                    <a:lnTo>
                      <a:pt x="147" y="66"/>
                    </a:lnTo>
                    <a:lnTo>
                      <a:pt x="148" y="67"/>
                    </a:lnTo>
                    <a:lnTo>
                      <a:pt x="150" y="67"/>
                    </a:lnTo>
                    <a:lnTo>
                      <a:pt x="151" y="68"/>
                    </a:lnTo>
                    <a:lnTo>
                      <a:pt x="153" y="68"/>
                    </a:lnTo>
                    <a:lnTo>
                      <a:pt x="154" y="68"/>
                    </a:lnTo>
                    <a:lnTo>
                      <a:pt x="156" y="69"/>
                    </a:lnTo>
                    <a:lnTo>
                      <a:pt x="157" y="69"/>
                    </a:lnTo>
                    <a:lnTo>
                      <a:pt x="158" y="70"/>
                    </a:lnTo>
                    <a:lnTo>
                      <a:pt x="160" y="70"/>
                    </a:lnTo>
                    <a:lnTo>
                      <a:pt x="161" y="71"/>
                    </a:lnTo>
                    <a:lnTo>
                      <a:pt x="162" y="71"/>
                    </a:lnTo>
                    <a:lnTo>
                      <a:pt x="163" y="72"/>
                    </a:lnTo>
                    <a:lnTo>
                      <a:pt x="164" y="73"/>
                    </a:lnTo>
                    <a:lnTo>
                      <a:pt x="164" y="74"/>
                    </a:lnTo>
                    <a:lnTo>
                      <a:pt x="165" y="74"/>
                    </a:lnTo>
                    <a:lnTo>
                      <a:pt x="165" y="75"/>
                    </a:lnTo>
                    <a:lnTo>
                      <a:pt x="165" y="76"/>
                    </a:lnTo>
                    <a:lnTo>
                      <a:pt x="166" y="77"/>
                    </a:lnTo>
                    <a:lnTo>
                      <a:pt x="166" y="79"/>
                    </a:lnTo>
                    <a:lnTo>
                      <a:pt x="165" y="80"/>
                    </a:lnTo>
                    <a:lnTo>
                      <a:pt x="165" y="81"/>
                    </a:lnTo>
                    <a:lnTo>
                      <a:pt x="164" y="82"/>
                    </a:lnTo>
                    <a:lnTo>
                      <a:pt x="164" y="82"/>
                    </a:lnTo>
                    <a:lnTo>
                      <a:pt x="162" y="83"/>
                    </a:lnTo>
                    <a:lnTo>
                      <a:pt x="161" y="83"/>
                    </a:lnTo>
                    <a:lnTo>
                      <a:pt x="159" y="84"/>
                    </a:lnTo>
                    <a:lnTo>
                      <a:pt x="157" y="84"/>
                    </a:lnTo>
                    <a:lnTo>
                      <a:pt x="157" y="84"/>
                    </a:lnTo>
                    <a:lnTo>
                      <a:pt x="155" y="84"/>
                    </a:lnTo>
                    <a:lnTo>
                      <a:pt x="154" y="85"/>
                    </a:lnTo>
                    <a:lnTo>
                      <a:pt x="153" y="85"/>
                    </a:lnTo>
                    <a:lnTo>
                      <a:pt x="152" y="85"/>
                    </a:lnTo>
                    <a:lnTo>
                      <a:pt x="151" y="85"/>
                    </a:lnTo>
                    <a:lnTo>
                      <a:pt x="150" y="85"/>
                    </a:lnTo>
                    <a:lnTo>
                      <a:pt x="150" y="85"/>
                    </a:lnTo>
                    <a:lnTo>
                      <a:pt x="150" y="86"/>
                    </a:lnTo>
                    <a:lnTo>
                      <a:pt x="150" y="87"/>
                    </a:lnTo>
                    <a:lnTo>
                      <a:pt x="151" y="87"/>
                    </a:lnTo>
                    <a:lnTo>
                      <a:pt x="151" y="88"/>
                    </a:lnTo>
                    <a:lnTo>
                      <a:pt x="151" y="89"/>
                    </a:lnTo>
                    <a:lnTo>
                      <a:pt x="151" y="90"/>
                    </a:lnTo>
                    <a:lnTo>
                      <a:pt x="152" y="91"/>
                    </a:lnTo>
                    <a:lnTo>
                      <a:pt x="152" y="92"/>
                    </a:lnTo>
                    <a:lnTo>
                      <a:pt x="152" y="93"/>
                    </a:lnTo>
                    <a:lnTo>
                      <a:pt x="152" y="93"/>
                    </a:lnTo>
                    <a:lnTo>
                      <a:pt x="151" y="94"/>
                    </a:lnTo>
                    <a:lnTo>
                      <a:pt x="151" y="95"/>
                    </a:lnTo>
                    <a:lnTo>
                      <a:pt x="150" y="96"/>
                    </a:lnTo>
                    <a:lnTo>
                      <a:pt x="149" y="96"/>
                    </a:lnTo>
                    <a:lnTo>
                      <a:pt x="147" y="96"/>
                    </a:lnTo>
                    <a:lnTo>
                      <a:pt x="146" y="97"/>
                    </a:lnTo>
                    <a:lnTo>
                      <a:pt x="144" y="97"/>
                    </a:lnTo>
                    <a:lnTo>
                      <a:pt x="142" y="98"/>
                    </a:lnTo>
                    <a:lnTo>
                      <a:pt x="140" y="98"/>
                    </a:lnTo>
                    <a:lnTo>
                      <a:pt x="138" y="98"/>
                    </a:lnTo>
                    <a:lnTo>
                      <a:pt x="136" y="98"/>
                    </a:lnTo>
                    <a:lnTo>
                      <a:pt x="136" y="85"/>
                    </a:lnTo>
                    <a:lnTo>
                      <a:pt x="122" y="85"/>
                    </a:lnTo>
                    <a:lnTo>
                      <a:pt x="122" y="85"/>
                    </a:lnTo>
                    <a:lnTo>
                      <a:pt x="122" y="86"/>
                    </a:lnTo>
                    <a:lnTo>
                      <a:pt x="123" y="86"/>
                    </a:lnTo>
                    <a:lnTo>
                      <a:pt x="124" y="87"/>
                    </a:lnTo>
                    <a:lnTo>
                      <a:pt x="125" y="88"/>
                    </a:lnTo>
                    <a:lnTo>
                      <a:pt x="125" y="89"/>
                    </a:lnTo>
                    <a:lnTo>
                      <a:pt x="125" y="90"/>
                    </a:lnTo>
                    <a:lnTo>
                      <a:pt x="126" y="91"/>
                    </a:lnTo>
                    <a:lnTo>
                      <a:pt x="125" y="92"/>
                    </a:lnTo>
                    <a:lnTo>
                      <a:pt x="123" y="93"/>
                    </a:lnTo>
                    <a:lnTo>
                      <a:pt x="122" y="93"/>
                    </a:lnTo>
                    <a:lnTo>
                      <a:pt x="121" y="94"/>
                    </a:lnTo>
                    <a:lnTo>
                      <a:pt x="121" y="94"/>
                    </a:lnTo>
                    <a:lnTo>
                      <a:pt x="121" y="95"/>
                    </a:lnTo>
                    <a:lnTo>
                      <a:pt x="122" y="96"/>
                    </a:lnTo>
                    <a:lnTo>
                      <a:pt x="122" y="96"/>
                    </a:lnTo>
                    <a:lnTo>
                      <a:pt x="122" y="98"/>
                    </a:lnTo>
                    <a:lnTo>
                      <a:pt x="123" y="98"/>
                    </a:lnTo>
                    <a:lnTo>
                      <a:pt x="123" y="99"/>
                    </a:lnTo>
                    <a:lnTo>
                      <a:pt x="123" y="100"/>
                    </a:lnTo>
                    <a:lnTo>
                      <a:pt x="124" y="101"/>
                    </a:lnTo>
                    <a:lnTo>
                      <a:pt x="124" y="102"/>
                    </a:lnTo>
                    <a:lnTo>
                      <a:pt x="124" y="102"/>
                    </a:lnTo>
                    <a:lnTo>
                      <a:pt x="125" y="103"/>
                    </a:lnTo>
                    <a:lnTo>
                      <a:pt x="125" y="104"/>
                    </a:lnTo>
                    <a:lnTo>
                      <a:pt x="125" y="105"/>
                    </a:lnTo>
                    <a:lnTo>
                      <a:pt x="125" y="106"/>
                    </a:lnTo>
                    <a:lnTo>
                      <a:pt x="125" y="107"/>
                    </a:lnTo>
                    <a:lnTo>
                      <a:pt x="126" y="108"/>
                    </a:lnTo>
                    <a:lnTo>
                      <a:pt x="126" y="109"/>
                    </a:lnTo>
                    <a:lnTo>
                      <a:pt x="126" y="110"/>
                    </a:lnTo>
                    <a:lnTo>
                      <a:pt x="126" y="111"/>
                    </a:lnTo>
                    <a:lnTo>
                      <a:pt x="127" y="112"/>
                    </a:lnTo>
                    <a:lnTo>
                      <a:pt x="127" y="114"/>
                    </a:lnTo>
                    <a:lnTo>
                      <a:pt x="128" y="115"/>
                    </a:lnTo>
                    <a:lnTo>
                      <a:pt x="128" y="115"/>
                    </a:lnTo>
                    <a:lnTo>
                      <a:pt x="128" y="117"/>
                    </a:lnTo>
                    <a:lnTo>
                      <a:pt x="128" y="118"/>
                    </a:lnTo>
                    <a:lnTo>
                      <a:pt x="128" y="119"/>
                    </a:lnTo>
                    <a:lnTo>
                      <a:pt x="128" y="120"/>
                    </a:lnTo>
                    <a:lnTo>
                      <a:pt x="129" y="122"/>
                    </a:lnTo>
                    <a:lnTo>
                      <a:pt x="129" y="123"/>
                    </a:lnTo>
                    <a:lnTo>
                      <a:pt x="130" y="124"/>
                    </a:lnTo>
                    <a:lnTo>
                      <a:pt x="130" y="125"/>
                    </a:lnTo>
                    <a:lnTo>
                      <a:pt x="130" y="126"/>
                    </a:lnTo>
                    <a:lnTo>
                      <a:pt x="131" y="127"/>
                    </a:lnTo>
                    <a:lnTo>
                      <a:pt x="131" y="128"/>
                    </a:lnTo>
                    <a:lnTo>
                      <a:pt x="131" y="130"/>
                    </a:lnTo>
                    <a:lnTo>
                      <a:pt x="131" y="131"/>
                    </a:lnTo>
                    <a:lnTo>
                      <a:pt x="132" y="131"/>
                    </a:lnTo>
                    <a:lnTo>
                      <a:pt x="132" y="132"/>
                    </a:lnTo>
                    <a:lnTo>
                      <a:pt x="132" y="134"/>
                    </a:lnTo>
                    <a:lnTo>
                      <a:pt x="133" y="135"/>
                    </a:lnTo>
                    <a:lnTo>
                      <a:pt x="133" y="135"/>
                    </a:lnTo>
                    <a:lnTo>
                      <a:pt x="134" y="136"/>
                    </a:lnTo>
                    <a:lnTo>
                      <a:pt x="134" y="137"/>
                    </a:lnTo>
                    <a:lnTo>
                      <a:pt x="134" y="138"/>
                    </a:lnTo>
                    <a:lnTo>
                      <a:pt x="134" y="138"/>
                    </a:lnTo>
                    <a:lnTo>
                      <a:pt x="134" y="139"/>
                    </a:lnTo>
                    <a:lnTo>
                      <a:pt x="135" y="140"/>
                    </a:lnTo>
                    <a:lnTo>
                      <a:pt x="135" y="141"/>
                    </a:lnTo>
                    <a:lnTo>
                      <a:pt x="136" y="142"/>
                    </a:lnTo>
                    <a:lnTo>
                      <a:pt x="136" y="143"/>
                    </a:lnTo>
                    <a:lnTo>
                      <a:pt x="137" y="144"/>
                    </a:lnTo>
                    <a:lnTo>
                      <a:pt x="137" y="145"/>
                    </a:lnTo>
                    <a:lnTo>
                      <a:pt x="138" y="146"/>
                    </a:lnTo>
                    <a:lnTo>
                      <a:pt x="138" y="147"/>
                    </a:lnTo>
                    <a:lnTo>
                      <a:pt x="138" y="148"/>
                    </a:lnTo>
                    <a:lnTo>
                      <a:pt x="139" y="148"/>
                    </a:lnTo>
                    <a:lnTo>
                      <a:pt x="139" y="149"/>
                    </a:lnTo>
                    <a:lnTo>
                      <a:pt x="139" y="150"/>
                    </a:lnTo>
                    <a:lnTo>
                      <a:pt x="140" y="151"/>
                    </a:lnTo>
                    <a:lnTo>
                      <a:pt x="140" y="152"/>
                    </a:lnTo>
                    <a:lnTo>
                      <a:pt x="141" y="153"/>
                    </a:lnTo>
                    <a:lnTo>
                      <a:pt x="141" y="154"/>
                    </a:lnTo>
                    <a:lnTo>
                      <a:pt x="142" y="155"/>
                    </a:lnTo>
                    <a:lnTo>
                      <a:pt x="142" y="155"/>
                    </a:lnTo>
                    <a:lnTo>
                      <a:pt x="142" y="156"/>
                    </a:lnTo>
                    <a:lnTo>
                      <a:pt x="143" y="157"/>
                    </a:lnTo>
                    <a:lnTo>
                      <a:pt x="143" y="157"/>
                    </a:lnTo>
                    <a:lnTo>
                      <a:pt x="144" y="157"/>
                    </a:lnTo>
                    <a:lnTo>
                      <a:pt x="145" y="157"/>
                    </a:lnTo>
                    <a:lnTo>
                      <a:pt x="146" y="157"/>
                    </a:lnTo>
                    <a:lnTo>
                      <a:pt x="146" y="157"/>
                    </a:lnTo>
                    <a:lnTo>
                      <a:pt x="148" y="157"/>
                    </a:lnTo>
                    <a:lnTo>
                      <a:pt x="149" y="157"/>
                    </a:lnTo>
                    <a:lnTo>
                      <a:pt x="150" y="158"/>
                    </a:lnTo>
                    <a:lnTo>
                      <a:pt x="151" y="158"/>
                    </a:lnTo>
                    <a:lnTo>
                      <a:pt x="153" y="158"/>
                    </a:lnTo>
                    <a:lnTo>
                      <a:pt x="154" y="159"/>
                    </a:lnTo>
                    <a:lnTo>
                      <a:pt x="155" y="159"/>
                    </a:lnTo>
                    <a:lnTo>
                      <a:pt x="156" y="159"/>
                    </a:lnTo>
                    <a:lnTo>
                      <a:pt x="157" y="159"/>
                    </a:lnTo>
                    <a:lnTo>
                      <a:pt x="159" y="160"/>
                    </a:lnTo>
                    <a:lnTo>
                      <a:pt x="161" y="161"/>
                    </a:lnTo>
                    <a:lnTo>
                      <a:pt x="161" y="162"/>
                    </a:lnTo>
                    <a:lnTo>
                      <a:pt x="162" y="163"/>
                    </a:lnTo>
                    <a:lnTo>
                      <a:pt x="162" y="164"/>
                    </a:lnTo>
                    <a:lnTo>
                      <a:pt x="163" y="165"/>
                    </a:lnTo>
                    <a:lnTo>
                      <a:pt x="163" y="165"/>
                    </a:lnTo>
                    <a:lnTo>
                      <a:pt x="163" y="166"/>
                    </a:lnTo>
                    <a:lnTo>
                      <a:pt x="163" y="167"/>
                    </a:lnTo>
                    <a:lnTo>
                      <a:pt x="163" y="168"/>
                    </a:lnTo>
                    <a:lnTo>
                      <a:pt x="163" y="169"/>
                    </a:lnTo>
                    <a:lnTo>
                      <a:pt x="161" y="170"/>
                    </a:lnTo>
                    <a:lnTo>
                      <a:pt x="161" y="170"/>
                    </a:lnTo>
                    <a:lnTo>
                      <a:pt x="160" y="170"/>
                    </a:lnTo>
                    <a:lnTo>
                      <a:pt x="158" y="170"/>
                    </a:lnTo>
                    <a:lnTo>
                      <a:pt x="157" y="170"/>
                    </a:lnTo>
                    <a:lnTo>
                      <a:pt x="156" y="170"/>
                    </a:lnTo>
                    <a:lnTo>
                      <a:pt x="154" y="170"/>
                    </a:lnTo>
                    <a:lnTo>
                      <a:pt x="153" y="170"/>
                    </a:lnTo>
                    <a:lnTo>
                      <a:pt x="152" y="170"/>
                    </a:lnTo>
                    <a:lnTo>
                      <a:pt x="151" y="170"/>
                    </a:lnTo>
                    <a:lnTo>
                      <a:pt x="150" y="170"/>
                    </a:lnTo>
                    <a:lnTo>
                      <a:pt x="148" y="170"/>
                    </a:lnTo>
                    <a:lnTo>
                      <a:pt x="147" y="170"/>
                    </a:lnTo>
                    <a:lnTo>
                      <a:pt x="146" y="170"/>
                    </a:lnTo>
                    <a:lnTo>
                      <a:pt x="144" y="170"/>
                    </a:lnTo>
                    <a:lnTo>
                      <a:pt x="143" y="170"/>
                    </a:lnTo>
                    <a:lnTo>
                      <a:pt x="141" y="170"/>
                    </a:lnTo>
                    <a:lnTo>
                      <a:pt x="139" y="170"/>
                    </a:lnTo>
                    <a:lnTo>
                      <a:pt x="137" y="170"/>
                    </a:lnTo>
                    <a:lnTo>
                      <a:pt x="135" y="170"/>
                    </a:lnTo>
                    <a:lnTo>
                      <a:pt x="134" y="170"/>
                    </a:lnTo>
                    <a:lnTo>
                      <a:pt x="132" y="170"/>
                    </a:lnTo>
                    <a:lnTo>
                      <a:pt x="130" y="170"/>
                    </a:lnTo>
                    <a:lnTo>
                      <a:pt x="128" y="170"/>
                    </a:lnTo>
                    <a:lnTo>
                      <a:pt x="127" y="170"/>
                    </a:lnTo>
                    <a:lnTo>
                      <a:pt x="125" y="170"/>
                    </a:lnTo>
                    <a:lnTo>
                      <a:pt x="123" y="170"/>
                    </a:lnTo>
                    <a:lnTo>
                      <a:pt x="121" y="170"/>
                    </a:lnTo>
                    <a:lnTo>
                      <a:pt x="119" y="170"/>
                    </a:lnTo>
                    <a:lnTo>
                      <a:pt x="117" y="170"/>
                    </a:lnTo>
                    <a:lnTo>
                      <a:pt x="115" y="170"/>
                    </a:lnTo>
                    <a:lnTo>
                      <a:pt x="113" y="170"/>
                    </a:lnTo>
                    <a:lnTo>
                      <a:pt x="111" y="170"/>
                    </a:lnTo>
                    <a:lnTo>
                      <a:pt x="109" y="170"/>
                    </a:lnTo>
                    <a:lnTo>
                      <a:pt x="107" y="170"/>
                    </a:lnTo>
                    <a:lnTo>
                      <a:pt x="105" y="170"/>
                    </a:lnTo>
                    <a:lnTo>
                      <a:pt x="103" y="170"/>
                    </a:lnTo>
                    <a:lnTo>
                      <a:pt x="101" y="169"/>
                    </a:lnTo>
                    <a:lnTo>
                      <a:pt x="100" y="169"/>
                    </a:lnTo>
                    <a:lnTo>
                      <a:pt x="98" y="169"/>
                    </a:lnTo>
                    <a:lnTo>
                      <a:pt x="96" y="169"/>
                    </a:lnTo>
                    <a:lnTo>
                      <a:pt x="94" y="169"/>
                    </a:lnTo>
                    <a:lnTo>
                      <a:pt x="92" y="169"/>
                    </a:lnTo>
                    <a:lnTo>
                      <a:pt x="91" y="169"/>
                    </a:lnTo>
                    <a:lnTo>
                      <a:pt x="89" y="169"/>
                    </a:lnTo>
                    <a:lnTo>
                      <a:pt x="87" y="169"/>
                    </a:lnTo>
                    <a:lnTo>
                      <a:pt x="86" y="169"/>
                    </a:lnTo>
                    <a:lnTo>
                      <a:pt x="84" y="169"/>
                    </a:lnTo>
                    <a:lnTo>
                      <a:pt x="83" y="169"/>
                    </a:lnTo>
                    <a:lnTo>
                      <a:pt x="81" y="169"/>
                    </a:lnTo>
                    <a:lnTo>
                      <a:pt x="80" y="169"/>
                    </a:lnTo>
                    <a:lnTo>
                      <a:pt x="79" y="169"/>
                    </a:lnTo>
                    <a:lnTo>
                      <a:pt x="77" y="169"/>
                    </a:lnTo>
                    <a:lnTo>
                      <a:pt x="76" y="169"/>
                    </a:lnTo>
                    <a:lnTo>
                      <a:pt x="75" y="169"/>
                    </a:lnTo>
                    <a:lnTo>
                      <a:pt x="74" y="169"/>
                    </a:lnTo>
                    <a:lnTo>
                      <a:pt x="73" y="169"/>
                    </a:lnTo>
                    <a:lnTo>
                      <a:pt x="71" y="169"/>
                    </a:lnTo>
                    <a:lnTo>
                      <a:pt x="70" y="169"/>
                    </a:lnTo>
                    <a:lnTo>
                      <a:pt x="68" y="169"/>
                    </a:lnTo>
                    <a:lnTo>
                      <a:pt x="67" y="169"/>
                    </a:lnTo>
                    <a:lnTo>
                      <a:pt x="65" y="169"/>
                    </a:lnTo>
                    <a:lnTo>
                      <a:pt x="63" y="169"/>
                    </a:lnTo>
                    <a:lnTo>
                      <a:pt x="62" y="169"/>
                    </a:lnTo>
                    <a:lnTo>
                      <a:pt x="59" y="169"/>
                    </a:lnTo>
                    <a:lnTo>
                      <a:pt x="57" y="169"/>
                    </a:lnTo>
                    <a:lnTo>
                      <a:pt x="55" y="169"/>
                    </a:lnTo>
                    <a:lnTo>
                      <a:pt x="54" y="169"/>
                    </a:lnTo>
                    <a:lnTo>
                      <a:pt x="53" y="169"/>
                    </a:lnTo>
                    <a:lnTo>
                      <a:pt x="52" y="169"/>
                    </a:lnTo>
                    <a:lnTo>
                      <a:pt x="50" y="169"/>
                    </a:lnTo>
                    <a:lnTo>
                      <a:pt x="49" y="169"/>
                    </a:lnTo>
                    <a:lnTo>
                      <a:pt x="48" y="169"/>
                    </a:lnTo>
                    <a:lnTo>
                      <a:pt x="47" y="169"/>
                    </a:lnTo>
                    <a:lnTo>
                      <a:pt x="46" y="169"/>
                    </a:lnTo>
                    <a:lnTo>
                      <a:pt x="44" y="169"/>
                    </a:lnTo>
                    <a:lnTo>
                      <a:pt x="44" y="169"/>
                    </a:lnTo>
                    <a:lnTo>
                      <a:pt x="42" y="169"/>
                    </a:lnTo>
                    <a:lnTo>
                      <a:pt x="41" y="170"/>
                    </a:lnTo>
                    <a:lnTo>
                      <a:pt x="40" y="170"/>
                    </a:lnTo>
                    <a:lnTo>
                      <a:pt x="39" y="170"/>
                    </a:lnTo>
                    <a:lnTo>
                      <a:pt x="37" y="170"/>
                    </a:lnTo>
                    <a:lnTo>
                      <a:pt x="36" y="170"/>
                    </a:lnTo>
                    <a:lnTo>
                      <a:pt x="35" y="170"/>
                    </a:lnTo>
                    <a:lnTo>
                      <a:pt x="33" y="170"/>
                    </a:lnTo>
                    <a:lnTo>
                      <a:pt x="32" y="170"/>
                    </a:lnTo>
                    <a:lnTo>
                      <a:pt x="31" y="170"/>
                    </a:lnTo>
                    <a:lnTo>
                      <a:pt x="30" y="170"/>
                    </a:lnTo>
                    <a:lnTo>
                      <a:pt x="29" y="170"/>
                    </a:lnTo>
                    <a:lnTo>
                      <a:pt x="28" y="170"/>
                    </a:lnTo>
                    <a:lnTo>
                      <a:pt x="26" y="170"/>
                    </a:lnTo>
                    <a:lnTo>
                      <a:pt x="25" y="170"/>
                    </a:lnTo>
                    <a:lnTo>
                      <a:pt x="24" y="170"/>
                    </a:lnTo>
                    <a:lnTo>
                      <a:pt x="23" y="170"/>
                    </a:lnTo>
                    <a:lnTo>
                      <a:pt x="22" y="170"/>
                    </a:lnTo>
                    <a:lnTo>
                      <a:pt x="20" y="170"/>
                    </a:lnTo>
                    <a:lnTo>
                      <a:pt x="18" y="170"/>
                    </a:lnTo>
                    <a:lnTo>
                      <a:pt x="16" y="170"/>
                    </a:lnTo>
                    <a:lnTo>
                      <a:pt x="14" y="170"/>
                    </a:lnTo>
                    <a:lnTo>
                      <a:pt x="12" y="170"/>
                    </a:lnTo>
                    <a:lnTo>
                      <a:pt x="11" y="170"/>
                    </a:lnTo>
                    <a:lnTo>
                      <a:pt x="10" y="170"/>
                    </a:lnTo>
                    <a:lnTo>
                      <a:pt x="8" y="170"/>
                    </a:lnTo>
                    <a:lnTo>
                      <a:pt x="8" y="170"/>
                    </a:lnTo>
                    <a:lnTo>
                      <a:pt x="7" y="170"/>
                    </a:lnTo>
                    <a:lnTo>
                      <a:pt x="5" y="170"/>
                    </a:lnTo>
                    <a:lnTo>
                      <a:pt x="4" y="169"/>
                    </a:lnTo>
                    <a:lnTo>
                      <a:pt x="3" y="169"/>
                    </a:lnTo>
                    <a:lnTo>
                      <a:pt x="2" y="169"/>
                    </a:lnTo>
                    <a:lnTo>
                      <a:pt x="1" y="167"/>
                    </a:lnTo>
                    <a:lnTo>
                      <a:pt x="0" y="167"/>
                    </a:lnTo>
                    <a:lnTo>
                      <a:pt x="0" y="165"/>
                    </a:lnTo>
                    <a:lnTo>
                      <a:pt x="0" y="165"/>
                    </a:lnTo>
                    <a:lnTo>
                      <a:pt x="0" y="164"/>
                    </a:lnTo>
                    <a:lnTo>
                      <a:pt x="0" y="163"/>
                    </a:lnTo>
                    <a:lnTo>
                      <a:pt x="0" y="162"/>
                    </a:lnTo>
                    <a:lnTo>
                      <a:pt x="1" y="161"/>
                    </a:lnTo>
                    <a:lnTo>
                      <a:pt x="2" y="160"/>
                    </a:lnTo>
                    <a:lnTo>
                      <a:pt x="3" y="159"/>
                    </a:lnTo>
                    <a:lnTo>
                      <a:pt x="5" y="158"/>
                    </a:lnTo>
                    <a:lnTo>
                      <a:pt x="7" y="157"/>
                    </a:lnTo>
                    <a:lnTo>
                      <a:pt x="8" y="157"/>
                    </a:lnTo>
                    <a:lnTo>
                      <a:pt x="11" y="156"/>
                    </a:lnTo>
                    <a:lnTo>
                      <a:pt x="13" y="156"/>
                    </a:lnTo>
                    <a:lnTo>
                      <a:pt x="15" y="156"/>
                    </a:lnTo>
                    <a:lnTo>
                      <a:pt x="16" y="156"/>
                    </a:lnTo>
                    <a:lnTo>
                      <a:pt x="17" y="156"/>
                    </a:lnTo>
                    <a:lnTo>
                      <a:pt x="18" y="156"/>
                    </a:lnTo>
                    <a:lnTo>
                      <a:pt x="19" y="156"/>
                    </a:lnTo>
                    <a:lnTo>
                      <a:pt x="20" y="156"/>
                    </a:lnTo>
                    <a:lnTo>
                      <a:pt x="22" y="156"/>
                    </a:lnTo>
                    <a:lnTo>
                      <a:pt x="22" y="156"/>
                    </a:lnTo>
                    <a:lnTo>
                      <a:pt x="24" y="157"/>
                    </a:lnTo>
                    <a:lnTo>
                      <a:pt x="26" y="156"/>
                    </a:lnTo>
                    <a:lnTo>
                      <a:pt x="28" y="156"/>
                    </a:lnTo>
                    <a:lnTo>
                      <a:pt x="28" y="156"/>
                    </a:lnTo>
                    <a:lnTo>
                      <a:pt x="29" y="156"/>
                    </a:lnTo>
                    <a:lnTo>
                      <a:pt x="29" y="155"/>
                    </a:lnTo>
                    <a:lnTo>
                      <a:pt x="30" y="154"/>
                    </a:lnTo>
                    <a:lnTo>
                      <a:pt x="30" y="153"/>
                    </a:lnTo>
                    <a:lnTo>
                      <a:pt x="31" y="152"/>
                    </a:lnTo>
                    <a:lnTo>
                      <a:pt x="32" y="151"/>
                    </a:lnTo>
                    <a:lnTo>
                      <a:pt x="33" y="149"/>
                    </a:lnTo>
                    <a:lnTo>
                      <a:pt x="34" y="148"/>
                    </a:lnTo>
                    <a:lnTo>
                      <a:pt x="35" y="147"/>
                    </a:lnTo>
                    <a:lnTo>
                      <a:pt x="36" y="145"/>
                    </a:lnTo>
                    <a:lnTo>
                      <a:pt x="37" y="144"/>
                    </a:lnTo>
                    <a:lnTo>
                      <a:pt x="38" y="143"/>
                    </a:lnTo>
                    <a:lnTo>
                      <a:pt x="39" y="141"/>
                    </a:lnTo>
                    <a:lnTo>
                      <a:pt x="39" y="140"/>
                    </a:lnTo>
                    <a:lnTo>
                      <a:pt x="40" y="140"/>
                    </a:lnTo>
                    <a:lnTo>
                      <a:pt x="41" y="138"/>
                    </a:lnTo>
                    <a:lnTo>
                      <a:pt x="41" y="137"/>
                    </a:lnTo>
                    <a:lnTo>
                      <a:pt x="42" y="136"/>
                    </a:lnTo>
                    <a:lnTo>
                      <a:pt x="43" y="135"/>
                    </a:lnTo>
                    <a:lnTo>
                      <a:pt x="43" y="134"/>
                    </a:lnTo>
                    <a:lnTo>
                      <a:pt x="44" y="133"/>
                    </a:lnTo>
                    <a:lnTo>
                      <a:pt x="44" y="132"/>
                    </a:lnTo>
                    <a:lnTo>
                      <a:pt x="44" y="132"/>
                    </a:lnTo>
                    <a:lnTo>
                      <a:pt x="45" y="131"/>
                    </a:lnTo>
                    <a:lnTo>
                      <a:pt x="45" y="130"/>
                    </a:lnTo>
                    <a:lnTo>
                      <a:pt x="46" y="129"/>
                    </a:lnTo>
                    <a:lnTo>
                      <a:pt x="46" y="129"/>
                    </a:lnTo>
                    <a:lnTo>
                      <a:pt x="47" y="128"/>
                    </a:lnTo>
                    <a:lnTo>
                      <a:pt x="47" y="127"/>
                    </a:lnTo>
                    <a:lnTo>
                      <a:pt x="47" y="125"/>
                    </a:lnTo>
                    <a:lnTo>
                      <a:pt x="48" y="125"/>
                    </a:lnTo>
                    <a:lnTo>
                      <a:pt x="48" y="124"/>
                    </a:lnTo>
                    <a:lnTo>
                      <a:pt x="49" y="123"/>
                    </a:lnTo>
                    <a:lnTo>
                      <a:pt x="49" y="122"/>
                    </a:lnTo>
                    <a:lnTo>
                      <a:pt x="50" y="121"/>
                    </a:lnTo>
                    <a:lnTo>
                      <a:pt x="50" y="120"/>
                    </a:lnTo>
                    <a:lnTo>
                      <a:pt x="50" y="119"/>
                    </a:lnTo>
                    <a:lnTo>
                      <a:pt x="50" y="118"/>
                    </a:lnTo>
                    <a:lnTo>
                      <a:pt x="51" y="117"/>
                    </a:lnTo>
                    <a:lnTo>
                      <a:pt x="51" y="116"/>
                    </a:lnTo>
                    <a:lnTo>
                      <a:pt x="51" y="115"/>
                    </a:lnTo>
                    <a:lnTo>
                      <a:pt x="52" y="115"/>
                    </a:lnTo>
                    <a:lnTo>
                      <a:pt x="52" y="114"/>
                    </a:lnTo>
                    <a:lnTo>
                      <a:pt x="52" y="113"/>
                    </a:lnTo>
                    <a:lnTo>
                      <a:pt x="53" y="112"/>
                    </a:lnTo>
                    <a:lnTo>
                      <a:pt x="53" y="111"/>
                    </a:lnTo>
                    <a:lnTo>
                      <a:pt x="53" y="110"/>
                    </a:lnTo>
                    <a:lnTo>
                      <a:pt x="53" y="109"/>
                    </a:lnTo>
                    <a:lnTo>
                      <a:pt x="54" y="108"/>
                    </a:lnTo>
                    <a:lnTo>
                      <a:pt x="54" y="108"/>
                    </a:lnTo>
                    <a:lnTo>
                      <a:pt x="55" y="107"/>
                    </a:lnTo>
                    <a:lnTo>
                      <a:pt x="55" y="106"/>
                    </a:lnTo>
                    <a:lnTo>
                      <a:pt x="55" y="105"/>
                    </a:lnTo>
                    <a:lnTo>
                      <a:pt x="55" y="104"/>
                    </a:lnTo>
                    <a:lnTo>
                      <a:pt x="55" y="103"/>
                    </a:lnTo>
                    <a:lnTo>
                      <a:pt x="56" y="102"/>
                    </a:lnTo>
                    <a:lnTo>
                      <a:pt x="56" y="102"/>
                    </a:lnTo>
                    <a:lnTo>
                      <a:pt x="57" y="101"/>
                    </a:lnTo>
                    <a:lnTo>
                      <a:pt x="57" y="100"/>
                    </a:lnTo>
                    <a:lnTo>
                      <a:pt x="57" y="99"/>
                    </a:lnTo>
                    <a:lnTo>
                      <a:pt x="58" y="98"/>
                    </a:lnTo>
                    <a:lnTo>
                      <a:pt x="58" y="98"/>
                    </a:lnTo>
                    <a:lnTo>
                      <a:pt x="59" y="97"/>
                    </a:lnTo>
                    <a:lnTo>
                      <a:pt x="59" y="95"/>
                    </a:lnTo>
                    <a:lnTo>
                      <a:pt x="60" y="94"/>
                    </a:lnTo>
                    <a:lnTo>
                      <a:pt x="61" y="93"/>
                    </a:lnTo>
                    <a:lnTo>
                      <a:pt x="62" y="91"/>
                    </a:lnTo>
                    <a:lnTo>
                      <a:pt x="63" y="90"/>
                    </a:lnTo>
                    <a:lnTo>
                      <a:pt x="65" y="89"/>
                    </a:lnTo>
                    <a:lnTo>
                      <a:pt x="65" y="88"/>
                    </a:lnTo>
                    <a:lnTo>
                      <a:pt x="65" y="87"/>
                    </a:lnTo>
                    <a:lnTo>
                      <a:pt x="65" y="86"/>
                    </a:lnTo>
                    <a:lnTo>
                      <a:pt x="66" y="85"/>
                    </a:lnTo>
                    <a:lnTo>
                      <a:pt x="65" y="85"/>
                    </a:lnTo>
                    <a:lnTo>
                      <a:pt x="65" y="85"/>
                    </a:lnTo>
                    <a:lnTo>
                      <a:pt x="63" y="85"/>
                    </a:lnTo>
                    <a:lnTo>
                      <a:pt x="62" y="85"/>
                    </a:lnTo>
                    <a:lnTo>
                      <a:pt x="60" y="85"/>
                    </a:lnTo>
                    <a:lnTo>
                      <a:pt x="58" y="85"/>
                    </a:lnTo>
                    <a:lnTo>
                      <a:pt x="56" y="86"/>
                    </a:lnTo>
                    <a:lnTo>
                      <a:pt x="55" y="86"/>
                    </a:lnTo>
                    <a:lnTo>
                      <a:pt x="53" y="86"/>
                    </a:lnTo>
                    <a:lnTo>
                      <a:pt x="51" y="86"/>
                    </a:lnTo>
                    <a:lnTo>
                      <a:pt x="50" y="86"/>
                    </a:lnTo>
                    <a:lnTo>
                      <a:pt x="49" y="86"/>
                    </a:lnTo>
                    <a:lnTo>
                      <a:pt x="47" y="86"/>
                    </a:lnTo>
                    <a:lnTo>
                      <a:pt x="47" y="86"/>
                    </a:lnTo>
                    <a:lnTo>
                      <a:pt x="46" y="86"/>
                    </a:lnTo>
                    <a:lnTo>
                      <a:pt x="46" y="87"/>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5" name="Freeform 83"/>
              <p:cNvSpPr>
                <a:spLocks/>
              </p:cNvSpPr>
              <p:nvPr/>
            </p:nvSpPr>
            <p:spPr bwMode="auto">
              <a:xfrm>
                <a:off x="4609" y="1734"/>
                <a:ext cx="160" cy="157"/>
              </a:xfrm>
              <a:custGeom>
                <a:avLst/>
                <a:gdLst/>
                <a:ahLst/>
                <a:cxnLst>
                  <a:cxn ang="0">
                    <a:pos x="68" y="29"/>
                  </a:cxn>
                  <a:cxn ang="0">
                    <a:pos x="67" y="60"/>
                  </a:cxn>
                  <a:cxn ang="0">
                    <a:pos x="67" y="61"/>
                  </a:cxn>
                  <a:cxn ang="0">
                    <a:pos x="66" y="64"/>
                  </a:cxn>
                  <a:cxn ang="0">
                    <a:pos x="66" y="66"/>
                  </a:cxn>
                  <a:cxn ang="0">
                    <a:pos x="65" y="68"/>
                  </a:cxn>
                  <a:cxn ang="0">
                    <a:pos x="65" y="70"/>
                  </a:cxn>
                  <a:cxn ang="0">
                    <a:pos x="64" y="72"/>
                  </a:cxn>
                  <a:cxn ang="0">
                    <a:pos x="64" y="74"/>
                  </a:cxn>
                  <a:cxn ang="0">
                    <a:pos x="67" y="81"/>
                  </a:cxn>
                  <a:cxn ang="0">
                    <a:pos x="26" y="157"/>
                  </a:cxn>
                  <a:cxn ang="0">
                    <a:pos x="126" y="156"/>
                  </a:cxn>
                  <a:cxn ang="0">
                    <a:pos x="105" y="93"/>
                  </a:cxn>
                  <a:cxn ang="0">
                    <a:pos x="101" y="74"/>
                  </a:cxn>
                  <a:cxn ang="0">
                    <a:pos x="101" y="72"/>
                  </a:cxn>
                  <a:cxn ang="0">
                    <a:pos x="101" y="70"/>
                  </a:cxn>
                  <a:cxn ang="0">
                    <a:pos x="101" y="68"/>
                  </a:cxn>
                  <a:cxn ang="0">
                    <a:pos x="101" y="66"/>
                  </a:cxn>
                  <a:cxn ang="0">
                    <a:pos x="101" y="64"/>
                  </a:cxn>
                  <a:cxn ang="0">
                    <a:pos x="101" y="62"/>
                  </a:cxn>
                  <a:cxn ang="0">
                    <a:pos x="101" y="60"/>
                  </a:cxn>
                  <a:cxn ang="0">
                    <a:pos x="101" y="58"/>
                  </a:cxn>
                  <a:cxn ang="0">
                    <a:pos x="160" y="28"/>
                  </a:cxn>
                  <a:cxn ang="0">
                    <a:pos x="159" y="26"/>
                  </a:cxn>
                  <a:cxn ang="0">
                    <a:pos x="158" y="26"/>
                  </a:cxn>
                  <a:cxn ang="0">
                    <a:pos x="156" y="25"/>
                  </a:cxn>
                  <a:cxn ang="0">
                    <a:pos x="153" y="24"/>
                  </a:cxn>
                  <a:cxn ang="0">
                    <a:pos x="151" y="24"/>
                  </a:cxn>
                  <a:cxn ang="0">
                    <a:pos x="148" y="24"/>
                  </a:cxn>
                  <a:cxn ang="0">
                    <a:pos x="146" y="23"/>
                  </a:cxn>
                  <a:cxn ang="0">
                    <a:pos x="142" y="23"/>
                  </a:cxn>
                  <a:cxn ang="0">
                    <a:pos x="139" y="22"/>
                  </a:cxn>
                  <a:cxn ang="0">
                    <a:pos x="135" y="21"/>
                  </a:cxn>
                  <a:cxn ang="0">
                    <a:pos x="131" y="20"/>
                  </a:cxn>
                  <a:cxn ang="0">
                    <a:pos x="126" y="19"/>
                  </a:cxn>
                  <a:cxn ang="0">
                    <a:pos x="122" y="18"/>
                  </a:cxn>
                  <a:cxn ang="0">
                    <a:pos x="118" y="18"/>
                  </a:cxn>
                  <a:cxn ang="0">
                    <a:pos x="115" y="17"/>
                  </a:cxn>
                  <a:cxn ang="0">
                    <a:pos x="110" y="16"/>
                  </a:cxn>
                  <a:cxn ang="0">
                    <a:pos x="107" y="15"/>
                  </a:cxn>
                  <a:cxn ang="0">
                    <a:pos x="105" y="15"/>
                  </a:cxn>
                  <a:cxn ang="0">
                    <a:pos x="102" y="14"/>
                  </a:cxn>
                  <a:cxn ang="0">
                    <a:pos x="100" y="14"/>
                  </a:cxn>
                  <a:cxn ang="0">
                    <a:pos x="99" y="13"/>
                  </a:cxn>
                  <a:cxn ang="0">
                    <a:pos x="89" y="0"/>
                  </a:cxn>
                  <a:cxn ang="0">
                    <a:pos x="66" y="15"/>
                  </a:cxn>
                  <a:cxn ang="0">
                    <a:pos x="14" y="24"/>
                  </a:cxn>
                </a:cxnLst>
                <a:rect l="0" t="0" r="r" b="b"/>
                <a:pathLst>
                  <a:path w="160" h="157">
                    <a:moveTo>
                      <a:pt x="0" y="29"/>
                    </a:moveTo>
                    <a:lnTo>
                      <a:pt x="68" y="29"/>
                    </a:lnTo>
                    <a:lnTo>
                      <a:pt x="67" y="59"/>
                    </a:lnTo>
                    <a:lnTo>
                      <a:pt x="67" y="60"/>
                    </a:lnTo>
                    <a:lnTo>
                      <a:pt x="67" y="61"/>
                    </a:lnTo>
                    <a:lnTo>
                      <a:pt x="67" y="61"/>
                    </a:lnTo>
                    <a:lnTo>
                      <a:pt x="67" y="63"/>
                    </a:lnTo>
                    <a:lnTo>
                      <a:pt x="66" y="64"/>
                    </a:lnTo>
                    <a:lnTo>
                      <a:pt x="66" y="65"/>
                    </a:lnTo>
                    <a:lnTo>
                      <a:pt x="66" y="66"/>
                    </a:lnTo>
                    <a:lnTo>
                      <a:pt x="66" y="67"/>
                    </a:lnTo>
                    <a:lnTo>
                      <a:pt x="65" y="68"/>
                    </a:lnTo>
                    <a:lnTo>
                      <a:pt x="65" y="69"/>
                    </a:lnTo>
                    <a:lnTo>
                      <a:pt x="65" y="70"/>
                    </a:lnTo>
                    <a:lnTo>
                      <a:pt x="65" y="71"/>
                    </a:lnTo>
                    <a:lnTo>
                      <a:pt x="64" y="72"/>
                    </a:lnTo>
                    <a:lnTo>
                      <a:pt x="64" y="73"/>
                    </a:lnTo>
                    <a:lnTo>
                      <a:pt x="64" y="74"/>
                    </a:lnTo>
                    <a:lnTo>
                      <a:pt x="64" y="75"/>
                    </a:lnTo>
                    <a:lnTo>
                      <a:pt x="67" y="81"/>
                    </a:lnTo>
                    <a:lnTo>
                      <a:pt x="49" y="115"/>
                    </a:lnTo>
                    <a:lnTo>
                      <a:pt x="26" y="157"/>
                    </a:lnTo>
                    <a:lnTo>
                      <a:pt x="111" y="157"/>
                    </a:lnTo>
                    <a:lnTo>
                      <a:pt x="126" y="156"/>
                    </a:lnTo>
                    <a:lnTo>
                      <a:pt x="113" y="121"/>
                    </a:lnTo>
                    <a:lnTo>
                      <a:pt x="105" y="93"/>
                    </a:lnTo>
                    <a:lnTo>
                      <a:pt x="102" y="80"/>
                    </a:lnTo>
                    <a:lnTo>
                      <a:pt x="101" y="74"/>
                    </a:lnTo>
                    <a:lnTo>
                      <a:pt x="101" y="73"/>
                    </a:lnTo>
                    <a:lnTo>
                      <a:pt x="101" y="72"/>
                    </a:lnTo>
                    <a:lnTo>
                      <a:pt x="101" y="71"/>
                    </a:lnTo>
                    <a:lnTo>
                      <a:pt x="101" y="70"/>
                    </a:lnTo>
                    <a:lnTo>
                      <a:pt x="101" y="69"/>
                    </a:lnTo>
                    <a:lnTo>
                      <a:pt x="101" y="68"/>
                    </a:lnTo>
                    <a:lnTo>
                      <a:pt x="101" y="67"/>
                    </a:lnTo>
                    <a:lnTo>
                      <a:pt x="101" y="66"/>
                    </a:lnTo>
                    <a:lnTo>
                      <a:pt x="101" y="65"/>
                    </a:lnTo>
                    <a:lnTo>
                      <a:pt x="101" y="64"/>
                    </a:lnTo>
                    <a:lnTo>
                      <a:pt x="101" y="62"/>
                    </a:lnTo>
                    <a:lnTo>
                      <a:pt x="101" y="62"/>
                    </a:lnTo>
                    <a:lnTo>
                      <a:pt x="101" y="61"/>
                    </a:lnTo>
                    <a:lnTo>
                      <a:pt x="101" y="60"/>
                    </a:lnTo>
                    <a:lnTo>
                      <a:pt x="101" y="59"/>
                    </a:lnTo>
                    <a:lnTo>
                      <a:pt x="101" y="58"/>
                    </a:lnTo>
                    <a:lnTo>
                      <a:pt x="100" y="30"/>
                    </a:lnTo>
                    <a:lnTo>
                      <a:pt x="160" y="28"/>
                    </a:lnTo>
                    <a:lnTo>
                      <a:pt x="160" y="27"/>
                    </a:lnTo>
                    <a:lnTo>
                      <a:pt x="159" y="26"/>
                    </a:lnTo>
                    <a:lnTo>
                      <a:pt x="158" y="26"/>
                    </a:lnTo>
                    <a:lnTo>
                      <a:pt x="158" y="26"/>
                    </a:lnTo>
                    <a:lnTo>
                      <a:pt x="157" y="25"/>
                    </a:lnTo>
                    <a:lnTo>
                      <a:pt x="156" y="25"/>
                    </a:lnTo>
                    <a:lnTo>
                      <a:pt x="154" y="25"/>
                    </a:lnTo>
                    <a:lnTo>
                      <a:pt x="153" y="24"/>
                    </a:lnTo>
                    <a:lnTo>
                      <a:pt x="152" y="24"/>
                    </a:lnTo>
                    <a:lnTo>
                      <a:pt x="151" y="24"/>
                    </a:lnTo>
                    <a:lnTo>
                      <a:pt x="150" y="24"/>
                    </a:lnTo>
                    <a:lnTo>
                      <a:pt x="148" y="24"/>
                    </a:lnTo>
                    <a:lnTo>
                      <a:pt x="147" y="23"/>
                    </a:lnTo>
                    <a:lnTo>
                      <a:pt x="146" y="23"/>
                    </a:lnTo>
                    <a:lnTo>
                      <a:pt x="144" y="23"/>
                    </a:lnTo>
                    <a:lnTo>
                      <a:pt x="142" y="23"/>
                    </a:lnTo>
                    <a:lnTo>
                      <a:pt x="140" y="22"/>
                    </a:lnTo>
                    <a:lnTo>
                      <a:pt x="139" y="22"/>
                    </a:lnTo>
                    <a:lnTo>
                      <a:pt x="136" y="21"/>
                    </a:lnTo>
                    <a:lnTo>
                      <a:pt x="135" y="21"/>
                    </a:lnTo>
                    <a:lnTo>
                      <a:pt x="133" y="21"/>
                    </a:lnTo>
                    <a:lnTo>
                      <a:pt x="131" y="20"/>
                    </a:lnTo>
                    <a:lnTo>
                      <a:pt x="129" y="20"/>
                    </a:lnTo>
                    <a:lnTo>
                      <a:pt x="126" y="19"/>
                    </a:lnTo>
                    <a:lnTo>
                      <a:pt x="124" y="19"/>
                    </a:lnTo>
                    <a:lnTo>
                      <a:pt x="122" y="18"/>
                    </a:lnTo>
                    <a:lnTo>
                      <a:pt x="120" y="18"/>
                    </a:lnTo>
                    <a:lnTo>
                      <a:pt x="118" y="18"/>
                    </a:lnTo>
                    <a:lnTo>
                      <a:pt x="116" y="17"/>
                    </a:lnTo>
                    <a:lnTo>
                      <a:pt x="115" y="17"/>
                    </a:lnTo>
                    <a:lnTo>
                      <a:pt x="112" y="17"/>
                    </a:lnTo>
                    <a:lnTo>
                      <a:pt x="110" y="16"/>
                    </a:lnTo>
                    <a:lnTo>
                      <a:pt x="109" y="16"/>
                    </a:lnTo>
                    <a:lnTo>
                      <a:pt x="107" y="15"/>
                    </a:lnTo>
                    <a:lnTo>
                      <a:pt x="106" y="15"/>
                    </a:lnTo>
                    <a:lnTo>
                      <a:pt x="105" y="15"/>
                    </a:lnTo>
                    <a:lnTo>
                      <a:pt x="103" y="14"/>
                    </a:lnTo>
                    <a:lnTo>
                      <a:pt x="102" y="14"/>
                    </a:lnTo>
                    <a:lnTo>
                      <a:pt x="101" y="14"/>
                    </a:lnTo>
                    <a:lnTo>
                      <a:pt x="100" y="14"/>
                    </a:lnTo>
                    <a:lnTo>
                      <a:pt x="99" y="13"/>
                    </a:lnTo>
                    <a:lnTo>
                      <a:pt x="99" y="13"/>
                    </a:lnTo>
                    <a:lnTo>
                      <a:pt x="99" y="4"/>
                    </a:lnTo>
                    <a:lnTo>
                      <a:pt x="89" y="0"/>
                    </a:lnTo>
                    <a:lnTo>
                      <a:pt x="68" y="2"/>
                    </a:lnTo>
                    <a:lnTo>
                      <a:pt x="66" y="15"/>
                    </a:lnTo>
                    <a:lnTo>
                      <a:pt x="49" y="17"/>
                    </a:lnTo>
                    <a:lnTo>
                      <a:pt x="14" y="24"/>
                    </a:lnTo>
                    <a:lnTo>
                      <a:pt x="0" y="2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6" name="Freeform 84"/>
              <p:cNvSpPr>
                <a:spLocks/>
              </p:cNvSpPr>
              <p:nvPr/>
            </p:nvSpPr>
            <p:spPr bwMode="auto">
              <a:xfrm>
                <a:off x="4633" y="1814"/>
                <a:ext cx="64" cy="76"/>
              </a:xfrm>
              <a:custGeom>
                <a:avLst/>
                <a:gdLst/>
                <a:ahLst/>
                <a:cxnLst>
                  <a:cxn ang="0">
                    <a:pos x="55" y="0"/>
                  </a:cxn>
                  <a:cxn ang="0">
                    <a:pos x="55" y="2"/>
                  </a:cxn>
                  <a:cxn ang="0">
                    <a:pos x="55" y="3"/>
                  </a:cxn>
                  <a:cxn ang="0">
                    <a:pos x="55" y="5"/>
                  </a:cxn>
                  <a:cxn ang="0">
                    <a:pos x="54" y="6"/>
                  </a:cxn>
                  <a:cxn ang="0">
                    <a:pos x="53" y="9"/>
                  </a:cxn>
                  <a:cxn ang="0">
                    <a:pos x="52" y="11"/>
                  </a:cxn>
                  <a:cxn ang="0">
                    <a:pos x="50" y="14"/>
                  </a:cxn>
                  <a:cxn ang="0">
                    <a:pos x="48" y="17"/>
                  </a:cxn>
                  <a:cxn ang="0">
                    <a:pos x="46" y="19"/>
                  </a:cxn>
                  <a:cxn ang="0">
                    <a:pos x="44" y="22"/>
                  </a:cxn>
                  <a:cxn ang="0">
                    <a:pos x="42" y="25"/>
                  </a:cxn>
                  <a:cxn ang="0">
                    <a:pos x="40" y="27"/>
                  </a:cxn>
                  <a:cxn ang="0">
                    <a:pos x="38" y="29"/>
                  </a:cxn>
                  <a:cxn ang="0">
                    <a:pos x="37" y="31"/>
                  </a:cxn>
                  <a:cxn ang="0">
                    <a:pos x="36" y="32"/>
                  </a:cxn>
                  <a:cxn ang="0">
                    <a:pos x="35" y="34"/>
                  </a:cxn>
                  <a:cxn ang="0">
                    <a:pos x="34" y="36"/>
                  </a:cxn>
                  <a:cxn ang="0">
                    <a:pos x="34" y="38"/>
                  </a:cxn>
                  <a:cxn ang="0">
                    <a:pos x="33" y="40"/>
                  </a:cxn>
                  <a:cxn ang="0">
                    <a:pos x="34" y="43"/>
                  </a:cxn>
                  <a:cxn ang="0">
                    <a:pos x="35" y="45"/>
                  </a:cxn>
                  <a:cxn ang="0">
                    <a:pos x="38" y="48"/>
                  </a:cxn>
                  <a:cxn ang="0">
                    <a:pos x="41" y="50"/>
                  </a:cxn>
                  <a:cxn ang="0">
                    <a:pos x="45" y="52"/>
                  </a:cxn>
                  <a:cxn ang="0">
                    <a:pos x="49" y="54"/>
                  </a:cxn>
                  <a:cxn ang="0">
                    <a:pos x="53" y="55"/>
                  </a:cxn>
                  <a:cxn ang="0">
                    <a:pos x="56" y="56"/>
                  </a:cxn>
                  <a:cxn ang="0">
                    <a:pos x="59" y="58"/>
                  </a:cxn>
                  <a:cxn ang="0">
                    <a:pos x="61" y="60"/>
                  </a:cxn>
                  <a:cxn ang="0">
                    <a:pos x="64" y="61"/>
                  </a:cxn>
                  <a:cxn ang="0">
                    <a:pos x="64" y="64"/>
                  </a:cxn>
                  <a:cxn ang="0">
                    <a:pos x="63" y="66"/>
                  </a:cxn>
                  <a:cxn ang="0">
                    <a:pos x="60" y="68"/>
                  </a:cxn>
                  <a:cxn ang="0">
                    <a:pos x="58" y="69"/>
                  </a:cxn>
                  <a:cxn ang="0">
                    <a:pos x="55" y="70"/>
                  </a:cxn>
                  <a:cxn ang="0">
                    <a:pos x="53" y="72"/>
                  </a:cxn>
                  <a:cxn ang="0">
                    <a:pos x="49" y="72"/>
                  </a:cxn>
                  <a:cxn ang="0">
                    <a:pos x="47" y="73"/>
                  </a:cxn>
                  <a:cxn ang="0">
                    <a:pos x="44" y="74"/>
                  </a:cxn>
                  <a:cxn ang="0">
                    <a:pos x="42" y="75"/>
                  </a:cxn>
                  <a:cxn ang="0">
                    <a:pos x="39" y="75"/>
                  </a:cxn>
                  <a:cxn ang="0">
                    <a:pos x="36" y="76"/>
                  </a:cxn>
                  <a:cxn ang="0">
                    <a:pos x="0" y="76"/>
                  </a:cxn>
                  <a:cxn ang="0">
                    <a:pos x="34" y="11"/>
                  </a:cxn>
                  <a:cxn ang="0">
                    <a:pos x="43" y="0"/>
                  </a:cxn>
                </a:cxnLst>
                <a:rect l="0" t="0" r="r" b="b"/>
                <a:pathLst>
                  <a:path w="64" h="76">
                    <a:moveTo>
                      <a:pt x="55" y="0"/>
                    </a:moveTo>
                    <a:lnTo>
                      <a:pt x="55" y="0"/>
                    </a:lnTo>
                    <a:lnTo>
                      <a:pt x="55" y="1"/>
                    </a:lnTo>
                    <a:lnTo>
                      <a:pt x="55" y="2"/>
                    </a:lnTo>
                    <a:lnTo>
                      <a:pt x="55" y="2"/>
                    </a:lnTo>
                    <a:lnTo>
                      <a:pt x="55" y="3"/>
                    </a:lnTo>
                    <a:lnTo>
                      <a:pt x="55" y="4"/>
                    </a:lnTo>
                    <a:lnTo>
                      <a:pt x="55" y="5"/>
                    </a:lnTo>
                    <a:lnTo>
                      <a:pt x="54" y="5"/>
                    </a:lnTo>
                    <a:lnTo>
                      <a:pt x="54" y="6"/>
                    </a:lnTo>
                    <a:lnTo>
                      <a:pt x="54" y="8"/>
                    </a:lnTo>
                    <a:lnTo>
                      <a:pt x="53" y="9"/>
                    </a:lnTo>
                    <a:lnTo>
                      <a:pt x="53" y="10"/>
                    </a:lnTo>
                    <a:lnTo>
                      <a:pt x="52" y="11"/>
                    </a:lnTo>
                    <a:lnTo>
                      <a:pt x="51" y="13"/>
                    </a:lnTo>
                    <a:lnTo>
                      <a:pt x="50" y="14"/>
                    </a:lnTo>
                    <a:lnTo>
                      <a:pt x="49" y="15"/>
                    </a:lnTo>
                    <a:lnTo>
                      <a:pt x="48" y="17"/>
                    </a:lnTo>
                    <a:lnTo>
                      <a:pt x="47" y="18"/>
                    </a:lnTo>
                    <a:lnTo>
                      <a:pt x="46" y="19"/>
                    </a:lnTo>
                    <a:lnTo>
                      <a:pt x="45" y="21"/>
                    </a:lnTo>
                    <a:lnTo>
                      <a:pt x="44" y="22"/>
                    </a:lnTo>
                    <a:lnTo>
                      <a:pt x="43" y="23"/>
                    </a:lnTo>
                    <a:lnTo>
                      <a:pt x="42" y="25"/>
                    </a:lnTo>
                    <a:lnTo>
                      <a:pt x="41" y="26"/>
                    </a:lnTo>
                    <a:lnTo>
                      <a:pt x="40" y="27"/>
                    </a:lnTo>
                    <a:lnTo>
                      <a:pt x="39" y="28"/>
                    </a:lnTo>
                    <a:lnTo>
                      <a:pt x="38" y="29"/>
                    </a:lnTo>
                    <a:lnTo>
                      <a:pt x="38" y="30"/>
                    </a:lnTo>
                    <a:lnTo>
                      <a:pt x="37" y="31"/>
                    </a:lnTo>
                    <a:lnTo>
                      <a:pt x="37" y="32"/>
                    </a:lnTo>
                    <a:lnTo>
                      <a:pt x="36" y="32"/>
                    </a:lnTo>
                    <a:lnTo>
                      <a:pt x="35" y="33"/>
                    </a:lnTo>
                    <a:lnTo>
                      <a:pt x="35" y="34"/>
                    </a:lnTo>
                    <a:lnTo>
                      <a:pt x="35" y="35"/>
                    </a:lnTo>
                    <a:lnTo>
                      <a:pt x="34" y="36"/>
                    </a:lnTo>
                    <a:lnTo>
                      <a:pt x="34" y="37"/>
                    </a:lnTo>
                    <a:lnTo>
                      <a:pt x="34" y="38"/>
                    </a:lnTo>
                    <a:lnTo>
                      <a:pt x="34" y="39"/>
                    </a:lnTo>
                    <a:lnTo>
                      <a:pt x="33" y="40"/>
                    </a:lnTo>
                    <a:lnTo>
                      <a:pt x="34" y="42"/>
                    </a:lnTo>
                    <a:lnTo>
                      <a:pt x="34" y="43"/>
                    </a:lnTo>
                    <a:lnTo>
                      <a:pt x="35" y="44"/>
                    </a:lnTo>
                    <a:lnTo>
                      <a:pt x="35" y="45"/>
                    </a:lnTo>
                    <a:lnTo>
                      <a:pt x="36" y="46"/>
                    </a:lnTo>
                    <a:lnTo>
                      <a:pt x="38" y="48"/>
                    </a:lnTo>
                    <a:lnTo>
                      <a:pt x="39" y="49"/>
                    </a:lnTo>
                    <a:lnTo>
                      <a:pt x="41" y="50"/>
                    </a:lnTo>
                    <a:lnTo>
                      <a:pt x="43" y="51"/>
                    </a:lnTo>
                    <a:lnTo>
                      <a:pt x="45" y="52"/>
                    </a:lnTo>
                    <a:lnTo>
                      <a:pt x="47" y="53"/>
                    </a:lnTo>
                    <a:lnTo>
                      <a:pt x="49" y="54"/>
                    </a:lnTo>
                    <a:lnTo>
                      <a:pt x="51" y="54"/>
                    </a:lnTo>
                    <a:lnTo>
                      <a:pt x="53" y="55"/>
                    </a:lnTo>
                    <a:lnTo>
                      <a:pt x="55" y="56"/>
                    </a:lnTo>
                    <a:lnTo>
                      <a:pt x="56" y="56"/>
                    </a:lnTo>
                    <a:lnTo>
                      <a:pt x="58" y="57"/>
                    </a:lnTo>
                    <a:lnTo>
                      <a:pt x="59" y="58"/>
                    </a:lnTo>
                    <a:lnTo>
                      <a:pt x="61" y="59"/>
                    </a:lnTo>
                    <a:lnTo>
                      <a:pt x="61" y="60"/>
                    </a:lnTo>
                    <a:lnTo>
                      <a:pt x="63" y="61"/>
                    </a:lnTo>
                    <a:lnTo>
                      <a:pt x="64" y="61"/>
                    </a:lnTo>
                    <a:lnTo>
                      <a:pt x="64" y="63"/>
                    </a:lnTo>
                    <a:lnTo>
                      <a:pt x="64" y="64"/>
                    </a:lnTo>
                    <a:lnTo>
                      <a:pt x="64" y="65"/>
                    </a:lnTo>
                    <a:lnTo>
                      <a:pt x="63" y="66"/>
                    </a:lnTo>
                    <a:lnTo>
                      <a:pt x="61" y="68"/>
                    </a:lnTo>
                    <a:lnTo>
                      <a:pt x="60" y="68"/>
                    </a:lnTo>
                    <a:lnTo>
                      <a:pt x="59" y="69"/>
                    </a:lnTo>
                    <a:lnTo>
                      <a:pt x="58" y="69"/>
                    </a:lnTo>
                    <a:lnTo>
                      <a:pt x="57" y="70"/>
                    </a:lnTo>
                    <a:lnTo>
                      <a:pt x="55" y="70"/>
                    </a:lnTo>
                    <a:lnTo>
                      <a:pt x="54" y="71"/>
                    </a:lnTo>
                    <a:lnTo>
                      <a:pt x="53" y="72"/>
                    </a:lnTo>
                    <a:lnTo>
                      <a:pt x="51" y="72"/>
                    </a:lnTo>
                    <a:lnTo>
                      <a:pt x="49" y="72"/>
                    </a:lnTo>
                    <a:lnTo>
                      <a:pt x="48" y="73"/>
                    </a:lnTo>
                    <a:lnTo>
                      <a:pt x="47" y="73"/>
                    </a:lnTo>
                    <a:lnTo>
                      <a:pt x="46" y="74"/>
                    </a:lnTo>
                    <a:lnTo>
                      <a:pt x="44" y="74"/>
                    </a:lnTo>
                    <a:lnTo>
                      <a:pt x="43" y="74"/>
                    </a:lnTo>
                    <a:lnTo>
                      <a:pt x="42" y="75"/>
                    </a:lnTo>
                    <a:lnTo>
                      <a:pt x="41" y="75"/>
                    </a:lnTo>
                    <a:lnTo>
                      <a:pt x="39" y="75"/>
                    </a:lnTo>
                    <a:lnTo>
                      <a:pt x="37" y="76"/>
                    </a:lnTo>
                    <a:lnTo>
                      <a:pt x="36" y="76"/>
                    </a:lnTo>
                    <a:lnTo>
                      <a:pt x="36" y="76"/>
                    </a:lnTo>
                    <a:lnTo>
                      <a:pt x="0" y="76"/>
                    </a:lnTo>
                    <a:lnTo>
                      <a:pt x="18" y="47"/>
                    </a:lnTo>
                    <a:lnTo>
                      <a:pt x="34" y="11"/>
                    </a:lnTo>
                    <a:lnTo>
                      <a:pt x="41" y="2"/>
                    </a:lnTo>
                    <a:lnTo>
                      <a:pt x="43" y="0"/>
                    </a:lnTo>
                    <a:lnTo>
                      <a:pt x="55"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7" name="Freeform 85"/>
              <p:cNvSpPr>
                <a:spLocks/>
              </p:cNvSpPr>
              <p:nvPr/>
            </p:nvSpPr>
            <p:spPr bwMode="auto">
              <a:xfrm>
                <a:off x="4630" y="1818"/>
                <a:ext cx="46" cy="73"/>
              </a:xfrm>
              <a:custGeom>
                <a:avLst/>
                <a:gdLst/>
                <a:ahLst/>
                <a:cxnLst>
                  <a:cxn ang="0">
                    <a:pos x="11" y="72"/>
                  </a:cxn>
                  <a:cxn ang="0">
                    <a:pos x="0" y="71"/>
                  </a:cxn>
                  <a:cxn ang="0">
                    <a:pos x="1" y="69"/>
                  </a:cxn>
                  <a:cxn ang="0">
                    <a:pos x="3" y="68"/>
                  </a:cxn>
                  <a:cxn ang="0">
                    <a:pos x="4" y="66"/>
                  </a:cxn>
                  <a:cxn ang="0">
                    <a:pos x="5" y="64"/>
                  </a:cxn>
                  <a:cxn ang="0">
                    <a:pos x="6" y="63"/>
                  </a:cxn>
                  <a:cxn ang="0">
                    <a:pos x="8" y="61"/>
                  </a:cxn>
                  <a:cxn ang="0">
                    <a:pos x="9" y="59"/>
                  </a:cxn>
                  <a:cxn ang="0">
                    <a:pos x="10" y="57"/>
                  </a:cxn>
                  <a:cxn ang="0">
                    <a:pos x="11" y="55"/>
                  </a:cxn>
                  <a:cxn ang="0">
                    <a:pos x="13" y="53"/>
                  </a:cxn>
                  <a:cxn ang="0">
                    <a:pos x="14" y="51"/>
                  </a:cxn>
                  <a:cxn ang="0">
                    <a:pos x="15" y="49"/>
                  </a:cxn>
                  <a:cxn ang="0">
                    <a:pos x="16" y="47"/>
                  </a:cxn>
                  <a:cxn ang="0">
                    <a:pos x="17" y="46"/>
                  </a:cxn>
                  <a:cxn ang="0">
                    <a:pos x="19" y="44"/>
                  </a:cxn>
                  <a:cxn ang="0">
                    <a:pos x="20" y="41"/>
                  </a:cxn>
                  <a:cxn ang="0">
                    <a:pos x="21" y="39"/>
                  </a:cxn>
                  <a:cxn ang="0">
                    <a:pos x="22" y="36"/>
                  </a:cxn>
                  <a:cxn ang="0">
                    <a:pos x="23" y="33"/>
                  </a:cxn>
                  <a:cxn ang="0">
                    <a:pos x="24" y="32"/>
                  </a:cxn>
                  <a:cxn ang="0">
                    <a:pos x="24" y="30"/>
                  </a:cxn>
                  <a:cxn ang="0">
                    <a:pos x="25" y="28"/>
                  </a:cxn>
                  <a:cxn ang="0">
                    <a:pos x="26" y="26"/>
                  </a:cxn>
                  <a:cxn ang="0">
                    <a:pos x="27" y="24"/>
                  </a:cxn>
                  <a:cxn ang="0">
                    <a:pos x="28" y="22"/>
                  </a:cxn>
                  <a:cxn ang="0">
                    <a:pos x="28" y="19"/>
                  </a:cxn>
                  <a:cxn ang="0">
                    <a:pos x="29" y="17"/>
                  </a:cxn>
                  <a:cxn ang="0">
                    <a:pos x="30" y="16"/>
                  </a:cxn>
                  <a:cxn ang="0">
                    <a:pos x="30" y="14"/>
                  </a:cxn>
                  <a:cxn ang="0">
                    <a:pos x="31" y="11"/>
                  </a:cxn>
                  <a:cxn ang="0">
                    <a:pos x="32" y="10"/>
                  </a:cxn>
                  <a:cxn ang="0">
                    <a:pos x="33" y="8"/>
                  </a:cxn>
                  <a:cxn ang="0">
                    <a:pos x="34" y="6"/>
                  </a:cxn>
                  <a:cxn ang="0">
                    <a:pos x="35" y="5"/>
                  </a:cxn>
                  <a:cxn ang="0">
                    <a:pos x="37" y="2"/>
                  </a:cxn>
                  <a:cxn ang="0">
                    <a:pos x="38" y="1"/>
                  </a:cxn>
                  <a:cxn ang="0">
                    <a:pos x="41" y="0"/>
                  </a:cxn>
                  <a:cxn ang="0">
                    <a:pos x="44" y="0"/>
                  </a:cxn>
                  <a:cxn ang="0">
                    <a:pos x="46" y="1"/>
                  </a:cxn>
                </a:cxnLst>
                <a:rect l="0" t="0" r="r" b="b"/>
                <a:pathLst>
                  <a:path w="46" h="73">
                    <a:moveTo>
                      <a:pt x="46" y="1"/>
                    </a:moveTo>
                    <a:lnTo>
                      <a:pt x="11" y="72"/>
                    </a:lnTo>
                    <a:lnTo>
                      <a:pt x="0" y="73"/>
                    </a:lnTo>
                    <a:lnTo>
                      <a:pt x="0" y="71"/>
                    </a:lnTo>
                    <a:lnTo>
                      <a:pt x="1" y="70"/>
                    </a:lnTo>
                    <a:lnTo>
                      <a:pt x="1" y="69"/>
                    </a:lnTo>
                    <a:lnTo>
                      <a:pt x="2" y="68"/>
                    </a:lnTo>
                    <a:lnTo>
                      <a:pt x="3" y="68"/>
                    </a:lnTo>
                    <a:lnTo>
                      <a:pt x="3" y="67"/>
                    </a:lnTo>
                    <a:lnTo>
                      <a:pt x="4" y="66"/>
                    </a:lnTo>
                    <a:lnTo>
                      <a:pt x="5" y="65"/>
                    </a:lnTo>
                    <a:lnTo>
                      <a:pt x="5" y="64"/>
                    </a:lnTo>
                    <a:lnTo>
                      <a:pt x="6" y="63"/>
                    </a:lnTo>
                    <a:lnTo>
                      <a:pt x="6" y="63"/>
                    </a:lnTo>
                    <a:lnTo>
                      <a:pt x="7" y="62"/>
                    </a:lnTo>
                    <a:lnTo>
                      <a:pt x="8" y="61"/>
                    </a:lnTo>
                    <a:lnTo>
                      <a:pt x="9" y="59"/>
                    </a:lnTo>
                    <a:lnTo>
                      <a:pt x="9" y="59"/>
                    </a:lnTo>
                    <a:lnTo>
                      <a:pt x="10" y="58"/>
                    </a:lnTo>
                    <a:lnTo>
                      <a:pt x="10" y="57"/>
                    </a:lnTo>
                    <a:lnTo>
                      <a:pt x="11" y="57"/>
                    </a:lnTo>
                    <a:lnTo>
                      <a:pt x="11" y="55"/>
                    </a:lnTo>
                    <a:lnTo>
                      <a:pt x="12" y="54"/>
                    </a:lnTo>
                    <a:lnTo>
                      <a:pt x="13" y="53"/>
                    </a:lnTo>
                    <a:lnTo>
                      <a:pt x="14" y="52"/>
                    </a:lnTo>
                    <a:lnTo>
                      <a:pt x="14" y="51"/>
                    </a:lnTo>
                    <a:lnTo>
                      <a:pt x="15" y="50"/>
                    </a:lnTo>
                    <a:lnTo>
                      <a:pt x="15" y="49"/>
                    </a:lnTo>
                    <a:lnTo>
                      <a:pt x="16" y="48"/>
                    </a:lnTo>
                    <a:lnTo>
                      <a:pt x="16" y="47"/>
                    </a:lnTo>
                    <a:lnTo>
                      <a:pt x="17" y="47"/>
                    </a:lnTo>
                    <a:lnTo>
                      <a:pt x="17" y="46"/>
                    </a:lnTo>
                    <a:lnTo>
                      <a:pt x="18" y="45"/>
                    </a:lnTo>
                    <a:lnTo>
                      <a:pt x="19" y="44"/>
                    </a:lnTo>
                    <a:lnTo>
                      <a:pt x="19" y="43"/>
                    </a:lnTo>
                    <a:lnTo>
                      <a:pt x="20" y="41"/>
                    </a:lnTo>
                    <a:lnTo>
                      <a:pt x="20" y="40"/>
                    </a:lnTo>
                    <a:lnTo>
                      <a:pt x="21" y="39"/>
                    </a:lnTo>
                    <a:lnTo>
                      <a:pt x="22" y="37"/>
                    </a:lnTo>
                    <a:lnTo>
                      <a:pt x="22" y="36"/>
                    </a:lnTo>
                    <a:lnTo>
                      <a:pt x="23" y="34"/>
                    </a:lnTo>
                    <a:lnTo>
                      <a:pt x="23" y="33"/>
                    </a:lnTo>
                    <a:lnTo>
                      <a:pt x="24" y="33"/>
                    </a:lnTo>
                    <a:lnTo>
                      <a:pt x="24" y="32"/>
                    </a:lnTo>
                    <a:lnTo>
                      <a:pt x="24" y="31"/>
                    </a:lnTo>
                    <a:lnTo>
                      <a:pt x="24" y="30"/>
                    </a:lnTo>
                    <a:lnTo>
                      <a:pt x="25" y="29"/>
                    </a:lnTo>
                    <a:lnTo>
                      <a:pt x="25" y="28"/>
                    </a:lnTo>
                    <a:lnTo>
                      <a:pt x="26" y="27"/>
                    </a:lnTo>
                    <a:lnTo>
                      <a:pt x="26" y="26"/>
                    </a:lnTo>
                    <a:lnTo>
                      <a:pt x="27" y="25"/>
                    </a:lnTo>
                    <a:lnTo>
                      <a:pt x="27" y="24"/>
                    </a:lnTo>
                    <a:lnTo>
                      <a:pt x="28" y="23"/>
                    </a:lnTo>
                    <a:lnTo>
                      <a:pt x="28" y="22"/>
                    </a:lnTo>
                    <a:lnTo>
                      <a:pt x="28" y="20"/>
                    </a:lnTo>
                    <a:lnTo>
                      <a:pt x="28" y="19"/>
                    </a:lnTo>
                    <a:lnTo>
                      <a:pt x="29" y="18"/>
                    </a:lnTo>
                    <a:lnTo>
                      <a:pt x="29" y="17"/>
                    </a:lnTo>
                    <a:lnTo>
                      <a:pt x="30" y="17"/>
                    </a:lnTo>
                    <a:lnTo>
                      <a:pt x="30" y="16"/>
                    </a:lnTo>
                    <a:lnTo>
                      <a:pt x="30" y="15"/>
                    </a:lnTo>
                    <a:lnTo>
                      <a:pt x="30" y="14"/>
                    </a:lnTo>
                    <a:lnTo>
                      <a:pt x="31" y="13"/>
                    </a:lnTo>
                    <a:lnTo>
                      <a:pt x="31" y="11"/>
                    </a:lnTo>
                    <a:lnTo>
                      <a:pt x="32" y="11"/>
                    </a:lnTo>
                    <a:lnTo>
                      <a:pt x="32" y="10"/>
                    </a:lnTo>
                    <a:lnTo>
                      <a:pt x="32" y="9"/>
                    </a:lnTo>
                    <a:lnTo>
                      <a:pt x="33" y="8"/>
                    </a:lnTo>
                    <a:lnTo>
                      <a:pt x="33" y="7"/>
                    </a:lnTo>
                    <a:lnTo>
                      <a:pt x="34" y="6"/>
                    </a:lnTo>
                    <a:lnTo>
                      <a:pt x="34" y="6"/>
                    </a:lnTo>
                    <a:lnTo>
                      <a:pt x="35" y="5"/>
                    </a:lnTo>
                    <a:lnTo>
                      <a:pt x="36" y="3"/>
                    </a:lnTo>
                    <a:lnTo>
                      <a:pt x="37" y="2"/>
                    </a:lnTo>
                    <a:lnTo>
                      <a:pt x="38" y="2"/>
                    </a:lnTo>
                    <a:lnTo>
                      <a:pt x="38" y="1"/>
                    </a:lnTo>
                    <a:lnTo>
                      <a:pt x="40" y="1"/>
                    </a:lnTo>
                    <a:lnTo>
                      <a:pt x="41" y="0"/>
                    </a:lnTo>
                    <a:lnTo>
                      <a:pt x="43" y="0"/>
                    </a:lnTo>
                    <a:lnTo>
                      <a:pt x="44" y="0"/>
                    </a:lnTo>
                    <a:lnTo>
                      <a:pt x="45" y="0"/>
                    </a:lnTo>
                    <a:lnTo>
                      <a:pt x="46" y="1"/>
                    </a:lnTo>
                    <a:lnTo>
                      <a:pt x="46"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8" name="Freeform 86"/>
              <p:cNvSpPr>
                <a:spLocks/>
              </p:cNvSpPr>
              <p:nvPr/>
            </p:nvSpPr>
            <p:spPr bwMode="auto">
              <a:xfrm>
                <a:off x="4643" y="1751"/>
                <a:ext cx="22" cy="7"/>
              </a:xfrm>
              <a:custGeom>
                <a:avLst/>
                <a:gdLst/>
                <a:ahLst/>
                <a:cxnLst>
                  <a:cxn ang="0">
                    <a:pos x="0" y="4"/>
                  </a:cxn>
                  <a:cxn ang="0">
                    <a:pos x="1" y="4"/>
                  </a:cxn>
                  <a:cxn ang="0">
                    <a:pos x="3" y="5"/>
                  </a:cxn>
                  <a:cxn ang="0">
                    <a:pos x="3" y="6"/>
                  </a:cxn>
                  <a:cxn ang="0">
                    <a:pos x="5" y="6"/>
                  </a:cxn>
                  <a:cxn ang="0">
                    <a:pos x="6" y="7"/>
                  </a:cxn>
                  <a:cxn ang="0">
                    <a:pos x="7" y="7"/>
                  </a:cxn>
                  <a:cxn ang="0">
                    <a:pos x="9" y="7"/>
                  </a:cxn>
                  <a:cxn ang="0">
                    <a:pos x="11" y="6"/>
                  </a:cxn>
                  <a:cxn ang="0">
                    <a:pos x="12" y="6"/>
                  </a:cxn>
                  <a:cxn ang="0">
                    <a:pos x="14" y="5"/>
                  </a:cxn>
                  <a:cxn ang="0">
                    <a:pos x="15" y="4"/>
                  </a:cxn>
                  <a:cxn ang="0">
                    <a:pos x="16" y="4"/>
                  </a:cxn>
                  <a:cxn ang="0">
                    <a:pos x="17" y="3"/>
                  </a:cxn>
                  <a:cxn ang="0">
                    <a:pos x="18" y="2"/>
                  </a:cxn>
                  <a:cxn ang="0">
                    <a:pos x="19" y="1"/>
                  </a:cxn>
                  <a:cxn ang="0">
                    <a:pos x="20" y="1"/>
                  </a:cxn>
                  <a:cxn ang="0">
                    <a:pos x="21" y="0"/>
                  </a:cxn>
                  <a:cxn ang="0">
                    <a:pos x="22" y="0"/>
                  </a:cxn>
                  <a:cxn ang="0">
                    <a:pos x="0" y="4"/>
                  </a:cxn>
                </a:cxnLst>
                <a:rect l="0" t="0" r="r" b="b"/>
                <a:pathLst>
                  <a:path w="22" h="7">
                    <a:moveTo>
                      <a:pt x="0" y="4"/>
                    </a:moveTo>
                    <a:lnTo>
                      <a:pt x="1" y="4"/>
                    </a:lnTo>
                    <a:lnTo>
                      <a:pt x="3" y="5"/>
                    </a:lnTo>
                    <a:lnTo>
                      <a:pt x="3" y="6"/>
                    </a:lnTo>
                    <a:lnTo>
                      <a:pt x="5" y="6"/>
                    </a:lnTo>
                    <a:lnTo>
                      <a:pt x="6" y="7"/>
                    </a:lnTo>
                    <a:lnTo>
                      <a:pt x="7" y="7"/>
                    </a:lnTo>
                    <a:lnTo>
                      <a:pt x="9" y="7"/>
                    </a:lnTo>
                    <a:lnTo>
                      <a:pt x="11" y="6"/>
                    </a:lnTo>
                    <a:lnTo>
                      <a:pt x="12" y="6"/>
                    </a:lnTo>
                    <a:lnTo>
                      <a:pt x="14" y="5"/>
                    </a:lnTo>
                    <a:lnTo>
                      <a:pt x="15" y="4"/>
                    </a:lnTo>
                    <a:lnTo>
                      <a:pt x="16" y="4"/>
                    </a:lnTo>
                    <a:lnTo>
                      <a:pt x="17" y="3"/>
                    </a:lnTo>
                    <a:lnTo>
                      <a:pt x="18" y="2"/>
                    </a:lnTo>
                    <a:lnTo>
                      <a:pt x="19" y="1"/>
                    </a:lnTo>
                    <a:lnTo>
                      <a:pt x="20" y="1"/>
                    </a:lnTo>
                    <a:lnTo>
                      <a:pt x="21" y="0"/>
                    </a:lnTo>
                    <a:lnTo>
                      <a:pt x="22" y="0"/>
                    </a:lnTo>
                    <a:lnTo>
                      <a:pt x="0" y="4"/>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59" name="Freeform 87"/>
              <p:cNvSpPr>
                <a:spLocks/>
              </p:cNvSpPr>
              <p:nvPr/>
            </p:nvSpPr>
            <p:spPr bwMode="auto">
              <a:xfrm>
                <a:off x="4619" y="1791"/>
                <a:ext cx="141" cy="16"/>
              </a:xfrm>
              <a:custGeom>
                <a:avLst/>
                <a:gdLst/>
                <a:ahLst/>
                <a:cxnLst>
                  <a:cxn ang="0">
                    <a:pos x="0" y="13"/>
                  </a:cxn>
                  <a:cxn ang="0">
                    <a:pos x="1" y="14"/>
                  </a:cxn>
                  <a:cxn ang="0">
                    <a:pos x="37" y="16"/>
                  </a:cxn>
                  <a:cxn ang="0">
                    <a:pos x="98" y="15"/>
                  </a:cxn>
                  <a:cxn ang="0">
                    <a:pos x="133" y="16"/>
                  </a:cxn>
                  <a:cxn ang="0">
                    <a:pos x="141" y="14"/>
                  </a:cxn>
                  <a:cxn ang="0">
                    <a:pos x="141" y="12"/>
                  </a:cxn>
                  <a:cxn ang="0">
                    <a:pos x="91" y="0"/>
                  </a:cxn>
                  <a:cxn ang="0">
                    <a:pos x="63" y="8"/>
                  </a:cxn>
                  <a:cxn ang="0">
                    <a:pos x="53" y="1"/>
                  </a:cxn>
                  <a:cxn ang="0">
                    <a:pos x="51" y="1"/>
                  </a:cxn>
                  <a:cxn ang="0">
                    <a:pos x="14" y="7"/>
                  </a:cxn>
                  <a:cxn ang="0">
                    <a:pos x="0" y="13"/>
                  </a:cxn>
                </a:cxnLst>
                <a:rect l="0" t="0" r="r" b="b"/>
                <a:pathLst>
                  <a:path w="141" h="16">
                    <a:moveTo>
                      <a:pt x="0" y="13"/>
                    </a:moveTo>
                    <a:lnTo>
                      <a:pt x="1" y="14"/>
                    </a:lnTo>
                    <a:lnTo>
                      <a:pt x="37" y="16"/>
                    </a:lnTo>
                    <a:lnTo>
                      <a:pt x="98" y="15"/>
                    </a:lnTo>
                    <a:lnTo>
                      <a:pt x="133" y="16"/>
                    </a:lnTo>
                    <a:lnTo>
                      <a:pt x="141" y="14"/>
                    </a:lnTo>
                    <a:lnTo>
                      <a:pt x="141" y="12"/>
                    </a:lnTo>
                    <a:lnTo>
                      <a:pt x="91" y="0"/>
                    </a:lnTo>
                    <a:lnTo>
                      <a:pt x="63" y="8"/>
                    </a:lnTo>
                    <a:lnTo>
                      <a:pt x="53" y="1"/>
                    </a:lnTo>
                    <a:lnTo>
                      <a:pt x="51" y="1"/>
                    </a:lnTo>
                    <a:lnTo>
                      <a:pt x="14" y="7"/>
                    </a:lnTo>
                    <a:lnTo>
                      <a:pt x="0"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0" name="Freeform 88"/>
              <p:cNvSpPr>
                <a:spLocks/>
              </p:cNvSpPr>
              <p:nvPr/>
            </p:nvSpPr>
            <p:spPr bwMode="auto">
              <a:xfrm>
                <a:off x="4714" y="1749"/>
                <a:ext cx="40" cy="10"/>
              </a:xfrm>
              <a:custGeom>
                <a:avLst/>
                <a:gdLst/>
                <a:ahLst/>
                <a:cxnLst>
                  <a:cxn ang="0">
                    <a:pos x="0" y="0"/>
                  </a:cxn>
                  <a:cxn ang="0">
                    <a:pos x="0" y="0"/>
                  </a:cxn>
                  <a:cxn ang="0">
                    <a:pos x="0" y="2"/>
                  </a:cxn>
                  <a:cxn ang="0">
                    <a:pos x="1" y="2"/>
                  </a:cxn>
                  <a:cxn ang="0">
                    <a:pos x="1" y="3"/>
                  </a:cxn>
                  <a:cxn ang="0">
                    <a:pos x="2" y="4"/>
                  </a:cxn>
                  <a:cxn ang="0">
                    <a:pos x="3" y="5"/>
                  </a:cxn>
                  <a:cxn ang="0">
                    <a:pos x="3" y="6"/>
                  </a:cxn>
                  <a:cxn ang="0">
                    <a:pos x="4" y="7"/>
                  </a:cxn>
                  <a:cxn ang="0">
                    <a:pos x="5" y="8"/>
                  </a:cxn>
                  <a:cxn ang="0">
                    <a:pos x="5" y="8"/>
                  </a:cxn>
                  <a:cxn ang="0">
                    <a:pos x="6" y="10"/>
                  </a:cxn>
                  <a:cxn ang="0">
                    <a:pos x="7" y="10"/>
                  </a:cxn>
                  <a:cxn ang="0">
                    <a:pos x="8" y="10"/>
                  </a:cxn>
                  <a:cxn ang="0">
                    <a:pos x="10" y="10"/>
                  </a:cxn>
                  <a:cxn ang="0">
                    <a:pos x="10" y="9"/>
                  </a:cxn>
                  <a:cxn ang="0">
                    <a:pos x="12" y="9"/>
                  </a:cxn>
                  <a:cxn ang="0">
                    <a:pos x="13" y="8"/>
                  </a:cxn>
                  <a:cxn ang="0">
                    <a:pos x="14" y="8"/>
                  </a:cxn>
                  <a:cxn ang="0">
                    <a:pos x="15" y="8"/>
                  </a:cxn>
                  <a:cxn ang="0">
                    <a:pos x="16" y="7"/>
                  </a:cxn>
                  <a:cxn ang="0">
                    <a:pos x="17" y="7"/>
                  </a:cxn>
                  <a:cxn ang="0">
                    <a:pos x="18" y="6"/>
                  </a:cxn>
                  <a:cxn ang="0">
                    <a:pos x="20" y="6"/>
                  </a:cxn>
                  <a:cxn ang="0">
                    <a:pos x="22" y="6"/>
                  </a:cxn>
                  <a:cxn ang="0">
                    <a:pos x="23" y="6"/>
                  </a:cxn>
                  <a:cxn ang="0">
                    <a:pos x="24" y="6"/>
                  </a:cxn>
                  <a:cxn ang="0">
                    <a:pos x="25" y="7"/>
                  </a:cxn>
                  <a:cxn ang="0">
                    <a:pos x="26" y="8"/>
                  </a:cxn>
                  <a:cxn ang="0">
                    <a:pos x="27" y="8"/>
                  </a:cxn>
                  <a:cxn ang="0">
                    <a:pos x="28" y="9"/>
                  </a:cxn>
                  <a:cxn ang="0">
                    <a:pos x="29" y="10"/>
                  </a:cxn>
                  <a:cxn ang="0">
                    <a:pos x="31" y="10"/>
                  </a:cxn>
                  <a:cxn ang="0">
                    <a:pos x="31" y="10"/>
                  </a:cxn>
                  <a:cxn ang="0">
                    <a:pos x="33" y="10"/>
                  </a:cxn>
                  <a:cxn ang="0">
                    <a:pos x="34" y="10"/>
                  </a:cxn>
                  <a:cxn ang="0">
                    <a:pos x="36" y="9"/>
                  </a:cxn>
                  <a:cxn ang="0">
                    <a:pos x="37" y="9"/>
                  </a:cxn>
                  <a:cxn ang="0">
                    <a:pos x="39" y="9"/>
                  </a:cxn>
                  <a:cxn ang="0">
                    <a:pos x="39" y="9"/>
                  </a:cxn>
                  <a:cxn ang="0">
                    <a:pos x="40" y="9"/>
                  </a:cxn>
                  <a:cxn ang="0">
                    <a:pos x="0" y="0"/>
                  </a:cxn>
                </a:cxnLst>
                <a:rect l="0" t="0" r="r" b="b"/>
                <a:pathLst>
                  <a:path w="40" h="10">
                    <a:moveTo>
                      <a:pt x="0" y="0"/>
                    </a:moveTo>
                    <a:lnTo>
                      <a:pt x="0" y="0"/>
                    </a:lnTo>
                    <a:lnTo>
                      <a:pt x="0" y="2"/>
                    </a:lnTo>
                    <a:lnTo>
                      <a:pt x="1" y="2"/>
                    </a:lnTo>
                    <a:lnTo>
                      <a:pt x="1" y="3"/>
                    </a:lnTo>
                    <a:lnTo>
                      <a:pt x="2" y="4"/>
                    </a:lnTo>
                    <a:lnTo>
                      <a:pt x="3" y="5"/>
                    </a:lnTo>
                    <a:lnTo>
                      <a:pt x="3" y="6"/>
                    </a:lnTo>
                    <a:lnTo>
                      <a:pt x="4" y="7"/>
                    </a:lnTo>
                    <a:lnTo>
                      <a:pt x="5" y="8"/>
                    </a:lnTo>
                    <a:lnTo>
                      <a:pt x="5" y="8"/>
                    </a:lnTo>
                    <a:lnTo>
                      <a:pt x="6" y="10"/>
                    </a:lnTo>
                    <a:lnTo>
                      <a:pt x="7" y="10"/>
                    </a:lnTo>
                    <a:lnTo>
                      <a:pt x="8" y="10"/>
                    </a:lnTo>
                    <a:lnTo>
                      <a:pt x="10" y="10"/>
                    </a:lnTo>
                    <a:lnTo>
                      <a:pt x="10" y="9"/>
                    </a:lnTo>
                    <a:lnTo>
                      <a:pt x="12" y="9"/>
                    </a:lnTo>
                    <a:lnTo>
                      <a:pt x="13" y="8"/>
                    </a:lnTo>
                    <a:lnTo>
                      <a:pt x="14" y="8"/>
                    </a:lnTo>
                    <a:lnTo>
                      <a:pt x="15" y="8"/>
                    </a:lnTo>
                    <a:lnTo>
                      <a:pt x="16" y="7"/>
                    </a:lnTo>
                    <a:lnTo>
                      <a:pt x="17" y="7"/>
                    </a:lnTo>
                    <a:lnTo>
                      <a:pt x="18" y="6"/>
                    </a:lnTo>
                    <a:lnTo>
                      <a:pt x="20" y="6"/>
                    </a:lnTo>
                    <a:lnTo>
                      <a:pt x="22" y="6"/>
                    </a:lnTo>
                    <a:lnTo>
                      <a:pt x="23" y="6"/>
                    </a:lnTo>
                    <a:lnTo>
                      <a:pt x="24" y="6"/>
                    </a:lnTo>
                    <a:lnTo>
                      <a:pt x="25" y="7"/>
                    </a:lnTo>
                    <a:lnTo>
                      <a:pt x="26" y="8"/>
                    </a:lnTo>
                    <a:lnTo>
                      <a:pt x="27" y="8"/>
                    </a:lnTo>
                    <a:lnTo>
                      <a:pt x="28" y="9"/>
                    </a:lnTo>
                    <a:lnTo>
                      <a:pt x="29" y="10"/>
                    </a:lnTo>
                    <a:lnTo>
                      <a:pt x="31" y="10"/>
                    </a:lnTo>
                    <a:lnTo>
                      <a:pt x="31" y="10"/>
                    </a:lnTo>
                    <a:lnTo>
                      <a:pt x="33" y="10"/>
                    </a:lnTo>
                    <a:lnTo>
                      <a:pt x="34" y="10"/>
                    </a:lnTo>
                    <a:lnTo>
                      <a:pt x="36" y="9"/>
                    </a:lnTo>
                    <a:lnTo>
                      <a:pt x="37" y="9"/>
                    </a:lnTo>
                    <a:lnTo>
                      <a:pt x="39" y="9"/>
                    </a:lnTo>
                    <a:lnTo>
                      <a:pt x="39" y="9"/>
                    </a:lnTo>
                    <a:lnTo>
                      <a:pt x="40" y="9"/>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1" name="Freeform 89"/>
              <p:cNvSpPr>
                <a:spLocks/>
              </p:cNvSpPr>
              <p:nvPr/>
            </p:nvSpPr>
            <p:spPr bwMode="auto">
              <a:xfrm>
                <a:off x="4697" y="1735"/>
                <a:ext cx="13" cy="13"/>
              </a:xfrm>
              <a:custGeom>
                <a:avLst/>
                <a:gdLst/>
                <a:ahLst/>
                <a:cxnLst>
                  <a:cxn ang="0">
                    <a:pos x="13" y="2"/>
                  </a:cxn>
                  <a:cxn ang="0">
                    <a:pos x="13" y="3"/>
                  </a:cxn>
                  <a:cxn ang="0">
                    <a:pos x="13" y="3"/>
                  </a:cxn>
                  <a:cxn ang="0">
                    <a:pos x="13" y="4"/>
                  </a:cxn>
                  <a:cxn ang="0">
                    <a:pos x="13" y="5"/>
                  </a:cxn>
                  <a:cxn ang="0">
                    <a:pos x="13" y="7"/>
                  </a:cxn>
                  <a:cxn ang="0">
                    <a:pos x="13" y="8"/>
                  </a:cxn>
                  <a:cxn ang="0">
                    <a:pos x="13" y="9"/>
                  </a:cxn>
                  <a:cxn ang="0">
                    <a:pos x="13" y="11"/>
                  </a:cxn>
                  <a:cxn ang="0">
                    <a:pos x="13" y="11"/>
                  </a:cxn>
                  <a:cxn ang="0">
                    <a:pos x="12" y="12"/>
                  </a:cxn>
                  <a:cxn ang="0">
                    <a:pos x="10" y="12"/>
                  </a:cxn>
                  <a:cxn ang="0">
                    <a:pos x="9" y="12"/>
                  </a:cxn>
                  <a:cxn ang="0">
                    <a:pos x="8" y="12"/>
                  </a:cxn>
                  <a:cxn ang="0">
                    <a:pos x="7" y="13"/>
                  </a:cxn>
                  <a:cxn ang="0">
                    <a:pos x="6" y="12"/>
                  </a:cxn>
                  <a:cxn ang="0">
                    <a:pos x="5" y="12"/>
                  </a:cxn>
                  <a:cxn ang="0">
                    <a:pos x="3" y="12"/>
                  </a:cxn>
                  <a:cxn ang="0">
                    <a:pos x="3" y="12"/>
                  </a:cxn>
                  <a:cxn ang="0">
                    <a:pos x="1" y="12"/>
                  </a:cxn>
                  <a:cxn ang="0">
                    <a:pos x="1" y="12"/>
                  </a:cxn>
                  <a:cxn ang="0">
                    <a:pos x="0" y="0"/>
                  </a:cxn>
                  <a:cxn ang="0">
                    <a:pos x="13" y="2"/>
                  </a:cxn>
                </a:cxnLst>
                <a:rect l="0" t="0" r="r" b="b"/>
                <a:pathLst>
                  <a:path w="13" h="13">
                    <a:moveTo>
                      <a:pt x="13" y="2"/>
                    </a:moveTo>
                    <a:lnTo>
                      <a:pt x="13" y="3"/>
                    </a:lnTo>
                    <a:lnTo>
                      <a:pt x="13" y="3"/>
                    </a:lnTo>
                    <a:lnTo>
                      <a:pt x="13" y="4"/>
                    </a:lnTo>
                    <a:lnTo>
                      <a:pt x="13" y="5"/>
                    </a:lnTo>
                    <a:lnTo>
                      <a:pt x="13" y="7"/>
                    </a:lnTo>
                    <a:lnTo>
                      <a:pt x="13" y="8"/>
                    </a:lnTo>
                    <a:lnTo>
                      <a:pt x="13" y="9"/>
                    </a:lnTo>
                    <a:lnTo>
                      <a:pt x="13" y="11"/>
                    </a:lnTo>
                    <a:lnTo>
                      <a:pt x="13" y="11"/>
                    </a:lnTo>
                    <a:lnTo>
                      <a:pt x="12" y="12"/>
                    </a:lnTo>
                    <a:lnTo>
                      <a:pt x="10" y="12"/>
                    </a:lnTo>
                    <a:lnTo>
                      <a:pt x="9" y="12"/>
                    </a:lnTo>
                    <a:lnTo>
                      <a:pt x="8" y="12"/>
                    </a:lnTo>
                    <a:lnTo>
                      <a:pt x="7" y="13"/>
                    </a:lnTo>
                    <a:lnTo>
                      <a:pt x="6" y="12"/>
                    </a:lnTo>
                    <a:lnTo>
                      <a:pt x="5" y="12"/>
                    </a:lnTo>
                    <a:lnTo>
                      <a:pt x="3" y="12"/>
                    </a:lnTo>
                    <a:lnTo>
                      <a:pt x="3" y="12"/>
                    </a:lnTo>
                    <a:lnTo>
                      <a:pt x="1" y="12"/>
                    </a:lnTo>
                    <a:lnTo>
                      <a:pt x="1" y="12"/>
                    </a:lnTo>
                    <a:lnTo>
                      <a:pt x="0" y="0"/>
                    </a:lnTo>
                    <a:lnTo>
                      <a:pt x="13" y="2"/>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2" name="Freeform 90"/>
              <p:cNvSpPr>
                <a:spLocks/>
              </p:cNvSpPr>
              <p:nvPr/>
            </p:nvSpPr>
            <p:spPr bwMode="auto">
              <a:xfrm>
                <a:off x="4698" y="1762"/>
                <a:ext cx="9" cy="30"/>
              </a:xfrm>
              <a:custGeom>
                <a:avLst/>
                <a:gdLst/>
                <a:ahLst/>
                <a:cxnLst>
                  <a:cxn ang="0">
                    <a:pos x="0" y="0"/>
                  </a:cxn>
                  <a:cxn ang="0">
                    <a:pos x="9" y="0"/>
                  </a:cxn>
                  <a:cxn ang="0">
                    <a:pos x="9" y="0"/>
                  </a:cxn>
                  <a:cxn ang="0">
                    <a:pos x="8" y="1"/>
                  </a:cxn>
                  <a:cxn ang="0">
                    <a:pos x="8" y="2"/>
                  </a:cxn>
                  <a:cxn ang="0">
                    <a:pos x="8" y="3"/>
                  </a:cxn>
                  <a:cxn ang="0">
                    <a:pos x="8" y="3"/>
                  </a:cxn>
                  <a:cxn ang="0">
                    <a:pos x="8" y="4"/>
                  </a:cxn>
                  <a:cxn ang="0">
                    <a:pos x="7" y="5"/>
                  </a:cxn>
                  <a:cxn ang="0">
                    <a:pos x="7" y="6"/>
                  </a:cxn>
                  <a:cxn ang="0">
                    <a:pos x="7" y="8"/>
                  </a:cxn>
                  <a:cxn ang="0">
                    <a:pos x="7" y="9"/>
                  </a:cxn>
                  <a:cxn ang="0">
                    <a:pos x="7" y="10"/>
                  </a:cxn>
                  <a:cxn ang="0">
                    <a:pos x="7" y="12"/>
                  </a:cxn>
                  <a:cxn ang="0">
                    <a:pos x="6" y="12"/>
                  </a:cxn>
                  <a:cxn ang="0">
                    <a:pos x="6" y="13"/>
                  </a:cxn>
                  <a:cxn ang="0">
                    <a:pos x="6" y="14"/>
                  </a:cxn>
                  <a:cxn ang="0">
                    <a:pos x="6" y="15"/>
                  </a:cxn>
                  <a:cxn ang="0">
                    <a:pos x="6" y="16"/>
                  </a:cxn>
                  <a:cxn ang="0">
                    <a:pos x="6" y="18"/>
                  </a:cxn>
                  <a:cxn ang="0">
                    <a:pos x="5" y="19"/>
                  </a:cxn>
                  <a:cxn ang="0">
                    <a:pos x="5" y="21"/>
                  </a:cxn>
                  <a:cxn ang="0">
                    <a:pos x="5" y="22"/>
                  </a:cxn>
                  <a:cxn ang="0">
                    <a:pos x="5" y="23"/>
                  </a:cxn>
                  <a:cxn ang="0">
                    <a:pos x="5" y="24"/>
                  </a:cxn>
                  <a:cxn ang="0">
                    <a:pos x="5" y="26"/>
                  </a:cxn>
                  <a:cxn ang="0">
                    <a:pos x="5" y="26"/>
                  </a:cxn>
                  <a:cxn ang="0">
                    <a:pos x="5" y="27"/>
                  </a:cxn>
                  <a:cxn ang="0">
                    <a:pos x="5" y="28"/>
                  </a:cxn>
                  <a:cxn ang="0">
                    <a:pos x="6" y="29"/>
                  </a:cxn>
                  <a:cxn ang="0">
                    <a:pos x="6" y="30"/>
                  </a:cxn>
                  <a:cxn ang="0">
                    <a:pos x="6" y="30"/>
                  </a:cxn>
                  <a:cxn ang="0">
                    <a:pos x="2" y="29"/>
                  </a:cxn>
                  <a:cxn ang="0">
                    <a:pos x="0" y="0"/>
                  </a:cxn>
                </a:cxnLst>
                <a:rect l="0" t="0" r="r" b="b"/>
                <a:pathLst>
                  <a:path w="9" h="30">
                    <a:moveTo>
                      <a:pt x="0" y="0"/>
                    </a:moveTo>
                    <a:lnTo>
                      <a:pt x="9" y="0"/>
                    </a:lnTo>
                    <a:lnTo>
                      <a:pt x="9" y="0"/>
                    </a:lnTo>
                    <a:lnTo>
                      <a:pt x="8" y="1"/>
                    </a:lnTo>
                    <a:lnTo>
                      <a:pt x="8" y="2"/>
                    </a:lnTo>
                    <a:lnTo>
                      <a:pt x="8" y="3"/>
                    </a:lnTo>
                    <a:lnTo>
                      <a:pt x="8" y="3"/>
                    </a:lnTo>
                    <a:lnTo>
                      <a:pt x="8" y="4"/>
                    </a:lnTo>
                    <a:lnTo>
                      <a:pt x="7" y="5"/>
                    </a:lnTo>
                    <a:lnTo>
                      <a:pt x="7" y="6"/>
                    </a:lnTo>
                    <a:lnTo>
                      <a:pt x="7" y="8"/>
                    </a:lnTo>
                    <a:lnTo>
                      <a:pt x="7" y="9"/>
                    </a:lnTo>
                    <a:lnTo>
                      <a:pt x="7" y="10"/>
                    </a:lnTo>
                    <a:lnTo>
                      <a:pt x="7" y="12"/>
                    </a:lnTo>
                    <a:lnTo>
                      <a:pt x="6" y="12"/>
                    </a:lnTo>
                    <a:lnTo>
                      <a:pt x="6" y="13"/>
                    </a:lnTo>
                    <a:lnTo>
                      <a:pt x="6" y="14"/>
                    </a:lnTo>
                    <a:lnTo>
                      <a:pt x="6" y="15"/>
                    </a:lnTo>
                    <a:lnTo>
                      <a:pt x="6" y="16"/>
                    </a:lnTo>
                    <a:lnTo>
                      <a:pt x="6" y="18"/>
                    </a:lnTo>
                    <a:lnTo>
                      <a:pt x="5" y="19"/>
                    </a:lnTo>
                    <a:lnTo>
                      <a:pt x="5" y="21"/>
                    </a:lnTo>
                    <a:lnTo>
                      <a:pt x="5" y="22"/>
                    </a:lnTo>
                    <a:lnTo>
                      <a:pt x="5" y="23"/>
                    </a:lnTo>
                    <a:lnTo>
                      <a:pt x="5" y="24"/>
                    </a:lnTo>
                    <a:lnTo>
                      <a:pt x="5" y="26"/>
                    </a:lnTo>
                    <a:lnTo>
                      <a:pt x="5" y="26"/>
                    </a:lnTo>
                    <a:lnTo>
                      <a:pt x="5" y="27"/>
                    </a:lnTo>
                    <a:lnTo>
                      <a:pt x="5" y="28"/>
                    </a:lnTo>
                    <a:lnTo>
                      <a:pt x="6" y="29"/>
                    </a:lnTo>
                    <a:lnTo>
                      <a:pt x="6" y="30"/>
                    </a:lnTo>
                    <a:lnTo>
                      <a:pt x="6" y="30"/>
                    </a:lnTo>
                    <a:lnTo>
                      <a:pt x="2" y="29"/>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3" name="Freeform 91"/>
              <p:cNvSpPr>
                <a:spLocks/>
              </p:cNvSpPr>
              <p:nvPr/>
            </p:nvSpPr>
            <p:spPr bwMode="auto">
              <a:xfrm>
                <a:off x="4675" y="1735"/>
                <a:ext cx="13" cy="56"/>
              </a:xfrm>
              <a:custGeom>
                <a:avLst/>
                <a:gdLst/>
                <a:ahLst/>
                <a:cxnLst>
                  <a:cxn ang="0">
                    <a:pos x="0" y="56"/>
                  </a:cxn>
                  <a:cxn ang="0">
                    <a:pos x="2" y="56"/>
                  </a:cxn>
                  <a:cxn ang="0">
                    <a:pos x="4" y="55"/>
                  </a:cxn>
                  <a:cxn ang="0">
                    <a:pos x="7" y="55"/>
                  </a:cxn>
                  <a:cxn ang="0">
                    <a:pos x="9" y="54"/>
                  </a:cxn>
                  <a:cxn ang="0">
                    <a:pos x="11" y="53"/>
                  </a:cxn>
                  <a:cxn ang="0">
                    <a:pos x="13" y="51"/>
                  </a:cxn>
                  <a:cxn ang="0">
                    <a:pos x="12" y="48"/>
                  </a:cxn>
                  <a:cxn ang="0">
                    <a:pos x="8" y="45"/>
                  </a:cxn>
                  <a:cxn ang="0">
                    <a:pos x="7" y="43"/>
                  </a:cxn>
                  <a:cxn ang="0">
                    <a:pos x="5" y="42"/>
                  </a:cxn>
                  <a:cxn ang="0">
                    <a:pos x="5" y="40"/>
                  </a:cxn>
                  <a:cxn ang="0">
                    <a:pos x="5" y="38"/>
                  </a:cxn>
                  <a:cxn ang="0">
                    <a:pos x="6" y="36"/>
                  </a:cxn>
                  <a:cxn ang="0">
                    <a:pos x="7" y="33"/>
                  </a:cxn>
                  <a:cxn ang="0">
                    <a:pos x="8" y="30"/>
                  </a:cxn>
                  <a:cxn ang="0">
                    <a:pos x="10" y="27"/>
                  </a:cxn>
                  <a:cxn ang="0">
                    <a:pos x="11" y="25"/>
                  </a:cxn>
                  <a:cxn ang="0">
                    <a:pos x="11" y="24"/>
                  </a:cxn>
                  <a:cxn ang="0">
                    <a:pos x="12" y="22"/>
                  </a:cxn>
                  <a:cxn ang="0">
                    <a:pos x="13" y="21"/>
                  </a:cxn>
                  <a:cxn ang="0">
                    <a:pos x="13" y="19"/>
                  </a:cxn>
                  <a:cxn ang="0">
                    <a:pos x="13" y="18"/>
                  </a:cxn>
                  <a:cxn ang="0">
                    <a:pos x="13" y="15"/>
                  </a:cxn>
                  <a:cxn ang="0">
                    <a:pos x="13" y="13"/>
                  </a:cxn>
                  <a:cxn ang="0">
                    <a:pos x="13" y="11"/>
                  </a:cxn>
                  <a:cxn ang="0">
                    <a:pos x="12" y="9"/>
                  </a:cxn>
                  <a:cxn ang="0">
                    <a:pos x="11" y="7"/>
                  </a:cxn>
                  <a:cxn ang="0">
                    <a:pos x="10" y="5"/>
                  </a:cxn>
                  <a:cxn ang="0">
                    <a:pos x="9" y="3"/>
                  </a:cxn>
                  <a:cxn ang="0">
                    <a:pos x="8" y="2"/>
                  </a:cxn>
                  <a:cxn ang="0">
                    <a:pos x="6" y="0"/>
                  </a:cxn>
                </a:cxnLst>
                <a:rect l="0" t="0" r="r" b="b"/>
                <a:pathLst>
                  <a:path w="13" h="56">
                    <a:moveTo>
                      <a:pt x="2" y="1"/>
                    </a:moveTo>
                    <a:lnTo>
                      <a:pt x="0" y="56"/>
                    </a:lnTo>
                    <a:lnTo>
                      <a:pt x="1" y="56"/>
                    </a:lnTo>
                    <a:lnTo>
                      <a:pt x="2" y="56"/>
                    </a:lnTo>
                    <a:lnTo>
                      <a:pt x="3" y="56"/>
                    </a:lnTo>
                    <a:lnTo>
                      <a:pt x="4" y="55"/>
                    </a:lnTo>
                    <a:lnTo>
                      <a:pt x="5" y="55"/>
                    </a:lnTo>
                    <a:lnTo>
                      <a:pt x="7" y="55"/>
                    </a:lnTo>
                    <a:lnTo>
                      <a:pt x="7" y="54"/>
                    </a:lnTo>
                    <a:lnTo>
                      <a:pt x="9" y="54"/>
                    </a:lnTo>
                    <a:lnTo>
                      <a:pt x="10" y="53"/>
                    </a:lnTo>
                    <a:lnTo>
                      <a:pt x="11" y="53"/>
                    </a:lnTo>
                    <a:lnTo>
                      <a:pt x="13" y="52"/>
                    </a:lnTo>
                    <a:lnTo>
                      <a:pt x="13" y="51"/>
                    </a:lnTo>
                    <a:lnTo>
                      <a:pt x="13" y="49"/>
                    </a:lnTo>
                    <a:lnTo>
                      <a:pt x="12" y="48"/>
                    </a:lnTo>
                    <a:lnTo>
                      <a:pt x="10" y="46"/>
                    </a:lnTo>
                    <a:lnTo>
                      <a:pt x="8" y="45"/>
                    </a:lnTo>
                    <a:lnTo>
                      <a:pt x="7" y="44"/>
                    </a:lnTo>
                    <a:lnTo>
                      <a:pt x="7" y="43"/>
                    </a:lnTo>
                    <a:lnTo>
                      <a:pt x="6" y="43"/>
                    </a:lnTo>
                    <a:lnTo>
                      <a:pt x="5" y="42"/>
                    </a:lnTo>
                    <a:lnTo>
                      <a:pt x="5" y="41"/>
                    </a:lnTo>
                    <a:lnTo>
                      <a:pt x="5" y="40"/>
                    </a:lnTo>
                    <a:lnTo>
                      <a:pt x="4" y="39"/>
                    </a:lnTo>
                    <a:lnTo>
                      <a:pt x="5" y="38"/>
                    </a:lnTo>
                    <a:lnTo>
                      <a:pt x="5" y="37"/>
                    </a:lnTo>
                    <a:lnTo>
                      <a:pt x="6" y="36"/>
                    </a:lnTo>
                    <a:lnTo>
                      <a:pt x="6" y="34"/>
                    </a:lnTo>
                    <a:lnTo>
                      <a:pt x="7" y="33"/>
                    </a:lnTo>
                    <a:lnTo>
                      <a:pt x="7" y="31"/>
                    </a:lnTo>
                    <a:lnTo>
                      <a:pt x="8" y="30"/>
                    </a:lnTo>
                    <a:lnTo>
                      <a:pt x="9" y="29"/>
                    </a:lnTo>
                    <a:lnTo>
                      <a:pt x="10" y="27"/>
                    </a:lnTo>
                    <a:lnTo>
                      <a:pt x="11" y="26"/>
                    </a:lnTo>
                    <a:lnTo>
                      <a:pt x="11" y="25"/>
                    </a:lnTo>
                    <a:lnTo>
                      <a:pt x="11" y="25"/>
                    </a:lnTo>
                    <a:lnTo>
                      <a:pt x="11" y="24"/>
                    </a:lnTo>
                    <a:lnTo>
                      <a:pt x="12" y="23"/>
                    </a:lnTo>
                    <a:lnTo>
                      <a:pt x="12" y="22"/>
                    </a:lnTo>
                    <a:lnTo>
                      <a:pt x="12" y="22"/>
                    </a:lnTo>
                    <a:lnTo>
                      <a:pt x="13" y="21"/>
                    </a:lnTo>
                    <a:lnTo>
                      <a:pt x="13" y="20"/>
                    </a:lnTo>
                    <a:lnTo>
                      <a:pt x="13" y="19"/>
                    </a:lnTo>
                    <a:lnTo>
                      <a:pt x="13" y="18"/>
                    </a:lnTo>
                    <a:lnTo>
                      <a:pt x="13" y="18"/>
                    </a:lnTo>
                    <a:lnTo>
                      <a:pt x="13" y="16"/>
                    </a:lnTo>
                    <a:lnTo>
                      <a:pt x="13" y="15"/>
                    </a:lnTo>
                    <a:lnTo>
                      <a:pt x="13" y="14"/>
                    </a:lnTo>
                    <a:lnTo>
                      <a:pt x="13" y="13"/>
                    </a:lnTo>
                    <a:lnTo>
                      <a:pt x="13" y="12"/>
                    </a:lnTo>
                    <a:lnTo>
                      <a:pt x="13" y="11"/>
                    </a:lnTo>
                    <a:lnTo>
                      <a:pt x="12" y="10"/>
                    </a:lnTo>
                    <a:lnTo>
                      <a:pt x="12" y="9"/>
                    </a:lnTo>
                    <a:lnTo>
                      <a:pt x="11" y="8"/>
                    </a:lnTo>
                    <a:lnTo>
                      <a:pt x="11" y="7"/>
                    </a:lnTo>
                    <a:lnTo>
                      <a:pt x="11" y="6"/>
                    </a:lnTo>
                    <a:lnTo>
                      <a:pt x="10" y="5"/>
                    </a:lnTo>
                    <a:lnTo>
                      <a:pt x="10" y="4"/>
                    </a:lnTo>
                    <a:lnTo>
                      <a:pt x="9" y="3"/>
                    </a:lnTo>
                    <a:lnTo>
                      <a:pt x="8" y="3"/>
                    </a:lnTo>
                    <a:lnTo>
                      <a:pt x="8" y="2"/>
                    </a:lnTo>
                    <a:lnTo>
                      <a:pt x="7" y="1"/>
                    </a:lnTo>
                    <a:lnTo>
                      <a:pt x="6" y="0"/>
                    </a:lnTo>
                    <a:lnTo>
                      <a:pt x="2"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4" name="Freeform 92"/>
              <p:cNvSpPr>
                <a:spLocks/>
              </p:cNvSpPr>
              <p:nvPr/>
            </p:nvSpPr>
            <p:spPr bwMode="auto">
              <a:xfrm>
                <a:off x="4704" y="1814"/>
                <a:ext cx="24" cy="76"/>
              </a:xfrm>
              <a:custGeom>
                <a:avLst/>
                <a:gdLst/>
                <a:ahLst/>
                <a:cxnLst>
                  <a:cxn ang="0">
                    <a:pos x="8" y="2"/>
                  </a:cxn>
                  <a:cxn ang="0">
                    <a:pos x="8" y="3"/>
                  </a:cxn>
                  <a:cxn ang="0">
                    <a:pos x="9" y="5"/>
                  </a:cxn>
                  <a:cxn ang="0">
                    <a:pos x="9" y="7"/>
                  </a:cxn>
                  <a:cxn ang="0">
                    <a:pos x="10" y="9"/>
                  </a:cxn>
                  <a:cxn ang="0">
                    <a:pos x="11" y="11"/>
                  </a:cxn>
                  <a:cxn ang="0">
                    <a:pos x="11" y="14"/>
                  </a:cxn>
                  <a:cxn ang="0">
                    <a:pos x="12" y="16"/>
                  </a:cxn>
                  <a:cxn ang="0">
                    <a:pos x="13" y="19"/>
                  </a:cxn>
                  <a:cxn ang="0">
                    <a:pos x="13" y="21"/>
                  </a:cxn>
                  <a:cxn ang="0">
                    <a:pos x="14" y="24"/>
                  </a:cxn>
                  <a:cxn ang="0">
                    <a:pos x="15" y="27"/>
                  </a:cxn>
                  <a:cxn ang="0">
                    <a:pos x="15" y="29"/>
                  </a:cxn>
                  <a:cxn ang="0">
                    <a:pos x="15" y="31"/>
                  </a:cxn>
                  <a:cxn ang="0">
                    <a:pos x="15" y="33"/>
                  </a:cxn>
                  <a:cxn ang="0">
                    <a:pos x="15" y="35"/>
                  </a:cxn>
                  <a:cxn ang="0">
                    <a:pos x="15" y="37"/>
                  </a:cxn>
                  <a:cxn ang="0">
                    <a:pos x="15" y="40"/>
                  </a:cxn>
                  <a:cxn ang="0">
                    <a:pos x="15" y="42"/>
                  </a:cxn>
                  <a:cxn ang="0">
                    <a:pos x="15" y="45"/>
                  </a:cxn>
                  <a:cxn ang="0">
                    <a:pos x="15" y="48"/>
                  </a:cxn>
                  <a:cxn ang="0">
                    <a:pos x="16" y="49"/>
                  </a:cxn>
                  <a:cxn ang="0">
                    <a:pos x="16" y="51"/>
                  </a:cxn>
                  <a:cxn ang="0">
                    <a:pos x="17" y="53"/>
                  </a:cxn>
                  <a:cxn ang="0">
                    <a:pos x="17" y="54"/>
                  </a:cxn>
                  <a:cxn ang="0">
                    <a:pos x="17" y="56"/>
                  </a:cxn>
                  <a:cxn ang="0">
                    <a:pos x="18" y="57"/>
                  </a:cxn>
                  <a:cxn ang="0">
                    <a:pos x="18" y="59"/>
                  </a:cxn>
                  <a:cxn ang="0">
                    <a:pos x="18" y="61"/>
                  </a:cxn>
                  <a:cxn ang="0">
                    <a:pos x="19" y="62"/>
                  </a:cxn>
                  <a:cxn ang="0">
                    <a:pos x="20" y="64"/>
                  </a:cxn>
                  <a:cxn ang="0">
                    <a:pos x="20" y="67"/>
                  </a:cxn>
                  <a:cxn ang="0">
                    <a:pos x="21" y="70"/>
                  </a:cxn>
                  <a:cxn ang="0">
                    <a:pos x="22" y="72"/>
                  </a:cxn>
                  <a:cxn ang="0">
                    <a:pos x="23" y="74"/>
                  </a:cxn>
                  <a:cxn ang="0">
                    <a:pos x="23" y="76"/>
                  </a:cxn>
                  <a:cxn ang="0">
                    <a:pos x="17" y="76"/>
                  </a:cxn>
                  <a:cxn ang="0">
                    <a:pos x="0" y="0"/>
                  </a:cxn>
                </a:cxnLst>
                <a:rect l="0" t="0" r="r" b="b"/>
                <a:pathLst>
                  <a:path w="24" h="76">
                    <a:moveTo>
                      <a:pt x="8" y="2"/>
                    </a:moveTo>
                    <a:lnTo>
                      <a:pt x="8" y="2"/>
                    </a:lnTo>
                    <a:lnTo>
                      <a:pt x="8" y="3"/>
                    </a:lnTo>
                    <a:lnTo>
                      <a:pt x="8" y="3"/>
                    </a:lnTo>
                    <a:lnTo>
                      <a:pt x="8" y="4"/>
                    </a:lnTo>
                    <a:lnTo>
                      <a:pt x="9" y="5"/>
                    </a:lnTo>
                    <a:lnTo>
                      <a:pt x="9" y="6"/>
                    </a:lnTo>
                    <a:lnTo>
                      <a:pt x="9" y="7"/>
                    </a:lnTo>
                    <a:lnTo>
                      <a:pt x="10" y="8"/>
                    </a:lnTo>
                    <a:lnTo>
                      <a:pt x="10" y="9"/>
                    </a:lnTo>
                    <a:lnTo>
                      <a:pt x="10" y="10"/>
                    </a:lnTo>
                    <a:lnTo>
                      <a:pt x="11" y="11"/>
                    </a:lnTo>
                    <a:lnTo>
                      <a:pt x="11" y="12"/>
                    </a:lnTo>
                    <a:lnTo>
                      <a:pt x="11" y="14"/>
                    </a:lnTo>
                    <a:lnTo>
                      <a:pt x="12" y="15"/>
                    </a:lnTo>
                    <a:lnTo>
                      <a:pt x="12" y="16"/>
                    </a:lnTo>
                    <a:lnTo>
                      <a:pt x="12" y="17"/>
                    </a:lnTo>
                    <a:lnTo>
                      <a:pt x="13" y="19"/>
                    </a:lnTo>
                    <a:lnTo>
                      <a:pt x="13" y="20"/>
                    </a:lnTo>
                    <a:lnTo>
                      <a:pt x="13" y="21"/>
                    </a:lnTo>
                    <a:lnTo>
                      <a:pt x="14" y="23"/>
                    </a:lnTo>
                    <a:lnTo>
                      <a:pt x="14" y="24"/>
                    </a:lnTo>
                    <a:lnTo>
                      <a:pt x="15" y="25"/>
                    </a:lnTo>
                    <a:lnTo>
                      <a:pt x="15" y="27"/>
                    </a:lnTo>
                    <a:lnTo>
                      <a:pt x="15" y="28"/>
                    </a:lnTo>
                    <a:lnTo>
                      <a:pt x="15" y="29"/>
                    </a:lnTo>
                    <a:lnTo>
                      <a:pt x="15" y="30"/>
                    </a:lnTo>
                    <a:lnTo>
                      <a:pt x="15" y="31"/>
                    </a:lnTo>
                    <a:lnTo>
                      <a:pt x="15" y="32"/>
                    </a:lnTo>
                    <a:lnTo>
                      <a:pt x="15" y="33"/>
                    </a:lnTo>
                    <a:lnTo>
                      <a:pt x="15" y="34"/>
                    </a:lnTo>
                    <a:lnTo>
                      <a:pt x="15" y="35"/>
                    </a:lnTo>
                    <a:lnTo>
                      <a:pt x="15" y="36"/>
                    </a:lnTo>
                    <a:lnTo>
                      <a:pt x="15" y="37"/>
                    </a:lnTo>
                    <a:lnTo>
                      <a:pt x="15" y="38"/>
                    </a:lnTo>
                    <a:lnTo>
                      <a:pt x="15" y="40"/>
                    </a:lnTo>
                    <a:lnTo>
                      <a:pt x="15" y="41"/>
                    </a:lnTo>
                    <a:lnTo>
                      <a:pt x="15" y="42"/>
                    </a:lnTo>
                    <a:lnTo>
                      <a:pt x="15" y="44"/>
                    </a:lnTo>
                    <a:lnTo>
                      <a:pt x="15" y="45"/>
                    </a:lnTo>
                    <a:lnTo>
                      <a:pt x="15" y="47"/>
                    </a:lnTo>
                    <a:lnTo>
                      <a:pt x="15" y="48"/>
                    </a:lnTo>
                    <a:lnTo>
                      <a:pt x="16" y="48"/>
                    </a:lnTo>
                    <a:lnTo>
                      <a:pt x="16" y="49"/>
                    </a:lnTo>
                    <a:lnTo>
                      <a:pt x="16" y="50"/>
                    </a:lnTo>
                    <a:lnTo>
                      <a:pt x="16" y="51"/>
                    </a:lnTo>
                    <a:lnTo>
                      <a:pt x="16" y="52"/>
                    </a:lnTo>
                    <a:lnTo>
                      <a:pt x="17" y="53"/>
                    </a:lnTo>
                    <a:lnTo>
                      <a:pt x="17" y="53"/>
                    </a:lnTo>
                    <a:lnTo>
                      <a:pt x="17" y="54"/>
                    </a:lnTo>
                    <a:lnTo>
                      <a:pt x="17" y="55"/>
                    </a:lnTo>
                    <a:lnTo>
                      <a:pt x="17" y="56"/>
                    </a:lnTo>
                    <a:lnTo>
                      <a:pt x="18" y="57"/>
                    </a:lnTo>
                    <a:lnTo>
                      <a:pt x="18" y="57"/>
                    </a:lnTo>
                    <a:lnTo>
                      <a:pt x="18" y="58"/>
                    </a:lnTo>
                    <a:lnTo>
                      <a:pt x="18" y="59"/>
                    </a:lnTo>
                    <a:lnTo>
                      <a:pt x="18" y="60"/>
                    </a:lnTo>
                    <a:lnTo>
                      <a:pt x="18" y="61"/>
                    </a:lnTo>
                    <a:lnTo>
                      <a:pt x="19" y="61"/>
                    </a:lnTo>
                    <a:lnTo>
                      <a:pt x="19" y="62"/>
                    </a:lnTo>
                    <a:lnTo>
                      <a:pt x="19" y="63"/>
                    </a:lnTo>
                    <a:lnTo>
                      <a:pt x="20" y="64"/>
                    </a:lnTo>
                    <a:lnTo>
                      <a:pt x="20" y="66"/>
                    </a:lnTo>
                    <a:lnTo>
                      <a:pt x="20" y="67"/>
                    </a:lnTo>
                    <a:lnTo>
                      <a:pt x="21" y="69"/>
                    </a:lnTo>
                    <a:lnTo>
                      <a:pt x="21" y="70"/>
                    </a:lnTo>
                    <a:lnTo>
                      <a:pt x="21" y="71"/>
                    </a:lnTo>
                    <a:lnTo>
                      <a:pt x="22" y="72"/>
                    </a:lnTo>
                    <a:lnTo>
                      <a:pt x="23" y="73"/>
                    </a:lnTo>
                    <a:lnTo>
                      <a:pt x="23" y="74"/>
                    </a:lnTo>
                    <a:lnTo>
                      <a:pt x="23" y="75"/>
                    </a:lnTo>
                    <a:lnTo>
                      <a:pt x="23" y="76"/>
                    </a:lnTo>
                    <a:lnTo>
                      <a:pt x="24" y="76"/>
                    </a:lnTo>
                    <a:lnTo>
                      <a:pt x="17" y="76"/>
                    </a:lnTo>
                    <a:lnTo>
                      <a:pt x="7" y="40"/>
                    </a:lnTo>
                    <a:lnTo>
                      <a:pt x="0" y="0"/>
                    </a:lnTo>
                    <a:lnTo>
                      <a:pt x="8" y="2"/>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5" name="Freeform 93"/>
              <p:cNvSpPr>
                <a:spLocks/>
              </p:cNvSpPr>
              <p:nvPr/>
            </p:nvSpPr>
            <p:spPr bwMode="auto">
              <a:xfrm>
                <a:off x="4667" y="1839"/>
                <a:ext cx="33" cy="22"/>
              </a:xfrm>
              <a:custGeom>
                <a:avLst/>
                <a:gdLst/>
                <a:ahLst/>
                <a:cxnLst>
                  <a:cxn ang="0">
                    <a:pos x="0" y="0"/>
                  </a:cxn>
                  <a:cxn ang="0">
                    <a:pos x="0" y="0"/>
                  </a:cxn>
                  <a:cxn ang="0">
                    <a:pos x="1" y="1"/>
                  </a:cxn>
                  <a:cxn ang="0">
                    <a:pos x="3" y="2"/>
                  </a:cxn>
                  <a:cxn ang="0">
                    <a:pos x="5" y="3"/>
                  </a:cxn>
                  <a:cxn ang="0">
                    <a:pos x="7" y="4"/>
                  </a:cxn>
                  <a:cxn ang="0">
                    <a:pos x="9" y="5"/>
                  </a:cxn>
                  <a:cxn ang="0">
                    <a:pos x="10" y="6"/>
                  </a:cxn>
                  <a:cxn ang="0">
                    <a:pos x="11" y="7"/>
                  </a:cxn>
                  <a:cxn ang="0">
                    <a:pos x="12" y="7"/>
                  </a:cxn>
                  <a:cxn ang="0">
                    <a:pos x="13" y="8"/>
                  </a:cxn>
                  <a:cxn ang="0">
                    <a:pos x="14" y="9"/>
                  </a:cxn>
                  <a:cxn ang="0">
                    <a:pos x="15" y="9"/>
                  </a:cxn>
                  <a:cxn ang="0">
                    <a:pos x="16" y="10"/>
                  </a:cxn>
                  <a:cxn ang="0">
                    <a:pos x="17" y="11"/>
                  </a:cxn>
                  <a:cxn ang="0">
                    <a:pos x="18" y="11"/>
                  </a:cxn>
                  <a:cxn ang="0">
                    <a:pos x="19" y="12"/>
                  </a:cxn>
                  <a:cxn ang="0">
                    <a:pos x="21" y="12"/>
                  </a:cxn>
                  <a:cxn ang="0">
                    <a:pos x="22" y="13"/>
                  </a:cxn>
                  <a:cxn ang="0">
                    <a:pos x="24" y="14"/>
                  </a:cxn>
                  <a:cxn ang="0">
                    <a:pos x="26" y="15"/>
                  </a:cxn>
                  <a:cxn ang="0">
                    <a:pos x="27" y="16"/>
                  </a:cxn>
                  <a:cxn ang="0">
                    <a:pos x="29" y="17"/>
                  </a:cxn>
                  <a:cxn ang="0">
                    <a:pos x="30" y="18"/>
                  </a:cxn>
                  <a:cxn ang="0">
                    <a:pos x="32" y="19"/>
                  </a:cxn>
                  <a:cxn ang="0">
                    <a:pos x="33" y="19"/>
                  </a:cxn>
                  <a:cxn ang="0">
                    <a:pos x="33" y="20"/>
                  </a:cxn>
                  <a:cxn ang="0">
                    <a:pos x="33" y="22"/>
                  </a:cxn>
                  <a:cxn ang="0">
                    <a:pos x="33" y="22"/>
                  </a:cxn>
                  <a:cxn ang="0">
                    <a:pos x="33" y="22"/>
                  </a:cxn>
                  <a:cxn ang="0">
                    <a:pos x="32" y="21"/>
                  </a:cxn>
                  <a:cxn ang="0">
                    <a:pos x="30" y="20"/>
                  </a:cxn>
                  <a:cxn ang="0">
                    <a:pos x="30" y="20"/>
                  </a:cxn>
                  <a:cxn ang="0">
                    <a:pos x="29" y="19"/>
                  </a:cxn>
                  <a:cxn ang="0">
                    <a:pos x="27" y="19"/>
                  </a:cxn>
                  <a:cxn ang="0">
                    <a:pos x="26" y="18"/>
                  </a:cxn>
                  <a:cxn ang="0">
                    <a:pos x="25" y="17"/>
                  </a:cxn>
                  <a:cxn ang="0">
                    <a:pos x="24" y="16"/>
                  </a:cxn>
                  <a:cxn ang="0">
                    <a:pos x="23" y="15"/>
                  </a:cxn>
                  <a:cxn ang="0">
                    <a:pos x="21" y="14"/>
                  </a:cxn>
                  <a:cxn ang="0">
                    <a:pos x="20" y="14"/>
                  </a:cxn>
                  <a:cxn ang="0">
                    <a:pos x="19" y="13"/>
                  </a:cxn>
                  <a:cxn ang="0">
                    <a:pos x="18" y="13"/>
                  </a:cxn>
                  <a:cxn ang="0">
                    <a:pos x="17" y="12"/>
                  </a:cxn>
                  <a:cxn ang="0">
                    <a:pos x="16" y="12"/>
                  </a:cxn>
                  <a:cxn ang="0">
                    <a:pos x="15" y="11"/>
                  </a:cxn>
                  <a:cxn ang="0">
                    <a:pos x="14" y="10"/>
                  </a:cxn>
                  <a:cxn ang="0">
                    <a:pos x="12" y="10"/>
                  </a:cxn>
                  <a:cxn ang="0">
                    <a:pos x="11" y="9"/>
                  </a:cxn>
                  <a:cxn ang="0">
                    <a:pos x="10" y="8"/>
                  </a:cxn>
                  <a:cxn ang="0">
                    <a:pos x="9" y="8"/>
                  </a:cxn>
                  <a:cxn ang="0">
                    <a:pos x="8" y="7"/>
                  </a:cxn>
                  <a:cxn ang="0">
                    <a:pos x="7" y="7"/>
                  </a:cxn>
                  <a:cxn ang="0">
                    <a:pos x="5" y="6"/>
                  </a:cxn>
                  <a:cxn ang="0">
                    <a:pos x="5" y="6"/>
                  </a:cxn>
                  <a:cxn ang="0">
                    <a:pos x="3" y="4"/>
                  </a:cxn>
                  <a:cxn ang="0">
                    <a:pos x="1" y="3"/>
                  </a:cxn>
                  <a:cxn ang="0">
                    <a:pos x="1" y="3"/>
                  </a:cxn>
                  <a:cxn ang="0">
                    <a:pos x="0" y="2"/>
                  </a:cxn>
                  <a:cxn ang="0">
                    <a:pos x="0" y="2"/>
                  </a:cxn>
                  <a:cxn ang="0">
                    <a:pos x="0" y="1"/>
                  </a:cxn>
                  <a:cxn ang="0">
                    <a:pos x="0" y="0"/>
                  </a:cxn>
                  <a:cxn ang="0">
                    <a:pos x="0" y="0"/>
                  </a:cxn>
                </a:cxnLst>
                <a:rect l="0" t="0" r="r" b="b"/>
                <a:pathLst>
                  <a:path w="33" h="22">
                    <a:moveTo>
                      <a:pt x="0" y="0"/>
                    </a:moveTo>
                    <a:lnTo>
                      <a:pt x="0" y="0"/>
                    </a:lnTo>
                    <a:lnTo>
                      <a:pt x="1" y="1"/>
                    </a:lnTo>
                    <a:lnTo>
                      <a:pt x="3" y="2"/>
                    </a:lnTo>
                    <a:lnTo>
                      <a:pt x="5" y="3"/>
                    </a:lnTo>
                    <a:lnTo>
                      <a:pt x="7" y="4"/>
                    </a:lnTo>
                    <a:lnTo>
                      <a:pt x="9" y="5"/>
                    </a:lnTo>
                    <a:lnTo>
                      <a:pt x="10" y="6"/>
                    </a:lnTo>
                    <a:lnTo>
                      <a:pt x="11" y="7"/>
                    </a:lnTo>
                    <a:lnTo>
                      <a:pt x="12" y="7"/>
                    </a:lnTo>
                    <a:lnTo>
                      <a:pt x="13" y="8"/>
                    </a:lnTo>
                    <a:lnTo>
                      <a:pt x="14" y="9"/>
                    </a:lnTo>
                    <a:lnTo>
                      <a:pt x="15" y="9"/>
                    </a:lnTo>
                    <a:lnTo>
                      <a:pt x="16" y="10"/>
                    </a:lnTo>
                    <a:lnTo>
                      <a:pt x="17" y="11"/>
                    </a:lnTo>
                    <a:lnTo>
                      <a:pt x="18" y="11"/>
                    </a:lnTo>
                    <a:lnTo>
                      <a:pt x="19" y="12"/>
                    </a:lnTo>
                    <a:lnTo>
                      <a:pt x="21" y="12"/>
                    </a:lnTo>
                    <a:lnTo>
                      <a:pt x="22" y="13"/>
                    </a:lnTo>
                    <a:lnTo>
                      <a:pt x="24" y="14"/>
                    </a:lnTo>
                    <a:lnTo>
                      <a:pt x="26" y="15"/>
                    </a:lnTo>
                    <a:lnTo>
                      <a:pt x="27" y="16"/>
                    </a:lnTo>
                    <a:lnTo>
                      <a:pt x="29" y="17"/>
                    </a:lnTo>
                    <a:lnTo>
                      <a:pt x="30" y="18"/>
                    </a:lnTo>
                    <a:lnTo>
                      <a:pt x="32" y="19"/>
                    </a:lnTo>
                    <a:lnTo>
                      <a:pt x="33" y="19"/>
                    </a:lnTo>
                    <a:lnTo>
                      <a:pt x="33" y="20"/>
                    </a:lnTo>
                    <a:lnTo>
                      <a:pt x="33" y="22"/>
                    </a:lnTo>
                    <a:lnTo>
                      <a:pt x="33" y="22"/>
                    </a:lnTo>
                    <a:lnTo>
                      <a:pt x="33" y="22"/>
                    </a:lnTo>
                    <a:lnTo>
                      <a:pt x="32" y="21"/>
                    </a:lnTo>
                    <a:lnTo>
                      <a:pt x="30" y="20"/>
                    </a:lnTo>
                    <a:lnTo>
                      <a:pt x="30" y="20"/>
                    </a:lnTo>
                    <a:lnTo>
                      <a:pt x="29" y="19"/>
                    </a:lnTo>
                    <a:lnTo>
                      <a:pt x="27" y="19"/>
                    </a:lnTo>
                    <a:lnTo>
                      <a:pt x="26" y="18"/>
                    </a:lnTo>
                    <a:lnTo>
                      <a:pt x="25" y="17"/>
                    </a:lnTo>
                    <a:lnTo>
                      <a:pt x="24" y="16"/>
                    </a:lnTo>
                    <a:lnTo>
                      <a:pt x="23" y="15"/>
                    </a:lnTo>
                    <a:lnTo>
                      <a:pt x="21" y="14"/>
                    </a:lnTo>
                    <a:lnTo>
                      <a:pt x="20" y="14"/>
                    </a:lnTo>
                    <a:lnTo>
                      <a:pt x="19" y="13"/>
                    </a:lnTo>
                    <a:lnTo>
                      <a:pt x="18" y="13"/>
                    </a:lnTo>
                    <a:lnTo>
                      <a:pt x="17" y="12"/>
                    </a:lnTo>
                    <a:lnTo>
                      <a:pt x="16" y="12"/>
                    </a:lnTo>
                    <a:lnTo>
                      <a:pt x="15" y="11"/>
                    </a:lnTo>
                    <a:lnTo>
                      <a:pt x="14" y="10"/>
                    </a:lnTo>
                    <a:lnTo>
                      <a:pt x="12" y="10"/>
                    </a:lnTo>
                    <a:lnTo>
                      <a:pt x="11" y="9"/>
                    </a:lnTo>
                    <a:lnTo>
                      <a:pt x="10" y="8"/>
                    </a:lnTo>
                    <a:lnTo>
                      <a:pt x="9" y="8"/>
                    </a:lnTo>
                    <a:lnTo>
                      <a:pt x="8" y="7"/>
                    </a:lnTo>
                    <a:lnTo>
                      <a:pt x="7" y="7"/>
                    </a:lnTo>
                    <a:lnTo>
                      <a:pt x="5" y="6"/>
                    </a:lnTo>
                    <a:lnTo>
                      <a:pt x="5" y="6"/>
                    </a:lnTo>
                    <a:lnTo>
                      <a:pt x="3" y="4"/>
                    </a:lnTo>
                    <a:lnTo>
                      <a:pt x="1" y="3"/>
                    </a:lnTo>
                    <a:lnTo>
                      <a:pt x="1" y="3"/>
                    </a:lnTo>
                    <a:lnTo>
                      <a:pt x="0" y="2"/>
                    </a:lnTo>
                    <a:lnTo>
                      <a:pt x="0" y="2"/>
                    </a:lnTo>
                    <a:lnTo>
                      <a:pt x="0" y="1"/>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6" name="Freeform 94"/>
              <p:cNvSpPr>
                <a:spLocks/>
              </p:cNvSpPr>
              <p:nvPr/>
            </p:nvSpPr>
            <p:spPr bwMode="auto">
              <a:xfrm>
                <a:off x="4662" y="1836"/>
                <a:ext cx="45" cy="21"/>
              </a:xfrm>
              <a:custGeom>
                <a:avLst/>
                <a:gdLst/>
                <a:ahLst/>
                <a:cxnLst>
                  <a:cxn ang="0">
                    <a:pos x="45" y="0"/>
                  </a:cxn>
                  <a:cxn ang="0">
                    <a:pos x="43" y="0"/>
                  </a:cxn>
                  <a:cxn ang="0">
                    <a:pos x="41" y="1"/>
                  </a:cxn>
                  <a:cxn ang="0">
                    <a:pos x="38" y="2"/>
                  </a:cxn>
                  <a:cxn ang="0">
                    <a:pos x="36" y="3"/>
                  </a:cxn>
                  <a:cxn ang="0">
                    <a:pos x="34" y="4"/>
                  </a:cxn>
                  <a:cxn ang="0">
                    <a:pos x="32" y="5"/>
                  </a:cxn>
                  <a:cxn ang="0">
                    <a:pos x="29" y="6"/>
                  </a:cxn>
                  <a:cxn ang="0">
                    <a:pos x="26" y="7"/>
                  </a:cxn>
                  <a:cxn ang="0">
                    <a:pos x="24" y="8"/>
                  </a:cxn>
                  <a:cxn ang="0">
                    <a:pos x="21" y="9"/>
                  </a:cxn>
                  <a:cxn ang="0">
                    <a:pos x="19" y="10"/>
                  </a:cxn>
                  <a:cxn ang="0">
                    <a:pos x="16" y="11"/>
                  </a:cxn>
                  <a:cxn ang="0">
                    <a:pos x="14" y="12"/>
                  </a:cxn>
                  <a:cxn ang="0">
                    <a:pos x="12" y="14"/>
                  </a:cxn>
                  <a:cxn ang="0">
                    <a:pos x="10" y="15"/>
                  </a:cxn>
                  <a:cxn ang="0">
                    <a:pos x="7" y="16"/>
                  </a:cxn>
                  <a:cxn ang="0">
                    <a:pos x="4" y="17"/>
                  </a:cxn>
                  <a:cxn ang="0">
                    <a:pos x="2" y="19"/>
                  </a:cxn>
                  <a:cxn ang="0">
                    <a:pos x="1" y="20"/>
                  </a:cxn>
                  <a:cxn ang="0">
                    <a:pos x="0" y="21"/>
                  </a:cxn>
                  <a:cxn ang="0">
                    <a:pos x="0" y="21"/>
                  </a:cxn>
                  <a:cxn ang="0">
                    <a:pos x="2" y="21"/>
                  </a:cxn>
                  <a:cxn ang="0">
                    <a:pos x="3" y="20"/>
                  </a:cxn>
                  <a:cxn ang="0">
                    <a:pos x="6" y="20"/>
                  </a:cxn>
                  <a:cxn ang="0">
                    <a:pos x="8" y="19"/>
                  </a:cxn>
                  <a:cxn ang="0">
                    <a:pos x="10" y="18"/>
                  </a:cxn>
                  <a:cxn ang="0">
                    <a:pos x="13" y="17"/>
                  </a:cxn>
                  <a:cxn ang="0">
                    <a:pos x="16" y="16"/>
                  </a:cxn>
                  <a:cxn ang="0">
                    <a:pos x="18" y="14"/>
                  </a:cxn>
                  <a:cxn ang="0">
                    <a:pos x="20" y="13"/>
                  </a:cxn>
                  <a:cxn ang="0">
                    <a:pos x="23" y="12"/>
                  </a:cxn>
                  <a:cxn ang="0">
                    <a:pos x="25" y="10"/>
                  </a:cxn>
                  <a:cxn ang="0">
                    <a:pos x="28" y="9"/>
                  </a:cxn>
                  <a:cxn ang="0">
                    <a:pos x="31" y="7"/>
                  </a:cxn>
                  <a:cxn ang="0">
                    <a:pos x="33" y="6"/>
                  </a:cxn>
                  <a:cxn ang="0">
                    <a:pos x="35" y="5"/>
                  </a:cxn>
                  <a:cxn ang="0">
                    <a:pos x="38" y="3"/>
                  </a:cxn>
                  <a:cxn ang="0">
                    <a:pos x="40" y="2"/>
                  </a:cxn>
                  <a:cxn ang="0">
                    <a:pos x="43" y="1"/>
                  </a:cxn>
                  <a:cxn ang="0">
                    <a:pos x="45" y="0"/>
                  </a:cxn>
                </a:cxnLst>
                <a:rect l="0" t="0" r="r" b="b"/>
                <a:pathLst>
                  <a:path w="45" h="21">
                    <a:moveTo>
                      <a:pt x="45" y="0"/>
                    </a:moveTo>
                    <a:lnTo>
                      <a:pt x="45" y="0"/>
                    </a:lnTo>
                    <a:lnTo>
                      <a:pt x="44" y="0"/>
                    </a:lnTo>
                    <a:lnTo>
                      <a:pt x="43" y="0"/>
                    </a:lnTo>
                    <a:lnTo>
                      <a:pt x="42" y="1"/>
                    </a:lnTo>
                    <a:lnTo>
                      <a:pt x="41" y="1"/>
                    </a:lnTo>
                    <a:lnTo>
                      <a:pt x="39" y="1"/>
                    </a:lnTo>
                    <a:lnTo>
                      <a:pt x="38" y="2"/>
                    </a:lnTo>
                    <a:lnTo>
                      <a:pt x="38" y="2"/>
                    </a:lnTo>
                    <a:lnTo>
                      <a:pt x="36" y="3"/>
                    </a:lnTo>
                    <a:lnTo>
                      <a:pt x="35" y="3"/>
                    </a:lnTo>
                    <a:lnTo>
                      <a:pt x="34" y="4"/>
                    </a:lnTo>
                    <a:lnTo>
                      <a:pt x="33" y="4"/>
                    </a:lnTo>
                    <a:lnTo>
                      <a:pt x="32" y="5"/>
                    </a:lnTo>
                    <a:lnTo>
                      <a:pt x="30" y="5"/>
                    </a:lnTo>
                    <a:lnTo>
                      <a:pt x="29" y="6"/>
                    </a:lnTo>
                    <a:lnTo>
                      <a:pt x="28" y="6"/>
                    </a:lnTo>
                    <a:lnTo>
                      <a:pt x="26" y="7"/>
                    </a:lnTo>
                    <a:lnTo>
                      <a:pt x="25" y="7"/>
                    </a:lnTo>
                    <a:lnTo>
                      <a:pt x="24" y="8"/>
                    </a:lnTo>
                    <a:lnTo>
                      <a:pt x="23" y="9"/>
                    </a:lnTo>
                    <a:lnTo>
                      <a:pt x="21" y="9"/>
                    </a:lnTo>
                    <a:lnTo>
                      <a:pt x="20" y="10"/>
                    </a:lnTo>
                    <a:lnTo>
                      <a:pt x="19" y="10"/>
                    </a:lnTo>
                    <a:lnTo>
                      <a:pt x="17" y="11"/>
                    </a:lnTo>
                    <a:lnTo>
                      <a:pt x="16" y="11"/>
                    </a:lnTo>
                    <a:lnTo>
                      <a:pt x="15" y="12"/>
                    </a:lnTo>
                    <a:lnTo>
                      <a:pt x="14" y="12"/>
                    </a:lnTo>
                    <a:lnTo>
                      <a:pt x="13" y="13"/>
                    </a:lnTo>
                    <a:lnTo>
                      <a:pt x="12" y="14"/>
                    </a:lnTo>
                    <a:lnTo>
                      <a:pt x="11" y="14"/>
                    </a:lnTo>
                    <a:lnTo>
                      <a:pt x="10" y="15"/>
                    </a:lnTo>
                    <a:lnTo>
                      <a:pt x="9" y="15"/>
                    </a:lnTo>
                    <a:lnTo>
                      <a:pt x="7" y="16"/>
                    </a:lnTo>
                    <a:lnTo>
                      <a:pt x="6" y="17"/>
                    </a:lnTo>
                    <a:lnTo>
                      <a:pt x="4" y="17"/>
                    </a:lnTo>
                    <a:lnTo>
                      <a:pt x="3" y="18"/>
                    </a:lnTo>
                    <a:lnTo>
                      <a:pt x="2" y="19"/>
                    </a:lnTo>
                    <a:lnTo>
                      <a:pt x="2" y="19"/>
                    </a:lnTo>
                    <a:lnTo>
                      <a:pt x="1" y="20"/>
                    </a:lnTo>
                    <a:lnTo>
                      <a:pt x="0" y="21"/>
                    </a:lnTo>
                    <a:lnTo>
                      <a:pt x="0" y="21"/>
                    </a:lnTo>
                    <a:lnTo>
                      <a:pt x="0" y="21"/>
                    </a:lnTo>
                    <a:lnTo>
                      <a:pt x="0" y="21"/>
                    </a:lnTo>
                    <a:lnTo>
                      <a:pt x="1" y="21"/>
                    </a:lnTo>
                    <a:lnTo>
                      <a:pt x="2" y="21"/>
                    </a:lnTo>
                    <a:lnTo>
                      <a:pt x="2" y="21"/>
                    </a:lnTo>
                    <a:lnTo>
                      <a:pt x="3" y="20"/>
                    </a:lnTo>
                    <a:lnTo>
                      <a:pt x="5" y="20"/>
                    </a:lnTo>
                    <a:lnTo>
                      <a:pt x="6" y="20"/>
                    </a:lnTo>
                    <a:lnTo>
                      <a:pt x="7" y="19"/>
                    </a:lnTo>
                    <a:lnTo>
                      <a:pt x="8" y="19"/>
                    </a:lnTo>
                    <a:lnTo>
                      <a:pt x="10" y="19"/>
                    </a:lnTo>
                    <a:lnTo>
                      <a:pt x="10" y="18"/>
                    </a:lnTo>
                    <a:lnTo>
                      <a:pt x="12" y="18"/>
                    </a:lnTo>
                    <a:lnTo>
                      <a:pt x="13" y="17"/>
                    </a:lnTo>
                    <a:lnTo>
                      <a:pt x="14" y="16"/>
                    </a:lnTo>
                    <a:lnTo>
                      <a:pt x="16" y="16"/>
                    </a:lnTo>
                    <a:lnTo>
                      <a:pt x="17" y="15"/>
                    </a:lnTo>
                    <a:lnTo>
                      <a:pt x="18" y="14"/>
                    </a:lnTo>
                    <a:lnTo>
                      <a:pt x="19" y="14"/>
                    </a:lnTo>
                    <a:lnTo>
                      <a:pt x="20" y="13"/>
                    </a:lnTo>
                    <a:lnTo>
                      <a:pt x="22" y="12"/>
                    </a:lnTo>
                    <a:lnTo>
                      <a:pt x="23" y="12"/>
                    </a:lnTo>
                    <a:lnTo>
                      <a:pt x="24" y="11"/>
                    </a:lnTo>
                    <a:lnTo>
                      <a:pt x="25" y="10"/>
                    </a:lnTo>
                    <a:lnTo>
                      <a:pt x="27" y="10"/>
                    </a:lnTo>
                    <a:lnTo>
                      <a:pt x="28" y="9"/>
                    </a:lnTo>
                    <a:lnTo>
                      <a:pt x="29" y="8"/>
                    </a:lnTo>
                    <a:lnTo>
                      <a:pt x="31" y="7"/>
                    </a:lnTo>
                    <a:lnTo>
                      <a:pt x="32" y="7"/>
                    </a:lnTo>
                    <a:lnTo>
                      <a:pt x="33" y="6"/>
                    </a:lnTo>
                    <a:lnTo>
                      <a:pt x="35" y="5"/>
                    </a:lnTo>
                    <a:lnTo>
                      <a:pt x="35" y="5"/>
                    </a:lnTo>
                    <a:lnTo>
                      <a:pt x="37" y="4"/>
                    </a:lnTo>
                    <a:lnTo>
                      <a:pt x="38" y="3"/>
                    </a:lnTo>
                    <a:lnTo>
                      <a:pt x="39" y="3"/>
                    </a:lnTo>
                    <a:lnTo>
                      <a:pt x="40" y="2"/>
                    </a:lnTo>
                    <a:lnTo>
                      <a:pt x="41" y="2"/>
                    </a:lnTo>
                    <a:lnTo>
                      <a:pt x="43" y="1"/>
                    </a:lnTo>
                    <a:lnTo>
                      <a:pt x="44" y="0"/>
                    </a:lnTo>
                    <a:lnTo>
                      <a:pt x="45" y="0"/>
                    </a:lnTo>
                    <a:lnTo>
                      <a:pt x="4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7" name="Freeform 95"/>
              <p:cNvSpPr>
                <a:spLocks/>
              </p:cNvSpPr>
              <p:nvPr/>
            </p:nvSpPr>
            <p:spPr bwMode="auto">
              <a:xfrm>
                <a:off x="4700" y="1746"/>
                <a:ext cx="67" cy="13"/>
              </a:xfrm>
              <a:custGeom>
                <a:avLst/>
                <a:gdLst/>
                <a:ahLst/>
                <a:cxnLst>
                  <a:cxn ang="0">
                    <a:pos x="20" y="2"/>
                  </a:cxn>
                  <a:cxn ang="0">
                    <a:pos x="23" y="2"/>
                  </a:cxn>
                  <a:cxn ang="0">
                    <a:pos x="25" y="3"/>
                  </a:cxn>
                  <a:cxn ang="0">
                    <a:pos x="27" y="3"/>
                  </a:cxn>
                  <a:cxn ang="0">
                    <a:pos x="30" y="4"/>
                  </a:cxn>
                  <a:cxn ang="0">
                    <a:pos x="33" y="5"/>
                  </a:cxn>
                  <a:cxn ang="0">
                    <a:pos x="37" y="5"/>
                  </a:cxn>
                  <a:cxn ang="0">
                    <a:pos x="40" y="6"/>
                  </a:cxn>
                  <a:cxn ang="0">
                    <a:pos x="43" y="6"/>
                  </a:cxn>
                  <a:cxn ang="0">
                    <a:pos x="45" y="7"/>
                  </a:cxn>
                  <a:cxn ang="0">
                    <a:pos x="48" y="8"/>
                  </a:cxn>
                  <a:cxn ang="0">
                    <a:pos x="50" y="9"/>
                  </a:cxn>
                  <a:cxn ang="0">
                    <a:pos x="53" y="9"/>
                  </a:cxn>
                  <a:cxn ang="0">
                    <a:pos x="56" y="10"/>
                  </a:cxn>
                  <a:cxn ang="0">
                    <a:pos x="60" y="11"/>
                  </a:cxn>
                  <a:cxn ang="0">
                    <a:pos x="63" y="11"/>
                  </a:cxn>
                  <a:cxn ang="0">
                    <a:pos x="66" y="12"/>
                  </a:cxn>
                  <a:cxn ang="0">
                    <a:pos x="67" y="13"/>
                  </a:cxn>
                  <a:cxn ang="0">
                    <a:pos x="65" y="13"/>
                  </a:cxn>
                  <a:cxn ang="0">
                    <a:pos x="62" y="13"/>
                  </a:cxn>
                  <a:cxn ang="0">
                    <a:pos x="59" y="12"/>
                  </a:cxn>
                  <a:cxn ang="0">
                    <a:pos x="56" y="12"/>
                  </a:cxn>
                  <a:cxn ang="0">
                    <a:pos x="53" y="11"/>
                  </a:cxn>
                  <a:cxn ang="0">
                    <a:pos x="51" y="11"/>
                  </a:cxn>
                  <a:cxn ang="0">
                    <a:pos x="48" y="11"/>
                  </a:cxn>
                  <a:cxn ang="0">
                    <a:pos x="46" y="11"/>
                  </a:cxn>
                  <a:cxn ang="0">
                    <a:pos x="43" y="10"/>
                  </a:cxn>
                  <a:cxn ang="0">
                    <a:pos x="41" y="10"/>
                  </a:cxn>
                  <a:cxn ang="0">
                    <a:pos x="38" y="9"/>
                  </a:cxn>
                  <a:cxn ang="0">
                    <a:pos x="35" y="9"/>
                  </a:cxn>
                  <a:cxn ang="0">
                    <a:pos x="33" y="8"/>
                  </a:cxn>
                  <a:cxn ang="0">
                    <a:pos x="30" y="8"/>
                  </a:cxn>
                  <a:cxn ang="0">
                    <a:pos x="27" y="7"/>
                  </a:cxn>
                  <a:cxn ang="0">
                    <a:pos x="25" y="7"/>
                  </a:cxn>
                  <a:cxn ang="0">
                    <a:pos x="22" y="6"/>
                  </a:cxn>
                  <a:cxn ang="0">
                    <a:pos x="19" y="6"/>
                  </a:cxn>
                  <a:cxn ang="0">
                    <a:pos x="17" y="5"/>
                  </a:cxn>
                  <a:cxn ang="0">
                    <a:pos x="15" y="5"/>
                  </a:cxn>
                  <a:cxn ang="0">
                    <a:pos x="13" y="5"/>
                  </a:cxn>
                  <a:cxn ang="0">
                    <a:pos x="10" y="4"/>
                  </a:cxn>
                  <a:cxn ang="0">
                    <a:pos x="6" y="3"/>
                  </a:cxn>
                  <a:cxn ang="0">
                    <a:pos x="3" y="3"/>
                  </a:cxn>
                  <a:cxn ang="0">
                    <a:pos x="1" y="3"/>
                  </a:cxn>
                  <a:cxn ang="0">
                    <a:pos x="1" y="2"/>
                  </a:cxn>
                  <a:cxn ang="0">
                    <a:pos x="4" y="0"/>
                  </a:cxn>
                  <a:cxn ang="0">
                    <a:pos x="7" y="0"/>
                  </a:cxn>
                  <a:cxn ang="0">
                    <a:pos x="9" y="0"/>
                  </a:cxn>
                  <a:cxn ang="0">
                    <a:pos x="12" y="0"/>
                  </a:cxn>
                  <a:cxn ang="0">
                    <a:pos x="15" y="0"/>
                  </a:cxn>
                  <a:cxn ang="0">
                    <a:pos x="18" y="1"/>
                  </a:cxn>
                </a:cxnLst>
                <a:rect l="0" t="0" r="r" b="b"/>
                <a:pathLst>
                  <a:path w="67" h="13">
                    <a:moveTo>
                      <a:pt x="19" y="1"/>
                    </a:moveTo>
                    <a:lnTo>
                      <a:pt x="20" y="2"/>
                    </a:lnTo>
                    <a:lnTo>
                      <a:pt x="22" y="2"/>
                    </a:lnTo>
                    <a:lnTo>
                      <a:pt x="23" y="2"/>
                    </a:lnTo>
                    <a:lnTo>
                      <a:pt x="24" y="3"/>
                    </a:lnTo>
                    <a:lnTo>
                      <a:pt x="25" y="3"/>
                    </a:lnTo>
                    <a:lnTo>
                      <a:pt x="27" y="3"/>
                    </a:lnTo>
                    <a:lnTo>
                      <a:pt x="27" y="3"/>
                    </a:lnTo>
                    <a:lnTo>
                      <a:pt x="29" y="4"/>
                    </a:lnTo>
                    <a:lnTo>
                      <a:pt x="30" y="4"/>
                    </a:lnTo>
                    <a:lnTo>
                      <a:pt x="32" y="4"/>
                    </a:lnTo>
                    <a:lnTo>
                      <a:pt x="33" y="5"/>
                    </a:lnTo>
                    <a:lnTo>
                      <a:pt x="35" y="5"/>
                    </a:lnTo>
                    <a:lnTo>
                      <a:pt x="37" y="5"/>
                    </a:lnTo>
                    <a:lnTo>
                      <a:pt x="39" y="6"/>
                    </a:lnTo>
                    <a:lnTo>
                      <a:pt x="40" y="6"/>
                    </a:lnTo>
                    <a:lnTo>
                      <a:pt x="42" y="6"/>
                    </a:lnTo>
                    <a:lnTo>
                      <a:pt x="43" y="6"/>
                    </a:lnTo>
                    <a:lnTo>
                      <a:pt x="44" y="7"/>
                    </a:lnTo>
                    <a:lnTo>
                      <a:pt x="45" y="7"/>
                    </a:lnTo>
                    <a:lnTo>
                      <a:pt x="46" y="8"/>
                    </a:lnTo>
                    <a:lnTo>
                      <a:pt x="48" y="8"/>
                    </a:lnTo>
                    <a:lnTo>
                      <a:pt x="49" y="8"/>
                    </a:lnTo>
                    <a:lnTo>
                      <a:pt x="50" y="9"/>
                    </a:lnTo>
                    <a:lnTo>
                      <a:pt x="52" y="9"/>
                    </a:lnTo>
                    <a:lnTo>
                      <a:pt x="53" y="9"/>
                    </a:lnTo>
                    <a:lnTo>
                      <a:pt x="55" y="10"/>
                    </a:lnTo>
                    <a:lnTo>
                      <a:pt x="56" y="10"/>
                    </a:lnTo>
                    <a:lnTo>
                      <a:pt x="58" y="10"/>
                    </a:lnTo>
                    <a:lnTo>
                      <a:pt x="60" y="11"/>
                    </a:lnTo>
                    <a:lnTo>
                      <a:pt x="61" y="11"/>
                    </a:lnTo>
                    <a:lnTo>
                      <a:pt x="63" y="11"/>
                    </a:lnTo>
                    <a:lnTo>
                      <a:pt x="65" y="11"/>
                    </a:lnTo>
                    <a:lnTo>
                      <a:pt x="66" y="12"/>
                    </a:lnTo>
                    <a:lnTo>
                      <a:pt x="66" y="12"/>
                    </a:lnTo>
                    <a:lnTo>
                      <a:pt x="67" y="13"/>
                    </a:lnTo>
                    <a:lnTo>
                      <a:pt x="66" y="13"/>
                    </a:lnTo>
                    <a:lnTo>
                      <a:pt x="65" y="13"/>
                    </a:lnTo>
                    <a:lnTo>
                      <a:pt x="64" y="13"/>
                    </a:lnTo>
                    <a:lnTo>
                      <a:pt x="62" y="13"/>
                    </a:lnTo>
                    <a:lnTo>
                      <a:pt x="61" y="13"/>
                    </a:lnTo>
                    <a:lnTo>
                      <a:pt x="59" y="12"/>
                    </a:lnTo>
                    <a:lnTo>
                      <a:pt x="57" y="12"/>
                    </a:lnTo>
                    <a:lnTo>
                      <a:pt x="56" y="12"/>
                    </a:lnTo>
                    <a:lnTo>
                      <a:pt x="55" y="12"/>
                    </a:lnTo>
                    <a:lnTo>
                      <a:pt x="53" y="11"/>
                    </a:lnTo>
                    <a:lnTo>
                      <a:pt x="52" y="11"/>
                    </a:lnTo>
                    <a:lnTo>
                      <a:pt x="51" y="11"/>
                    </a:lnTo>
                    <a:lnTo>
                      <a:pt x="50" y="11"/>
                    </a:lnTo>
                    <a:lnTo>
                      <a:pt x="48" y="11"/>
                    </a:lnTo>
                    <a:lnTo>
                      <a:pt x="47" y="11"/>
                    </a:lnTo>
                    <a:lnTo>
                      <a:pt x="46" y="11"/>
                    </a:lnTo>
                    <a:lnTo>
                      <a:pt x="45" y="10"/>
                    </a:lnTo>
                    <a:lnTo>
                      <a:pt x="43" y="10"/>
                    </a:lnTo>
                    <a:lnTo>
                      <a:pt x="42" y="10"/>
                    </a:lnTo>
                    <a:lnTo>
                      <a:pt x="41" y="10"/>
                    </a:lnTo>
                    <a:lnTo>
                      <a:pt x="39" y="9"/>
                    </a:lnTo>
                    <a:lnTo>
                      <a:pt x="38" y="9"/>
                    </a:lnTo>
                    <a:lnTo>
                      <a:pt x="37" y="9"/>
                    </a:lnTo>
                    <a:lnTo>
                      <a:pt x="35" y="9"/>
                    </a:lnTo>
                    <a:lnTo>
                      <a:pt x="34" y="9"/>
                    </a:lnTo>
                    <a:lnTo>
                      <a:pt x="33" y="8"/>
                    </a:lnTo>
                    <a:lnTo>
                      <a:pt x="32" y="8"/>
                    </a:lnTo>
                    <a:lnTo>
                      <a:pt x="30" y="8"/>
                    </a:lnTo>
                    <a:lnTo>
                      <a:pt x="29" y="8"/>
                    </a:lnTo>
                    <a:lnTo>
                      <a:pt x="27" y="7"/>
                    </a:lnTo>
                    <a:lnTo>
                      <a:pt x="26" y="7"/>
                    </a:lnTo>
                    <a:lnTo>
                      <a:pt x="25" y="7"/>
                    </a:lnTo>
                    <a:lnTo>
                      <a:pt x="24" y="6"/>
                    </a:lnTo>
                    <a:lnTo>
                      <a:pt x="22" y="6"/>
                    </a:lnTo>
                    <a:lnTo>
                      <a:pt x="21" y="6"/>
                    </a:lnTo>
                    <a:lnTo>
                      <a:pt x="19" y="6"/>
                    </a:lnTo>
                    <a:lnTo>
                      <a:pt x="19" y="6"/>
                    </a:lnTo>
                    <a:lnTo>
                      <a:pt x="17" y="5"/>
                    </a:lnTo>
                    <a:lnTo>
                      <a:pt x="16" y="5"/>
                    </a:lnTo>
                    <a:lnTo>
                      <a:pt x="15" y="5"/>
                    </a:lnTo>
                    <a:lnTo>
                      <a:pt x="14" y="5"/>
                    </a:lnTo>
                    <a:lnTo>
                      <a:pt x="13" y="5"/>
                    </a:lnTo>
                    <a:lnTo>
                      <a:pt x="12" y="5"/>
                    </a:lnTo>
                    <a:lnTo>
                      <a:pt x="10" y="4"/>
                    </a:lnTo>
                    <a:lnTo>
                      <a:pt x="8" y="4"/>
                    </a:lnTo>
                    <a:lnTo>
                      <a:pt x="6" y="3"/>
                    </a:lnTo>
                    <a:lnTo>
                      <a:pt x="5" y="3"/>
                    </a:lnTo>
                    <a:lnTo>
                      <a:pt x="3" y="3"/>
                    </a:lnTo>
                    <a:lnTo>
                      <a:pt x="2" y="3"/>
                    </a:lnTo>
                    <a:lnTo>
                      <a:pt x="1" y="3"/>
                    </a:lnTo>
                    <a:lnTo>
                      <a:pt x="0" y="3"/>
                    </a:lnTo>
                    <a:lnTo>
                      <a:pt x="1" y="2"/>
                    </a:lnTo>
                    <a:lnTo>
                      <a:pt x="2" y="1"/>
                    </a:lnTo>
                    <a:lnTo>
                      <a:pt x="4" y="0"/>
                    </a:lnTo>
                    <a:lnTo>
                      <a:pt x="6" y="0"/>
                    </a:lnTo>
                    <a:lnTo>
                      <a:pt x="7" y="0"/>
                    </a:lnTo>
                    <a:lnTo>
                      <a:pt x="8" y="0"/>
                    </a:lnTo>
                    <a:lnTo>
                      <a:pt x="9" y="0"/>
                    </a:lnTo>
                    <a:lnTo>
                      <a:pt x="11" y="0"/>
                    </a:lnTo>
                    <a:lnTo>
                      <a:pt x="12" y="0"/>
                    </a:lnTo>
                    <a:lnTo>
                      <a:pt x="14" y="0"/>
                    </a:lnTo>
                    <a:lnTo>
                      <a:pt x="15" y="0"/>
                    </a:lnTo>
                    <a:lnTo>
                      <a:pt x="16" y="1"/>
                    </a:lnTo>
                    <a:lnTo>
                      <a:pt x="18" y="1"/>
                    </a:lnTo>
                    <a:lnTo>
                      <a:pt x="19"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8" name="Freeform 96"/>
              <p:cNvSpPr>
                <a:spLocks/>
              </p:cNvSpPr>
              <p:nvPr/>
            </p:nvSpPr>
            <p:spPr bwMode="auto">
              <a:xfrm>
                <a:off x="4603" y="1887"/>
                <a:ext cx="152" cy="6"/>
              </a:xfrm>
              <a:custGeom>
                <a:avLst/>
                <a:gdLst/>
                <a:ahLst/>
                <a:cxnLst>
                  <a:cxn ang="0">
                    <a:pos x="151" y="4"/>
                  </a:cxn>
                  <a:cxn ang="0">
                    <a:pos x="146" y="3"/>
                  </a:cxn>
                  <a:cxn ang="0">
                    <a:pos x="142" y="2"/>
                  </a:cxn>
                  <a:cxn ang="0">
                    <a:pos x="135" y="1"/>
                  </a:cxn>
                  <a:cxn ang="0">
                    <a:pos x="130" y="1"/>
                  </a:cxn>
                  <a:cxn ang="0">
                    <a:pos x="125" y="1"/>
                  </a:cxn>
                  <a:cxn ang="0">
                    <a:pos x="120" y="1"/>
                  </a:cxn>
                  <a:cxn ang="0">
                    <a:pos x="114" y="1"/>
                  </a:cxn>
                  <a:cxn ang="0">
                    <a:pos x="109" y="1"/>
                  </a:cxn>
                  <a:cxn ang="0">
                    <a:pos x="103" y="1"/>
                  </a:cxn>
                  <a:cxn ang="0">
                    <a:pos x="97" y="1"/>
                  </a:cxn>
                  <a:cxn ang="0">
                    <a:pos x="92" y="1"/>
                  </a:cxn>
                  <a:cxn ang="0">
                    <a:pos x="87" y="1"/>
                  </a:cxn>
                  <a:cxn ang="0">
                    <a:pos x="81" y="1"/>
                  </a:cxn>
                  <a:cxn ang="0">
                    <a:pos x="76" y="1"/>
                  </a:cxn>
                  <a:cxn ang="0">
                    <a:pos x="71" y="1"/>
                  </a:cxn>
                  <a:cxn ang="0">
                    <a:pos x="66" y="2"/>
                  </a:cxn>
                  <a:cxn ang="0">
                    <a:pos x="62" y="2"/>
                  </a:cxn>
                  <a:cxn ang="0">
                    <a:pos x="55" y="2"/>
                  </a:cxn>
                  <a:cxn ang="0">
                    <a:pos x="49" y="2"/>
                  </a:cxn>
                  <a:cxn ang="0">
                    <a:pos x="42" y="2"/>
                  </a:cxn>
                  <a:cxn ang="0">
                    <a:pos x="35" y="1"/>
                  </a:cxn>
                  <a:cxn ang="0">
                    <a:pos x="29" y="1"/>
                  </a:cxn>
                  <a:cxn ang="0">
                    <a:pos x="22" y="0"/>
                  </a:cxn>
                  <a:cxn ang="0">
                    <a:pos x="17" y="0"/>
                  </a:cxn>
                  <a:cxn ang="0">
                    <a:pos x="9" y="0"/>
                  </a:cxn>
                  <a:cxn ang="0">
                    <a:pos x="2" y="2"/>
                  </a:cxn>
                  <a:cxn ang="0">
                    <a:pos x="1" y="6"/>
                  </a:cxn>
                  <a:cxn ang="0">
                    <a:pos x="8" y="6"/>
                  </a:cxn>
                  <a:cxn ang="0">
                    <a:pos x="15" y="6"/>
                  </a:cxn>
                  <a:cxn ang="0">
                    <a:pos x="22" y="6"/>
                  </a:cxn>
                  <a:cxn ang="0">
                    <a:pos x="27" y="6"/>
                  </a:cxn>
                  <a:cxn ang="0">
                    <a:pos x="33" y="6"/>
                  </a:cxn>
                  <a:cxn ang="0">
                    <a:pos x="37" y="5"/>
                  </a:cxn>
                  <a:cxn ang="0">
                    <a:pos x="42" y="5"/>
                  </a:cxn>
                  <a:cxn ang="0">
                    <a:pos x="46" y="5"/>
                  </a:cxn>
                  <a:cxn ang="0">
                    <a:pos x="51" y="5"/>
                  </a:cxn>
                  <a:cxn ang="0">
                    <a:pos x="57" y="5"/>
                  </a:cxn>
                  <a:cxn ang="0">
                    <a:pos x="61" y="5"/>
                  </a:cxn>
                  <a:cxn ang="0">
                    <a:pos x="66" y="5"/>
                  </a:cxn>
                  <a:cxn ang="0">
                    <a:pos x="72" y="5"/>
                  </a:cxn>
                  <a:cxn ang="0">
                    <a:pos x="77" y="5"/>
                  </a:cxn>
                  <a:cxn ang="0">
                    <a:pos x="83" y="5"/>
                  </a:cxn>
                  <a:cxn ang="0">
                    <a:pos x="88" y="5"/>
                  </a:cxn>
                  <a:cxn ang="0">
                    <a:pos x="95" y="5"/>
                  </a:cxn>
                  <a:cxn ang="0">
                    <a:pos x="102" y="5"/>
                  </a:cxn>
                  <a:cxn ang="0">
                    <a:pos x="108" y="5"/>
                  </a:cxn>
                  <a:cxn ang="0">
                    <a:pos x="115" y="5"/>
                  </a:cxn>
                  <a:cxn ang="0">
                    <a:pos x="121" y="5"/>
                  </a:cxn>
                  <a:cxn ang="0">
                    <a:pos x="127" y="5"/>
                  </a:cxn>
                  <a:cxn ang="0">
                    <a:pos x="133" y="5"/>
                  </a:cxn>
                  <a:cxn ang="0">
                    <a:pos x="138" y="5"/>
                  </a:cxn>
                  <a:cxn ang="0">
                    <a:pos x="142" y="5"/>
                  </a:cxn>
                  <a:cxn ang="0">
                    <a:pos x="149" y="5"/>
                  </a:cxn>
                </a:cxnLst>
                <a:rect l="0" t="0" r="r" b="b"/>
                <a:pathLst>
                  <a:path w="152" h="6">
                    <a:moveTo>
                      <a:pt x="152" y="6"/>
                    </a:moveTo>
                    <a:lnTo>
                      <a:pt x="152" y="5"/>
                    </a:lnTo>
                    <a:lnTo>
                      <a:pt x="152" y="5"/>
                    </a:lnTo>
                    <a:lnTo>
                      <a:pt x="151" y="4"/>
                    </a:lnTo>
                    <a:lnTo>
                      <a:pt x="150" y="4"/>
                    </a:lnTo>
                    <a:lnTo>
                      <a:pt x="149" y="3"/>
                    </a:lnTo>
                    <a:lnTo>
                      <a:pt x="147" y="3"/>
                    </a:lnTo>
                    <a:lnTo>
                      <a:pt x="146" y="3"/>
                    </a:lnTo>
                    <a:lnTo>
                      <a:pt x="145" y="3"/>
                    </a:lnTo>
                    <a:lnTo>
                      <a:pt x="144" y="2"/>
                    </a:lnTo>
                    <a:lnTo>
                      <a:pt x="143" y="2"/>
                    </a:lnTo>
                    <a:lnTo>
                      <a:pt x="142" y="2"/>
                    </a:lnTo>
                    <a:lnTo>
                      <a:pt x="140" y="2"/>
                    </a:lnTo>
                    <a:lnTo>
                      <a:pt x="139" y="2"/>
                    </a:lnTo>
                    <a:lnTo>
                      <a:pt x="137" y="1"/>
                    </a:lnTo>
                    <a:lnTo>
                      <a:pt x="135" y="1"/>
                    </a:lnTo>
                    <a:lnTo>
                      <a:pt x="133" y="1"/>
                    </a:lnTo>
                    <a:lnTo>
                      <a:pt x="132" y="1"/>
                    </a:lnTo>
                    <a:lnTo>
                      <a:pt x="131" y="1"/>
                    </a:lnTo>
                    <a:lnTo>
                      <a:pt x="130" y="1"/>
                    </a:lnTo>
                    <a:lnTo>
                      <a:pt x="129" y="1"/>
                    </a:lnTo>
                    <a:lnTo>
                      <a:pt x="127" y="1"/>
                    </a:lnTo>
                    <a:lnTo>
                      <a:pt x="127" y="1"/>
                    </a:lnTo>
                    <a:lnTo>
                      <a:pt x="125" y="1"/>
                    </a:lnTo>
                    <a:lnTo>
                      <a:pt x="124" y="1"/>
                    </a:lnTo>
                    <a:lnTo>
                      <a:pt x="122" y="1"/>
                    </a:lnTo>
                    <a:lnTo>
                      <a:pt x="121" y="1"/>
                    </a:lnTo>
                    <a:lnTo>
                      <a:pt x="120" y="1"/>
                    </a:lnTo>
                    <a:lnTo>
                      <a:pt x="119" y="1"/>
                    </a:lnTo>
                    <a:lnTo>
                      <a:pt x="117" y="1"/>
                    </a:lnTo>
                    <a:lnTo>
                      <a:pt x="116" y="1"/>
                    </a:lnTo>
                    <a:lnTo>
                      <a:pt x="114" y="1"/>
                    </a:lnTo>
                    <a:lnTo>
                      <a:pt x="113" y="1"/>
                    </a:lnTo>
                    <a:lnTo>
                      <a:pt x="112" y="1"/>
                    </a:lnTo>
                    <a:lnTo>
                      <a:pt x="110" y="1"/>
                    </a:lnTo>
                    <a:lnTo>
                      <a:pt x="109" y="1"/>
                    </a:lnTo>
                    <a:lnTo>
                      <a:pt x="108" y="1"/>
                    </a:lnTo>
                    <a:lnTo>
                      <a:pt x="106" y="1"/>
                    </a:lnTo>
                    <a:lnTo>
                      <a:pt x="105" y="1"/>
                    </a:lnTo>
                    <a:lnTo>
                      <a:pt x="103" y="1"/>
                    </a:lnTo>
                    <a:lnTo>
                      <a:pt x="102" y="1"/>
                    </a:lnTo>
                    <a:lnTo>
                      <a:pt x="101" y="1"/>
                    </a:lnTo>
                    <a:lnTo>
                      <a:pt x="99" y="1"/>
                    </a:lnTo>
                    <a:lnTo>
                      <a:pt x="97" y="1"/>
                    </a:lnTo>
                    <a:lnTo>
                      <a:pt x="97" y="1"/>
                    </a:lnTo>
                    <a:lnTo>
                      <a:pt x="95" y="1"/>
                    </a:lnTo>
                    <a:lnTo>
                      <a:pt x="94" y="1"/>
                    </a:lnTo>
                    <a:lnTo>
                      <a:pt x="92" y="1"/>
                    </a:lnTo>
                    <a:lnTo>
                      <a:pt x="91" y="1"/>
                    </a:lnTo>
                    <a:lnTo>
                      <a:pt x="90" y="1"/>
                    </a:lnTo>
                    <a:lnTo>
                      <a:pt x="88" y="1"/>
                    </a:lnTo>
                    <a:lnTo>
                      <a:pt x="87" y="1"/>
                    </a:lnTo>
                    <a:lnTo>
                      <a:pt x="86" y="1"/>
                    </a:lnTo>
                    <a:lnTo>
                      <a:pt x="84" y="1"/>
                    </a:lnTo>
                    <a:lnTo>
                      <a:pt x="83" y="1"/>
                    </a:lnTo>
                    <a:lnTo>
                      <a:pt x="81" y="1"/>
                    </a:lnTo>
                    <a:lnTo>
                      <a:pt x="80" y="1"/>
                    </a:lnTo>
                    <a:lnTo>
                      <a:pt x="79" y="1"/>
                    </a:lnTo>
                    <a:lnTo>
                      <a:pt x="77" y="1"/>
                    </a:lnTo>
                    <a:lnTo>
                      <a:pt x="76" y="1"/>
                    </a:lnTo>
                    <a:lnTo>
                      <a:pt x="75" y="1"/>
                    </a:lnTo>
                    <a:lnTo>
                      <a:pt x="73" y="1"/>
                    </a:lnTo>
                    <a:lnTo>
                      <a:pt x="73" y="1"/>
                    </a:lnTo>
                    <a:lnTo>
                      <a:pt x="71" y="1"/>
                    </a:lnTo>
                    <a:lnTo>
                      <a:pt x="70" y="1"/>
                    </a:lnTo>
                    <a:lnTo>
                      <a:pt x="69" y="1"/>
                    </a:lnTo>
                    <a:lnTo>
                      <a:pt x="68" y="2"/>
                    </a:lnTo>
                    <a:lnTo>
                      <a:pt x="66" y="2"/>
                    </a:lnTo>
                    <a:lnTo>
                      <a:pt x="65" y="2"/>
                    </a:lnTo>
                    <a:lnTo>
                      <a:pt x="64" y="2"/>
                    </a:lnTo>
                    <a:lnTo>
                      <a:pt x="63" y="2"/>
                    </a:lnTo>
                    <a:lnTo>
                      <a:pt x="62" y="2"/>
                    </a:lnTo>
                    <a:lnTo>
                      <a:pt x="61" y="2"/>
                    </a:lnTo>
                    <a:lnTo>
                      <a:pt x="59" y="2"/>
                    </a:lnTo>
                    <a:lnTo>
                      <a:pt x="57" y="2"/>
                    </a:lnTo>
                    <a:lnTo>
                      <a:pt x="55" y="2"/>
                    </a:lnTo>
                    <a:lnTo>
                      <a:pt x="54" y="2"/>
                    </a:lnTo>
                    <a:lnTo>
                      <a:pt x="52" y="2"/>
                    </a:lnTo>
                    <a:lnTo>
                      <a:pt x="51" y="2"/>
                    </a:lnTo>
                    <a:lnTo>
                      <a:pt x="49" y="2"/>
                    </a:lnTo>
                    <a:lnTo>
                      <a:pt x="48" y="2"/>
                    </a:lnTo>
                    <a:lnTo>
                      <a:pt x="46" y="2"/>
                    </a:lnTo>
                    <a:lnTo>
                      <a:pt x="44" y="2"/>
                    </a:lnTo>
                    <a:lnTo>
                      <a:pt x="42" y="2"/>
                    </a:lnTo>
                    <a:lnTo>
                      <a:pt x="40" y="2"/>
                    </a:lnTo>
                    <a:lnTo>
                      <a:pt x="38" y="1"/>
                    </a:lnTo>
                    <a:lnTo>
                      <a:pt x="36" y="1"/>
                    </a:lnTo>
                    <a:lnTo>
                      <a:pt x="35" y="1"/>
                    </a:lnTo>
                    <a:lnTo>
                      <a:pt x="34" y="1"/>
                    </a:lnTo>
                    <a:lnTo>
                      <a:pt x="33" y="1"/>
                    </a:lnTo>
                    <a:lnTo>
                      <a:pt x="32" y="1"/>
                    </a:lnTo>
                    <a:lnTo>
                      <a:pt x="29" y="1"/>
                    </a:lnTo>
                    <a:lnTo>
                      <a:pt x="28" y="1"/>
                    </a:lnTo>
                    <a:lnTo>
                      <a:pt x="25" y="0"/>
                    </a:lnTo>
                    <a:lnTo>
                      <a:pt x="24" y="0"/>
                    </a:lnTo>
                    <a:lnTo>
                      <a:pt x="22" y="0"/>
                    </a:lnTo>
                    <a:lnTo>
                      <a:pt x="20" y="0"/>
                    </a:lnTo>
                    <a:lnTo>
                      <a:pt x="19" y="0"/>
                    </a:lnTo>
                    <a:lnTo>
                      <a:pt x="18" y="0"/>
                    </a:lnTo>
                    <a:lnTo>
                      <a:pt x="17" y="0"/>
                    </a:lnTo>
                    <a:lnTo>
                      <a:pt x="15" y="0"/>
                    </a:lnTo>
                    <a:lnTo>
                      <a:pt x="13" y="0"/>
                    </a:lnTo>
                    <a:lnTo>
                      <a:pt x="11" y="0"/>
                    </a:lnTo>
                    <a:lnTo>
                      <a:pt x="9" y="0"/>
                    </a:lnTo>
                    <a:lnTo>
                      <a:pt x="7" y="1"/>
                    </a:lnTo>
                    <a:lnTo>
                      <a:pt x="6" y="1"/>
                    </a:lnTo>
                    <a:lnTo>
                      <a:pt x="4" y="1"/>
                    </a:lnTo>
                    <a:lnTo>
                      <a:pt x="2" y="2"/>
                    </a:lnTo>
                    <a:lnTo>
                      <a:pt x="1" y="3"/>
                    </a:lnTo>
                    <a:lnTo>
                      <a:pt x="0" y="4"/>
                    </a:lnTo>
                    <a:lnTo>
                      <a:pt x="1" y="4"/>
                    </a:lnTo>
                    <a:lnTo>
                      <a:pt x="1" y="6"/>
                    </a:lnTo>
                    <a:lnTo>
                      <a:pt x="4" y="6"/>
                    </a:lnTo>
                    <a:lnTo>
                      <a:pt x="5" y="6"/>
                    </a:lnTo>
                    <a:lnTo>
                      <a:pt x="7" y="6"/>
                    </a:lnTo>
                    <a:lnTo>
                      <a:pt x="8" y="6"/>
                    </a:lnTo>
                    <a:lnTo>
                      <a:pt x="10" y="6"/>
                    </a:lnTo>
                    <a:lnTo>
                      <a:pt x="11" y="6"/>
                    </a:lnTo>
                    <a:lnTo>
                      <a:pt x="13" y="6"/>
                    </a:lnTo>
                    <a:lnTo>
                      <a:pt x="15" y="6"/>
                    </a:lnTo>
                    <a:lnTo>
                      <a:pt x="17" y="6"/>
                    </a:lnTo>
                    <a:lnTo>
                      <a:pt x="19" y="6"/>
                    </a:lnTo>
                    <a:lnTo>
                      <a:pt x="21" y="6"/>
                    </a:lnTo>
                    <a:lnTo>
                      <a:pt x="22" y="6"/>
                    </a:lnTo>
                    <a:lnTo>
                      <a:pt x="23" y="6"/>
                    </a:lnTo>
                    <a:lnTo>
                      <a:pt x="24" y="6"/>
                    </a:lnTo>
                    <a:lnTo>
                      <a:pt x="25" y="6"/>
                    </a:lnTo>
                    <a:lnTo>
                      <a:pt x="27" y="6"/>
                    </a:lnTo>
                    <a:lnTo>
                      <a:pt x="29" y="6"/>
                    </a:lnTo>
                    <a:lnTo>
                      <a:pt x="30" y="6"/>
                    </a:lnTo>
                    <a:lnTo>
                      <a:pt x="32" y="6"/>
                    </a:lnTo>
                    <a:lnTo>
                      <a:pt x="33" y="6"/>
                    </a:lnTo>
                    <a:lnTo>
                      <a:pt x="34" y="6"/>
                    </a:lnTo>
                    <a:lnTo>
                      <a:pt x="35" y="5"/>
                    </a:lnTo>
                    <a:lnTo>
                      <a:pt x="36" y="5"/>
                    </a:lnTo>
                    <a:lnTo>
                      <a:pt x="37" y="5"/>
                    </a:lnTo>
                    <a:lnTo>
                      <a:pt x="38" y="5"/>
                    </a:lnTo>
                    <a:lnTo>
                      <a:pt x="40" y="5"/>
                    </a:lnTo>
                    <a:lnTo>
                      <a:pt x="41" y="5"/>
                    </a:lnTo>
                    <a:lnTo>
                      <a:pt x="42" y="5"/>
                    </a:lnTo>
                    <a:lnTo>
                      <a:pt x="43" y="5"/>
                    </a:lnTo>
                    <a:lnTo>
                      <a:pt x="44" y="5"/>
                    </a:lnTo>
                    <a:lnTo>
                      <a:pt x="45" y="5"/>
                    </a:lnTo>
                    <a:lnTo>
                      <a:pt x="46" y="5"/>
                    </a:lnTo>
                    <a:lnTo>
                      <a:pt x="48" y="5"/>
                    </a:lnTo>
                    <a:lnTo>
                      <a:pt x="49" y="5"/>
                    </a:lnTo>
                    <a:lnTo>
                      <a:pt x="51" y="5"/>
                    </a:lnTo>
                    <a:lnTo>
                      <a:pt x="51" y="5"/>
                    </a:lnTo>
                    <a:lnTo>
                      <a:pt x="53" y="5"/>
                    </a:lnTo>
                    <a:lnTo>
                      <a:pt x="54" y="5"/>
                    </a:lnTo>
                    <a:lnTo>
                      <a:pt x="55" y="5"/>
                    </a:lnTo>
                    <a:lnTo>
                      <a:pt x="57" y="5"/>
                    </a:lnTo>
                    <a:lnTo>
                      <a:pt x="58" y="5"/>
                    </a:lnTo>
                    <a:lnTo>
                      <a:pt x="59" y="5"/>
                    </a:lnTo>
                    <a:lnTo>
                      <a:pt x="60" y="5"/>
                    </a:lnTo>
                    <a:lnTo>
                      <a:pt x="61" y="5"/>
                    </a:lnTo>
                    <a:lnTo>
                      <a:pt x="63" y="5"/>
                    </a:lnTo>
                    <a:lnTo>
                      <a:pt x="64" y="5"/>
                    </a:lnTo>
                    <a:lnTo>
                      <a:pt x="65" y="5"/>
                    </a:lnTo>
                    <a:lnTo>
                      <a:pt x="66" y="5"/>
                    </a:lnTo>
                    <a:lnTo>
                      <a:pt x="68" y="5"/>
                    </a:lnTo>
                    <a:lnTo>
                      <a:pt x="69" y="5"/>
                    </a:lnTo>
                    <a:lnTo>
                      <a:pt x="70" y="5"/>
                    </a:lnTo>
                    <a:lnTo>
                      <a:pt x="72" y="5"/>
                    </a:lnTo>
                    <a:lnTo>
                      <a:pt x="73" y="5"/>
                    </a:lnTo>
                    <a:lnTo>
                      <a:pt x="74" y="5"/>
                    </a:lnTo>
                    <a:lnTo>
                      <a:pt x="76" y="5"/>
                    </a:lnTo>
                    <a:lnTo>
                      <a:pt x="77" y="5"/>
                    </a:lnTo>
                    <a:lnTo>
                      <a:pt x="78" y="5"/>
                    </a:lnTo>
                    <a:lnTo>
                      <a:pt x="79" y="5"/>
                    </a:lnTo>
                    <a:lnTo>
                      <a:pt x="81" y="5"/>
                    </a:lnTo>
                    <a:lnTo>
                      <a:pt x="83" y="5"/>
                    </a:lnTo>
                    <a:lnTo>
                      <a:pt x="84" y="5"/>
                    </a:lnTo>
                    <a:lnTo>
                      <a:pt x="86" y="5"/>
                    </a:lnTo>
                    <a:lnTo>
                      <a:pt x="87" y="5"/>
                    </a:lnTo>
                    <a:lnTo>
                      <a:pt x="88" y="5"/>
                    </a:lnTo>
                    <a:lnTo>
                      <a:pt x="91" y="5"/>
                    </a:lnTo>
                    <a:lnTo>
                      <a:pt x="92" y="5"/>
                    </a:lnTo>
                    <a:lnTo>
                      <a:pt x="94" y="5"/>
                    </a:lnTo>
                    <a:lnTo>
                      <a:pt x="95" y="5"/>
                    </a:lnTo>
                    <a:lnTo>
                      <a:pt x="97" y="5"/>
                    </a:lnTo>
                    <a:lnTo>
                      <a:pt x="98" y="5"/>
                    </a:lnTo>
                    <a:lnTo>
                      <a:pt x="100" y="5"/>
                    </a:lnTo>
                    <a:lnTo>
                      <a:pt x="102" y="5"/>
                    </a:lnTo>
                    <a:lnTo>
                      <a:pt x="103" y="5"/>
                    </a:lnTo>
                    <a:lnTo>
                      <a:pt x="105" y="5"/>
                    </a:lnTo>
                    <a:lnTo>
                      <a:pt x="107" y="5"/>
                    </a:lnTo>
                    <a:lnTo>
                      <a:pt x="108" y="5"/>
                    </a:lnTo>
                    <a:lnTo>
                      <a:pt x="110" y="5"/>
                    </a:lnTo>
                    <a:lnTo>
                      <a:pt x="112" y="5"/>
                    </a:lnTo>
                    <a:lnTo>
                      <a:pt x="113" y="5"/>
                    </a:lnTo>
                    <a:lnTo>
                      <a:pt x="115" y="5"/>
                    </a:lnTo>
                    <a:lnTo>
                      <a:pt x="116" y="5"/>
                    </a:lnTo>
                    <a:lnTo>
                      <a:pt x="118" y="5"/>
                    </a:lnTo>
                    <a:lnTo>
                      <a:pt x="120" y="5"/>
                    </a:lnTo>
                    <a:lnTo>
                      <a:pt x="121" y="5"/>
                    </a:lnTo>
                    <a:lnTo>
                      <a:pt x="123" y="5"/>
                    </a:lnTo>
                    <a:lnTo>
                      <a:pt x="124" y="5"/>
                    </a:lnTo>
                    <a:lnTo>
                      <a:pt x="126" y="5"/>
                    </a:lnTo>
                    <a:lnTo>
                      <a:pt x="127" y="5"/>
                    </a:lnTo>
                    <a:lnTo>
                      <a:pt x="128" y="5"/>
                    </a:lnTo>
                    <a:lnTo>
                      <a:pt x="130" y="5"/>
                    </a:lnTo>
                    <a:lnTo>
                      <a:pt x="131" y="5"/>
                    </a:lnTo>
                    <a:lnTo>
                      <a:pt x="133" y="5"/>
                    </a:lnTo>
                    <a:lnTo>
                      <a:pt x="134" y="5"/>
                    </a:lnTo>
                    <a:lnTo>
                      <a:pt x="135" y="5"/>
                    </a:lnTo>
                    <a:lnTo>
                      <a:pt x="136" y="5"/>
                    </a:lnTo>
                    <a:lnTo>
                      <a:pt x="138" y="5"/>
                    </a:lnTo>
                    <a:lnTo>
                      <a:pt x="139" y="5"/>
                    </a:lnTo>
                    <a:lnTo>
                      <a:pt x="140" y="5"/>
                    </a:lnTo>
                    <a:lnTo>
                      <a:pt x="141" y="5"/>
                    </a:lnTo>
                    <a:lnTo>
                      <a:pt x="142" y="5"/>
                    </a:lnTo>
                    <a:lnTo>
                      <a:pt x="144" y="5"/>
                    </a:lnTo>
                    <a:lnTo>
                      <a:pt x="145" y="5"/>
                    </a:lnTo>
                    <a:lnTo>
                      <a:pt x="147" y="5"/>
                    </a:lnTo>
                    <a:lnTo>
                      <a:pt x="149" y="5"/>
                    </a:lnTo>
                    <a:lnTo>
                      <a:pt x="150" y="5"/>
                    </a:lnTo>
                    <a:lnTo>
                      <a:pt x="152" y="5"/>
                    </a:lnTo>
                    <a:lnTo>
                      <a:pt x="152"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69" name="Freeform 97"/>
              <p:cNvSpPr>
                <a:spLocks/>
              </p:cNvSpPr>
              <p:nvPr/>
            </p:nvSpPr>
            <p:spPr bwMode="auto">
              <a:xfrm>
                <a:off x="4672" y="1731"/>
                <a:ext cx="41" cy="70"/>
              </a:xfrm>
              <a:custGeom>
                <a:avLst/>
                <a:gdLst/>
                <a:ahLst/>
                <a:cxnLst>
                  <a:cxn ang="0">
                    <a:pos x="2" y="7"/>
                  </a:cxn>
                  <a:cxn ang="0">
                    <a:pos x="6" y="6"/>
                  </a:cxn>
                  <a:cxn ang="0">
                    <a:pos x="10" y="6"/>
                  </a:cxn>
                  <a:cxn ang="0">
                    <a:pos x="14" y="6"/>
                  </a:cxn>
                  <a:cxn ang="0">
                    <a:pos x="18" y="6"/>
                  </a:cxn>
                  <a:cxn ang="0">
                    <a:pos x="23" y="5"/>
                  </a:cxn>
                  <a:cxn ang="0">
                    <a:pos x="26" y="5"/>
                  </a:cxn>
                  <a:cxn ang="0">
                    <a:pos x="28" y="6"/>
                  </a:cxn>
                  <a:cxn ang="0">
                    <a:pos x="31" y="7"/>
                  </a:cxn>
                  <a:cxn ang="0">
                    <a:pos x="34" y="8"/>
                  </a:cxn>
                  <a:cxn ang="0">
                    <a:pos x="34" y="11"/>
                  </a:cxn>
                  <a:cxn ang="0">
                    <a:pos x="34" y="13"/>
                  </a:cxn>
                  <a:cxn ang="0">
                    <a:pos x="34" y="15"/>
                  </a:cxn>
                  <a:cxn ang="0">
                    <a:pos x="35" y="19"/>
                  </a:cxn>
                  <a:cxn ang="0">
                    <a:pos x="35" y="22"/>
                  </a:cxn>
                  <a:cxn ang="0">
                    <a:pos x="35" y="26"/>
                  </a:cxn>
                  <a:cxn ang="0">
                    <a:pos x="35" y="30"/>
                  </a:cxn>
                  <a:cxn ang="0">
                    <a:pos x="35" y="35"/>
                  </a:cxn>
                  <a:cxn ang="0">
                    <a:pos x="35" y="39"/>
                  </a:cxn>
                  <a:cxn ang="0">
                    <a:pos x="35" y="43"/>
                  </a:cxn>
                  <a:cxn ang="0">
                    <a:pos x="35" y="48"/>
                  </a:cxn>
                  <a:cxn ang="0">
                    <a:pos x="35" y="52"/>
                  </a:cxn>
                  <a:cxn ang="0">
                    <a:pos x="35" y="56"/>
                  </a:cxn>
                  <a:cxn ang="0">
                    <a:pos x="35" y="59"/>
                  </a:cxn>
                  <a:cxn ang="0">
                    <a:pos x="36" y="63"/>
                  </a:cxn>
                  <a:cxn ang="0">
                    <a:pos x="36" y="65"/>
                  </a:cxn>
                  <a:cxn ang="0">
                    <a:pos x="36" y="68"/>
                  </a:cxn>
                  <a:cxn ang="0">
                    <a:pos x="36" y="70"/>
                  </a:cxn>
                  <a:cxn ang="0">
                    <a:pos x="37" y="70"/>
                  </a:cxn>
                  <a:cxn ang="0">
                    <a:pos x="38" y="67"/>
                  </a:cxn>
                  <a:cxn ang="0">
                    <a:pos x="39" y="65"/>
                  </a:cxn>
                  <a:cxn ang="0">
                    <a:pos x="40" y="62"/>
                  </a:cxn>
                  <a:cxn ang="0">
                    <a:pos x="40" y="60"/>
                  </a:cxn>
                  <a:cxn ang="0">
                    <a:pos x="40" y="57"/>
                  </a:cxn>
                  <a:cxn ang="0">
                    <a:pos x="41" y="54"/>
                  </a:cxn>
                  <a:cxn ang="0">
                    <a:pos x="40" y="50"/>
                  </a:cxn>
                  <a:cxn ang="0">
                    <a:pos x="40" y="47"/>
                  </a:cxn>
                  <a:cxn ang="0">
                    <a:pos x="40" y="44"/>
                  </a:cxn>
                  <a:cxn ang="0">
                    <a:pos x="40" y="41"/>
                  </a:cxn>
                  <a:cxn ang="0">
                    <a:pos x="40" y="38"/>
                  </a:cxn>
                  <a:cxn ang="0">
                    <a:pos x="40" y="35"/>
                  </a:cxn>
                  <a:cxn ang="0">
                    <a:pos x="40" y="31"/>
                  </a:cxn>
                  <a:cxn ang="0">
                    <a:pos x="40" y="28"/>
                  </a:cxn>
                  <a:cxn ang="0">
                    <a:pos x="40" y="25"/>
                  </a:cxn>
                  <a:cxn ang="0">
                    <a:pos x="40" y="22"/>
                  </a:cxn>
                  <a:cxn ang="0">
                    <a:pos x="40" y="20"/>
                  </a:cxn>
                  <a:cxn ang="0">
                    <a:pos x="41" y="17"/>
                  </a:cxn>
                  <a:cxn ang="0">
                    <a:pos x="41" y="15"/>
                  </a:cxn>
                  <a:cxn ang="0">
                    <a:pos x="41" y="13"/>
                  </a:cxn>
                  <a:cxn ang="0">
                    <a:pos x="41" y="8"/>
                  </a:cxn>
                  <a:cxn ang="0">
                    <a:pos x="41" y="6"/>
                  </a:cxn>
                  <a:cxn ang="0">
                    <a:pos x="37" y="3"/>
                  </a:cxn>
                  <a:cxn ang="0">
                    <a:pos x="31" y="1"/>
                  </a:cxn>
                  <a:cxn ang="0">
                    <a:pos x="28" y="0"/>
                  </a:cxn>
                  <a:cxn ang="0">
                    <a:pos x="24" y="0"/>
                  </a:cxn>
                  <a:cxn ang="0">
                    <a:pos x="19" y="1"/>
                  </a:cxn>
                  <a:cxn ang="0">
                    <a:pos x="13" y="1"/>
                  </a:cxn>
                  <a:cxn ang="0">
                    <a:pos x="8" y="2"/>
                  </a:cxn>
                  <a:cxn ang="0">
                    <a:pos x="4" y="3"/>
                  </a:cxn>
                  <a:cxn ang="0">
                    <a:pos x="1" y="5"/>
                  </a:cxn>
                  <a:cxn ang="0">
                    <a:pos x="0" y="7"/>
                  </a:cxn>
                </a:cxnLst>
                <a:rect l="0" t="0" r="r" b="b"/>
                <a:pathLst>
                  <a:path w="41" h="70">
                    <a:moveTo>
                      <a:pt x="0" y="7"/>
                    </a:moveTo>
                    <a:lnTo>
                      <a:pt x="1" y="7"/>
                    </a:lnTo>
                    <a:lnTo>
                      <a:pt x="2" y="7"/>
                    </a:lnTo>
                    <a:lnTo>
                      <a:pt x="3" y="7"/>
                    </a:lnTo>
                    <a:lnTo>
                      <a:pt x="4" y="7"/>
                    </a:lnTo>
                    <a:lnTo>
                      <a:pt x="6" y="6"/>
                    </a:lnTo>
                    <a:lnTo>
                      <a:pt x="7" y="6"/>
                    </a:lnTo>
                    <a:lnTo>
                      <a:pt x="8" y="6"/>
                    </a:lnTo>
                    <a:lnTo>
                      <a:pt x="10" y="6"/>
                    </a:lnTo>
                    <a:lnTo>
                      <a:pt x="11" y="6"/>
                    </a:lnTo>
                    <a:lnTo>
                      <a:pt x="13" y="6"/>
                    </a:lnTo>
                    <a:lnTo>
                      <a:pt x="14" y="6"/>
                    </a:lnTo>
                    <a:lnTo>
                      <a:pt x="16" y="6"/>
                    </a:lnTo>
                    <a:lnTo>
                      <a:pt x="17" y="6"/>
                    </a:lnTo>
                    <a:lnTo>
                      <a:pt x="18" y="6"/>
                    </a:lnTo>
                    <a:lnTo>
                      <a:pt x="19" y="5"/>
                    </a:lnTo>
                    <a:lnTo>
                      <a:pt x="22" y="5"/>
                    </a:lnTo>
                    <a:lnTo>
                      <a:pt x="23" y="5"/>
                    </a:lnTo>
                    <a:lnTo>
                      <a:pt x="24" y="5"/>
                    </a:lnTo>
                    <a:lnTo>
                      <a:pt x="25" y="5"/>
                    </a:lnTo>
                    <a:lnTo>
                      <a:pt x="26" y="5"/>
                    </a:lnTo>
                    <a:lnTo>
                      <a:pt x="27" y="5"/>
                    </a:lnTo>
                    <a:lnTo>
                      <a:pt x="28" y="6"/>
                    </a:lnTo>
                    <a:lnTo>
                      <a:pt x="28" y="6"/>
                    </a:lnTo>
                    <a:lnTo>
                      <a:pt x="29" y="6"/>
                    </a:lnTo>
                    <a:lnTo>
                      <a:pt x="30" y="6"/>
                    </a:lnTo>
                    <a:lnTo>
                      <a:pt x="31" y="7"/>
                    </a:lnTo>
                    <a:lnTo>
                      <a:pt x="33" y="7"/>
                    </a:lnTo>
                    <a:lnTo>
                      <a:pt x="34" y="8"/>
                    </a:lnTo>
                    <a:lnTo>
                      <a:pt x="34" y="8"/>
                    </a:lnTo>
                    <a:lnTo>
                      <a:pt x="34" y="8"/>
                    </a:lnTo>
                    <a:lnTo>
                      <a:pt x="34" y="9"/>
                    </a:lnTo>
                    <a:lnTo>
                      <a:pt x="34" y="11"/>
                    </a:lnTo>
                    <a:lnTo>
                      <a:pt x="34" y="11"/>
                    </a:lnTo>
                    <a:lnTo>
                      <a:pt x="34" y="12"/>
                    </a:lnTo>
                    <a:lnTo>
                      <a:pt x="34" y="13"/>
                    </a:lnTo>
                    <a:lnTo>
                      <a:pt x="34" y="13"/>
                    </a:lnTo>
                    <a:lnTo>
                      <a:pt x="34" y="14"/>
                    </a:lnTo>
                    <a:lnTo>
                      <a:pt x="34" y="15"/>
                    </a:lnTo>
                    <a:lnTo>
                      <a:pt x="34" y="16"/>
                    </a:lnTo>
                    <a:lnTo>
                      <a:pt x="35" y="18"/>
                    </a:lnTo>
                    <a:lnTo>
                      <a:pt x="35" y="19"/>
                    </a:lnTo>
                    <a:lnTo>
                      <a:pt x="35" y="20"/>
                    </a:lnTo>
                    <a:lnTo>
                      <a:pt x="35" y="21"/>
                    </a:lnTo>
                    <a:lnTo>
                      <a:pt x="35" y="22"/>
                    </a:lnTo>
                    <a:lnTo>
                      <a:pt x="35" y="24"/>
                    </a:lnTo>
                    <a:lnTo>
                      <a:pt x="35" y="25"/>
                    </a:lnTo>
                    <a:lnTo>
                      <a:pt x="35" y="26"/>
                    </a:lnTo>
                    <a:lnTo>
                      <a:pt x="35" y="28"/>
                    </a:lnTo>
                    <a:lnTo>
                      <a:pt x="35" y="29"/>
                    </a:lnTo>
                    <a:lnTo>
                      <a:pt x="35" y="30"/>
                    </a:lnTo>
                    <a:lnTo>
                      <a:pt x="35" y="32"/>
                    </a:lnTo>
                    <a:lnTo>
                      <a:pt x="35" y="33"/>
                    </a:lnTo>
                    <a:lnTo>
                      <a:pt x="35" y="35"/>
                    </a:lnTo>
                    <a:lnTo>
                      <a:pt x="35" y="36"/>
                    </a:lnTo>
                    <a:lnTo>
                      <a:pt x="35" y="38"/>
                    </a:lnTo>
                    <a:lnTo>
                      <a:pt x="35" y="39"/>
                    </a:lnTo>
                    <a:lnTo>
                      <a:pt x="35" y="41"/>
                    </a:lnTo>
                    <a:lnTo>
                      <a:pt x="35" y="42"/>
                    </a:lnTo>
                    <a:lnTo>
                      <a:pt x="35" y="43"/>
                    </a:lnTo>
                    <a:lnTo>
                      <a:pt x="35" y="45"/>
                    </a:lnTo>
                    <a:lnTo>
                      <a:pt x="35" y="46"/>
                    </a:lnTo>
                    <a:lnTo>
                      <a:pt x="35" y="48"/>
                    </a:lnTo>
                    <a:lnTo>
                      <a:pt x="35" y="49"/>
                    </a:lnTo>
                    <a:lnTo>
                      <a:pt x="35" y="51"/>
                    </a:lnTo>
                    <a:lnTo>
                      <a:pt x="35" y="52"/>
                    </a:lnTo>
                    <a:lnTo>
                      <a:pt x="35" y="53"/>
                    </a:lnTo>
                    <a:lnTo>
                      <a:pt x="35" y="54"/>
                    </a:lnTo>
                    <a:lnTo>
                      <a:pt x="35" y="56"/>
                    </a:lnTo>
                    <a:lnTo>
                      <a:pt x="35" y="57"/>
                    </a:lnTo>
                    <a:lnTo>
                      <a:pt x="35" y="58"/>
                    </a:lnTo>
                    <a:lnTo>
                      <a:pt x="35" y="59"/>
                    </a:lnTo>
                    <a:lnTo>
                      <a:pt x="36" y="61"/>
                    </a:lnTo>
                    <a:lnTo>
                      <a:pt x="36" y="62"/>
                    </a:lnTo>
                    <a:lnTo>
                      <a:pt x="36" y="63"/>
                    </a:lnTo>
                    <a:lnTo>
                      <a:pt x="36" y="64"/>
                    </a:lnTo>
                    <a:lnTo>
                      <a:pt x="36" y="64"/>
                    </a:lnTo>
                    <a:lnTo>
                      <a:pt x="36" y="65"/>
                    </a:lnTo>
                    <a:lnTo>
                      <a:pt x="36" y="66"/>
                    </a:lnTo>
                    <a:lnTo>
                      <a:pt x="36" y="67"/>
                    </a:lnTo>
                    <a:lnTo>
                      <a:pt x="36" y="68"/>
                    </a:lnTo>
                    <a:lnTo>
                      <a:pt x="36" y="69"/>
                    </a:lnTo>
                    <a:lnTo>
                      <a:pt x="36" y="70"/>
                    </a:lnTo>
                    <a:lnTo>
                      <a:pt x="36" y="70"/>
                    </a:lnTo>
                    <a:lnTo>
                      <a:pt x="36" y="70"/>
                    </a:lnTo>
                    <a:lnTo>
                      <a:pt x="36" y="70"/>
                    </a:lnTo>
                    <a:lnTo>
                      <a:pt x="37" y="70"/>
                    </a:lnTo>
                    <a:lnTo>
                      <a:pt x="37" y="69"/>
                    </a:lnTo>
                    <a:lnTo>
                      <a:pt x="38" y="68"/>
                    </a:lnTo>
                    <a:lnTo>
                      <a:pt x="38" y="67"/>
                    </a:lnTo>
                    <a:lnTo>
                      <a:pt x="39" y="66"/>
                    </a:lnTo>
                    <a:lnTo>
                      <a:pt x="39" y="65"/>
                    </a:lnTo>
                    <a:lnTo>
                      <a:pt x="39" y="65"/>
                    </a:lnTo>
                    <a:lnTo>
                      <a:pt x="40" y="64"/>
                    </a:lnTo>
                    <a:lnTo>
                      <a:pt x="40" y="63"/>
                    </a:lnTo>
                    <a:lnTo>
                      <a:pt x="40" y="62"/>
                    </a:lnTo>
                    <a:lnTo>
                      <a:pt x="40" y="62"/>
                    </a:lnTo>
                    <a:lnTo>
                      <a:pt x="40" y="61"/>
                    </a:lnTo>
                    <a:lnTo>
                      <a:pt x="40" y="60"/>
                    </a:lnTo>
                    <a:lnTo>
                      <a:pt x="40" y="59"/>
                    </a:lnTo>
                    <a:lnTo>
                      <a:pt x="40" y="58"/>
                    </a:lnTo>
                    <a:lnTo>
                      <a:pt x="40" y="57"/>
                    </a:lnTo>
                    <a:lnTo>
                      <a:pt x="41" y="56"/>
                    </a:lnTo>
                    <a:lnTo>
                      <a:pt x="41" y="55"/>
                    </a:lnTo>
                    <a:lnTo>
                      <a:pt x="41" y="54"/>
                    </a:lnTo>
                    <a:lnTo>
                      <a:pt x="41" y="53"/>
                    </a:lnTo>
                    <a:lnTo>
                      <a:pt x="41" y="52"/>
                    </a:lnTo>
                    <a:lnTo>
                      <a:pt x="40" y="50"/>
                    </a:lnTo>
                    <a:lnTo>
                      <a:pt x="40" y="49"/>
                    </a:lnTo>
                    <a:lnTo>
                      <a:pt x="40" y="48"/>
                    </a:lnTo>
                    <a:lnTo>
                      <a:pt x="40" y="47"/>
                    </a:lnTo>
                    <a:lnTo>
                      <a:pt x="40" y="46"/>
                    </a:lnTo>
                    <a:lnTo>
                      <a:pt x="40" y="45"/>
                    </a:lnTo>
                    <a:lnTo>
                      <a:pt x="40" y="44"/>
                    </a:lnTo>
                    <a:lnTo>
                      <a:pt x="40" y="43"/>
                    </a:lnTo>
                    <a:lnTo>
                      <a:pt x="40" y="42"/>
                    </a:lnTo>
                    <a:lnTo>
                      <a:pt x="40" y="41"/>
                    </a:lnTo>
                    <a:lnTo>
                      <a:pt x="40" y="41"/>
                    </a:lnTo>
                    <a:lnTo>
                      <a:pt x="40" y="40"/>
                    </a:lnTo>
                    <a:lnTo>
                      <a:pt x="40" y="38"/>
                    </a:lnTo>
                    <a:lnTo>
                      <a:pt x="40" y="37"/>
                    </a:lnTo>
                    <a:lnTo>
                      <a:pt x="40" y="36"/>
                    </a:lnTo>
                    <a:lnTo>
                      <a:pt x="40" y="35"/>
                    </a:lnTo>
                    <a:lnTo>
                      <a:pt x="40" y="33"/>
                    </a:lnTo>
                    <a:lnTo>
                      <a:pt x="40" y="32"/>
                    </a:lnTo>
                    <a:lnTo>
                      <a:pt x="40" y="31"/>
                    </a:lnTo>
                    <a:lnTo>
                      <a:pt x="40" y="30"/>
                    </a:lnTo>
                    <a:lnTo>
                      <a:pt x="40" y="29"/>
                    </a:lnTo>
                    <a:lnTo>
                      <a:pt x="40" y="28"/>
                    </a:lnTo>
                    <a:lnTo>
                      <a:pt x="40" y="27"/>
                    </a:lnTo>
                    <a:lnTo>
                      <a:pt x="40" y="26"/>
                    </a:lnTo>
                    <a:lnTo>
                      <a:pt x="40" y="25"/>
                    </a:lnTo>
                    <a:lnTo>
                      <a:pt x="40" y="24"/>
                    </a:lnTo>
                    <a:lnTo>
                      <a:pt x="40" y="23"/>
                    </a:lnTo>
                    <a:lnTo>
                      <a:pt x="40" y="22"/>
                    </a:lnTo>
                    <a:lnTo>
                      <a:pt x="40" y="21"/>
                    </a:lnTo>
                    <a:lnTo>
                      <a:pt x="40" y="21"/>
                    </a:lnTo>
                    <a:lnTo>
                      <a:pt x="40" y="20"/>
                    </a:lnTo>
                    <a:lnTo>
                      <a:pt x="41" y="19"/>
                    </a:lnTo>
                    <a:lnTo>
                      <a:pt x="41" y="18"/>
                    </a:lnTo>
                    <a:lnTo>
                      <a:pt x="41" y="17"/>
                    </a:lnTo>
                    <a:lnTo>
                      <a:pt x="41" y="16"/>
                    </a:lnTo>
                    <a:lnTo>
                      <a:pt x="41" y="16"/>
                    </a:lnTo>
                    <a:lnTo>
                      <a:pt x="41" y="15"/>
                    </a:lnTo>
                    <a:lnTo>
                      <a:pt x="41" y="14"/>
                    </a:lnTo>
                    <a:lnTo>
                      <a:pt x="41" y="13"/>
                    </a:lnTo>
                    <a:lnTo>
                      <a:pt x="41" y="13"/>
                    </a:lnTo>
                    <a:lnTo>
                      <a:pt x="41" y="11"/>
                    </a:lnTo>
                    <a:lnTo>
                      <a:pt x="41" y="10"/>
                    </a:lnTo>
                    <a:lnTo>
                      <a:pt x="41" y="8"/>
                    </a:lnTo>
                    <a:lnTo>
                      <a:pt x="41" y="7"/>
                    </a:lnTo>
                    <a:lnTo>
                      <a:pt x="41" y="7"/>
                    </a:lnTo>
                    <a:lnTo>
                      <a:pt x="41" y="6"/>
                    </a:lnTo>
                    <a:lnTo>
                      <a:pt x="40" y="5"/>
                    </a:lnTo>
                    <a:lnTo>
                      <a:pt x="38" y="4"/>
                    </a:lnTo>
                    <a:lnTo>
                      <a:pt x="37" y="3"/>
                    </a:lnTo>
                    <a:lnTo>
                      <a:pt x="35" y="2"/>
                    </a:lnTo>
                    <a:lnTo>
                      <a:pt x="33" y="2"/>
                    </a:lnTo>
                    <a:lnTo>
                      <a:pt x="31" y="1"/>
                    </a:lnTo>
                    <a:lnTo>
                      <a:pt x="29" y="1"/>
                    </a:lnTo>
                    <a:lnTo>
                      <a:pt x="28" y="1"/>
                    </a:lnTo>
                    <a:lnTo>
                      <a:pt x="28" y="0"/>
                    </a:lnTo>
                    <a:lnTo>
                      <a:pt x="26" y="0"/>
                    </a:lnTo>
                    <a:lnTo>
                      <a:pt x="25" y="0"/>
                    </a:lnTo>
                    <a:lnTo>
                      <a:pt x="24" y="0"/>
                    </a:lnTo>
                    <a:lnTo>
                      <a:pt x="22" y="0"/>
                    </a:lnTo>
                    <a:lnTo>
                      <a:pt x="21" y="0"/>
                    </a:lnTo>
                    <a:lnTo>
                      <a:pt x="19" y="1"/>
                    </a:lnTo>
                    <a:lnTo>
                      <a:pt x="17" y="1"/>
                    </a:lnTo>
                    <a:lnTo>
                      <a:pt x="15" y="1"/>
                    </a:lnTo>
                    <a:lnTo>
                      <a:pt x="13" y="1"/>
                    </a:lnTo>
                    <a:lnTo>
                      <a:pt x="11" y="1"/>
                    </a:lnTo>
                    <a:lnTo>
                      <a:pt x="10" y="2"/>
                    </a:lnTo>
                    <a:lnTo>
                      <a:pt x="8" y="2"/>
                    </a:lnTo>
                    <a:lnTo>
                      <a:pt x="7" y="2"/>
                    </a:lnTo>
                    <a:lnTo>
                      <a:pt x="5" y="3"/>
                    </a:lnTo>
                    <a:lnTo>
                      <a:pt x="4" y="3"/>
                    </a:lnTo>
                    <a:lnTo>
                      <a:pt x="3" y="4"/>
                    </a:lnTo>
                    <a:lnTo>
                      <a:pt x="2" y="4"/>
                    </a:lnTo>
                    <a:lnTo>
                      <a:pt x="1" y="5"/>
                    </a:lnTo>
                    <a:lnTo>
                      <a:pt x="1" y="6"/>
                    </a:lnTo>
                    <a:lnTo>
                      <a:pt x="0" y="7"/>
                    </a:lnTo>
                    <a:lnTo>
                      <a:pt x="0" y="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0" name="Freeform 98"/>
              <p:cNvSpPr>
                <a:spLocks/>
              </p:cNvSpPr>
              <p:nvPr/>
            </p:nvSpPr>
            <p:spPr bwMode="auto">
              <a:xfrm>
                <a:off x="4618" y="1763"/>
                <a:ext cx="7" cy="14"/>
              </a:xfrm>
              <a:custGeom>
                <a:avLst/>
                <a:gdLst/>
                <a:ahLst/>
                <a:cxnLst>
                  <a:cxn ang="0">
                    <a:pos x="7" y="0"/>
                  </a:cxn>
                  <a:cxn ang="0">
                    <a:pos x="7" y="14"/>
                  </a:cxn>
                  <a:cxn ang="0">
                    <a:pos x="7" y="14"/>
                  </a:cxn>
                  <a:cxn ang="0">
                    <a:pos x="6" y="14"/>
                  </a:cxn>
                  <a:cxn ang="0">
                    <a:pos x="5" y="13"/>
                  </a:cxn>
                  <a:cxn ang="0">
                    <a:pos x="4" y="13"/>
                  </a:cxn>
                  <a:cxn ang="0">
                    <a:pos x="3" y="13"/>
                  </a:cxn>
                  <a:cxn ang="0">
                    <a:pos x="1" y="13"/>
                  </a:cxn>
                  <a:cxn ang="0">
                    <a:pos x="0" y="12"/>
                  </a:cxn>
                  <a:cxn ang="0">
                    <a:pos x="0" y="11"/>
                  </a:cxn>
                  <a:cxn ang="0">
                    <a:pos x="0" y="10"/>
                  </a:cxn>
                  <a:cxn ang="0">
                    <a:pos x="0" y="9"/>
                  </a:cxn>
                  <a:cxn ang="0">
                    <a:pos x="0" y="8"/>
                  </a:cxn>
                  <a:cxn ang="0">
                    <a:pos x="1" y="7"/>
                  </a:cxn>
                  <a:cxn ang="0">
                    <a:pos x="1" y="6"/>
                  </a:cxn>
                  <a:cxn ang="0">
                    <a:pos x="1" y="5"/>
                  </a:cxn>
                  <a:cxn ang="0">
                    <a:pos x="2" y="5"/>
                  </a:cxn>
                  <a:cxn ang="0">
                    <a:pos x="2" y="4"/>
                  </a:cxn>
                  <a:cxn ang="0">
                    <a:pos x="2" y="3"/>
                  </a:cxn>
                  <a:cxn ang="0">
                    <a:pos x="2" y="3"/>
                  </a:cxn>
                  <a:cxn ang="0">
                    <a:pos x="3" y="2"/>
                  </a:cxn>
                  <a:cxn ang="0">
                    <a:pos x="3" y="1"/>
                  </a:cxn>
                  <a:cxn ang="0">
                    <a:pos x="4" y="0"/>
                  </a:cxn>
                  <a:cxn ang="0">
                    <a:pos x="4" y="0"/>
                  </a:cxn>
                  <a:cxn ang="0">
                    <a:pos x="7" y="0"/>
                  </a:cxn>
                </a:cxnLst>
                <a:rect l="0" t="0" r="r" b="b"/>
                <a:pathLst>
                  <a:path w="7" h="14">
                    <a:moveTo>
                      <a:pt x="7" y="0"/>
                    </a:moveTo>
                    <a:lnTo>
                      <a:pt x="7" y="14"/>
                    </a:lnTo>
                    <a:lnTo>
                      <a:pt x="7" y="14"/>
                    </a:lnTo>
                    <a:lnTo>
                      <a:pt x="6" y="14"/>
                    </a:lnTo>
                    <a:lnTo>
                      <a:pt x="5" y="13"/>
                    </a:lnTo>
                    <a:lnTo>
                      <a:pt x="4" y="13"/>
                    </a:lnTo>
                    <a:lnTo>
                      <a:pt x="3" y="13"/>
                    </a:lnTo>
                    <a:lnTo>
                      <a:pt x="1" y="13"/>
                    </a:lnTo>
                    <a:lnTo>
                      <a:pt x="0" y="12"/>
                    </a:lnTo>
                    <a:lnTo>
                      <a:pt x="0" y="11"/>
                    </a:lnTo>
                    <a:lnTo>
                      <a:pt x="0" y="10"/>
                    </a:lnTo>
                    <a:lnTo>
                      <a:pt x="0" y="9"/>
                    </a:lnTo>
                    <a:lnTo>
                      <a:pt x="0" y="8"/>
                    </a:lnTo>
                    <a:lnTo>
                      <a:pt x="1" y="7"/>
                    </a:lnTo>
                    <a:lnTo>
                      <a:pt x="1" y="6"/>
                    </a:lnTo>
                    <a:lnTo>
                      <a:pt x="1" y="5"/>
                    </a:lnTo>
                    <a:lnTo>
                      <a:pt x="2" y="5"/>
                    </a:lnTo>
                    <a:lnTo>
                      <a:pt x="2" y="4"/>
                    </a:lnTo>
                    <a:lnTo>
                      <a:pt x="2" y="3"/>
                    </a:lnTo>
                    <a:lnTo>
                      <a:pt x="2" y="3"/>
                    </a:lnTo>
                    <a:lnTo>
                      <a:pt x="3" y="2"/>
                    </a:lnTo>
                    <a:lnTo>
                      <a:pt x="3" y="1"/>
                    </a:lnTo>
                    <a:lnTo>
                      <a:pt x="4" y="0"/>
                    </a:lnTo>
                    <a:lnTo>
                      <a:pt x="4" y="0"/>
                    </a:lnTo>
                    <a:lnTo>
                      <a:pt x="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1" name="Freeform 99"/>
              <p:cNvSpPr>
                <a:spLocks/>
              </p:cNvSpPr>
              <p:nvPr/>
            </p:nvSpPr>
            <p:spPr bwMode="auto">
              <a:xfrm>
                <a:off x="4753" y="1762"/>
                <a:ext cx="7" cy="14"/>
              </a:xfrm>
              <a:custGeom>
                <a:avLst/>
                <a:gdLst/>
                <a:ahLst/>
                <a:cxnLst>
                  <a:cxn ang="0">
                    <a:pos x="0" y="0"/>
                  </a:cxn>
                  <a:cxn ang="0">
                    <a:pos x="0" y="14"/>
                  </a:cxn>
                  <a:cxn ang="0">
                    <a:pos x="0" y="14"/>
                  </a:cxn>
                  <a:cxn ang="0">
                    <a:pos x="1" y="14"/>
                  </a:cxn>
                  <a:cxn ang="0">
                    <a:pos x="2" y="14"/>
                  </a:cxn>
                  <a:cxn ang="0">
                    <a:pos x="3" y="14"/>
                  </a:cxn>
                  <a:cxn ang="0">
                    <a:pos x="4" y="13"/>
                  </a:cxn>
                  <a:cxn ang="0">
                    <a:pos x="6" y="13"/>
                  </a:cxn>
                  <a:cxn ang="0">
                    <a:pos x="6" y="12"/>
                  </a:cxn>
                  <a:cxn ang="0">
                    <a:pos x="7" y="11"/>
                  </a:cxn>
                  <a:cxn ang="0">
                    <a:pos x="7" y="10"/>
                  </a:cxn>
                  <a:cxn ang="0">
                    <a:pos x="7" y="9"/>
                  </a:cxn>
                  <a:cxn ang="0">
                    <a:pos x="7" y="8"/>
                  </a:cxn>
                  <a:cxn ang="0">
                    <a:pos x="6" y="8"/>
                  </a:cxn>
                  <a:cxn ang="0">
                    <a:pos x="6" y="7"/>
                  </a:cxn>
                  <a:cxn ang="0">
                    <a:pos x="6" y="6"/>
                  </a:cxn>
                  <a:cxn ang="0">
                    <a:pos x="5" y="5"/>
                  </a:cxn>
                  <a:cxn ang="0">
                    <a:pos x="5" y="5"/>
                  </a:cxn>
                  <a:cxn ang="0">
                    <a:pos x="5" y="4"/>
                  </a:cxn>
                  <a:cxn ang="0">
                    <a:pos x="4" y="3"/>
                  </a:cxn>
                  <a:cxn ang="0">
                    <a:pos x="4" y="2"/>
                  </a:cxn>
                  <a:cxn ang="0">
                    <a:pos x="4" y="2"/>
                  </a:cxn>
                  <a:cxn ang="0">
                    <a:pos x="3" y="0"/>
                  </a:cxn>
                  <a:cxn ang="0">
                    <a:pos x="3" y="0"/>
                  </a:cxn>
                  <a:cxn ang="0">
                    <a:pos x="0" y="0"/>
                  </a:cxn>
                </a:cxnLst>
                <a:rect l="0" t="0" r="r" b="b"/>
                <a:pathLst>
                  <a:path w="7" h="14">
                    <a:moveTo>
                      <a:pt x="0" y="0"/>
                    </a:moveTo>
                    <a:lnTo>
                      <a:pt x="0" y="14"/>
                    </a:lnTo>
                    <a:lnTo>
                      <a:pt x="0" y="14"/>
                    </a:lnTo>
                    <a:lnTo>
                      <a:pt x="1" y="14"/>
                    </a:lnTo>
                    <a:lnTo>
                      <a:pt x="2" y="14"/>
                    </a:lnTo>
                    <a:lnTo>
                      <a:pt x="3" y="14"/>
                    </a:lnTo>
                    <a:lnTo>
                      <a:pt x="4" y="13"/>
                    </a:lnTo>
                    <a:lnTo>
                      <a:pt x="6" y="13"/>
                    </a:lnTo>
                    <a:lnTo>
                      <a:pt x="6" y="12"/>
                    </a:lnTo>
                    <a:lnTo>
                      <a:pt x="7" y="11"/>
                    </a:lnTo>
                    <a:lnTo>
                      <a:pt x="7" y="10"/>
                    </a:lnTo>
                    <a:lnTo>
                      <a:pt x="7" y="9"/>
                    </a:lnTo>
                    <a:lnTo>
                      <a:pt x="7" y="8"/>
                    </a:lnTo>
                    <a:lnTo>
                      <a:pt x="6" y="8"/>
                    </a:lnTo>
                    <a:lnTo>
                      <a:pt x="6" y="7"/>
                    </a:lnTo>
                    <a:lnTo>
                      <a:pt x="6" y="6"/>
                    </a:lnTo>
                    <a:lnTo>
                      <a:pt x="5" y="5"/>
                    </a:lnTo>
                    <a:lnTo>
                      <a:pt x="5" y="5"/>
                    </a:lnTo>
                    <a:lnTo>
                      <a:pt x="5" y="4"/>
                    </a:lnTo>
                    <a:lnTo>
                      <a:pt x="4" y="3"/>
                    </a:lnTo>
                    <a:lnTo>
                      <a:pt x="4" y="2"/>
                    </a:lnTo>
                    <a:lnTo>
                      <a:pt x="4" y="2"/>
                    </a:lnTo>
                    <a:lnTo>
                      <a:pt x="3" y="0"/>
                    </a:lnTo>
                    <a:lnTo>
                      <a:pt x="3"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2" name="Freeform 100"/>
              <p:cNvSpPr>
                <a:spLocks/>
              </p:cNvSpPr>
              <p:nvPr/>
            </p:nvSpPr>
            <p:spPr bwMode="auto">
              <a:xfrm>
                <a:off x="4647" y="1858"/>
                <a:ext cx="59" cy="27"/>
              </a:xfrm>
              <a:custGeom>
                <a:avLst/>
                <a:gdLst/>
                <a:ahLst/>
                <a:cxnLst>
                  <a:cxn ang="0">
                    <a:pos x="58" y="0"/>
                  </a:cxn>
                  <a:cxn ang="0">
                    <a:pos x="0" y="26"/>
                  </a:cxn>
                  <a:cxn ang="0">
                    <a:pos x="1" y="27"/>
                  </a:cxn>
                  <a:cxn ang="0">
                    <a:pos x="2" y="27"/>
                  </a:cxn>
                  <a:cxn ang="0">
                    <a:pos x="3" y="27"/>
                  </a:cxn>
                  <a:cxn ang="0">
                    <a:pos x="4" y="27"/>
                  </a:cxn>
                  <a:cxn ang="0">
                    <a:pos x="5" y="27"/>
                  </a:cxn>
                  <a:cxn ang="0">
                    <a:pos x="7" y="26"/>
                  </a:cxn>
                  <a:cxn ang="0">
                    <a:pos x="8" y="26"/>
                  </a:cxn>
                  <a:cxn ang="0">
                    <a:pos x="9" y="26"/>
                  </a:cxn>
                  <a:cxn ang="0">
                    <a:pos x="11" y="25"/>
                  </a:cxn>
                  <a:cxn ang="0">
                    <a:pos x="12" y="25"/>
                  </a:cxn>
                  <a:cxn ang="0">
                    <a:pos x="14" y="24"/>
                  </a:cxn>
                  <a:cxn ang="0">
                    <a:pos x="15" y="23"/>
                  </a:cxn>
                  <a:cxn ang="0">
                    <a:pos x="16" y="22"/>
                  </a:cxn>
                  <a:cxn ang="0">
                    <a:pos x="17" y="22"/>
                  </a:cxn>
                  <a:cxn ang="0">
                    <a:pos x="18" y="21"/>
                  </a:cxn>
                  <a:cxn ang="0">
                    <a:pos x="20" y="20"/>
                  </a:cxn>
                  <a:cxn ang="0">
                    <a:pos x="22" y="19"/>
                  </a:cxn>
                  <a:cxn ang="0">
                    <a:pos x="23" y="18"/>
                  </a:cxn>
                  <a:cxn ang="0">
                    <a:pos x="24" y="18"/>
                  </a:cxn>
                  <a:cxn ang="0">
                    <a:pos x="25" y="17"/>
                  </a:cxn>
                  <a:cxn ang="0">
                    <a:pos x="26" y="17"/>
                  </a:cxn>
                  <a:cxn ang="0">
                    <a:pos x="27" y="16"/>
                  </a:cxn>
                  <a:cxn ang="0">
                    <a:pos x="29" y="15"/>
                  </a:cxn>
                  <a:cxn ang="0">
                    <a:pos x="30" y="15"/>
                  </a:cxn>
                  <a:cxn ang="0">
                    <a:pos x="32" y="14"/>
                  </a:cxn>
                  <a:cxn ang="0">
                    <a:pos x="34" y="13"/>
                  </a:cxn>
                  <a:cxn ang="0">
                    <a:pos x="35" y="12"/>
                  </a:cxn>
                  <a:cxn ang="0">
                    <a:pos x="37" y="11"/>
                  </a:cxn>
                  <a:cxn ang="0">
                    <a:pos x="39" y="10"/>
                  </a:cxn>
                  <a:cxn ang="0">
                    <a:pos x="41" y="10"/>
                  </a:cxn>
                  <a:cxn ang="0">
                    <a:pos x="43" y="9"/>
                  </a:cxn>
                  <a:cxn ang="0">
                    <a:pos x="45" y="8"/>
                  </a:cxn>
                  <a:cxn ang="0">
                    <a:pos x="47" y="7"/>
                  </a:cxn>
                  <a:cxn ang="0">
                    <a:pos x="48" y="7"/>
                  </a:cxn>
                  <a:cxn ang="0">
                    <a:pos x="50" y="6"/>
                  </a:cxn>
                  <a:cxn ang="0">
                    <a:pos x="51" y="6"/>
                  </a:cxn>
                  <a:cxn ang="0">
                    <a:pos x="53" y="5"/>
                  </a:cxn>
                  <a:cxn ang="0">
                    <a:pos x="53" y="5"/>
                  </a:cxn>
                  <a:cxn ang="0">
                    <a:pos x="54" y="4"/>
                  </a:cxn>
                  <a:cxn ang="0">
                    <a:pos x="55" y="4"/>
                  </a:cxn>
                  <a:cxn ang="0">
                    <a:pos x="56" y="4"/>
                  </a:cxn>
                  <a:cxn ang="0">
                    <a:pos x="58" y="3"/>
                  </a:cxn>
                  <a:cxn ang="0">
                    <a:pos x="58" y="2"/>
                  </a:cxn>
                  <a:cxn ang="0">
                    <a:pos x="59" y="1"/>
                  </a:cxn>
                  <a:cxn ang="0">
                    <a:pos x="59" y="1"/>
                  </a:cxn>
                  <a:cxn ang="0">
                    <a:pos x="58" y="0"/>
                  </a:cxn>
                  <a:cxn ang="0">
                    <a:pos x="58" y="0"/>
                  </a:cxn>
                </a:cxnLst>
                <a:rect l="0" t="0" r="r" b="b"/>
                <a:pathLst>
                  <a:path w="59" h="27">
                    <a:moveTo>
                      <a:pt x="58" y="0"/>
                    </a:moveTo>
                    <a:lnTo>
                      <a:pt x="0" y="26"/>
                    </a:lnTo>
                    <a:lnTo>
                      <a:pt x="1" y="27"/>
                    </a:lnTo>
                    <a:lnTo>
                      <a:pt x="2" y="27"/>
                    </a:lnTo>
                    <a:lnTo>
                      <a:pt x="3" y="27"/>
                    </a:lnTo>
                    <a:lnTo>
                      <a:pt x="4" y="27"/>
                    </a:lnTo>
                    <a:lnTo>
                      <a:pt x="5" y="27"/>
                    </a:lnTo>
                    <a:lnTo>
                      <a:pt x="7" y="26"/>
                    </a:lnTo>
                    <a:lnTo>
                      <a:pt x="8" y="26"/>
                    </a:lnTo>
                    <a:lnTo>
                      <a:pt x="9" y="26"/>
                    </a:lnTo>
                    <a:lnTo>
                      <a:pt x="11" y="25"/>
                    </a:lnTo>
                    <a:lnTo>
                      <a:pt x="12" y="25"/>
                    </a:lnTo>
                    <a:lnTo>
                      <a:pt x="14" y="24"/>
                    </a:lnTo>
                    <a:lnTo>
                      <a:pt x="15" y="23"/>
                    </a:lnTo>
                    <a:lnTo>
                      <a:pt x="16" y="22"/>
                    </a:lnTo>
                    <a:lnTo>
                      <a:pt x="17" y="22"/>
                    </a:lnTo>
                    <a:lnTo>
                      <a:pt x="18" y="21"/>
                    </a:lnTo>
                    <a:lnTo>
                      <a:pt x="20" y="20"/>
                    </a:lnTo>
                    <a:lnTo>
                      <a:pt x="22" y="19"/>
                    </a:lnTo>
                    <a:lnTo>
                      <a:pt x="23" y="18"/>
                    </a:lnTo>
                    <a:lnTo>
                      <a:pt x="24" y="18"/>
                    </a:lnTo>
                    <a:lnTo>
                      <a:pt x="25" y="17"/>
                    </a:lnTo>
                    <a:lnTo>
                      <a:pt x="26" y="17"/>
                    </a:lnTo>
                    <a:lnTo>
                      <a:pt x="27" y="16"/>
                    </a:lnTo>
                    <a:lnTo>
                      <a:pt x="29" y="15"/>
                    </a:lnTo>
                    <a:lnTo>
                      <a:pt x="30" y="15"/>
                    </a:lnTo>
                    <a:lnTo>
                      <a:pt x="32" y="14"/>
                    </a:lnTo>
                    <a:lnTo>
                      <a:pt x="34" y="13"/>
                    </a:lnTo>
                    <a:lnTo>
                      <a:pt x="35" y="12"/>
                    </a:lnTo>
                    <a:lnTo>
                      <a:pt x="37" y="11"/>
                    </a:lnTo>
                    <a:lnTo>
                      <a:pt x="39" y="10"/>
                    </a:lnTo>
                    <a:lnTo>
                      <a:pt x="41" y="10"/>
                    </a:lnTo>
                    <a:lnTo>
                      <a:pt x="43" y="9"/>
                    </a:lnTo>
                    <a:lnTo>
                      <a:pt x="45" y="8"/>
                    </a:lnTo>
                    <a:lnTo>
                      <a:pt x="47" y="7"/>
                    </a:lnTo>
                    <a:lnTo>
                      <a:pt x="48" y="7"/>
                    </a:lnTo>
                    <a:lnTo>
                      <a:pt x="50" y="6"/>
                    </a:lnTo>
                    <a:lnTo>
                      <a:pt x="51" y="6"/>
                    </a:lnTo>
                    <a:lnTo>
                      <a:pt x="53" y="5"/>
                    </a:lnTo>
                    <a:lnTo>
                      <a:pt x="53" y="5"/>
                    </a:lnTo>
                    <a:lnTo>
                      <a:pt x="54" y="4"/>
                    </a:lnTo>
                    <a:lnTo>
                      <a:pt x="55" y="4"/>
                    </a:lnTo>
                    <a:lnTo>
                      <a:pt x="56" y="4"/>
                    </a:lnTo>
                    <a:lnTo>
                      <a:pt x="58" y="3"/>
                    </a:lnTo>
                    <a:lnTo>
                      <a:pt x="58" y="2"/>
                    </a:lnTo>
                    <a:lnTo>
                      <a:pt x="59" y="1"/>
                    </a:lnTo>
                    <a:lnTo>
                      <a:pt x="59" y="1"/>
                    </a:lnTo>
                    <a:lnTo>
                      <a:pt x="58" y="0"/>
                    </a:lnTo>
                    <a:lnTo>
                      <a:pt x="5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3" name="Freeform 101"/>
              <p:cNvSpPr>
                <a:spLocks/>
              </p:cNvSpPr>
              <p:nvPr/>
            </p:nvSpPr>
            <p:spPr bwMode="auto">
              <a:xfrm>
                <a:off x="4656" y="1857"/>
                <a:ext cx="46" cy="27"/>
              </a:xfrm>
              <a:custGeom>
                <a:avLst/>
                <a:gdLst/>
                <a:ahLst/>
                <a:cxnLst>
                  <a:cxn ang="0">
                    <a:pos x="0" y="0"/>
                  </a:cxn>
                  <a:cxn ang="0">
                    <a:pos x="46" y="27"/>
                  </a:cxn>
                  <a:cxn ang="0">
                    <a:pos x="44" y="27"/>
                  </a:cxn>
                  <a:cxn ang="0">
                    <a:pos x="43" y="27"/>
                  </a:cxn>
                  <a:cxn ang="0">
                    <a:pos x="41" y="27"/>
                  </a:cxn>
                  <a:cxn ang="0">
                    <a:pos x="41" y="27"/>
                  </a:cxn>
                  <a:cxn ang="0">
                    <a:pos x="40" y="27"/>
                  </a:cxn>
                  <a:cxn ang="0">
                    <a:pos x="38" y="26"/>
                  </a:cxn>
                  <a:cxn ang="0">
                    <a:pos x="37" y="26"/>
                  </a:cxn>
                  <a:cxn ang="0">
                    <a:pos x="35" y="25"/>
                  </a:cxn>
                  <a:cxn ang="0">
                    <a:pos x="34" y="24"/>
                  </a:cxn>
                  <a:cxn ang="0">
                    <a:pos x="32" y="24"/>
                  </a:cxn>
                  <a:cxn ang="0">
                    <a:pos x="31" y="23"/>
                  </a:cxn>
                  <a:cxn ang="0">
                    <a:pos x="30" y="22"/>
                  </a:cxn>
                  <a:cxn ang="0">
                    <a:pos x="28" y="21"/>
                  </a:cxn>
                  <a:cxn ang="0">
                    <a:pos x="26" y="20"/>
                  </a:cxn>
                  <a:cxn ang="0">
                    <a:pos x="25" y="18"/>
                  </a:cxn>
                  <a:cxn ang="0">
                    <a:pos x="23" y="17"/>
                  </a:cxn>
                  <a:cxn ang="0">
                    <a:pos x="21" y="16"/>
                  </a:cxn>
                  <a:cxn ang="0">
                    <a:pos x="20" y="15"/>
                  </a:cxn>
                  <a:cxn ang="0">
                    <a:pos x="18" y="13"/>
                  </a:cxn>
                  <a:cxn ang="0">
                    <a:pos x="16" y="12"/>
                  </a:cxn>
                  <a:cxn ang="0">
                    <a:pos x="14" y="11"/>
                  </a:cxn>
                  <a:cxn ang="0">
                    <a:pos x="12" y="10"/>
                  </a:cxn>
                  <a:cxn ang="0">
                    <a:pos x="10" y="8"/>
                  </a:cxn>
                  <a:cxn ang="0">
                    <a:pos x="8" y="7"/>
                  </a:cxn>
                  <a:cxn ang="0">
                    <a:pos x="6" y="6"/>
                  </a:cxn>
                  <a:cxn ang="0">
                    <a:pos x="5" y="5"/>
                  </a:cxn>
                  <a:cxn ang="0">
                    <a:pos x="3" y="4"/>
                  </a:cxn>
                  <a:cxn ang="0">
                    <a:pos x="2" y="3"/>
                  </a:cxn>
                  <a:cxn ang="0">
                    <a:pos x="1" y="2"/>
                  </a:cxn>
                  <a:cxn ang="0">
                    <a:pos x="0" y="1"/>
                  </a:cxn>
                  <a:cxn ang="0">
                    <a:pos x="0" y="0"/>
                  </a:cxn>
                </a:cxnLst>
                <a:rect l="0" t="0" r="r" b="b"/>
                <a:pathLst>
                  <a:path w="46" h="27">
                    <a:moveTo>
                      <a:pt x="0" y="0"/>
                    </a:moveTo>
                    <a:lnTo>
                      <a:pt x="46" y="27"/>
                    </a:lnTo>
                    <a:lnTo>
                      <a:pt x="44" y="27"/>
                    </a:lnTo>
                    <a:lnTo>
                      <a:pt x="43" y="27"/>
                    </a:lnTo>
                    <a:lnTo>
                      <a:pt x="41" y="27"/>
                    </a:lnTo>
                    <a:lnTo>
                      <a:pt x="41" y="27"/>
                    </a:lnTo>
                    <a:lnTo>
                      <a:pt x="40" y="27"/>
                    </a:lnTo>
                    <a:lnTo>
                      <a:pt x="38" y="26"/>
                    </a:lnTo>
                    <a:lnTo>
                      <a:pt x="37" y="26"/>
                    </a:lnTo>
                    <a:lnTo>
                      <a:pt x="35" y="25"/>
                    </a:lnTo>
                    <a:lnTo>
                      <a:pt x="34" y="24"/>
                    </a:lnTo>
                    <a:lnTo>
                      <a:pt x="32" y="24"/>
                    </a:lnTo>
                    <a:lnTo>
                      <a:pt x="31" y="23"/>
                    </a:lnTo>
                    <a:lnTo>
                      <a:pt x="30" y="22"/>
                    </a:lnTo>
                    <a:lnTo>
                      <a:pt x="28" y="21"/>
                    </a:lnTo>
                    <a:lnTo>
                      <a:pt x="26" y="20"/>
                    </a:lnTo>
                    <a:lnTo>
                      <a:pt x="25" y="18"/>
                    </a:lnTo>
                    <a:lnTo>
                      <a:pt x="23" y="17"/>
                    </a:lnTo>
                    <a:lnTo>
                      <a:pt x="21" y="16"/>
                    </a:lnTo>
                    <a:lnTo>
                      <a:pt x="20" y="15"/>
                    </a:lnTo>
                    <a:lnTo>
                      <a:pt x="18" y="13"/>
                    </a:lnTo>
                    <a:lnTo>
                      <a:pt x="16" y="12"/>
                    </a:lnTo>
                    <a:lnTo>
                      <a:pt x="14" y="11"/>
                    </a:lnTo>
                    <a:lnTo>
                      <a:pt x="12" y="10"/>
                    </a:lnTo>
                    <a:lnTo>
                      <a:pt x="10" y="8"/>
                    </a:lnTo>
                    <a:lnTo>
                      <a:pt x="8" y="7"/>
                    </a:lnTo>
                    <a:lnTo>
                      <a:pt x="6" y="6"/>
                    </a:lnTo>
                    <a:lnTo>
                      <a:pt x="5" y="5"/>
                    </a:lnTo>
                    <a:lnTo>
                      <a:pt x="3" y="4"/>
                    </a:lnTo>
                    <a:lnTo>
                      <a:pt x="2" y="3"/>
                    </a:lnTo>
                    <a:lnTo>
                      <a:pt x="1" y="2"/>
                    </a:lnTo>
                    <a:lnTo>
                      <a:pt x="0" y="1"/>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4" name="Freeform 102"/>
              <p:cNvSpPr>
                <a:spLocks/>
              </p:cNvSpPr>
              <p:nvPr/>
            </p:nvSpPr>
            <p:spPr bwMode="auto">
              <a:xfrm>
                <a:off x="4605" y="1744"/>
                <a:ext cx="165" cy="23"/>
              </a:xfrm>
              <a:custGeom>
                <a:avLst/>
                <a:gdLst/>
                <a:ahLst/>
                <a:cxnLst>
                  <a:cxn ang="0">
                    <a:pos x="164" y="17"/>
                  </a:cxn>
                  <a:cxn ang="0">
                    <a:pos x="164" y="18"/>
                  </a:cxn>
                  <a:cxn ang="0">
                    <a:pos x="162" y="20"/>
                  </a:cxn>
                  <a:cxn ang="0">
                    <a:pos x="159" y="21"/>
                  </a:cxn>
                  <a:cxn ang="0">
                    <a:pos x="155" y="21"/>
                  </a:cxn>
                  <a:cxn ang="0">
                    <a:pos x="149" y="22"/>
                  </a:cxn>
                  <a:cxn ang="0">
                    <a:pos x="146" y="22"/>
                  </a:cxn>
                  <a:cxn ang="0">
                    <a:pos x="141" y="22"/>
                  </a:cxn>
                  <a:cxn ang="0">
                    <a:pos x="136" y="22"/>
                  </a:cxn>
                  <a:cxn ang="0">
                    <a:pos x="130" y="22"/>
                  </a:cxn>
                  <a:cxn ang="0">
                    <a:pos x="125" y="23"/>
                  </a:cxn>
                  <a:cxn ang="0">
                    <a:pos x="120" y="22"/>
                  </a:cxn>
                  <a:cxn ang="0">
                    <a:pos x="116" y="22"/>
                  </a:cxn>
                  <a:cxn ang="0">
                    <a:pos x="112" y="22"/>
                  </a:cxn>
                  <a:cxn ang="0">
                    <a:pos x="107" y="22"/>
                  </a:cxn>
                  <a:cxn ang="0">
                    <a:pos x="103" y="22"/>
                  </a:cxn>
                  <a:cxn ang="0">
                    <a:pos x="97" y="21"/>
                  </a:cxn>
                  <a:cxn ang="0">
                    <a:pos x="92" y="21"/>
                  </a:cxn>
                  <a:cxn ang="0">
                    <a:pos x="87" y="21"/>
                  </a:cxn>
                  <a:cxn ang="0">
                    <a:pos x="81" y="20"/>
                  </a:cxn>
                  <a:cxn ang="0">
                    <a:pos x="75" y="20"/>
                  </a:cxn>
                  <a:cxn ang="0">
                    <a:pos x="69" y="21"/>
                  </a:cxn>
                  <a:cxn ang="0">
                    <a:pos x="64" y="21"/>
                  </a:cxn>
                  <a:cxn ang="0">
                    <a:pos x="60" y="21"/>
                  </a:cxn>
                  <a:cxn ang="0">
                    <a:pos x="57" y="21"/>
                  </a:cxn>
                  <a:cxn ang="0">
                    <a:pos x="54" y="21"/>
                  </a:cxn>
                  <a:cxn ang="0">
                    <a:pos x="51" y="21"/>
                  </a:cxn>
                  <a:cxn ang="0">
                    <a:pos x="47" y="21"/>
                  </a:cxn>
                  <a:cxn ang="0">
                    <a:pos x="42" y="21"/>
                  </a:cxn>
                  <a:cxn ang="0">
                    <a:pos x="38" y="21"/>
                  </a:cxn>
                  <a:cxn ang="0">
                    <a:pos x="35" y="21"/>
                  </a:cxn>
                  <a:cxn ang="0">
                    <a:pos x="29" y="21"/>
                  </a:cxn>
                  <a:cxn ang="0">
                    <a:pos x="23" y="22"/>
                  </a:cxn>
                  <a:cxn ang="0">
                    <a:pos x="19" y="22"/>
                  </a:cxn>
                  <a:cxn ang="0">
                    <a:pos x="14" y="22"/>
                  </a:cxn>
                  <a:cxn ang="0">
                    <a:pos x="10" y="22"/>
                  </a:cxn>
                  <a:cxn ang="0">
                    <a:pos x="7" y="22"/>
                  </a:cxn>
                  <a:cxn ang="0">
                    <a:pos x="2" y="21"/>
                  </a:cxn>
                  <a:cxn ang="0">
                    <a:pos x="1" y="20"/>
                  </a:cxn>
                  <a:cxn ang="0">
                    <a:pos x="1" y="17"/>
                  </a:cxn>
                  <a:cxn ang="0">
                    <a:pos x="3" y="15"/>
                  </a:cxn>
                  <a:cxn ang="0">
                    <a:pos x="7" y="13"/>
                  </a:cxn>
                  <a:cxn ang="0">
                    <a:pos x="11" y="13"/>
                  </a:cxn>
                  <a:cxn ang="0">
                    <a:pos x="14" y="12"/>
                  </a:cxn>
                  <a:cxn ang="0">
                    <a:pos x="18" y="11"/>
                  </a:cxn>
                  <a:cxn ang="0">
                    <a:pos x="21" y="11"/>
                  </a:cxn>
                  <a:cxn ang="0">
                    <a:pos x="25" y="10"/>
                  </a:cxn>
                  <a:cxn ang="0">
                    <a:pos x="28" y="9"/>
                  </a:cxn>
                  <a:cxn ang="0">
                    <a:pos x="31" y="9"/>
                  </a:cxn>
                  <a:cxn ang="0">
                    <a:pos x="38" y="8"/>
                  </a:cxn>
                  <a:cxn ang="0">
                    <a:pos x="43" y="7"/>
                  </a:cxn>
                  <a:cxn ang="0">
                    <a:pos x="46" y="6"/>
                  </a:cxn>
                  <a:cxn ang="0">
                    <a:pos x="50" y="5"/>
                  </a:cxn>
                  <a:cxn ang="0">
                    <a:pos x="53" y="4"/>
                  </a:cxn>
                  <a:cxn ang="0">
                    <a:pos x="58" y="3"/>
                  </a:cxn>
                  <a:cxn ang="0">
                    <a:pos x="62" y="2"/>
                  </a:cxn>
                  <a:cxn ang="0">
                    <a:pos x="65" y="1"/>
                  </a:cxn>
                  <a:cxn ang="0">
                    <a:pos x="69" y="1"/>
                  </a:cxn>
                  <a:cxn ang="0">
                    <a:pos x="73" y="0"/>
                  </a:cxn>
                </a:cxnLst>
                <a:rect l="0" t="0" r="r" b="b"/>
                <a:pathLst>
                  <a:path w="165" h="23">
                    <a:moveTo>
                      <a:pt x="71" y="6"/>
                    </a:moveTo>
                    <a:lnTo>
                      <a:pt x="11" y="17"/>
                    </a:lnTo>
                    <a:lnTo>
                      <a:pt x="164" y="17"/>
                    </a:lnTo>
                    <a:lnTo>
                      <a:pt x="165" y="17"/>
                    </a:lnTo>
                    <a:lnTo>
                      <a:pt x="165" y="18"/>
                    </a:lnTo>
                    <a:lnTo>
                      <a:pt x="164" y="18"/>
                    </a:lnTo>
                    <a:lnTo>
                      <a:pt x="164" y="19"/>
                    </a:lnTo>
                    <a:lnTo>
                      <a:pt x="163" y="19"/>
                    </a:lnTo>
                    <a:lnTo>
                      <a:pt x="162" y="20"/>
                    </a:lnTo>
                    <a:lnTo>
                      <a:pt x="161" y="20"/>
                    </a:lnTo>
                    <a:lnTo>
                      <a:pt x="160" y="20"/>
                    </a:lnTo>
                    <a:lnTo>
                      <a:pt x="159" y="21"/>
                    </a:lnTo>
                    <a:lnTo>
                      <a:pt x="158" y="21"/>
                    </a:lnTo>
                    <a:lnTo>
                      <a:pt x="156" y="21"/>
                    </a:lnTo>
                    <a:lnTo>
                      <a:pt x="155" y="21"/>
                    </a:lnTo>
                    <a:lnTo>
                      <a:pt x="152" y="22"/>
                    </a:lnTo>
                    <a:lnTo>
                      <a:pt x="151" y="22"/>
                    </a:lnTo>
                    <a:lnTo>
                      <a:pt x="149" y="22"/>
                    </a:lnTo>
                    <a:lnTo>
                      <a:pt x="148" y="22"/>
                    </a:lnTo>
                    <a:lnTo>
                      <a:pt x="147" y="22"/>
                    </a:lnTo>
                    <a:lnTo>
                      <a:pt x="146" y="22"/>
                    </a:lnTo>
                    <a:lnTo>
                      <a:pt x="144" y="22"/>
                    </a:lnTo>
                    <a:lnTo>
                      <a:pt x="143" y="22"/>
                    </a:lnTo>
                    <a:lnTo>
                      <a:pt x="141" y="22"/>
                    </a:lnTo>
                    <a:lnTo>
                      <a:pt x="140" y="22"/>
                    </a:lnTo>
                    <a:lnTo>
                      <a:pt x="138" y="22"/>
                    </a:lnTo>
                    <a:lnTo>
                      <a:pt x="136" y="22"/>
                    </a:lnTo>
                    <a:lnTo>
                      <a:pt x="134" y="22"/>
                    </a:lnTo>
                    <a:lnTo>
                      <a:pt x="133" y="22"/>
                    </a:lnTo>
                    <a:lnTo>
                      <a:pt x="130" y="22"/>
                    </a:lnTo>
                    <a:lnTo>
                      <a:pt x="128" y="22"/>
                    </a:lnTo>
                    <a:lnTo>
                      <a:pt x="126" y="22"/>
                    </a:lnTo>
                    <a:lnTo>
                      <a:pt x="125" y="23"/>
                    </a:lnTo>
                    <a:lnTo>
                      <a:pt x="123" y="22"/>
                    </a:lnTo>
                    <a:lnTo>
                      <a:pt x="122" y="22"/>
                    </a:lnTo>
                    <a:lnTo>
                      <a:pt x="120" y="22"/>
                    </a:lnTo>
                    <a:lnTo>
                      <a:pt x="119" y="22"/>
                    </a:lnTo>
                    <a:lnTo>
                      <a:pt x="118" y="22"/>
                    </a:lnTo>
                    <a:lnTo>
                      <a:pt x="116" y="22"/>
                    </a:lnTo>
                    <a:lnTo>
                      <a:pt x="114" y="22"/>
                    </a:lnTo>
                    <a:lnTo>
                      <a:pt x="113" y="22"/>
                    </a:lnTo>
                    <a:lnTo>
                      <a:pt x="112" y="22"/>
                    </a:lnTo>
                    <a:lnTo>
                      <a:pt x="110" y="22"/>
                    </a:lnTo>
                    <a:lnTo>
                      <a:pt x="109" y="22"/>
                    </a:lnTo>
                    <a:lnTo>
                      <a:pt x="107" y="22"/>
                    </a:lnTo>
                    <a:lnTo>
                      <a:pt x="106" y="22"/>
                    </a:lnTo>
                    <a:lnTo>
                      <a:pt x="104" y="22"/>
                    </a:lnTo>
                    <a:lnTo>
                      <a:pt x="103" y="22"/>
                    </a:lnTo>
                    <a:lnTo>
                      <a:pt x="101" y="22"/>
                    </a:lnTo>
                    <a:lnTo>
                      <a:pt x="99" y="21"/>
                    </a:lnTo>
                    <a:lnTo>
                      <a:pt x="97" y="21"/>
                    </a:lnTo>
                    <a:lnTo>
                      <a:pt x="95" y="21"/>
                    </a:lnTo>
                    <a:lnTo>
                      <a:pt x="94" y="21"/>
                    </a:lnTo>
                    <a:lnTo>
                      <a:pt x="92" y="21"/>
                    </a:lnTo>
                    <a:lnTo>
                      <a:pt x="90" y="21"/>
                    </a:lnTo>
                    <a:lnTo>
                      <a:pt x="89" y="21"/>
                    </a:lnTo>
                    <a:lnTo>
                      <a:pt x="87" y="21"/>
                    </a:lnTo>
                    <a:lnTo>
                      <a:pt x="85" y="21"/>
                    </a:lnTo>
                    <a:lnTo>
                      <a:pt x="83" y="21"/>
                    </a:lnTo>
                    <a:lnTo>
                      <a:pt x="81" y="20"/>
                    </a:lnTo>
                    <a:lnTo>
                      <a:pt x="79" y="20"/>
                    </a:lnTo>
                    <a:lnTo>
                      <a:pt x="77" y="20"/>
                    </a:lnTo>
                    <a:lnTo>
                      <a:pt x="75" y="20"/>
                    </a:lnTo>
                    <a:lnTo>
                      <a:pt x="73" y="20"/>
                    </a:lnTo>
                    <a:lnTo>
                      <a:pt x="71" y="21"/>
                    </a:lnTo>
                    <a:lnTo>
                      <a:pt x="69" y="21"/>
                    </a:lnTo>
                    <a:lnTo>
                      <a:pt x="67" y="21"/>
                    </a:lnTo>
                    <a:lnTo>
                      <a:pt x="66" y="21"/>
                    </a:lnTo>
                    <a:lnTo>
                      <a:pt x="64" y="21"/>
                    </a:lnTo>
                    <a:lnTo>
                      <a:pt x="63" y="21"/>
                    </a:lnTo>
                    <a:lnTo>
                      <a:pt x="62" y="21"/>
                    </a:lnTo>
                    <a:lnTo>
                      <a:pt x="60" y="21"/>
                    </a:lnTo>
                    <a:lnTo>
                      <a:pt x="59" y="21"/>
                    </a:lnTo>
                    <a:lnTo>
                      <a:pt x="58" y="21"/>
                    </a:lnTo>
                    <a:lnTo>
                      <a:pt x="57" y="21"/>
                    </a:lnTo>
                    <a:lnTo>
                      <a:pt x="56" y="21"/>
                    </a:lnTo>
                    <a:lnTo>
                      <a:pt x="55" y="21"/>
                    </a:lnTo>
                    <a:lnTo>
                      <a:pt x="54" y="21"/>
                    </a:lnTo>
                    <a:lnTo>
                      <a:pt x="53" y="21"/>
                    </a:lnTo>
                    <a:lnTo>
                      <a:pt x="52" y="21"/>
                    </a:lnTo>
                    <a:lnTo>
                      <a:pt x="51" y="21"/>
                    </a:lnTo>
                    <a:lnTo>
                      <a:pt x="49" y="21"/>
                    </a:lnTo>
                    <a:lnTo>
                      <a:pt x="48" y="21"/>
                    </a:lnTo>
                    <a:lnTo>
                      <a:pt x="47" y="21"/>
                    </a:lnTo>
                    <a:lnTo>
                      <a:pt x="46" y="21"/>
                    </a:lnTo>
                    <a:lnTo>
                      <a:pt x="44" y="21"/>
                    </a:lnTo>
                    <a:lnTo>
                      <a:pt x="42" y="21"/>
                    </a:lnTo>
                    <a:lnTo>
                      <a:pt x="41" y="21"/>
                    </a:lnTo>
                    <a:lnTo>
                      <a:pt x="40" y="21"/>
                    </a:lnTo>
                    <a:lnTo>
                      <a:pt x="38" y="21"/>
                    </a:lnTo>
                    <a:lnTo>
                      <a:pt x="38" y="21"/>
                    </a:lnTo>
                    <a:lnTo>
                      <a:pt x="36" y="21"/>
                    </a:lnTo>
                    <a:lnTo>
                      <a:pt x="35" y="21"/>
                    </a:lnTo>
                    <a:lnTo>
                      <a:pt x="33" y="21"/>
                    </a:lnTo>
                    <a:lnTo>
                      <a:pt x="31" y="21"/>
                    </a:lnTo>
                    <a:lnTo>
                      <a:pt x="29" y="21"/>
                    </a:lnTo>
                    <a:lnTo>
                      <a:pt x="27" y="22"/>
                    </a:lnTo>
                    <a:lnTo>
                      <a:pt x="25" y="22"/>
                    </a:lnTo>
                    <a:lnTo>
                      <a:pt x="23" y="22"/>
                    </a:lnTo>
                    <a:lnTo>
                      <a:pt x="22" y="22"/>
                    </a:lnTo>
                    <a:lnTo>
                      <a:pt x="20" y="22"/>
                    </a:lnTo>
                    <a:lnTo>
                      <a:pt x="19" y="22"/>
                    </a:lnTo>
                    <a:lnTo>
                      <a:pt x="17" y="22"/>
                    </a:lnTo>
                    <a:lnTo>
                      <a:pt x="15" y="22"/>
                    </a:lnTo>
                    <a:lnTo>
                      <a:pt x="14" y="22"/>
                    </a:lnTo>
                    <a:lnTo>
                      <a:pt x="13" y="22"/>
                    </a:lnTo>
                    <a:lnTo>
                      <a:pt x="11" y="22"/>
                    </a:lnTo>
                    <a:lnTo>
                      <a:pt x="10" y="22"/>
                    </a:lnTo>
                    <a:lnTo>
                      <a:pt x="9" y="22"/>
                    </a:lnTo>
                    <a:lnTo>
                      <a:pt x="8" y="22"/>
                    </a:lnTo>
                    <a:lnTo>
                      <a:pt x="7" y="22"/>
                    </a:lnTo>
                    <a:lnTo>
                      <a:pt x="5" y="21"/>
                    </a:lnTo>
                    <a:lnTo>
                      <a:pt x="4" y="21"/>
                    </a:lnTo>
                    <a:lnTo>
                      <a:pt x="2" y="21"/>
                    </a:lnTo>
                    <a:lnTo>
                      <a:pt x="1" y="21"/>
                    </a:lnTo>
                    <a:lnTo>
                      <a:pt x="1" y="20"/>
                    </a:lnTo>
                    <a:lnTo>
                      <a:pt x="1" y="20"/>
                    </a:lnTo>
                    <a:lnTo>
                      <a:pt x="0" y="19"/>
                    </a:lnTo>
                    <a:lnTo>
                      <a:pt x="0" y="18"/>
                    </a:lnTo>
                    <a:lnTo>
                      <a:pt x="1" y="17"/>
                    </a:lnTo>
                    <a:lnTo>
                      <a:pt x="1" y="17"/>
                    </a:lnTo>
                    <a:lnTo>
                      <a:pt x="2" y="16"/>
                    </a:lnTo>
                    <a:lnTo>
                      <a:pt x="3" y="15"/>
                    </a:lnTo>
                    <a:lnTo>
                      <a:pt x="4" y="15"/>
                    </a:lnTo>
                    <a:lnTo>
                      <a:pt x="5" y="14"/>
                    </a:lnTo>
                    <a:lnTo>
                      <a:pt x="7" y="13"/>
                    </a:lnTo>
                    <a:lnTo>
                      <a:pt x="9" y="13"/>
                    </a:lnTo>
                    <a:lnTo>
                      <a:pt x="10" y="13"/>
                    </a:lnTo>
                    <a:lnTo>
                      <a:pt x="11" y="13"/>
                    </a:lnTo>
                    <a:lnTo>
                      <a:pt x="12" y="12"/>
                    </a:lnTo>
                    <a:lnTo>
                      <a:pt x="13" y="12"/>
                    </a:lnTo>
                    <a:lnTo>
                      <a:pt x="14" y="12"/>
                    </a:lnTo>
                    <a:lnTo>
                      <a:pt x="15" y="12"/>
                    </a:lnTo>
                    <a:lnTo>
                      <a:pt x="16" y="11"/>
                    </a:lnTo>
                    <a:lnTo>
                      <a:pt x="18" y="11"/>
                    </a:lnTo>
                    <a:lnTo>
                      <a:pt x="19" y="11"/>
                    </a:lnTo>
                    <a:lnTo>
                      <a:pt x="20" y="11"/>
                    </a:lnTo>
                    <a:lnTo>
                      <a:pt x="21" y="11"/>
                    </a:lnTo>
                    <a:lnTo>
                      <a:pt x="23" y="11"/>
                    </a:lnTo>
                    <a:lnTo>
                      <a:pt x="24" y="10"/>
                    </a:lnTo>
                    <a:lnTo>
                      <a:pt x="25" y="10"/>
                    </a:lnTo>
                    <a:lnTo>
                      <a:pt x="26" y="10"/>
                    </a:lnTo>
                    <a:lnTo>
                      <a:pt x="27" y="10"/>
                    </a:lnTo>
                    <a:lnTo>
                      <a:pt x="28" y="9"/>
                    </a:lnTo>
                    <a:lnTo>
                      <a:pt x="29" y="9"/>
                    </a:lnTo>
                    <a:lnTo>
                      <a:pt x="30" y="9"/>
                    </a:lnTo>
                    <a:lnTo>
                      <a:pt x="31" y="9"/>
                    </a:lnTo>
                    <a:lnTo>
                      <a:pt x="33" y="9"/>
                    </a:lnTo>
                    <a:lnTo>
                      <a:pt x="35" y="8"/>
                    </a:lnTo>
                    <a:lnTo>
                      <a:pt x="38" y="8"/>
                    </a:lnTo>
                    <a:lnTo>
                      <a:pt x="39" y="8"/>
                    </a:lnTo>
                    <a:lnTo>
                      <a:pt x="41" y="7"/>
                    </a:lnTo>
                    <a:lnTo>
                      <a:pt x="43" y="7"/>
                    </a:lnTo>
                    <a:lnTo>
                      <a:pt x="44" y="7"/>
                    </a:lnTo>
                    <a:lnTo>
                      <a:pt x="45" y="7"/>
                    </a:lnTo>
                    <a:lnTo>
                      <a:pt x="46" y="6"/>
                    </a:lnTo>
                    <a:lnTo>
                      <a:pt x="48" y="6"/>
                    </a:lnTo>
                    <a:lnTo>
                      <a:pt x="49" y="6"/>
                    </a:lnTo>
                    <a:lnTo>
                      <a:pt x="50" y="5"/>
                    </a:lnTo>
                    <a:lnTo>
                      <a:pt x="51" y="5"/>
                    </a:lnTo>
                    <a:lnTo>
                      <a:pt x="53" y="5"/>
                    </a:lnTo>
                    <a:lnTo>
                      <a:pt x="53" y="4"/>
                    </a:lnTo>
                    <a:lnTo>
                      <a:pt x="55" y="4"/>
                    </a:lnTo>
                    <a:lnTo>
                      <a:pt x="56" y="4"/>
                    </a:lnTo>
                    <a:lnTo>
                      <a:pt x="58" y="3"/>
                    </a:lnTo>
                    <a:lnTo>
                      <a:pt x="59" y="3"/>
                    </a:lnTo>
                    <a:lnTo>
                      <a:pt x="60" y="3"/>
                    </a:lnTo>
                    <a:lnTo>
                      <a:pt x="62" y="2"/>
                    </a:lnTo>
                    <a:lnTo>
                      <a:pt x="63" y="2"/>
                    </a:lnTo>
                    <a:lnTo>
                      <a:pt x="64" y="2"/>
                    </a:lnTo>
                    <a:lnTo>
                      <a:pt x="65" y="1"/>
                    </a:lnTo>
                    <a:lnTo>
                      <a:pt x="66" y="1"/>
                    </a:lnTo>
                    <a:lnTo>
                      <a:pt x="67" y="1"/>
                    </a:lnTo>
                    <a:lnTo>
                      <a:pt x="69" y="1"/>
                    </a:lnTo>
                    <a:lnTo>
                      <a:pt x="71" y="0"/>
                    </a:lnTo>
                    <a:lnTo>
                      <a:pt x="72" y="0"/>
                    </a:lnTo>
                    <a:lnTo>
                      <a:pt x="73" y="0"/>
                    </a:lnTo>
                    <a:lnTo>
                      <a:pt x="71"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5" name="Freeform 103"/>
              <p:cNvSpPr>
                <a:spLocks/>
              </p:cNvSpPr>
              <p:nvPr/>
            </p:nvSpPr>
            <p:spPr bwMode="auto">
              <a:xfrm>
                <a:off x="4681" y="1745"/>
                <a:ext cx="18" cy="4"/>
              </a:xfrm>
              <a:custGeom>
                <a:avLst/>
                <a:gdLst/>
                <a:ahLst/>
                <a:cxnLst>
                  <a:cxn ang="0">
                    <a:pos x="0" y="1"/>
                  </a:cxn>
                  <a:cxn ang="0">
                    <a:pos x="17" y="0"/>
                  </a:cxn>
                  <a:cxn ang="0">
                    <a:pos x="18" y="2"/>
                  </a:cxn>
                  <a:cxn ang="0">
                    <a:pos x="17" y="2"/>
                  </a:cxn>
                  <a:cxn ang="0">
                    <a:pos x="16" y="2"/>
                  </a:cxn>
                  <a:cxn ang="0">
                    <a:pos x="15" y="2"/>
                  </a:cxn>
                  <a:cxn ang="0">
                    <a:pos x="14" y="2"/>
                  </a:cxn>
                  <a:cxn ang="0">
                    <a:pos x="12" y="2"/>
                  </a:cxn>
                  <a:cxn ang="0">
                    <a:pos x="10" y="2"/>
                  </a:cxn>
                  <a:cxn ang="0">
                    <a:pos x="9" y="2"/>
                  </a:cxn>
                  <a:cxn ang="0">
                    <a:pos x="7" y="3"/>
                  </a:cxn>
                  <a:cxn ang="0">
                    <a:pos x="5" y="3"/>
                  </a:cxn>
                  <a:cxn ang="0">
                    <a:pos x="5" y="3"/>
                  </a:cxn>
                  <a:cxn ang="0">
                    <a:pos x="3" y="3"/>
                  </a:cxn>
                  <a:cxn ang="0">
                    <a:pos x="2" y="3"/>
                  </a:cxn>
                  <a:cxn ang="0">
                    <a:pos x="1" y="4"/>
                  </a:cxn>
                  <a:cxn ang="0">
                    <a:pos x="1" y="4"/>
                  </a:cxn>
                  <a:cxn ang="0">
                    <a:pos x="0" y="4"/>
                  </a:cxn>
                  <a:cxn ang="0">
                    <a:pos x="0" y="4"/>
                  </a:cxn>
                  <a:cxn ang="0">
                    <a:pos x="0" y="1"/>
                  </a:cxn>
                </a:cxnLst>
                <a:rect l="0" t="0" r="r" b="b"/>
                <a:pathLst>
                  <a:path w="18" h="4">
                    <a:moveTo>
                      <a:pt x="0" y="1"/>
                    </a:moveTo>
                    <a:lnTo>
                      <a:pt x="17" y="0"/>
                    </a:lnTo>
                    <a:lnTo>
                      <a:pt x="18" y="2"/>
                    </a:lnTo>
                    <a:lnTo>
                      <a:pt x="17" y="2"/>
                    </a:lnTo>
                    <a:lnTo>
                      <a:pt x="16" y="2"/>
                    </a:lnTo>
                    <a:lnTo>
                      <a:pt x="15" y="2"/>
                    </a:lnTo>
                    <a:lnTo>
                      <a:pt x="14" y="2"/>
                    </a:lnTo>
                    <a:lnTo>
                      <a:pt x="12" y="2"/>
                    </a:lnTo>
                    <a:lnTo>
                      <a:pt x="10" y="2"/>
                    </a:lnTo>
                    <a:lnTo>
                      <a:pt x="9" y="2"/>
                    </a:lnTo>
                    <a:lnTo>
                      <a:pt x="7" y="3"/>
                    </a:lnTo>
                    <a:lnTo>
                      <a:pt x="5" y="3"/>
                    </a:lnTo>
                    <a:lnTo>
                      <a:pt x="5" y="3"/>
                    </a:lnTo>
                    <a:lnTo>
                      <a:pt x="3" y="3"/>
                    </a:lnTo>
                    <a:lnTo>
                      <a:pt x="2" y="3"/>
                    </a:lnTo>
                    <a:lnTo>
                      <a:pt x="1" y="4"/>
                    </a:lnTo>
                    <a:lnTo>
                      <a:pt x="1" y="4"/>
                    </a:lnTo>
                    <a:lnTo>
                      <a:pt x="0" y="4"/>
                    </a:lnTo>
                    <a:lnTo>
                      <a:pt x="0" y="4"/>
                    </a:lnTo>
                    <a:lnTo>
                      <a:pt x="0"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6" name="Freeform 104"/>
              <p:cNvSpPr>
                <a:spLocks/>
              </p:cNvSpPr>
              <p:nvPr/>
            </p:nvSpPr>
            <p:spPr bwMode="auto">
              <a:xfrm>
                <a:off x="4699" y="1813"/>
                <a:ext cx="29" cy="78"/>
              </a:xfrm>
              <a:custGeom>
                <a:avLst/>
                <a:gdLst/>
                <a:ahLst/>
                <a:cxnLst>
                  <a:cxn ang="0">
                    <a:pos x="6" y="1"/>
                  </a:cxn>
                  <a:cxn ang="0">
                    <a:pos x="7" y="4"/>
                  </a:cxn>
                  <a:cxn ang="0">
                    <a:pos x="9" y="6"/>
                  </a:cxn>
                  <a:cxn ang="0">
                    <a:pos x="9" y="8"/>
                  </a:cxn>
                  <a:cxn ang="0">
                    <a:pos x="10" y="11"/>
                  </a:cxn>
                  <a:cxn ang="0">
                    <a:pos x="11" y="14"/>
                  </a:cxn>
                  <a:cxn ang="0">
                    <a:pos x="12" y="18"/>
                  </a:cxn>
                  <a:cxn ang="0">
                    <a:pos x="13" y="22"/>
                  </a:cxn>
                  <a:cxn ang="0">
                    <a:pos x="13" y="25"/>
                  </a:cxn>
                  <a:cxn ang="0">
                    <a:pos x="14" y="28"/>
                  </a:cxn>
                  <a:cxn ang="0">
                    <a:pos x="14" y="30"/>
                  </a:cxn>
                  <a:cxn ang="0">
                    <a:pos x="14" y="33"/>
                  </a:cxn>
                  <a:cxn ang="0">
                    <a:pos x="15" y="36"/>
                  </a:cxn>
                  <a:cxn ang="0">
                    <a:pos x="15" y="38"/>
                  </a:cxn>
                  <a:cxn ang="0">
                    <a:pos x="15" y="40"/>
                  </a:cxn>
                  <a:cxn ang="0">
                    <a:pos x="15" y="43"/>
                  </a:cxn>
                  <a:cxn ang="0">
                    <a:pos x="16" y="46"/>
                  </a:cxn>
                  <a:cxn ang="0">
                    <a:pos x="16" y="49"/>
                  </a:cxn>
                  <a:cxn ang="0">
                    <a:pos x="17" y="53"/>
                  </a:cxn>
                  <a:cxn ang="0">
                    <a:pos x="18" y="57"/>
                  </a:cxn>
                  <a:cxn ang="0">
                    <a:pos x="20" y="60"/>
                  </a:cxn>
                  <a:cxn ang="0">
                    <a:pos x="21" y="63"/>
                  </a:cxn>
                  <a:cxn ang="0">
                    <a:pos x="23" y="66"/>
                  </a:cxn>
                  <a:cxn ang="0">
                    <a:pos x="25" y="69"/>
                  </a:cxn>
                  <a:cxn ang="0">
                    <a:pos x="26" y="72"/>
                  </a:cxn>
                  <a:cxn ang="0">
                    <a:pos x="28" y="75"/>
                  </a:cxn>
                  <a:cxn ang="0">
                    <a:pos x="29" y="77"/>
                  </a:cxn>
                  <a:cxn ang="0">
                    <a:pos x="17" y="77"/>
                  </a:cxn>
                  <a:cxn ang="0">
                    <a:pos x="16" y="74"/>
                  </a:cxn>
                  <a:cxn ang="0">
                    <a:pos x="16" y="72"/>
                  </a:cxn>
                  <a:cxn ang="0">
                    <a:pos x="15" y="69"/>
                  </a:cxn>
                  <a:cxn ang="0">
                    <a:pos x="15" y="66"/>
                  </a:cxn>
                  <a:cxn ang="0">
                    <a:pos x="13" y="62"/>
                  </a:cxn>
                  <a:cxn ang="0">
                    <a:pos x="13" y="58"/>
                  </a:cxn>
                  <a:cxn ang="0">
                    <a:pos x="12" y="55"/>
                  </a:cxn>
                  <a:cxn ang="0">
                    <a:pos x="11" y="51"/>
                  </a:cxn>
                  <a:cxn ang="0">
                    <a:pos x="11" y="49"/>
                  </a:cxn>
                  <a:cxn ang="0">
                    <a:pos x="10" y="47"/>
                  </a:cxn>
                  <a:cxn ang="0">
                    <a:pos x="10" y="44"/>
                  </a:cxn>
                  <a:cxn ang="0">
                    <a:pos x="9" y="42"/>
                  </a:cxn>
                  <a:cxn ang="0">
                    <a:pos x="8" y="39"/>
                  </a:cxn>
                  <a:cxn ang="0">
                    <a:pos x="8" y="36"/>
                  </a:cxn>
                  <a:cxn ang="0">
                    <a:pos x="7" y="33"/>
                  </a:cxn>
                  <a:cxn ang="0">
                    <a:pos x="7" y="31"/>
                  </a:cxn>
                  <a:cxn ang="0">
                    <a:pos x="6" y="28"/>
                  </a:cxn>
                  <a:cxn ang="0">
                    <a:pos x="5" y="25"/>
                  </a:cxn>
                  <a:cxn ang="0">
                    <a:pos x="5" y="22"/>
                  </a:cxn>
                  <a:cxn ang="0">
                    <a:pos x="4" y="19"/>
                  </a:cxn>
                  <a:cxn ang="0">
                    <a:pos x="3" y="17"/>
                  </a:cxn>
                  <a:cxn ang="0">
                    <a:pos x="3" y="14"/>
                  </a:cxn>
                  <a:cxn ang="0">
                    <a:pos x="2" y="11"/>
                  </a:cxn>
                  <a:cxn ang="0">
                    <a:pos x="1" y="6"/>
                  </a:cxn>
                  <a:cxn ang="0">
                    <a:pos x="1" y="3"/>
                  </a:cxn>
                  <a:cxn ang="0">
                    <a:pos x="0" y="1"/>
                  </a:cxn>
                  <a:cxn ang="0">
                    <a:pos x="5" y="0"/>
                  </a:cxn>
                </a:cxnLst>
                <a:rect l="0" t="0" r="r" b="b"/>
                <a:pathLst>
                  <a:path w="29" h="78">
                    <a:moveTo>
                      <a:pt x="5" y="0"/>
                    </a:moveTo>
                    <a:lnTo>
                      <a:pt x="5" y="0"/>
                    </a:lnTo>
                    <a:lnTo>
                      <a:pt x="6" y="1"/>
                    </a:lnTo>
                    <a:lnTo>
                      <a:pt x="6" y="1"/>
                    </a:lnTo>
                    <a:lnTo>
                      <a:pt x="7" y="3"/>
                    </a:lnTo>
                    <a:lnTo>
                      <a:pt x="7" y="4"/>
                    </a:lnTo>
                    <a:lnTo>
                      <a:pt x="8" y="5"/>
                    </a:lnTo>
                    <a:lnTo>
                      <a:pt x="8" y="5"/>
                    </a:lnTo>
                    <a:lnTo>
                      <a:pt x="9" y="6"/>
                    </a:lnTo>
                    <a:lnTo>
                      <a:pt x="9" y="7"/>
                    </a:lnTo>
                    <a:lnTo>
                      <a:pt x="9" y="8"/>
                    </a:lnTo>
                    <a:lnTo>
                      <a:pt x="9" y="8"/>
                    </a:lnTo>
                    <a:lnTo>
                      <a:pt x="10" y="9"/>
                    </a:lnTo>
                    <a:lnTo>
                      <a:pt x="10" y="10"/>
                    </a:lnTo>
                    <a:lnTo>
                      <a:pt x="10" y="11"/>
                    </a:lnTo>
                    <a:lnTo>
                      <a:pt x="10" y="12"/>
                    </a:lnTo>
                    <a:lnTo>
                      <a:pt x="11" y="13"/>
                    </a:lnTo>
                    <a:lnTo>
                      <a:pt x="11" y="14"/>
                    </a:lnTo>
                    <a:lnTo>
                      <a:pt x="11" y="16"/>
                    </a:lnTo>
                    <a:lnTo>
                      <a:pt x="12" y="16"/>
                    </a:lnTo>
                    <a:lnTo>
                      <a:pt x="12" y="18"/>
                    </a:lnTo>
                    <a:lnTo>
                      <a:pt x="12" y="19"/>
                    </a:lnTo>
                    <a:lnTo>
                      <a:pt x="13" y="20"/>
                    </a:lnTo>
                    <a:lnTo>
                      <a:pt x="13" y="22"/>
                    </a:lnTo>
                    <a:lnTo>
                      <a:pt x="13" y="23"/>
                    </a:lnTo>
                    <a:lnTo>
                      <a:pt x="13" y="24"/>
                    </a:lnTo>
                    <a:lnTo>
                      <a:pt x="13" y="25"/>
                    </a:lnTo>
                    <a:lnTo>
                      <a:pt x="13" y="26"/>
                    </a:lnTo>
                    <a:lnTo>
                      <a:pt x="13" y="27"/>
                    </a:lnTo>
                    <a:lnTo>
                      <a:pt x="14" y="28"/>
                    </a:lnTo>
                    <a:lnTo>
                      <a:pt x="14" y="29"/>
                    </a:lnTo>
                    <a:lnTo>
                      <a:pt x="14" y="30"/>
                    </a:lnTo>
                    <a:lnTo>
                      <a:pt x="14" y="30"/>
                    </a:lnTo>
                    <a:lnTo>
                      <a:pt x="14" y="31"/>
                    </a:lnTo>
                    <a:lnTo>
                      <a:pt x="14" y="32"/>
                    </a:lnTo>
                    <a:lnTo>
                      <a:pt x="14" y="33"/>
                    </a:lnTo>
                    <a:lnTo>
                      <a:pt x="15" y="34"/>
                    </a:lnTo>
                    <a:lnTo>
                      <a:pt x="15" y="35"/>
                    </a:lnTo>
                    <a:lnTo>
                      <a:pt x="15" y="36"/>
                    </a:lnTo>
                    <a:lnTo>
                      <a:pt x="15" y="36"/>
                    </a:lnTo>
                    <a:lnTo>
                      <a:pt x="15" y="37"/>
                    </a:lnTo>
                    <a:lnTo>
                      <a:pt x="15" y="38"/>
                    </a:lnTo>
                    <a:lnTo>
                      <a:pt x="15" y="39"/>
                    </a:lnTo>
                    <a:lnTo>
                      <a:pt x="15" y="39"/>
                    </a:lnTo>
                    <a:lnTo>
                      <a:pt x="15" y="40"/>
                    </a:lnTo>
                    <a:lnTo>
                      <a:pt x="15" y="41"/>
                    </a:lnTo>
                    <a:lnTo>
                      <a:pt x="15" y="42"/>
                    </a:lnTo>
                    <a:lnTo>
                      <a:pt x="15" y="43"/>
                    </a:lnTo>
                    <a:lnTo>
                      <a:pt x="16" y="44"/>
                    </a:lnTo>
                    <a:lnTo>
                      <a:pt x="16" y="45"/>
                    </a:lnTo>
                    <a:lnTo>
                      <a:pt x="16" y="46"/>
                    </a:lnTo>
                    <a:lnTo>
                      <a:pt x="16" y="47"/>
                    </a:lnTo>
                    <a:lnTo>
                      <a:pt x="16" y="48"/>
                    </a:lnTo>
                    <a:lnTo>
                      <a:pt x="16" y="49"/>
                    </a:lnTo>
                    <a:lnTo>
                      <a:pt x="17" y="51"/>
                    </a:lnTo>
                    <a:lnTo>
                      <a:pt x="17" y="52"/>
                    </a:lnTo>
                    <a:lnTo>
                      <a:pt x="17" y="53"/>
                    </a:lnTo>
                    <a:lnTo>
                      <a:pt x="17" y="54"/>
                    </a:lnTo>
                    <a:lnTo>
                      <a:pt x="18" y="56"/>
                    </a:lnTo>
                    <a:lnTo>
                      <a:pt x="18" y="57"/>
                    </a:lnTo>
                    <a:lnTo>
                      <a:pt x="19" y="58"/>
                    </a:lnTo>
                    <a:lnTo>
                      <a:pt x="19" y="59"/>
                    </a:lnTo>
                    <a:lnTo>
                      <a:pt x="20" y="60"/>
                    </a:lnTo>
                    <a:lnTo>
                      <a:pt x="20" y="61"/>
                    </a:lnTo>
                    <a:lnTo>
                      <a:pt x="21" y="62"/>
                    </a:lnTo>
                    <a:lnTo>
                      <a:pt x="21" y="63"/>
                    </a:lnTo>
                    <a:lnTo>
                      <a:pt x="22" y="65"/>
                    </a:lnTo>
                    <a:lnTo>
                      <a:pt x="22" y="66"/>
                    </a:lnTo>
                    <a:lnTo>
                      <a:pt x="23" y="66"/>
                    </a:lnTo>
                    <a:lnTo>
                      <a:pt x="24" y="67"/>
                    </a:lnTo>
                    <a:lnTo>
                      <a:pt x="24" y="69"/>
                    </a:lnTo>
                    <a:lnTo>
                      <a:pt x="25" y="69"/>
                    </a:lnTo>
                    <a:lnTo>
                      <a:pt x="25" y="70"/>
                    </a:lnTo>
                    <a:lnTo>
                      <a:pt x="25" y="71"/>
                    </a:lnTo>
                    <a:lnTo>
                      <a:pt x="26" y="72"/>
                    </a:lnTo>
                    <a:lnTo>
                      <a:pt x="27" y="73"/>
                    </a:lnTo>
                    <a:lnTo>
                      <a:pt x="28" y="74"/>
                    </a:lnTo>
                    <a:lnTo>
                      <a:pt x="28" y="75"/>
                    </a:lnTo>
                    <a:lnTo>
                      <a:pt x="28" y="76"/>
                    </a:lnTo>
                    <a:lnTo>
                      <a:pt x="29" y="77"/>
                    </a:lnTo>
                    <a:lnTo>
                      <a:pt x="29" y="77"/>
                    </a:lnTo>
                    <a:lnTo>
                      <a:pt x="17" y="78"/>
                    </a:lnTo>
                    <a:lnTo>
                      <a:pt x="17" y="78"/>
                    </a:lnTo>
                    <a:lnTo>
                      <a:pt x="17" y="77"/>
                    </a:lnTo>
                    <a:lnTo>
                      <a:pt x="17" y="76"/>
                    </a:lnTo>
                    <a:lnTo>
                      <a:pt x="16" y="75"/>
                    </a:lnTo>
                    <a:lnTo>
                      <a:pt x="16" y="74"/>
                    </a:lnTo>
                    <a:lnTo>
                      <a:pt x="16" y="74"/>
                    </a:lnTo>
                    <a:lnTo>
                      <a:pt x="16" y="73"/>
                    </a:lnTo>
                    <a:lnTo>
                      <a:pt x="16" y="72"/>
                    </a:lnTo>
                    <a:lnTo>
                      <a:pt x="16" y="71"/>
                    </a:lnTo>
                    <a:lnTo>
                      <a:pt x="16" y="70"/>
                    </a:lnTo>
                    <a:lnTo>
                      <a:pt x="15" y="69"/>
                    </a:lnTo>
                    <a:lnTo>
                      <a:pt x="15" y="68"/>
                    </a:lnTo>
                    <a:lnTo>
                      <a:pt x="15" y="67"/>
                    </a:lnTo>
                    <a:lnTo>
                      <a:pt x="15" y="66"/>
                    </a:lnTo>
                    <a:lnTo>
                      <a:pt x="14" y="64"/>
                    </a:lnTo>
                    <a:lnTo>
                      <a:pt x="14" y="63"/>
                    </a:lnTo>
                    <a:lnTo>
                      <a:pt x="13" y="62"/>
                    </a:lnTo>
                    <a:lnTo>
                      <a:pt x="13" y="60"/>
                    </a:lnTo>
                    <a:lnTo>
                      <a:pt x="13" y="59"/>
                    </a:lnTo>
                    <a:lnTo>
                      <a:pt x="13" y="58"/>
                    </a:lnTo>
                    <a:lnTo>
                      <a:pt x="13" y="57"/>
                    </a:lnTo>
                    <a:lnTo>
                      <a:pt x="13" y="56"/>
                    </a:lnTo>
                    <a:lnTo>
                      <a:pt x="12" y="55"/>
                    </a:lnTo>
                    <a:lnTo>
                      <a:pt x="12" y="55"/>
                    </a:lnTo>
                    <a:lnTo>
                      <a:pt x="12" y="53"/>
                    </a:lnTo>
                    <a:lnTo>
                      <a:pt x="11" y="51"/>
                    </a:lnTo>
                    <a:lnTo>
                      <a:pt x="11" y="51"/>
                    </a:lnTo>
                    <a:lnTo>
                      <a:pt x="11" y="50"/>
                    </a:lnTo>
                    <a:lnTo>
                      <a:pt x="11" y="49"/>
                    </a:lnTo>
                    <a:lnTo>
                      <a:pt x="11" y="48"/>
                    </a:lnTo>
                    <a:lnTo>
                      <a:pt x="10" y="48"/>
                    </a:lnTo>
                    <a:lnTo>
                      <a:pt x="10" y="47"/>
                    </a:lnTo>
                    <a:lnTo>
                      <a:pt x="10" y="46"/>
                    </a:lnTo>
                    <a:lnTo>
                      <a:pt x="10" y="45"/>
                    </a:lnTo>
                    <a:lnTo>
                      <a:pt x="10" y="44"/>
                    </a:lnTo>
                    <a:lnTo>
                      <a:pt x="10" y="44"/>
                    </a:lnTo>
                    <a:lnTo>
                      <a:pt x="9" y="43"/>
                    </a:lnTo>
                    <a:lnTo>
                      <a:pt x="9" y="42"/>
                    </a:lnTo>
                    <a:lnTo>
                      <a:pt x="9" y="41"/>
                    </a:lnTo>
                    <a:lnTo>
                      <a:pt x="9" y="40"/>
                    </a:lnTo>
                    <a:lnTo>
                      <a:pt x="8" y="39"/>
                    </a:lnTo>
                    <a:lnTo>
                      <a:pt x="8" y="38"/>
                    </a:lnTo>
                    <a:lnTo>
                      <a:pt x="8" y="37"/>
                    </a:lnTo>
                    <a:lnTo>
                      <a:pt x="8" y="36"/>
                    </a:lnTo>
                    <a:lnTo>
                      <a:pt x="7" y="35"/>
                    </a:lnTo>
                    <a:lnTo>
                      <a:pt x="7" y="34"/>
                    </a:lnTo>
                    <a:lnTo>
                      <a:pt x="7" y="33"/>
                    </a:lnTo>
                    <a:lnTo>
                      <a:pt x="7" y="33"/>
                    </a:lnTo>
                    <a:lnTo>
                      <a:pt x="7" y="32"/>
                    </a:lnTo>
                    <a:lnTo>
                      <a:pt x="7" y="31"/>
                    </a:lnTo>
                    <a:lnTo>
                      <a:pt x="6" y="30"/>
                    </a:lnTo>
                    <a:lnTo>
                      <a:pt x="6" y="29"/>
                    </a:lnTo>
                    <a:lnTo>
                      <a:pt x="6" y="28"/>
                    </a:lnTo>
                    <a:lnTo>
                      <a:pt x="6" y="27"/>
                    </a:lnTo>
                    <a:lnTo>
                      <a:pt x="5" y="26"/>
                    </a:lnTo>
                    <a:lnTo>
                      <a:pt x="5" y="25"/>
                    </a:lnTo>
                    <a:lnTo>
                      <a:pt x="5" y="24"/>
                    </a:lnTo>
                    <a:lnTo>
                      <a:pt x="5" y="23"/>
                    </a:lnTo>
                    <a:lnTo>
                      <a:pt x="5" y="22"/>
                    </a:lnTo>
                    <a:lnTo>
                      <a:pt x="5" y="21"/>
                    </a:lnTo>
                    <a:lnTo>
                      <a:pt x="4" y="20"/>
                    </a:lnTo>
                    <a:lnTo>
                      <a:pt x="4" y="19"/>
                    </a:lnTo>
                    <a:lnTo>
                      <a:pt x="4" y="18"/>
                    </a:lnTo>
                    <a:lnTo>
                      <a:pt x="4" y="17"/>
                    </a:lnTo>
                    <a:lnTo>
                      <a:pt x="3" y="17"/>
                    </a:lnTo>
                    <a:lnTo>
                      <a:pt x="3" y="16"/>
                    </a:lnTo>
                    <a:lnTo>
                      <a:pt x="3" y="15"/>
                    </a:lnTo>
                    <a:lnTo>
                      <a:pt x="3" y="14"/>
                    </a:lnTo>
                    <a:lnTo>
                      <a:pt x="2" y="13"/>
                    </a:lnTo>
                    <a:lnTo>
                      <a:pt x="2" y="12"/>
                    </a:lnTo>
                    <a:lnTo>
                      <a:pt x="2" y="11"/>
                    </a:lnTo>
                    <a:lnTo>
                      <a:pt x="2" y="9"/>
                    </a:lnTo>
                    <a:lnTo>
                      <a:pt x="1" y="8"/>
                    </a:lnTo>
                    <a:lnTo>
                      <a:pt x="1" y="6"/>
                    </a:lnTo>
                    <a:lnTo>
                      <a:pt x="1" y="5"/>
                    </a:lnTo>
                    <a:lnTo>
                      <a:pt x="1" y="4"/>
                    </a:lnTo>
                    <a:lnTo>
                      <a:pt x="1" y="3"/>
                    </a:lnTo>
                    <a:lnTo>
                      <a:pt x="0" y="2"/>
                    </a:lnTo>
                    <a:lnTo>
                      <a:pt x="0" y="1"/>
                    </a:lnTo>
                    <a:lnTo>
                      <a:pt x="0" y="1"/>
                    </a:lnTo>
                    <a:lnTo>
                      <a:pt x="0" y="0"/>
                    </a:lnTo>
                    <a:lnTo>
                      <a:pt x="0" y="0"/>
                    </a:lnTo>
                    <a:lnTo>
                      <a:pt x="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7" name="Freeform 105"/>
              <p:cNvSpPr>
                <a:spLocks/>
              </p:cNvSpPr>
              <p:nvPr/>
            </p:nvSpPr>
            <p:spPr bwMode="auto">
              <a:xfrm>
                <a:off x="4620" y="1805"/>
                <a:ext cx="140" cy="6"/>
              </a:xfrm>
              <a:custGeom>
                <a:avLst/>
                <a:gdLst/>
                <a:ahLst/>
                <a:cxnLst>
                  <a:cxn ang="0">
                    <a:pos x="140" y="0"/>
                  </a:cxn>
                  <a:cxn ang="0">
                    <a:pos x="139" y="1"/>
                  </a:cxn>
                  <a:cxn ang="0">
                    <a:pos x="136" y="2"/>
                  </a:cxn>
                  <a:cxn ang="0">
                    <a:pos x="134" y="2"/>
                  </a:cxn>
                  <a:cxn ang="0">
                    <a:pos x="131" y="3"/>
                  </a:cxn>
                  <a:cxn ang="0">
                    <a:pos x="128" y="3"/>
                  </a:cxn>
                  <a:cxn ang="0">
                    <a:pos x="126" y="4"/>
                  </a:cxn>
                  <a:cxn ang="0">
                    <a:pos x="124" y="4"/>
                  </a:cxn>
                  <a:cxn ang="0">
                    <a:pos x="121" y="4"/>
                  </a:cxn>
                  <a:cxn ang="0">
                    <a:pos x="118" y="4"/>
                  </a:cxn>
                  <a:cxn ang="0">
                    <a:pos x="115" y="4"/>
                  </a:cxn>
                  <a:cxn ang="0">
                    <a:pos x="112" y="4"/>
                  </a:cxn>
                  <a:cxn ang="0">
                    <a:pos x="110" y="4"/>
                  </a:cxn>
                  <a:cxn ang="0">
                    <a:pos x="107" y="4"/>
                  </a:cxn>
                  <a:cxn ang="0">
                    <a:pos x="105" y="4"/>
                  </a:cxn>
                  <a:cxn ang="0">
                    <a:pos x="102" y="4"/>
                  </a:cxn>
                  <a:cxn ang="0">
                    <a:pos x="99" y="3"/>
                  </a:cxn>
                  <a:cxn ang="0">
                    <a:pos x="95" y="3"/>
                  </a:cxn>
                  <a:cxn ang="0">
                    <a:pos x="92" y="3"/>
                  </a:cxn>
                  <a:cxn ang="0">
                    <a:pos x="89" y="4"/>
                  </a:cxn>
                  <a:cxn ang="0">
                    <a:pos x="85" y="4"/>
                  </a:cxn>
                  <a:cxn ang="0">
                    <a:pos x="83" y="4"/>
                  </a:cxn>
                  <a:cxn ang="0">
                    <a:pos x="80" y="4"/>
                  </a:cxn>
                  <a:cxn ang="0">
                    <a:pos x="77" y="4"/>
                  </a:cxn>
                  <a:cxn ang="0">
                    <a:pos x="75" y="4"/>
                  </a:cxn>
                  <a:cxn ang="0">
                    <a:pos x="71" y="4"/>
                  </a:cxn>
                  <a:cxn ang="0">
                    <a:pos x="68" y="4"/>
                  </a:cxn>
                  <a:cxn ang="0">
                    <a:pos x="65" y="4"/>
                  </a:cxn>
                  <a:cxn ang="0">
                    <a:pos x="62" y="4"/>
                  </a:cxn>
                  <a:cxn ang="0">
                    <a:pos x="59" y="4"/>
                  </a:cxn>
                  <a:cxn ang="0">
                    <a:pos x="57" y="4"/>
                  </a:cxn>
                  <a:cxn ang="0">
                    <a:pos x="55" y="4"/>
                  </a:cxn>
                  <a:cxn ang="0">
                    <a:pos x="52" y="4"/>
                  </a:cxn>
                  <a:cxn ang="0">
                    <a:pos x="48" y="4"/>
                  </a:cxn>
                  <a:cxn ang="0">
                    <a:pos x="44" y="4"/>
                  </a:cxn>
                  <a:cxn ang="0">
                    <a:pos x="41" y="5"/>
                  </a:cxn>
                  <a:cxn ang="0">
                    <a:pos x="37" y="5"/>
                  </a:cxn>
                  <a:cxn ang="0">
                    <a:pos x="34" y="5"/>
                  </a:cxn>
                  <a:cxn ang="0">
                    <a:pos x="31" y="5"/>
                  </a:cxn>
                  <a:cxn ang="0">
                    <a:pos x="28" y="5"/>
                  </a:cxn>
                  <a:cxn ang="0">
                    <a:pos x="26" y="5"/>
                  </a:cxn>
                  <a:cxn ang="0">
                    <a:pos x="23" y="6"/>
                  </a:cxn>
                  <a:cxn ang="0">
                    <a:pos x="20" y="6"/>
                  </a:cxn>
                  <a:cxn ang="0">
                    <a:pos x="18" y="6"/>
                  </a:cxn>
                  <a:cxn ang="0">
                    <a:pos x="16" y="6"/>
                  </a:cxn>
                  <a:cxn ang="0">
                    <a:pos x="14" y="6"/>
                  </a:cxn>
                  <a:cxn ang="0">
                    <a:pos x="11" y="5"/>
                  </a:cxn>
                  <a:cxn ang="0">
                    <a:pos x="9" y="5"/>
                  </a:cxn>
                  <a:cxn ang="0">
                    <a:pos x="6" y="5"/>
                  </a:cxn>
                  <a:cxn ang="0">
                    <a:pos x="4" y="4"/>
                  </a:cxn>
                  <a:cxn ang="0">
                    <a:pos x="2" y="2"/>
                  </a:cxn>
                  <a:cxn ang="0">
                    <a:pos x="0" y="1"/>
                  </a:cxn>
                  <a:cxn ang="0">
                    <a:pos x="0" y="0"/>
                  </a:cxn>
                </a:cxnLst>
                <a:rect l="0" t="0" r="r" b="b"/>
                <a:pathLst>
                  <a:path w="140" h="6">
                    <a:moveTo>
                      <a:pt x="0" y="0"/>
                    </a:moveTo>
                    <a:lnTo>
                      <a:pt x="140" y="0"/>
                    </a:lnTo>
                    <a:lnTo>
                      <a:pt x="140" y="0"/>
                    </a:lnTo>
                    <a:lnTo>
                      <a:pt x="139" y="1"/>
                    </a:lnTo>
                    <a:lnTo>
                      <a:pt x="138" y="1"/>
                    </a:lnTo>
                    <a:lnTo>
                      <a:pt x="136" y="2"/>
                    </a:lnTo>
                    <a:lnTo>
                      <a:pt x="135" y="2"/>
                    </a:lnTo>
                    <a:lnTo>
                      <a:pt x="134" y="2"/>
                    </a:lnTo>
                    <a:lnTo>
                      <a:pt x="132" y="3"/>
                    </a:lnTo>
                    <a:lnTo>
                      <a:pt x="131" y="3"/>
                    </a:lnTo>
                    <a:lnTo>
                      <a:pt x="129" y="3"/>
                    </a:lnTo>
                    <a:lnTo>
                      <a:pt x="128" y="3"/>
                    </a:lnTo>
                    <a:lnTo>
                      <a:pt x="127" y="3"/>
                    </a:lnTo>
                    <a:lnTo>
                      <a:pt x="126" y="4"/>
                    </a:lnTo>
                    <a:lnTo>
                      <a:pt x="125" y="4"/>
                    </a:lnTo>
                    <a:lnTo>
                      <a:pt x="124" y="4"/>
                    </a:lnTo>
                    <a:lnTo>
                      <a:pt x="122" y="4"/>
                    </a:lnTo>
                    <a:lnTo>
                      <a:pt x="121" y="4"/>
                    </a:lnTo>
                    <a:lnTo>
                      <a:pt x="119" y="4"/>
                    </a:lnTo>
                    <a:lnTo>
                      <a:pt x="118" y="4"/>
                    </a:lnTo>
                    <a:lnTo>
                      <a:pt x="116" y="4"/>
                    </a:lnTo>
                    <a:lnTo>
                      <a:pt x="115" y="4"/>
                    </a:lnTo>
                    <a:lnTo>
                      <a:pt x="113" y="4"/>
                    </a:lnTo>
                    <a:lnTo>
                      <a:pt x="112" y="4"/>
                    </a:lnTo>
                    <a:lnTo>
                      <a:pt x="111" y="4"/>
                    </a:lnTo>
                    <a:lnTo>
                      <a:pt x="110" y="4"/>
                    </a:lnTo>
                    <a:lnTo>
                      <a:pt x="108" y="4"/>
                    </a:lnTo>
                    <a:lnTo>
                      <a:pt x="107" y="4"/>
                    </a:lnTo>
                    <a:lnTo>
                      <a:pt x="106" y="4"/>
                    </a:lnTo>
                    <a:lnTo>
                      <a:pt x="105" y="4"/>
                    </a:lnTo>
                    <a:lnTo>
                      <a:pt x="103" y="4"/>
                    </a:lnTo>
                    <a:lnTo>
                      <a:pt x="102" y="4"/>
                    </a:lnTo>
                    <a:lnTo>
                      <a:pt x="100" y="4"/>
                    </a:lnTo>
                    <a:lnTo>
                      <a:pt x="99" y="3"/>
                    </a:lnTo>
                    <a:lnTo>
                      <a:pt x="97" y="3"/>
                    </a:lnTo>
                    <a:lnTo>
                      <a:pt x="95" y="3"/>
                    </a:lnTo>
                    <a:lnTo>
                      <a:pt x="94" y="3"/>
                    </a:lnTo>
                    <a:lnTo>
                      <a:pt x="92" y="3"/>
                    </a:lnTo>
                    <a:lnTo>
                      <a:pt x="91" y="3"/>
                    </a:lnTo>
                    <a:lnTo>
                      <a:pt x="89" y="4"/>
                    </a:lnTo>
                    <a:lnTo>
                      <a:pt x="87" y="4"/>
                    </a:lnTo>
                    <a:lnTo>
                      <a:pt x="85" y="4"/>
                    </a:lnTo>
                    <a:lnTo>
                      <a:pt x="84" y="4"/>
                    </a:lnTo>
                    <a:lnTo>
                      <a:pt x="83" y="4"/>
                    </a:lnTo>
                    <a:lnTo>
                      <a:pt x="81" y="4"/>
                    </a:lnTo>
                    <a:lnTo>
                      <a:pt x="80" y="4"/>
                    </a:lnTo>
                    <a:lnTo>
                      <a:pt x="79" y="4"/>
                    </a:lnTo>
                    <a:lnTo>
                      <a:pt x="77" y="4"/>
                    </a:lnTo>
                    <a:lnTo>
                      <a:pt x="76" y="4"/>
                    </a:lnTo>
                    <a:lnTo>
                      <a:pt x="75" y="4"/>
                    </a:lnTo>
                    <a:lnTo>
                      <a:pt x="73" y="4"/>
                    </a:lnTo>
                    <a:lnTo>
                      <a:pt x="71" y="4"/>
                    </a:lnTo>
                    <a:lnTo>
                      <a:pt x="70" y="4"/>
                    </a:lnTo>
                    <a:lnTo>
                      <a:pt x="68" y="4"/>
                    </a:lnTo>
                    <a:lnTo>
                      <a:pt x="66" y="4"/>
                    </a:lnTo>
                    <a:lnTo>
                      <a:pt x="65" y="4"/>
                    </a:lnTo>
                    <a:lnTo>
                      <a:pt x="63" y="4"/>
                    </a:lnTo>
                    <a:lnTo>
                      <a:pt x="62" y="4"/>
                    </a:lnTo>
                    <a:lnTo>
                      <a:pt x="61" y="4"/>
                    </a:lnTo>
                    <a:lnTo>
                      <a:pt x="59" y="4"/>
                    </a:lnTo>
                    <a:lnTo>
                      <a:pt x="58" y="4"/>
                    </a:lnTo>
                    <a:lnTo>
                      <a:pt x="57" y="4"/>
                    </a:lnTo>
                    <a:lnTo>
                      <a:pt x="56" y="4"/>
                    </a:lnTo>
                    <a:lnTo>
                      <a:pt x="55" y="4"/>
                    </a:lnTo>
                    <a:lnTo>
                      <a:pt x="54" y="4"/>
                    </a:lnTo>
                    <a:lnTo>
                      <a:pt x="52" y="4"/>
                    </a:lnTo>
                    <a:lnTo>
                      <a:pt x="50" y="4"/>
                    </a:lnTo>
                    <a:lnTo>
                      <a:pt x="48" y="4"/>
                    </a:lnTo>
                    <a:lnTo>
                      <a:pt x="46" y="4"/>
                    </a:lnTo>
                    <a:lnTo>
                      <a:pt x="44" y="4"/>
                    </a:lnTo>
                    <a:lnTo>
                      <a:pt x="42" y="4"/>
                    </a:lnTo>
                    <a:lnTo>
                      <a:pt x="41" y="5"/>
                    </a:lnTo>
                    <a:lnTo>
                      <a:pt x="39" y="5"/>
                    </a:lnTo>
                    <a:lnTo>
                      <a:pt x="37" y="5"/>
                    </a:lnTo>
                    <a:lnTo>
                      <a:pt x="35" y="5"/>
                    </a:lnTo>
                    <a:lnTo>
                      <a:pt x="34" y="5"/>
                    </a:lnTo>
                    <a:lnTo>
                      <a:pt x="32" y="5"/>
                    </a:lnTo>
                    <a:lnTo>
                      <a:pt x="31" y="5"/>
                    </a:lnTo>
                    <a:lnTo>
                      <a:pt x="29" y="5"/>
                    </a:lnTo>
                    <a:lnTo>
                      <a:pt x="28" y="5"/>
                    </a:lnTo>
                    <a:lnTo>
                      <a:pt x="26" y="5"/>
                    </a:lnTo>
                    <a:lnTo>
                      <a:pt x="26" y="5"/>
                    </a:lnTo>
                    <a:lnTo>
                      <a:pt x="24" y="5"/>
                    </a:lnTo>
                    <a:lnTo>
                      <a:pt x="23" y="6"/>
                    </a:lnTo>
                    <a:lnTo>
                      <a:pt x="22" y="6"/>
                    </a:lnTo>
                    <a:lnTo>
                      <a:pt x="20" y="6"/>
                    </a:lnTo>
                    <a:lnTo>
                      <a:pt x="20" y="6"/>
                    </a:lnTo>
                    <a:lnTo>
                      <a:pt x="18" y="6"/>
                    </a:lnTo>
                    <a:lnTo>
                      <a:pt x="17" y="6"/>
                    </a:lnTo>
                    <a:lnTo>
                      <a:pt x="16" y="6"/>
                    </a:lnTo>
                    <a:lnTo>
                      <a:pt x="15" y="6"/>
                    </a:lnTo>
                    <a:lnTo>
                      <a:pt x="14" y="6"/>
                    </a:lnTo>
                    <a:lnTo>
                      <a:pt x="12" y="6"/>
                    </a:lnTo>
                    <a:lnTo>
                      <a:pt x="11" y="5"/>
                    </a:lnTo>
                    <a:lnTo>
                      <a:pt x="10" y="5"/>
                    </a:lnTo>
                    <a:lnTo>
                      <a:pt x="9" y="5"/>
                    </a:lnTo>
                    <a:lnTo>
                      <a:pt x="7" y="5"/>
                    </a:lnTo>
                    <a:lnTo>
                      <a:pt x="6" y="5"/>
                    </a:lnTo>
                    <a:lnTo>
                      <a:pt x="5" y="4"/>
                    </a:lnTo>
                    <a:lnTo>
                      <a:pt x="4" y="4"/>
                    </a:lnTo>
                    <a:lnTo>
                      <a:pt x="2" y="3"/>
                    </a:lnTo>
                    <a:lnTo>
                      <a:pt x="2" y="2"/>
                    </a:lnTo>
                    <a:lnTo>
                      <a:pt x="0" y="2"/>
                    </a:lnTo>
                    <a:lnTo>
                      <a:pt x="0" y="1"/>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8" name="Freeform 106"/>
              <p:cNvSpPr>
                <a:spLocks/>
              </p:cNvSpPr>
              <p:nvPr/>
            </p:nvSpPr>
            <p:spPr bwMode="auto">
              <a:xfrm>
                <a:off x="4615" y="1790"/>
                <a:ext cx="56" cy="15"/>
              </a:xfrm>
              <a:custGeom>
                <a:avLst/>
                <a:gdLst/>
                <a:ahLst/>
                <a:cxnLst>
                  <a:cxn ang="0">
                    <a:pos x="0" y="15"/>
                  </a:cxn>
                  <a:cxn ang="0">
                    <a:pos x="1" y="13"/>
                  </a:cxn>
                  <a:cxn ang="0">
                    <a:pos x="3" y="12"/>
                  </a:cxn>
                  <a:cxn ang="0">
                    <a:pos x="5" y="11"/>
                  </a:cxn>
                  <a:cxn ang="0">
                    <a:pos x="7" y="10"/>
                  </a:cxn>
                  <a:cxn ang="0">
                    <a:pos x="10" y="9"/>
                  </a:cxn>
                  <a:cxn ang="0">
                    <a:pos x="13" y="7"/>
                  </a:cxn>
                  <a:cxn ang="0">
                    <a:pos x="16" y="7"/>
                  </a:cxn>
                  <a:cxn ang="0">
                    <a:pos x="19" y="6"/>
                  </a:cxn>
                  <a:cxn ang="0">
                    <a:pos x="23" y="5"/>
                  </a:cxn>
                  <a:cxn ang="0">
                    <a:pos x="26" y="4"/>
                  </a:cxn>
                  <a:cxn ang="0">
                    <a:pos x="30" y="3"/>
                  </a:cxn>
                  <a:cxn ang="0">
                    <a:pos x="33" y="3"/>
                  </a:cxn>
                  <a:cxn ang="0">
                    <a:pos x="37" y="2"/>
                  </a:cxn>
                  <a:cxn ang="0">
                    <a:pos x="40" y="1"/>
                  </a:cxn>
                  <a:cxn ang="0">
                    <a:pos x="43" y="1"/>
                  </a:cxn>
                  <a:cxn ang="0">
                    <a:pos x="46" y="1"/>
                  </a:cxn>
                  <a:cxn ang="0">
                    <a:pos x="49" y="0"/>
                  </a:cxn>
                  <a:cxn ang="0">
                    <a:pos x="51" y="0"/>
                  </a:cxn>
                  <a:cxn ang="0">
                    <a:pos x="53" y="0"/>
                  </a:cxn>
                  <a:cxn ang="0">
                    <a:pos x="55" y="1"/>
                  </a:cxn>
                  <a:cxn ang="0">
                    <a:pos x="56" y="2"/>
                  </a:cxn>
                  <a:cxn ang="0">
                    <a:pos x="53" y="3"/>
                  </a:cxn>
                  <a:cxn ang="0">
                    <a:pos x="50" y="4"/>
                  </a:cxn>
                  <a:cxn ang="0">
                    <a:pos x="48" y="4"/>
                  </a:cxn>
                  <a:cxn ang="0">
                    <a:pos x="45" y="5"/>
                  </a:cxn>
                  <a:cxn ang="0">
                    <a:pos x="42" y="5"/>
                  </a:cxn>
                  <a:cxn ang="0">
                    <a:pos x="39" y="6"/>
                  </a:cxn>
                  <a:cxn ang="0">
                    <a:pos x="35" y="6"/>
                  </a:cxn>
                  <a:cxn ang="0">
                    <a:pos x="32" y="7"/>
                  </a:cxn>
                  <a:cxn ang="0">
                    <a:pos x="29" y="8"/>
                  </a:cxn>
                  <a:cxn ang="0">
                    <a:pos x="26" y="9"/>
                  </a:cxn>
                  <a:cxn ang="0">
                    <a:pos x="23" y="10"/>
                  </a:cxn>
                  <a:cxn ang="0">
                    <a:pos x="19" y="10"/>
                  </a:cxn>
                  <a:cxn ang="0">
                    <a:pos x="16" y="11"/>
                  </a:cxn>
                  <a:cxn ang="0">
                    <a:pos x="13" y="12"/>
                  </a:cxn>
                  <a:cxn ang="0">
                    <a:pos x="10" y="12"/>
                  </a:cxn>
                  <a:cxn ang="0">
                    <a:pos x="7" y="13"/>
                  </a:cxn>
                  <a:cxn ang="0">
                    <a:pos x="5" y="14"/>
                  </a:cxn>
                  <a:cxn ang="0">
                    <a:pos x="2" y="14"/>
                  </a:cxn>
                  <a:cxn ang="0">
                    <a:pos x="0" y="15"/>
                  </a:cxn>
                </a:cxnLst>
                <a:rect l="0" t="0" r="r" b="b"/>
                <a:pathLst>
                  <a:path w="56" h="15">
                    <a:moveTo>
                      <a:pt x="0" y="15"/>
                    </a:moveTo>
                    <a:lnTo>
                      <a:pt x="0" y="15"/>
                    </a:lnTo>
                    <a:lnTo>
                      <a:pt x="1" y="14"/>
                    </a:lnTo>
                    <a:lnTo>
                      <a:pt x="1" y="13"/>
                    </a:lnTo>
                    <a:lnTo>
                      <a:pt x="2" y="13"/>
                    </a:lnTo>
                    <a:lnTo>
                      <a:pt x="3" y="12"/>
                    </a:lnTo>
                    <a:lnTo>
                      <a:pt x="3" y="11"/>
                    </a:lnTo>
                    <a:lnTo>
                      <a:pt x="5" y="11"/>
                    </a:lnTo>
                    <a:lnTo>
                      <a:pt x="6" y="11"/>
                    </a:lnTo>
                    <a:lnTo>
                      <a:pt x="7" y="10"/>
                    </a:lnTo>
                    <a:lnTo>
                      <a:pt x="9" y="9"/>
                    </a:lnTo>
                    <a:lnTo>
                      <a:pt x="10" y="9"/>
                    </a:lnTo>
                    <a:lnTo>
                      <a:pt x="12" y="8"/>
                    </a:lnTo>
                    <a:lnTo>
                      <a:pt x="13" y="7"/>
                    </a:lnTo>
                    <a:lnTo>
                      <a:pt x="15" y="7"/>
                    </a:lnTo>
                    <a:lnTo>
                      <a:pt x="16" y="7"/>
                    </a:lnTo>
                    <a:lnTo>
                      <a:pt x="18" y="6"/>
                    </a:lnTo>
                    <a:lnTo>
                      <a:pt x="19" y="6"/>
                    </a:lnTo>
                    <a:lnTo>
                      <a:pt x="21" y="5"/>
                    </a:lnTo>
                    <a:lnTo>
                      <a:pt x="23" y="5"/>
                    </a:lnTo>
                    <a:lnTo>
                      <a:pt x="25" y="5"/>
                    </a:lnTo>
                    <a:lnTo>
                      <a:pt x="26" y="4"/>
                    </a:lnTo>
                    <a:lnTo>
                      <a:pt x="28" y="4"/>
                    </a:lnTo>
                    <a:lnTo>
                      <a:pt x="30" y="3"/>
                    </a:lnTo>
                    <a:lnTo>
                      <a:pt x="31" y="3"/>
                    </a:lnTo>
                    <a:lnTo>
                      <a:pt x="33" y="3"/>
                    </a:lnTo>
                    <a:lnTo>
                      <a:pt x="35" y="2"/>
                    </a:lnTo>
                    <a:lnTo>
                      <a:pt x="37" y="2"/>
                    </a:lnTo>
                    <a:lnTo>
                      <a:pt x="39" y="2"/>
                    </a:lnTo>
                    <a:lnTo>
                      <a:pt x="40" y="1"/>
                    </a:lnTo>
                    <a:lnTo>
                      <a:pt x="42" y="1"/>
                    </a:lnTo>
                    <a:lnTo>
                      <a:pt x="43" y="1"/>
                    </a:lnTo>
                    <a:lnTo>
                      <a:pt x="45" y="1"/>
                    </a:lnTo>
                    <a:lnTo>
                      <a:pt x="46" y="1"/>
                    </a:lnTo>
                    <a:lnTo>
                      <a:pt x="48" y="0"/>
                    </a:lnTo>
                    <a:lnTo>
                      <a:pt x="49" y="0"/>
                    </a:lnTo>
                    <a:lnTo>
                      <a:pt x="50" y="0"/>
                    </a:lnTo>
                    <a:lnTo>
                      <a:pt x="51" y="0"/>
                    </a:lnTo>
                    <a:lnTo>
                      <a:pt x="52" y="0"/>
                    </a:lnTo>
                    <a:lnTo>
                      <a:pt x="53" y="0"/>
                    </a:lnTo>
                    <a:lnTo>
                      <a:pt x="54" y="1"/>
                    </a:lnTo>
                    <a:lnTo>
                      <a:pt x="55" y="1"/>
                    </a:lnTo>
                    <a:lnTo>
                      <a:pt x="56" y="2"/>
                    </a:lnTo>
                    <a:lnTo>
                      <a:pt x="56" y="2"/>
                    </a:lnTo>
                    <a:lnTo>
                      <a:pt x="55" y="2"/>
                    </a:lnTo>
                    <a:lnTo>
                      <a:pt x="53" y="3"/>
                    </a:lnTo>
                    <a:lnTo>
                      <a:pt x="52" y="3"/>
                    </a:lnTo>
                    <a:lnTo>
                      <a:pt x="50" y="4"/>
                    </a:lnTo>
                    <a:lnTo>
                      <a:pt x="49" y="4"/>
                    </a:lnTo>
                    <a:lnTo>
                      <a:pt x="48" y="4"/>
                    </a:lnTo>
                    <a:lnTo>
                      <a:pt x="46" y="4"/>
                    </a:lnTo>
                    <a:lnTo>
                      <a:pt x="45" y="5"/>
                    </a:lnTo>
                    <a:lnTo>
                      <a:pt x="43" y="5"/>
                    </a:lnTo>
                    <a:lnTo>
                      <a:pt x="42" y="5"/>
                    </a:lnTo>
                    <a:lnTo>
                      <a:pt x="40" y="6"/>
                    </a:lnTo>
                    <a:lnTo>
                      <a:pt x="39" y="6"/>
                    </a:lnTo>
                    <a:lnTo>
                      <a:pt x="37" y="6"/>
                    </a:lnTo>
                    <a:lnTo>
                      <a:pt x="35" y="6"/>
                    </a:lnTo>
                    <a:lnTo>
                      <a:pt x="34" y="7"/>
                    </a:lnTo>
                    <a:lnTo>
                      <a:pt x="32" y="7"/>
                    </a:lnTo>
                    <a:lnTo>
                      <a:pt x="31" y="8"/>
                    </a:lnTo>
                    <a:lnTo>
                      <a:pt x="29" y="8"/>
                    </a:lnTo>
                    <a:lnTo>
                      <a:pt x="28" y="9"/>
                    </a:lnTo>
                    <a:lnTo>
                      <a:pt x="26" y="9"/>
                    </a:lnTo>
                    <a:lnTo>
                      <a:pt x="25" y="9"/>
                    </a:lnTo>
                    <a:lnTo>
                      <a:pt x="23" y="10"/>
                    </a:lnTo>
                    <a:lnTo>
                      <a:pt x="21" y="10"/>
                    </a:lnTo>
                    <a:lnTo>
                      <a:pt x="19" y="10"/>
                    </a:lnTo>
                    <a:lnTo>
                      <a:pt x="17" y="11"/>
                    </a:lnTo>
                    <a:lnTo>
                      <a:pt x="16" y="11"/>
                    </a:lnTo>
                    <a:lnTo>
                      <a:pt x="15" y="11"/>
                    </a:lnTo>
                    <a:lnTo>
                      <a:pt x="13" y="12"/>
                    </a:lnTo>
                    <a:lnTo>
                      <a:pt x="11" y="12"/>
                    </a:lnTo>
                    <a:lnTo>
                      <a:pt x="10" y="12"/>
                    </a:lnTo>
                    <a:lnTo>
                      <a:pt x="9" y="13"/>
                    </a:lnTo>
                    <a:lnTo>
                      <a:pt x="7" y="13"/>
                    </a:lnTo>
                    <a:lnTo>
                      <a:pt x="6" y="13"/>
                    </a:lnTo>
                    <a:lnTo>
                      <a:pt x="5" y="14"/>
                    </a:lnTo>
                    <a:lnTo>
                      <a:pt x="4" y="14"/>
                    </a:lnTo>
                    <a:lnTo>
                      <a:pt x="2" y="14"/>
                    </a:lnTo>
                    <a:lnTo>
                      <a:pt x="1" y="15"/>
                    </a:lnTo>
                    <a:lnTo>
                      <a:pt x="0" y="15"/>
                    </a:lnTo>
                    <a:lnTo>
                      <a:pt x="0" y="1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79" name="Freeform 107"/>
              <p:cNvSpPr>
                <a:spLocks/>
              </p:cNvSpPr>
              <p:nvPr/>
            </p:nvSpPr>
            <p:spPr bwMode="auto">
              <a:xfrm>
                <a:off x="4705" y="1789"/>
                <a:ext cx="55" cy="16"/>
              </a:xfrm>
              <a:custGeom>
                <a:avLst/>
                <a:gdLst/>
                <a:ahLst/>
                <a:cxnLst>
                  <a:cxn ang="0">
                    <a:pos x="0" y="2"/>
                  </a:cxn>
                  <a:cxn ang="0">
                    <a:pos x="0" y="0"/>
                  </a:cxn>
                  <a:cxn ang="0">
                    <a:pos x="1" y="0"/>
                  </a:cxn>
                  <a:cxn ang="0">
                    <a:pos x="2" y="0"/>
                  </a:cxn>
                  <a:cxn ang="0">
                    <a:pos x="3" y="0"/>
                  </a:cxn>
                  <a:cxn ang="0">
                    <a:pos x="4" y="1"/>
                  </a:cxn>
                  <a:cxn ang="0">
                    <a:pos x="5" y="1"/>
                  </a:cxn>
                  <a:cxn ang="0">
                    <a:pos x="7" y="1"/>
                  </a:cxn>
                  <a:cxn ang="0">
                    <a:pos x="8" y="1"/>
                  </a:cxn>
                  <a:cxn ang="0">
                    <a:pos x="9" y="2"/>
                  </a:cxn>
                  <a:cxn ang="0">
                    <a:pos x="10" y="2"/>
                  </a:cxn>
                  <a:cxn ang="0">
                    <a:pos x="12" y="2"/>
                  </a:cxn>
                  <a:cxn ang="0">
                    <a:pos x="14" y="3"/>
                  </a:cxn>
                  <a:cxn ang="0">
                    <a:pos x="15" y="3"/>
                  </a:cxn>
                  <a:cxn ang="0">
                    <a:pos x="17" y="3"/>
                  </a:cxn>
                  <a:cxn ang="0">
                    <a:pos x="19" y="4"/>
                  </a:cxn>
                  <a:cxn ang="0">
                    <a:pos x="20" y="4"/>
                  </a:cxn>
                  <a:cxn ang="0">
                    <a:pos x="22" y="4"/>
                  </a:cxn>
                  <a:cxn ang="0">
                    <a:pos x="24" y="5"/>
                  </a:cxn>
                  <a:cxn ang="0">
                    <a:pos x="25" y="5"/>
                  </a:cxn>
                  <a:cxn ang="0">
                    <a:pos x="27" y="5"/>
                  </a:cxn>
                  <a:cxn ang="0">
                    <a:pos x="28" y="6"/>
                  </a:cxn>
                  <a:cxn ang="0">
                    <a:pos x="30" y="6"/>
                  </a:cxn>
                  <a:cxn ang="0">
                    <a:pos x="31" y="6"/>
                  </a:cxn>
                  <a:cxn ang="0">
                    <a:pos x="33" y="6"/>
                  </a:cxn>
                  <a:cxn ang="0">
                    <a:pos x="34" y="7"/>
                  </a:cxn>
                  <a:cxn ang="0">
                    <a:pos x="35" y="7"/>
                  </a:cxn>
                  <a:cxn ang="0">
                    <a:pos x="37" y="7"/>
                  </a:cxn>
                  <a:cxn ang="0">
                    <a:pos x="38" y="7"/>
                  </a:cxn>
                  <a:cxn ang="0">
                    <a:pos x="40" y="8"/>
                  </a:cxn>
                  <a:cxn ang="0">
                    <a:pos x="41" y="8"/>
                  </a:cxn>
                  <a:cxn ang="0">
                    <a:pos x="42" y="8"/>
                  </a:cxn>
                  <a:cxn ang="0">
                    <a:pos x="43" y="8"/>
                  </a:cxn>
                  <a:cxn ang="0">
                    <a:pos x="45" y="9"/>
                  </a:cxn>
                  <a:cxn ang="0">
                    <a:pos x="47" y="9"/>
                  </a:cxn>
                  <a:cxn ang="0">
                    <a:pos x="49" y="10"/>
                  </a:cxn>
                  <a:cxn ang="0">
                    <a:pos x="50" y="10"/>
                  </a:cxn>
                  <a:cxn ang="0">
                    <a:pos x="51" y="11"/>
                  </a:cxn>
                  <a:cxn ang="0">
                    <a:pos x="52" y="12"/>
                  </a:cxn>
                  <a:cxn ang="0">
                    <a:pos x="53" y="12"/>
                  </a:cxn>
                  <a:cxn ang="0">
                    <a:pos x="54" y="12"/>
                  </a:cxn>
                  <a:cxn ang="0">
                    <a:pos x="55" y="13"/>
                  </a:cxn>
                  <a:cxn ang="0">
                    <a:pos x="55" y="14"/>
                  </a:cxn>
                  <a:cxn ang="0">
                    <a:pos x="55" y="15"/>
                  </a:cxn>
                  <a:cxn ang="0">
                    <a:pos x="55" y="16"/>
                  </a:cxn>
                  <a:cxn ang="0">
                    <a:pos x="55" y="16"/>
                  </a:cxn>
                  <a:cxn ang="0">
                    <a:pos x="0" y="2"/>
                  </a:cxn>
                </a:cxnLst>
                <a:rect l="0" t="0" r="r" b="b"/>
                <a:pathLst>
                  <a:path w="55" h="16">
                    <a:moveTo>
                      <a:pt x="0" y="2"/>
                    </a:moveTo>
                    <a:lnTo>
                      <a:pt x="0" y="0"/>
                    </a:lnTo>
                    <a:lnTo>
                      <a:pt x="1" y="0"/>
                    </a:lnTo>
                    <a:lnTo>
                      <a:pt x="2" y="0"/>
                    </a:lnTo>
                    <a:lnTo>
                      <a:pt x="3" y="0"/>
                    </a:lnTo>
                    <a:lnTo>
                      <a:pt x="4" y="1"/>
                    </a:lnTo>
                    <a:lnTo>
                      <a:pt x="5" y="1"/>
                    </a:lnTo>
                    <a:lnTo>
                      <a:pt x="7" y="1"/>
                    </a:lnTo>
                    <a:lnTo>
                      <a:pt x="8" y="1"/>
                    </a:lnTo>
                    <a:lnTo>
                      <a:pt x="9" y="2"/>
                    </a:lnTo>
                    <a:lnTo>
                      <a:pt x="10" y="2"/>
                    </a:lnTo>
                    <a:lnTo>
                      <a:pt x="12" y="2"/>
                    </a:lnTo>
                    <a:lnTo>
                      <a:pt x="14" y="3"/>
                    </a:lnTo>
                    <a:lnTo>
                      <a:pt x="15" y="3"/>
                    </a:lnTo>
                    <a:lnTo>
                      <a:pt x="17" y="3"/>
                    </a:lnTo>
                    <a:lnTo>
                      <a:pt x="19" y="4"/>
                    </a:lnTo>
                    <a:lnTo>
                      <a:pt x="20" y="4"/>
                    </a:lnTo>
                    <a:lnTo>
                      <a:pt x="22" y="4"/>
                    </a:lnTo>
                    <a:lnTo>
                      <a:pt x="24" y="5"/>
                    </a:lnTo>
                    <a:lnTo>
                      <a:pt x="25" y="5"/>
                    </a:lnTo>
                    <a:lnTo>
                      <a:pt x="27" y="5"/>
                    </a:lnTo>
                    <a:lnTo>
                      <a:pt x="28" y="6"/>
                    </a:lnTo>
                    <a:lnTo>
                      <a:pt x="30" y="6"/>
                    </a:lnTo>
                    <a:lnTo>
                      <a:pt x="31" y="6"/>
                    </a:lnTo>
                    <a:lnTo>
                      <a:pt x="33" y="6"/>
                    </a:lnTo>
                    <a:lnTo>
                      <a:pt x="34" y="7"/>
                    </a:lnTo>
                    <a:lnTo>
                      <a:pt x="35" y="7"/>
                    </a:lnTo>
                    <a:lnTo>
                      <a:pt x="37" y="7"/>
                    </a:lnTo>
                    <a:lnTo>
                      <a:pt x="38" y="7"/>
                    </a:lnTo>
                    <a:lnTo>
                      <a:pt x="40" y="8"/>
                    </a:lnTo>
                    <a:lnTo>
                      <a:pt x="41" y="8"/>
                    </a:lnTo>
                    <a:lnTo>
                      <a:pt x="42" y="8"/>
                    </a:lnTo>
                    <a:lnTo>
                      <a:pt x="43" y="8"/>
                    </a:lnTo>
                    <a:lnTo>
                      <a:pt x="45" y="9"/>
                    </a:lnTo>
                    <a:lnTo>
                      <a:pt x="47" y="9"/>
                    </a:lnTo>
                    <a:lnTo>
                      <a:pt x="49" y="10"/>
                    </a:lnTo>
                    <a:lnTo>
                      <a:pt x="50" y="10"/>
                    </a:lnTo>
                    <a:lnTo>
                      <a:pt x="51" y="11"/>
                    </a:lnTo>
                    <a:lnTo>
                      <a:pt x="52" y="12"/>
                    </a:lnTo>
                    <a:lnTo>
                      <a:pt x="53" y="12"/>
                    </a:lnTo>
                    <a:lnTo>
                      <a:pt x="54" y="12"/>
                    </a:lnTo>
                    <a:lnTo>
                      <a:pt x="55" y="13"/>
                    </a:lnTo>
                    <a:lnTo>
                      <a:pt x="55" y="14"/>
                    </a:lnTo>
                    <a:lnTo>
                      <a:pt x="55" y="15"/>
                    </a:lnTo>
                    <a:lnTo>
                      <a:pt x="55" y="16"/>
                    </a:lnTo>
                    <a:lnTo>
                      <a:pt x="55" y="16"/>
                    </a:lnTo>
                    <a:lnTo>
                      <a:pt x="0"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0" name="Freeform 108"/>
              <p:cNvSpPr>
                <a:spLocks/>
              </p:cNvSpPr>
              <p:nvPr/>
            </p:nvSpPr>
            <p:spPr bwMode="auto">
              <a:xfrm>
                <a:off x="4674" y="1791"/>
                <a:ext cx="25" cy="4"/>
              </a:xfrm>
              <a:custGeom>
                <a:avLst/>
                <a:gdLst/>
                <a:ahLst/>
                <a:cxnLst>
                  <a:cxn ang="0">
                    <a:pos x="0" y="0"/>
                  </a:cxn>
                  <a:cxn ang="0">
                    <a:pos x="25" y="0"/>
                  </a:cxn>
                  <a:cxn ang="0">
                    <a:pos x="24" y="0"/>
                  </a:cxn>
                  <a:cxn ang="0">
                    <a:pos x="23" y="0"/>
                  </a:cxn>
                  <a:cxn ang="0">
                    <a:pos x="22" y="1"/>
                  </a:cxn>
                  <a:cxn ang="0">
                    <a:pos x="21" y="1"/>
                  </a:cxn>
                  <a:cxn ang="0">
                    <a:pos x="19" y="2"/>
                  </a:cxn>
                  <a:cxn ang="0">
                    <a:pos x="18" y="2"/>
                  </a:cxn>
                  <a:cxn ang="0">
                    <a:pos x="17" y="2"/>
                  </a:cxn>
                  <a:cxn ang="0">
                    <a:pos x="16" y="2"/>
                  </a:cxn>
                  <a:cxn ang="0">
                    <a:pos x="15" y="3"/>
                  </a:cxn>
                  <a:cxn ang="0">
                    <a:pos x="14" y="3"/>
                  </a:cxn>
                  <a:cxn ang="0">
                    <a:pos x="12" y="3"/>
                  </a:cxn>
                  <a:cxn ang="0">
                    <a:pos x="11" y="3"/>
                  </a:cxn>
                  <a:cxn ang="0">
                    <a:pos x="10" y="3"/>
                  </a:cxn>
                  <a:cxn ang="0">
                    <a:pos x="8" y="3"/>
                  </a:cxn>
                  <a:cxn ang="0">
                    <a:pos x="7" y="3"/>
                  </a:cxn>
                  <a:cxn ang="0">
                    <a:pos x="6" y="3"/>
                  </a:cxn>
                  <a:cxn ang="0">
                    <a:pos x="5" y="3"/>
                  </a:cxn>
                  <a:cxn ang="0">
                    <a:pos x="4" y="3"/>
                  </a:cxn>
                  <a:cxn ang="0">
                    <a:pos x="2" y="3"/>
                  </a:cxn>
                  <a:cxn ang="0">
                    <a:pos x="2" y="3"/>
                  </a:cxn>
                  <a:cxn ang="0">
                    <a:pos x="1" y="3"/>
                  </a:cxn>
                  <a:cxn ang="0">
                    <a:pos x="0" y="4"/>
                  </a:cxn>
                  <a:cxn ang="0">
                    <a:pos x="0" y="0"/>
                  </a:cxn>
                </a:cxnLst>
                <a:rect l="0" t="0" r="r" b="b"/>
                <a:pathLst>
                  <a:path w="25" h="4">
                    <a:moveTo>
                      <a:pt x="0" y="0"/>
                    </a:moveTo>
                    <a:lnTo>
                      <a:pt x="25" y="0"/>
                    </a:lnTo>
                    <a:lnTo>
                      <a:pt x="24" y="0"/>
                    </a:lnTo>
                    <a:lnTo>
                      <a:pt x="23" y="0"/>
                    </a:lnTo>
                    <a:lnTo>
                      <a:pt x="22" y="1"/>
                    </a:lnTo>
                    <a:lnTo>
                      <a:pt x="21" y="1"/>
                    </a:lnTo>
                    <a:lnTo>
                      <a:pt x="19" y="2"/>
                    </a:lnTo>
                    <a:lnTo>
                      <a:pt x="18" y="2"/>
                    </a:lnTo>
                    <a:lnTo>
                      <a:pt x="17" y="2"/>
                    </a:lnTo>
                    <a:lnTo>
                      <a:pt x="16" y="2"/>
                    </a:lnTo>
                    <a:lnTo>
                      <a:pt x="15" y="3"/>
                    </a:lnTo>
                    <a:lnTo>
                      <a:pt x="14" y="3"/>
                    </a:lnTo>
                    <a:lnTo>
                      <a:pt x="12" y="3"/>
                    </a:lnTo>
                    <a:lnTo>
                      <a:pt x="11" y="3"/>
                    </a:lnTo>
                    <a:lnTo>
                      <a:pt x="10" y="3"/>
                    </a:lnTo>
                    <a:lnTo>
                      <a:pt x="8" y="3"/>
                    </a:lnTo>
                    <a:lnTo>
                      <a:pt x="7" y="3"/>
                    </a:lnTo>
                    <a:lnTo>
                      <a:pt x="6" y="3"/>
                    </a:lnTo>
                    <a:lnTo>
                      <a:pt x="5" y="3"/>
                    </a:lnTo>
                    <a:lnTo>
                      <a:pt x="4" y="3"/>
                    </a:lnTo>
                    <a:lnTo>
                      <a:pt x="2" y="3"/>
                    </a:lnTo>
                    <a:lnTo>
                      <a:pt x="2" y="3"/>
                    </a:lnTo>
                    <a:lnTo>
                      <a:pt x="1" y="3"/>
                    </a:lnTo>
                    <a:lnTo>
                      <a:pt x="0" y="4"/>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1" name="Freeform 109"/>
              <p:cNvSpPr>
                <a:spLocks/>
              </p:cNvSpPr>
              <p:nvPr/>
            </p:nvSpPr>
            <p:spPr bwMode="auto">
              <a:xfrm>
                <a:off x="4633" y="1809"/>
                <a:ext cx="7" cy="14"/>
              </a:xfrm>
              <a:custGeom>
                <a:avLst/>
                <a:gdLst/>
                <a:ahLst/>
                <a:cxnLst>
                  <a:cxn ang="0">
                    <a:pos x="7" y="0"/>
                  </a:cxn>
                  <a:cxn ang="0">
                    <a:pos x="7" y="14"/>
                  </a:cxn>
                  <a:cxn ang="0">
                    <a:pos x="7" y="14"/>
                  </a:cxn>
                  <a:cxn ang="0">
                    <a:pos x="6" y="14"/>
                  </a:cxn>
                  <a:cxn ang="0">
                    <a:pos x="5" y="13"/>
                  </a:cxn>
                  <a:cxn ang="0">
                    <a:pos x="4" y="13"/>
                  </a:cxn>
                  <a:cxn ang="0">
                    <a:pos x="2" y="13"/>
                  </a:cxn>
                  <a:cxn ang="0">
                    <a:pos x="1" y="13"/>
                  </a:cxn>
                  <a:cxn ang="0">
                    <a:pos x="1" y="12"/>
                  </a:cxn>
                  <a:cxn ang="0">
                    <a:pos x="0" y="11"/>
                  </a:cxn>
                  <a:cxn ang="0">
                    <a:pos x="0" y="10"/>
                  </a:cxn>
                  <a:cxn ang="0">
                    <a:pos x="0" y="9"/>
                  </a:cxn>
                  <a:cxn ang="0">
                    <a:pos x="0" y="8"/>
                  </a:cxn>
                  <a:cxn ang="0">
                    <a:pos x="1" y="7"/>
                  </a:cxn>
                  <a:cxn ang="0">
                    <a:pos x="1" y="6"/>
                  </a:cxn>
                  <a:cxn ang="0">
                    <a:pos x="1" y="5"/>
                  </a:cxn>
                  <a:cxn ang="0">
                    <a:pos x="2" y="5"/>
                  </a:cxn>
                  <a:cxn ang="0">
                    <a:pos x="2" y="4"/>
                  </a:cxn>
                  <a:cxn ang="0">
                    <a:pos x="2" y="4"/>
                  </a:cxn>
                  <a:cxn ang="0">
                    <a:pos x="2" y="3"/>
                  </a:cxn>
                  <a:cxn ang="0">
                    <a:pos x="2" y="2"/>
                  </a:cxn>
                  <a:cxn ang="0">
                    <a:pos x="3" y="1"/>
                  </a:cxn>
                  <a:cxn ang="0">
                    <a:pos x="3" y="0"/>
                  </a:cxn>
                  <a:cxn ang="0">
                    <a:pos x="4" y="0"/>
                  </a:cxn>
                  <a:cxn ang="0">
                    <a:pos x="7" y="0"/>
                  </a:cxn>
                </a:cxnLst>
                <a:rect l="0" t="0" r="r" b="b"/>
                <a:pathLst>
                  <a:path w="7" h="14">
                    <a:moveTo>
                      <a:pt x="7" y="0"/>
                    </a:moveTo>
                    <a:lnTo>
                      <a:pt x="7" y="14"/>
                    </a:lnTo>
                    <a:lnTo>
                      <a:pt x="7" y="14"/>
                    </a:lnTo>
                    <a:lnTo>
                      <a:pt x="6" y="14"/>
                    </a:lnTo>
                    <a:lnTo>
                      <a:pt x="5" y="13"/>
                    </a:lnTo>
                    <a:lnTo>
                      <a:pt x="4" y="13"/>
                    </a:lnTo>
                    <a:lnTo>
                      <a:pt x="2" y="13"/>
                    </a:lnTo>
                    <a:lnTo>
                      <a:pt x="1" y="13"/>
                    </a:lnTo>
                    <a:lnTo>
                      <a:pt x="1" y="12"/>
                    </a:lnTo>
                    <a:lnTo>
                      <a:pt x="0" y="11"/>
                    </a:lnTo>
                    <a:lnTo>
                      <a:pt x="0" y="10"/>
                    </a:lnTo>
                    <a:lnTo>
                      <a:pt x="0" y="9"/>
                    </a:lnTo>
                    <a:lnTo>
                      <a:pt x="0" y="8"/>
                    </a:lnTo>
                    <a:lnTo>
                      <a:pt x="1" y="7"/>
                    </a:lnTo>
                    <a:lnTo>
                      <a:pt x="1" y="6"/>
                    </a:lnTo>
                    <a:lnTo>
                      <a:pt x="1" y="5"/>
                    </a:lnTo>
                    <a:lnTo>
                      <a:pt x="2" y="5"/>
                    </a:lnTo>
                    <a:lnTo>
                      <a:pt x="2" y="4"/>
                    </a:lnTo>
                    <a:lnTo>
                      <a:pt x="2" y="4"/>
                    </a:lnTo>
                    <a:lnTo>
                      <a:pt x="2" y="3"/>
                    </a:lnTo>
                    <a:lnTo>
                      <a:pt x="2" y="2"/>
                    </a:lnTo>
                    <a:lnTo>
                      <a:pt x="3" y="1"/>
                    </a:lnTo>
                    <a:lnTo>
                      <a:pt x="3" y="0"/>
                    </a:lnTo>
                    <a:lnTo>
                      <a:pt x="4" y="0"/>
                    </a:lnTo>
                    <a:lnTo>
                      <a:pt x="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2" name="Freeform 110"/>
              <p:cNvSpPr>
                <a:spLocks/>
              </p:cNvSpPr>
              <p:nvPr/>
            </p:nvSpPr>
            <p:spPr bwMode="auto">
              <a:xfrm>
                <a:off x="4739" y="1807"/>
                <a:ext cx="6" cy="14"/>
              </a:xfrm>
              <a:custGeom>
                <a:avLst/>
                <a:gdLst/>
                <a:ahLst/>
                <a:cxnLst>
                  <a:cxn ang="0">
                    <a:pos x="0" y="0"/>
                  </a:cxn>
                  <a:cxn ang="0">
                    <a:pos x="0" y="14"/>
                  </a:cxn>
                  <a:cxn ang="0">
                    <a:pos x="1" y="14"/>
                  </a:cxn>
                  <a:cxn ang="0">
                    <a:pos x="3" y="14"/>
                  </a:cxn>
                  <a:cxn ang="0">
                    <a:pos x="4" y="14"/>
                  </a:cxn>
                  <a:cxn ang="0">
                    <a:pos x="5" y="13"/>
                  </a:cxn>
                  <a:cxn ang="0">
                    <a:pos x="6" y="13"/>
                  </a:cxn>
                  <a:cxn ang="0">
                    <a:pos x="6" y="12"/>
                  </a:cxn>
                  <a:cxn ang="0">
                    <a:pos x="6" y="10"/>
                  </a:cxn>
                  <a:cxn ang="0">
                    <a:pos x="6" y="10"/>
                  </a:cxn>
                  <a:cxn ang="0">
                    <a:pos x="6" y="9"/>
                  </a:cxn>
                  <a:cxn ang="0">
                    <a:pos x="6" y="8"/>
                  </a:cxn>
                  <a:cxn ang="0">
                    <a:pos x="6" y="7"/>
                  </a:cxn>
                  <a:cxn ang="0">
                    <a:pos x="5" y="6"/>
                  </a:cxn>
                  <a:cxn ang="0">
                    <a:pos x="5" y="6"/>
                  </a:cxn>
                  <a:cxn ang="0">
                    <a:pos x="5" y="5"/>
                  </a:cxn>
                  <a:cxn ang="0">
                    <a:pos x="4" y="4"/>
                  </a:cxn>
                  <a:cxn ang="0">
                    <a:pos x="4" y="4"/>
                  </a:cxn>
                  <a:cxn ang="0">
                    <a:pos x="4" y="3"/>
                  </a:cxn>
                  <a:cxn ang="0">
                    <a:pos x="4" y="2"/>
                  </a:cxn>
                  <a:cxn ang="0">
                    <a:pos x="3" y="1"/>
                  </a:cxn>
                  <a:cxn ang="0">
                    <a:pos x="3" y="0"/>
                  </a:cxn>
                  <a:cxn ang="0">
                    <a:pos x="0" y="0"/>
                  </a:cxn>
                </a:cxnLst>
                <a:rect l="0" t="0" r="r" b="b"/>
                <a:pathLst>
                  <a:path w="6" h="14">
                    <a:moveTo>
                      <a:pt x="0" y="0"/>
                    </a:moveTo>
                    <a:lnTo>
                      <a:pt x="0" y="14"/>
                    </a:lnTo>
                    <a:lnTo>
                      <a:pt x="1" y="14"/>
                    </a:lnTo>
                    <a:lnTo>
                      <a:pt x="3" y="14"/>
                    </a:lnTo>
                    <a:lnTo>
                      <a:pt x="4" y="14"/>
                    </a:lnTo>
                    <a:lnTo>
                      <a:pt x="5" y="13"/>
                    </a:lnTo>
                    <a:lnTo>
                      <a:pt x="6" y="13"/>
                    </a:lnTo>
                    <a:lnTo>
                      <a:pt x="6" y="12"/>
                    </a:lnTo>
                    <a:lnTo>
                      <a:pt x="6" y="10"/>
                    </a:lnTo>
                    <a:lnTo>
                      <a:pt x="6" y="10"/>
                    </a:lnTo>
                    <a:lnTo>
                      <a:pt x="6" y="9"/>
                    </a:lnTo>
                    <a:lnTo>
                      <a:pt x="6" y="8"/>
                    </a:lnTo>
                    <a:lnTo>
                      <a:pt x="6" y="7"/>
                    </a:lnTo>
                    <a:lnTo>
                      <a:pt x="5" y="6"/>
                    </a:lnTo>
                    <a:lnTo>
                      <a:pt x="5" y="6"/>
                    </a:lnTo>
                    <a:lnTo>
                      <a:pt x="5" y="5"/>
                    </a:lnTo>
                    <a:lnTo>
                      <a:pt x="4" y="4"/>
                    </a:lnTo>
                    <a:lnTo>
                      <a:pt x="4" y="4"/>
                    </a:lnTo>
                    <a:lnTo>
                      <a:pt x="4" y="3"/>
                    </a:lnTo>
                    <a:lnTo>
                      <a:pt x="4" y="2"/>
                    </a:lnTo>
                    <a:lnTo>
                      <a:pt x="3" y="1"/>
                    </a:lnTo>
                    <a:lnTo>
                      <a:pt x="3"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3" name="Freeform 111"/>
              <p:cNvSpPr>
                <a:spLocks/>
              </p:cNvSpPr>
              <p:nvPr/>
            </p:nvSpPr>
            <p:spPr bwMode="auto">
              <a:xfrm>
                <a:off x="4473" y="1732"/>
                <a:ext cx="283" cy="50"/>
              </a:xfrm>
              <a:custGeom>
                <a:avLst/>
                <a:gdLst/>
                <a:ahLst/>
                <a:cxnLst>
                  <a:cxn ang="0">
                    <a:pos x="3" y="2"/>
                  </a:cxn>
                  <a:cxn ang="0">
                    <a:pos x="8" y="6"/>
                  </a:cxn>
                  <a:cxn ang="0">
                    <a:pos x="13" y="8"/>
                  </a:cxn>
                  <a:cxn ang="0">
                    <a:pos x="18" y="11"/>
                  </a:cxn>
                  <a:cxn ang="0">
                    <a:pos x="25" y="15"/>
                  </a:cxn>
                  <a:cxn ang="0">
                    <a:pos x="33" y="18"/>
                  </a:cxn>
                  <a:cxn ang="0">
                    <a:pos x="42" y="22"/>
                  </a:cxn>
                  <a:cxn ang="0">
                    <a:pos x="52" y="25"/>
                  </a:cxn>
                  <a:cxn ang="0">
                    <a:pos x="63" y="29"/>
                  </a:cxn>
                  <a:cxn ang="0">
                    <a:pos x="76" y="33"/>
                  </a:cxn>
                  <a:cxn ang="0">
                    <a:pos x="89" y="36"/>
                  </a:cxn>
                  <a:cxn ang="0">
                    <a:pos x="104" y="40"/>
                  </a:cxn>
                  <a:cxn ang="0">
                    <a:pos x="121" y="43"/>
                  </a:cxn>
                  <a:cxn ang="0">
                    <a:pos x="139" y="45"/>
                  </a:cxn>
                  <a:cxn ang="0">
                    <a:pos x="156" y="47"/>
                  </a:cxn>
                  <a:cxn ang="0">
                    <a:pos x="173" y="49"/>
                  </a:cxn>
                  <a:cxn ang="0">
                    <a:pos x="188" y="49"/>
                  </a:cxn>
                  <a:cxn ang="0">
                    <a:pos x="202" y="50"/>
                  </a:cxn>
                  <a:cxn ang="0">
                    <a:pos x="215" y="50"/>
                  </a:cxn>
                  <a:cxn ang="0">
                    <a:pos x="227" y="50"/>
                  </a:cxn>
                  <a:cxn ang="0">
                    <a:pos x="238" y="49"/>
                  </a:cxn>
                  <a:cxn ang="0">
                    <a:pos x="247" y="49"/>
                  </a:cxn>
                  <a:cxn ang="0">
                    <a:pos x="256" y="48"/>
                  </a:cxn>
                  <a:cxn ang="0">
                    <a:pos x="263" y="47"/>
                  </a:cxn>
                  <a:cxn ang="0">
                    <a:pos x="270" y="46"/>
                  </a:cxn>
                  <a:cxn ang="0">
                    <a:pos x="275" y="45"/>
                  </a:cxn>
                  <a:cxn ang="0">
                    <a:pos x="279" y="44"/>
                  </a:cxn>
                  <a:cxn ang="0">
                    <a:pos x="283" y="43"/>
                  </a:cxn>
                  <a:cxn ang="0">
                    <a:pos x="281" y="43"/>
                  </a:cxn>
                  <a:cxn ang="0">
                    <a:pos x="277" y="44"/>
                  </a:cxn>
                  <a:cxn ang="0">
                    <a:pos x="272" y="45"/>
                  </a:cxn>
                  <a:cxn ang="0">
                    <a:pos x="266" y="45"/>
                  </a:cxn>
                  <a:cxn ang="0">
                    <a:pos x="258" y="46"/>
                  </a:cxn>
                  <a:cxn ang="0">
                    <a:pos x="249" y="47"/>
                  </a:cxn>
                  <a:cxn ang="0">
                    <a:pos x="239" y="47"/>
                  </a:cxn>
                  <a:cxn ang="0">
                    <a:pos x="227" y="47"/>
                  </a:cxn>
                  <a:cxn ang="0">
                    <a:pos x="215" y="47"/>
                  </a:cxn>
                  <a:cxn ang="0">
                    <a:pos x="201" y="47"/>
                  </a:cxn>
                  <a:cxn ang="0">
                    <a:pos x="187" y="46"/>
                  </a:cxn>
                  <a:cxn ang="0">
                    <a:pos x="171" y="45"/>
                  </a:cxn>
                  <a:cxn ang="0">
                    <a:pos x="155" y="43"/>
                  </a:cxn>
                  <a:cxn ang="0">
                    <a:pos x="138" y="41"/>
                  </a:cxn>
                  <a:cxn ang="0">
                    <a:pos x="121" y="38"/>
                  </a:cxn>
                  <a:cxn ang="0">
                    <a:pos x="109" y="36"/>
                  </a:cxn>
                  <a:cxn ang="0">
                    <a:pos x="100" y="34"/>
                  </a:cxn>
                  <a:cxn ang="0">
                    <a:pos x="90" y="31"/>
                  </a:cxn>
                  <a:cxn ang="0">
                    <a:pos x="80" y="28"/>
                  </a:cxn>
                  <a:cxn ang="0">
                    <a:pos x="70" y="26"/>
                  </a:cxn>
                  <a:cxn ang="0">
                    <a:pos x="61" y="23"/>
                  </a:cxn>
                  <a:cxn ang="0">
                    <a:pos x="51" y="19"/>
                  </a:cxn>
                  <a:cxn ang="0">
                    <a:pos x="42" y="16"/>
                  </a:cxn>
                  <a:cxn ang="0">
                    <a:pos x="34" y="13"/>
                  </a:cxn>
                  <a:cxn ang="0">
                    <a:pos x="26" y="10"/>
                  </a:cxn>
                  <a:cxn ang="0">
                    <a:pos x="19" y="7"/>
                  </a:cxn>
                  <a:cxn ang="0">
                    <a:pos x="12" y="5"/>
                  </a:cxn>
                  <a:cxn ang="0">
                    <a:pos x="8" y="3"/>
                  </a:cxn>
                  <a:cxn ang="0">
                    <a:pos x="2" y="1"/>
                  </a:cxn>
                </a:cxnLst>
                <a:rect l="0" t="0" r="r" b="b"/>
                <a:pathLst>
                  <a:path w="283" h="50">
                    <a:moveTo>
                      <a:pt x="0" y="0"/>
                    </a:moveTo>
                    <a:lnTo>
                      <a:pt x="0" y="0"/>
                    </a:lnTo>
                    <a:lnTo>
                      <a:pt x="2" y="1"/>
                    </a:lnTo>
                    <a:lnTo>
                      <a:pt x="3" y="2"/>
                    </a:lnTo>
                    <a:lnTo>
                      <a:pt x="4" y="3"/>
                    </a:lnTo>
                    <a:lnTo>
                      <a:pt x="5" y="4"/>
                    </a:lnTo>
                    <a:lnTo>
                      <a:pt x="8" y="5"/>
                    </a:lnTo>
                    <a:lnTo>
                      <a:pt x="8" y="6"/>
                    </a:lnTo>
                    <a:lnTo>
                      <a:pt x="9" y="6"/>
                    </a:lnTo>
                    <a:lnTo>
                      <a:pt x="10" y="7"/>
                    </a:lnTo>
                    <a:lnTo>
                      <a:pt x="12" y="7"/>
                    </a:lnTo>
                    <a:lnTo>
                      <a:pt x="13" y="8"/>
                    </a:lnTo>
                    <a:lnTo>
                      <a:pt x="14" y="9"/>
                    </a:lnTo>
                    <a:lnTo>
                      <a:pt x="16" y="10"/>
                    </a:lnTo>
                    <a:lnTo>
                      <a:pt x="17" y="11"/>
                    </a:lnTo>
                    <a:lnTo>
                      <a:pt x="18" y="11"/>
                    </a:lnTo>
                    <a:lnTo>
                      <a:pt x="20" y="12"/>
                    </a:lnTo>
                    <a:lnTo>
                      <a:pt x="22" y="13"/>
                    </a:lnTo>
                    <a:lnTo>
                      <a:pt x="23" y="14"/>
                    </a:lnTo>
                    <a:lnTo>
                      <a:pt x="25" y="15"/>
                    </a:lnTo>
                    <a:lnTo>
                      <a:pt x="26" y="16"/>
                    </a:lnTo>
                    <a:lnTo>
                      <a:pt x="29" y="16"/>
                    </a:lnTo>
                    <a:lnTo>
                      <a:pt x="31" y="17"/>
                    </a:lnTo>
                    <a:lnTo>
                      <a:pt x="33" y="18"/>
                    </a:lnTo>
                    <a:lnTo>
                      <a:pt x="35" y="19"/>
                    </a:lnTo>
                    <a:lnTo>
                      <a:pt x="37" y="20"/>
                    </a:lnTo>
                    <a:lnTo>
                      <a:pt x="39" y="21"/>
                    </a:lnTo>
                    <a:lnTo>
                      <a:pt x="42" y="22"/>
                    </a:lnTo>
                    <a:lnTo>
                      <a:pt x="44" y="23"/>
                    </a:lnTo>
                    <a:lnTo>
                      <a:pt x="46" y="24"/>
                    </a:lnTo>
                    <a:lnTo>
                      <a:pt x="50" y="25"/>
                    </a:lnTo>
                    <a:lnTo>
                      <a:pt x="52" y="25"/>
                    </a:lnTo>
                    <a:lnTo>
                      <a:pt x="54" y="26"/>
                    </a:lnTo>
                    <a:lnTo>
                      <a:pt x="57" y="27"/>
                    </a:lnTo>
                    <a:lnTo>
                      <a:pt x="60" y="28"/>
                    </a:lnTo>
                    <a:lnTo>
                      <a:pt x="63" y="29"/>
                    </a:lnTo>
                    <a:lnTo>
                      <a:pt x="66" y="30"/>
                    </a:lnTo>
                    <a:lnTo>
                      <a:pt x="69" y="31"/>
                    </a:lnTo>
                    <a:lnTo>
                      <a:pt x="73" y="32"/>
                    </a:lnTo>
                    <a:lnTo>
                      <a:pt x="76" y="33"/>
                    </a:lnTo>
                    <a:lnTo>
                      <a:pt x="79" y="34"/>
                    </a:lnTo>
                    <a:lnTo>
                      <a:pt x="83" y="34"/>
                    </a:lnTo>
                    <a:lnTo>
                      <a:pt x="86" y="35"/>
                    </a:lnTo>
                    <a:lnTo>
                      <a:pt x="89" y="36"/>
                    </a:lnTo>
                    <a:lnTo>
                      <a:pt x="93" y="37"/>
                    </a:lnTo>
                    <a:lnTo>
                      <a:pt x="97" y="38"/>
                    </a:lnTo>
                    <a:lnTo>
                      <a:pt x="101" y="39"/>
                    </a:lnTo>
                    <a:lnTo>
                      <a:pt x="104" y="40"/>
                    </a:lnTo>
                    <a:lnTo>
                      <a:pt x="108" y="41"/>
                    </a:lnTo>
                    <a:lnTo>
                      <a:pt x="113" y="41"/>
                    </a:lnTo>
                    <a:lnTo>
                      <a:pt x="117" y="42"/>
                    </a:lnTo>
                    <a:lnTo>
                      <a:pt x="121" y="43"/>
                    </a:lnTo>
                    <a:lnTo>
                      <a:pt x="125" y="43"/>
                    </a:lnTo>
                    <a:lnTo>
                      <a:pt x="130" y="44"/>
                    </a:lnTo>
                    <a:lnTo>
                      <a:pt x="135" y="45"/>
                    </a:lnTo>
                    <a:lnTo>
                      <a:pt x="139" y="45"/>
                    </a:lnTo>
                    <a:lnTo>
                      <a:pt x="143" y="46"/>
                    </a:lnTo>
                    <a:lnTo>
                      <a:pt x="148" y="46"/>
                    </a:lnTo>
                    <a:lnTo>
                      <a:pt x="152" y="47"/>
                    </a:lnTo>
                    <a:lnTo>
                      <a:pt x="156" y="47"/>
                    </a:lnTo>
                    <a:lnTo>
                      <a:pt x="160" y="48"/>
                    </a:lnTo>
                    <a:lnTo>
                      <a:pt x="165" y="48"/>
                    </a:lnTo>
                    <a:lnTo>
                      <a:pt x="169" y="48"/>
                    </a:lnTo>
                    <a:lnTo>
                      <a:pt x="173" y="49"/>
                    </a:lnTo>
                    <a:lnTo>
                      <a:pt x="176" y="49"/>
                    </a:lnTo>
                    <a:lnTo>
                      <a:pt x="180" y="49"/>
                    </a:lnTo>
                    <a:lnTo>
                      <a:pt x="184" y="49"/>
                    </a:lnTo>
                    <a:lnTo>
                      <a:pt x="188" y="49"/>
                    </a:lnTo>
                    <a:lnTo>
                      <a:pt x="191" y="50"/>
                    </a:lnTo>
                    <a:lnTo>
                      <a:pt x="195" y="50"/>
                    </a:lnTo>
                    <a:lnTo>
                      <a:pt x="199" y="50"/>
                    </a:lnTo>
                    <a:lnTo>
                      <a:pt x="202" y="50"/>
                    </a:lnTo>
                    <a:lnTo>
                      <a:pt x="205" y="50"/>
                    </a:lnTo>
                    <a:lnTo>
                      <a:pt x="208" y="50"/>
                    </a:lnTo>
                    <a:lnTo>
                      <a:pt x="212" y="50"/>
                    </a:lnTo>
                    <a:lnTo>
                      <a:pt x="215" y="50"/>
                    </a:lnTo>
                    <a:lnTo>
                      <a:pt x="218" y="50"/>
                    </a:lnTo>
                    <a:lnTo>
                      <a:pt x="221" y="50"/>
                    </a:lnTo>
                    <a:lnTo>
                      <a:pt x="224" y="50"/>
                    </a:lnTo>
                    <a:lnTo>
                      <a:pt x="227" y="50"/>
                    </a:lnTo>
                    <a:lnTo>
                      <a:pt x="230" y="50"/>
                    </a:lnTo>
                    <a:lnTo>
                      <a:pt x="232" y="50"/>
                    </a:lnTo>
                    <a:lnTo>
                      <a:pt x="235" y="50"/>
                    </a:lnTo>
                    <a:lnTo>
                      <a:pt x="238" y="49"/>
                    </a:lnTo>
                    <a:lnTo>
                      <a:pt x="240" y="49"/>
                    </a:lnTo>
                    <a:lnTo>
                      <a:pt x="242" y="49"/>
                    </a:lnTo>
                    <a:lnTo>
                      <a:pt x="245" y="49"/>
                    </a:lnTo>
                    <a:lnTo>
                      <a:pt x="247" y="49"/>
                    </a:lnTo>
                    <a:lnTo>
                      <a:pt x="250" y="48"/>
                    </a:lnTo>
                    <a:lnTo>
                      <a:pt x="252" y="48"/>
                    </a:lnTo>
                    <a:lnTo>
                      <a:pt x="254" y="48"/>
                    </a:lnTo>
                    <a:lnTo>
                      <a:pt x="256" y="48"/>
                    </a:lnTo>
                    <a:lnTo>
                      <a:pt x="258" y="47"/>
                    </a:lnTo>
                    <a:lnTo>
                      <a:pt x="260" y="47"/>
                    </a:lnTo>
                    <a:lnTo>
                      <a:pt x="262" y="47"/>
                    </a:lnTo>
                    <a:lnTo>
                      <a:pt x="263" y="47"/>
                    </a:lnTo>
                    <a:lnTo>
                      <a:pt x="265" y="47"/>
                    </a:lnTo>
                    <a:lnTo>
                      <a:pt x="267" y="46"/>
                    </a:lnTo>
                    <a:lnTo>
                      <a:pt x="268" y="46"/>
                    </a:lnTo>
                    <a:lnTo>
                      <a:pt x="270" y="46"/>
                    </a:lnTo>
                    <a:lnTo>
                      <a:pt x="271" y="46"/>
                    </a:lnTo>
                    <a:lnTo>
                      <a:pt x="272" y="45"/>
                    </a:lnTo>
                    <a:lnTo>
                      <a:pt x="274" y="45"/>
                    </a:lnTo>
                    <a:lnTo>
                      <a:pt x="275" y="45"/>
                    </a:lnTo>
                    <a:lnTo>
                      <a:pt x="276" y="45"/>
                    </a:lnTo>
                    <a:lnTo>
                      <a:pt x="277" y="45"/>
                    </a:lnTo>
                    <a:lnTo>
                      <a:pt x="278" y="44"/>
                    </a:lnTo>
                    <a:lnTo>
                      <a:pt x="279" y="44"/>
                    </a:lnTo>
                    <a:lnTo>
                      <a:pt x="281" y="44"/>
                    </a:lnTo>
                    <a:lnTo>
                      <a:pt x="282" y="43"/>
                    </a:lnTo>
                    <a:lnTo>
                      <a:pt x="283" y="43"/>
                    </a:lnTo>
                    <a:lnTo>
                      <a:pt x="283" y="43"/>
                    </a:lnTo>
                    <a:lnTo>
                      <a:pt x="283" y="43"/>
                    </a:lnTo>
                    <a:lnTo>
                      <a:pt x="283" y="43"/>
                    </a:lnTo>
                    <a:lnTo>
                      <a:pt x="283" y="43"/>
                    </a:lnTo>
                    <a:lnTo>
                      <a:pt x="281" y="43"/>
                    </a:lnTo>
                    <a:lnTo>
                      <a:pt x="280" y="44"/>
                    </a:lnTo>
                    <a:lnTo>
                      <a:pt x="279" y="44"/>
                    </a:lnTo>
                    <a:lnTo>
                      <a:pt x="278" y="44"/>
                    </a:lnTo>
                    <a:lnTo>
                      <a:pt x="277" y="44"/>
                    </a:lnTo>
                    <a:lnTo>
                      <a:pt x="276" y="44"/>
                    </a:lnTo>
                    <a:lnTo>
                      <a:pt x="275" y="44"/>
                    </a:lnTo>
                    <a:lnTo>
                      <a:pt x="274" y="44"/>
                    </a:lnTo>
                    <a:lnTo>
                      <a:pt x="272" y="45"/>
                    </a:lnTo>
                    <a:lnTo>
                      <a:pt x="271" y="45"/>
                    </a:lnTo>
                    <a:lnTo>
                      <a:pt x="269" y="45"/>
                    </a:lnTo>
                    <a:lnTo>
                      <a:pt x="268" y="45"/>
                    </a:lnTo>
                    <a:lnTo>
                      <a:pt x="266" y="45"/>
                    </a:lnTo>
                    <a:lnTo>
                      <a:pt x="264" y="46"/>
                    </a:lnTo>
                    <a:lnTo>
                      <a:pt x="262" y="46"/>
                    </a:lnTo>
                    <a:lnTo>
                      <a:pt x="260" y="46"/>
                    </a:lnTo>
                    <a:lnTo>
                      <a:pt x="258" y="46"/>
                    </a:lnTo>
                    <a:lnTo>
                      <a:pt x="256" y="46"/>
                    </a:lnTo>
                    <a:lnTo>
                      <a:pt x="254" y="46"/>
                    </a:lnTo>
                    <a:lnTo>
                      <a:pt x="251" y="46"/>
                    </a:lnTo>
                    <a:lnTo>
                      <a:pt x="249" y="47"/>
                    </a:lnTo>
                    <a:lnTo>
                      <a:pt x="247" y="47"/>
                    </a:lnTo>
                    <a:lnTo>
                      <a:pt x="244" y="47"/>
                    </a:lnTo>
                    <a:lnTo>
                      <a:pt x="242" y="47"/>
                    </a:lnTo>
                    <a:lnTo>
                      <a:pt x="239" y="47"/>
                    </a:lnTo>
                    <a:lnTo>
                      <a:pt x="236" y="47"/>
                    </a:lnTo>
                    <a:lnTo>
                      <a:pt x="233" y="47"/>
                    </a:lnTo>
                    <a:lnTo>
                      <a:pt x="231" y="47"/>
                    </a:lnTo>
                    <a:lnTo>
                      <a:pt x="227" y="47"/>
                    </a:lnTo>
                    <a:lnTo>
                      <a:pt x="224" y="47"/>
                    </a:lnTo>
                    <a:lnTo>
                      <a:pt x="221" y="47"/>
                    </a:lnTo>
                    <a:lnTo>
                      <a:pt x="218" y="47"/>
                    </a:lnTo>
                    <a:lnTo>
                      <a:pt x="215" y="47"/>
                    </a:lnTo>
                    <a:lnTo>
                      <a:pt x="212" y="47"/>
                    </a:lnTo>
                    <a:lnTo>
                      <a:pt x="208" y="47"/>
                    </a:lnTo>
                    <a:lnTo>
                      <a:pt x="205" y="47"/>
                    </a:lnTo>
                    <a:lnTo>
                      <a:pt x="201" y="47"/>
                    </a:lnTo>
                    <a:lnTo>
                      <a:pt x="198" y="47"/>
                    </a:lnTo>
                    <a:lnTo>
                      <a:pt x="194" y="47"/>
                    </a:lnTo>
                    <a:lnTo>
                      <a:pt x="191" y="47"/>
                    </a:lnTo>
                    <a:lnTo>
                      <a:pt x="187" y="46"/>
                    </a:lnTo>
                    <a:lnTo>
                      <a:pt x="183" y="46"/>
                    </a:lnTo>
                    <a:lnTo>
                      <a:pt x="179" y="46"/>
                    </a:lnTo>
                    <a:lnTo>
                      <a:pt x="175" y="46"/>
                    </a:lnTo>
                    <a:lnTo>
                      <a:pt x="171" y="45"/>
                    </a:lnTo>
                    <a:lnTo>
                      <a:pt x="168" y="45"/>
                    </a:lnTo>
                    <a:lnTo>
                      <a:pt x="163" y="44"/>
                    </a:lnTo>
                    <a:lnTo>
                      <a:pt x="159" y="44"/>
                    </a:lnTo>
                    <a:lnTo>
                      <a:pt x="155" y="43"/>
                    </a:lnTo>
                    <a:lnTo>
                      <a:pt x="151" y="43"/>
                    </a:lnTo>
                    <a:lnTo>
                      <a:pt x="147" y="42"/>
                    </a:lnTo>
                    <a:lnTo>
                      <a:pt x="143" y="42"/>
                    </a:lnTo>
                    <a:lnTo>
                      <a:pt x="138" y="41"/>
                    </a:lnTo>
                    <a:lnTo>
                      <a:pt x="134" y="41"/>
                    </a:lnTo>
                    <a:lnTo>
                      <a:pt x="129" y="40"/>
                    </a:lnTo>
                    <a:lnTo>
                      <a:pt x="125" y="39"/>
                    </a:lnTo>
                    <a:lnTo>
                      <a:pt x="121" y="38"/>
                    </a:lnTo>
                    <a:lnTo>
                      <a:pt x="116" y="38"/>
                    </a:lnTo>
                    <a:lnTo>
                      <a:pt x="114" y="37"/>
                    </a:lnTo>
                    <a:lnTo>
                      <a:pt x="111" y="37"/>
                    </a:lnTo>
                    <a:lnTo>
                      <a:pt x="109" y="36"/>
                    </a:lnTo>
                    <a:lnTo>
                      <a:pt x="107" y="36"/>
                    </a:lnTo>
                    <a:lnTo>
                      <a:pt x="104" y="35"/>
                    </a:lnTo>
                    <a:lnTo>
                      <a:pt x="102" y="34"/>
                    </a:lnTo>
                    <a:lnTo>
                      <a:pt x="100" y="34"/>
                    </a:lnTo>
                    <a:lnTo>
                      <a:pt x="97" y="33"/>
                    </a:lnTo>
                    <a:lnTo>
                      <a:pt x="95" y="33"/>
                    </a:lnTo>
                    <a:lnTo>
                      <a:pt x="92" y="32"/>
                    </a:lnTo>
                    <a:lnTo>
                      <a:pt x="90" y="31"/>
                    </a:lnTo>
                    <a:lnTo>
                      <a:pt x="88" y="31"/>
                    </a:lnTo>
                    <a:lnTo>
                      <a:pt x="85" y="30"/>
                    </a:lnTo>
                    <a:lnTo>
                      <a:pt x="83" y="29"/>
                    </a:lnTo>
                    <a:lnTo>
                      <a:pt x="80" y="28"/>
                    </a:lnTo>
                    <a:lnTo>
                      <a:pt x="78" y="28"/>
                    </a:lnTo>
                    <a:lnTo>
                      <a:pt x="75" y="27"/>
                    </a:lnTo>
                    <a:lnTo>
                      <a:pt x="73" y="26"/>
                    </a:lnTo>
                    <a:lnTo>
                      <a:pt x="70" y="26"/>
                    </a:lnTo>
                    <a:lnTo>
                      <a:pt x="68" y="25"/>
                    </a:lnTo>
                    <a:lnTo>
                      <a:pt x="66" y="24"/>
                    </a:lnTo>
                    <a:lnTo>
                      <a:pt x="63" y="23"/>
                    </a:lnTo>
                    <a:lnTo>
                      <a:pt x="61" y="23"/>
                    </a:lnTo>
                    <a:lnTo>
                      <a:pt x="58" y="22"/>
                    </a:lnTo>
                    <a:lnTo>
                      <a:pt x="56" y="21"/>
                    </a:lnTo>
                    <a:lnTo>
                      <a:pt x="54" y="20"/>
                    </a:lnTo>
                    <a:lnTo>
                      <a:pt x="51" y="19"/>
                    </a:lnTo>
                    <a:lnTo>
                      <a:pt x="49" y="19"/>
                    </a:lnTo>
                    <a:lnTo>
                      <a:pt x="46" y="18"/>
                    </a:lnTo>
                    <a:lnTo>
                      <a:pt x="44" y="17"/>
                    </a:lnTo>
                    <a:lnTo>
                      <a:pt x="42" y="16"/>
                    </a:lnTo>
                    <a:lnTo>
                      <a:pt x="40" y="16"/>
                    </a:lnTo>
                    <a:lnTo>
                      <a:pt x="38" y="15"/>
                    </a:lnTo>
                    <a:lnTo>
                      <a:pt x="36" y="14"/>
                    </a:lnTo>
                    <a:lnTo>
                      <a:pt x="34" y="13"/>
                    </a:lnTo>
                    <a:lnTo>
                      <a:pt x="32" y="12"/>
                    </a:lnTo>
                    <a:lnTo>
                      <a:pt x="30" y="12"/>
                    </a:lnTo>
                    <a:lnTo>
                      <a:pt x="28" y="11"/>
                    </a:lnTo>
                    <a:lnTo>
                      <a:pt x="26" y="10"/>
                    </a:lnTo>
                    <a:lnTo>
                      <a:pt x="24" y="10"/>
                    </a:lnTo>
                    <a:lnTo>
                      <a:pt x="22" y="9"/>
                    </a:lnTo>
                    <a:lnTo>
                      <a:pt x="20" y="8"/>
                    </a:lnTo>
                    <a:lnTo>
                      <a:pt x="19" y="7"/>
                    </a:lnTo>
                    <a:lnTo>
                      <a:pt x="17" y="7"/>
                    </a:lnTo>
                    <a:lnTo>
                      <a:pt x="16" y="6"/>
                    </a:lnTo>
                    <a:lnTo>
                      <a:pt x="14" y="6"/>
                    </a:lnTo>
                    <a:lnTo>
                      <a:pt x="12" y="5"/>
                    </a:lnTo>
                    <a:lnTo>
                      <a:pt x="12" y="5"/>
                    </a:lnTo>
                    <a:lnTo>
                      <a:pt x="10" y="4"/>
                    </a:lnTo>
                    <a:lnTo>
                      <a:pt x="8" y="4"/>
                    </a:lnTo>
                    <a:lnTo>
                      <a:pt x="8" y="3"/>
                    </a:lnTo>
                    <a:lnTo>
                      <a:pt x="6" y="3"/>
                    </a:lnTo>
                    <a:lnTo>
                      <a:pt x="5" y="2"/>
                    </a:lnTo>
                    <a:lnTo>
                      <a:pt x="3" y="1"/>
                    </a:lnTo>
                    <a:lnTo>
                      <a:pt x="2" y="1"/>
                    </a:lnTo>
                    <a:lnTo>
                      <a:pt x="1"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4" name="Freeform 112"/>
              <p:cNvSpPr>
                <a:spLocks/>
              </p:cNvSpPr>
              <p:nvPr/>
            </p:nvSpPr>
            <p:spPr bwMode="auto">
              <a:xfrm>
                <a:off x="4456" y="1817"/>
                <a:ext cx="288" cy="20"/>
              </a:xfrm>
              <a:custGeom>
                <a:avLst/>
                <a:gdLst/>
                <a:ahLst/>
                <a:cxnLst>
                  <a:cxn ang="0">
                    <a:pos x="2" y="4"/>
                  </a:cxn>
                  <a:cxn ang="0">
                    <a:pos x="8" y="6"/>
                  </a:cxn>
                  <a:cxn ang="0">
                    <a:pos x="15" y="7"/>
                  </a:cxn>
                  <a:cxn ang="0">
                    <a:pos x="22" y="9"/>
                  </a:cxn>
                  <a:cxn ang="0">
                    <a:pos x="30" y="11"/>
                  </a:cxn>
                  <a:cxn ang="0">
                    <a:pos x="40" y="12"/>
                  </a:cxn>
                  <a:cxn ang="0">
                    <a:pos x="52" y="14"/>
                  </a:cxn>
                  <a:cxn ang="0">
                    <a:pos x="67" y="15"/>
                  </a:cxn>
                  <a:cxn ang="0">
                    <a:pos x="83" y="17"/>
                  </a:cxn>
                  <a:cxn ang="0">
                    <a:pos x="101" y="19"/>
                  </a:cxn>
                  <a:cxn ang="0">
                    <a:pos x="113" y="19"/>
                  </a:cxn>
                  <a:cxn ang="0">
                    <a:pos x="123" y="20"/>
                  </a:cxn>
                  <a:cxn ang="0">
                    <a:pos x="134" y="20"/>
                  </a:cxn>
                  <a:cxn ang="0">
                    <a:pos x="144" y="20"/>
                  </a:cxn>
                  <a:cxn ang="0">
                    <a:pos x="155" y="19"/>
                  </a:cxn>
                  <a:cxn ang="0">
                    <a:pos x="166" y="19"/>
                  </a:cxn>
                  <a:cxn ang="0">
                    <a:pos x="177" y="19"/>
                  </a:cxn>
                  <a:cxn ang="0">
                    <a:pos x="188" y="18"/>
                  </a:cxn>
                  <a:cxn ang="0">
                    <a:pos x="198" y="17"/>
                  </a:cxn>
                  <a:cxn ang="0">
                    <a:pos x="208" y="16"/>
                  </a:cxn>
                  <a:cxn ang="0">
                    <a:pos x="218" y="15"/>
                  </a:cxn>
                  <a:cxn ang="0">
                    <a:pos x="227" y="14"/>
                  </a:cxn>
                  <a:cxn ang="0">
                    <a:pos x="236" y="13"/>
                  </a:cxn>
                  <a:cxn ang="0">
                    <a:pos x="244" y="12"/>
                  </a:cxn>
                  <a:cxn ang="0">
                    <a:pos x="251" y="11"/>
                  </a:cxn>
                  <a:cxn ang="0">
                    <a:pos x="258" y="9"/>
                  </a:cxn>
                  <a:cxn ang="0">
                    <a:pos x="263" y="8"/>
                  </a:cxn>
                  <a:cxn ang="0">
                    <a:pos x="270" y="7"/>
                  </a:cxn>
                  <a:cxn ang="0">
                    <a:pos x="278" y="5"/>
                  </a:cxn>
                  <a:cxn ang="0">
                    <a:pos x="283" y="4"/>
                  </a:cxn>
                  <a:cxn ang="0">
                    <a:pos x="288" y="3"/>
                  </a:cxn>
                  <a:cxn ang="0">
                    <a:pos x="283" y="4"/>
                  </a:cxn>
                  <a:cxn ang="0">
                    <a:pos x="277" y="5"/>
                  </a:cxn>
                  <a:cxn ang="0">
                    <a:pos x="269" y="6"/>
                  </a:cxn>
                  <a:cxn ang="0">
                    <a:pos x="259" y="7"/>
                  </a:cxn>
                  <a:cxn ang="0">
                    <a:pos x="248" y="8"/>
                  </a:cxn>
                  <a:cxn ang="0">
                    <a:pos x="235" y="9"/>
                  </a:cxn>
                  <a:cxn ang="0">
                    <a:pos x="221" y="11"/>
                  </a:cxn>
                  <a:cxn ang="0">
                    <a:pos x="206" y="12"/>
                  </a:cxn>
                  <a:cxn ang="0">
                    <a:pos x="191" y="13"/>
                  </a:cxn>
                  <a:cxn ang="0">
                    <a:pos x="175" y="14"/>
                  </a:cxn>
                  <a:cxn ang="0">
                    <a:pos x="160" y="15"/>
                  </a:cxn>
                  <a:cxn ang="0">
                    <a:pos x="145" y="16"/>
                  </a:cxn>
                  <a:cxn ang="0">
                    <a:pos x="130" y="15"/>
                  </a:cxn>
                  <a:cxn ang="0">
                    <a:pos x="114" y="15"/>
                  </a:cxn>
                  <a:cxn ang="0">
                    <a:pos x="99" y="13"/>
                  </a:cxn>
                  <a:cxn ang="0">
                    <a:pos x="83" y="12"/>
                  </a:cxn>
                  <a:cxn ang="0">
                    <a:pos x="69" y="11"/>
                  </a:cxn>
                  <a:cxn ang="0">
                    <a:pos x="54" y="9"/>
                  </a:cxn>
                  <a:cxn ang="0">
                    <a:pos x="41" y="7"/>
                  </a:cxn>
                  <a:cxn ang="0">
                    <a:pos x="29" y="5"/>
                  </a:cxn>
                  <a:cxn ang="0">
                    <a:pos x="19" y="4"/>
                  </a:cxn>
                  <a:cxn ang="0">
                    <a:pos x="11" y="2"/>
                  </a:cxn>
                  <a:cxn ang="0">
                    <a:pos x="4" y="1"/>
                  </a:cxn>
                  <a:cxn ang="0">
                    <a:pos x="0" y="3"/>
                  </a:cxn>
                </a:cxnLst>
                <a:rect l="0" t="0" r="r" b="b"/>
                <a:pathLst>
                  <a:path w="288" h="20">
                    <a:moveTo>
                      <a:pt x="0" y="3"/>
                    </a:moveTo>
                    <a:lnTo>
                      <a:pt x="0" y="3"/>
                    </a:lnTo>
                    <a:lnTo>
                      <a:pt x="1" y="3"/>
                    </a:lnTo>
                    <a:lnTo>
                      <a:pt x="1" y="3"/>
                    </a:lnTo>
                    <a:lnTo>
                      <a:pt x="2" y="4"/>
                    </a:lnTo>
                    <a:lnTo>
                      <a:pt x="3" y="4"/>
                    </a:lnTo>
                    <a:lnTo>
                      <a:pt x="4" y="5"/>
                    </a:lnTo>
                    <a:lnTo>
                      <a:pt x="5" y="5"/>
                    </a:lnTo>
                    <a:lnTo>
                      <a:pt x="7" y="5"/>
                    </a:lnTo>
                    <a:lnTo>
                      <a:pt x="8" y="6"/>
                    </a:lnTo>
                    <a:lnTo>
                      <a:pt x="10" y="6"/>
                    </a:lnTo>
                    <a:lnTo>
                      <a:pt x="11" y="6"/>
                    </a:lnTo>
                    <a:lnTo>
                      <a:pt x="12" y="6"/>
                    </a:lnTo>
                    <a:lnTo>
                      <a:pt x="14" y="7"/>
                    </a:lnTo>
                    <a:lnTo>
                      <a:pt x="15" y="7"/>
                    </a:lnTo>
                    <a:lnTo>
                      <a:pt x="16" y="8"/>
                    </a:lnTo>
                    <a:lnTo>
                      <a:pt x="17" y="8"/>
                    </a:lnTo>
                    <a:lnTo>
                      <a:pt x="19" y="8"/>
                    </a:lnTo>
                    <a:lnTo>
                      <a:pt x="20" y="9"/>
                    </a:lnTo>
                    <a:lnTo>
                      <a:pt x="22" y="9"/>
                    </a:lnTo>
                    <a:lnTo>
                      <a:pt x="23" y="9"/>
                    </a:lnTo>
                    <a:lnTo>
                      <a:pt x="25" y="9"/>
                    </a:lnTo>
                    <a:lnTo>
                      <a:pt x="26" y="10"/>
                    </a:lnTo>
                    <a:lnTo>
                      <a:pt x="28" y="10"/>
                    </a:lnTo>
                    <a:lnTo>
                      <a:pt x="30" y="11"/>
                    </a:lnTo>
                    <a:lnTo>
                      <a:pt x="32" y="11"/>
                    </a:lnTo>
                    <a:lnTo>
                      <a:pt x="34" y="11"/>
                    </a:lnTo>
                    <a:lnTo>
                      <a:pt x="36" y="12"/>
                    </a:lnTo>
                    <a:lnTo>
                      <a:pt x="38" y="12"/>
                    </a:lnTo>
                    <a:lnTo>
                      <a:pt x="40" y="12"/>
                    </a:lnTo>
                    <a:lnTo>
                      <a:pt x="43" y="12"/>
                    </a:lnTo>
                    <a:lnTo>
                      <a:pt x="45" y="13"/>
                    </a:lnTo>
                    <a:lnTo>
                      <a:pt x="47" y="13"/>
                    </a:lnTo>
                    <a:lnTo>
                      <a:pt x="50" y="13"/>
                    </a:lnTo>
                    <a:lnTo>
                      <a:pt x="52" y="14"/>
                    </a:lnTo>
                    <a:lnTo>
                      <a:pt x="55" y="14"/>
                    </a:lnTo>
                    <a:lnTo>
                      <a:pt x="58" y="14"/>
                    </a:lnTo>
                    <a:lnTo>
                      <a:pt x="61" y="15"/>
                    </a:lnTo>
                    <a:lnTo>
                      <a:pt x="63" y="15"/>
                    </a:lnTo>
                    <a:lnTo>
                      <a:pt x="67" y="15"/>
                    </a:lnTo>
                    <a:lnTo>
                      <a:pt x="70" y="16"/>
                    </a:lnTo>
                    <a:lnTo>
                      <a:pt x="73" y="16"/>
                    </a:lnTo>
                    <a:lnTo>
                      <a:pt x="76" y="17"/>
                    </a:lnTo>
                    <a:lnTo>
                      <a:pt x="79" y="17"/>
                    </a:lnTo>
                    <a:lnTo>
                      <a:pt x="83" y="17"/>
                    </a:lnTo>
                    <a:lnTo>
                      <a:pt x="86" y="18"/>
                    </a:lnTo>
                    <a:lnTo>
                      <a:pt x="90" y="18"/>
                    </a:lnTo>
                    <a:lnTo>
                      <a:pt x="93" y="18"/>
                    </a:lnTo>
                    <a:lnTo>
                      <a:pt x="97" y="19"/>
                    </a:lnTo>
                    <a:lnTo>
                      <a:pt x="101" y="19"/>
                    </a:lnTo>
                    <a:lnTo>
                      <a:pt x="105" y="19"/>
                    </a:lnTo>
                    <a:lnTo>
                      <a:pt x="107" y="19"/>
                    </a:lnTo>
                    <a:lnTo>
                      <a:pt x="109" y="19"/>
                    </a:lnTo>
                    <a:lnTo>
                      <a:pt x="111" y="19"/>
                    </a:lnTo>
                    <a:lnTo>
                      <a:pt x="113" y="19"/>
                    </a:lnTo>
                    <a:lnTo>
                      <a:pt x="114" y="19"/>
                    </a:lnTo>
                    <a:lnTo>
                      <a:pt x="117" y="19"/>
                    </a:lnTo>
                    <a:lnTo>
                      <a:pt x="119" y="19"/>
                    </a:lnTo>
                    <a:lnTo>
                      <a:pt x="121" y="20"/>
                    </a:lnTo>
                    <a:lnTo>
                      <a:pt x="123" y="20"/>
                    </a:lnTo>
                    <a:lnTo>
                      <a:pt x="125" y="20"/>
                    </a:lnTo>
                    <a:lnTo>
                      <a:pt x="127" y="20"/>
                    </a:lnTo>
                    <a:lnTo>
                      <a:pt x="129" y="20"/>
                    </a:lnTo>
                    <a:lnTo>
                      <a:pt x="131" y="20"/>
                    </a:lnTo>
                    <a:lnTo>
                      <a:pt x="134" y="20"/>
                    </a:lnTo>
                    <a:lnTo>
                      <a:pt x="136" y="20"/>
                    </a:lnTo>
                    <a:lnTo>
                      <a:pt x="138" y="20"/>
                    </a:lnTo>
                    <a:lnTo>
                      <a:pt x="140" y="20"/>
                    </a:lnTo>
                    <a:lnTo>
                      <a:pt x="142" y="20"/>
                    </a:lnTo>
                    <a:lnTo>
                      <a:pt x="144" y="20"/>
                    </a:lnTo>
                    <a:lnTo>
                      <a:pt x="146" y="20"/>
                    </a:lnTo>
                    <a:lnTo>
                      <a:pt x="149" y="19"/>
                    </a:lnTo>
                    <a:lnTo>
                      <a:pt x="151" y="19"/>
                    </a:lnTo>
                    <a:lnTo>
                      <a:pt x="153" y="19"/>
                    </a:lnTo>
                    <a:lnTo>
                      <a:pt x="155" y="19"/>
                    </a:lnTo>
                    <a:lnTo>
                      <a:pt x="157" y="19"/>
                    </a:lnTo>
                    <a:lnTo>
                      <a:pt x="160" y="19"/>
                    </a:lnTo>
                    <a:lnTo>
                      <a:pt x="162" y="19"/>
                    </a:lnTo>
                    <a:lnTo>
                      <a:pt x="164" y="19"/>
                    </a:lnTo>
                    <a:lnTo>
                      <a:pt x="166" y="19"/>
                    </a:lnTo>
                    <a:lnTo>
                      <a:pt x="169" y="19"/>
                    </a:lnTo>
                    <a:lnTo>
                      <a:pt x="171" y="19"/>
                    </a:lnTo>
                    <a:lnTo>
                      <a:pt x="173" y="19"/>
                    </a:lnTo>
                    <a:lnTo>
                      <a:pt x="175" y="19"/>
                    </a:lnTo>
                    <a:lnTo>
                      <a:pt x="177" y="19"/>
                    </a:lnTo>
                    <a:lnTo>
                      <a:pt x="179" y="18"/>
                    </a:lnTo>
                    <a:lnTo>
                      <a:pt x="182" y="18"/>
                    </a:lnTo>
                    <a:lnTo>
                      <a:pt x="184" y="18"/>
                    </a:lnTo>
                    <a:lnTo>
                      <a:pt x="186" y="18"/>
                    </a:lnTo>
                    <a:lnTo>
                      <a:pt x="188" y="18"/>
                    </a:lnTo>
                    <a:lnTo>
                      <a:pt x="190" y="18"/>
                    </a:lnTo>
                    <a:lnTo>
                      <a:pt x="192" y="17"/>
                    </a:lnTo>
                    <a:lnTo>
                      <a:pt x="194" y="17"/>
                    </a:lnTo>
                    <a:lnTo>
                      <a:pt x="196" y="17"/>
                    </a:lnTo>
                    <a:lnTo>
                      <a:pt x="198" y="17"/>
                    </a:lnTo>
                    <a:lnTo>
                      <a:pt x="200" y="17"/>
                    </a:lnTo>
                    <a:lnTo>
                      <a:pt x="202" y="17"/>
                    </a:lnTo>
                    <a:lnTo>
                      <a:pt x="205" y="16"/>
                    </a:lnTo>
                    <a:lnTo>
                      <a:pt x="207" y="16"/>
                    </a:lnTo>
                    <a:lnTo>
                      <a:pt x="208" y="16"/>
                    </a:lnTo>
                    <a:lnTo>
                      <a:pt x="210" y="16"/>
                    </a:lnTo>
                    <a:lnTo>
                      <a:pt x="212" y="16"/>
                    </a:lnTo>
                    <a:lnTo>
                      <a:pt x="214" y="15"/>
                    </a:lnTo>
                    <a:lnTo>
                      <a:pt x="216" y="15"/>
                    </a:lnTo>
                    <a:lnTo>
                      <a:pt x="218" y="15"/>
                    </a:lnTo>
                    <a:lnTo>
                      <a:pt x="220" y="15"/>
                    </a:lnTo>
                    <a:lnTo>
                      <a:pt x="222" y="15"/>
                    </a:lnTo>
                    <a:lnTo>
                      <a:pt x="224" y="14"/>
                    </a:lnTo>
                    <a:lnTo>
                      <a:pt x="226" y="14"/>
                    </a:lnTo>
                    <a:lnTo>
                      <a:pt x="227" y="14"/>
                    </a:lnTo>
                    <a:lnTo>
                      <a:pt x="229" y="14"/>
                    </a:lnTo>
                    <a:lnTo>
                      <a:pt x="231" y="13"/>
                    </a:lnTo>
                    <a:lnTo>
                      <a:pt x="233" y="13"/>
                    </a:lnTo>
                    <a:lnTo>
                      <a:pt x="235" y="13"/>
                    </a:lnTo>
                    <a:lnTo>
                      <a:pt x="236" y="13"/>
                    </a:lnTo>
                    <a:lnTo>
                      <a:pt x="238" y="12"/>
                    </a:lnTo>
                    <a:lnTo>
                      <a:pt x="239" y="12"/>
                    </a:lnTo>
                    <a:lnTo>
                      <a:pt x="241" y="12"/>
                    </a:lnTo>
                    <a:lnTo>
                      <a:pt x="242" y="12"/>
                    </a:lnTo>
                    <a:lnTo>
                      <a:pt x="244" y="12"/>
                    </a:lnTo>
                    <a:lnTo>
                      <a:pt x="245" y="12"/>
                    </a:lnTo>
                    <a:lnTo>
                      <a:pt x="247" y="11"/>
                    </a:lnTo>
                    <a:lnTo>
                      <a:pt x="249" y="11"/>
                    </a:lnTo>
                    <a:lnTo>
                      <a:pt x="250" y="11"/>
                    </a:lnTo>
                    <a:lnTo>
                      <a:pt x="251" y="11"/>
                    </a:lnTo>
                    <a:lnTo>
                      <a:pt x="253" y="10"/>
                    </a:lnTo>
                    <a:lnTo>
                      <a:pt x="254" y="10"/>
                    </a:lnTo>
                    <a:lnTo>
                      <a:pt x="255" y="10"/>
                    </a:lnTo>
                    <a:lnTo>
                      <a:pt x="256" y="10"/>
                    </a:lnTo>
                    <a:lnTo>
                      <a:pt x="258" y="9"/>
                    </a:lnTo>
                    <a:lnTo>
                      <a:pt x="259" y="9"/>
                    </a:lnTo>
                    <a:lnTo>
                      <a:pt x="260" y="9"/>
                    </a:lnTo>
                    <a:lnTo>
                      <a:pt x="261" y="9"/>
                    </a:lnTo>
                    <a:lnTo>
                      <a:pt x="262" y="9"/>
                    </a:lnTo>
                    <a:lnTo>
                      <a:pt x="263" y="8"/>
                    </a:lnTo>
                    <a:lnTo>
                      <a:pt x="264" y="8"/>
                    </a:lnTo>
                    <a:lnTo>
                      <a:pt x="266" y="8"/>
                    </a:lnTo>
                    <a:lnTo>
                      <a:pt x="267" y="8"/>
                    </a:lnTo>
                    <a:lnTo>
                      <a:pt x="268" y="8"/>
                    </a:lnTo>
                    <a:lnTo>
                      <a:pt x="270" y="7"/>
                    </a:lnTo>
                    <a:lnTo>
                      <a:pt x="271" y="7"/>
                    </a:lnTo>
                    <a:lnTo>
                      <a:pt x="274" y="6"/>
                    </a:lnTo>
                    <a:lnTo>
                      <a:pt x="275" y="6"/>
                    </a:lnTo>
                    <a:lnTo>
                      <a:pt x="277" y="6"/>
                    </a:lnTo>
                    <a:lnTo>
                      <a:pt x="278" y="5"/>
                    </a:lnTo>
                    <a:lnTo>
                      <a:pt x="279" y="5"/>
                    </a:lnTo>
                    <a:lnTo>
                      <a:pt x="281" y="5"/>
                    </a:lnTo>
                    <a:lnTo>
                      <a:pt x="282" y="5"/>
                    </a:lnTo>
                    <a:lnTo>
                      <a:pt x="282" y="4"/>
                    </a:lnTo>
                    <a:lnTo>
                      <a:pt x="283" y="4"/>
                    </a:lnTo>
                    <a:lnTo>
                      <a:pt x="285" y="4"/>
                    </a:lnTo>
                    <a:lnTo>
                      <a:pt x="286" y="3"/>
                    </a:lnTo>
                    <a:lnTo>
                      <a:pt x="287" y="3"/>
                    </a:lnTo>
                    <a:lnTo>
                      <a:pt x="287" y="3"/>
                    </a:lnTo>
                    <a:lnTo>
                      <a:pt x="288" y="3"/>
                    </a:lnTo>
                    <a:lnTo>
                      <a:pt x="287" y="3"/>
                    </a:lnTo>
                    <a:lnTo>
                      <a:pt x="287" y="3"/>
                    </a:lnTo>
                    <a:lnTo>
                      <a:pt x="286" y="3"/>
                    </a:lnTo>
                    <a:lnTo>
                      <a:pt x="284" y="4"/>
                    </a:lnTo>
                    <a:lnTo>
                      <a:pt x="283" y="4"/>
                    </a:lnTo>
                    <a:lnTo>
                      <a:pt x="282" y="4"/>
                    </a:lnTo>
                    <a:lnTo>
                      <a:pt x="281" y="4"/>
                    </a:lnTo>
                    <a:lnTo>
                      <a:pt x="280" y="4"/>
                    </a:lnTo>
                    <a:lnTo>
                      <a:pt x="278" y="4"/>
                    </a:lnTo>
                    <a:lnTo>
                      <a:pt x="277" y="5"/>
                    </a:lnTo>
                    <a:lnTo>
                      <a:pt x="275" y="5"/>
                    </a:lnTo>
                    <a:lnTo>
                      <a:pt x="274" y="5"/>
                    </a:lnTo>
                    <a:lnTo>
                      <a:pt x="272" y="5"/>
                    </a:lnTo>
                    <a:lnTo>
                      <a:pt x="271" y="5"/>
                    </a:lnTo>
                    <a:lnTo>
                      <a:pt x="269" y="6"/>
                    </a:lnTo>
                    <a:lnTo>
                      <a:pt x="268" y="6"/>
                    </a:lnTo>
                    <a:lnTo>
                      <a:pt x="265" y="6"/>
                    </a:lnTo>
                    <a:lnTo>
                      <a:pt x="263" y="6"/>
                    </a:lnTo>
                    <a:lnTo>
                      <a:pt x="261" y="6"/>
                    </a:lnTo>
                    <a:lnTo>
                      <a:pt x="259" y="7"/>
                    </a:lnTo>
                    <a:lnTo>
                      <a:pt x="257" y="7"/>
                    </a:lnTo>
                    <a:lnTo>
                      <a:pt x="255" y="7"/>
                    </a:lnTo>
                    <a:lnTo>
                      <a:pt x="252" y="7"/>
                    </a:lnTo>
                    <a:lnTo>
                      <a:pt x="250" y="8"/>
                    </a:lnTo>
                    <a:lnTo>
                      <a:pt x="248" y="8"/>
                    </a:lnTo>
                    <a:lnTo>
                      <a:pt x="245" y="8"/>
                    </a:lnTo>
                    <a:lnTo>
                      <a:pt x="242" y="9"/>
                    </a:lnTo>
                    <a:lnTo>
                      <a:pt x="240" y="9"/>
                    </a:lnTo>
                    <a:lnTo>
                      <a:pt x="238" y="9"/>
                    </a:lnTo>
                    <a:lnTo>
                      <a:pt x="235" y="9"/>
                    </a:lnTo>
                    <a:lnTo>
                      <a:pt x="232" y="10"/>
                    </a:lnTo>
                    <a:lnTo>
                      <a:pt x="229" y="10"/>
                    </a:lnTo>
                    <a:lnTo>
                      <a:pt x="226" y="10"/>
                    </a:lnTo>
                    <a:lnTo>
                      <a:pt x="223" y="11"/>
                    </a:lnTo>
                    <a:lnTo>
                      <a:pt x="221" y="11"/>
                    </a:lnTo>
                    <a:lnTo>
                      <a:pt x="218" y="11"/>
                    </a:lnTo>
                    <a:lnTo>
                      <a:pt x="215" y="11"/>
                    </a:lnTo>
                    <a:lnTo>
                      <a:pt x="212" y="12"/>
                    </a:lnTo>
                    <a:lnTo>
                      <a:pt x="209" y="12"/>
                    </a:lnTo>
                    <a:lnTo>
                      <a:pt x="206" y="12"/>
                    </a:lnTo>
                    <a:lnTo>
                      <a:pt x="203" y="12"/>
                    </a:lnTo>
                    <a:lnTo>
                      <a:pt x="200" y="12"/>
                    </a:lnTo>
                    <a:lnTo>
                      <a:pt x="197" y="13"/>
                    </a:lnTo>
                    <a:lnTo>
                      <a:pt x="194" y="13"/>
                    </a:lnTo>
                    <a:lnTo>
                      <a:pt x="191" y="13"/>
                    </a:lnTo>
                    <a:lnTo>
                      <a:pt x="188" y="13"/>
                    </a:lnTo>
                    <a:lnTo>
                      <a:pt x="184" y="13"/>
                    </a:lnTo>
                    <a:lnTo>
                      <a:pt x="182" y="14"/>
                    </a:lnTo>
                    <a:lnTo>
                      <a:pt x="178" y="14"/>
                    </a:lnTo>
                    <a:lnTo>
                      <a:pt x="175" y="14"/>
                    </a:lnTo>
                    <a:lnTo>
                      <a:pt x="172" y="14"/>
                    </a:lnTo>
                    <a:lnTo>
                      <a:pt x="169" y="15"/>
                    </a:lnTo>
                    <a:lnTo>
                      <a:pt x="166" y="15"/>
                    </a:lnTo>
                    <a:lnTo>
                      <a:pt x="163" y="15"/>
                    </a:lnTo>
                    <a:lnTo>
                      <a:pt x="160" y="15"/>
                    </a:lnTo>
                    <a:lnTo>
                      <a:pt x="157" y="15"/>
                    </a:lnTo>
                    <a:lnTo>
                      <a:pt x="154" y="15"/>
                    </a:lnTo>
                    <a:lnTo>
                      <a:pt x="151" y="15"/>
                    </a:lnTo>
                    <a:lnTo>
                      <a:pt x="148" y="15"/>
                    </a:lnTo>
                    <a:lnTo>
                      <a:pt x="145" y="16"/>
                    </a:lnTo>
                    <a:lnTo>
                      <a:pt x="142" y="15"/>
                    </a:lnTo>
                    <a:lnTo>
                      <a:pt x="139" y="15"/>
                    </a:lnTo>
                    <a:lnTo>
                      <a:pt x="136" y="15"/>
                    </a:lnTo>
                    <a:lnTo>
                      <a:pt x="133" y="15"/>
                    </a:lnTo>
                    <a:lnTo>
                      <a:pt x="130" y="15"/>
                    </a:lnTo>
                    <a:lnTo>
                      <a:pt x="127" y="15"/>
                    </a:lnTo>
                    <a:lnTo>
                      <a:pt x="124" y="15"/>
                    </a:lnTo>
                    <a:lnTo>
                      <a:pt x="121" y="15"/>
                    </a:lnTo>
                    <a:lnTo>
                      <a:pt x="118" y="15"/>
                    </a:lnTo>
                    <a:lnTo>
                      <a:pt x="114" y="15"/>
                    </a:lnTo>
                    <a:lnTo>
                      <a:pt x="111" y="14"/>
                    </a:lnTo>
                    <a:lnTo>
                      <a:pt x="108" y="14"/>
                    </a:lnTo>
                    <a:lnTo>
                      <a:pt x="105" y="14"/>
                    </a:lnTo>
                    <a:lnTo>
                      <a:pt x="102" y="14"/>
                    </a:lnTo>
                    <a:lnTo>
                      <a:pt x="99" y="13"/>
                    </a:lnTo>
                    <a:lnTo>
                      <a:pt x="96" y="13"/>
                    </a:lnTo>
                    <a:lnTo>
                      <a:pt x="93" y="13"/>
                    </a:lnTo>
                    <a:lnTo>
                      <a:pt x="89" y="13"/>
                    </a:lnTo>
                    <a:lnTo>
                      <a:pt x="86" y="12"/>
                    </a:lnTo>
                    <a:lnTo>
                      <a:pt x="83" y="12"/>
                    </a:lnTo>
                    <a:lnTo>
                      <a:pt x="81" y="12"/>
                    </a:lnTo>
                    <a:lnTo>
                      <a:pt x="77" y="12"/>
                    </a:lnTo>
                    <a:lnTo>
                      <a:pt x="74" y="11"/>
                    </a:lnTo>
                    <a:lnTo>
                      <a:pt x="71" y="11"/>
                    </a:lnTo>
                    <a:lnTo>
                      <a:pt x="69" y="11"/>
                    </a:lnTo>
                    <a:lnTo>
                      <a:pt x="66" y="10"/>
                    </a:lnTo>
                    <a:lnTo>
                      <a:pt x="62" y="10"/>
                    </a:lnTo>
                    <a:lnTo>
                      <a:pt x="60" y="10"/>
                    </a:lnTo>
                    <a:lnTo>
                      <a:pt x="57" y="9"/>
                    </a:lnTo>
                    <a:lnTo>
                      <a:pt x="54" y="9"/>
                    </a:lnTo>
                    <a:lnTo>
                      <a:pt x="52" y="9"/>
                    </a:lnTo>
                    <a:lnTo>
                      <a:pt x="49" y="8"/>
                    </a:lnTo>
                    <a:lnTo>
                      <a:pt x="46" y="8"/>
                    </a:lnTo>
                    <a:lnTo>
                      <a:pt x="43" y="7"/>
                    </a:lnTo>
                    <a:lnTo>
                      <a:pt x="41" y="7"/>
                    </a:lnTo>
                    <a:lnTo>
                      <a:pt x="38" y="7"/>
                    </a:lnTo>
                    <a:lnTo>
                      <a:pt x="36" y="6"/>
                    </a:lnTo>
                    <a:lnTo>
                      <a:pt x="34" y="6"/>
                    </a:lnTo>
                    <a:lnTo>
                      <a:pt x="31" y="6"/>
                    </a:lnTo>
                    <a:lnTo>
                      <a:pt x="29" y="5"/>
                    </a:lnTo>
                    <a:lnTo>
                      <a:pt x="27" y="5"/>
                    </a:lnTo>
                    <a:lnTo>
                      <a:pt x="25" y="5"/>
                    </a:lnTo>
                    <a:lnTo>
                      <a:pt x="22" y="4"/>
                    </a:lnTo>
                    <a:lnTo>
                      <a:pt x="21" y="4"/>
                    </a:lnTo>
                    <a:lnTo>
                      <a:pt x="19" y="4"/>
                    </a:lnTo>
                    <a:lnTo>
                      <a:pt x="17" y="3"/>
                    </a:lnTo>
                    <a:lnTo>
                      <a:pt x="15" y="3"/>
                    </a:lnTo>
                    <a:lnTo>
                      <a:pt x="14" y="3"/>
                    </a:lnTo>
                    <a:lnTo>
                      <a:pt x="12" y="2"/>
                    </a:lnTo>
                    <a:lnTo>
                      <a:pt x="11" y="2"/>
                    </a:lnTo>
                    <a:lnTo>
                      <a:pt x="9" y="2"/>
                    </a:lnTo>
                    <a:lnTo>
                      <a:pt x="7" y="2"/>
                    </a:lnTo>
                    <a:lnTo>
                      <a:pt x="6" y="2"/>
                    </a:lnTo>
                    <a:lnTo>
                      <a:pt x="5" y="1"/>
                    </a:lnTo>
                    <a:lnTo>
                      <a:pt x="4" y="1"/>
                    </a:lnTo>
                    <a:lnTo>
                      <a:pt x="4" y="1"/>
                    </a:lnTo>
                    <a:lnTo>
                      <a:pt x="2" y="1"/>
                    </a:lnTo>
                    <a:lnTo>
                      <a:pt x="1" y="0"/>
                    </a:lnTo>
                    <a:lnTo>
                      <a:pt x="0" y="0"/>
                    </a:lnTo>
                    <a:lnTo>
                      <a:pt x="0" y="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5" name="Freeform 113"/>
              <p:cNvSpPr>
                <a:spLocks/>
              </p:cNvSpPr>
              <p:nvPr/>
            </p:nvSpPr>
            <p:spPr bwMode="auto">
              <a:xfrm>
                <a:off x="4236" y="1737"/>
                <a:ext cx="78" cy="16"/>
              </a:xfrm>
              <a:custGeom>
                <a:avLst/>
                <a:gdLst/>
                <a:ahLst/>
                <a:cxnLst>
                  <a:cxn ang="0">
                    <a:pos x="1" y="4"/>
                  </a:cxn>
                  <a:cxn ang="0">
                    <a:pos x="3" y="5"/>
                  </a:cxn>
                  <a:cxn ang="0">
                    <a:pos x="6" y="6"/>
                  </a:cxn>
                  <a:cxn ang="0">
                    <a:pos x="9" y="7"/>
                  </a:cxn>
                  <a:cxn ang="0">
                    <a:pos x="11" y="7"/>
                  </a:cxn>
                  <a:cxn ang="0">
                    <a:pos x="13" y="7"/>
                  </a:cxn>
                  <a:cxn ang="0">
                    <a:pos x="16" y="8"/>
                  </a:cxn>
                  <a:cxn ang="0">
                    <a:pos x="18" y="8"/>
                  </a:cxn>
                  <a:cxn ang="0">
                    <a:pos x="21" y="9"/>
                  </a:cxn>
                  <a:cxn ang="0">
                    <a:pos x="23" y="10"/>
                  </a:cxn>
                  <a:cxn ang="0">
                    <a:pos x="26" y="10"/>
                  </a:cxn>
                  <a:cxn ang="0">
                    <a:pos x="30" y="11"/>
                  </a:cxn>
                  <a:cxn ang="0">
                    <a:pos x="33" y="12"/>
                  </a:cxn>
                  <a:cxn ang="0">
                    <a:pos x="35" y="12"/>
                  </a:cxn>
                  <a:cxn ang="0">
                    <a:pos x="39" y="13"/>
                  </a:cxn>
                  <a:cxn ang="0">
                    <a:pos x="42" y="13"/>
                  </a:cxn>
                  <a:cxn ang="0">
                    <a:pos x="45" y="14"/>
                  </a:cxn>
                  <a:cxn ang="0">
                    <a:pos x="48" y="14"/>
                  </a:cxn>
                  <a:cxn ang="0">
                    <a:pos x="52" y="15"/>
                  </a:cxn>
                  <a:cxn ang="0">
                    <a:pos x="55" y="15"/>
                  </a:cxn>
                  <a:cxn ang="0">
                    <a:pos x="58" y="15"/>
                  </a:cxn>
                  <a:cxn ang="0">
                    <a:pos x="61" y="15"/>
                  </a:cxn>
                  <a:cxn ang="0">
                    <a:pos x="64" y="16"/>
                  </a:cxn>
                  <a:cxn ang="0">
                    <a:pos x="67" y="16"/>
                  </a:cxn>
                  <a:cxn ang="0">
                    <a:pos x="71" y="16"/>
                  </a:cxn>
                  <a:cxn ang="0">
                    <a:pos x="74" y="16"/>
                  </a:cxn>
                  <a:cxn ang="0">
                    <a:pos x="77" y="16"/>
                  </a:cxn>
                  <a:cxn ang="0">
                    <a:pos x="77" y="16"/>
                  </a:cxn>
                  <a:cxn ang="0">
                    <a:pos x="74" y="15"/>
                  </a:cxn>
                  <a:cxn ang="0">
                    <a:pos x="71" y="15"/>
                  </a:cxn>
                  <a:cxn ang="0">
                    <a:pos x="67" y="14"/>
                  </a:cxn>
                  <a:cxn ang="0">
                    <a:pos x="63" y="14"/>
                  </a:cxn>
                  <a:cxn ang="0">
                    <a:pos x="61" y="14"/>
                  </a:cxn>
                  <a:cxn ang="0">
                    <a:pos x="59" y="13"/>
                  </a:cxn>
                  <a:cxn ang="0">
                    <a:pos x="57" y="13"/>
                  </a:cxn>
                  <a:cxn ang="0">
                    <a:pos x="54" y="12"/>
                  </a:cxn>
                  <a:cxn ang="0">
                    <a:pos x="52" y="12"/>
                  </a:cxn>
                  <a:cxn ang="0">
                    <a:pos x="49" y="11"/>
                  </a:cxn>
                  <a:cxn ang="0">
                    <a:pos x="47" y="11"/>
                  </a:cxn>
                  <a:cxn ang="0">
                    <a:pos x="44" y="10"/>
                  </a:cxn>
                  <a:cxn ang="0">
                    <a:pos x="41" y="10"/>
                  </a:cxn>
                  <a:cxn ang="0">
                    <a:pos x="38" y="9"/>
                  </a:cxn>
                  <a:cxn ang="0">
                    <a:pos x="35" y="9"/>
                  </a:cxn>
                  <a:cxn ang="0">
                    <a:pos x="33" y="8"/>
                  </a:cxn>
                  <a:cxn ang="0">
                    <a:pos x="30" y="7"/>
                  </a:cxn>
                  <a:cxn ang="0">
                    <a:pos x="27" y="7"/>
                  </a:cxn>
                  <a:cxn ang="0">
                    <a:pos x="25" y="6"/>
                  </a:cxn>
                  <a:cxn ang="0">
                    <a:pos x="22" y="6"/>
                  </a:cxn>
                  <a:cxn ang="0">
                    <a:pos x="19" y="5"/>
                  </a:cxn>
                  <a:cxn ang="0">
                    <a:pos x="17" y="4"/>
                  </a:cxn>
                  <a:cxn ang="0">
                    <a:pos x="14" y="3"/>
                  </a:cxn>
                  <a:cxn ang="0">
                    <a:pos x="11" y="2"/>
                  </a:cxn>
                  <a:cxn ang="0">
                    <a:pos x="9" y="2"/>
                  </a:cxn>
                  <a:cxn ang="0">
                    <a:pos x="7" y="1"/>
                  </a:cxn>
                  <a:cxn ang="0">
                    <a:pos x="5" y="0"/>
                  </a:cxn>
                  <a:cxn ang="0">
                    <a:pos x="0" y="4"/>
                  </a:cxn>
                </a:cxnLst>
                <a:rect l="0" t="0" r="r" b="b"/>
                <a:pathLst>
                  <a:path w="78" h="16">
                    <a:moveTo>
                      <a:pt x="0" y="4"/>
                    </a:moveTo>
                    <a:lnTo>
                      <a:pt x="1" y="4"/>
                    </a:lnTo>
                    <a:lnTo>
                      <a:pt x="2" y="5"/>
                    </a:lnTo>
                    <a:lnTo>
                      <a:pt x="3" y="5"/>
                    </a:lnTo>
                    <a:lnTo>
                      <a:pt x="5" y="5"/>
                    </a:lnTo>
                    <a:lnTo>
                      <a:pt x="6" y="6"/>
                    </a:lnTo>
                    <a:lnTo>
                      <a:pt x="8" y="6"/>
                    </a:lnTo>
                    <a:lnTo>
                      <a:pt x="9" y="7"/>
                    </a:lnTo>
                    <a:lnTo>
                      <a:pt x="10" y="7"/>
                    </a:lnTo>
                    <a:lnTo>
                      <a:pt x="11" y="7"/>
                    </a:lnTo>
                    <a:lnTo>
                      <a:pt x="12" y="7"/>
                    </a:lnTo>
                    <a:lnTo>
                      <a:pt x="13" y="7"/>
                    </a:lnTo>
                    <a:lnTo>
                      <a:pt x="14" y="8"/>
                    </a:lnTo>
                    <a:lnTo>
                      <a:pt x="16" y="8"/>
                    </a:lnTo>
                    <a:lnTo>
                      <a:pt x="17" y="8"/>
                    </a:lnTo>
                    <a:lnTo>
                      <a:pt x="18" y="8"/>
                    </a:lnTo>
                    <a:lnTo>
                      <a:pt x="20" y="9"/>
                    </a:lnTo>
                    <a:lnTo>
                      <a:pt x="21" y="9"/>
                    </a:lnTo>
                    <a:lnTo>
                      <a:pt x="22" y="9"/>
                    </a:lnTo>
                    <a:lnTo>
                      <a:pt x="23" y="10"/>
                    </a:lnTo>
                    <a:lnTo>
                      <a:pt x="25" y="10"/>
                    </a:lnTo>
                    <a:lnTo>
                      <a:pt x="26" y="10"/>
                    </a:lnTo>
                    <a:lnTo>
                      <a:pt x="28" y="11"/>
                    </a:lnTo>
                    <a:lnTo>
                      <a:pt x="30" y="11"/>
                    </a:lnTo>
                    <a:lnTo>
                      <a:pt x="31" y="11"/>
                    </a:lnTo>
                    <a:lnTo>
                      <a:pt x="33" y="12"/>
                    </a:lnTo>
                    <a:lnTo>
                      <a:pt x="34" y="12"/>
                    </a:lnTo>
                    <a:lnTo>
                      <a:pt x="35" y="12"/>
                    </a:lnTo>
                    <a:lnTo>
                      <a:pt x="38" y="12"/>
                    </a:lnTo>
                    <a:lnTo>
                      <a:pt x="39" y="13"/>
                    </a:lnTo>
                    <a:lnTo>
                      <a:pt x="41" y="13"/>
                    </a:lnTo>
                    <a:lnTo>
                      <a:pt x="42" y="13"/>
                    </a:lnTo>
                    <a:lnTo>
                      <a:pt x="44" y="14"/>
                    </a:lnTo>
                    <a:lnTo>
                      <a:pt x="45" y="14"/>
                    </a:lnTo>
                    <a:lnTo>
                      <a:pt x="47" y="14"/>
                    </a:lnTo>
                    <a:lnTo>
                      <a:pt x="48" y="14"/>
                    </a:lnTo>
                    <a:lnTo>
                      <a:pt x="50" y="14"/>
                    </a:lnTo>
                    <a:lnTo>
                      <a:pt x="52" y="15"/>
                    </a:lnTo>
                    <a:lnTo>
                      <a:pt x="53" y="15"/>
                    </a:lnTo>
                    <a:lnTo>
                      <a:pt x="55" y="15"/>
                    </a:lnTo>
                    <a:lnTo>
                      <a:pt x="57" y="15"/>
                    </a:lnTo>
                    <a:lnTo>
                      <a:pt x="58" y="15"/>
                    </a:lnTo>
                    <a:lnTo>
                      <a:pt x="60" y="15"/>
                    </a:lnTo>
                    <a:lnTo>
                      <a:pt x="61" y="15"/>
                    </a:lnTo>
                    <a:lnTo>
                      <a:pt x="63" y="16"/>
                    </a:lnTo>
                    <a:lnTo>
                      <a:pt x="64" y="16"/>
                    </a:lnTo>
                    <a:lnTo>
                      <a:pt x="66" y="16"/>
                    </a:lnTo>
                    <a:lnTo>
                      <a:pt x="67" y="16"/>
                    </a:lnTo>
                    <a:lnTo>
                      <a:pt x="69" y="16"/>
                    </a:lnTo>
                    <a:lnTo>
                      <a:pt x="71" y="16"/>
                    </a:lnTo>
                    <a:lnTo>
                      <a:pt x="72" y="16"/>
                    </a:lnTo>
                    <a:lnTo>
                      <a:pt x="74" y="16"/>
                    </a:lnTo>
                    <a:lnTo>
                      <a:pt x="75" y="16"/>
                    </a:lnTo>
                    <a:lnTo>
                      <a:pt x="77" y="16"/>
                    </a:lnTo>
                    <a:lnTo>
                      <a:pt x="78" y="16"/>
                    </a:lnTo>
                    <a:lnTo>
                      <a:pt x="77" y="16"/>
                    </a:lnTo>
                    <a:lnTo>
                      <a:pt x="75" y="15"/>
                    </a:lnTo>
                    <a:lnTo>
                      <a:pt x="74" y="15"/>
                    </a:lnTo>
                    <a:lnTo>
                      <a:pt x="72" y="15"/>
                    </a:lnTo>
                    <a:lnTo>
                      <a:pt x="71" y="15"/>
                    </a:lnTo>
                    <a:lnTo>
                      <a:pt x="69" y="14"/>
                    </a:lnTo>
                    <a:lnTo>
                      <a:pt x="67" y="14"/>
                    </a:lnTo>
                    <a:lnTo>
                      <a:pt x="65" y="14"/>
                    </a:lnTo>
                    <a:lnTo>
                      <a:pt x="63" y="14"/>
                    </a:lnTo>
                    <a:lnTo>
                      <a:pt x="62" y="14"/>
                    </a:lnTo>
                    <a:lnTo>
                      <a:pt x="61" y="14"/>
                    </a:lnTo>
                    <a:lnTo>
                      <a:pt x="60" y="13"/>
                    </a:lnTo>
                    <a:lnTo>
                      <a:pt x="59" y="13"/>
                    </a:lnTo>
                    <a:lnTo>
                      <a:pt x="58" y="13"/>
                    </a:lnTo>
                    <a:lnTo>
                      <a:pt x="57" y="13"/>
                    </a:lnTo>
                    <a:lnTo>
                      <a:pt x="56" y="13"/>
                    </a:lnTo>
                    <a:lnTo>
                      <a:pt x="54" y="12"/>
                    </a:lnTo>
                    <a:lnTo>
                      <a:pt x="53" y="12"/>
                    </a:lnTo>
                    <a:lnTo>
                      <a:pt x="52" y="12"/>
                    </a:lnTo>
                    <a:lnTo>
                      <a:pt x="51" y="12"/>
                    </a:lnTo>
                    <a:lnTo>
                      <a:pt x="49" y="11"/>
                    </a:lnTo>
                    <a:lnTo>
                      <a:pt x="48" y="11"/>
                    </a:lnTo>
                    <a:lnTo>
                      <a:pt x="47" y="11"/>
                    </a:lnTo>
                    <a:lnTo>
                      <a:pt x="45" y="11"/>
                    </a:lnTo>
                    <a:lnTo>
                      <a:pt x="44" y="10"/>
                    </a:lnTo>
                    <a:lnTo>
                      <a:pt x="43" y="10"/>
                    </a:lnTo>
                    <a:lnTo>
                      <a:pt x="41" y="10"/>
                    </a:lnTo>
                    <a:lnTo>
                      <a:pt x="40" y="10"/>
                    </a:lnTo>
                    <a:lnTo>
                      <a:pt x="38" y="9"/>
                    </a:lnTo>
                    <a:lnTo>
                      <a:pt x="37" y="9"/>
                    </a:lnTo>
                    <a:lnTo>
                      <a:pt x="35" y="9"/>
                    </a:lnTo>
                    <a:lnTo>
                      <a:pt x="34" y="8"/>
                    </a:lnTo>
                    <a:lnTo>
                      <a:pt x="33" y="8"/>
                    </a:lnTo>
                    <a:lnTo>
                      <a:pt x="31" y="8"/>
                    </a:lnTo>
                    <a:lnTo>
                      <a:pt x="30" y="7"/>
                    </a:lnTo>
                    <a:lnTo>
                      <a:pt x="29" y="7"/>
                    </a:lnTo>
                    <a:lnTo>
                      <a:pt x="27" y="7"/>
                    </a:lnTo>
                    <a:lnTo>
                      <a:pt x="26" y="7"/>
                    </a:lnTo>
                    <a:lnTo>
                      <a:pt x="25" y="6"/>
                    </a:lnTo>
                    <a:lnTo>
                      <a:pt x="23" y="6"/>
                    </a:lnTo>
                    <a:lnTo>
                      <a:pt x="22" y="6"/>
                    </a:lnTo>
                    <a:lnTo>
                      <a:pt x="21" y="5"/>
                    </a:lnTo>
                    <a:lnTo>
                      <a:pt x="19" y="5"/>
                    </a:lnTo>
                    <a:lnTo>
                      <a:pt x="18" y="4"/>
                    </a:lnTo>
                    <a:lnTo>
                      <a:pt x="17" y="4"/>
                    </a:lnTo>
                    <a:lnTo>
                      <a:pt x="16" y="4"/>
                    </a:lnTo>
                    <a:lnTo>
                      <a:pt x="14" y="3"/>
                    </a:lnTo>
                    <a:lnTo>
                      <a:pt x="13" y="3"/>
                    </a:lnTo>
                    <a:lnTo>
                      <a:pt x="11" y="2"/>
                    </a:lnTo>
                    <a:lnTo>
                      <a:pt x="10" y="2"/>
                    </a:lnTo>
                    <a:lnTo>
                      <a:pt x="9" y="2"/>
                    </a:lnTo>
                    <a:lnTo>
                      <a:pt x="8" y="1"/>
                    </a:lnTo>
                    <a:lnTo>
                      <a:pt x="7" y="1"/>
                    </a:lnTo>
                    <a:lnTo>
                      <a:pt x="5" y="1"/>
                    </a:lnTo>
                    <a:lnTo>
                      <a:pt x="5" y="0"/>
                    </a:lnTo>
                    <a:lnTo>
                      <a:pt x="4" y="0"/>
                    </a:lnTo>
                    <a:lnTo>
                      <a:pt x="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6" name="Freeform 114"/>
              <p:cNvSpPr>
                <a:spLocks/>
              </p:cNvSpPr>
              <p:nvPr/>
            </p:nvSpPr>
            <p:spPr bwMode="auto">
              <a:xfrm>
                <a:off x="4268" y="1823"/>
                <a:ext cx="39" cy="7"/>
              </a:xfrm>
              <a:custGeom>
                <a:avLst/>
                <a:gdLst/>
                <a:ahLst/>
                <a:cxnLst>
                  <a:cxn ang="0">
                    <a:pos x="1" y="0"/>
                  </a:cxn>
                  <a:cxn ang="0">
                    <a:pos x="1" y="0"/>
                  </a:cxn>
                  <a:cxn ang="0">
                    <a:pos x="2" y="0"/>
                  </a:cxn>
                  <a:cxn ang="0">
                    <a:pos x="3" y="0"/>
                  </a:cxn>
                  <a:cxn ang="0">
                    <a:pos x="5" y="1"/>
                  </a:cxn>
                  <a:cxn ang="0">
                    <a:pos x="7" y="1"/>
                  </a:cxn>
                  <a:cxn ang="0">
                    <a:pos x="8" y="1"/>
                  </a:cxn>
                  <a:cxn ang="0">
                    <a:pos x="9" y="2"/>
                  </a:cxn>
                  <a:cxn ang="0">
                    <a:pos x="10" y="2"/>
                  </a:cxn>
                  <a:cxn ang="0">
                    <a:pos x="11" y="2"/>
                  </a:cxn>
                  <a:cxn ang="0">
                    <a:pos x="12" y="2"/>
                  </a:cxn>
                  <a:cxn ang="0">
                    <a:pos x="14" y="3"/>
                  </a:cxn>
                  <a:cxn ang="0">
                    <a:pos x="15" y="3"/>
                  </a:cxn>
                  <a:cxn ang="0">
                    <a:pos x="17" y="3"/>
                  </a:cxn>
                  <a:cxn ang="0">
                    <a:pos x="18" y="3"/>
                  </a:cxn>
                  <a:cxn ang="0">
                    <a:pos x="20" y="3"/>
                  </a:cxn>
                  <a:cxn ang="0">
                    <a:pos x="22" y="4"/>
                  </a:cxn>
                  <a:cxn ang="0">
                    <a:pos x="24" y="4"/>
                  </a:cxn>
                  <a:cxn ang="0">
                    <a:pos x="25" y="4"/>
                  </a:cxn>
                  <a:cxn ang="0">
                    <a:pos x="27" y="4"/>
                  </a:cxn>
                  <a:cxn ang="0">
                    <a:pos x="29" y="5"/>
                  </a:cxn>
                  <a:cxn ang="0">
                    <a:pos x="31" y="5"/>
                  </a:cxn>
                  <a:cxn ang="0">
                    <a:pos x="33" y="5"/>
                  </a:cxn>
                  <a:cxn ang="0">
                    <a:pos x="35" y="5"/>
                  </a:cxn>
                  <a:cxn ang="0">
                    <a:pos x="37" y="5"/>
                  </a:cxn>
                  <a:cxn ang="0">
                    <a:pos x="39" y="6"/>
                  </a:cxn>
                  <a:cxn ang="0">
                    <a:pos x="38" y="6"/>
                  </a:cxn>
                  <a:cxn ang="0">
                    <a:pos x="36" y="6"/>
                  </a:cxn>
                  <a:cxn ang="0">
                    <a:pos x="34" y="6"/>
                  </a:cxn>
                  <a:cxn ang="0">
                    <a:pos x="32" y="6"/>
                  </a:cxn>
                  <a:cxn ang="0">
                    <a:pos x="31" y="6"/>
                  </a:cxn>
                  <a:cxn ang="0">
                    <a:pos x="30" y="6"/>
                  </a:cxn>
                  <a:cxn ang="0">
                    <a:pos x="29" y="6"/>
                  </a:cxn>
                  <a:cxn ang="0">
                    <a:pos x="28" y="7"/>
                  </a:cxn>
                  <a:cxn ang="0">
                    <a:pos x="27" y="7"/>
                  </a:cxn>
                  <a:cxn ang="0">
                    <a:pos x="25" y="7"/>
                  </a:cxn>
                  <a:cxn ang="0">
                    <a:pos x="24" y="7"/>
                  </a:cxn>
                  <a:cxn ang="0">
                    <a:pos x="23" y="7"/>
                  </a:cxn>
                  <a:cxn ang="0">
                    <a:pos x="22" y="7"/>
                  </a:cxn>
                  <a:cxn ang="0">
                    <a:pos x="21" y="7"/>
                  </a:cxn>
                  <a:cxn ang="0">
                    <a:pos x="19" y="6"/>
                  </a:cxn>
                  <a:cxn ang="0">
                    <a:pos x="18" y="6"/>
                  </a:cxn>
                  <a:cxn ang="0">
                    <a:pos x="17" y="6"/>
                  </a:cxn>
                  <a:cxn ang="0">
                    <a:pos x="16" y="6"/>
                  </a:cxn>
                  <a:cxn ang="0">
                    <a:pos x="14" y="6"/>
                  </a:cxn>
                  <a:cxn ang="0">
                    <a:pos x="13" y="6"/>
                  </a:cxn>
                  <a:cxn ang="0">
                    <a:pos x="12" y="6"/>
                  </a:cxn>
                  <a:cxn ang="0">
                    <a:pos x="10" y="6"/>
                  </a:cxn>
                  <a:cxn ang="0">
                    <a:pos x="9" y="6"/>
                  </a:cxn>
                  <a:cxn ang="0">
                    <a:pos x="8" y="6"/>
                  </a:cxn>
                  <a:cxn ang="0">
                    <a:pos x="6" y="5"/>
                  </a:cxn>
                  <a:cxn ang="0">
                    <a:pos x="5" y="5"/>
                  </a:cxn>
                  <a:cxn ang="0">
                    <a:pos x="4" y="5"/>
                  </a:cxn>
                  <a:cxn ang="0">
                    <a:pos x="3" y="4"/>
                  </a:cxn>
                  <a:cxn ang="0">
                    <a:pos x="1" y="4"/>
                  </a:cxn>
                  <a:cxn ang="0">
                    <a:pos x="1" y="3"/>
                  </a:cxn>
                  <a:cxn ang="0">
                    <a:pos x="0" y="2"/>
                  </a:cxn>
                  <a:cxn ang="0">
                    <a:pos x="0" y="2"/>
                  </a:cxn>
                  <a:cxn ang="0">
                    <a:pos x="0" y="0"/>
                  </a:cxn>
                  <a:cxn ang="0">
                    <a:pos x="1" y="0"/>
                  </a:cxn>
                </a:cxnLst>
                <a:rect l="0" t="0" r="r" b="b"/>
                <a:pathLst>
                  <a:path w="39" h="7">
                    <a:moveTo>
                      <a:pt x="1" y="0"/>
                    </a:moveTo>
                    <a:lnTo>
                      <a:pt x="1" y="0"/>
                    </a:lnTo>
                    <a:lnTo>
                      <a:pt x="2" y="0"/>
                    </a:lnTo>
                    <a:lnTo>
                      <a:pt x="3" y="0"/>
                    </a:lnTo>
                    <a:lnTo>
                      <a:pt x="5" y="1"/>
                    </a:lnTo>
                    <a:lnTo>
                      <a:pt x="7" y="1"/>
                    </a:lnTo>
                    <a:lnTo>
                      <a:pt x="8" y="1"/>
                    </a:lnTo>
                    <a:lnTo>
                      <a:pt x="9" y="2"/>
                    </a:lnTo>
                    <a:lnTo>
                      <a:pt x="10" y="2"/>
                    </a:lnTo>
                    <a:lnTo>
                      <a:pt x="11" y="2"/>
                    </a:lnTo>
                    <a:lnTo>
                      <a:pt x="12" y="2"/>
                    </a:lnTo>
                    <a:lnTo>
                      <a:pt x="14" y="3"/>
                    </a:lnTo>
                    <a:lnTo>
                      <a:pt x="15" y="3"/>
                    </a:lnTo>
                    <a:lnTo>
                      <a:pt x="17" y="3"/>
                    </a:lnTo>
                    <a:lnTo>
                      <a:pt x="18" y="3"/>
                    </a:lnTo>
                    <a:lnTo>
                      <a:pt x="20" y="3"/>
                    </a:lnTo>
                    <a:lnTo>
                      <a:pt x="22" y="4"/>
                    </a:lnTo>
                    <a:lnTo>
                      <a:pt x="24" y="4"/>
                    </a:lnTo>
                    <a:lnTo>
                      <a:pt x="25" y="4"/>
                    </a:lnTo>
                    <a:lnTo>
                      <a:pt x="27" y="4"/>
                    </a:lnTo>
                    <a:lnTo>
                      <a:pt x="29" y="5"/>
                    </a:lnTo>
                    <a:lnTo>
                      <a:pt x="31" y="5"/>
                    </a:lnTo>
                    <a:lnTo>
                      <a:pt x="33" y="5"/>
                    </a:lnTo>
                    <a:lnTo>
                      <a:pt x="35" y="5"/>
                    </a:lnTo>
                    <a:lnTo>
                      <a:pt x="37" y="5"/>
                    </a:lnTo>
                    <a:lnTo>
                      <a:pt x="39" y="6"/>
                    </a:lnTo>
                    <a:lnTo>
                      <a:pt x="38" y="6"/>
                    </a:lnTo>
                    <a:lnTo>
                      <a:pt x="36" y="6"/>
                    </a:lnTo>
                    <a:lnTo>
                      <a:pt x="34" y="6"/>
                    </a:lnTo>
                    <a:lnTo>
                      <a:pt x="32" y="6"/>
                    </a:lnTo>
                    <a:lnTo>
                      <a:pt x="31" y="6"/>
                    </a:lnTo>
                    <a:lnTo>
                      <a:pt x="30" y="6"/>
                    </a:lnTo>
                    <a:lnTo>
                      <a:pt x="29" y="6"/>
                    </a:lnTo>
                    <a:lnTo>
                      <a:pt x="28" y="7"/>
                    </a:lnTo>
                    <a:lnTo>
                      <a:pt x="27" y="7"/>
                    </a:lnTo>
                    <a:lnTo>
                      <a:pt x="25" y="7"/>
                    </a:lnTo>
                    <a:lnTo>
                      <a:pt x="24" y="7"/>
                    </a:lnTo>
                    <a:lnTo>
                      <a:pt x="23" y="7"/>
                    </a:lnTo>
                    <a:lnTo>
                      <a:pt x="22" y="7"/>
                    </a:lnTo>
                    <a:lnTo>
                      <a:pt x="21" y="7"/>
                    </a:lnTo>
                    <a:lnTo>
                      <a:pt x="19" y="6"/>
                    </a:lnTo>
                    <a:lnTo>
                      <a:pt x="18" y="6"/>
                    </a:lnTo>
                    <a:lnTo>
                      <a:pt x="17" y="6"/>
                    </a:lnTo>
                    <a:lnTo>
                      <a:pt x="16" y="6"/>
                    </a:lnTo>
                    <a:lnTo>
                      <a:pt x="14" y="6"/>
                    </a:lnTo>
                    <a:lnTo>
                      <a:pt x="13" y="6"/>
                    </a:lnTo>
                    <a:lnTo>
                      <a:pt x="12" y="6"/>
                    </a:lnTo>
                    <a:lnTo>
                      <a:pt x="10" y="6"/>
                    </a:lnTo>
                    <a:lnTo>
                      <a:pt x="9" y="6"/>
                    </a:lnTo>
                    <a:lnTo>
                      <a:pt x="8" y="6"/>
                    </a:lnTo>
                    <a:lnTo>
                      <a:pt x="6" y="5"/>
                    </a:lnTo>
                    <a:lnTo>
                      <a:pt x="5" y="5"/>
                    </a:lnTo>
                    <a:lnTo>
                      <a:pt x="4" y="5"/>
                    </a:lnTo>
                    <a:lnTo>
                      <a:pt x="3" y="4"/>
                    </a:lnTo>
                    <a:lnTo>
                      <a:pt x="1" y="4"/>
                    </a:lnTo>
                    <a:lnTo>
                      <a:pt x="1" y="3"/>
                    </a:lnTo>
                    <a:lnTo>
                      <a:pt x="0" y="2"/>
                    </a:lnTo>
                    <a:lnTo>
                      <a:pt x="0" y="2"/>
                    </a:lnTo>
                    <a:lnTo>
                      <a:pt x="0" y="0"/>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7" name="Freeform 115"/>
              <p:cNvSpPr>
                <a:spLocks/>
              </p:cNvSpPr>
              <p:nvPr/>
            </p:nvSpPr>
            <p:spPr bwMode="auto">
              <a:xfrm>
                <a:off x="4442" y="1762"/>
                <a:ext cx="168" cy="22"/>
              </a:xfrm>
              <a:custGeom>
                <a:avLst/>
                <a:gdLst/>
                <a:ahLst/>
                <a:cxnLst>
                  <a:cxn ang="0">
                    <a:pos x="1" y="0"/>
                  </a:cxn>
                  <a:cxn ang="0">
                    <a:pos x="5" y="1"/>
                  </a:cxn>
                  <a:cxn ang="0">
                    <a:pos x="8" y="2"/>
                  </a:cxn>
                  <a:cxn ang="0">
                    <a:pos x="14" y="3"/>
                  </a:cxn>
                  <a:cxn ang="0">
                    <a:pos x="18" y="4"/>
                  </a:cxn>
                  <a:cxn ang="0">
                    <a:pos x="25" y="5"/>
                  </a:cxn>
                  <a:cxn ang="0">
                    <a:pos x="32" y="7"/>
                  </a:cxn>
                  <a:cxn ang="0">
                    <a:pos x="39" y="8"/>
                  </a:cxn>
                  <a:cxn ang="0">
                    <a:pos x="48" y="9"/>
                  </a:cxn>
                  <a:cxn ang="0">
                    <a:pos x="56" y="11"/>
                  </a:cxn>
                  <a:cxn ang="0">
                    <a:pos x="66" y="12"/>
                  </a:cxn>
                  <a:cxn ang="0">
                    <a:pos x="76" y="13"/>
                  </a:cxn>
                  <a:cxn ang="0">
                    <a:pos x="86" y="15"/>
                  </a:cxn>
                  <a:cxn ang="0">
                    <a:pos x="97" y="16"/>
                  </a:cxn>
                  <a:cxn ang="0">
                    <a:pos x="108" y="17"/>
                  </a:cxn>
                  <a:cxn ang="0">
                    <a:pos x="120" y="18"/>
                  </a:cxn>
                  <a:cxn ang="0">
                    <a:pos x="131" y="19"/>
                  </a:cxn>
                  <a:cxn ang="0">
                    <a:pos x="143" y="19"/>
                  </a:cxn>
                  <a:cxn ang="0">
                    <a:pos x="156" y="20"/>
                  </a:cxn>
                  <a:cxn ang="0">
                    <a:pos x="168" y="20"/>
                  </a:cxn>
                  <a:cxn ang="0">
                    <a:pos x="166" y="20"/>
                  </a:cxn>
                  <a:cxn ang="0">
                    <a:pos x="163" y="21"/>
                  </a:cxn>
                  <a:cxn ang="0">
                    <a:pos x="159" y="21"/>
                  </a:cxn>
                  <a:cxn ang="0">
                    <a:pos x="153" y="22"/>
                  </a:cxn>
                  <a:cxn ang="0">
                    <a:pos x="150" y="22"/>
                  </a:cxn>
                  <a:cxn ang="0">
                    <a:pos x="146" y="22"/>
                  </a:cxn>
                  <a:cxn ang="0">
                    <a:pos x="142" y="22"/>
                  </a:cxn>
                  <a:cxn ang="0">
                    <a:pos x="138" y="22"/>
                  </a:cxn>
                  <a:cxn ang="0">
                    <a:pos x="132" y="22"/>
                  </a:cxn>
                  <a:cxn ang="0">
                    <a:pos x="127" y="22"/>
                  </a:cxn>
                  <a:cxn ang="0">
                    <a:pos x="121" y="22"/>
                  </a:cxn>
                  <a:cxn ang="0">
                    <a:pos x="116" y="22"/>
                  </a:cxn>
                  <a:cxn ang="0">
                    <a:pos x="109" y="21"/>
                  </a:cxn>
                  <a:cxn ang="0">
                    <a:pos x="102" y="21"/>
                  </a:cxn>
                  <a:cxn ang="0">
                    <a:pos x="95" y="20"/>
                  </a:cxn>
                  <a:cxn ang="0">
                    <a:pos x="88" y="19"/>
                  </a:cxn>
                  <a:cxn ang="0">
                    <a:pos x="78" y="18"/>
                  </a:cxn>
                  <a:cxn ang="0">
                    <a:pos x="69" y="17"/>
                  </a:cxn>
                  <a:cxn ang="0">
                    <a:pos x="60" y="16"/>
                  </a:cxn>
                  <a:cxn ang="0">
                    <a:pos x="53" y="15"/>
                  </a:cxn>
                  <a:cxn ang="0">
                    <a:pos x="45" y="13"/>
                  </a:cxn>
                  <a:cxn ang="0">
                    <a:pos x="39" y="12"/>
                  </a:cxn>
                  <a:cxn ang="0">
                    <a:pos x="33" y="11"/>
                  </a:cxn>
                  <a:cxn ang="0">
                    <a:pos x="28" y="10"/>
                  </a:cxn>
                  <a:cxn ang="0">
                    <a:pos x="23" y="8"/>
                  </a:cxn>
                  <a:cxn ang="0">
                    <a:pos x="19" y="7"/>
                  </a:cxn>
                  <a:cxn ang="0">
                    <a:pos x="15" y="6"/>
                  </a:cxn>
                  <a:cxn ang="0">
                    <a:pos x="12" y="5"/>
                  </a:cxn>
                  <a:cxn ang="0">
                    <a:pos x="6" y="3"/>
                  </a:cxn>
                  <a:cxn ang="0">
                    <a:pos x="3" y="2"/>
                  </a:cxn>
                  <a:cxn ang="0">
                    <a:pos x="0" y="0"/>
                  </a:cxn>
                </a:cxnLst>
                <a:rect l="0" t="0" r="r" b="b"/>
                <a:pathLst>
                  <a:path w="168" h="22">
                    <a:moveTo>
                      <a:pt x="0" y="0"/>
                    </a:moveTo>
                    <a:lnTo>
                      <a:pt x="0" y="0"/>
                    </a:lnTo>
                    <a:lnTo>
                      <a:pt x="1" y="0"/>
                    </a:lnTo>
                    <a:lnTo>
                      <a:pt x="3" y="1"/>
                    </a:lnTo>
                    <a:lnTo>
                      <a:pt x="4" y="1"/>
                    </a:lnTo>
                    <a:lnTo>
                      <a:pt x="5" y="1"/>
                    </a:lnTo>
                    <a:lnTo>
                      <a:pt x="6" y="1"/>
                    </a:lnTo>
                    <a:lnTo>
                      <a:pt x="7" y="2"/>
                    </a:lnTo>
                    <a:lnTo>
                      <a:pt x="8" y="2"/>
                    </a:lnTo>
                    <a:lnTo>
                      <a:pt x="10" y="2"/>
                    </a:lnTo>
                    <a:lnTo>
                      <a:pt x="12" y="3"/>
                    </a:lnTo>
                    <a:lnTo>
                      <a:pt x="14" y="3"/>
                    </a:lnTo>
                    <a:lnTo>
                      <a:pt x="15" y="3"/>
                    </a:lnTo>
                    <a:lnTo>
                      <a:pt x="17" y="4"/>
                    </a:lnTo>
                    <a:lnTo>
                      <a:pt x="18" y="4"/>
                    </a:lnTo>
                    <a:lnTo>
                      <a:pt x="21" y="4"/>
                    </a:lnTo>
                    <a:lnTo>
                      <a:pt x="22" y="5"/>
                    </a:lnTo>
                    <a:lnTo>
                      <a:pt x="25" y="5"/>
                    </a:lnTo>
                    <a:lnTo>
                      <a:pt x="27" y="6"/>
                    </a:lnTo>
                    <a:lnTo>
                      <a:pt x="29" y="6"/>
                    </a:lnTo>
                    <a:lnTo>
                      <a:pt x="32" y="7"/>
                    </a:lnTo>
                    <a:lnTo>
                      <a:pt x="34" y="7"/>
                    </a:lnTo>
                    <a:lnTo>
                      <a:pt x="36" y="8"/>
                    </a:lnTo>
                    <a:lnTo>
                      <a:pt x="39" y="8"/>
                    </a:lnTo>
                    <a:lnTo>
                      <a:pt x="42" y="8"/>
                    </a:lnTo>
                    <a:lnTo>
                      <a:pt x="45" y="9"/>
                    </a:lnTo>
                    <a:lnTo>
                      <a:pt x="48" y="9"/>
                    </a:lnTo>
                    <a:lnTo>
                      <a:pt x="51" y="10"/>
                    </a:lnTo>
                    <a:lnTo>
                      <a:pt x="54" y="11"/>
                    </a:lnTo>
                    <a:lnTo>
                      <a:pt x="56" y="11"/>
                    </a:lnTo>
                    <a:lnTo>
                      <a:pt x="59" y="11"/>
                    </a:lnTo>
                    <a:lnTo>
                      <a:pt x="63" y="12"/>
                    </a:lnTo>
                    <a:lnTo>
                      <a:pt x="66" y="12"/>
                    </a:lnTo>
                    <a:lnTo>
                      <a:pt x="69" y="12"/>
                    </a:lnTo>
                    <a:lnTo>
                      <a:pt x="72" y="13"/>
                    </a:lnTo>
                    <a:lnTo>
                      <a:pt x="76" y="13"/>
                    </a:lnTo>
                    <a:lnTo>
                      <a:pt x="79" y="14"/>
                    </a:lnTo>
                    <a:lnTo>
                      <a:pt x="83" y="14"/>
                    </a:lnTo>
                    <a:lnTo>
                      <a:pt x="86" y="15"/>
                    </a:lnTo>
                    <a:lnTo>
                      <a:pt x="90" y="15"/>
                    </a:lnTo>
                    <a:lnTo>
                      <a:pt x="93" y="16"/>
                    </a:lnTo>
                    <a:lnTo>
                      <a:pt x="97" y="16"/>
                    </a:lnTo>
                    <a:lnTo>
                      <a:pt x="101" y="16"/>
                    </a:lnTo>
                    <a:lnTo>
                      <a:pt x="105" y="17"/>
                    </a:lnTo>
                    <a:lnTo>
                      <a:pt x="108" y="17"/>
                    </a:lnTo>
                    <a:lnTo>
                      <a:pt x="112" y="17"/>
                    </a:lnTo>
                    <a:lnTo>
                      <a:pt x="116" y="18"/>
                    </a:lnTo>
                    <a:lnTo>
                      <a:pt x="120" y="18"/>
                    </a:lnTo>
                    <a:lnTo>
                      <a:pt x="123" y="18"/>
                    </a:lnTo>
                    <a:lnTo>
                      <a:pt x="127" y="18"/>
                    </a:lnTo>
                    <a:lnTo>
                      <a:pt x="131" y="19"/>
                    </a:lnTo>
                    <a:lnTo>
                      <a:pt x="135" y="19"/>
                    </a:lnTo>
                    <a:lnTo>
                      <a:pt x="139" y="19"/>
                    </a:lnTo>
                    <a:lnTo>
                      <a:pt x="143" y="19"/>
                    </a:lnTo>
                    <a:lnTo>
                      <a:pt x="147" y="19"/>
                    </a:lnTo>
                    <a:lnTo>
                      <a:pt x="152" y="20"/>
                    </a:lnTo>
                    <a:lnTo>
                      <a:pt x="156" y="20"/>
                    </a:lnTo>
                    <a:lnTo>
                      <a:pt x="160" y="20"/>
                    </a:lnTo>
                    <a:lnTo>
                      <a:pt x="164" y="20"/>
                    </a:lnTo>
                    <a:lnTo>
                      <a:pt x="168" y="20"/>
                    </a:lnTo>
                    <a:lnTo>
                      <a:pt x="168" y="20"/>
                    </a:lnTo>
                    <a:lnTo>
                      <a:pt x="167" y="20"/>
                    </a:lnTo>
                    <a:lnTo>
                      <a:pt x="166" y="20"/>
                    </a:lnTo>
                    <a:lnTo>
                      <a:pt x="165" y="20"/>
                    </a:lnTo>
                    <a:lnTo>
                      <a:pt x="165" y="20"/>
                    </a:lnTo>
                    <a:lnTo>
                      <a:pt x="163" y="21"/>
                    </a:lnTo>
                    <a:lnTo>
                      <a:pt x="162" y="21"/>
                    </a:lnTo>
                    <a:lnTo>
                      <a:pt x="160" y="21"/>
                    </a:lnTo>
                    <a:lnTo>
                      <a:pt x="159" y="21"/>
                    </a:lnTo>
                    <a:lnTo>
                      <a:pt x="157" y="21"/>
                    </a:lnTo>
                    <a:lnTo>
                      <a:pt x="155" y="21"/>
                    </a:lnTo>
                    <a:lnTo>
                      <a:pt x="153" y="22"/>
                    </a:lnTo>
                    <a:lnTo>
                      <a:pt x="152" y="22"/>
                    </a:lnTo>
                    <a:lnTo>
                      <a:pt x="151" y="22"/>
                    </a:lnTo>
                    <a:lnTo>
                      <a:pt x="150" y="22"/>
                    </a:lnTo>
                    <a:lnTo>
                      <a:pt x="149" y="22"/>
                    </a:lnTo>
                    <a:lnTo>
                      <a:pt x="147" y="22"/>
                    </a:lnTo>
                    <a:lnTo>
                      <a:pt x="146" y="22"/>
                    </a:lnTo>
                    <a:lnTo>
                      <a:pt x="145" y="22"/>
                    </a:lnTo>
                    <a:lnTo>
                      <a:pt x="143" y="22"/>
                    </a:lnTo>
                    <a:lnTo>
                      <a:pt x="142" y="22"/>
                    </a:lnTo>
                    <a:lnTo>
                      <a:pt x="141" y="22"/>
                    </a:lnTo>
                    <a:lnTo>
                      <a:pt x="139" y="22"/>
                    </a:lnTo>
                    <a:lnTo>
                      <a:pt x="138" y="22"/>
                    </a:lnTo>
                    <a:lnTo>
                      <a:pt x="136" y="22"/>
                    </a:lnTo>
                    <a:lnTo>
                      <a:pt x="134" y="22"/>
                    </a:lnTo>
                    <a:lnTo>
                      <a:pt x="132" y="22"/>
                    </a:lnTo>
                    <a:lnTo>
                      <a:pt x="131" y="22"/>
                    </a:lnTo>
                    <a:lnTo>
                      <a:pt x="129" y="22"/>
                    </a:lnTo>
                    <a:lnTo>
                      <a:pt x="127" y="22"/>
                    </a:lnTo>
                    <a:lnTo>
                      <a:pt x="125" y="22"/>
                    </a:lnTo>
                    <a:lnTo>
                      <a:pt x="123" y="22"/>
                    </a:lnTo>
                    <a:lnTo>
                      <a:pt x="121" y="22"/>
                    </a:lnTo>
                    <a:lnTo>
                      <a:pt x="120" y="22"/>
                    </a:lnTo>
                    <a:lnTo>
                      <a:pt x="117" y="22"/>
                    </a:lnTo>
                    <a:lnTo>
                      <a:pt x="116" y="22"/>
                    </a:lnTo>
                    <a:lnTo>
                      <a:pt x="114" y="21"/>
                    </a:lnTo>
                    <a:lnTo>
                      <a:pt x="111" y="21"/>
                    </a:lnTo>
                    <a:lnTo>
                      <a:pt x="109" y="21"/>
                    </a:lnTo>
                    <a:lnTo>
                      <a:pt x="107" y="21"/>
                    </a:lnTo>
                    <a:lnTo>
                      <a:pt x="105" y="21"/>
                    </a:lnTo>
                    <a:lnTo>
                      <a:pt x="102" y="21"/>
                    </a:lnTo>
                    <a:lnTo>
                      <a:pt x="100" y="21"/>
                    </a:lnTo>
                    <a:lnTo>
                      <a:pt x="98" y="20"/>
                    </a:lnTo>
                    <a:lnTo>
                      <a:pt x="95" y="20"/>
                    </a:lnTo>
                    <a:lnTo>
                      <a:pt x="93" y="20"/>
                    </a:lnTo>
                    <a:lnTo>
                      <a:pt x="90" y="20"/>
                    </a:lnTo>
                    <a:lnTo>
                      <a:pt x="88" y="19"/>
                    </a:lnTo>
                    <a:lnTo>
                      <a:pt x="84" y="19"/>
                    </a:lnTo>
                    <a:lnTo>
                      <a:pt x="81" y="19"/>
                    </a:lnTo>
                    <a:lnTo>
                      <a:pt x="78" y="18"/>
                    </a:lnTo>
                    <a:lnTo>
                      <a:pt x="75" y="18"/>
                    </a:lnTo>
                    <a:lnTo>
                      <a:pt x="72" y="17"/>
                    </a:lnTo>
                    <a:lnTo>
                      <a:pt x="69" y="17"/>
                    </a:lnTo>
                    <a:lnTo>
                      <a:pt x="66" y="17"/>
                    </a:lnTo>
                    <a:lnTo>
                      <a:pt x="63" y="16"/>
                    </a:lnTo>
                    <a:lnTo>
                      <a:pt x="60" y="16"/>
                    </a:lnTo>
                    <a:lnTo>
                      <a:pt x="57" y="15"/>
                    </a:lnTo>
                    <a:lnTo>
                      <a:pt x="55" y="15"/>
                    </a:lnTo>
                    <a:lnTo>
                      <a:pt x="53" y="15"/>
                    </a:lnTo>
                    <a:lnTo>
                      <a:pt x="50" y="14"/>
                    </a:lnTo>
                    <a:lnTo>
                      <a:pt x="48" y="14"/>
                    </a:lnTo>
                    <a:lnTo>
                      <a:pt x="45" y="13"/>
                    </a:lnTo>
                    <a:lnTo>
                      <a:pt x="43" y="13"/>
                    </a:lnTo>
                    <a:lnTo>
                      <a:pt x="41" y="13"/>
                    </a:lnTo>
                    <a:lnTo>
                      <a:pt x="39" y="12"/>
                    </a:lnTo>
                    <a:lnTo>
                      <a:pt x="37" y="12"/>
                    </a:lnTo>
                    <a:lnTo>
                      <a:pt x="35" y="11"/>
                    </a:lnTo>
                    <a:lnTo>
                      <a:pt x="33" y="11"/>
                    </a:lnTo>
                    <a:lnTo>
                      <a:pt x="31" y="11"/>
                    </a:lnTo>
                    <a:lnTo>
                      <a:pt x="30" y="10"/>
                    </a:lnTo>
                    <a:lnTo>
                      <a:pt x="28" y="10"/>
                    </a:lnTo>
                    <a:lnTo>
                      <a:pt x="26" y="9"/>
                    </a:lnTo>
                    <a:lnTo>
                      <a:pt x="25" y="9"/>
                    </a:lnTo>
                    <a:lnTo>
                      <a:pt x="23" y="8"/>
                    </a:lnTo>
                    <a:lnTo>
                      <a:pt x="21" y="8"/>
                    </a:lnTo>
                    <a:lnTo>
                      <a:pt x="20" y="8"/>
                    </a:lnTo>
                    <a:lnTo>
                      <a:pt x="19" y="7"/>
                    </a:lnTo>
                    <a:lnTo>
                      <a:pt x="18" y="7"/>
                    </a:lnTo>
                    <a:lnTo>
                      <a:pt x="17" y="7"/>
                    </a:lnTo>
                    <a:lnTo>
                      <a:pt x="15" y="6"/>
                    </a:lnTo>
                    <a:lnTo>
                      <a:pt x="14" y="6"/>
                    </a:lnTo>
                    <a:lnTo>
                      <a:pt x="13" y="5"/>
                    </a:lnTo>
                    <a:lnTo>
                      <a:pt x="12" y="5"/>
                    </a:lnTo>
                    <a:lnTo>
                      <a:pt x="10" y="4"/>
                    </a:lnTo>
                    <a:lnTo>
                      <a:pt x="8" y="4"/>
                    </a:lnTo>
                    <a:lnTo>
                      <a:pt x="6" y="3"/>
                    </a:lnTo>
                    <a:lnTo>
                      <a:pt x="5" y="3"/>
                    </a:lnTo>
                    <a:lnTo>
                      <a:pt x="4" y="2"/>
                    </a:lnTo>
                    <a:lnTo>
                      <a:pt x="3" y="2"/>
                    </a:lnTo>
                    <a:lnTo>
                      <a:pt x="1" y="1"/>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8" name="Freeform 116"/>
              <p:cNvSpPr>
                <a:spLocks/>
              </p:cNvSpPr>
              <p:nvPr/>
            </p:nvSpPr>
            <p:spPr bwMode="auto">
              <a:xfrm>
                <a:off x="4709" y="1797"/>
                <a:ext cx="21" cy="6"/>
              </a:xfrm>
              <a:custGeom>
                <a:avLst/>
                <a:gdLst/>
                <a:ahLst/>
                <a:cxnLst>
                  <a:cxn ang="0">
                    <a:pos x="6" y="0"/>
                  </a:cxn>
                  <a:cxn ang="0">
                    <a:pos x="6" y="0"/>
                  </a:cxn>
                  <a:cxn ang="0">
                    <a:pos x="5" y="1"/>
                  </a:cxn>
                  <a:cxn ang="0">
                    <a:pos x="3" y="2"/>
                  </a:cxn>
                  <a:cxn ang="0">
                    <a:pos x="2" y="3"/>
                  </a:cxn>
                  <a:cxn ang="0">
                    <a:pos x="1" y="4"/>
                  </a:cxn>
                  <a:cxn ang="0">
                    <a:pos x="0" y="4"/>
                  </a:cxn>
                  <a:cxn ang="0">
                    <a:pos x="0" y="5"/>
                  </a:cxn>
                  <a:cxn ang="0">
                    <a:pos x="0" y="6"/>
                  </a:cxn>
                  <a:cxn ang="0">
                    <a:pos x="0" y="6"/>
                  </a:cxn>
                  <a:cxn ang="0">
                    <a:pos x="1" y="6"/>
                  </a:cxn>
                  <a:cxn ang="0">
                    <a:pos x="2" y="6"/>
                  </a:cxn>
                  <a:cxn ang="0">
                    <a:pos x="4" y="6"/>
                  </a:cxn>
                  <a:cxn ang="0">
                    <a:pos x="5" y="6"/>
                  </a:cxn>
                  <a:cxn ang="0">
                    <a:pos x="7" y="6"/>
                  </a:cxn>
                  <a:cxn ang="0">
                    <a:pos x="9" y="6"/>
                  </a:cxn>
                  <a:cxn ang="0">
                    <a:pos x="11" y="6"/>
                  </a:cxn>
                  <a:cxn ang="0">
                    <a:pos x="12" y="6"/>
                  </a:cxn>
                  <a:cxn ang="0">
                    <a:pos x="15" y="6"/>
                  </a:cxn>
                  <a:cxn ang="0">
                    <a:pos x="16" y="6"/>
                  </a:cxn>
                  <a:cxn ang="0">
                    <a:pos x="18" y="6"/>
                  </a:cxn>
                  <a:cxn ang="0">
                    <a:pos x="18" y="6"/>
                  </a:cxn>
                  <a:cxn ang="0">
                    <a:pos x="19" y="6"/>
                  </a:cxn>
                  <a:cxn ang="0">
                    <a:pos x="20" y="5"/>
                  </a:cxn>
                  <a:cxn ang="0">
                    <a:pos x="21" y="5"/>
                  </a:cxn>
                  <a:cxn ang="0">
                    <a:pos x="20" y="4"/>
                  </a:cxn>
                  <a:cxn ang="0">
                    <a:pos x="18" y="4"/>
                  </a:cxn>
                  <a:cxn ang="0">
                    <a:pos x="18" y="3"/>
                  </a:cxn>
                  <a:cxn ang="0">
                    <a:pos x="16" y="3"/>
                  </a:cxn>
                  <a:cxn ang="0">
                    <a:pos x="15" y="2"/>
                  </a:cxn>
                  <a:cxn ang="0">
                    <a:pos x="15" y="2"/>
                  </a:cxn>
                  <a:cxn ang="0">
                    <a:pos x="13" y="1"/>
                  </a:cxn>
                  <a:cxn ang="0">
                    <a:pos x="12" y="1"/>
                  </a:cxn>
                  <a:cxn ang="0">
                    <a:pos x="10" y="0"/>
                  </a:cxn>
                  <a:cxn ang="0">
                    <a:pos x="10" y="0"/>
                  </a:cxn>
                  <a:cxn ang="0">
                    <a:pos x="8" y="0"/>
                  </a:cxn>
                  <a:cxn ang="0">
                    <a:pos x="6" y="0"/>
                  </a:cxn>
                </a:cxnLst>
                <a:rect l="0" t="0" r="r" b="b"/>
                <a:pathLst>
                  <a:path w="21" h="6">
                    <a:moveTo>
                      <a:pt x="6" y="0"/>
                    </a:moveTo>
                    <a:lnTo>
                      <a:pt x="6" y="0"/>
                    </a:lnTo>
                    <a:lnTo>
                      <a:pt x="5" y="1"/>
                    </a:lnTo>
                    <a:lnTo>
                      <a:pt x="3" y="2"/>
                    </a:lnTo>
                    <a:lnTo>
                      <a:pt x="2" y="3"/>
                    </a:lnTo>
                    <a:lnTo>
                      <a:pt x="1" y="4"/>
                    </a:lnTo>
                    <a:lnTo>
                      <a:pt x="0" y="4"/>
                    </a:lnTo>
                    <a:lnTo>
                      <a:pt x="0" y="5"/>
                    </a:lnTo>
                    <a:lnTo>
                      <a:pt x="0" y="6"/>
                    </a:lnTo>
                    <a:lnTo>
                      <a:pt x="0" y="6"/>
                    </a:lnTo>
                    <a:lnTo>
                      <a:pt x="1" y="6"/>
                    </a:lnTo>
                    <a:lnTo>
                      <a:pt x="2" y="6"/>
                    </a:lnTo>
                    <a:lnTo>
                      <a:pt x="4" y="6"/>
                    </a:lnTo>
                    <a:lnTo>
                      <a:pt x="5" y="6"/>
                    </a:lnTo>
                    <a:lnTo>
                      <a:pt x="7" y="6"/>
                    </a:lnTo>
                    <a:lnTo>
                      <a:pt x="9" y="6"/>
                    </a:lnTo>
                    <a:lnTo>
                      <a:pt x="11" y="6"/>
                    </a:lnTo>
                    <a:lnTo>
                      <a:pt x="12" y="6"/>
                    </a:lnTo>
                    <a:lnTo>
                      <a:pt x="15" y="6"/>
                    </a:lnTo>
                    <a:lnTo>
                      <a:pt x="16" y="6"/>
                    </a:lnTo>
                    <a:lnTo>
                      <a:pt x="18" y="6"/>
                    </a:lnTo>
                    <a:lnTo>
                      <a:pt x="18" y="6"/>
                    </a:lnTo>
                    <a:lnTo>
                      <a:pt x="19" y="6"/>
                    </a:lnTo>
                    <a:lnTo>
                      <a:pt x="20" y="5"/>
                    </a:lnTo>
                    <a:lnTo>
                      <a:pt x="21" y="5"/>
                    </a:lnTo>
                    <a:lnTo>
                      <a:pt x="20" y="4"/>
                    </a:lnTo>
                    <a:lnTo>
                      <a:pt x="18" y="4"/>
                    </a:lnTo>
                    <a:lnTo>
                      <a:pt x="18" y="3"/>
                    </a:lnTo>
                    <a:lnTo>
                      <a:pt x="16" y="3"/>
                    </a:lnTo>
                    <a:lnTo>
                      <a:pt x="15" y="2"/>
                    </a:lnTo>
                    <a:lnTo>
                      <a:pt x="15" y="2"/>
                    </a:lnTo>
                    <a:lnTo>
                      <a:pt x="13" y="1"/>
                    </a:lnTo>
                    <a:lnTo>
                      <a:pt x="12" y="1"/>
                    </a:lnTo>
                    <a:lnTo>
                      <a:pt x="10" y="0"/>
                    </a:lnTo>
                    <a:lnTo>
                      <a:pt x="10" y="0"/>
                    </a:lnTo>
                    <a:lnTo>
                      <a:pt x="8" y="0"/>
                    </a:lnTo>
                    <a:lnTo>
                      <a:pt x="6"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89" name="Freeform 117"/>
              <p:cNvSpPr>
                <a:spLocks/>
              </p:cNvSpPr>
              <p:nvPr/>
            </p:nvSpPr>
            <p:spPr bwMode="auto">
              <a:xfrm>
                <a:off x="4646" y="1797"/>
                <a:ext cx="16" cy="6"/>
              </a:xfrm>
              <a:custGeom>
                <a:avLst/>
                <a:gdLst/>
                <a:ahLst/>
                <a:cxnLst>
                  <a:cxn ang="0">
                    <a:pos x="5" y="1"/>
                  </a:cxn>
                  <a:cxn ang="0">
                    <a:pos x="4" y="1"/>
                  </a:cxn>
                  <a:cxn ang="0">
                    <a:pos x="4" y="2"/>
                  </a:cxn>
                  <a:cxn ang="0">
                    <a:pos x="3" y="3"/>
                  </a:cxn>
                  <a:cxn ang="0">
                    <a:pos x="2" y="4"/>
                  </a:cxn>
                  <a:cxn ang="0">
                    <a:pos x="1" y="4"/>
                  </a:cxn>
                  <a:cxn ang="0">
                    <a:pos x="1" y="5"/>
                  </a:cxn>
                  <a:cxn ang="0">
                    <a:pos x="0" y="6"/>
                  </a:cxn>
                  <a:cxn ang="0">
                    <a:pos x="0" y="6"/>
                  </a:cxn>
                  <a:cxn ang="0">
                    <a:pos x="1" y="6"/>
                  </a:cxn>
                  <a:cxn ang="0">
                    <a:pos x="3" y="6"/>
                  </a:cxn>
                  <a:cxn ang="0">
                    <a:pos x="4" y="6"/>
                  </a:cxn>
                  <a:cxn ang="0">
                    <a:pos x="6" y="6"/>
                  </a:cxn>
                  <a:cxn ang="0">
                    <a:pos x="7" y="6"/>
                  </a:cxn>
                  <a:cxn ang="0">
                    <a:pos x="8" y="6"/>
                  </a:cxn>
                  <a:cxn ang="0">
                    <a:pos x="10" y="6"/>
                  </a:cxn>
                  <a:cxn ang="0">
                    <a:pos x="11" y="6"/>
                  </a:cxn>
                  <a:cxn ang="0">
                    <a:pos x="12" y="6"/>
                  </a:cxn>
                  <a:cxn ang="0">
                    <a:pos x="13" y="6"/>
                  </a:cxn>
                  <a:cxn ang="0">
                    <a:pos x="15" y="6"/>
                  </a:cxn>
                  <a:cxn ang="0">
                    <a:pos x="16" y="5"/>
                  </a:cxn>
                  <a:cxn ang="0">
                    <a:pos x="15" y="4"/>
                  </a:cxn>
                  <a:cxn ang="0">
                    <a:pos x="15" y="3"/>
                  </a:cxn>
                  <a:cxn ang="0">
                    <a:pos x="13" y="2"/>
                  </a:cxn>
                  <a:cxn ang="0">
                    <a:pos x="12" y="2"/>
                  </a:cxn>
                  <a:cxn ang="0">
                    <a:pos x="10" y="1"/>
                  </a:cxn>
                  <a:cxn ang="0">
                    <a:pos x="8" y="0"/>
                  </a:cxn>
                  <a:cxn ang="0">
                    <a:pos x="6" y="0"/>
                  </a:cxn>
                  <a:cxn ang="0">
                    <a:pos x="5" y="1"/>
                  </a:cxn>
                </a:cxnLst>
                <a:rect l="0" t="0" r="r" b="b"/>
                <a:pathLst>
                  <a:path w="16" h="6">
                    <a:moveTo>
                      <a:pt x="5" y="1"/>
                    </a:moveTo>
                    <a:lnTo>
                      <a:pt x="4" y="1"/>
                    </a:lnTo>
                    <a:lnTo>
                      <a:pt x="4" y="2"/>
                    </a:lnTo>
                    <a:lnTo>
                      <a:pt x="3" y="3"/>
                    </a:lnTo>
                    <a:lnTo>
                      <a:pt x="2" y="4"/>
                    </a:lnTo>
                    <a:lnTo>
                      <a:pt x="1" y="4"/>
                    </a:lnTo>
                    <a:lnTo>
                      <a:pt x="1" y="5"/>
                    </a:lnTo>
                    <a:lnTo>
                      <a:pt x="0" y="6"/>
                    </a:lnTo>
                    <a:lnTo>
                      <a:pt x="0" y="6"/>
                    </a:lnTo>
                    <a:lnTo>
                      <a:pt x="1" y="6"/>
                    </a:lnTo>
                    <a:lnTo>
                      <a:pt x="3" y="6"/>
                    </a:lnTo>
                    <a:lnTo>
                      <a:pt x="4" y="6"/>
                    </a:lnTo>
                    <a:lnTo>
                      <a:pt x="6" y="6"/>
                    </a:lnTo>
                    <a:lnTo>
                      <a:pt x="7" y="6"/>
                    </a:lnTo>
                    <a:lnTo>
                      <a:pt x="8" y="6"/>
                    </a:lnTo>
                    <a:lnTo>
                      <a:pt x="10" y="6"/>
                    </a:lnTo>
                    <a:lnTo>
                      <a:pt x="11" y="6"/>
                    </a:lnTo>
                    <a:lnTo>
                      <a:pt x="12" y="6"/>
                    </a:lnTo>
                    <a:lnTo>
                      <a:pt x="13" y="6"/>
                    </a:lnTo>
                    <a:lnTo>
                      <a:pt x="15" y="6"/>
                    </a:lnTo>
                    <a:lnTo>
                      <a:pt x="16" y="5"/>
                    </a:lnTo>
                    <a:lnTo>
                      <a:pt x="15" y="4"/>
                    </a:lnTo>
                    <a:lnTo>
                      <a:pt x="15" y="3"/>
                    </a:lnTo>
                    <a:lnTo>
                      <a:pt x="13" y="2"/>
                    </a:lnTo>
                    <a:lnTo>
                      <a:pt x="12" y="2"/>
                    </a:lnTo>
                    <a:lnTo>
                      <a:pt x="10" y="1"/>
                    </a:lnTo>
                    <a:lnTo>
                      <a:pt x="8" y="0"/>
                    </a:lnTo>
                    <a:lnTo>
                      <a:pt x="6" y="0"/>
                    </a:lnTo>
                    <a:lnTo>
                      <a:pt x="5"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0" name="Freeform 118"/>
              <p:cNvSpPr>
                <a:spLocks/>
              </p:cNvSpPr>
              <p:nvPr/>
            </p:nvSpPr>
            <p:spPr bwMode="auto">
              <a:xfrm>
                <a:off x="4669" y="1735"/>
                <a:ext cx="50" cy="82"/>
              </a:xfrm>
              <a:custGeom>
                <a:avLst/>
                <a:gdLst/>
                <a:ahLst/>
                <a:cxnLst>
                  <a:cxn ang="0">
                    <a:pos x="8" y="78"/>
                  </a:cxn>
                  <a:cxn ang="0">
                    <a:pos x="10" y="78"/>
                  </a:cxn>
                  <a:cxn ang="0">
                    <a:pos x="11" y="78"/>
                  </a:cxn>
                  <a:cxn ang="0">
                    <a:pos x="13" y="78"/>
                  </a:cxn>
                  <a:cxn ang="0">
                    <a:pos x="16" y="77"/>
                  </a:cxn>
                  <a:cxn ang="0">
                    <a:pos x="19" y="77"/>
                  </a:cxn>
                  <a:cxn ang="0">
                    <a:pos x="22" y="77"/>
                  </a:cxn>
                  <a:cxn ang="0">
                    <a:pos x="26" y="77"/>
                  </a:cxn>
                  <a:cxn ang="0">
                    <a:pos x="30" y="77"/>
                  </a:cxn>
                  <a:cxn ang="0">
                    <a:pos x="34" y="77"/>
                  </a:cxn>
                  <a:cxn ang="0">
                    <a:pos x="38" y="77"/>
                  </a:cxn>
                  <a:cxn ang="0">
                    <a:pos x="42" y="78"/>
                  </a:cxn>
                  <a:cxn ang="0">
                    <a:pos x="45" y="79"/>
                  </a:cxn>
                  <a:cxn ang="0">
                    <a:pos x="48" y="80"/>
                  </a:cxn>
                  <a:cxn ang="0">
                    <a:pos x="50" y="82"/>
                  </a:cxn>
                  <a:cxn ang="0">
                    <a:pos x="0" y="82"/>
                  </a:cxn>
                  <a:cxn ang="0">
                    <a:pos x="0" y="80"/>
                  </a:cxn>
                  <a:cxn ang="0">
                    <a:pos x="0" y="79"/>
                  </a:cxn>
                  <a:cxn ang="0">
                    <a:pos x="0" y="77"/>
                  </a:cxn>
                  <a:cxn ang="0">
                    <a:pos x="0" y="76"/>
                  </a:cxn>
                  <a:cxn ang="0">
                    <a:pos x="1" y="74"/>
                  </a:cxn>
                  <a:cxn ang="0">
                    <a:pos x="1" y="72"/>
                  </a:cxn>
                  <a:cxn ang="0">
                    <a:pos x="1" y="70"/>
                  </a:cxn>
                  <a:cxn ang="0">
                    <a:pos x="1" y="68"/>
                  </a:cxn>
                  <a:cxn ang="0">
                    <a:pos x="2" y="66"/>
                  </a:cxn>
                  <a:cxn ang="0">
                    <a:pos x="2" y="64"/>
                  </a:cxn>
                  <a:cxn ang="0">
                    <a:pos x="2" y="62"/>
                  </a:cxn>
                  <a:cxn ang="0">
                    <a:pos x="2" y="60"/>
                  </a:cxn>
                  <a:cxn ang="0">
                    <a:pos x="3" y="58"/>
                  </a:cxn>
                  <a:cxn ang="0">
                    <a:pos x="3" y="56"/>
                  </a:cxn>
                  <a:cxn ang="0">
                    <a:pos x="3" y="53"/>
                  </a:cxn>
                  <a:cxn ang="0">
                    <a:pos x="3" y="52"/>
                  </a:cxn>
                  <a:cxn ang="0">
                    <a:pos x="3" y="50"/>
                  </a:cxn>
                  <a:cxn ang="0">
                    <a:pos x="3" y="48"/>
                  </a:cxn>
                  <a:cxn ang="0">
                    <a:pos x="3" y="46"/>
                  </a:cxn>
                  <a:cxn ang="0">
                    <a:pos x="3" y="44"/>
                  </a:cxn>
                  <a:cxn ang="0">
                    <a:pos x="3" y="43"/>
                  </a:cxn>
                  <a:cxn ang="0">
                    <a:pos x="4" y="41"/>
                  </a:cxn>
                  <a:cxn ang="0">
                    <a:pos x="4" y="40"/>
                  </a:cxn>
                  <a:cxn ang="0">
                    <a:pos x="4" y="38"/>
                  </a:cxn>
                  <a:cxn ang="0">
                    <a:pos x="4" y="35"/>
                  </a:cxn>
                  <a:cxn ang="0">
                    <a:pos x="4" y="33"/>
                  </a:cxn>
                  <a:cxn ang="0">
                    <a:pos x="5" y="31"/>
                  </a:cxn>
                  <a:cxn ang="0">
                    <a:pos x="5" y="28"/>
                  </a:cxn>
                  <a:cxn ang="0">
                    <a:pos x="5" y="26"/>
                  </a:cxn>
                  <a:cxn ang="0">
                    <a:pos x="5" y="24"/>
                  </a:cxn>
                  <a:cxn ang="0">
                    <a:pos x="5" y="23"/>
                  </a:cxn>
                  <a:cxn ang="0">
                    <a:pos x="6" y="21"/>
                  </a:cxn>
                  <a:cxn ang="0">
                    <a:pos x="6" y="19"/>
                  </a:cxn>
                  <a:cxn ang="0">
                    <a:pos x="6" y="17"/>
                  </a:cxn>
                  <a:cxn ang="0">
                    <a:pos x="6" y="16"/>
                  </a:cxn>
                  <a:cxn ang="0">
                    <a:pos x="6" y="14"/>
                  </a:cxn>
                  <a:cxn ang="0">
                    <a:pos x="7" y="12"/>
                  </a:cxn>
                  <a:cxn ang="0">
                    <a:pos x="7" y="10"/>
                  </a:cxn>
                  <a:cxn ang="0">
                    <a:pos x="7" y="8"/>
                  </a:cxn>
                  <a:cxn ang="0">
                    <a:pos x="7" y="7"/>
                  </a:cxn>
                  <a:cxn ang="0">
                    <a:pos x="7" y="5"/>
                  </a:cxn>
                  <a:cxn ang="0">
                    <a:pos x="7" y="3"/>
                  </a:cxn>
                  <a:cxn ang="0">
                    <a:pos x="7" y="1"/>
                  </a:cxn>
                  <a:cxn ang="0">
                    <a:pos x="7" y="0"/>
                  </a:cxn>
                  <a:cxn ang="0">
                    <a:pos x="10" y="1"/>
                  </a:cxn>
                </a:cxnLst>
                <a:rect l="0" t="0" r="r" b="b"/>
                <a:pathLst>
                  <a:path w="50" h="82">
                    <a:moveTo>
                      <a:pt x="10" y="1"/>
                    </a:moveTo>
                    <a:lnTo>
                      <a:pt x="8" y="78"/>
                    </a:lnTo>
                    <a:lnTo>
                      <a:pt x="9" y="78"/>
                    </a:lnTo>
                    <a:lnTo>
                      <a:pt x="10" y="78"/>
                    </a:lnTo>
                    <a:lnTo>
                      <a:pt x="10" y="78"/>
                    </a:lnTo>
                    <a:lnTo>
                      <a:pt x="11" y="78"/>
                    </a:lnTo>
                    <a:lnTo>
                      <a:pt x="12" y="78"/>
                    </a:lnTo>
                    <a:lnTo>
                      <a:pt x="13" y="78"/>
                    </a:lnTo>
                    <a:lnTo>
                      <a:pt x="15" y="77"/>
                    </a:lnTo>
                    <a:lnTo>
                      <a:pt x="16" y="77"/>
                    </a:lnTo>
                    <a:lnTo>
                      <a:pt x="17" y="77"/>
                    </a:lnTo>
                    <a:lnTo>
                      <a:pt x="19" y="77"/>
                    </a:lnTo>
                    <a:lnTo>
                      <a:pt x="21" y="77"/>
                    </a:lnTo>
                    <a:lnTo>
                      <a:pt x="22" y="77"/>
                    </a:lnTo>
                    <a:lnTo>
                      <a:pt x="25" y="77"/>
                    </a:lnTo>
                    <a:lnTo>
                      <a:pt x="26" y="77"/>
                    </a:lnTo>
                    <a:lnTo>
                      <a:pt x="28" y="77"/>
                    </a:lnTo>
                    <a:lnTo>
                      <a:pt x="30" y="77"/>
                    </a:lnTo>
                    <a:lnTo>
                      <a:pt x="32" y="77"/>
                    </a:lnTo>
                    <a:lnTo>
                      <a:pt x="34" y="77"/>
                    </a:lnTo>
                    <a:lnTo>
                      <a:pt x="36" y="77"/>
                    </a:lnTo>
                    <a:lnTo>
                      <a:pt x="38" y="77"/>
                    </a:lnTo>
                    <a:lnTo>
                      <a:pt x="40" y="78"/>
                    </a:lnTo>
                    <a:lnTo>
                      <a:pt x="42" y="78"/>
                    </a:lnTo>
                    <a:lnTo>
                      <a:pt x="44" y="79"/>
                    </a:lnTo>
                    <a:lnTo>
                      <a:pt x="45" y="79"/>
                    </a:lnTo>
                    <a:lnTo>
                      <a:pt x="46" y="79"/>
                    </a:lnTo>
                    <a:lnTo>
                      <a:pt x="48" y="80"/>
                    </a:lnTo>
                    <a:lnTo>
                      <a:pt x="49" y="81"/>
                    </a:lnTo>
                    <a:lnTo>
                      <a:pt x="50" y="82"/>
                    </a:lnTo>
                    <a:lnTo>
                      <a:pt x="1" y="82"/>
                    </a:lnTo>
                    <a:lnTo>
                      <a:pt x="0" y="82"/>
                    </a:lnTo>
                    <a:lnTo>
                      <a:pt x="0" y="81"/>
                    </a:lnTo>
                    <a:lnTo>
                      <a:pt x="0" y="80"/>
                    </a:lnTo>
                    <a:lnTo>
                      <a:pt x="0" y="79"/>
                    </a:lnTo>
                    <a:lnTo>
                      <a:pt x="0" y="79"/>
                    </a:lnTo>
                    <a:lnTo>
                      <a:pt x="0" y="78"/>
                    </a:lnTo>
                    <a:lnTo>
                      <a:pt x="0" y="77"/>
                    </a:lnTo>
                    <a:lnTo>
                      <a:pt x="0" y="77"/>
                    </a:lnTo>
                    <a:lnTo>
                      <a:pt x="0" y="76"/>
                    </a:lnTo>
                    <a:lnTo>
                      <a:pt x="1" y="75"/>
                    </a:lnTo>
                    <a:lnTo>
                      <a:pt x="1" y="74"/>
                    </a:lnTo>
                    <a:lnTo>
                      <a:pt x="1" y="73"/>
                    </a:lnTo>
                    <a:lnTo>
                      <a:pt x="1" y="72"/>
                    </a:lnTo>
                    <a:lnTo>
                      <a:pt x="1" y="71"/>
                    </a:lnTo>
                    <a:lnTo>
                      <a:pt x="1" y="70"/>
                    </a:lnTo>
                    <a:lnTo>
                      <a:pt x="1" y="69"/>
                    </a:lnTo>
                    <a:lnTo>
                      <a:pt x="1" y="68"/>
                    </a:lnTo>
                    <a:lnTo>
                      <a:pt x="1" y="67"/>
                    </a:lnTo>
                    <a:lnTo>
                      <a:pt x="2" y="66"/>
                    </a:lnTo>
                    <a:lnTo>
                      <a:pt x="2" y="65"/>
                    </a:lnTo>
                    <a:lnTo>
                      <a:pt x="2" y="64"/>
                    </a:lnTo>
                    <a:lnTo>
                      <a:pt x="2" y="63"/>
                    </a:lnTo>
                    <a:lnTo>
                      <a:pt x="2" y="62"/>
                    </a:lnTo>
                    <a:lnTo>
                      <a:pt x="2" y="61"/>
                    </a:lnTo>
                    <a:lnTo>
                      <a:pt x="2" y="60"/>
                    </a:lnTo>
                    <a:lnTo>
                      <a:pt x="3" y="59"/>
                    </a:lnTo>
                    <a:lnTo>
                      <a:pt x="3" y="58"/>
                    </a:lnTo>
                    <a:lnTo>
                      <a:pt x="3" y="57"/>
                    </a:lnTo>
                    <a:lnTo>
                      <a:pt x="3" y="56"/>
                    </a:lnTo>
                    <a:lnTo>
                      <a:pt x="3" y="55"/>
                    </a:lnTo>
                    <a:lnTo>
                      <a:pt x="3" y="53"/>
                    </a:lnTo>
                    <a:lnTo>
                      <a:pt x="3" y="53"/>
                    </a:lnTo>
                    <a:lnTo>
                      <a:pt x="3" y="52"/>
                    </a:lnTo>
                    <a:lnTo>
                      <a:pt x="3" y="51"/>
                    </a:lnTo>
                    <a:lnTo>
                      <a:pt x="3" y="50"/>
                    </a:lnTo>
                    <a:lnTo>
                      <a:pt x="3" y="49"/>
                    </a:lnTo>
                    <a:lnTo>
                      <a:pt x="3" y="48"/>
                    </a:lnTo>
                    <a:lnTo>
                      <a:pt x="3" y="47"/>
                    </a:lnTo>
                    <a:lnTo>
                      <a:pt x="3" y="46"/>
                    </a:lnTo>
                    <a:lnTo>
                      <a:pt x="3" y="45"/>
                    </a:lnTo>
                    <a:lnTo>
                      <a:pt x="3" y="44"/>
                    </a:lnTo>
                    <a:lnTo>
                      <a:pt x="3" y="44"/>
                    </a:lnTo>
                    <a:lnTo>
                      <a:pt x="3" y="43"/>
                    </a:lnTo>
                    <a:lnTo>
                      <a:pt x="4" y="42"/>
                    </a:lnTo>
                    <a:lnTo>
                      <a:pt x="4" y="41"/>
                    </a:lnTo>
                    <a:lnTo>
                      <a:pt x="4" y="40"/>
                    </a:lnTo>
                    <a:lnTo>
                      <a:pt x="4" y="40"/>
                    </a:lnTo>
                    <a:lnTo>
                      <a:pt x="4" y="39"/>
                    </a:lnTo>
                    <a:lnTo>
                      <a:pt x="4" y="38"/>
                    </a:lnTo>
                    <a:lnTo>
                      <a:pt x="4" y="36"/>
                    </a:lnTo>
                    <a:lnTo>
                      <a:pt x="4" y="35"/>
                    </a:lnTo>
                    <a:lnTo>
                      <a:pt x="4" y="34"/>
                    </a:lnTo>
                    <a:lnTo>
                      <a:pt x="4" y="33"/>
                    </a:lnTo>
                    <a:lnTo>
                      <a:pt x="5" y="32"/>
                    </a:lnTo>
                    <a:lnTo>
                      <a:pt x="5" y="31"/>
                    </a:lnTo>
                    <a:lnTo>
                      <a:pt x="5" y="30"/>
                    </a:lnTo>
                    <a:lnTo>
                      <a:pt x="5" y="28"/>
                    </a:lnTo>
                    <a:lnTo>
                      <a:pt x="5" y="27"/>
                    </a:lnTo>
                    <a:lnTo>
                      <a:pt x="5" y="26"/>
                    </a:lnTo>
                    <a:lnTo>
                      <a:pt x="5" y="25"/>
                    </a:lnTo>
                    <a:lnTo>
                      <a:pt x="5" y="24"/>
                    </a:lnTo>
                    <a:lnTo>
                      <a:pt x="5" y="23"/>
                    </a:lnTo>
                    <a:lnTo>
                      <a:pt x="5" y="23"/>
                    </a:lnTo>
                    <a:lnTo>
                      <a:pt x="5" y="22"/>
                    </a:lnTo>
                    <a:lnTo>
                      <a:pt x="6" y="21"/>
                    </a:lnTo>
                    <a:lnTo>
                      <a:pt x="6" y="20"/>
                    </a:lnTo>
                    <a:lnTo>
                      <a:pt x="6" y="19"/>
                    </a:lnTo>
                    <a:lnTo>
                      <a:pt x="6" y="18"/>
                    </a:lnTo>
                    <a:lnTo>
                      <a:pt x="6" y="17"/>
                    </a:lnTo>
                    <a:lnTo>
                      <a:pt x="6" y="17"/>
                    </a:lnTo>
                    <a:lnTo>
                      <a:pt x="6" y="16"/>
                    </a:lnTo>
                    <a:lnTo>
                      <a:pt x="6" y="15"/>
                    </a:lnTo>
                    <a:lnTo>
                      <a:pt x="6" y="14"/>
                    </a:lnTo>
                    <a:lnTo>
                      <a:pt x="7" y="14"/>
                    </a:lnTo>
                    <a:lnTo>
                      <a:pt x="7" y="12"/>
                    </a:lnTo>
                    <a:lnTo>
                      <a:pt x="7" y="11"/>
                    </a:lnTo>
                    <a:lnTo>
                      <a:pt x="7" y="10"/>
                    </a:lnTo>
                    <a:lnTo>
                      <a:pt x="7" y="9"/>
                    </a:lnTo>
                    <a:lnTo>
                      <a:pt x="7" y="8"/>
                    </a:lnTo>
                    <a:lnTo>
                      <a:pt x="7" y="7"/>
                    </a:lnTo>
                    <a:lnTo>
                      <a:pt x="7" y="7"/>
                    </a:lnTo>
                    <a:lnTo>
                      <a:pt x="7" y="6"/>
                    </a:lnTo>
                    <a:lnTo>
                      <a:pt x="7" y="5"/>
                    </a:lnTo>
                    <a:lnTo>
                      <a:pt x="7" y="4"/>
                    </a:lnTo>
                    <a:lnTo>
                      <a:pt x="7" y="3"/>
                    </a:lnTo>
                    <a:lnTo>
                      <a:pt x="7" y="3"/>
                    </a:lnTo>
                    <a:lnTo>
                      <a:pt x="7" y="1"/>
                    </a:lnTo>
                    <a:lnTo>
                      <a:pt x="7" y="0"/>
                    </a:lnTo>
                    <a:lnTo>
                      <a:pt x="7" y="0"/>
                    </a:lnTo>
                    <a:lnTo>
                      <a:pt x="7" y="0"/>
                    </a:lnTo>
                    <a:lnTo>
                      <a:pt x="10"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1" name="Freeform 119"/>
              <p:cNvSpPr>
                <a:spLocks/>
              </p:cNvSpPr>
              <p:nvPr/>
            </p:nvSpPr>
            <p:spPr bwMode="auto">
              <a:xfrm>
                <a:off x="4696" y="1737"/>
                <a:ext cx="6" cy="77"/>
              </a:xfrm>
              <a:custGeom>
                <a:avLst/>
                <a:gdLst/>
                <a:ahLst/>
                <a:cxnLst>
                  <a:cxn ang="0">
                    <a:pos x="1" y="1"/>
                  </a:cxn>
                  <a:cxn ang="0">
                    <a:pos x="1" y="2"/>
                  </a:cxn>
                  <a:cxn ang="0">
                    <a:pos x="1" y="5"/>
                  </a:cxn>
                  <a:cxn ang="0">
                    <a:pos x="0" y="8"/>
                  </a:cxn>
                  <a:cxn ang="0">
                    <a:pos x="0" y="11"/>
                  </a:cxn>
                  <a:cxn ang="0">
                    <a:pos x="0" y="14"/>
                  </a:cxn>
                  <a:cxn ang="0">
                    <a:pos x="0" y="18"/>
                  </a:cxn>
                  <a:cxn ang="0">
                    <a:pos x="0" y="20"/>
                  </a:cxn>
                  <a:cxn ang="0">
                    <a:pos x="0" y="23"/>
                  </a:cxn>
                  <a:cxn ang="0">
                    <a:pos x="0" y="26"/>
                  </a:cxn>
                  <a:cxn ang="0">
                    <a:pos x="0" y="29"/>
                  </a:cxn>
                  <a:cxn ang="0">
                    <a:pos x="0" y="33"/>
                  </a:cxn>
                  <a:cxn ang="0">
                    <a:pos x="0" y="37"/>
                  </a:cxn>
                  <a:cxn ang="0">
                    <a:pos x="0" y="41"/>
                  </a:cxn>
                  <a:cxn ang="0">
                    <a:pos x="1" y="45"/>
                  </a:cxn>
                  <a:cxn ang="0">
                    <a:pos x="1" y="49"/>
                  </a:cxn>
                  <a:cxn ang="0">
                    <a:pos x="1" y="53"/>
                  </a:cxn>
                  <a:cxn ang="0">
                    <a:pos x="1" y="57"/>
                  </a:cxn>
                  <a:cxn ang="0">
                    <a:pos x="1" y="61"/>
                  </a:cxn>
                  <a:cxn ang="0">
                    <a:pos x="2" y="64"/>
                  </a:cxn>
                  <a:cxn ang="0">
                    <a:pos x="2" y="68"/>
                  </a:cxn>
                  <a:cxn ang="0">
                    <a:pos x="2" y="71"/>
                  </a:cxn>
                  <a:cxn ang="0">
                    <a:pos x="2" y="73"/>
                  </a:cxn>
                  <a:cxn ang="0">
                    <a:pos x="2" y="76"/>
                  </a:cxn>
                  <a:cxn ang="0">
                    <a:pos x="2" y="77"/>
                  </a:cxn>
                  <a:cxn ang="0">
                    <a:pos x="6" y="77"/>
                  </a:cxn>
                  <a:cxn ang="0">
                    <a:pos x="6" y="74"/>
                  </a:cxn>
                  <a:cxn ang="0">
                    <a:pos x="6" y="71"/>
                  </a:cxn>
                  <a:cxn ang="0">
                    <a:pos x="5" y="68"/>
                  </a:cxn>
                  <a:cxn ang="0">
                    <a:pos x="5" y="64"/>
                  </a:cxn>
                  <a:cxn ang="0">
                    <a:pos x="5" y="60"/>
                  </a:cxn>
                  <a:cxn ang="0">
                    <a:pos x="5" y="57"/>
                  </a:cxn>
                  <a:cxn ang="0">
                    <a:pos x="5" y="54"/>
                  </a:cxn>
                  <a:cxn ang="0">
                    <a:pos x="5" y="52"/>
                  </a:cxn>
                  <a:cxn ang="0">
                    <a:pos x="5" y="49"/>
                  </a:cxn>
                  <a:cxn ang="0">
                    <a:pos x="5" y="46"/>
                  </a:cxn>
                  <a:cxn ang="0">
                    <a:pos x="6" y="43"/>
                  </a:cxn>
                  <a:cxn ang="0">
                    <a:pos x="6" y="40"/>
                  </a:cxn>
                  <a:cxn ang="0">
                    <a:pos x="6" y="36"/>
                  </a:cxn>
                  <a:cxn ang="0">
                    <a:pos x="5" y="33"/>
                  </a:cxn>
                  <a:cxn ang="0">
                    <a:pos x="5" y="30"/>
                  </a:cxn>
                  <a:cxn ang="0">
                    <a:pos x="5" y="27"/>
                  </a:cxn>
                  <a:cxn ang="0">
                    <a:pos x="5" y="24"/>
                  </a:cxn>
                  <a:cxn ang="0">
                    <a:pos x="5" y="21"/>
                  </a:cxn>
                  <a:cxn ang="0">
                    <a:pos x="4" y="19"/>
                  </a:cxn>
                  <a:cxn ang="0">
                    <a:pos x="4" y="16"/>
                  </a:cxn>
                  <a:cxn ang="0">
                    <a:pos x="4" y="12"/>
                  </a:cxn>
                  <a:cxn ang="0">
                    <a:pos x="3" y="8"/>
                  </a:cxn>
                  <a:cxn ang="0">
                    <a:pos x="2" y="5"/>
                  </a:cxn>
                  <a:cxn ang="0">
                    <a:pos x="2" y="2"/>
                  </a:cxn>
                  <a:cxn ang="0">
                    <a:pos x="1" y="0"/>
                  </a:cxn>
                </a:cxnLst>
                <a:rect l="0" t="0" r="r" b="b"/>
                <a:pathLst>
                  <a:path w="6" h="77">
                    <a:moveTo>
                      <a:pt x="1" y="0"/>
                    </a:moveTo>
                    <a:lnTo>
                      <a:pt x="1" y="0"/>
                    </a:lnTo>
                    <a:lnTo>
                      <a:pt x="1" y="1"/>
                    </a:lnTo>
                    <a:lnTo>
                      <a:pt x="1" y="1"/>
                    </a:lnTo>
                    <a:lnTo>
                      <a:pt x="1" y="2"/>
                    </a:lnTo>
                    <a:lnTo>
                      <a:pt x="1" y="2"/>
                    </a:lnTo>
                    <a:lnTo>
                      <a:pt x="1" y="3"/>
                    </a:lnTo>
                    <a:lnTo>
                      <a:pt x="1" y="4"/>
                    </a:lnTo>
                    <a:lnTo>
                      <a:pt x="1" y="5"/>
                    </a:lnTo>
                    <a:lnTo>
                      <a:pt x="0" y="6"/>
                    </a:lnTo>
                    <a:lnTo>
                      <a:pt x="0" y="7"/>
                    </a:lnTo>
                    <a:lnTo>
                      <a:pt x="0" y="8"/>
                    </a:lnTo>
                    <a:lnTo>
                      <a:pt x="0" y="10"/>
                    </a:lnTo>
                    <a:lnTo>
                      <a:pt x="0" y="10"/>
                    </a:lnTo>
                    <a:lnTo>
                      <a:pt x="0" y="11"/>
                    </a:lnTo>
                    <a:lnTo>
                      <a:pt x="0" y="12"/>
                    </a:lnTo>
                    <a:lnTo>
                      <a:pt x="0" y="13"/>
                    </a:lnTo>
                    <a:lnTo>
                      <a:pt x="0" y="14"/>
                    </a:lnTo>
                    <a:lnTo>
                      <a:pt x="0" y="16"/>
                    </a:lnTo>
                    <a:lnTo>
                      <a:pt x="0" y="17"/>
                    </a:lnTo>
                    <a:lnTo>
                      <a:pt x="0" y="18"/>
                    </a:lnTo>
                    <a:lnTo>
                      <a:pt x="0" y="18"/>
                    </a:lnTo>
                    <a:lnTo>
                      <a:pt x="0" y="19"/>
                    </a:lnTo>
                    <a:lnTo>
                      <a:pt x="0" y="20"/>
                    </a:lnTo>
                    <a:lnTo>
                      <a:pt x="0" y="21"/>
                    </a:lnTo>
                    <a:lnTo>
                      <a:pt x="0" y="22"/>
                    </a:lnTo>
                    <a:lnTo>
                      <a:pt x="0" y="23"/>
                    </a:lnTo>
                    <a:lnTo>
                      <a:pt x="0" y="24"/>
                    </a:lnTo>
                    <a:lnTo>
                      <a:pt x="0" y="25"/>
                    </a:lnTo>
                    <a:lnTo>
                      <a:pt x="0" y="26"/>
                    </a:lnTo>
                    <a:lnTo>
                      <a:pt x="0" y="27"/>
                    </a:lnTo>
                    <a:lnTo>
                      <a:pt x="0" y="28"/>
                    </a:lnTo>
                    <a:lnTo>
                      <a:pt x="0" y="29"/>
                    </a:lnTo>
                    <a:lnTo>
                      <a:pt x="0" y="30"/>
                    </a:lnTo>
                    <a:lnTo>
                      <a:pt x="0" y="32"/>
                    </a:lnTo>
                    <a:lnTo>
                      <a:pt x="0" y="33"/>
                    </a:lnTo>
                    <a:lnTo>
                      <a:pt x="0" y="34"/>
                    </a:lnTo>
                    <a:lnTo>
                      <a:pt x="0" y="36"/>
                    </a:lnTo>
                    <a:lnTo>
                      <a:pt x="0" y="37"/>
                    </a:lnTo>
                    <a:lnTo>
                      <a:pt x="0" y="38"/>
                    </a:lnTo>
                    <a:lnTo>
                      <a:pt x="0" y="39"/>
                    </a:lnTo>
                    <a:lnTo>
                      <a:pt x="0" y="41"/>
                    </a:lnTo>
                    <a:lnTo>
                      <a:pt x="1" y="42"/>
                    </a:lnTo>
                    <a:lnTo>
                      <a:pt x="1" y="43"/>
                    </a:lnTo>
                    <a:lnTo>
                      <a:pt x="1" y="45"/>
                    </a:lnTo>
                    <a:lnTo>
                      <a:pt x="1" y="46"/>
                    </a:lnTo>
                    <a:lnTo>
                      <a:pt x="1" y="48"/>
                    </a:lnTo>
                    <a:lnTo>
                      <a:pt x="1" y="49"/>
                    </a:lnTo>
                    <a:lnTo>
                      <a:pt x="1" y="50"/>
                    </a:lnTo>
                    <a:lnTo>
                      <a:pt x="1" y="51"/>
                    </a:lnTo>
                    <a:lnTo>
                      <a:pt x="1" y="53"/>
                    </a:lnTo>
                    <a:lnTo>
                      <a:pt x="1" y="54"/>
                    </a:lnTo>
                    <a:lnTo>
                      <a:pt x="1" y="56"/>
                    </a:lnTo>
                    <a:lnTo>
                      <a:pt x="1" y="57"/>
                    </a:lnTo>
                    <a:lnTo>
                      <a:pt x="1" y="58"/>
                    </a:lnTo>
                    <a:lnTo>
                      <a:pt x="1" y="59"/>
                    </a:lnTo>
                    <a:lnTo>
                      <a:pt x="1" y="61"/>
                    </a:lnTo>
                    <a:lnTo>
                      <a:pt x="1" y="62"/>
                    </a:lnTo>
                    <a:lnTo>
                      <a:pt x="2" y="63"/>
                    </a:lnTo>
                    <a:lnTo>
                      <a:pt x="2" y="64"/>
                    </a:lnTo>
                    <a:lnTo>
                      <a:pt x="2" y="66"/>
                    </a:lnTo>
                    <a:lnTo>
                      <a:pt x="2" y="67"/>
                    </a:lnTo>
                    <a:lnTo>
                      <a:pt x="2" y="68"/>
                    </a:lnTo>
                    <a:lnTo>
                      <a:pt x="2" y="69"/>
                    </a:lnTo>
                    <a:lnTo>
                      <a:pt x="2" y="70"/>
                    </a:lnTo>
                    <a:lnTo>
                      <a:pt x="2" y="71"/>
                    </a:lnTo>
                    <a:lnTo>
                      <a:pt x="2" y="72"/>
                    </a:lnTo>
                    <a:lnTo>
                      <a:pt x="2" y="73"/>
                    </a:lnTo>
                    <a:lnTo>
                      <a:pt x="2" y="73"/>
                    </a:lnTo>
                    <a:lnTo>
                      <a:pt x="2" y="74"/>
                    </a:lnTo>
                    <a:lnTo>
                      <a:pt x="2" y="75"/>
                    </a:lnTo>
                    <a:lnTo>
                      <a:pt x="2" y="76"/>
                    </a:lnTo>
                    <a:lnTo>
                      <a:pt x="2" y="77"/>
                    </a:lnTo>
                    <a:lnTo>
                      <a:pt x="2" y="77"/>
                    </a:lnTo>
                    <a:lnTo>
                      <a:pt x="2" y="77"/>
                    </a:lnTo>
                    <a:lnTo>
                      <a:pt x="6" y="77"/>
                    </a:lnTo>
                    <a:lnTo>
                      <a:pt x="6" y="77"/>
                    </a:lnTo>
                    <a:lnTo>
                      <a:pt x="6" y="77"/>
                    </a:lnTo>
                    <a:lnTo>
                      <a:pt x="6" y="76"/>
                    </a:lnTo>
                    <a:lnTo>
                      <a:pt x="6" y="76"/>
                    </a:lnTo>
                    <a:lnTo>
                      <a:pt x="6" y="74"/>
                    </a:lnTo>
                    <a:lnTo>
                      <a:pt x="6" y="73"/>
                    </a:lnTo>
                    <a:lnTo>
                      <a:pt x="6" y="72"/>
                    </a:lnTo>
                    <a:lnTo>
                      <a:pt x="6" y="71"/>
                    </a:lnTo>
                    <a:lnTo>
                      <a:pt x="6" y="70"/>
                    </a:lnTo>
                    <a:lnTo>
                      <a:pt x="6" y="69"/>
                    </a:lnTo>
                    <a:lnTo>
                      <a:pt x="5" y="68"/>
                    </a:lnTo>
                    <a:lnTo>
                      <a:pt x="5" y="67"/>
                    </a:lnTo>
                    <a:lnTo>
                      <a:pt x="5" y="66"/>
                    </a:lnTo>
                    <a:lnTo>
                      <a:pt x="5" y="64"/>
                    </a:lnTo>
                    <a:lnTo>
                      <a:pt x="5" y="63"/>
                    </a:lnTo>
                    <a:lnTo>
                      <a:pt x="5" y="62"/>
                    </a:lnTo>
                    <a:lnTo>
                      <a:pt x="5" y="60"/>
                    </a:lnTo>
                    <a:lnTo>
                      <a:pt x="5" y="59"/>
                    </a:lnTo>
                    <a:lnTo>
                      <a:pt x="5" y="58"/>
                    </a:lnTo>
                    <a:lnTo>
                      <a:pt x="5" y="57"/>
                    </a:lnTo>
                    <a:lnTo>
                      <a:pt x="5" y="56"/>
                    </a:lnTo>
                    <a:lnTo>
                      <a:pt x="5" y="56"/>
                    </a:lnTo>
                    <a:lnTo>
                      <a:pt x="5" y="54"/>
                    </a:lnTo>
                    <a:lnTo>
                      <a:pt x="5" y="54"/>
                    </a:lnTo>
                    <a:lnTo>
                      <a:pt x="5" y="53"/>
                    </a:lnTo>
                    <a:lnTo>
                      <a:pt x="5" y="52"/>
                    </a:lnTo>
                    <a:lnTo>
                      <a:pt x="5" y="51"/>
                    </a:lnTo>
                    <a:lnTo>
                      <a:pt x="5" y="50"/>
                    </a:lnTo>
                    <a:lnTo>
                      <a:pt x="5" y="49"/>
                    </a:lnTo>
                    <a:lnTo>
                      <a:pt x="5" y="48"/>
                    </a:lnTo>
                    <a:lnTo>
                      <a:pt x="5" y="47"/>
                    </a:lnTo>
                    <a:lnTo>
                      <a:pt x="5" y="46"/>
                    </a:lnTo>
                    <a:lnTo>
                      <a:pt x="5" y="45"/>
                    </a:lnTo>
                    <a:lnTo>
                      <a:pt x="6" y="44"/>
                    </a:lnTo>
                    <a:lnTo>
                      <a:pt x="6" y="43"/>
                    </a:lnTo>
                    <a:lnTo>
                      <a:pt x="6" y="42"/>
                    </a:lnTo>
                    <a:lnTo>
                      <a:pt x="6" y="41"/>
                    </a:lnTo>
                    <a:lnTo>
                      <a:pt x="6" y="40"/>
                    </a:lnTo>
                    <a:lnTo>
                      <a:pt x="6" y="39"/>
                    </a:lnTo>
                    <a:lnTo>
                      <a:pt x="6" y="38"/>
                    </a:lnTo>
                    <a:lnTo>
                      <a:pt x="6" y="36"/>
                    </a:lnTo>
                    <a:lnTo>
                      <a:pt x="6" y="36"/>
                    </a:lnTo>
                    <a:lnTo>
                      <a:pt x="5" y="34"/>
                    </a:lnTo>
                    <a:lnTo>
                      <a:pt x="5" y="33"/>
                    </a:lnTo>
                    <a:lnTo>
                      <a:pt x="5" y="32"/>
                    </a:lnTo>
                    <a:lnTo>
                      <a:pt x="5" y="31"/>
                    </a:lnTo>
                    <a:lnTo>
                      <a:pt x="5" y="30"/>
                    </a:lnTo>
                    <a:lnTo>
                      <a:pt x="5" y="29"/>
                    </a:lnTo>
                    <a:lnTo>
                      <a:pt x="5" y="28"/>
                    </a:lnTo>
                    <a:lnTo>
                      <a:pt x="5" y="27"/>
                    </a:lnTo>
                    <a:lnTo>
                      <a:pt x="5" y="26"/>
                    </a:lnTo>
                    <a:lnTo>
                      <a:pt x="5" y="25"/>
                    </a:lnTo>
                    <a:lnTo>
                      <a:pt x="5" y="24"/>
                    </a:lnTo>
                    <a:lnTo>
                      <a:pt x="5" y="23"/>
                    </a:lnTo>
                    <a:lnTo>
                      <a:pt x="5" y="22"/>
                    </a:lnTo>
                    <a:lnTo>
                      <a:pt x="5" y="21"/>
                    </a:lnTo>
                    <a:lnTo>
                      <a:pt x="5" y="20"/>
                    </a:lnTo>
                    <a:lnTo>
                      <a:pt x="5" y="20"/>
                    </a:lnTo>
                    <a:lnTo>
                      <a:pt x="4" y="19"/>
                    </a:lnTo>
                    <a:lnTo>
                      <a:pt x="4" y="18"/>
                    </a:lnTo>
                    <a:lnTo>
                      <a:pt x="4" y="17"/>
                    </a:lnTo>
                    <a:lnTo>
                      <a:pt x="4" y="16"/>
                    </a:lnTo>
                    <a:lnTo>
                      <a:pt x="4" y="14"/>
                    </a:lnTo>
                    <a:lnTo>
                      <a:pt x="4" y="13"/>
                    </a:lnTo>
                    <a:lnTo>
                      <a:pt x="4" y="12"/>
                    </a:lnTo>
                    <a:lnTo>
                      <a:pt x="4" y="10"/>
                    </a:lnTo>
                    <a:lnTo>
                      <a:pt x="4" y="9"/>
                    </a:lnTo>
                    <a:lnTo>
                      <a:pt x="3" y="8"/>
                    </a:lnTo>
                    <a:lnTo>
                      <a:pt x="3" y="7"/>
                    </a:lnTo>
                    <a:lnTo>
                      <a:pt x="3" y="6"/>
                    </a:lnTo>
                    <a:lnTo>
                      <a:pt x="2" y="5"/>
                    </a:lnTo>
                    <a:lnTo>
                      <a:pt x="2" y="4"/>
                    </a:lnTo>
                    <a:lnTo>
                      <a:pt x="2" y="3"/>
                    </a:lnTo>
                    <a:lnTo>
                      <a:pt x="2" y="2"/>
                    </a:lnTo>
                    <a:lnTo>
                      <a:pt x="2" y="1"/>
                    </a:lnTo>
                    <a:lnTo>
                      <a:pt x="2" y="1"/>
                    </a:lnTo>
                    <a:lnTo>
                      <a:pt x="1" y="0"/>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grpSp>
        <p:grpSp>
          <p:nvGrpSpPr>
            <p:cNvPr id="3283" name="Group 211"/>
            <p:cNvGrpSpPr>
              <a:grpSpLocks/>
            </p:cNvGrpSpPr>
            <p:nvPr/>
          </p:nvGrpSpPr>
          <p:grpSpPr bwMode="auto">
            <a:xfrm>
              <a:off x="2311" y="1653"/>
              <a:ext cx="587" cy="308"/>
              <a:chOff x="2311" y="1653"/>
              <a:chExt cx="587" cy="308"/>
            </a:xfrm>
          </p:grpSpPr>
          <p:sp>
            <p:nvSpPr>
              <p:cNvPr id="3193" name="Freeform 121"/>
              <p:cNvSpPr>
                <a:spLocks/>
              </p:cNvSpPr>
              <p:nvPr/>
            </p:nvSpPr>
            <p:spPr bwMode="auto">
              <a:xfrm>
                <a:off x="2351" y="1730"/>
                <a:ext cx="108" cy="31"/>
              </a:xfrm>
              <a:custGeom>
                <a:avLst/>
                <a:gdLst/>
                <a:ahLst/>
                <a:cxnLst>
                  <a:cxn ang="0">
                    <a:pos x="6" y="0"/>
                  </a:cxn>
                  <a:cxn ang="0">
                    <a:pos x="8" y="1"/>
                  </a:cxn>
                  <a:cxn ang="0">
                    <a:pos x="11" y="2"/>
                  </a:cxn>
                  <a:cxn ang="0">
                    <a:pos x="14" y="3"/>
                  </a:cxn>
                  <a:cxn ang="0">
                    <a:pos x="17" y="3"/>
                  </a:cxn>
                  <a:cxn ang="0">
                    <a:pos x="19" y="4"/>
                  </a:cxn>
                  <a:cxn ang="0">
                    <a:pos x="22" y="5"/>
                  </a:cxn>
                  <a:cxn ang="0">
                    <a:pos x="24" y="6"/>
                  </a:cxn>
                  <a:cxn ang="0">
                    <a:pos x="27" y="7"/>
                  </a:cxn>
                  <a:cxn ang="0">
                    <a:pos x="30" y="8"/>
                  </a:cxn>
                  <a:cxn ang="0">
                    <a:pos x="34" y="9"/>
                  </a:cxn>
                  <a:cxn ang="0">
                    <a:pos x="37" y="10"/>
                  </a:cxn>
                  <a:cxn ang="0">
                    <a:pos x="41" y="11"/>
                  </a:cxn>
                  <a:cxn ang="0">
                    <a:pos x="45" y="11"/>
                  </a:cxn>
                  <a:cxn ang="0">
                    <a:pos x="49" y="12"/>
                  </a:cxn>
                  <a:cxn ang="0">
                    <a:pos x="53" y="13"/>
                  </a:cxn>
                  <a:cxn ang="0">
                    <a:pos x="57" y="14"/>
                  </a:cxn>
                  <a:cxn ang="0">
                    <a:pos x="61" y="15"/>
                  </a:cxn>
                  <a:cxn ang="0">
                    <a:pos x="66" y="16"/>
                  </a:cxn>
                  <a:cxn ang="0">
                    <a:pos x="70" y="16"/>
                  </a:cxn>
                  <a:cxn ang="0">
                    <a:pos x="75" y="17"/>
                  </a:cxn>
                  <a:cxn ang="0">
                    <a:pos x="80" y="18"/>
                  </a:cxn>
                  <a:cxn ang="0">
                    <a:pos x="85" y="18"/>
                  </a:cxn>
                  <a:cxn ang="0">
                    <a:pos x="90" y="19"/>
                  </a:cxn>
                  <a:cxn ang="0">
                    <a:pos x="95" y="19"/>
                  </a:cxn>
                  <a:cxn ang="0">
                    <a:pos x="100" y="20"/>
                  </a:cxn>
                  <a:cxn ang="0">
                    <a:pos x="106" y="20"/>
                  </a:cxn>
                  <a:cxn ang="0">
                    <a:pos x="107" y="31"/>
                  </a:cxn>
                  <a:cxn ang="0">
                    <a:pos x="106" y="30"/>
                  </a:cxn>
                  <a:cxn ang="0">
                    <a:pos x="104" y="30"/>
                  </a:cxn>
                  <a:cxn ang="0">
                    <a:pos x="102" y="30"/>
                  </a:cxn>
                  <a:cxn ang="0">
                    <a:pos x="100" y="30"/>
                  </a:cxn>
                  <a:cxn ang="0">
                    <a:pos x="98" y="30"/>
                  </a:cxn>
                  <a:cxn ang="0">
                    <a:pos x="95" y="30"/>
                  </a:cxn>
                  <a:cxn ang="0">
                    <a:pos x="92" y="30"/>
                  </a:cxn>
                  <a:cxn ang="0">
                    <a:pos x="88" y="30"/>
                  </a:cxn>
                  <a:cxn ang="0">
                    <a:pos x="85" y="29"/>
                  </a:cxn>
                  <a:cxn ang="0">
                    <a:pos x="82" y="29"/>
                  </a:cxn>
                  <a:cxn ang="0">
                    <a:pos x="78" y="29"/>
                  </a:cxn>
                  <a:cxn ang="0">
                    <a:pos x="74" y="29"/>
                  </a:cxn>
                  <a:cxn ang="0">
                    <a:pos x="70" y="28"/>
                  </a:cxn>
                  <a:cxn ang="0">
                    <a:pos x="66" y="28"/>
                  </a:cxn>
                  <a:cxn ang="0">
                    <a:pos x="61" y="27"/>
                  </a:cxn>
                  <a:cxn ang="0">
                    <a:pos x="57" y="27"/>
                  </a:cxn>
                  <a:cxn ang="0">
                    <a:pos x="52" y="27"/>
                  </a:cxn>
                  <a:cxn ang="0">
                    <a:pos x="48" y="26"/>
                  </a:cxn>
                  <a:cxn ang="0">
                    <a:pos x="43" y="25"/>
                  </a:cxn>
                  <a:cxn ang="0">
                    <a:pos x="39" y="25"/>
                  </a:cxn>
                  <a:cxn ang="0">
                    <a:pos x="35" y="24"/>
                  </a:cxn>
                  <a:cxn ang="0">
                    <a:pos x="31" y="23"/>
                  </a:cxn>
                  <a:cxn ang="0">
                    <a:pos x="26" y="22"/>
                  </a:cxn>
                  <a:cxn ang="0">
                    <a:pos x="22" y="21"/>
                  </a:cxn>
                  <a:cxn ang="0">
                    <a:pos x="18" y="20"/>
                  </a:cxn>
                  <a:cxn ang="0">
                    <a:pos x="14" y="19"/>
                  </a:cxn>
                  <a:cxn ang="0">
                    <a:pos x="10" y="18"/>
                  </a:cxn>
                  <a:cxn ang="0">
                    <a:pos x="7" y="17"/>
                  </a:cxn>
                  <a:cxn ang="0">
                    <a:pos x="3" y="15"/>
                  </a:cxn>
                  <a:cxn ang="0">
                    <a:pos x="0" y="14"/>
                  </a:cxn>
                </a:cxnLst>
                <a:rect l="0" t="0" r="r" b="b"/>
                <a:pathLst>
                  <a:path w="108" h="31">
                    <a:moveTo>
                      <a:pt x="5" y="0"/>
                    </a:moveTo>
                    <a:lnTo>
                      <a:pt x="6" y="0"/>
                    </a:lnTo>
                    <a:lnTo>
                      <a:pt x="7" y="1"/>
                    </a:lnTo>
                    <a:lnTo>
                      <a:pt x="8" y="1"/>
                    </a:lnTo>
                    <a:lnTo>
                      <a:pt x="10" y="2"/>
                    </a:lnTo>
                    <a:lnTo>
                      <a:pt x="11" y="2"/>
                    </a:lnTo>
                    <a:lnTo>
                      <a:pt x="14" y="3"/>
                    </a:lnTo>
                    <a:lnTo>
                      <a:pt x="14" y="3"/>
                    </a:lnTo>
                    <a:lnTo>
                      <a:pt x="15" y="3"/>
                    </a:lnTo>
                    <a:lnTo>
                      <a:pt x="17" y="3"/>
                    </a:lnTo>
                    <a:lnTo>
                      <a:pt x="18" y="4"/>
                    </a:lnTo>
                    <a:lnTo>
                      <a:pt x="19" y="4"/>
                    </a:lnTo>
                    <a:lnTo>
                      <a:pt x="20" y="5"/>
                    </a:lnTo>
                    <a:lnTo>
                      <a:pt x="22" y="5"/>
                    </a:lnTo>
                    <a:lnTo>
                      <a:pt x="23" y="6"/>
                    </a:lnTo>
                    <a:lnTo>
                      <a:pt x="24" y="6"/>
                    </a:lnTo>
                    <a:lnTo>
                      <a:pt x="26" y="7"/>
                    </a:lnTo>
                    <a:lnTo>
                      <a:pt x="27" y="7"/>
                    </a:lnTo>
                    <a:lnTo>
                      <a:pt x="29" y="8"/>
                    </a:lnTo>
                    <a:lnTo>
                      <a:pt x="30" y="8"/>
                    </a:lnTo>
                    <a:lnTo>
                      <a:pt x="32" y="8"/>
                    </a:lnTo>
                    <a:lnTo>
                      <a:pt x="34" y="9"/>
                    </a:lnTo>
                    <a:lnTo>
                      <a:pt x="36" y="9"/>
                    </a:lnTo>
                    <a:lnTo>
                      <a:pt x="37" y="10"/>
                    </a:lnTo>
                    <a:lnTo>
                      <a:pt x="39" y="10"/>
                    </a:lnTo>
                    <a:lnTo>
                      <a:pt x="41" y="11"/>
                    </a:lnTo>
                    <a:lnTo>
                      <a:pt x="43" y="11"/>
                    </a:lnTo>
                    <a:lnTo>
                      <a:pt x="45" y="11"/>
                    </a:lnTo>
                    <a:lnTo>
                      <a:pt x="46" y="12"/>
                    </a:lnTo>
                    <a:lnTo>
                      <a:pt x="49" y="12"/>
                    </a:lnTo>
                    <a:lnTo>
                      <a:pt x="51" y="13"/>
                    </a:lnTo>
                    <a:lnTo>
                      <a:pt x="53" y="13"/>
                    </a:lnTo>
                    <a:lnTo>
                      <a:pt x="55" y="14"/>
                    </a:lnTo>
                    <a:lnTo>
                      <a:pt x="57" y="14"/>
                    </a:lnTo>
                    <a:lnTo>
                      <a:pt x="59" y="14"/>
                    </a:lnTo>
                    <a:lnTo>
                      <a:pt x="61" y="15"/>
                    </a:lnTo>
                    <a:lnTo>
                      <a:pt x="64" y="15"/>
                    </a:lnTo>
                    <a:lnTo>
                      <a:pt x="66" y="16"/>
                    </a:lnTo>
                    <a:lnTo>
                      <a:pt x="69" y="16"/>
                    </a:lnTo>
                    <a:lnTo>
                      <a:pt x="70" y="16"/>
                    </a:lnTo>
                    <a:lnTo>
                      <a:pt x="73" y="17"/>
                    </a:lnTo>
                    <a:lnTo>
                      <a:pt x="75" y="17"/>
                    </a:lnTo>
                    <a:lnTo>
                      <a:pt x="78" y="18"/>
                    </a:lnTo>
                    <a:lnTo>
                      <a:pt x="80" y="18"/>
                    </a:lnTo>
                    <a:lnTo>
                      <a:pt x="83" y="18"/>
                    </a:lnTo>
                    <a:lnTo>
                      <a:pt x="85" y="18"/>
                    </a:lnTo>
                    <a:lnTo>
                      <a:pt x="88" y="19"/>
                    </a:lnTo>
                    <a:lnTo>
                      <a:pt x="90" y="19"/>
                    </a:lnTo>
                    <a:lnTo>
                      <a:pt x="92" y="19"/>
                    </a:lnTo>
                    <a:lnTo>
                      <a:pt x="95" y="19"/>
                    </a:lnTo>
                    <a:lnTo>
                      <a:pt x="98" y="20"/>
                    </a:lnTo>
                    <a:lnTo>
                      <a:pt x="100" y="20"/>
                    </a:lnTo>
                    <a:lnTo>
                      <a:pt x="103" y="20"/>
                    </a:lnTo>
                    <a:lnTo>
                      <a:pt x="106" y="20"/>
                    </a:lnTo>
                    <a:lnTo>
                      <a:pt x="108" y="21"/>
                    </a:lnTo>
                    <a:lnTo>
                      <a:pt x="107" y="31"/>
                    </a:lnTo>
                    <a:lnTo>
                      <a:pt x="107" y="30"/>
                    </a:lnTo>
                    <a:lnTo>
                      <a:pt x="106" y="30"/>
                    </a:lnTo>
                    <a:lnTo>
                      <a:pt x="105" y="30"/>
                    </a:lnTo>
                    <a:lnTo>
                      <a:pt x="104" y="30"/>
                    </a:lnTo>
                    <a:lnTo>
                      <a:pt x="103" y="30"/>
                    </a:lnTo>
                    <a:lnTo>
                      <a:pt x="102" y="30"/>
                    </a:lnTo>
                    <a:lnTo>
                      <a:pt x="101" y="30"/>
                    </a:lnTo>
                    <a:lnTo>
                      <a:pt x="100" y="30"/>
                    </a:lnTo>
                    <a:lnTo>
                      <a:pt x="98" y="30"/>
                    </a:lnTo>
                    <a:lnTo>
                      <a:pt x="98" y="30"/>
                    </a:lnTo>
                    <a:lnTo>
                      <a:pt x="96" y="30"/>
                    </a:lnTo>
                    <a:lnTo>
                      <a:pt x="95" y="30"/>
                    </a:lnTo>
                    <a:lnTo>
                      <a:pt x="93" y="30"/>
                    </a:lnTo>
                    <a:lnTo>
                      <a:pt x="92" y="30"/>
                    </a:lnTo>
                    <a:lnTo>
                      <a:pt x="90" y="30"/>
                    </a:lnTo>
                    <a:lnTo>
                      <a:pt x="88" y="30"/>
                    </a:lnTo>
                    <a:lnTo>
                      <a:pt x="87" y="30"/>
                    </a:lnTo>
                    <a:lnTo>
                      <a:pt x="85" y="29"/>
                    </a:lnTo>
                    <a:lnTo>
                      <a:pt x="83" y="29"/>
                    </a:lnTo>
                    <a:lnTo>
                      <a:pt x="82" y="29"/>
                    </a:lnTo>
                    <a:lnTo>
                      <a:pt x="79" y="29"/>
                    </a:lnTo>
                    <a:lnTo>
                      <a:pt x="78" y="29"/>
                    </a:lnTo>
                    <a:lnTo>
                      <a:pt x="76" y="29"/>
                    </a:lnTo>
                    <a:lnTo>
                      <a:pt x="74" y="29"/>
                    </a:lnTo>
                    <a:lnTo>
                      <a:pt x="72" y="28"/>
                    </a:lnTo>
                    <a:lnTo>
                      <a:pt x="70" y="28"/>
                    </a:lnTo>
                    <a:lnTo>
                      <a:pt x="68" y="28"/>
                    </a:lnTo>
                    <a:lnTo>
                      <a:pt x="66" y="28"/>
                    </a:lnTo>
                    <a:lnTo>
                      <a:pt x="63" y="28"/>
                    </a:lnTo>
                    <a:lnTo>
                      <a:pt x="61" y="27"/>
                    </a:lnTo>
                    <a:lnTo>
                      <a:pt x="59" y="27"/>
                    </a:lnTo>
                    <a:lnTo>
                      <a:pt x="57" y="27"/>
                    </a:lnTo>
                    <a:lnTo>
                      <a:pt x="55" y="27"/>
                    </a:lnTo>
                    <a:lnTo>
                      <a:pt x="52" y="27"/>
                    </a:lnTo>
                    <a:lnTo>
                      <a:pt x="51" y="26"/>
                    </a:lnTo>
                    <a:lnTo>
                      <a:pt x="48" y="26"/>
                    </a:lnTo>
                    <a:lnTo>
                      <a:pt x="46" y="26"/>
                    </a:lnTo>
                    <a:lnTo>
                      <a:pt x="43" y="25"/>
                    </a:lnTo>
                    <a:lnTo>
                      <a:pt x="41" y="25"/>
                    </a:lnTo>
                    <a:lnTo>
                      <a:pt x="39" y="25"/>
                    </a:lnTo>
                    <a:lnTo>
                      <a:pt x="37" y="24"/>
                    </a:lnTo>
                    <a:lnTo>
                      <a:pt x="35" y="24"/>
                    </a:lnTo>
                    <a:lnTo>
                      <a:pt x="32" y="23"/>
                    </a:lnTo>
                    <a:lnTo>
                      <a:pt x="31" y="23"/>
                    </a:lnTo>
                    <a:lnTo>
                      <a:pt x="28" y="22"/>
                    </a:lnTo>
                    <a:lnTo>
                      <a:pt x="26" y="22"/>
                    </a:lnTo>
                    <a:lnTo>
                      <a:pt x="24" y="22"/>
                    </a:lnTo>
                    <a:lnTo>
                      <a:pt x="22" y="21"/>
                    </a:lnTo>
                    <a:lnTo>
                      <a:pt x="20" y="21"/>
                    </a:lnTo>
                    <a:lnTo>
                      <a:pt x="18" y="20"/>
                    </a:lnTo>
                    <a:lnTo>
                      <a:pt x="16" y="20"/>
                    </a:lnTo>
                    <a:lnTo>
                      <a:pt x="14" y="19"/>
                    </a:lnTo>
                    <a:lnTo>
                      <a:pt x="12" y="19"/>
                    </a:lnTo>
                    <a:lnTo>
                      <a:pt x="10" y="18"/>
                    </a:lnTo>
                    <a:lnTo>
                      <a:pt x="8" y="17"/>
                    </a:lnTo>
                    <a:lnTo>
                      <a:pt x="7" y="17"/>
                    </a:lnTo>
                    <a:lnTo>
                      <a:pt x="5" y="16"/>
                    </a:lnTo>
                    <a:lnTo>
                      <a:pt x="3" y="15"/>
                    </a:lnTo>
                    <a:lnTo>
                      <a:pt x="1" y="15"/>
                    </a:lnTo>
                    <a:lnTo>
                      <a:pt x="0" y="14"/>
                    </a:lnTo>
                    <a:lnTo>
                      <a:pt x="5" y="0"/>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4" name="Freeform 122"/>
              <p:cNvSpPr>
                <a:spLocks/>
              </p:cNvSpPr>
              <p:nvPr/>
            </p:nvSpPr>
            <p:spPr bwMode="auto">
              <a:xfrm>
                <a:off x="2374" y="1814"/>
                <a:ext cx="52" cy="20"/>
              </a:xfrm>
              <a:custGeom>
                <a:avLst/>
                <a:gdLst/>
                <a:ahLst/>
                <a:cxnLst>
                  <a:cxn ang="0">
                    <a:pos x="11" y="0"/>
                  </a:cxn>
                  <a:cxn ang="0">
                    <a:pos x="13" y="1"/>
                  </a:cxn>
                  <a:cxn ang="0">
                    <a:pos x="16" y="3"/>
                  </a:cxn>
                  <a:cxn ang="0">
                    <a:pos x="18" y="3"/>
                  </a:cxn>
                  <a:cxn ang="0">
                    <a:pos x="21" y="5"/>
                  </a:cxn>
                  <a:cxn ang="0">
                    <a:pos x="23" y="5"/>
                  </a:cxn>
                  <a:cxn ang="0">
                    <a:pos x="27" y="6"/>
                  </a:cxn>
                  <a:cxn ang="0">
                    <a:pos x="30" y="8"/>
                  </a:cxn>
                  <a:cxn ang="0">
                    <a:pos x="34" y="9"/>
                  </a:cxn>
                  <a:cxn ang="0">
                    <a:pos x="38" y="9"/>
                  </a:cxn>
                  <a:cxn ang="0">
                    <a:pos x="39" y="9"/>
                  </a:cxn>
                  <a:cxn ang="0">
                    <a:pos x="42" y="10"/>
                  </a:cxn>
                  <a:cxn ang="0">
                    <a:pos x="44" y="10"/>
                  </a:cxn>
                  <a:cxn ang="0">
                    <a:pos x="47" y="11"/>
                  </a:cxn>
                  <a:cxn ang="0">
                    <a:pos x="49" y="11"/>
                  </a:cxn>
                  <a:cxn ang="0">
                    <a:pos x="52" y="11"/>
                  </a:cxn>
                  <a:cxn ang="0">
                    <a:pos x="49" y="19"/>
                  </a:cxn>
                  <a:cxn ang="0">
                    <a:pos x="47" y="19"/>
                  </a:cxn>
                  <a:cxn ang="0">
                    <a:pos x="44" y="20"/>
                  </a:cxn>
                  <a:cxn ang="0">
                    <a:pos x="42" y="20"/>
                  </a:cxn>
                  <a:cxn ang="0">
                    <a:pos x="39" y="20"/>
                  </a:cxn>
                  <a:cxn ang="0">
                    <a:pos x="36" y="20"/>
                  </a:cxn>
                  <a:cxn ang="0">
                    <a:pos x="33" y="20"/>
                  </a:cxn>
                  <a:cxn ang="0">
                    <a:pos x="29" y="19"/>
                  </a:cxn>
                  <a:cxn ang="0">
                    <a:pos x="25" y="19"/>
                  </a:cxn>
                  <a:cxn ang="0">
                    <a:pos x="21" y="18"/>
                  </a:cxn>
                  <a:cxn ang="0">
                    <a:pos x="17" y="18"/>
                  </a:cxn>
                  <a:cxn ang="0">
                    <a:pos x="14" y="16"/>
                  </a:cxn>
                  <a:cxn ang="0">
                    <a:pos x="10" y="16"/>
                  </a:cxn>
                  <a:cxn ang="0">
                    <a:pos x="8" y="15"/>
                  </a:cxn>
                  <a:cxn ang="0">
                    <a:pos x="5" y="14"/>
                  </a:cxn>
                  <a:cxn ang="0">
                    <a:pos x="2" y="12"/>
                  </a:cxn>
                  <a:cxn ang="0">
                    <a:pos x="0" y="11"/>
                  </a:cxn>
                  <a:cxn ang="0">
                    <a:pos x="1" y="8"/>
                  </a:cxn>
                  <a:cxn ang="0">
                    <a:pos x="2" y="6"/>
                  </a:cxn>
                  <a:cxn ang="0">
                    <a:pos x="4" y="4"/>
                  </a:cxn>
                  <a:cxn ang="0">
                    <a:pos x="6" y="2"/>
                  </a:cxn>
                  <a:cxn ang="0">
                    <a:pos x="9" y="0"/>
                  </a:cxn>
                </a:cxnLst>
                <a:rect l="0" t="0" r="r" b="b"/>
                <a:pathLst>
                  <a:path w="52" h="20">
                    <a:moveTo>
                      <a:pt x="10" y="0"/>
                    </a:moveTo>
                    <a:lnTo>
                      <a:pt x="11" y="0"/>
                    </a:lnTo>
                    <a:lnTo>
                      <a:pt x="12" y="0"/>
                    </a:lnTo>
                    <a:lnTo>
                      <a:pt x="13" y="1"/>
                    </a:lnTo>
                    <a:lnTo>
                      <a:pt x="14" y="2"/>
                    </a:lnTo>
                    <a:lnTo>
                      <a:pt x="16" y="3"/>
                    </a:lnTo>
                    <a:lnTo>
                      <a:pt x="17" y="3"/>
                    </a:lnTo>
                    <a:lnTo>
                      <a:pt x="18" y="3"/>
                    </a:lnTo>
                    <a:lnTo>
                      <a:pt x="20" y="4"/>
                    </a:lnTo>
                    <a:lnTo>
                      <a:pt x="21" y="5"/>
                    </a:lnTo>
                    <a:lnTo>
                      <a:pt x="22" y="5"/>
                    </a:lnTo>
                    <a:lnTo>
                      <a:pt x="23" y="5"/>
                    </a:lnTo>
                    <a:lnTo>
                      <a:pt x="25" y="6"/>
                    </a:lnTo>
                    <a:lnTo>
                      <a:pt x="27" y="6"/>
                    </a:lnTo>
                    <a:lnTo>
                      <a:pt x="28" y="7"/>
                    </a:lnTo>
                    <a:lnTo>
                      <a:pt x="30" y="8"/>
                    </a:lnTo>
                    <a:lnTo>
                      <a:pt x="32" y="8"/>
                    </a:lnTo>
                    <a:lnTo>
                      <a:pt x="34" y="9"/>
                    </a:lnTo>
                    <a:lnTo>
                      <a:pt x="35" y="9"/>
                    </a:lnTo>
                    <a:lnTo>
                      <a:pt x="38" y="9"/>
                    </a:lnTo>
                    <a:lnTo>
                      <a:pt x="38" y="9"/>
                    </a:lnTo>
                    <a:lnTo>
                      <a:pt x="39" y="9"/>
                    </a:lnTo>
                    <a:lnTo>
                      <a:pt x="41" y="10"/>
                    </a:lnTo>
                    <a:lnTo>
                      <a:pt x="42" y="10"/>
                    </a:lnTo>
                    <a:lnTo>
                      <a:pt x="43" y="10"/>
                    </a:lnTo>
                    <a:lnTo>
                      <a:pt x="44" y="10"/>
                    </a:lnTo>
                    <a:lnTo>
                      <a:pt x="46" y="10"/>
                    </a:lnTo>
                    <a:lnTo>
                      <a:pt x="47" y="11"/>
                    </a:lnTo>
                    <a:lnTo>
                      <a:pt x="48" y="11"/>
                    </a:lnTo>
                    <a:lnTo>
                      <a:pt x="49" y="11"/>
                    </a:lnTo>
                    <a:lnTo>
                      <a:pt x="50" y="11"/>
                    </a:lnTo>
                    <a:lnTo>
                      <a:pt x="52" y="11"/>
                    </a:lnTo>
                    <a:lnTo>
                      <a:pt x="50" y="19"/>
                    </a:lnTo>
                    <a:lnTo>
                      <a:pt x="49" y="19"/>
                    </a:lnTo>
                    <a:lnTo>
                      <a:pt x="48" y="19"/>
                    </a:lnTo>
                    <a:lnTo>
                      <a:pt x="47" y="19"/>
                    </a:lnTo>
                    <a:lnTo>
                      <a:pt x="45" y="20"/>
                    </a:lnTo>
                    <a:lnTo>
                      <a:pt x="44" y="20"/>
                    </a:lnTo>
                    <a:lnTo>
                      <a:pt x="43" y="20"/>
                    </a:lnTo>
                    <a:lnTo>
                      <a:pt x="42" y="20"/>
                    </a:lnTo>
                    <a:lnTo>
                      <a:pt x="40" y="20"/>
                    </a:lnTo>
                    <a:lnTo>
                      <a:pt x="39" y="20"/>
                    </a:lnTo>
                    <a:lnTo>
                      <a:pt x="38" y="20"/>
                    </a:lnTo>
                    <a:lnTo>
                      <a:pt x="36" y="20"/>
                    </a:lnTo>
                    <a:lnTo>
                      <a:pt x="35" y="20"/>
                    </a:lnTo>
                    <a:lnTo>
                      <a:pt x="33" y="20"/>
                    </a:lnTo>
                    <a:lnTo>
                      <a:pt x="31" y="20"/>
                    </a:lnTo>
                    <a:lnTo>
                      <a:pt x="29" y="19"/>
                    </a:lnTo>
                    <a:lnTo>
                      <a:pt x="28" y="19"/>
                    </a:lnTo>
                    <a:lnTo>
                      <a:pt x="25" y="19"/>
                    </a:lnTo>
                    <a:lnTo>
                      <a:pt x="23" y="19"/>
                    </a:lnTo>
                    <a:lnTo>
                      <a:pt x="21" y="18"/>
                    </a:lnTo>
                    <a:lnTo>
                      <a:pt x="20" y="18"/>
                    </a:lnTo>
                    <a:lnTo>
                      <a:pt x="17" y="18"/>
                    </a:lnTo>
                    <a:lnTo>
                      <a:pt x="16" y="17"/>
                    </a:lnTo>
                    <a:lnTo>
                      <a:pt x="14" y="16"/>
                    </a:lnTo>
                    <a:lnTo>
                      <a:pt x="11" y="16"/>
                    </a:lnTo>
                    <a:lnTo>
                      <a:pt x="10" y="16"/>
                    </a:lnTo>
                    <a:lnTo>
                      <a:pt x="9" y="15"/>
                    </a:lnTo>
                    <a:lnTo>
                      <a:pt x="8" y="15"/>
                    </a:lnTo>
                    <a:lnTo>
                      <a:pt x="7" y="15"/>
                    </a:lnTo>
                    <a:lnTo>
                      <a:pt x="5" y="14"/>
                    </a:lnTo>
                    <a:lnTo>
                      <a:pt x="3" y="13"/>
                    </a:lnTo>
                    <a:lnTo>
                      <a:pt x="2" y="12"/>
                    </a:lnTo>
                    <a:lnTo>
                      <a:pt x="1" y="12"/>
                    </a:lnTo>
                    <a:lnTo>
                      <a:pt x="0" y="11"/>
                    </a:lnTo>
                    <a:lnTo>
                      <a:pt x="0" y="9"/>
                    </a:lnTo>
                    <a:lnTo>
                      <a:pt x="1" y="8"/>
                    </a:lnTo>
                    <a:lnTo>
                      <a:pt x="1" y="7"/>
                    </a:lnTo>
                    <a:lnTo>
                      <a:pt x="2" y="6"/>
                    </a:lnTo>
                    <a:lnTo>
                      <a:pt x="3" y="5"/>
                    </a:lnTo>
                    <a:lnTo>
                      <a:pt x="4" y="4"/>
                    </a:lnTo>
                    <a:lnTo>
                      <a:pt x="5" y="3"/>
                    </a:lnTo>
                    <a:lnTo>
                      <a:pt x="6" y="2"/>
                    </a:lnTo>
                    <a:lnTo>
                      <a:pt x="8" y="1"/>
                    </a:lnTo>
                    <a:lnTo>
                      <a:pt x="9" y="0"/>
                    </a:lnTo>
                    <a:lnTo>
                      <a:pt x="10" y="0"/>
                    </a:lnTo>
                    <a:close/>
                  </a:path>
                </a:pathLst>
              </a:custGeom>
              <a:solidFill>
                <a:srgbClr val="D1BDBD"/>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5" name="Freeform 123"/>
              <p:cNvSpPr>
                <a:spLocks/>
              </p:cNvSpPr>
              <p:nvPr/>
            </p:nvSpPr>
            <p:spPr bwMode="auto">
              <a:xfrm>
                <a:off x="2512" y="1729"/>
                <a:ext cx="367" cy="59"/>
              </a:xfrm>
              <a:custGeom>
                <a:avLst/>
                <a:gdLst/>
                <a:ahLst/>
                <a:cxnLst>
                  <a:cxn ang="0">
                    <a:pos x="14" y="18"/>
                  </a:cxn>
                  <a:cxn ang="0">
                    <a:pos x="28" y="22"/>
                  </a:cxn>
                  <a:cxn ang="0">
                    <a:pos x="45" y="26"/>
                  </a:cxn>
                  <a:cxn ang="0">
                    <a:pos x="65" y="31"/>
                  </a:cxn>
                  <a:cxn ang="0">
                    <a:pos x="86" y="36"/>
                  </a:cxn>
                  <a:cxn ang="0">
                    <a:pos x="108" y="40"/>
                  </a:cxn>
                  <a:cxn ang="0">
                    <a:pos x="127" y="42"/>
                  </a:cxn>
                  <a:cxn ang="0">
                    <a:pos x="144" y="45"/>
                  </a:cxn>
                  <a:cxn ang="0">
                    <a:pos x="158" y="46"/>
                  </a:cxn>
                  <a:cxn ang="0">
                    <a:pos x="170" y="48"/>
                  </a:cxn>
                  <a:cxn ang="0">
                    <a:pos x="185" y="49"/>
                  </a:cxn>
                  <a:cxn ang="0">
                    <a:pos x="186" y="49"/>
                  </a:cxn>
                  <a:cxn ang="0">
                    <a:pos x="174" y="45"/>
                  </a:cxn>
                  <a:cxn ang="0">
                    <a:pos x="159" y="41"/>
                  </a:cxn>
                  <a:cxn ang="0">
                    <a:pos x="141" y="35"/>
                  </a:cxn>
                  <a:cxn ang="0">
                    <a:pos x="121" y="28"/>
                  </a:cxn>
                  <a:cxn ang="0">
                    <a:pos x="102" y="20"/>
                  </a:cxn>
                  <a:cxn ang="0">
                    <a:pos x="84" y="10"/>
                  </a:cxn>
                  <a:cxn ang="0">
                    <a:pos x="104" y="4"/>
                  </a:cxn>
                  <a:cxn ang="0">
                    <a:pos x="117" y="10"/>
                  </a:cxn>
                  <a:cxn ang="0">
                    <a:pos x="133" y="17"/>
                  </a:cxn>
                  <a:cxn ang="0">
                    <a:pos x="154" y="24"/>
                  </a:cxn>
                  <a:cxn ang="0">
                    <a:pos x="176" y="31"/>
                  </a:cxn>
                  <a:cxn ang="0">
                    <a:pos x="200" y="37"/>
                  </a:cxn>
                  <a:cxn ang="0">
                    <a:pos x="225" y="41"/>
                  </a:cxn>
                  <a:cxn ang="0">
                    <a:pos x="248" y="44"/>
                  </a:cxn>
                  <a:cxn ang="0">
                    <a:pos x="270" y="46"/>
                  </a:cxn>
                  <a:cxn ang="0">
                    <a:pos x="291" y="47"/>
                  </a:cxn>
                  <a:cxn ang="0">
                    <a:pos x="309" y="47"/>
                  </a:cxn>
                  <a:cxn ang="0">
                    <a:pos x="324" y="46"/>
                  </a:cxn>
                  <a:cxn ang="0">
                    <a:pos x="335" y="46"/>
                  </a:cxn>
                  <a:cxn ang="0">
                    <a:pos x="347" y="45"/>
                  </a:cxn>
                  <a:cxn ang="0">
                    <a:pos x="358" y="43"/>
                  </a:cxn>
                  <a:cxn ang="0">
                    <a:pos x="366" y="49"/>
                  </a:cxn>
                  <a:cxn ang="0">
                    <a:pos x="353" y="52"/>
                  </a:cxn>
                  <a:cxn ang="0">
                    <a:pos x="342" y="54"/>
                  </a:cxn>
                  <a:cxn ang="0">
                    <a:pos x="330" y="56"/>
                  </a:cxn>
                  <a:cxn ang="0">
                    <a:pos x="316" y="56"/>
                  </a:cxn>
                  <a:cxn ang="0">
                    <a:pos x="301" y="57"/>
                  </a:cxn>
                  <a:cxn ang="0">
                    <a:pos x="285" y="57"/>
                  </a:cxn>
                  <a:cxn ang="0">
                    <a:pos x="271" y="56"/>
                  </a:cxn>
                  <a:cxn ang="0">
                    <a:pos x="259" y="56"/>
                  </a:cxn>
                  <a:cxn ang="0">
                    <a:pos x="249" y="56"/>
                  </a:cxn>
                  <a:cxn ang="0">
                    <a:pos x="237" y="55"/>
                  </a:cxn>
                  <a:cxn ang="0">
                    <a:pos x="230" y="56"/>
                  </a:cxn>
                  <a:cxn ang="0">
                    <a:pos x="217" y="57"/>
                  </a:cxn>
                  <a:cxn ang="0">
                    <a:pos x="205" y="58"/>
                  </a:cxn>
                  <a:cxn ang="0">
                    <a:pos x="191" y="59"/>
                  </a:cxn>
                  <a:cxn ang="0">
                    <a:pos x="175" y="59"/>
                  </a:cxn>
                  <a:cxn ang="0">
                    <a:pos x="158" y="58"/>
                  </a:cxn>
                  <a:cxn ang="0">
                    <a:pos x="140" y="56"/>
                  </a:cxn>
                  <a:cxn ang="0">
                    <a:pos x="121" y="54"/>
                  </a:cxn>
                  <a:cxn ang="0">
                    <a:pos x="102" y="51"/>
                  </a:cxn>
                  <a:cxn ang="0">
                    <a:pos x="81" y="46"/>
                  </a:cxn>
                  <a:cxn ang="0">
                    <a:pos x="58" y="40"/>
                  </a:cxn>
                  <a:cxn ang="0">
                    <a:pos x="32" y="32"/>
                  </a:cxn>
                  <a:cxn ang="0">
                    <a:pos x="4" y="23"/>
                  </a:cxn>
                  <a:cxn ang="0">
                    <a:pos x="5" y="15"/>
                  </a:cxn>
                </a:cxnLst>
                <a:rect l="0" t="0" r="r" b="b"/>
                <a:pathLst>
                  <a:path w="367" h="59">
                    <a:moveTo>
                      <a:pt x="5" y="15"/>
                    </a:moveTo>
                    <a:lnTo>
                      <a:pt x="6" y="15"/>
                    </a:lnTo>
                    <a:lnTo>
                      <a:pt x="7" y="15"/>
                    </a:lnTo>
                    <a:lnTo>
                      <a:pt x="8" y="16"/>
                    </a:lnTo>
                    <a:lnTo>
                      <a:pt x="10" y="16"/>
                    </a:lnTo>
                    <a:lnTo>
                      <a:pt x="11" y="17"/>
                    </a:lnTo>
                    <a:lnTo>
                      <a:pt x="12" y="17"/>
                    </a:lnTo>
                    <a:lnTo>
                      <a:pt x="14" y="17"/>
                    </a:lnTo>
                    <a:lnTo>
                      <a:pt x="14" y="18"/>
                    </a:lnTo>
                    <a:lnTo>
                      <a:pt x="16" y="18"/>
                    </a:lnTo>
                    <a:lnTo>
                      <a:pt x="17" y="19"/>
                    </a:lnTo>
                    <a:lnTo>
                      <a:pt x="18" y="19"/>
                    </a:lnTo>
                    <a:lnTo>
                      <a:pt x="20" y="19"/>
                    </a:lnTo>
                    <a:lnTo>
                      <a:pt x="21" y="20"/>
                    </a:lnTo>
                    <a:lnTo>
                      <a:pt x="23" y="20"/>
                    </a:lnTo>
                    <a:lnTo>
                      <a:pt x="25" y="21"/>
                    </a:lnTo>
                    <a:lnTo>
                      <a:pt x="26" y="21"/>
                    </a:lnTo>
                    <a:lnTo>
                      <a:pt x="28" y="22"/>
                    </a:lnTo>
                    <a:lnTo>
                      <a:pt x="30" y="22"/>
                    </a:lnTo>
                    <a:lnTo>
                      <a:pt x="32" y="22"/>
                    </a:lnTo>
                    <a:lnTo>
                      <a:pt x="33" y="23"/>
                    </a:lnTo>
                    <a:lnTo>
                      <a:pt x="35" y="24"/>
                    </a:lnTo>
                    <a:lnTo>
                      <a:pt x="37" y="24"/>
                    </a:lnTo>
                    <a:lnTo>
                      <a:pt x="40" y="25"/>
                    </a:lnTo>
                    <a:lnTo>
                      <a:pt x="41" y="25"/>
                    </a:lnTo>
                    <a:lnTo>
                      <a:pt x="44" y="26"/>
                    </a:lnTo>
                    <a:lnTo>
                      <a:pt x="45" y="26"/>
                    </a:lnTo>
                    <a:lnTo>
                      <a:pt x="47" y="27"/>
                    </a:lnTo>
                    <a:lnTo>
                      <a:pt x="50" y="28"/>
                    </a:lnTo>
                    <a:lnTo>
                      <a:pt x="52" y="28"/>
                    </a:lnTo>
                    <a:lnTo>
                      <a:pt x="54" y="28"/>
                    </a:lnTo>
                    <a:lnTo>
                      <a:pt x="56" y="29"/>
                    </a:lnTo>
                    <a:lnTo>
                      <a:pt x="58" y="29"/>
                    </a:lnTo>
                    <a:lnTo>
                      <a:pt x="61" y="30"/>
                    </a:lnTo>
                    <a:lnTo>
                      <a:pt x="63" y="30"/>
                    </a:lnTo>
                    <a:lnTo>
                      <a:pt x="65" y="31"/>
                    </a:lnTo>
                    <a:lnTo>
                      <a:pt x="68" y="31"/>
                    </a:lnTo>
                    <a:lnTo>
                      <a:pt x="70" y="32"/>
                    </a:lnTo>
                    <a:lnTo>
                      <a:pt x="72" y="32"/>
                    </a:lnTo>
                    <a:lnTo>
                      <a:pt x="75" y="33"/>
                    </a:lnTo>
                    <a:lnTo>
                      <a:pt x="77" y="34"/>
                    </a:lnTo>
                    <a:lnTo>
                      <a:pt x="80" y="34"/>
                    </a:lnTo>
                    <a:lnTo>
                      <a:pt x="82" y="35"/>
                    </a:lnTo>
                    <a:lnTo>
                      <a:pt x="84" y="35"/>
                    </a:lnTo>
                    <a:lnTo>
                      <a:pt x="86" y="36"/>
                    </a:lnTo>
                    <a:lnTo>
                      <a:pt x="89" y="36"/>
                    </a:lnTo>
                    <a:lnTo>
                      <a:pt x="91" y="37"/>
                    </a:lnTo>
                    <a:lnTo>
                      <a:pt x="94" y="37"/>
                    </a:lnTo>
                    <a:lnTo>
                      <a:pt x="96" y="37"/>
                    </a:lnTo>
                    <a:lnTo>
                      <a:pt x="98" y="38"/>
                    </a:lnTo>
                    <a:lnTo>
                      <a:pt x="101" y="38"/>
                    </a:lnTo>
                    <a:lnTo>
                      <a:pt x="103" y="39"/>
                    </a:lnTo>
                    <a:lnTo>
                      <a:pt x="105" y="39"/>
                    </a:lnTo>
                    <a:lnTo>
                      <a:pt x="108" y="40"/>
                    </a:lnTo>
                    <a:lnTo>
                      <a:pt x="110" y="40"/>
                    </a:lnTo>
                    <a:lnTo>
                      <a:pt x="112" y="40"/>
                    </a:lnTo>
                    <a:lnTo>
                      <a:pt x="114" y="41"/>
                    </a:lnTo>
                    <a:lnTo>
                      <a:pt x="117" y="41"/>
                    </a:lnTo>
                    <a:lnTo>
                      <a:pt x="119" y="41"/>
                    </a:lnTo>
                    <a:lnTo>
                      <a:pt x="121" y="42"/>
                    </a:lnTo>
                    <a:lnTo>
                      <a:pt x="123" y="42"/>
                    </a:lnTo>
                    <a:lnTo>
                      <a:pt x="125" y="42"/>
                    </a:lnTo>
                    <a:lnTo>
                      <a:pt x="127" y="42"/>
                    </a:lnTo>
                    <a:lnTo>
                      <a:pt x="129" y="43"/>
                    </a:lnTo>
                    <a:lnTo>
                      <a:pt x="131" y="43"/>
                    </a:lnTo>
                    <a:lnTo>
                      <a:pt x="133" y="44"/>
                    </a:lnTo>
                    <a:lnTo>
                      <a:pt x="135" y="44"/>
                    </a:lnTo>
                    <a:lnTo>
                      <a:pt x="137" y="44"/>
                    </a:lnTo>
                    <a:lnTo>
                      <a:pt x="138" y="44"/>
                    </a:lnTo>
                    <a:lnTo>
                      <a:pt x="141" y="44"/>
                    </a:lnTo>
                    <a:lnTo>
                      <a:pt x="142" y="44"/>
                    </a:lnTo>
                    <a:lnTo>
                      <a:pt x="144" y="45"/>
                    </a:lnTo>
                    <a:lnTo>
                      <a:pt x="146" y="45"/>
                    </a:lnTo>
                    <a:lnTo>
                      <a:pt x="148" y="45"/>
                    </a:lnTo>
                    <a:lnTo>
                      <a:pt x="149" y="45"/>
                    </a:lnTo>
                    <a:lnTo>
                      <a:pt x="151" y="45"/>
                    </a:lnTo>
                    <a:lnTo>
                      <a:pt x="152" y="45"/>
                    </a:lnTo>
                    <a:lnTo>
                      <a:pt x="154" y="46"/>
                    </a:lnTo>
                    <a:lnTo>
                      <a:pt x="156" y="46"/>
                    </a:lnTo>
                    <a:lnTo>
                      <a:pt x="157" y="46"/>
                    </a:lnTo>
                    <a:lnTo>
                      <a:pt x="158" y="46"/>
                    </a:lnTo>
                    <a:lnTo>
                      <a:pt x="160" y="46"/>
                    </a:lnTo>
                    <a:lnTo>
                      <a:pt x="161" y="46"/>
                    </a:lnTo>
                    <a:lnTo>
                      <a:pt x="163" y="47"/>
                    </a:lnTo>
                    <a:lnTo>
                      <a:pt x="164" y="47"/>
                    </a:lnTo>
                    <a:lnTo>
                      <a:pt x="165" y="47"/>
                    </a:lnTo>
                    <a:lnTo>
                      <a:pt x="167" y="47"/>
                    </a:lnTo>
                    <a:lnTo>
                      <a:pt x="167" y="47"/>
                    </a:lnTo>
                    <a:lnTo>
                      <a:pt x="169" y="47"/>
                    </a:lnTo>
                    <a:lnTo>
                      <a:pt x="170" y="48"/>
                    </a:lnTo>
                    <a:lnTo>
                      <a:pt x="172" y="48"/>
                    </a:lnTo>
                    <a:lnTo>
                      <a:pt x="175" y="48"/>
                    </a:lnTo>
                    <a:lnTo>
                      <a:pt x="176" y="48"/>
                    </a:lnTo>
                    <a:lnTo>
                      <a:pt x="178" y="48"/>
                    </a:lnTo>
                    <a:lnTo>
                      <a:pt x="180" y="48"/>
                    </a:lnTo>
                    <a:lnTo>
                      <a:pt x="181" y="49"/>
                    </a:lnTo>
                    <a:lnTo>
                      <a:pt x="183" y="49"/>
                    </a:lnTo>
                    <a:lnTo>
                      <a:pt x="184" y="49"/>
                    </a:lnTo>
                    <a:lnTo>
                      <a:pt x="185" y="49"/>
                    </a:lnTo>
                    <a:lnTo>
                      <a:pt x="186" y="49"/>
                    </a:lnTo>
                    <a:lnTo>
                      <a:pt x="187" y="49"/>
                    </a:lnTo>
                    <a:lnTo>
                      <a:pt x="188" y="49"/>
                    </a:lnTo>
                    <a:lnTo>
                      <a:pt x="189" y="49"/>
                    </a:lnTo>
                    <a:lnTo>
                      <a:pt x="189" y="49"/>
                    </a:lnTo>
                    <a:lnTo>
                      <a:pt x="189" y="49"/>
                    </a:lnTo>
                    <a:lnTo>
                      <a:pt x="188" y="49"/>
                    </a:lnTo>
                    <a:lnTo>
                      <a:pt x="187" y="49"/>
                    </a:lnTo>
                    <a:lnTo>
                      <a:pt x="186" y="49"/>
                    </a:lnTo>
                    <a:lnTo>
                      <a:pt x="184" y="48"/>
                    </a:lnTo>
                    <a:lnTo>
                      <a:pt x="182" y="48"/>
                    </a:lnTo>
                    <a:lnTo>
                      <a:pt x="181" y="47"/>
                    </a:lnTo>
                    <a:lnTo>
                      <a:pt x="180" y="47"/>
                    </a:lnTo>
                    <a:lnTo>
                      <a:pt x="179" y="47"/>
                    </a:lnTo>
                    <a:lnTo>
                      <a:pt x="178" y="46"/>
                    </a:lnTo>
                    <a:lnTo>
                      <a:pt x="177" y="46"/>
                    </a:lnTo>
                    <a:lnTo>
                      <a:pt x="175" y="46"/>
                    </a:lnTo>
                    <a:lnTo>
                      <a:pt x="174" y="45"/>
                    </a:lnTo>
                    <a:lnTo>
                      <a:pt x="172" y="45"/>
                    </a:lnTo>
                    <a:lnTo>
                      <a:pt x="170" y="44"/>
                    </a:lnTo>
                    <a:lnTo>
                      <a:pt x="169" y="44"/>
                    </a:lnTo>
                    <a:lnTo>
                      <a:pt x="167" y="44"/>
                    </a:lnTo>
                    <a:lnTo>
                      <a:pt x="166" y="43"/>
                    </a:lnTo>
                    <a:lnTo>
                      <a:pt x="164" y="43"/>
                    </a:lnTo>
                    <a:lnTo>
                      <a:pt x="163" y="42"/>
                    </a:lnTo>
                    <a:lnTo>
                      <a:pt x="161" y="41"/>
                    </a:lnTo>
                    <a:lnTo>
                      <a:pt x="159" y="41"/>
                    </a:lnTo>
                    <a:lnTo>
                      <a:pt x="157" y="40"/>
                    </a:lnTo>
                    <a:lnTo>
                      <a:pt x="155" y="40"/>
                    </a:lnTo>
                    <a:lnTo>
                      <a:pt x="153" y="39"/>
                    </a:lnTo>
                    <a:lnTo>
                      <a:pt x="151" y="38"/>
                    </a:lnTo>
                    <a:lnTo>
                      <a:pt x="149" y="38"/>
                    </a:lnTo>
                    <a:lnTo>
                      <a:pt x="147" y="37"/>
                    </a:lnTo>
                    <a:lnTo>
                      <a:pt x="145" y="36"/>
                    </a:lnTo>
                    <a:lnTo>
                      <a:pt x="143" y="36"/>
                    </a:lnTo>
                    <a:lnTo>
                      <a:pt x="141" y="35"/>
                    </a:lnTo>
                    <a:lnTo>
                      <a:pt x="139" y="34"/>
                    </a:lnTo>
                    <a:lnTo>
                      <a:pt x="137" y="33"/>
                    </a:lnTo>
                    <a:lnTo>
                      <a:pt x="134" y="33"/>
                    </a:lnTo>
                    <a:lnTo>
                      <a:pt x="132" y="32"/>
                    </a:lnTo>
                    <a:lnTo>
                      <a:pt x="130" y="31"/>
                    </a:lnTo>
                    <a:lnTo>
                      <a:pt x="128" y="30"/>
                    </a:lnTo>
                    <a:lnTo>
                      <a:pt x="126" y="30"/>
                    </a:lnTo>
                    <a:lnTo>
                      <a:pt x="124" y="29"/>
                    </a:lnTo>
                    <a:lnTo>
                      <a:pt x="121" y="28"/>
                    </a:lnTo>
                    <a:lnTo>
                      <a:pt x="119" y="27"/>
                    </a:lnTo>
                    <a:lnTo>
                      <a:pt x="117" y="26"/>
                    </a:lnTo>
                    <a:lnTo>
                      <a:pt x="115" y="25"/>
                    </a:lnTo>
                    <a:lnTo>
                      <a:pt x="113" y="24"/>
                    </a:lnTo>
                    <a:lnTo>
                      <a:pt x="110" y="23"/>
                    </a:lnTo>
                    <a:lnTo>
                      <a:pt x="108" y="22"/>
                    </a:lnTo>
                    <a:lnTo>
                      <a:pt x="106" y="22"/>
                    </a:lnTo>
                    <a:lnTo>
                      <a:pt x="104" y="21"/>
                    </a:lnTo>
                    <a:lnTo>
                      <a:pt x="102" y="20"/>
                    </a:lnTo>
                    <a:lnTo>
                      <a:pt x="100" y="19"/>
                    </a:lnTo>
                    <a:lnTo>
                      <a:pt x="98" y="17"/>
                    </a:lnTo>
                    <a:lnTo>
                      <a:pt x="96" y="17"/>
                    </a:lnTo>
                    <a:lnTo>
                      <a:pt x="94" y="15"/>
                    </a:lnTo>
                    <a:lnTo>
                      <a:pt x="91" y="15"/>
                    </a:lnTo>
                    <a:lnTo>
                      <a:pt x="90" y="14"/>
                    </a:lnTo>
                    <a:lnTo>
                      <a:pt x="87" y="13"/>
                    </a:lnTo>
                    <a:lnTo>
                      <a:pt x="86" y="12"/>
                    </a:lnTo>
                    <a:lnTo>
                      <a:pt x="84" y="10"/>
                    </a:lnTo>
                    <a:lnTo>
                      <a:pt x="96" y="0"/>
                    </a:lnTo>
                    <a:lnTo>
                      <a:pt x="96" y="1"/>
                    </a:lnTo>
                    <a:lnTo>
                      <a:pt x="97" y="1"/>
                    </a:lnTo>
                    <a:lnTo>
                      <a:pt x="98" y="2"/>
                    </a:lnTo>
                    <a:lnTo>
                      <a:pt x="99" y="2"/>
                    </a:lnTo>
                    <a:lnTo>
                      <a:pt x="101" y="3"/>
                    </a:lnTo>
                    <a:lnTo>
                      <a:pt x="102" y="3"/>
                    </a:lnTo>
                    <a:lnTo>
                      <a:pt x="103" y="4"/>
                    </a:lnTo>
                    <a:lnTo>
                      <a:pt x="104" y="4"/>
                    </a:lnTo>
                    <a:lnTo>
                      <a:pt x="105" y="5"/>
                    </a:lnTo>
                    <a:lnTo>
                      <a:pt x="107" y="5"/>
                    </a:lnTo>
                    <a:lnTo>
                      <a:pt x="108" y="6"/>
                    </a:lnTo>
                    <a:lnTo>
                      <a:pt x="109" y="7"/>
                    </a:lnTo>
                    <a:lnTo>
                      <a:pt x="111" y="7"/>
                    </a:lnTo>
                    <a:lnTo>
                      <a:pt x="112" y="8"/>
                    </a:lnTo>
                    <a:lnTo>
                      <a:pt x="113" y="9"/>
                    </a:lnTo>
                    <a:lnTo>
                      <a:pt x="115" y="9"/>
                    </a:lnTo>
                    <a:lnTo>
                      <a:pt x="117" y="10"/>
                    </a:lnTo>
                    <a:lnTo>
                      <a:pt x="118" y="10"/>
                    </a:lnTo>
                    <a:lnTo>
                      <a:pt x="120" y="11"/>
                    </a:lnTo>
                    <a:lnTo>
                      <a:pt x="122" y="12"/>
                    </a:lnTo>
                    <a:lnTo>
                      <a:pt x="124" y="13"/>
                    </a:lnTo>
                    <a:lnTo>
                      <a:pt x="126" y="13"/>
                    </a:lnTo>
                    <a:lnTo>
                      <a:pt x="128" y="14"/>
                    </a:lnTo>
                    <a:lnTo>
                      <a:pt x="130" y="15"/>
                    </a:lnTo>
                    <a:lnTo>
                      <a:pt x="131" y="16"/>
                    </a:lnTo>
                    <a:lnTo>
                      <a:pt x="133" y="17"/>
                    </a:lnTo>
                    <a:lnTo>
                      <a:pt x="135" y="17"/>
                    </a:lnTo>
                    <a:lnTo>
                      <a:pt x="138" y="18"/>
                    </a:lnTo>
                    <a:lnTo>
                      <a:pt x="140" y="19"/>
                    </a:lnTo>
                    <a:lnTo>
                      <a:pt x="142" y="20"/>
                    </a:lnTo>
                    <a:lnTo>
                      <a:pt x="144" y="21"/>
                    </a:lnTo>
                    <a:lnTo>
                      <a:pt x="147" y="22"/>
                    </a:lnTo>
                    <a:lnTo>
                      <a:pt x="149" y="22"/>
                    </a:lnTo>
                    <a:lnTo>
                      <a:pt x="151" y="23"/>
                    </a:lnTo>
                    <a:lnTo>
                      <a:pt x="154" y="24"/>
                    </a:lnTo>
                    <a:lnTo>
                      <a:pt x="156" y="25"/>
                    </a:lnTo>
                    <a:lnTo>
                      <a:pt x="159" y="26"/>
                    </a:lnTo>
                    <a:lnTo>
                      <a:pt x="161" y="26"/>
                    </a:lnTo>
                    <a:lnTo>
                      <a:pt x="164" y="27"/>
                    </a:lnTo>
                    <a:lnTo>
                      <a:pt x="166" y="28"/>
                    </a:lnTo>
                    <a:lnTo>
                      <a:pt x="169" y="29"/>
                    </a:lnTo>
                    <a:lnTo>
                      <a:pt x="171" y="30"/>
                    </a:lnTo>
                    <a:lnTo>
                      <a:pt x="174" y="30"/>
                    </a:lnTo>
                    <a:lnTo>
                      <a:pt x="176" y="31"/>
                    </a:lnTo>
                    <a:lnTo>
                      <a:pt x="179" y="32"/>
                    </a:lnTo>
                    <a:lnTo>
                      <a:pt x="182" y="32"/>
                    </a:lnTo>
                    <a:lnTo>
                      <a:pt x="184" y="33"/>
                    </a:lnTo>
                    <a:lnTo>
                      <a:pt x="187" y="34"/>
                    </a:lnTo>
                    <a:lnTo>
                      <a:pt x="189" y="35"/>
                    </a:lnTo>
                    <a:lnTo>
                      <a:pt x="192" y="35"/>
                    </a:lnTo>
                    <a:lnTo>
                      <a:pt x="195" y="36"/>
                    </a:lnTo>
                    <a:lnTo>
                      <a:pt x="197" y="36"/>
                    </a:lnTo>
                    <a:lnTo>
                      <a:pt x="200" y="37"/>
                    </a:lnTo>
                    <a:lnTo>
                      <a:pt x="203" y="37"/>
                    </a:lnTo>
                    <a:lnTo>
                      <a:pt x="206" y="38"/>
                    </a:lnTo>
                    <a:lnTo>
                      <a:pt x="208" y="39"/>
                    </a:lnTo>
                    <a:lnTo>
                      <a:pt x="212" y="39"/>
                    </a:lnTo>
                    <a:lnTo>
                      <a:pt x="214" y="40"/>
                    </a:lnTo>
                    <a:lnTo>
                      <a:pt x="217" y="40"/>
                    </a:lnTo>
                    <a:lnTo>
                      <a:pt x="219" y="41"/>
                    </a:lnTo>
                    <a:lnTo>
                      <a:pt x="222" y="41"/>
                    </a:lnTo>
                    <a:lnTo>
                      <a:pt x="225" y="41"/>
                    </a:lnTo>
                    <a:lnTo>
                      <a:pt x="227" y="42"/>
                    </a:lnTo>
                    <a:lnTo>
                      <a:pt x="230" y="42"/>
                    </a:lnTo>
                    <a:lnTo>
                      <a:pt x="233" y="43"/>
                    </a:lnTo>
                    <a:lnTo>
                      <a:pt x="235" y="43"/>
                    </a:lnTo>
                    <a:lnTo>
                      <a:pt x="238" y="43"/>
                    </a:lnTo>
                    <a:lnTo>
                      <a:pt x="241" y="44"/>
                    </a:lnTo>
                    <a:lnTo>
                      <a:pt x="243" y="44"/>
                    </a:lnTo>
                    <a:lnTo>
                      <a:pt x="246" y="44"/>
                    </a:lnTo>
                    <a:lnTo>
                      <a:pt x="248" y="44"/>
                    </a:lnTo>
                    <a:lnTo>
                      <a:pt x="251" y="44"/>
                    </a:lnTo>
                    <a:lnTo>
                      <a:pt x="254" y="45"/>
                    </a:lnTo>
                    <a:lnTo>
                      <a:pt x="256" y="45"/>
                    </a:lnTo>
                    <a:lnTo>
                      <a:pt x="258" y="45"/>
                    </a:lnTo>
                    <a:lnTo>
                      <a:pt x="261" y="45"/>
                    </a:lnTo>
                    <a:lnTo>
                      <a:pt x="263" y="45"/>
                    </a:lnTo>
                    <a:lnTo>
                      <a:pt x="266" y="46"/>
                    </a:lnTo>
                    <a:lnTo>
                      <a:pt x="268" y="46"/>
                    </a:lnTo>
                    <a:lnTo>
                      <a:pt x="270" y="46"/>
                    </a:lnTo>
                    <a:lnTo>
                      <a:pt x="273" y="46"/>
                    </a:lnTo>
                    <a:lnTo>
                      <a:pt x="275" y="46"/>
                    </a:lnTo>
                    <a:lnTo>
                      <a:pt x="278" y="46"/>
                    </a:lnTo>
                    <a:lnTo>
                      <a:pt x="280" y="46"/>
                    </a:lnTo>
                    <a:lnTo>
                      <a:pt x="282" y="46"/>
                    </a:lnTo>
                    <a:lnTo>
                      <a:pt x="284" y="46"/>
                    </a:lnTo>
                    <a:lnTo>
                      <a:pt x="286" y="47"/>
                    </a:lnTo>
                    <a:lnTo>
                      <a:pt x="288" y="47"/>
                    </a:lnTo>
                    <a:lnTo>
                      <a:pt x="291" y="47"/>
                    </a:lnTo>
                    <a:lnTo>
                      <a:pt x="293" y="47"/>
                    </a:lnTo>
                    <a:lnTo>
                      <a:pt x="295" y="47"/>
                    </a:lnTo>
                    <a:lnTo>
                      <a:pt x="297" y="47"/>
                    </a:lnTo>
                    <a:lnTo>
                      <a:pt x="299" y="47"/>
                    </a:lnTo>
                    <a:lnTo>
                      <a:pt x="301" y="47"/>
                    </a:lnTo>
                    <a:lnTo>
                      <a:pt x="303" y="47"/>
                    </a:lnTo>
                    <a:lnTo>
                      <a:pt x="305" y="47"/>
                    </a:lnTo>
                    <a:lnTo>
                      <a:pt x="307" y="47"/>
                    </a:lnTo>
                    <a:lnTo>
                      <a:pt x="309" y="47"/>
                    </a:lnTo>
                    <a:lnTo>
                      <a:pt x="311" y="47"/>
                    </a:lnTo>
                    <a:lnTo>
                      <a:pt x="312" y="47"/>
                    </a:lnTo>
                    <a:lnTo>
                      <a:pt x="314" y="47"/>
                    </a:lnTo>
                    <a:lnTo>
                      <a:pt x="316" y="47"/>
                    </a:lnTo>
                    <a:lnTo>
                      <a:pt x="317" y="47"/>
                    </a:lnTo>
                    <a:lnTo>
                      <a:pt x="319" y="47"/>
                    </a:lnTo>
                    <a:lnTo>
                      <a:pt x="321" y="47"/>
                    </a:lnTo>
                    <a:lnTo>
                      <a:pt x="322" y="46"/>
                    </a:lnTo>
                    <a:lnTo>
                      <a:pt x="324" y="46"/>
                    </a:lnTo>
                    <a:lnTo>
                      <a:pt x="325" y="46"/>
                    </a:lnTo>
                    <a:lnTo>
                      <a:pt x="327" y="46"/>
                    </a:lnTo>
                    <a:lnTo>
                      <a:pt x="328" y="46"/>
                    </a:lnTo>
                    <a:lnTo>
                      <a:pt x="330" y="46"/>
                    </a:lnTo>
                    <a:lnTo>
                      <a:pt x="331" y="46"/>
                    </a:lnTo>
                    <a:lnTo>
                      <a:pt x="332" y="46"/>
                    </a:lnTo>
                    <a:lnTo>
                      <a:pt x="333" y="46"/>
                    </a:lnTo>
                    <a:lnTo>
                      <a:pt x="335" y="46"/>
                    </a:lnTo>
                    <a:lnTo>
                      <a:pt x="335" y="46"/>
                    </a:lnTo>
                    <a:lnTo>
                      <a:pt x="337" y="46"/>
                    </a:lnTo>
                    <a:lnTo>
                      <a:pt x="338" y="46"/>
                    </a:lnTo>
                    <a:lnTo>
                      <a:pt x="339" y="45"/>
                    </a:lnTo>
                    <a:lnTo>
                      <a:pt x="340" y="45"/>
                    </a:lnTo>
                    <a:lnTo>
                      <a:pt x="341" y="45"/>
                    </a:lnTo>
                    <a:lnTo>
                      <a:pt x="343" y="45"/>
                    </a:lnTo>
                    <a:lnTo>
                      <a:pt x="344" y="45"/>
                    </a:lnTo>
                    <a:lnTo>
                      <a:pt x="346" y="45"/>
                    </a:lnTo>
                    <a:lnTo>
                      <a:pt x="347" y="45"/>
                    </a:lnTo>
                    <a:lnTo>
                      <a:pt x="348" y="44"/>
                    </a:lnTo>
                    <a:lnTo>
                      <a:pt x="350" y="44"/>
                    </a:lnTo>
                    <a:lnTo>
                      <a:pt x="351" y="44"/>
                    </a:lnTo>
                    <a:lnTo>
                      <a:pt x="352" y="44"/>
                    </a:lnTo>
                    <a:lnTo>
                      <a:pt x="353" y="44"/>
                    </a:lnTo>
                    <a:lnTo>
                      <a:pt x="354" y="44"/>
                    </a:lnTo>
                    <a:lnTo>
                      <a:pt x="355" y="44"/>
                    </a:lnTo>
                    <a:lnTo>
                      <a:pt x="357" y="43"/>
                    </a:lnTo>
                    <a:lnTo>
                      <a:pt x="358" y="43"/>
                    </a:lnTo>
                    <a:lnTo>
                      <a:pt x="360" y="43"/>
                    </a:lnTo>
                    <a:lnTo>
                      <a:pt x="361" y="42"/>
                    </a:lnTo>
                    <a:lnTo>
                      <a:pt x="362" y="42"/>
                    </a:lnTo>
                    <a:lnTo>
                      <a:pt x="363" y="42"/>
                    </a:lnTo>
                    <a:lnTo>
                      <a:pt x="364" y="42"/>
                    </a:lnTo>
                    <a:lnTo>
                      <a:pt x="365" y="42"/>
                    </a:lnTo>
                    <a:lnTo>
                      <a:pt x="365" y="42"/>
                    </a:lnTo>
                    <a:lnTo>
                      <a:pt x="367" y="49"/>
                    </a:lnTo>
                    <a:lnTo>
                      <a:pt x="366" y="49"/>
                    </a:lnTo>
                    <a:lnTo>
                      <a:pt x="365" y="50"/>
                    </a:lnTo>
                    <a:lnTo>
                      <a:pt x="364" y="50"/>
                    </a:lnTo>
                    <a:lnTo>
                      <a:pt x="362" y="50"/>
                    </a:lnTo>
                    <a:lnTo>
                      <a:pt x="361" y="51"/>
                    </a:lnTo>
                    <a:lnTo>
                      <a:pt x="360" y="51"/>
                    </a:lnTo>
                    <a:lnTo>
                      <a:pt x="358" y="51"/>
                    </a:lnTo>
                    <a:lnTo>
                      <a:pt x="357" y="52"/>
                    </a:lnTo>
                    <a:lnTo>
                      <a:pt x="355" y="52"/>
                    </a:lnTo>
                    <a:lnTo>
                      <a:pt x="353" y="52"/>
                    </a:lnTo>
                    <a:lnTo>
                      <a:pt x="351" y="53"/>
                    </a:lnTo>
                    <a:lnTo>
                      <a:pt x="350" y="53"/>
                    </a:lnTo>
                    <a:lnTo>
                      <a:pt x="348" y="53"/>
                    </a:lnTo>
                    <a:lnTo>
                      <a:pt x="347" y="53"/>
                    </a:lnTo>
                    <a:lnTo>
                      <a:pt x="346" y="53"/>
                    </a:lnTo>
                    <a:lnTo>
                      <a:pt x="345" y="54"/>
                    </a:lnTo>
                    <a:lnTo>
                      <a:pt x="344" y="54"/>
                    </a:lnTo>
                    <a:lnTo>
                      <a:pt x="343" y="54"/>
                    </a:lnTo>
                    <a:lnTo>
                      <a:pt x="342" y="54"/>
                    </a:lnTo>
                    <a:lnTo>
                      <a:pt x="340" y="54"/>
                    </a:lnTo>
                    <a:lnTo>
                      <a:pt x="339" y="54"/>
                    </a:lnTo>
                    <a:lnTo>
                      <a:pt x="338" y="55"/>
                    </a:lnTo>
                    <a:lnTo>
                      <a:pt x="336" y="55"/>
                    </a:lnTo>
                    <a:lnTo>
                      <a:pt x="335" y="55"/>
                    </a:lnTo>
                    <a:lnTo>
                      <a:pt x="334" y="55"/>
                    </a:lnTo>
                    <a:lnTo>
                      <a:pt x="332" y="55"/>
                    </a:lnTo>
                    <a:lnTo>
                      <a:pt x="331" y="55"/>
                    </a:lnTo>
                    <a:lnTo>
                      <a:pt x="330" y="56"/>
                    </a:lnTo>
                    <a:lnTo>
                      <a:pt x="328" y="56"/>
                    </a:lnTo>
                    <a:lnTo>
                      <a:pt x="327" y="56"/>
                    </a:lnTo>
                    <a:lnTo>
                      <a:pt x="325" y="56"/>
                    </a:lnTo>
                    <a:lnTo>
                      <a:pt x="324" y="56"/>
                    </a:lnTo>
                    <a:lnTo>
                      <a:pt x="322" y="56"/>
                    </a:lnTo>
                    <a:lnTo>
                      <a:pt x="320" y="56"/>
                    </a:lnTo>
                    <a:lnTo>
                      <a:pt x="319" y="56"/>
                    </a:lnTo>
                    <a:lnTo>
                      <a:pt x="317" y="56"/>
                    </a:lnTo>
                    <a:lnTo>
                      <a:pt x="316" y="56"/>
                    </a:lnTo>
                    <a:lnTo>
                      <a:pt x="314" y="57"/>
                    </a:lnTo>
                    <a:lnTo>
                      <a:pt x="313" y="57"/>
                    </a:lnTo>
                    <a:lnTo>
                      <a:pt x="311" y="57"/>
                    </a:lnTo>
                    <a:lnTo>
                      <a:pt x="309" y="57"/>
                    </a:lnTo>
                    <a:lnTo>
                      <a:pt x="308" y="57"/>
                    </a:lnTo>
                    <a:lnTo>
                      <a:pt x="306" y="57"/>
                    </a:lnTo>
                    <a:lnTo>
                      <a:pt x="304" y="57"/>
                    </a:lnTo>
                    <a:lnTo>
                      <a:pt x="302" y="57"/>
                    </a:lnTo>
                    <a:lnTo>
                      <a:pt x="301" y="57"/>
                    </a:lnTo>
                    <a:lnTo>
                      <a:pt x="299" y="57"/>
                    </a:lnTo>
                    <a:lnTo>
                      <a:pt x="297" y="57"/>
                    </a:lnTo>
                    <a:lnTo>
                      <a:pt x="296" y="57"/>
                    </a:lnTo>
                    <a:lnTo>
                      <a:pt x="294" y="57"/>
                    </a:lnTo>
                    <a:lnTo>
                      <a:pt x="292" y="57"/>
                    </a:lnTo>
                    <a:lnTo>
                      <a:pt x="290" y="57"/>
                    </a:lnTo>
                    <a:lnTo>
                      <a:pt x="288" y="57"/>
                    </a:lnTo>
                    <a:lnTo>
                      <a:pt x="287" y="57"/>
                    </a:lnTo>
                    <a:lnTo>
                      <a:pt x="285" y="57"/>
                    </a:lnTo>
                    <a:lnTo>
                      <a:pt x="284" y="57"/>
                    </a:lnTo>
                    <a:lnTo>
                      <a:pt x="282" y="57"/>
                    </a:lnTo>
                    <a:lnTo>
                      <a:pt x="281" y="57"/>
                    </a:lnTo>
                    <a:lnTo>
                      <a:pt x="279" y="57"/>
                    </a:lnTo>
                    <a:lnTo>
                      <a:pt x="278" y="57"/>
                    </a:lnTo>
                    <a:lnTo>
                      <a:pt x="276" y="57"/>
                    </a:lnTo>
                    <a:lnTo>
                      <a:pt x="274" y="57"/>
                    </a:lnTo>
                    <a:lnTo>
                      <a:pt x="273" y="56"/>
                    </a:lnTo>
                    <a:lnTo>
                      <a:pt x="271" y="56"/>
                    </a:lnTo>
                    <a:lnTo>
                      <a:pt x="270" y="56"/>
                    </a:lnTo>
                    <a:lnTo>
                      <a:pt x="268" y="56"/>
                    </a:lnTo>
                    <a:lnTo>
                      <a:pt x="267" y="56"/>
                    </a:lnTo>
                    <a:lnTo>
                      <a:pt x="266" y="56"/>
                    </a:lnTo>
                    <a:lnTo>
                      <a:pt x="264" y="56"/>
                    </a:lnTo>
                    <a:lnTo>
                      <a:pt x="263" y="56"/>
                    </a:lnTo>
                    <a:lnTo>
                      <a:pt x="262" y="56"/>
                    </a:lnTo>
                    <a:lnTo>
                      <a:pt x="260" y="56"/>
                    </a:lnTo>
                    <a:lnTo>
                      <a:pt x="259" y="56"/>
                    </a:lnTo>
                    <a:lnTo>
                      <a:pt x="258" y="56"/>
                    </a:lnTo>
                    <a:lnTo>
                      <a:pt x="257" y="56"/>
                    </a:lnTo>
                    <a:lnTo>
                      <a:pt x="256" y="56"/>
                    </a:lnTo>
                    <a:lnTo>
                      <a:pt x="254" y="56"/>
                    </a:lnTo>
                    <a:lnTo>
                      <a:pt x="253" y="56"/>
                    </a:lnTo>
                    <a:lnTo>
                      <a:pt x="252" y="56"/>
                    </a:lnTo>
                    <a:lnTo>
                      <a:pt x="251" y="56"/>
                    </a:lnTo>
                    <a:lnTo>
                      <a:pt x="250" y="56"/>
                    </a:lnTo>
                    <a:lnTo>
                      <a:pt x="249" y="56"/>
                    </a:lnTo>
                    <a:lnTo>
                      <a:pt x="248" y="56"/>
                    </a:lnTo>
                    <a:lnTo>
                      <a:pt x="247" y="56"/>
                    </a:lnTo>
                    <a:lnTo>
                      <a:pt x="245" y="56"/>
                    </a:lnTo>
                    <a:lnTo>
                      <a:pt x="244" y="55"/>
                    </a:lnTo>
                    <a:lnTo>
                      <a:pt x="242" y="55"/>
                    </a:lnTo>
                    <a:lnTo>
                      <a:pt x="241" y="55"/>
                    </a:lnTo>
                    <a:lnTo>
                      <a:pt x="240" y="55"/>
                    </a:lnTo>
                    <a:lnTo>
                      <a:pt x="238" y="55"/>
                    </a:lnTo>
                    <a:lnTo>
                      <a:pt x="237" y="55"/>
                    </a:lnTo>
                    <a:lnTo>
                      <a:pt x="236" y="55"/>
                    </a:lnTo>
                    <a:lnTo>
                      <a:pt x="236" y="55"/>
                    </a:lnTo>
                    <a:lnTo>
                      <a:pt x="236" y="55"/>
                    </a:lnTo>
                    <a:lnTo>
                      <a:pt x="235" y="55"/>
                    </a:lnTo>
                    <a:lnTo>
                      <a:pt x="234" y="55"/>
                    </a:lnTo>
                    <a:lnTo>
                      <a:pt x="233" y="55"/>
                    </a:lnTo>
                    <a:lnTo>
                      <a:pt x="232" y="55"/>
                    </a:lnTo>
                    <a:lnTo>
                      <a:pt x="231" y="56"/>
                    </a:lnTo>
                    <a:lnTo>
                      <a:pt x="230" y="56"/>
                    </a:lnTo>
                    <a:lnTo>
                      <a:pt x="228" y="56"/>
                    </a:lnTo>
                    <a:lnTo>
                      <a:pt x="227" y="56"/>
                    </a:lnTo>
                    <a:lnTo>
                      <a:pt x="225" y="56"/>
                    </a:lnTo>
                    <a:lnTo>
                      <a:pt x="223" y="56"/>
                    </a:lnTo>
                    <a:lnTo>
                      <a:pt x="222" y="56"/>
                    </a:lnTo>
                    <a:lnTo>
                      <a:pt x="221" y="57"/>
                    </a:lnTo>
                    <a:lnTo>
                      <a:pt x="219" y="57"/>
                    </a:lnTo>
                    <a:lnTo>
                      <a:pt x="218" y="57"/>
                    </a:lnTo>
                    <a:lnTo>
                      <a:pt x="217" y="57"/>
                    </a:lnTo>
                    <a:lnTo>
                      <a:pt x="216" y="57"/>
                    </a:lnTo>
                    <a:lnTo>
                      <a:pt x="215" y="57"/>
                    </a:lnTo>
                    <a:lnTo>
                      <a:pt x="214" y="58"/>
                    </a:lnTo>
                    <a:lnTo>
                      <a:pt x="212" y="58"/>
                    </a:lnTo>
                    <a:lnTo>
                      <a:pt x="211" y="58"/>
                    </a:lnTo>
                    <a:lnTo>
                      <a:pt x="209" y="58"/>
                    </a:lnTo>
                    <a:lnTo>
                      <a:pt x="208" y="58"/>
                    </a:lnTo>
                    <a:lnTo>
                      <a:pt x="207" y="58"/>
                    </a:lnTo>
                    <a:lnTo>
                      <a:pt x="205" y="58"/>
                    </a:lnTo>
                    <a:lnTo>
                      <a:pt x="204" y="58"/>
                    </a:lnTo>
                    <a:lnTo>
                      <a:pt x="203" y="58"/>
                    </a:lnTo>
                    <a:lnTo>
                      <a:pt x="201" y="58"/>
                    </a:lnTo>
                    <a:lnTo>
                      <a:pt x="199" y="59"/>
                    </a:lnTo>
                    <a:lnTo>
                      <a:pt x="197" y="59"/>
                    </a:lnTo>
                    <a:lnTo>
                      <a:pt x="196" y="59"/>
                    </a:lnTo>
                    <a:lnTo>
                      <a:pt x="194" y="59"/>
                    </a:lnTo>
                    <a:lnTo>
                      <a:pt x="193" y="59"/>
                    </a:lnTo>
                    <a:lnTo>
                      <a:pt x="191" y="59"/>
                    </a:lnTo>
                    <a:lnTo>
                      <a:pt x="189" y="59"/>
                    </a:lnTo>
                    <a:lnTo>
                      <a:pt x="188" y="59"/>
                    </a:lnTo>
                    <a:lnTo>
                      <a:pt x="186" y="59"/>
                    </a:lnTo>
                    <a:lnTo>
                      <a:pt x="184" y="59"/>
                    </a:lnTo>
                    <a:lnTo>
                      <a:pt x="182" y="59"/>
                    </a:lnTo>
                    <a:lnTo>
                      <a:pt x="181" y="59"/>
                    </a:lnTo>
                    <a:lnTo>
                      <a:pt x="179" y="59"/>
                    </a:lnTo>
                    <a:lnTo>
                      <a:pt x="177" y="59"/>
                    </a:lnTo>
                    <a:lnTo>
                      <a:pt x="175" y="59"/>
                    </a:lnTo>
                    <a:lnTo>
                      <a:pt x="173" y="59"/>
                    </a:lnTo>
                    <a:lnTo>
                      <a:pt x="171" y="59"/>
                    </a:lnTo>
                    <a:lnTo>
                      <a:pt x="169" y="59"/>
                    </a:lnTo>
                    <a:lnTo>
                      <a:pt x="167" y="59"/>
                    </a:lnTo>
                    <a:lnTo>
                      <a:pt x="165" y="58"/>
                    </a:lnTo>
                    <a:lnTo>
                      <a:pt x="164" y="58"/>
                    </a:lnTo>
                    <a:lnTo>
                      <a:pt x="162" y="58"/>
                    </a:lnTo>
                    <a:lnTo>
                      <a:pt x="160" y="58"/>
                    </a:lnTo>
                    <a:lnTo>
                      <a:pt x="158" y="58"/>
                    </a:lnTo>
                    <a:lnTo>
                      <a:pt x="156" y="58"/>
                    </a:lnTo>
                    <a:lnTo>
                      <a:pt x="154" y="58"/>
                    </a:lnTo>
                    <a:lnTo>
                      <a:pt x="152" y="58"/>
                    </a:lnTo>
                    <a:lnTo>
                      <a:pt x="149" y="57"/>
                    </a:lnTo>
                    <a:lnTo>
                      <a:pt x="148" y="57"/>
                    </a:lnTo>
                    <a:lnTo>
                      <a:pt x="146" y="57"/>
                    </a:lnTo>
                    <a:lnTo>
                      <a:pt x="144" y="57"/>
                    </a:lnTo>
                    <a:lnTo>
                      <a:pt x="142" y="56"/>
                    </a:lnTo>
                    <a:lnTo>
                      <a:pt x="140" y="56"/>
                    </a:lnTo>
                    <a:lnTo>
                      <a:pt x="138" y="56"/>
                    </a:lnTo>
                    <a:lnTo>
                      <a:pt x="136" y="56"/>
                    </a:lnTo>
                    <a:lnTo>
                      <a:pt x="134" y="56"/>
                    </a:lnTo>
                    <a:lnTo>
                      <a:pt x="132" y="56"/>
                    </a:lnTo>
                    <a:lnTo>
                      <a:pt x="130" y="55"/>
                    </a:lnTo>
                    <a:lnTo>
                      <a:pt x="128" y="55"/>
                    </a:lnTo>
                    <a:lnTo>
                      <a:pt x="126" y="55"/>
                    </a:lnTo>
                    <a:lnTo>
                      <a:pt x="124" y="54"/>
                    </a:lnTo>
                    <a:lnTo>
                      <a:pt x="121" y="54"/>
                    </a:lnTo>
                    <a:lnTo>
                      <a:pt x="119" y="54"/>
                    </a:lnTo>
                    <a:lnTo>
                      <a:pt x="117" y="53"/>
                    </a:lnTo>
                    <a:lnTo>
                      <a:pt x="115" y="53"/>
                    </a:lnTo>
                    <a:lnTo>
                      <a:pt x="113" y="53"/>
                    </a:lnTo>
                    <a:lnTo>
                      <a:pt x="111" y="52"/>
                    </a:lnTo>
                    <a:lnTo>
                      <a:pt x="109" y="52"/>
                    </a:lnTo>
                    <a:lnTo>
                      <a:pt x="107" y="51"/>
                    </a:lnTo>
                    <a:lnTo>
                      <a:pt x="104" y="51"/>
                    </a:lnTo>
                    <a:lnTo>
                      <a:pt x="102" y="51"/>
                    </a:lnTo>
                    <a:lnTo>
                      <a:pt x="100" y="50"/>
                    </a:lnTo>
                    <a:lnTo>
                      <a:pt x="98" y="50"/>
                    </a:lnTo>
                    <a:lnTo>
                      <a:pt x="96" y="49"/>
                    </a:lnTo>
                    <a:lnTo>
                      <a:pt x="94" y="49"/>
                    </a:lnTo>
                    <a:lnTo>
                      <a:pt x="91" y="48"/>
                    </a:lnTo>
                    <a:lnTo>
                      <a:pt x="89" y="48"/>
                    </a:lnTo>
                    <a:lnTo>
                      <a:pt x="86" y="47"/>
                    </a:lnTo>
                    <a:lnTo>
                      <a:pt x="84" y="47"/>
                    </a:lnTo>
                    <a:lnTo>
                      <a:pt x="81" y="46"/>
                    </a:lnTo>
                    <a:lnTo>
                      <a:pt x="79" y="45"/>
                    </a:lnTo>
                    <a:lnTo>
                      <a:pt x="77" y="45"/>
                    </a:lnTo>
                    <a:lnTo>
                      <a:pt x="74" y="44"/>
                    </a:lnTo>
                    <a:lnTo>
                      <a:pt x="72" y="44"/>
                    </a:lnTo>
                    <a:lnTo>
                      <a:pt x="69" y="43"/>
                    </a:lnTo>
                    <a:lnTo>
                      <a:pt x="66" y="42"/>
                    </a:lnTo>
                    <a:lnTo>
                      <a:pt x="64" y="42"/>
                    </a:lnTo>
                    <a:lnTo>
                      <a:pt x="61" y="41"/>
                    </a:lnTo>
                    <a:lnTo>
                      <a:pt x="58" y="40"/>
                    </a:lnTo>
                    <a:lnTo>
                      <a:pt x="56" y="39"/>
                    </a:lnTo>
                    <a:lnTo>
                      <a:pt x="53" y="38"/>
                    </a:lnTo>
                    <a:lnTo>
                      <a:pt x="50" y="37"/>
                    </a:lnTo>
                    <a:lnTo>
                      <a:pt x="47" y="37"/>
                    </a:lnTo>
                    <a:lnTo>
                      <a:pt x="44" y="36"/>
                    </a:lnTo>
                    <a:lnTo>
                      <a:pt x="42" y="35"/>
                    </a:lnTo>
                    <a:lnTo>
                      <a:pt x="39" y="34"/>
                    </a:lnTo>
                    <a:lnTo>
                      <a:pt x="35" y="33"/>
                    </a:lnTo>
                    <a:lnTo>
                      <a:pt x="32" y="32"/>
                    </a:lnTo>
                    <a:lnTo>
                      <a:pt x="30" y="31"/>
                    </a:lnTo>
                    <a:lnTo>
                      <a:pt x="26" y="30"/>
                    </a:lnTo>
                    <a:lnTo>
                      <a:pt x="23" y="29"/>
                    </a:lnTo>
                    <a:lnTo>
                      <a:pt x="20" y="28"/>
                    </a:lnTo>
                    <a:lnTo>
                      <a:pt x="17" y="28"/>
                    </a:lnTo>
                    <a:lnTo>
                      <a:pt x="14" y="26"/>
                    </a:lnTo>
                    <a:lnTo>
                      <a:pt x="11" y="25"/>
                    </a:lnTo>
                    <a:lnTo>
                      <a:pt x="7" y="24"/>
                    </a:lnTo>
                    <a:lnTo>
                      <a:pt x="4" y="23"/>
                    </a:lnTo>
                    <a:lnTo>
                      <a:pt x="2" y="22"/>
                    </a:lnTo>
                    <a:lnTo>
                      <a:pt x="1" y="22"/>
                    </a:lnTo>
                    <a:lnTo>
                      <a:pt x="1" y="21"/>
                    </a:lnTo>
                    <a:lnTo>
                      <a:pt x="0" y="21"/>
                    </a:lnTo>
                    <a:lnTo>
                      <a:pt x="0" y="19"/>
                    </a:lnTo>
                    <a:lnTo>
                      <a:pt x="1" y="18"/>
                    </a:lnTo>
                    <a:lnTo>
                      <a:pt x="2" y="17"/>
                    </a:lnTo>
                    <a:lnTo>
                      <a:pt x="4" y="16"/>
                    </a:lnTo>
                    <a:lnTo>
                      <a:pt x="5" y="15"/>
                    </a:lnTo>
                    <a:lnTo>
                      <a:pt x="5" y="15"/>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6" name="Freeform 124"/>
              <p:cNvSpPr>
                <a:spLocks/>
              </p:cNvSpPr>
              <p:nvPr/>
            </p:nvSpPr>
            <p:spPr bwMode="auto">
              <a:xfrm>
                <a:off x="2575" y="1812"/>
                <a:ext cx="290" cy="29"/>
              </a:xfrm>
              <a:custGeom>
                <a:avLst/>
                <a:gdLst/>
                <a:ahLst/>
                <a:cxnLst>
                  <a:cxn ang="0">
                    <a:pos x="14" y="1"/>
                  </a:cxn>
                  <a:cxn ang="0">
                    <a:pos x="21" y="2"/>
                  </a:cxn>
                  <a:cxn ang="0">
                    <a:pos x="28" y="4"/>
                  </a:cxn>
                  <a:cxn ang="0">
                    <a:pos x="35" y="5"/>
                  </a:cxn>
                  <a:cxn ang="0">
                    <a:pos x="44" y="6"/>
                  </a:cxn>
                  <a:cxn ang="0">
                    <a:pos x="53" y="8"/>
                  </a:cxn>
                  <a:cxn ang="0">
                    <a:pos x="65" y="10"/>
                  </a:cxn>
                  <a:cxn ang="0">
                    <a:pos x="76" y="11"/>
                  </a:cxn>
                  <a:cxn ang="0">
                    <a:pos x="88" y="12"/>
                  </a:cxn>
                  <a:cxn ang="0">
                    <a:pos x="101" y="13"/>
                  </a:cxn>
                  <a:cxn ang="0">
                    <a:pos x="115" y="14"/>
                  </a:cxn>
                  <a:cxn ang="0">
                    <a:pos x="127" y="15"/>
                  </a:cxn>
                  <a:cxn ang="0">
                    <a:pos x="140" y="15"/>
                  </a:cxn>
                  <a:cxn ang="0">
                    <a:pos x="151" y="15"/>
                  </a:cxn>
                  <a:cxn ang="0">
                    <a:pos x="162" y="16"/>
                  </a:cxn>
                  <a:cxn ang="0">
                    <a:pos x="171" y="15"/>
                  </a:cxn>
                  <a:cxn ang="0">
                    <a:pos x="181" y="15"/>
                  </a:cxn>
                  <a:cxn ang="0">
                    <a:pos x="188" y="15"/>
                  </a:cxn>
                  <a:cxn ang="0">
                    <a:pos x="195" y="15"/>
                  </a:cxn>
                  <a:cxn ang="0">
                    <a:pos x="201" y="14"/>
                  </a:cxn>
                  <a:cxn ang="0">
                    <a:pos x="208" y="14"/>
                  </a:cxn>
                  <a:cxn ang="0">
                    <a:pos x="211" y="14"/>
                  </a:cxn>
                  <a:cxn ang="0">
                    <a:pos x="217" y="13"/>
                  </a:cxn>
                  <a:cxn ang="0">
                    <a:pos x="223" y="13"/>
                  </a:cxn>
                  <a:cxn ang="0">
                    <a:pos x="229" y="12"/>
                  </a:cxn>
                  <a:cxn ang="0">
                    <a:pos x="237" y="11"/>
                  </a:cxn>
                  <a:cxn ang="0">
                    <a:pos x="245" y="11"/>
                  </a:cxn>
                  <a:cxn ang="0">
                    <a:pos x="253" y="10"/>
                  </a:cxn>
                  <a:cxn ang="0">
                    <a:pos x="262" y="8"/>
                  </a:cxn>
                  <a:cxn ang="0">
                    <a:pos x="269" y="7"/>
                  </a:cxn>
                  <a:cxn ang="0">
                    <a:pos x="277" y="6"/>
                  </a:cxn>
                  <a:cxn ang="0">
                    <a:pos x="284" y="4"/>
                  </a:cxn>
                  <a:cxn ang="0">
                    <a:pos x="290" y="3"/>
                  </a:cxn>
                  <a:cxn ang="0">
                    <a:pos x="287" y="12"/>
                  </a:cxn>
                  <a:cxn ang="0">
                    <a:pos x="280" y="14"/>
                  </a:cxn>
                  <a:cxn ang="0">
                    <a:pos x="273" y="15"/>
                  </a:cxn>
                  <a:cxn ang="0">
                    <a:pos x="266" y="17"/>
                  </a:cxn>
                  <a:cxn ang="0">
                    <a:pos x="257" y="18"/>
                  </a:cxn>
                  <a:cxn ang="0">
                    <a:pos x="246" y="20"/>
                  </a:cxn>
                  <a:cxn ang="0">
                    <a:pos x="234" y="22"/>
                  </a:cxn>
                  <a:cxn ang="0">
                    <a:pos x="221" y="24"/>
                  </a:cxn>
                  <a:cxn ang="0">
                    <a:pos x="206" y="25"/>
                  </a:cxn>
                  <a:cxn ang="0">
                    <a:pos x="190" y="27"/>
                  </a:cxn>
                  <a:cxn ang="0">
                    <a:pos x="173" y="28"/>
                  </a:cxn>
                  <a:cxn ang="0">
                    <a:pos x="156" y="29"/>
                  </a:cxn>
                  <a:cxn ang="0">
                    <a:pos x="139" y="29"/>
                  </a:cxn>
                  <a:cxn ang="0">
                    <a:pos x="122" y="29"/>
                  </a:cxn>
                  <a:cxn ang="0">
                    <a:pos x="106" y="28"/>
                  </a:cxn>
                  <a:cxn ang="0">
                    <a:pos x="91" y="28"/>
                  </a:cxn>
                  <a:cxn ang="0">
                    <a:pos x="77" y="27"/>
                  </a:cxn>
                  <a:cxn ang="0">
                    <a:pos x="64" y="26"/>
                  </a:cxn>
                  <a:cxn ang="0">
                    <a:pos x="51" y="24"/>
                  </a:cxn>
                  <a:cxn ang="0">
                    <a:pos x="39" y="23"/>
                  </a:cxn>
                  <a:cxn ang="0">
                    <a:pos x="29" y="21"/>
                  </a:cxn>
                  <a:cxn ang="0">
                    <a:pos x="18" y="19"/>
                  </a:cxn>
                  <a:cxn ang="0">
                    <a:pos x="9" y="17"/>
                  </a:cxn>
                  <a:cxn ang="0">
                    <a:pos x="1" y="15"/>
                  </a:cxn>
                </a:cxnLst>
                <a:rect l="0" t="0" r="r" b="b"/>
                <a:pathLst>
                  <a:path w="290" h="29">
                    <a:moveTo>
                      <a:pt x="9" y="0"/>
                    </a:moveTo>
                    <a:lnTo>
                      <a:pt x="10" y="0"/>
                    </a:lnTo>
                    <a:lnTo>
                      <a:pt x="12" y="0"/>
                    </a:lnTo>
                    <a:lnTo>
                      <a:pt x="13" y="1"/>
                    </a:lnTo>
                    <a:lnTo>
                      <a:pt x="14" y="1"/>
                    </a:lnTo>
                    <a:lnTo>
                      <a:pt x="16" y="1"/>
                    </a:lnTo>
                    <a:lnTo>
                      <a:pt x="18" y="2"/>
                    </a:lnTo>
                    <a:lnTo>
                      <a:pt x="19" y="2"/>
                    </a:lnTo>
                    <a:lnTo>
                      <a:pt x="20" y="2"/>
                    </a:lnTo>
                    <a:lnTo>
                      <a:pt x="21" y="2"/>
                    </a:lnTo>
                    <a:lnTo>
                      <a:pt x="22" y="2"/>
                    </a:lnTo>
                    <a:lnTo>
                      <a:pt x="23" y="2"/>
                    </a:lnTo>
                    <a:lnTo>
                      <a:pt x="24" y="3"/>
                    </a:lnTo>
                    <a:lnTo>
                      <a:pt x="26" y="3"/>
                    </a:lnTo>
                    <a:lnTo>
                      <a:pt x="28" y="4"/>
                    </a:lnTo>
                    <a:lnTo>
                      <a:pt x="29" y="4"/>
                    </a:lnTo>
                    <a:lnTo>
                      <a:pt x="30" y="4"/>
                    </a:lnTo>
                    <a:lnTo>
                      <a:pt x="32" y="4"/>
                    </a:lnTo>
                    <a:lnTo>
                      <a:pt x="33" y="5"/>
                    </a:lnTo>
                    <a:lnTo>
                      <a:pt x="35" y="5"/>
                    </a:lnTo>
                    <a:lnTo>
                      <a:pt x="37" y="5"/>
                    </a:lnTo>
                    <a:lnTo>
                      <a:pt x="38" y="5"/>
                    </a:lnTo>
                    <a:lnTo>
                      <a:pt x="40" y="6"/>
                    </a:lnTo>
                    <a:lnTo>
                      <a:pt x="42" y="6"/>
                    </a:lnTo>
                    <a:lnTo>
                      <a:pt x="44" y="6"/>
                    </a:lnTo>
                    <a:lnTo>
                      <a:pt x="46" y="7"/>
                    </a:lnTo>
                    <a:lnTo>
                      <a:pt x="48" y="7"/>
                    </a:lnTo>
                    <a:lnTo>
                      <a:pt x="50" y="7"/>
                    </a:lnTo>
                    <a:lnTo>
                      <a:pt x="52" y="8"/>
                    </a:lnTo>
                    <a:lnTo>
                      <a:pt x="53" y="8"/>
                    </a:lnTo>
                    <a:lnTo>
                      <a:pt x="56" y="8"/>
                    </a:lnTo>
                    <a:lnTo>
                      <a:pt x="58" y="8"/>
                    </a:lnTo>
                    <a:lnTo>
                      <a:pt x="60" y="9"/>
                    </a:lnTo>
                    <a:lnTo>
                      <a:pt x="62" y="9"/>
                    </a:lnTo>
                    <a:lnTo>
                      <a:pt x="65" y="10"/>
                    </a:lnTo>
                    <a:lnTo>
                      <a:pt x="67" y="10"/>
                    </a:lnTo>
                    <a:lnTo>
                      <a:pt x="69" y="10"/>
                    </a:lnTo>
                    <a:lnTo>
                      <a:pt x="71" y="10"/>
                    </a:lnTo>
                    <a:lnTo>
                      <a:pt x="74" y="11"/>
                    </a:lnTo>
                    <a:lnTo>
                      <a:pt x="76" y="11"/>
                    </a:lnTo>
                    <a:lnTo>
                      <a:pt x="79" y="11"/>
                    </a:lnTo>
                    <a:lnTo>
                      <a:pt x="81" y="11"/>
                    </a:lnTo>
                    <a:lnTo>
                      <a:pt x="83" y="12"/>
                    </a:lnTo>
                    <a:lnTo>
                      <a:pt x="86" y="12"/>
                    </a:lnTo>
                    <a:lnTo>
                      <a:pt x="88" y="12"/>
                    </a:lnTo>
                    <a:lnTo>
                      <a:pt x="90" y="12"/>
                    </a:lnTo>
                    <a:lnTo>
                      <a:pt x="93" y="13"/>
                    </a:lnTo>
                    <a:lnTo>
                      <a:pt x="96" y="13"/>
                    </a:lnTo>
                    <a:lnTo>
                      <a:pt x="98" y="13"/>
                    </a:lnTo>
                    <a:lnTo>
                      <a:pt x="101" y="13"/>
                    </a:lnTo>
                    <a:lnTo>
                      <a:pt x="104" y="14"/>
                    </a:lnTo>
                    <a:lnTo>
                      <a:pt x="106" y="14"/>
                    </a:lnTo>
                    <a:lnTo>
                      <a:pt x="109" y="14"/>
                    </a:lnTo>
                    <a:lnTo>
                      <a:pt x="112" y="14"/>
                    </a:lnTo>
                    <a:lnTo>
                      <a:pt x="115" y="14"/>
                    </a:lnTo>
                    <a:lnTo>
                      <a:pt x="117" y="14"/>
                    </a:lnTo>
                    <a:lnTo>
                      <a:pt x="120" y="15"/>
                    </a:lnTo>
                    <a:lnTo>
                      <a:pt x="122" y="15"/>
                    </a:lnTo>
                    <a:lnTo>
                      <a:pt x="125" y="15"/>
                    </a:lnTo>
                    <a:lnTo>
                      <a:pt x="127" y="15"/>
                    </a:lnTo>
                    <a:lnTo>
                      <a:pt x="130" y="15"/>
                    </a:lnTo>
                    <a:lnTo>
                      <a:pt x="132" y="15"/>
                    </a:lnTo>
                    <a:lnTo>
                      <a:pt x="135" y="15"/>
                    </a:lnTo>
                    <a:lnTo>
                      <a:pt x="137" y="15"/>
                    </a:lnTo>
                    <a:lnTo>
                      <a:pt x="140" y="15"/>
                    </a:lnTo>
                    <a:lnTo>
                      <a:pt x="142" y="15"/>
                    </a:lnTo>
                    <a:lnTo>
                      <a:pt x="145" y="15"/>
                    </a:lnTo>
                    <a:lnTo>
                      <a:pt x="147" y="15"/>
                    </a:lnTo>
                    <a:lnTo>
                      <a:pt x="149" y="15"/>
                    </a:lnTo>
                    <a:lnTo>
                      <a:pt x="151" y="15"/>
                    </a:lnTo>
                    <a:lnTo>
                      <a:pt x="154" y="16"/>
                    </a:lnTo>
                    <a:lnTo>
                      <a:pt x="155" y="16"/>
                    </a:lnTo>
                    <a:lnTo>
                      <a:pt x="158" y="16"/>
                    </a:lnTo>
                    <a:lnTo>
                      <a:pt x="160" y="16"/>
                    </a:lnTo>
                    <a:lnTo>
                      <a:pt x="162" y="16"/>
                    </a:lnTo>
                    <a:lnTo>
                      <a:pt x="164" y="16"/>
                    </a:lnTo>
                    <a:lnTo>
                      <a:pt x="166" y="16"/>
                    </a:lnTo>
                    <a:lnTo>
                      <a:pt x="168" y="16"/>
                    </a:lnTo>
                    <a:lnTo>
                      <a:pt x="170" y="16"/>
                    </a:lnTo>
                    <a:lnTo>
                      <a:pt x="171" y="15"/>
                    </a:lnTo>
                    <a:lnTo>
                      <a:pt x="173" y="15"/>
                    </a:lnTo>
                    <a:lnTo>
                      <a:pt x="175" y="15"/>
                    </a:lnTo>
                    <a:lnTo>
                      <a:pt x="177" y="15"/>
                    </a:lnTo>
                    <a:lnTo>
                      <a:pt x="179" y="15"/>
                    </a:lnTo>
                    <a:lnTo>
                      <a:pt x="181" y="15"/>
                    </a:lnTo>
                    <a:lnTo>
                      <a:pt x="182" y="15"/>
                    </a:lnTo>
                    <a:lnTo>
                      <a:pt x="184" y="15"/>
                    </a:lnTo>
                    <a:lnTo>
                      <a:pt x="185" y="15"/>
                    </a:lnTo>
                    <a:lnTo>
                      <a:pt x="187" y="15"/>
                    </a:lnTo>
                    <a:lnTo>
                      <a:pt x="188" y="15"/>
                    </a:lnTo>
                    <a:lnTo>
                      <a:pt x="190" y="15"/>
                    </a:lnTo>
                    <a:lnTo>
                      <a:pt x="191" y="15"/>
                    </a:lnTo>
                    <a:lnTo>
                      <a:pt x="192" y="15"/>
                    </a:lnTo>
                    <a:lnTo>
                      <a:pt x="193" y="15"/>
                    </a:lnTo>
                    <a:lnTo>
                      <a:pt x="195" y="15"/>
                    </a:lnTo>
                    <a:lnTo>
                      <a:pt x="196" y="15"/>
                    </a:lnTo>
                    <a:lnTo>
                      <a:pt x="197" y="15"/>
                    </a:lnTo>
                    <a:lnTo>
                      <a:pt x="198" y="15"/>
                    </a:lnTo>
                    <a:lnTo>
                      <a:pt x="200" y="15"/>
                    </a:lnTo>
                    <a:lnTo>
                      <a:pt x="201" y="14"/>
                    </a:lnTo>
                    <a:lnTo>
                      <a:pt x="203" y="14"/>
                    </a:lnTo>
                    <a:lnTo>
                      <a:pt x="205" y="14"/>
                    </a:lnTo>
                    <a:lnTo>
                      <a:pt x="206" y="14"/>
                    </a:lnTo>
                    <a:lnTo>
                      <a:pt x="207" y="14"/>
                    </a:lnTo>
                    <a:lnTo>
                      <a:pt x="208" y="14"/>
                    </a:lnTo>
                    <a:lnTo>
                      <a:pt x="210" y="14"/>
                    </a:lnTo>
                    <a:lnTo>
                      <a:pt x="210" y="14"/>
                    </a:lnTo>
                    <a:lnTo>
                      <a:pt x="210" y="14"/>
                    </a:lnTo>
                    <a:lnTo>
                      <a:pt x="211" y="14"/>
                    </a:lnTo>
                    <a:lnTo>
                      <a:pt x="211" y="14"/>
                    </a:lnTo>
                    <a:lnTo>
                      <a:pt x="213" y="14"/>
                    </a:lnTo>
                    <a:lnTo>
                      <a:pt x="214" y="14"/>
                    </a:lnTo>
                    <a:lnTo>
                      <a:pt x="215" y="13"/>
                    </a:lnTo>
                    <a:lnTo>
                      <a:pt x="216" y="13"/>
                    </a:lnTo>
                    <a:lnTo>
                      <a:pt x="217" y="13"/>
                    </a:lnTo>
                    <a:lnTo>
                      <a:pt x="218" y="13"/>
                    </a:lnTo>
                    <a:lnTo>
                      <a:pt x="219" y="13"/>
                    </a:lnTo>
                    <a:lnTo>
                      <a:pt x="221" y="13"/>
                    </a:lnTo>
                    <a:lnTo>
                      <a:pt x="221" y="13"/>
                    </a:lnTo>
                    <a:lnTo>
                      <a:pt x="223" y="13"/>
                    </a:lnTo>
                    <a:lnTo>
                      <a:pt x="224" y="13"/>
                    </a:lnTo>
                    <a:lnTo>
                      <a:pt x="225" y="13"/>
                    </a:lnTo>
                    <a:lnTo>
                      <a:pt x="226" y="12"/>
                    </a:lnTo>
                    <a:lnTo>
                      <a:pt x="228" y="12"/>
                    </a:lnTo>
                    <a:lnTo>
                      <a:pt x="229" y="12"/>
                    </a:lnTo>
                    <a:lnTo>
                      <a:pt x="231" y="12"/>
                    </a:lnTo>
                    <a:lnTo>
                      <a:pt x="233" y="12"/>
                    </a:lnTo>
                    <a:lnTo>
                      <a:pt x="234" y="12"/>
                    </a:lnTo>
                    <a:lnTo>
                      <a:pt x="235" y="12"/>
                    </a:lnTo>
                    <a:lnTo>
                      <a:pt x="237" y="11"/>
                    </a:lnTo>
                    <a:lnTo>
                      <a:pt x="239" y="11"/>
                    </a:lnTo>
                    <a:lnTo>
                      <a:pt x="240" y="11"/>
                    </a:lnTo>
                    <a:lnTo>
                      <a:pt x="242" y="11"/>
                    </a:lnTo>
                    <a:lnTo>
                      <a:pt x="243" y="11"/>
                    </a:lnTo>
                    <a:lnTo>
                      <a:pt x="245" y="11"/>
                    </a:lnTo>
                    <a:lnTo>
                      <a:pt x="247" y="11"/>
                    </a:lnTo>
                    <a:lnTo>
                      <a:pt x="248" y="10"/>
                    </a:lnTo>
                    <a:lnTo>
                      <a:pt x="250" y="10"/>
                    </a:lnTo>
                    <a:lnTo>
                      <a:pt x="251" y="10"/>
                    </a:lnTo>
                    <a:lnTo>
                      <a:pt x="253" y="10"/>
                    </a:lnTo>
                    <a:lnTo>
                      <a:pt x="255" y="10"/>
                    </a:lnTo>
                    <a:lnTo>
                      <a:pt x="257" y="9"/>
                    </a:lnTo>
                    <a:lnTo>
                      <a:pt x="258" y="9"/>
                    </a:lnTo>
                    <a:lnTo>
                      <a:pt x="260" y="9"/>
                    </a:lnTo>
                    <a:lnTo>
                      <a:pt x="262" y="8"/>
                    </a:lnTo>
                    <a:lnTo>
                      <a:pt x="263" y="8"/>
                    </a:lnTo>
                    <a:lnTo>
                      <a:pt x="265" y="8"/>
                    </a:lnTo>
                    <a:lnTo>
                      <a:pt x="266" y="8"/>
                    </a:lnTo>
                    <a:lnTo>
                      <a:pt x="268" y="8"/>
                    </a:lnTo>
                    <a:lnTo>
                      <a:pt x="269" y="7"/>
                    </a:lnTo>
                    <a:lnTo>
                      <a:pt x="271" y="7"/>
                    </a:lnTo>
                    <a:lnTo>
                      <a:pt x="272" y="7"/>
                    </a:lnTo>
                    <a:lnTo>
                      <a:pt x="274" y="6"/>
                    </a:lnTo>
                    <a:lnTo>
                      <a:pt x="276" y="6"/>
                    </a:lnTo>
                    <a:lnTo>
                      <a:pt x="277" y="6"/>
                    </a:lnTo>
                    <a:lnTo>
                      <a:pt x="279" y="5"/>
                    </a:lnTo>
                    <a:lnTo>
                      <a:pt x="280" y="5"/>
                    </a:lnTo>
                    <a:lnTo>
                      <a:pt x="281" y="5"/>
                    </a:lnTo>
                    <a:lnTo>
                      <a:pt x="283" y="5"/>
                    </a:lnTo>
                    <a:lnTo>
                      <a:pt x="284" y="4"/>
                    </a:lnTo>
                    <a:lnTo>
                      <a:pt x="285" y="4"/>
                    </a:lnTo>
                    <a:lnTo>
                      <a:pt x="287" y="4"/>
                    </a:lnTo>
                    <a:lnTo>
                      <a:pt x="287" y="3"/>
                    </a:lnTo>
                    <a:lnTo>
                      <a:pt x="289" y="3"/>
                    </a:lnTo>
                    <a:lnTo>
                      <a:pt x="290" y="3"/>
                    </a:lnTo>
                    <a:lnTo>
                      <a:pt x="290" y="11"/>
                    </a:lnTo>
                    <a:lnTo>
                      <a:pt x="290" y="11"/>
                    </a:lnTo>
                    <a:lnTo>
                      <a:pt x="289" y="11"/>
                    </a:lnTo>
                    <a:lnTo>
                      <a:pt x="288" y="11"/>
                    </a:lnTo>
                    <a:lnTo>
                      <a:pt x="287" y="12"/>
                    </a:lnTo>
                    <a:lnTo>
                      <a:pt x="286" y="12"/>
                    </a:lnTo>
                    <a:lnTo>
                      <a:pt x="285" y="12"/>
                    </a:lnTo>
                    <a:lnTo>
                      <a:pt x="283" y="13"/>
                    </a:lnTo>
                    <a:lnTo>
                      <a:pt x="281" y="13"/>
                    </a:lnTo>
                    <a:lnTo>
                      <a:pt x="280" y="14"/>
                    </a:lnTo>
                    <a:lnTo>
                      <a:pt x="279" y="14"/>
                    </a:lnTo>
                    <a:lnTo>
                      <a:pt x="278" y="14"/>
                    </a:lnTo>
                    <a:lnTo>
                      <a:pt x="276" y="14"/>
                    </a:lnTo>
                    <a:lnTo>
                      <a:pt x="275" y="15"/>
                    </a:lnTo>
                    <a:lnTo>
                      <a:pt x="273" y="15"/>
                    </a:lnTo>
                    <a:lnTo>
                      <a:pt x="272" y="15"/>
                    </a:lnTo>
                    <a:lnTo>
                      <a:pt x="271" y="16"/>
                    </a:lnTo>
                    <a:lnTo>
                      <a:pt x="269" y="16"/>
                    </a:lnTo>
                    <a:lnTo>
                      <a:pt x="268" y="16"/>
                    </a:lnTo>
                    <a:lnTo>
                      <a:pt x="266" y="17"/>
                    </a:lnTo>
                    <a:lnTo>
                      <a:pt x="264" y="17"/>
                    </a:lnTo>
                    <a:lnTo>
                      <a:pt x="262" y="17"/>
                    </a:lnTo>
                    <a:lnTo>
                      <a:pt x="261" y="18"/>
                    </a:lnTo>
                    <a:lnTo>
                      <a:pt x="258" y="18"/>
                    </a:lnTo>
                    <a:lnTo>
                      <a:pt x="257" y="18"/>
                    </a:lnTo>
                    <a:lnTo>
                      <a:pt x="254" y="19"/>
                    </a:lnTo>
                    <a:lnTo>
                      <a:pt x="252" y="19"/>
                    </a:lnTo>
                    <a:lnTo>
                      <a:pt x="250" y="19"/>
                    </a:lnTo>
                    <a:lnTo>
                      <a:pt x="248" y="20"/>
                    </a:lnTo>
                    <a:lnTo>
                      <a:pt x="246" y="20"/>
                    </a:lnTo>
                    <a:lnTo>
                      <a:pt x="243" y="21"/>
                    </a:lnTo>
                    <a:lnTo>
                      <a:pt x="241" y="21"/>
                    </a:lnTo>
                    <a:lnTo>
                      <a:pt x="239" y="21"/>
                    </a:lnTo>
                    <a:lnTo>
                      <a:pt x="236" y="22"/>
                    </a:lnTo>
                    <a:lnTo>
                      <a:pt x="234" y="22"/>
                    </a:lnTo>
                    <a:lnTo>
                      <a:pt x="231" y="22"/>
                    </a:lnTo>
                    <a:lnTo>
                      <a:pt x="229" y="23"/>
                    </a:lnTo>
                    <a:lnTo>
                      <a:pt x="226" y="23"/>
                    </a:lnTo>
                    <a:lnTo>
                      <a:pt x="223" y="24"/>
                    </a:lnTo>
                    <a:lnTo>
                      <a:pt x="221" y="24"/>
                    </a:lnTo>
                    <a:lnTo>
                      <a:pt x="218" y="24"/>
                    </a:lnTo>
                    <a:lnTo>
                      <a:pt x="215" y="24"/>
                    </a:lnTo>
                    <a:lnTo>
                      <a:pt x="212" y="25"/>
                    </a:lnTo>
                    <a:lnTo>
                      <a:pt x="209" y="25"/>
                    </a:lnTo>
                    <a:lnTo>
                      <a:pt x="206" y="25"/>
                    </a:lnTo>
                    <a:lnTo>
                      <a:pt x="203" y="26"/>
                    </a:lnTo>
                    <a:lnTo>
                      <a:pt x="200" y="26"/>
                    </a:lnTo>
                    <a:lnTo>
                      <a:pt x="196" y="26"/>
                    </a:lnTo>
                    <a:lnTo>
                      <a:pt x="193" y="27"/>
                    </a:lnTo>
                    <a:lnTo>
                      <a:pt x="190" y="27"/>
                    </a:lnTo>
                    <a:lnTo>
                      <a:pt x="187" y="27"/>
                    </a:lnTo>
                    <a:lnTo>
                      <a:pt x="184" y="27"/>
                    </a:lnTo>
                    <a:lnTo>
                      <a:pt x="180" y="27"/>
                    </a:lnTo>
                    <a:lnTo>
                      <a:pt x="177" y="28"/>
                    </a:lnTo>
                    <a:lnTo>
                      <a:pt x="173" y="28"/>
                    </a:lnTo>
                    <a:lnTo>
                      <a:pt x="170" y="28"/>
                    </a:lnTo>
                    <a:lnTo>
                      <a:pt x="167" y="28"/>
                    </a:lnTo>
                    <a:lnTo>
                      <a:pt x="163" y="28"/>
                    </a:lnTo>
                    <a:lnTo>
                      <a:pt x="159" y="29"/>
                    </a:lnTo>
                    <a:lnTo>
                      <a:pt x="156" y="29"/>
                    </a:lnTo>
                    <a:lnTo>
                      <a:pt x="152" y="29"/>
                    </a:lnTo>
                    <a:lnTo>
                      <a:pt x="149" y="29"/>
                    </a:lnTo>
                    <a:lnTo>
                      <a:pt x="145" y="29"/>
                    </a:lnTo>
                    <a:lnTo>
                      <a:pt x="142" y="29"/>
                    </a:lnTo>
                    <a:lnTo>
                      <a:pt x="139" y="29"/>
                    </a:lnTo>
                    <a:lnTo>
                      <a:pt x="135" y="29"/>
                    </a:lnTo>
                    <a:lnTo>
                      <a:pt x="132" y="29"/>
                    </a:lnTo>
                    <a:lnTo>
                      <a:pt x="128" y="29"/>
                    </a:lnTo>
                    <a:lnTo>
                      <a:pt x="126" y="29"/>
                    </a:lnTo>
                    <a:lnTo>
                      <a:pt x="122" y="29"/>
                    </a:lnTo>
                    <a:lnTo>
                      <a:pt x="119" y="29"/>
                    </a:lnTo>
                    <a:lnTo>
                      <a:pt x="116" y="29"/>
                    </a:lnTo>
                    <a:lnTo>
                      <a:pt x="113" y="29"/>
                    </a:lnTo>
                    <a:lnTo>
                      <a:pt x="110" y="29"/>
                    </a:lnTo>
                    <a:lnTo>
                      <a:pt x="106" y="28"/>
                    </a:lnTo>
                    <a:lnTo>
                      <a:pt x="103" y="28"/>
                    </a:lnTo>
                    <a:lnTo>
                      <a:pt x="100" y="28"/>
                    </a:lnTo>
                    <a:lnTo>
                      <a:pt x="98" y="28"/>
                    </a:lnTo>
                    <a:lnTo>
                      <a:pt x="94" y="28"/>
                    </a:lnTo>
                    <a:lnTo>
                      <a:pt x="91" y="28"/>
                    </a:lnTo>
                    <a:lnTo>
                      <a:pt x="89" y="28"/>
                    </a:lnTo>
                    <a:lnTo>
                      <a:pt x="86" y="27"/>
                    </a:lnTo>
                    <a:lnTo>
                      <a:pt x="83" y="27"/>
                    </a:lnTo>
                    <a:lnTo>
                      <a:pt x="80" y="27"/>
                    </a:lnTo>
                    <a:lnTo>
                      <a:pt x="77" y="27"/>
                    </a:lnTo>
                    <a:lnTo>
                      <a:pt x="74" y="26"/>
                    </a:lnTo>
                    <a:lnTo>
                      <a:pt x="72" y="26"/>
                    </a:lnTo>
                    <a:lnTo>
                      <a:pt x="69" y="26"/>
                    </a:lnTo>
                    <a:lnTo>
                      <a:pt x="67" y="26"/>
                    </a:lnTo>
                    <a:lnTo>
                      <a:pt x="64" y="26"/>
                    </a:lnTo>
                    <a:lnTo>
                      <a:pt x="61" y="25"/>
                    </a:lnTo>
                    <a:lnTo>
                      <a:pt x="59" y="25"/>
                    </a:lnTo>
                    <a:lnTo>
                      <a:pt x="56" y="25"/>
                    </a:lnTo>
                    <a:lnTo>
                      <a:pt x="53" y="24"/>
                    </a:lnTo>
                    <a:lnTo>
                      <a:pt x="51" y="24"/>
                    </a:lnTo>
                    <a:lnTo>
                      <a:pt x="49" y="24"/>
                    </a:lnTo>
                    <a:lnTo>
                      <a:pt x="47" y="24"/>
                    </a:lnTo>
                    <a:lnTo>
                      <a:pt x="44" y="23"/>
                    </a:lnTo>
                    <a:lnTo>
                      <a:pt x="42" y="23"/>
                    </a:lnTo>
                    <a:lnTo>
                      <a:pt x="39" y="23"/>
                    </a:lnTo>
                    <a:lnTo>
                      <a:pt x="37" y="23"/>
                    </a:lnTo>
                    <a:lnTo>
                      <a:pt x="35" y="22"/>
                    </a:lnTo>
                    <a:lnTo>
                      <a:pt x="33" y="22"/>
                    </a:lnTo>
                    <a:lnTo>
                      <a:pt x="31" y="21"/>
                    </a:lnTo>
                    <a:lnTo>
                      <a:pt x="29" y="21"/>
                    </a:lnTo>
                    <a:lnTo>
                      <a:pt x="27" y="21"/>
                    </a:lnTo>
                    <a:lnTo>
                      <a:pt x="24" y="20"/>
                    </a:lnTo>
                    <a:lnTo>
                      <a:pt x="22" y="20"/>
                    </a:lnTo>
                    <a:lnTo>
                      <a:pt x="20" y="20"/>
                    </a:lnTo>
                    <a:lnTo>
                      <a:pt x="18" y="19"/>
                    </a:lnTo>
                    <a:lnTo>
                      <a:pt x="17" y="19"/>
                    </a:lnTo>
                    <a:lnTo>
                      <a:pt x="15" y="18"/>
                    </a:lnTo>
                    <a:lnTo>
                      <a:pt x="13" y="18"/>
                    </a:lnTo>
                    <a:lnTo>
                      <a:pt x="11" y="18"/>
                    </a:lnTo>
                    <a:lnTo>
                      <a:pt x="9" y="17"/>
                    </a:lnTo>
                    <a:lnTo>
                      <a:pt x="8" y="17"/>
                    </a:lnTo>
                    <a:lnTo>
                      <a:pt x="6" y="17"/>
                    </a:lnTo>
                    <a:lnTo>
                      <a:pt x="4" y="16"/>
                    </a:lnTo>
                    <a:lnTo>
                      <a:pt x="3" y="16"/>
                    </a:lnTo>
                    <a:lnTo>
                      <a:pt x="1" y="15"/>
                    </a:lnTo>
                    <a:lnTo>
                      <a:pt x="0" y="15"/>
                    </a:lnTo>
                    <a:lnTo>
                      <a:pt x="9" y="0"/>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7" name="Freeform 125"/>
              <p:cNvSpPr>
                <a:spLocks/>
              </p:cNvSpPr>
              <p:nvPr/>
            </p:nvSpPr>
            <p:spPr bwMode="auto">
              <a:xfrm>
                <a:off x="2311" y="1653"/>
                <a:ext cx="322" cy="308"/>
              </a:xfrm>
              <a:custGeom>
                <a:avLst/>
                <a:gdLst/>
                <a:ahLst/>
                <a:cxnLst>
                  <a:cxn ang="0">
                    <a:pos x="58" y="176"/>
                  </a:cxn>
                  <a:cxn ang="0">
                    <a:pos x="53" y="156"/>
                  </a:cxn>
                  <a:cxn ang="0">
                    <a:pos x="26" y="147"/>
                  </a:cxn>
                  <a:cxn ang="0">
                    <a:pos x="40" y="130"/>
                  </a:cxn>
                  <a:cxn ang="0">
                    <a:pos x="67" y="122"/>
                  </a:cxn>
                  <a:cxn ang="0">
                    <a:pos x="97" y="115"/>
                  </a:cxn>
                  <a:cxn ang="0">
                    <a:pos x="127" y="111"/>
                  </a:cxn>
                  <a:cxn ang="0">
                    <a:pos x="108" y="70"/>
                  </a:cxn>
                  <a:cxn ang="0">
                    <a:pos x="76" y="71"/>
                  </a:cxn>
                  <a:cxn ang="0">
                    <a:pos x="53" y="95"/>
                  </a:cxn>
                  <a:cxn ang="0">
                    <a:pos x="27" y="85"/>
                  </a:cxn>
                  <a:cxn ang="0">
                    <a:pos x="23" y="72"/>
                  </a:cxn>
                  <a:cxn ang="0">
                    <a:pos x="3" y="60"/>
                  </a:cxn>
                  <a:cxn ang="0">
                    <a:pos x="33" y="48"/>
                  </a:cxn>
                  <a:cxn ang="0">
                    <a:pos x="71" y="41"/>
                  </a:cxn>
                  <a:cxn ang="0">
                    <a:pos x="105" y="33"/>
                  </a:cxn>
                  <a:cxn ang="0">
                    <a:pos x="131" y="23"/>
                  </a:cxn>
                  <a:cxn ang="0">
                    <a:pos x="138" y="6"/>
                  </a:cxn>
                  <a:cxn ang="0">
                    <a:pos x="166" y="1"/>
                  </a:cxn>
                  <a:cxn ang="0">
                    <a:pos x="194" y="2"/>
                  </a:cxn>
                  <a:cxn ang="0">
                    <a:pos x="215" y="21"/>
                  </a:cxn>
                  <a:cxn ang="0">
                    <a:pos x="230" y="31"/>
                  </a:cxn>
                  <a:cxn ang="0">
                    <a:pos x="268" y="41"/>
                  </a:cxn>
                  <a:cxn ang="0">
                    <a:pos x="303" y="48"/>
                  </a:cxn>
                  <a:cxn ang="0">
                    <a:pos x="321" y="62"/>
                  </a:cxn>
                  <a:cxn ang="0">
                    <a:pos x="301" y="72"/>
                  </a:cxn>
                  <a:cxn ang="0">
                    <a:pos x="290" y="94"/>
                  </a:cxn>
                  <a:cxn ang="0">
                    <a:pos x="275" y="84"/>
                  </a:cxn>
                  <a:cxn ang="0">
                    <a:pos x="266" y="73"/>
                  </a:cxn>
                  <a:cxn ang="0">
                    <a:pos x="239" y="73"/>
                  </a:cxn>
                  <a:cxn ang="0">
                    <a:pos x="215" y="111"/>
                  </a:cxn>
                  <a:cxn ang="0">
                    <a:pos x="241" y="116"/>
                  </a:cxn>
                  <a:cxn ang="0">
                    <a:pos x="273" y="122"/>
                  </a:cxn>
                  <a:cxn ang="0">
                    <a:pos x="298" y="133"/>
                  </a:cxn>
                  <a:cxn ang="0">
                    <a:pos x="292" y="151"/>
                  </a:cxn>
                  <a:cxn ang="0">
                    <a:pos x="278" y="163"/>
                  </a:cxn>
                  <a:cxn ang="0">
                    <a:pos x="258" y="176"/>
                  </a:cxn>
                  <a:cxn ang="0">
                    <a:pos x="225" y="164"/>
                  </a:cxn>
                  <a:cxn ang="0">
                    <a:pos x="232" y="181"/>
                  </a:cxn>
                  <a:cxn ang="0">
                    <a:pos x="237" y="201"/>
                  </a:cxn>
                  <a:cxn ang="0">
                    <a:pos x="241" y="224"/>
                  </a:cxn>
                  <a:cxn ang="0">
                    <a:pos x="246" y="243"/>
                  </a:cxn>
                  <a:cxn ang="0">
                    <a:pos x="253" y="263"/>
                  </a:cxn>
                  <a:cxn ang="0">
                    <a:pos x="261" y="282"/>
                  </a:cxn>
                  <a:cxn ang="0">
                    <a:pos x="284" y="288"/>
                  </a:cxn>
                  <a:cxn ang="0">
                    <a:pos x="299" y="306"/>
                  </a:cxn>
                  <a:cxn ang="0">
                    <a:pos x="261" y="308"/>
                  </a:cxn>
                  <a:cxn ang="0">
                    <a:pos x="192" y="307"/>
                  </a:cxn>
                  <a:cxn ang="0">
                    <a:pos x="133" y="307"/>
                  </a:cxn>
                  <a:cxn ang="0">
                    <a:pos x="101" y="306"/>
                  </a:cxn>
                  <a:cxn ang="0">
                    <a:pos x="58" y="307"/>
                  </a:cxn>
                  <a:cxn ang="0">
                    <a:pos x="21" y="306"/>
                  </a:cxn>
                  <a:cxn ang="0">
                    <a:pos x="0" y="297"/>
                  </a:cxn>
                  <a:cxn ang="0">
                    <a:pos x="25" y="284"/>
                  </a:cxn>
                  <a:cxn ang="0">
                    <a:pos x="55" y="279"/>
                  </a:cxn>
                  <a:cxn ang="0">
                    <a:pos x="71" y="256"/>
                  </a:cxn>
                  <a:cxn ang="0">
                    <a:pos x="83" y="235"/>
                  </a:cxn>
                  <a:cxn ang="0">
                    <a:pos x="92" y="217"/>
                  </a:cxn>
                  <a:cxn ang="0">
                    <a:pos x="97" y="200"/>
                  </a:cxn>
                  <a:cxn ang="0">
                    <a:pos x="107" y="176"/>
                  </a:cxn>
                  <a:cxn ang="0">
                    <a:pos x="120" y="154"/>
                  </a:cxn>
                  <a:cxn ang="0">
                    <a:pos x="93" y="155"/>
                  </a:cxn>
                </a:cxnLst>
                <a:rect l="0" t="0" r="r" b="b"/>
                <a:pathLst>
                  <a:path w="322" h="308">
                    <a:moveTo>
                      <a:pt x="84" y="156"/>
                    </a:moveTo>
                    <a:lnTo>
                      <a:pt x="84" y="179"/>
                    </a:lnTo>
                    <a:lnTo>
                      <a:pt x="83" y="179"/>
                    </a:lnTo>
                    <a:lnTo>
                      <a:pt x="83" y="179"/>
                    </a:lnTo>
                    <a:lnTo>
                      <a:pt x="82" y="179"/>
                    </a:lnTo>
                    <a:lnTo>
                      <a:pt x="80" y="179"/>
                    </a:lnTo>
                    <a:lnTo>
                      <a:pt x="79" y="179"/>
                    </a:lnTo>
                    <a:lnTo>
                      <a:pt x="77" y="179"/>
                    </a:lnTo>
                    <a:lnTo>
                      <a:pt x="75" y="179"/>
                    </a:lnTo>
                    <a:lnTo>
                      <a:pt x="73" y="179"/>
                    </a:lnTo>
                    <a:lnTo>
                      <a:pt x="72" y="179"/>
                    </a:lnTo>
                    <a:lnTo>
                      <a:pt x="71" y="179"/>
                    </a:lnTo>
                    <a:lnTo>
                      <a:pt x="69" y="179"/>
                    </a:lnTo>
                    <a:lnTo>
                      <a:pt x="68" y="179"/>
                    </a:lnTo>
                    <a:lnTo>
                      <a:pt x="66" y="178"/>
                    </a:lnTo>
                    <a:lnTo>
                      <a:pt x="64" y="178"/>
                    </a:lnTo>
                    <a:lnTo>
                      <a:pt x="62" y="177"/>
                    </a:lnTo>
                    <a:lnTo>
                      <a:pt x="61" y="177"/>
                    </a:lnTo>
                    <a:lnTo>
                      <a:pt x="59" y="176"/>
                    </a:lnTo>
                    <a:lnTo>
                      <a:pt x="58" y="176"/>
                    </a:lnTo>
                    <a:lnTo>
                      <a:pt x="57" y="175"/>
                    </a:lnTo>
                    <a:lnTo>
                      <a:pt x="57" y="174"/>
                    </a:lnTo>
                    <a:lnTo>
                      <a:pt x="56" y="172"/>
                    </a:lnTo>
                    <a:lnTo>
                      <a:pt x="56" y="171"/>
                    </a:lnTo>
                    <a:lnTo>
                      <a:pt x="55" y="170"/>
                    </a:lnTo>
                    <a:lnTo>
                      <a:pt x="55" y="169"/>
                    </a:lnTo>
                    <a:lnTo>
                      <a:pt x="55" y="167"/>
                    </a:lnTo>
                    <a:lnTo>
                      <a:pt x="55" y="166"/>
                    </a:lnTo>
                    <a:lnTo>
                      <a:pt x="55" y="165"/>
                    </a:lnTo>
                    <a:lnTo>
                      <a:pt x="56" y="164"/>
                    </a:lnTo>
                    <a:lnTo>
                      <a:pt x="56" y="162"/>
                    </a:lnTo>
                    <a:lnTo>
                      <a:pt x="56" y="161"/>
                    </a:lnTo>
                    <a:lnTo>
                      <a:pt x="57" y="160"/>
                    </a:lnTo>
                    <a:lnTo>
                      <a:pt x="57" y="159"/>
                    </a:lnTo>
                    <a:lnTo>
                      <a:pt x="57" y="158"/>
                    </a:lnTo>
                    <a:lnTo>
                      <a:pt x="58" y="157"/>
                    </a:lnTo>
                    <a:lnTo>
                      <a:pt x="57" y="157"/>
                    </a:lnTo>
                    <a:lnTo>
                      <a:pt x="56" y="156"/>
                    </a:lnTo>
                    <a:lnTo>
                      <a:pt x="55" y="156"/>
                    </a:lnTo>
                    <a:lnTo>
                      <a:pt x="53" y="156"/>
                    </a:lnTo>
                    <a:lnTo>
                      <a:pt x="52" y="156"/>
                    </a:lnTo>
                    <a:lnTo>
                      <a:pt x="51" y="156"/>
                    </a:lnTo>
                    <a:lnTo>
                      <a:pt x="50" y="155"/>
                    </a:lnTo>
                    <a:lnTo>
                      <a:pt x="49" y="155"/>
                    </a:lnTo>
                    <a:lnTo>
                      <a:pt x="47" y="155"/>
                    </a:lnTo>
                    <a:lnTo>
                      <a:pt x="46" y="155"/>
                    </a:lnTo>
                    <a:lnTo>
                      <a:pt x="45" y="154"/>
                    </a:lnTo>
                    <a:lnTo>
                      <a:pt x="44" y="154"/>
                    </a:lnTo>
                    <a:lnTo>
                      <a:pt x="42" y="154"/>
                    </a:lnTo>
                    <a:lnTo>
                      <a:pt x="40" y="153"/>
                    </a:lnTo>
                    <a:lnTo>
                      <a:pt x="38" y="153"/>
                    </a:lnTo>
                    <a:lnTo>
                      <a:pt x="36" y="152"/>
                    </a:lnTo>
                    <a:lnTo>
                      <a:pt x="35" y="151"/>
                    </a:lnTo>
                    <a:lnTo>
                      <a:pt x="33" y="151"/>
                    </a:lnTo>
                    <a:lnTo>
                      <a:pt x="32" y="150"/>
                    </a:lnTo>
                    <a:lnTo>
                      <a:pt x="30" y="149"/>
                    </a:lnTo>
                    <a:lnTo>
                      <a:pt x="29" y="148"/>
                    </a:lnTo>
                    <a:lnTo>
                      <a:pt x="28" y="148"/>
                    </a:lnTo>
                    <a:lnTo>
                      <a:pt x="27" y="147"/>
                    </a:lnTo>
                    <a:lnTo>
                      <a:pt x="26" y="147"/>
                    </a:lnTo>
                    <a:lnTo>
                      <a:pt x="25" y="146"/>
                    </a:lnTo>
                    <a:lnTo>
                      <a:pt x="25" y="145"/>
                    </a:lnTo>
                    <a:lnTo>
                      <a:pt x="24" y="144"/>
                    </a:lnTo>
                    <a:lnTo>
                      <a:pt x="24" y="143"/>
                    </a:lnTo>
                    <a:lnTo>
                      <a:pt x="24" y="142"/>
                    </a:lnTo>
                    <a:lnTo>
                      <a:pt x="24" y="141"/>
                    </a:lnTo>
                    <a:lnTo>
                      <a:pt x="24" y="141"/>
                    </a:lnTo>
                    <a:lnTo>
                      <a:pt x="25" y="140"/>
                    </a:lnTo>
                    <a:lnTo>
                      <a:pt x="25" y="138"/>
                    </a:lnTo>
                    <a:lnTo>
                      <a:pt x="27" y="137"/>
                    </a:lnTo>
                    <a:lnTo>
                      <a:pt x="27" y="136"/>
                    </a:lnTo>
                    <a:lnTo>
                      <a:pt x="29" y="135"/>
                    </a:lnTo>
                    <a:lnTo>
                      <a:pt x="29" y="135"/>
                    </a:lnTo>
                    <a:lnTo>
                      <a:pt x="31" y="134"/>
                    </a:lnTo>
                    <a:lnTo>
                      <a:pt x="32" y="133"/>
                    </a:lnTo>
                    <a:lnTo>
                      <a:pt x="33" y="133"/>
                    </a:lnTo>
                    <a:lnTo>
                      <a:pt x="35" y="132"/>
                    </a:lnTo>
                    <a:lnTo>
                      <a:pt x="37" y="132"/>
                    </a:lnTo>
                    <a:lnTo>
                      <a:pt x="38" y="131"/>
                    </a:lnTo>
                    <a:lnTo>
                      <a:pt x="40" y="130"/>
                    </a:lnTo>
                    <a:lnTo>
                      <a:pt x="42" y="129"/>
                    </a:lnTo>
                    <a:lnTo>
                      <a:pt x="44" y="129"/>
                    </a:lnTo>
                    <a:lnTo>
                      <a:pt x="45" y="128"/>
                    </a:lnTo>
                    <a:lnTo>
                      <a:pt x="46" y="128"/>
                    </a:lnTo>
                    <a:lnTo>
                      <a:pt x="47" y="128"/>
                    </a:lnTo>
                    <a:lnTo>
                      <a:pt x="48" y="127"/>
                    </a:lnTo>
                    <a:lnTo>
                      <a:pt x="50" y="127"/>
                    </a:lnTo>
                    <a:lnTo>
                      <a:pt x="51" y="126"/>
                    </a:lnTo>
                    <a:lnTo>
                      <a:pt x="52" y="126"/>
                    </a:lnTo>
                    <a:lnTo>
                      <a:pt x="53" y="126"/>
                    </a:lnTo>
                    <a:lnTo>
                      <a:pt x="54" y="126"/>
                    </a:lnTo>
                    <a:lnTo>
                      <a:pt x="56" y="125"/>
                    </a:lnTo>
                    <a:lnTo>
                      <a:pt x="57" y="125"/>
                    </a:lnTo>
                    <a:lnTo>
                      <a:pt x="58" y="124"/>
                    </a:lnTo>
                    <a:lnTo>
                      <a:pt x="60" y="124"/>
                    </a:lnTo>
                    <a:lnTo>
                      <a:pt x="61" y="124"/>
                    </a:lnTo>
                    <a:lnTo>
                      <a:pt x="63" y="123"/>
                    </a:lnTo>
                    <a:lnTo>
                      <a:pt x="64" y="123"/>
                    </a:lnTo>
                    <a:lnTo>
                      <a:pt x="65" y="122"/>
                    </a:lnTo>
                    <a:lnTo>
                      <a:pt x="67" y="122"/>
                    </a:lnTo>
                    <a:lnTo>
                      <a:pt x="68" y="121"/>
                    </a:lnTo>
                    <a:lnTo>
                      <a:pt x="70" y="121"/>
                    </a:lnTo>
                    <a:lnTo>
                      <a:pt x="72" y="121"/>
                    </a:lnTo>
                    <a:lnTo>
                      <a:pt x="73" y="120"/>
                    </a:lnTo>
                    <a:lnTo>
                      <a:pt x="75" y="120"/>
                    </a:lnTo>
                    <a:lnTo>
                      <a:pt x="77" y="120"/>
                    </a:lnTo>
                    <a:lnTo>
                      <a:pt x="79" y="119"/>
                    </a:lnTo>
                    <a:lnTo>
                      <a:pt x="80" y="119"/>
                    </a:lnTo>
                    <a:lnTo>
                      <a:pt x="82" y="118"/>
                    </a:lnTo>
                    <a:lnTo>
                      <a:pt x="83" y="118"/>
                    </a:lnTo>
                    <a:lnTo>
                      <a:pt x="85" y="118"/>
                    </a:lnTo>
                    <a:lnTo>
                      <a:pt x="86" y="117"/>
                    </a:lnTo>
                    <a:lnTo>
                      <a:pt x="87" y="117"/>
                    </a:lnTo>
                    <a:lnTo>
                      <a:pt x="89" y="117"/>
                    </a:lnTo>
                    <a:lnTo>
                      <a:pt x="91" y="116"/>
                    </a:lnTo>
                    <a:lnTo>
                      <a:pt x="92" y="116"/>
                    </a:lnTo>
                    <a:lnTo>
                      <a:pt x="93" y="115"/>
                    </a:lnTo>
                    <a:lnTo>
                      <a:pt x="95" y="115"/>
                    </a:lnTo>
                    <a:lnTo>
                      <a:pt x="96" y="115"/>
                    </a:lnTo>
                    <a:lnTo>
                      <a:pt x="97" y="115"/>
                    </a:lnTo>
                    <a:lnTo>
                      <a:pt x="98" y="114"/>
                    </a:lnTo>
                    <a:lnTo>
                      <a:pt x="100" y="114"/>
                    </a:lnTo>
                    <a:lnTo>
                      <a:pt x="101" y="114"/>
                    </a:lnTo>
                    <a:lnTo>
                      <a:pt x="102" y="114"/>
                    </a:lnTo>
                    <a:lnTo>
                      <a:pt x="103" y="113"/>
                    </a:lnTo>
                    <a:lnTo>
                      <a:pt x="104" y="113"/>
                    </a:lnTo>
                    <a:lnTo>
                      <a:pt x="106" y="113"/>
                    </a:lnTo>
                    <a:lnTo>
                      <a:pt x="109" y="113"/>
                    </a:lnTo>
                    <a:lnTo>
                      <a:pt x="110" y="112"/>
                    </a:lnTo>
                    <a:lnTo>
                      <a:pt x="112" y="112"/>
                    </a:lnTo>
                    <a:lnTo>
                      <a:pt x="114" y="112"/>
                    </a:lnTo>
                    <a:lnTo>
                      <a:pt x="116" y="112"/>
                    </a:lnTo>
                    <a:lnTo>
                      <a:pt x="117" y="112"/>
                    </a:lnTo>
                    <a:lnTo>
                      <a:pt x="118" y="111"/>
                    </a:lnTo>
                    <a:lnTo>
                      <a:pt x="119" y="111"/>
                    </a:lnTo>
                    <a:lnTo>
                      <a:pt x="121" y="111"/>
                    </a:lnTo>
                    <a:lnTo>
                      <a:pt x="123" y="111"/>
                    </a:lnTo>
                    <a:lnTo>
                      <a:pt x="124" y="111"/>
                    </a:lnTo>
                    <a:lnTo>
                      <a:pt x="126" y="111"/>
                    </a:lnTo>
                    <a:lnTo>
                      <a:pt x="127" y="111"/>
                    </a:lnTo>
                    <a:lnTo>
                      <a:pt x="127" y="111"/>
                    </a:lnTo>
                    <a:lnTo>
                      <a:pt x="128" y="111"/>
                    </a:lnTo>
                    <a:lnTo>
                      <a:pt x="128" y="70"/>
                    </a:lnTo>
                    <a:lnTo>
                      <a:pt x="128" y="70"/>
                    </a:lnTo>
                    <a:lnTo>
                      <a:pt x="127" y="70"/>
                    </a:lnTo>
                    <a:lnTo>
                      <a:pt x="126" y="70"/>
                    </a:lnTo>
                    <a:lnTo>
                      <a:pt x="124" y="70"/>
                    </a:lnTo>
                    <a:lnTo>
                      <a:pt x="123" y="70"/>
                    </a:lnTo>
                    <a:lnTo>
                      <a:pt x="122" y="70"/>
                    </a:lnTo>
                    <a:lnTo>
                      <a:pt x="121" y="70"/>
                    </a:lnTo>
                    <a:lnTo>
                      <a:pt x="120" y="70"/>
                    </a:lnTo>
                    <a:lnTo>
                      <a:pt x="119" y="70"/>
                    </a:lnTo>
                    <a:lnTo>
                      <a:pt x="118" y="70"/>
                    </a:lnTo>
                    <a:lnTo>
                      <a:pt x="116" y="70"/>
                    </a:lnTo>
                    <a:lnTo>
                      <a:pt x="115" y="70"/>
                    </a:lnTo>
                    <a:lnTo>
                      <a:pt x="114" y="70"/>
                    </a:lnTo>
                    <a:lnTo>
                      <a:pt x="113" y="70"/>
                    </a:lnTo>
                    <a:lnTo>
                      <a:pt x="111" y="70"/>
                    </a:lnTo>
                    <a:lnTo>
                      <a:pt x="110" y="70"/>
                    </a:lnTo>
                    <a:lnTo>
                      <a:pt x="108" y="70"/>
                    </a:lnTo>
                    <a:lnTo>
                      <a:pt x="106" y="70"/>
                    </a:lnTo>
                    <a:lnTo>
                      <a:pt x="104" y="70"/>
                    </a:lnTo>
                    <a:lnTo>
                      <a:pt x="102" y="70"/>
                    </a:lnTo>
                    <a:lnTo>
                      <a:pt x="100" y="70"/>
                    </a:lnTo>
                    <a:lnTo>
                      <a:pt x="98" y="70"/>
                    </a:lnTo>
                    <a:lnTo>
                      <a:pt x="97" y="70"/>
                    </a:lnTo>
                    <a:lnTo>
                      <a:pt x="96" y="70"/>
                    </a:lnTo>
                    <a:lnTo>
                      <a:pt x="95" y="70"/>
                    </a:lnTo>
                    <a:lnTo>
                      <a:pt x="94" y="70"/>
                    </a:lnTo>
                    <a:lnTo>
                      <a:pt x="91" y="70"/>
                    </a:lnTo>
                    <a:lnTo>
                      <a:pt x="89" y="71"/>
                    </a:lnTo>
                    <a:lnTo>
                      <a:pt x="88" y="71"/>
                    </a:lnTo>
                    <a:lnTo>
                      <a:pt x="87" y="71"/>
                    </a:lnTo>
                    <a:lnTo>
                      <a:pt x="86" y="71"/>
                    </a:lnTo>
                    <a:lnTo>
                      <a:pt x="85" y="71"/>
                    </a:lnTo>
                    <a:lnTo>
                      <a:pt x="83" y="71"/>
                    </a:lnTo>
                    <a:lnTo>
                      <a:pt x="81" y="71"/>
                    </a:lnTo>
                    <a:lnTo>
                      <a:pt x="79" y="71"/>
                    </a:lnTo>
                    <a:lnTo>
                      <a:pt x="77" y="71"/>
                    </a:lnTo>
                    <a:lnTo>
                      <a:pt x="76" y="71"/>
                    </a:lnTo>
                    <a:lnTo>
                      <a:pt x="74" y="71"/>
                    </a:lnTo>
                    <a:lnTo>
                      <a:pt x="72" y="71"/>
                    </a:lnTo>
                    <a:lnTo>
                      <a:pt x="70" y="71"/>
                    </a:lnTo>
                    <a:lnTo>
                      <a:pt x="68" y="71"/>
                    </a:lnTo>
                    <a:lnTo>
                      <a:pt x="67" y="71"/>
                    </a:lnTo>
                    <a:lnTo>
                      <a:pt x="66" y="71"/>
                    </a:lnTo>
                    <a:lnTo>
                      <a:pt x="65" y="71"/>
                    </a:lnTo>
                    <a:lnTo>
                      <a:pt x="63" y="71"/>
                    </a:lnTo>
                    <a:lnTo>
                      <a:pt x="62" y="71"/>
                    </a:lnTo>
                    <a:lnTo>
                      <a:pt x="61" y="71"/>
                    </a:lnTo>
                    <a:lnTo>
                      <a:pt x="60" y="71"/>
                    </a:lnTo>
                    <a:lnTo>
                      <a:pt x="59" y="71"/>
                    </a:lnTo>
                    <a:lnTo>
                      <a:pt x="58" y="72"/>
                    </a:lnTo>
                    <a:lnTo>
                      <a:pt x="57" y="72"/>
                    </a:lnTo>
                    <a:lnTo>
                      <a:pt x="55" y="72"/>
                    </a:lnTo>
                    <a:lnTo>
                      <a:pt x="55" y="72"/>
                    </a:lnTo>
                    <a:lnTo>
                      <a:pt x="55" y="72"/>
                    </a:lnTo>
                    <a:lnTo>
                      <a:pt x="55" y="95"/>
                    </a:lnTo>
                    <a:lnTo>
                      <a:pt x="54" y="95"/>
                    </a:lnTo>
                    <a:lnTo>
                      <a:pt x="53" y="95"/>
                    </a:lnTo>
                    <a:lnTo>
                      <a:pt x="51" y="95"/>
                    </a:lnTo>
                    <a:lnTo>
                      <a:pt x="50" y="95"/>
                    </a:lnTo>
                    <a:lnTo>
                      <a:pt x="48" y="95"/>
                    </a:lnTo>
                    <a:lnTo>
                      <a:pt x="47" y="94"/>
                    </a:lnTo>
                    <a:lnTo>
                      <a:pt x="46" y="94"/>
                    </a:lnTo>
                    <a:lnTo>
                      <a:pt x="44" y="94"/>
                    </a:lnTo>
                    <a:lnTo>
                      <a:pt x="43" y="94"/>
                    </a:lnTo>
                    <a:lnTo>
                      <a:pt x="42" y="94"/>
                    </a:lnTo>
                    <a:lnTo>
                      <a:pt x="40" y="94"/>
                    </a:lnTo>
                    <a:lnTo>
                      <a:pt x="39" y="93"/>
                    </a:lnTo>
                    <a:lnTo>
                      <a:pt x="38" y="93"/>
                    </a:lnTo>
                    <a:lnTo>
                      <a:pt x="36" y="93"/>
                    </a:lnTo>
                    <a:lnTo>
                      <a:pt x="35" y="92"/>
                    </a:lnTo>
                    <a:lnTo>
                      <a:pt x="34" y="92"/>
                    </a:lnTo>
                    <a:lnTo>
                      <a:pt x="32" y="91"/>
                    </a:lnTo>
                    <a:lnTo>
                      <a:pt x="31" y="90"/>
                    </a:lnTo>
                    <a:lnTo>
                      <a:pt x="29" y="89"/>
                    </a:lnTo>
                    <a:lnTo>
                      <a:pt x="28" y="88"/>
                    </a:lnTo>
                    <a:lnTo>
                      <a:pt x="27" y="86"/>
                    </a:lnTo>
                    <a:lnTo>
                      <a:pt x="27" y="85"/>
                    </a:lnTo>
                    <a:lnTo>
                      <a:pt x="27" y="84"/>
                    </a:lnTo>
                    <a:lnTo>
                      <a:pt x="27" y="83"/>
                    </a:lnTo>
                    <a:lnTo>
                      <a:pt x="27" y="82"/>
                    </a:lnTo>
                    <a:lnTo>
                      <a:pt x="27" y="82"/>
                    </a:lnTo>
                    <a:lnTo>
                      <a:pt x="27" y="80"/>
                    </a:lnTo>
                    <a:lnTo>
                      <a:pt x="27" y="79"/>
                    </a:lnTo>
                    <a:lnTo>
                      <a:pt x="27" y="78"/>
                    </a:lnTo>
                    <a:lnTo>
                      <a:pt x="27" y="77"/>
                    </a:lnTo>
                    <a:lnTo>
                      <a:pt x="28" y="76"/>
                    </a:lnTo>
                    <a:lnTo>
                      <a:pt x="28" y="75"/>
                    </a:lnTo>
                    <a:lnTo>
                      <a:pt x="29" y="74"/>
                    </a:lnTo>
                    <a:lnTo>
                      <a:pt x="29" y="73"/>
                    </a:lnTo>
                    <a:lnTo>
                      <a:pt x="29" y="72"/>
                    </a:lnTo>
                    <a:lnTo>
                      <a:pt x="30" y="72"/>
                    </a:lnTo>
                    <a:lnTo>
                      <a:pt x="29" y="72"/>
                    </a:lnTo>
                    <a:lnTo>
                      <a:pt x="29" y="72"/>
                    </a:lnTo>
                    <a:lnTo>
                      <a:pt x="28" y="72"/>
                    </a:lnTo>
                    <a:lnTo>
                      <a:pt x="27" y="72"/>
                    </a:lnTo>
                    <a:lnTo>
                      <a:pt x="25" y="72"/>
                    </a:lnTo>
                    <a:lnTo>
                      <a:pt x="23" y="72"/>
                    </a:lnTo>
                    <a:lnTo>
                      <a:pt x="21" y="72"/>
                    </a:lnTo>
                    <a:lnTo>
                      <a:pt x="20" y="72"/>
                    </a:lnTo>
                    <a:lnTo>
                      <a:pt x="18" y="72"/>
                    </a:lnTo>
                    <a:lnTo>
                      <a:pt x="17" y="72"/>
                    </a:lnTo>
                    <a:lnTo>
                      <a:pt x="16" y="72"/>
                    </a:lnTo>
                    <a:lnTo>
                      <a:pt x="15" y="72"/>
                    </a:lnTo>
                    <a:lnTo>
                      <a:pt x="14" y="72"/>
                    </a:lnTo>
                    <a:lnTo>
                      <a:pt x="13" y="72"/>
                    </a:lnTo>
                    <a:lnTo>
                      <a:pt x="12" y="72"/>
                    </a:lnTo>
                    <a:lnTo>
                      <a:pt x="11" y="71"/>
                    </a:lnTo>
                    <a:lnTo>
                      <a:pt x="9" y="71"/>
                    </a:lnTo>
                    <a:lnTo>
                      <a:pt x="7" y="70"/>
                    </a:lnTo>
                    <a:lnTo>
                      <a:pt x="5" y="69"/>
                    </a:lnTo>
                    <a:lnTo>
                      <a:pt x="4" y="68"/>
                    </a:lnTo>
                    <a:lnTo>
                      <a:pt x="3" y="67"/>
                    </a:lnTo>
                    <a:lnTo>
                      <a:pt x="2" y="65"/>
                    </a:lnTo>
                    <a:lnTo>
                      <a:pt x="2" y="64"/>
                    </a:lnTo>
                    <a:lnTo>
                      <a:pt x="2" y="63"/>
                    </a:lnTo>
                    <a:lnTo>
                      <a:pt x="2" y="61"/>
                    </a:lnTo>
                    <a:lnTo>
                      <a:pt x="3" y="60"/>
                    </a:lnTo>
                    <a:lnTo>
                      <a:pt x="5" y="59"/>
                    </a:lnTo>
                    <a:lnTo>
                      <a:pt x="6" y="57"/>
                    </a:lnTo>
                    <a:lnTo>
                      <a:pt x="7" y="56"/>
                    </a:lnTo>
                    <a:lnTo>
                      <a:pt x="9" y="55"/>
                    </a:lnTo>
                    <a:lnTo>
                      <a:pt x="11" y="54"/>
                    </a:lnTo>
                    <a:lnTo>
                      <a:pt x="13" y="53"/>
                    </a:lnTo>
                    <a:lnTo>
                      <a:pt x="15" y="52"/>
                    </a:lnTo>
                    <a:lnTo>
                      <a:pt x="17" y="51"/>
                    </a:lnTo>
                    <a:lnTo>
                      <a:pt x="18" y="51"/>
                    </a:lnTo>
                    <a:lnTo>
                      <a:pt x="19" y="51"/>
                    </a:lnTo>
                    <a:lnTo>
                      <a:pt x="21" y="50"/>
                    </a:lnTo>
                    <a:lnTo>
                      <a:pt x="22" y="50"/>
                    </a:lnTo>
                    <a:lnTo>
                      <a:pt x="23" y="50"/>
                    </a:lnTo>
                    <a:lnTo>
                      <a:pt x="24" y="50"/>
                    </a:lnTo>
                    <a:lnTo>
                      <a:pt x="25" y="50"/>
                    </a:lnTo>
                    <a:lnTo>
                      <a:pt x="27" y="49"/>
                    </a:lnTo>
                    <a:lnTo>
                      <a:pt x="28" y="49"/>
                    </a:lnTo>
                    <a:lnTo>
                      <a:pt x="29" y="49"/>
                    </a:lnTo>
                    <a:lnTo>
                      <a:pt x="31" y="48"/>
                    </a:lnTo>
                    <a:lnTo>
                      <a:pt x="33" y="48"/>
                    </a:lnTo>
                    <a:lnTo>
                      <a:pt x="35" y="48"/>
                    </a:lnTo>
                    <a:lnTo>
                      <a:pt x="37" y="47"/>
                    </a:lnTo>
                    <a:lnTo>
                      <a:pt x="39" y="47"/>
                    </a:lnTo>
                    <a:lnTo>
                      <a:pt x="40" y="47"/>
                    </a:lnTo>
                    <a:lnTo>
                      <a:pt x="43" y="47"/>
                    </a:lnTo>
                    <a:lnTo>
                      <a:pt x="44" y="46"/>
                    </a:lnTo>
                    <a:lnTo>
                      <a:pt x="47" y="46"/>
                    </a:lnTo>
                    <a:lnTo>
                      <a:pt x="49" y="46"/>
                    </a:lnTo>
                    <a:lnTo>
                      <a:pt x="50" y="45"/>
                    </a:lnTo>
                    <a:lnTo>
                      <a:pt x="53" y="45"/>
                    </a:lnTo>
                    <a:lnTo>
                      <a:pt x="54" y="44"/>
                    </a:lnTo>
                    <a:lnTo>
                      <a:pt x="57" y="44"/>
                    </a:lnTo>
                    <a:lnTo>
                      <a:pt x="58" y="44"/>
                    </a:lnTo>
                    <a:lnTo>
                      <a:pt x="61" y="43"/>
                    </a:lnTo>
                    <a:lnTo>
                      <a:pt x="62" y="43"/>
                    </a:lnTo>
                    <a:lnTo>
                      <a:pt x="64" y="43"/>
                    </a:lnTo>
                    <a:lnTo>
                      <a:pt x="66" y="42"/>
                    </a:lnTo>
                    <a:lnTo>
                      <a:pt x="68" y="42"/>
                    </a:lnTo>
                    <a:lnTo>
                      <a:pt x="69" y="42"/>
                    </a:lnTo>
                    <a:lnTo>
                      <a:pt x="71" y="41"/>
                    </a:lnTo>
                    <a:lnTo>
                      <a:pt x="72" y="41"/>
                    </a:lnTo>
                    <a:lnTo>
                      <a:pt x="74" y="41"/>
                    </a:lnTo>
                    <a:lnTo>
                      <a:pt x="75" y="41"/>
                    </a:lnTo>
                    <a:lnTo>
                      <a:pt x="77" y="40"/>
                    </a:lnTo>
                    <a:lnTo>
                      <a:pt x="78" y="40"/>
                    </a:lnTo>
                    <a:lnTo>
                      <a:pt x="79" y="39"/>
                    </a:lnTo>
                    <a:lnTo>
                      <a:pt x="80" y="39"/>
                    </a:lnTo>
                    <a:lnTo>
                      <a:pt x="82" y="39"/>
                    </a:lnTo>
                    <a:lnTo>
                      <a:pt x="83" y="38"/>
                    </a:lnTo>
                    <a:lnTo>
                      <a:pt x="85" y="38"/>
                    </a:lnTo>
                    <a:lnTo>
                      <a:pt x="87" y="37"/>
                    </a:lnTo>
                    <a:lnTo>
                      <a:pt x="89" y="37"/>
                    </a:lnTo>
                    <a:lnTo>
                      <a:pt x="91" y="36"/>
                    </a:lnTo>
                    <a:lnTo>
                      <a:pt x="92" y="36"/>
                    </a:lnTo>
                    <a:lnTo>
                      <a:pt x="95" y="35"/>
                    </a:lnTo>
                    <a:lnTo>
                      <a:pt x="96" y="35"/>
                    </a:lnTo>
                    <a:lnTo>
                      <a:pt x="98" y="34"/>
                    </a:lnTo>
                    <a:lnTo>
                      <a:pt x="100" y="34"/>
                    </a:lnTo>
                    <a:lnTo>
                      <a:pt x="102" y="33"/>
                    </a:lnTo>
                    <a:lnTo>
                      <a:pt x="105" y="33"/>
                    </a:lnTo>
                    <a:lnTo>
                      <a:pt x="106" y="32"/>
                    </a:lnTo>
                    <a:lnTo>
                      <a:pt x="109" y="32"/>
                    </a:lnTo>
                    <a:lnTo>
                      <a:pt x="110" y="31"/>
                    </a:lnTo>
                    <a:lnTo>
                      <a:pt x="113" y="31"/>
                    </a:lnTo>
                    <a:lnTo>
                      <a:pt x="114" y="30"/>
                    </a:lnTo>
                    <a:lnTo>
                      <a:pt x="116" y="30"/>
                    </a:lnTo>
                    <a:lnTo>
                      <a:pt x="118" y="29"/>
                    </a:lnTo>
                    <a:lnTo>
                      <a:pt x="120" y="29"/>
                    </a:lnTo>
                    <a:lnTo>
                      <a:pt x="121" y="28"/>
                    </a:lnTo>
                    <a:lnTo>
                      <a:pt x="123" y="28"/>
                    </a:lnTo>
                    <a:lnTo>
                      <a:pt x="124" y="28"/>
                    </a:lnTo>
                    <a:lnTo>
                      <a:pt x="126" y="28"/>
                    </a:lnTo>
                    <a:lnTo>
                      <a:pt x="128" y="27"/>
                    </a:lnTo>
                    <a:lnTo>
                      <a:pt x="129" y="27"/>
                    </a:lnTo>
                    <a:lnTo>
                      <a:pt x="130" y="27"/>
                    </a:lnTo>
                    <a:lnTo>
                      <a:pt x="131" y="27"/>
                    </a:lnTo>
                    <a:lnTo>
                      <a:pt x="131" y="26"/>
                    </a:lnTo>
                    <a:lnTo>
                      <a:pt x="131" y="25"/>
                    </a:lnTo>
                    <a:lnTo>
                      <a:pt x="131" y="24"/>
                    </a:lnTo>
                    <a:lnTo>
                      <a:pt x="131" y="23"/>
                    </a:lnTo>
                    <a:lnTo>
                      <a:pt x="131" y="22"/>
                    </a:lnTo>
                    <a:lnTo>
                      <a:pt x="130" y="22"/>
                    </a:lnTo>
                    <a:lnTo>
                      <a:pt x="130" y="21"/>
                    </a:lnTo>
                    <a:lnTo>
                      <a:pt x="130" y="20"/>
                    </a:lnTo>
                    <a:lnTo>
                      <a:pt x="130" y="19"/>
                    </a:lnTo>
                    <a:lnTo>
                      <a:pt x="130" y="18"/>
                    </a:lnTo>
                    <a:lnTo>
                      <a:pt x="130" y="18"/>
                    </a:lnTo>
                    <a:lnTo>
                      <a:pt x="130" y="17"/>
                    </a:lnTo>
                    <a:lnTo>
                      <a:pt x="130" y="15"/>
                    </a:lnTo>
                    <a:lnTo>
                      <a:pt x="130" y="14"/>
                    </a:lnTo>
                    <a:lnTo>
                      <a:pt x="130" y="13"/>
                    </a:lnTo>
                    <a:lnTo>
                      <a:pt x="130" y="13"/>
                    </a:lnTo>
                    <a:lnTo>
                      <a:pt x="131" y="12"/>
                    </a:lnTo>
                    <a:lnTo>
                      <a:pt x="131" y="11"/>
                    </a:lnTo>
                    <a:lnTo>
                      <a:pt x="132" y="10"/>
                    </a:lnTo>
                    <a:lnTo>
                      <a:pt x="133" y="9"/>
                    </a:lnTo>
                    <a:lnTo>
                      <a:pt x="134" y="9"/>
                    </a:lnTo>
                    <a:lnTo>
                      <a:pt x="135" y="8"/>
                    </a:lnTo>
                    <a:lnTo>
                      <a:pt x="136" y="7"/>
                    </a:lnTo>
                    <a:lnTo>
                      <a:pt x="138" y="6"/>
                    </a:lnTo>
                    <a:lnTo>
                      <a:pt x="139" y="6"/>
                    </a:lnTo>
                    <a:lnTo>
                      <a:pt x="141" y="5"/>
                    </a:lnTo>
                    <a:lnTo>
                      <a:pt x="143" y="5"/>
                    </a:lnTo>
                    <a:lnTo>
                      <a:pt x="145" y="4"/>
                    </a:lnTo>
                    <a:lnTo>
                      <a:pt x="146" y="4"/>
                    </a:lnTo>
                    <a:lnTo>
                      <a:pt x="149" y="4"/>
                    </a:lnTo>
                    <a:lnTo>
                      <a:pt x="150" y="3"/>
                    </a:lnTo>
                    <a:lnTo>
                      <a:pt x="151" y="3"/>
                    </a:lnTo>
                    <a:lnTo>
                      <a:pt x="152" y="3"/>
                    </a:lnTo>
                    <a:lnTo>
                      <a:pt x="153" y="3"/>
                    </a:lnTo>
                    <a:lnTo>
                      <a:pt x="154" y="2"/>
                    </a:lnTo>
                    <a:lnTo>
                      <a:pt x="156" y="2"/>
                    </a:lnTo>
                    <a:lnTo>
                      <a:pt x="156" y="2"/>
                    </a:lnTo>
                    <a:lnTo>
                      <a:pt x="158" y="2"/>
                    </a:lnTo>
                    <a:lnTo>
                      <a:pt x="159" y="2"/>
                    </a:lnTo>
                    <a:lnTo>
                      <a:pt x="161" y="1"/>
                    </a:lnTo>
                    <a:lnTo>
                      <a:pt x="162" y="1"/>
                    </a:lnTo>
                    <a:lnTo>
                      <a:pt x="163" y="1"/>
                    </a:lnTo>
                    <a:lnTo>
                      <a:pt x="164" y="1"/>
                    </a:lnTo>
                    <a:lnTo>
                      <a:pt x="166" y="1"/>
                    </a:lnTo>
                    <a:lnTo>
                      <a:pt x="167" y="1"/>
                    </a:lnTo>
                    <a:lnTo>
                      <a:pt x="168" y="1"/>
                    </a:lnTo>
                    <a:lnTo>
                      <a:pt x="170" y="1"/>
                    </a:lnTo>
                    <a:lnTo>
                      <a:pt x="171" y="0"/>
                    </a:lnTo>
                    <a:lnTo>
                      <a:pt x="172" y="0"/>
                    </a:lnTo>
                    <a:lnTo>
                      <a:pt x="174" y="0"/>
                    </a:lnTo>
                    <a:lnTo>
                      <a:pt x="175" y="0"/>
                    </a:lnTo>
                    <a:lnTo>
                      <a:pt x="176" y="0"/>
                    </a:lnTo>
                    <a:lnTo>
                      <a:pt x="177" y="0"/>
                    </a:lnTo>
                    <a:lnTo>
                      <a:pt x="178" y="0"/>
                    </a:lnTo>
                    <a:lnTo>
                      <a:pt x="179" y="0"/>
                    </a:lnTo>
                    <a:lnTo>
                      <a:pt x="180" y="0"/>
                    </a:lnTo>
                    <a:lnTo>
                      <a:pt x="182" y="0"/>
                    </a:lnTo>
                    <a:lnTo>
                      <a:pt x="182" y="0"/>
                    </a:lnTo>
                    <a:lnTo>
                      <a:pt x="184" y="0"/>
                    </a:lnTo>
                    <a:lnTo>
                      <a:pt x="186" y="1"/>
                    </a:lnTo>
                    <a:lnTo>
                      <a:pt x="188" y="1"/>
                    </a:lnTo>
                    <a:lnTo>
                      <a:pt x="189" y="1"/>
                    </a:lnTo>
                    <a:lnTo>
                      <a:pt x="192" y="2"/>
                    </a:lnTo>
                    <a:lnTo>
                      <a:pt x="194" y="2"/>
                    </a:lnTo>
                    <a:lnTo>
                      <a:pt x="196" y="3"/>
                    </a:lnTo>
                    <a:lnTo>
                      <a:pt x="197" y="4"/>
                    </a:lnTo>
                    <a:lnTo>
                      <a:pt x="200" y="5"/>
                    </a:lnTo>
                    <a:lnTo>
                      <a:pt x="202" y="6"/>
                    </a:lnTo>
                    <a:lnTo>
                      <a:pt x="203" y="6"/>
                    </a:lnTo>
                    <a:lnTo>
                      <a:pt x="205" y="7"/>
                    </a:lnTo>
                    <a:lnTo>
                      <a:pt x="207" y="8"/>
                    </a:lnTo>
                    <a:lnTo>
                      <a:pt x="209" y="9"/>
                    </a:lnTo>
                    <a:lnTo>
                      <a:pt x="210" y="10"/>
                    </a:lnTo>
                    <a:lnTo>
                      <a:pt x="211" y="10"/>
                    </a:lnTo>
                    <a:lnTo>
                      <a:pt x="212" y="11"/>
                    </a:lnTo>
                    <a:lnTo>
                      <a:pt x="213" y="12"/>
                    </a:lnTo>
                    <a:lnTo>
                      <a:pt x="213" y="13"/>
                    </a:lnTo>
                    <a:lnTo>
                      <a:pt x="213" y="13"/>
                    </a:lnTo>
                    <a:lnTo>
                      <a:pt x="214" y="15"/>
                    </a:lnTo>
                    <a:lnTo>
                      <a:pt x="214" y="16"/>
                    </a:lnTo>
                    <a:lnTo>
                      <a:pt x="215" y="17"/>
                    </a:lnTo>
                    <a:lnTo>
                      <a:pt x="215" y="18"/>
                    </a:lnTo>
                    <a:lnTo>
                      <a:pt x="215" y="20"/>
                    </a:lnTo>
                    <a:lnTo>
                      <a:pt x="215" y="21"/>
                    </a:lnTo>
                    <a:lnTo>
                      <a:pt x="215" y="22"/>
                    </a:lnTo>
                    <a:lnTo>
                      <a:pt x="215" y="24"/>
                    </a:lnTo>
                    <a:lnTo>
                      <a:pt x="215" y="25"/>
                    </a:lnTo>
                    <a:lnTo>
                      <a:pt x="216" y="26"/>
                    </a:lnTo>
                    <a:lnTo>
                      <a:pt x="216" y="27"/>
                    </a:lnTo>
                    <a:lnTo>
                      <a:pt x="216" y="28"/>
                    </a:lnTo>
                    <a:lnTo>
                      <a:pt x="216" y="28"/>
                    </a:lnTo>
                    <a:lnTo>
                      <a:pt x="216" y="28"/>
                    </a:lnTo>
                    <a:lnTo>
                      <a:pt x="217" y="28"/>
                    </a:lnTo>
                    <a:lnTo>
                      <a:pt x="218" y="28"/>
                    </a:lnTo>
                    <a:lnTo>
                      <a:pt x="219" y="29"/>
                    </a:lnTo>
                    <a:lnTo>
                      <a:pt x="220" y="29"/>
                    </a:lnTo>
                    <a:lnTo>
                      <a:pt x="221" y="29"/>
                    </a:lnTo>
                    <a:lnTo>
                      <a:pt x="222" y="29"/>
                    </a:lnTo>
                    <a:lnTo>
                      <a:pt x="223" y="30"/>
                    </a:lnTo>
                    <a:lnTo>
                      <a:pt x="225" y="30"/>
                    </a:lnTo>
                    <a:lnTo>
                      <a:pt x="226" y="30"/>
                    </a:lnTo>
                    <a:lnTo>
                      <a:pt x="227" y="31"/>
                    </a:lnTo>
                    <a:lnTo>
                      <a:pt x="229" y="31"/>
                    </a:lnTo>
                    <a:lnTo>
                      <a:pt x="230" y="31"/>
                    </a:lnTo>
                    <a:lnTo>
                      <a:pt x="232" y="32"/>
                    </a:lnTo>
                    <a:lnTo>
                      <a:pt x="233" y="32"/>
                    </a:lnTo>
                    <a:lnTo>
                      <a:pt x="235" y="33"/>
                    </a:lnTo>
                    <a:lnTo>
                      <a:pt x="237" y="33"/>
                    </a:lnTo>
                    <a:lnTo>
                      <a:pt x="239" y="34"/>
                    </a:lnTo>
                    <a:lnTo>
                      <a:pt x="241" y="34"/>
                    </a:lnTo>
                    <a:lnTo>
                      <a:pt x="243" y="34"/>
                    </a:lnTo>
                    <a:lnTo>
                      <a:pt x="245" y="35"/>
                    </a:lnTo>
                    <a:lnTo>
                      <a:pt x="246" y="35"/>
                    </a:lnTo>
                    <a:lnTo>
                      <a:pt x="248" y="36"/>
                    </a:lnTo>
                    <a:lnTo>
                      <a:pt x="250" y="36"/>
                    </a:lnTo>
                    <a:lnTo>
                      <a:pt x="252" y="37"/>
                    </a:lnTo>
                    <a:lnTo>
                      <a:pt x="254" y="37"/>
                    </a:lnTo>
                    <a:lnTo>
                      <a:pt x="256" y="38"/>
                    </a:lnTo>
                    <a:lnTo>
                      <a:pt x="259" y="38"/>
                    </a:lnTo>
                    <a:lnTo>
                      <a:pt x="260" y="39"/>
                    </a:lnTo>
                    <a:lnTo>
                      <a:pt x="263" y="39"/>
                    </a:lnTo>
                    <a:lnTo>
                      <a:pt x="264" y="40"/>
                    </a:lnTo>
                    <a:lnTo>
                      <a:pt x="266" y="40"/>
                    </a:lnTo>
                    <a:lnTo>
                      <a:pt x="268" y="41"/>
                    </a:lnTo>
                    <a:lnTo>
                      <a:pt x="270" y="41"/>
                    </a:lnTo>
                    <a:lnTo>
                      <a:pt x="273" y="41"/>
                    </a:lnTo>
                    <a:lnTo>
                      <a:pt x="275" y="42"/>
                    </a:lnTo>
                    <a:lnTo>
                      <a:pt x="277" y="42"/>
                    </a:lnTo>
                    <a:lnTo>
                      <a:pt x="278" y="43"/>
                    </a:lnTo>
                    <a:lnTo>
                      <a:pt x="281" y="43"/>
                    </a:lnTo>
                    <a:lnTo>
                      <a:pt x="282" y="44"/>
                    </a:lnTo>
                    <a:lnTo>
                      <a:pt x="284" y="44"/>
                    </a:lnTo>
                    <a:lnTo>
                      <a:pt x="286" y="45"/>
                    </a:lnTo>
                    <a:lnTo>
                      <a:pt x="288" y="45"/>
                    </a:lnTo>
                    <a:lnTo>
                      <a:pt x="290" y="46"/>
                    </a:lnTo>
                    <a:lnTo>
                      <a:pt x="292" y="46"/>
                    </a:lnTo>
                    <a:lnTo>
                      <a:pt x="293" y="46"/>
                    </a:lnTo>
                    <a:lnTo>
                      <a:pt x="295" y="47"/>
                    </a:lnTo>
                    <a:lnTo>
                      <a:pt x="296" y="47"/>
                    </a:lnTo>
                    <a:lnTo>
                      <a:pt x="298" y="47"/>
                    </a:lnTo>
                    <a:lnTo>
                      <a:pt x="299" y="47"/>
                    </a:lnTo>
                    <a:lnTo>
                      <a:pt x="300" y="48"/>
                    </a:lnTo>
                    <a:lnTo>
                      <a:pt x="302" y="48"/>
                    </a:lnTo>
                    <a:lnTo>
                      <a:pt x="303" y="48"/>
                    </a:lnTo>
                    <a:lnTo>
                      <a:pt x="304" y="49"/>
                    </a:lnTo>
                    <a:lnTo>
                      <a:pt x="305" y="49"/>
                    </a:lnTo>
                    <a:lnTo>
                      <a:pt x="306" y="49"/>
                    </a:lnTo>
                    <a:lnTo>
                      <a:pt x="308" y="50"/>
                    </a:lnTo>
                    <a:lnTo>
                      <a:pt x="309" y="50"/>
                    </a:lnTo>
                    <a:lnTo>
                      <a:pt x="311" y="50"/>
                    </a:lnTo>
                    <a:lnTo>
                      <a:pt x="313" y="51"/>
                    </a:lnTo>
                    <a:lnTo>
                      <a:pt x="314" y="51"/>
                    </a:lnTo>
                    <a:lnTo>
                      <a:pt x="316" y="52"/>
                    </a:lnTo>
                    <a:lnTo>
                      <a:pt x="317" y="53"/>
                    </a:lnTo>
                    <a:lnTo>
                      <a:pt x="318" y="53"/>
                    </a:lnTo>
                    <a:lnTo>
                      <a:pt x="318" y="54"/>
                    </a:lnTo>
                    <a:lnTo>
                      <a:pt x="320" y="55"/>
                    </a:lnTo>
                    <a:lnTo>
                      <a:pt x="320" y="56"/>
                    </a:lnTo>
                    <a:lnTo>
                      <a:pt x="320" y="57"/>
                    </a:lnTo>
                    <a:lnTo>
                      <a:pt x="321" y="57"/>
                    </a:lnTo>
                    <a:lnTo>
                      <a:pt x="321" y="58"/>
                    </a:lnTo>
                    <a:lnTo>
                      <a:pt x="322" y="59"/>
                    </a:lnTo>
                    <a:lnTo>
                      <a:pt x="322" y="61"/>
                    </a:lnTo>
                    <a:lnTo>
                      <a:pt x="321" y="62"/>
                    </a:lnTo>
                    <a:lnTo>
                      <a:pt x="321" y="63"/>
                    </a:lnTo>
                    <a:lnTo>
                      <a:pt x="320" y="64"/>
                    </a:lnTo>
                    <a:lnTo>
                      <a:pt x="320" y="65"/>
                    </a:lnTo>
                    <a:lnTo>
                      <a:pt x="319" y="66"/>
                    </a:lnTo>
                    <a:lnTo>
                      <a:pt x="318" y="67"/>
                    </a:lnTo>
                    <a:lnTo>
                      <a:pt x="317" y="67"/>
                    </a:lnTo>
                    <a:lnTo>
                      <a:pt x="315" y="68"/>
                    </a:lnTo>
                    <a:lnTo>
                      <a:pt x="314" y="69"/>
                    </a:lnTo>
                    <a:lnTo>
                      <a:pt x="312" y="69"/>
                    </a:lnTo>
                    <a:lnTo>
                      <a:pt x="311" y="69"/>
                    </a:lnTo>
                    <a:lnTo>
                      <a:pt x="310" y="70"/>
                    </a:lnTo>
                    <a:lnTo>
                      <a:pt x="309" y="70"/>
                    </a:lnTo>
                    <a:lnTo>
                      <a:pt x="307" y="70"/>
                    </a:lnTo>
                    <a:lnTo>
                      <a:pt x="306" y="70"/>
                    </a:lnTo>
                    <a:lnTo>
                      <a:pt x="305" y="71"/>
                    </a:lnTo>
                    <a:lnTo>
                      <a:pt x="303" y="71"/>
                    </a:lnTo>
                    <a:lnTo>
                      <a:pt x="302" y="71"/>
                    </a:lnTo>
                    <a:lnTo>
                      <a:pt x="301" y="71"/>
                    </a:lnTo>
                    <a:lnTo>
                      <a:pt x="301" y="72"/>
                    </a:lnTo>
                    <a:lnTo>
                      <a:pt x="301" y="72"/>
                    </a:lnTo>
                    <a:lnTo>
                      <a:pt x="302" y="73"/>
                    </a:lnTo>
                    <a:lnTo>
                      <a:pt x="302" y="74"/>
                    </a:lnTo>
                    <a:lnTo>
                      <a:pt x="302" y="75"/>
                    </a:lnTo>
                    <a:lnTo>
                      <a:pt x="302" y="76"/>
                    </a:lnTo>
                    <a:lnTo>
                      <a:pt x="303" y="77"/>
                    </a:lnTo>
                    <a:lnTo>
                      <a:pt x="303" y="79"/>
                    </a:lnTo>
                    <a:lnTo>
                      <a:pt x="303" y="80"/>
                    </a:lnTo>
                    <a:lnTo>
                      <a:pt x="303" y="81"/>
                    </a:lnTo>
                    <a:lnTo>
                      <a:pt x="303" y="83"/>
                    </a:lnTo>
                    <a:lnTo>
                      <a:pt x="303" y="85"/>
                    </a:lnTo>
                    <a:lnTo>
                      <a:pt x="303" y="86"/>
                    </a:lnTo>
                    <a:lnTo>
                      <a:pt x="302" y="87"/>
                    </a:lnTo>
                    <a:lnTo>
                      <a:pt x="301" y="89"/>
                    </a:lnTo>
                    <a:lnTo>
                      <a:pt x="300" y="90"/>
                    </a:lnTo>
                    <a:lnTo>
                      <a:pt x="299" y="91"/>
                    </a:lnTo>
                    <a:lnTo>
                      <a:pt x="297" y="91"/>
                    </a:lnTo>
                    <a:lnTo>
                      <a:pt x="295" y="92"/>
                    </a:lnTo>
                    <a:lnTo>
                      <a:pt x="293" y="93"/>
                    </a:lnTo>
                    <a:lnTo>
                      <a:pt x="292" y="93"/>
                    </a:lnTo>
                    <a:lnTo>
                      <a:pt x="290" y="94"/>
                    </a:lnTo>
                    <a:lnTo>
                      <a:pt x="288" y="94"/>
                    </a:lnTo>
                    <a:lnTo>
                      <a:pt x="286" y="94"/>
                    </a:lnTo>
                    <a:lnTo>
                      <a:pt x="284" y="94"/>
                    </a:lnTo>
                    <a:lnTo>
                      <a:pt x="283" y="94"/>
                    </a:lnTo>
                    <a:lnTo>
                      <a:pt x="281" y="94"/>
                    </a:lnTo>
                    <a:lnTo>
                      <a:pt x="279" y="94"/>
                    </a:lnTo>
                    <a:lnTo>
                      <a:pt x="278" y="94"/>
                    </a:lnTo>
                    <a:lnTo>
                      <a:pt x="277" y="94"/>
                    </a:lnTo>
                    <a:lnTo>
                      <a:pt x="276" y="94"/>
                    </a:lnTo>
                    <a:lnTo>
                      <a:pt x="275" y="93"/>
                    </a:lnTo>
                    <a:lnTo>
                      <a:pt x="275" y="93"/>
                    </a:lnTo>
                    <a:lnTo>
                      <a:pt x="275" y="91"/>
                    </a:lnTo>
                    <a:lnTo>
                      <a:pt x="275" y="90"/>
                    </a:lnTo>
                    <a:lnTo>
                      <a:pt x="275" y="89"/>
                    </a:lnTo>
                    <a:lnTo>
                      <a:pt x="275" y="89"/>
                    </a:lnTo>
                    <a:lnTo>
                      <a:pt x="275" y="88"/>
                    </a:lnTo>
                    <a:lnTo>
                      <a:pt x="275" y="87"/>
                    </a:lnTo>
                    <a:lnTo>
                      <a:pt x="275" y="86"/>
                    </a:lnTo>
                    <a:lnTo>
                      <a:pt x="275" y="85"/>
                    </a:lnTo>
                    <a:lnTo>
                      <a:pt x="275" y="84"/>
                    </a:lnTo>
                    <a:lnTo>
                      <a:pt x="275" y="83"/>
                    </a:lnTo>
                    <a:lnTo>
                      <a:pt x="275" y="82"/>
                    </a:lnTo>
                    <a:lnTo>
                      <a:pt x="275" y="81"/>
                    </a:lnTo>
                    <a:lnTo>
                      <a:pt x="275" y="80"/>
                    </a:lnTo>
                    <a:lnTo>
                      <a:pt x="275" y="79"/>
                    </a:lnTo>
                    <a:lnTo>
                      <a:pt x="275" y="78"/>
                    </a:lnTo>
                    <a:lnTo>
                      <a:pt x="275" y="77"/>
                    </a:lnTo>
                    <a:lnTo>
                      <a:pt x="275" y="76"/>
                    </a:lnTo>
                    <a:lnTo>
                      <a:pt x="275" y="76"/>
                    </a:lnTo>
                    <a:lnTo>
                      <a:pt x="275" y="75"/>
                    </a:lnTo>
                    <a:lnTo>
                      <a:pt x="275" y="74"/>
                    </a:lnTo>
                    <a:lnTo>
                      <a:pt x="275" y="73"/>
                    </a:lnTo>
                    <a:lnTo>
                      <a:pt x="275" y="73"/>
                    </a:lnTo>
                    <a:lnTo>
                      <a:pt x="274" y="73"/>
                    </a:lnTo>
                    <a:lnTo>
                      <a:pt x="273" y="73"/>
                    </a:lnTo>
                    <a:lnTo>
                      <a:pt x="271" y="73"/>
                    </a:lnTo>
                    <a:lnTo>
                      <a:pt x="270" y="73"/>
                    </a:lnTo>
                    <a:lnTo>
                      <a:pt x="269" y="73"/>
                    </a:lnTo>
                    <a:lnTo>
                      <a:pt x="267" y="73"/>
                    </a:lnTo>
                    <a:lnTo>
                      <a:pt x="266" y="73"/>
                    </a:lnTo>
                    <a:lnTo>
                      <a:pt x="264" y="73"/>
                    </a:lnTo>
                    <a:lnTo>
                      <a:pt x="262" y="73"/>
                    </a:lnTo>
                    <a:lnTo>
                      <a:pt x="259" y="73"/>
                    </a:lnTo>
                    <a:lnTo>
                      <a:pt x="259" y="73"/>
                    </a:lnTo>
                    <a:lnTo>
                      <a:pt x="257" y="73"/>
                    </a:lnTo>
                    <a:lnTo>
                      <a:pt x="256" y="73"/>
                    </a:lnTo>
                    <a:lnTo>
                      <a:pt x="255" y="73"/>
                    </a:lnTo>
                    <a:lnTo>
                      <a:pt x="254" y="73"/>
                    </a:lnTo>
                    <a:lnTo>
                      <a:pt x="253" y="73"/>
                    </a:lnTo>
                    <a:lnTo>
                      <a:pt x="251" y="73"/>
                    </a:lnTo>
                    <a:lnTo>
                      <a:pt x="251" y="73"/>
                    </a:lnTo>
                    <a:lnTo>
                      <a:pt x="249" y="73"/>
                    </a:lnTo>
                    <a:lnTo>
                      <a:pt x="248" y="73"/>
                    </a:lnTo>
                    <a:lnTo>
                      <a:pt x="247" y="73"/>
                    </a:lnTo>
                    <a:lnTo>
                      <a:pt x="245" y="73"/>
                    </a:lnTo>
                    <a:lnTo>
                      <a:pt x="244" y="73"/>
                    </a:lnTo>
                    <a:lnTo>
                      <a:pt x="243" y="73"/>
                    </a:lnTo>
                    <a:lnTo>
                      <a:pt x="241" y="73"/>
                    </a:lnTo>
                    <a:lnTo>
                      <a:pt x="240" y="73"/>
                    </a:lnTo>
                    <a:lnTo>
                      <a:pt x="239" y="73"/>
                    </a:lnTo>
                    <a:lnTo>
                      <a:pt x="237" y="73"/>
                    </a:lnTo>
                    <a:lnTo>
                      <a:pt x="236" y="73"/>
                    </a:lnTo>
                    <a:lnTo>
                      <a:pt x="235" y="73"/>
                    </a:lnTo>
                    <a:lnTo>
                      <a:pt x="233" y="73"/>
                    </a:lnTo>
                    <a:lnTo>
                      <a:pt x="233" y="73"/>
                    </a:lnTo>
                    <a:lnTo>
                      <a:pt x="231" y="73"/>
                    </a:lnTo>
                    <a:lnTo>
                      <a:pt x="230" y="73"/>
                    </a:lnTo>
                    <a:lnTo>
                      <a:pt x="229" y="73"/>
                    </a:lnTo>
                    <a:lnTo>
                      <a:pt x="227" y="73"/>
                    </a:lnTo>
                    <a:lnTo>
                      <a:pt x="227" y="73"/>
                    </a:lnTo>
                    <a:lnTo>
                      <a:pt x="225" y="73"/>
                    </a:lnTo>
                    <a:lnTo>
                      <a:pt x="224" y="73"/>
                    </a:lnTo>
                    <a:lnTo>
                      <a:pt x="223" y="73"/>
                    </a:lnTo>
                    <a:lnTo>
                      <a:pt x="222" y="73"/>
                    </a:lnTo>
                    <a:lnTo>
                      <a:pt x="221" y="73"/>
                    </a:lnTo>
                    <a:lnTo>
                      <a:pt x="218" y="72"/>
                    </a:lnTo>
                    <a:lnTo>
                      <a:pt x="217" y="72"/>
                    </a:lnTo>
                    <a:lnTo>
                      <a:pt x="215" y="72"/>
                    </a:lnTo>
                    <a:lnTo>
                      <a:pt x="213" y="72"/>
                    </a:lnTo>
                    <a:lnTo>
                      <a:pt x="215" y="111"/>
                    </a:lnTo>
                    <a:lnTo>
                      <a:pt x="215" y="111"/>
                    </a:lnTo>
                    <a:lnTo>
                      <a:pt x="216" y="111"/>
                    </a:lnTo>
                    <a:lnTo>
                      <a:pt x="217" y="111"/>
                    </a:lnTo>
                    <a:lnTo>
                      <a:pt x="218" y="112"/>
                    </a:lnTo>
                    <a:lnTo>
                      <a:pt x="220" y="112"/>
                    </a:lnTo>
                    <a:lnTo>
                      <a:pt x="222" y="112"/>
                    </a:lnTo>
                    <a:lnTo>
                      <a:pt x="223" y="112"/>
                    </a:lnTo>
                    <a:lnTo>
                      <a:pt x="224" y="113"/>
                    </a:lnTo>
                    <a:lnTo>
                      <a:pt x="225" y="113"/>
                    </a:lnTo>
                    <a:lnTo>
                      <a:pt x="226" y="113"/>
                    </a:lnTo>
                    <a:lnTo>
                      <a:pt x="227" y="113"/>
                    </a:lnTo>
                    <a:lnTo>
                      <a:pt x="228" y="113"/>
                    </a:lnTo>
                    <a:lnTo>
                      <a:pt x="230" y="113"/>
                    </a:lnTo>
                    <a:lnTo>
                      <a:pt x="231" y="114"/>
                    </a:lnTo>
                    <a:lnTo>
                      <a:pt x="233" y="114"/>
                    </a:lnTo>
                    <a:lnTo>
                      <a:pt x="234" y="115"/>
                    </a:lnTo>
                    <a:lnTo>
                      <a:pt x="236" y="115"/>
                    </a:lnTo>
                    <a:lnTo>
                      <a:pt x="237" y="115"/>
                    </a:lnTo>
                    <a:lnTo>
                      <a:pt x="239" y="116"/>
                    </a:lnTo>
                    <a:lnTo>
                      <a:pt x="241" y="116"/>
                    </a:lnTo>
                    <a:lnTo>
                      <a:pt x="243" y="117"/>
                    </a:lnTo>
                    <a:lnTo>
                      <a:pt x="245" y="117"/>
                    </a:lnTo>
                    <a:lnTo>
                      <a:pt x="247" y="118"/>
                    </a:lnTo>
                    <a:lnTo>
                      <a:pt x="249" y="118"/>
                    </a:lnTo>
                    <a:lnTo>
                      <a:pt x="251" y="118"/>
                    </a:lnTo>
                    <a:lnTo>
                      <a:pt x="252" y="119"/>
                    </a:lnTo>
                    <a:lnTo>
                      <a:pt x="254" y="119"/>
                    </a:lnTo>
                    <a:lnTo>
                      <a:pt x="255" y="119"/>
                    </a:lnTo>
                    <a:lnTo>
                      <a:pt x="257" y="120"/>
                    </a:lnTo>
                    <a:lnTo>
                      <a:pt x="259" y="120"/>
                    </a:lnTo>
                    <a:lnTo>
                      <a:pt x="260" y="120"/>
                    </a:lnTo>
                    <a:lnTo>
                      <a:pt x="262" y="120"/>
                    </a:lnTo>
                    <a:lnTo>
                      <a:pt x="263" y="120"/>
                    </a:lnTo>
                    <a:lnTo>
                      <a:pt x="265" y="121"/>
                    </a:lnTo>
                    <a:lnTo>
                      <a:pt x="266" y="121"/>
                    </a:lnTo>
                    <a:lnTo>
                      <a:pt x="268" y="121"/>
                    </a:lnTo>
                    <a:lnTo>
                      <a:pt x="269" y="121"/>
                    </a:lnTo>
                    <a:lnTo>
                      <a:pt x="270" y="122"/>
                    </a:lnTo>
                    <a:lnTo>
                      <a:pt x="272" y="122"/>
                    </a:lnTo>
                    <a:lnTo>
                      <a:pt x="273" y="122"/>
                    </a:lnTo>
                    <a:lnTo>
                      <a:pt x="274" y="122"/>
                    </a:lnTo>
                    <a:lnTo>
                      <a:pt x="275" y="123"/>
                    </a:lnTo>
                    <a:lnTo>
                      <a:pt x="277" y="123"/>
                    </a:lnTo>
                    <a:lnTo>
                      <a:pt x="278" y="123"/>
                    </a:lnTo>
                    <a:lnTo>
                      <a:pt x="279" y="124"/>
                    </a:lnTo>
                    <a:lnTo>
                      <a:pt x="281" y="124"/>
                    </a:lnTo>
                    <a:lnTo>
                      <a:pt x="282" y="124"/>
                    </a:lnTo>
                    <a:lnTo>
                      <a:pt x="283" y="125"/>
                    </a:lnTo>
                    <a:lnTo>
                      <a:pt x="284" y="125"/>
                    </a:lnTo>
                    <a:lnTo>
                      <a:pt x="285" y="126"/>
                    </a:lnTo>
                    <a:lnTo>
                      <a:pt x="287" y="126"/>
                    </a:lnTo>
                    <a:lnTo>
                      <a:pt x="288" y="126"/>
                    </a:lnTo>
                    <a:lnTo>
                      <a:pt x="289" y="127"/>
                    </a:lnTo>
                    <a:lnTo>
                      <a:pt x="291" y="128"/>
                    </a:lnTo>
                    <a:lnTo>
                      <a:pt x="292" y="128"/>
                    </a:lnTo>
                    <a:lnTo>
                      <a:pt x="293" y="129"/>
                    </a:lnTo>
                    <a:lnTo>
                      <a:pt x="294" y="129"/>
                    </a:lnTo>
                    <a:lnTo>
                      <a:pt x="295" y="130"/>
                    </a:lnTo>
                    <a:lnTo>
                      <a:pt x="296" y="132"/>
                    </a:lnTo>
                    <a:lnTo>
                      <a:pt x="298" y="133"/>
                    </a:lnTo>
                    <a:lnTo>
                      <a:pt x="299" y="134"/>
                    </a:lnTo>
                    <a:lnTo>
                      <a:pt x="300" y="135"/>
                    </a:lnTo>
                    <a:lnTo>
                      <a:pt x="301" y="137"/>
                    </a:lnTo>
                    <a:lnTo>
                      <a:pt x="302" y="139"/>
                    </a:lnTo>
                    <a:lnTo>
                      <a:pt x="302" y="140"/>
                    </a:lnTo>
                    <a:lnTo>
                      <a:pt x="302" y="141"/>
                    </a:lnTo>
                    <a:lnTo>
                      <a:pt x="302" y="142"/>
                    </a:lnTo>
                    <a:lnTo>
                      <a:pt x="302" y="144"/>
                    </a:lnTo>
                    <a:lnTo>
                      <a:pt x="302" y="145"/>
                    </a:lnTo>
                    <a:lnTo>
                      <a:pt x="302" y="146"/>
                    </a:lnTo>
                    <a:lnTo>
                      <a:pt x="302" y="147"/>
                    </a:lnTo>
                    <a:lnTo>
                      <a:pt x="302" y="147"/>
                    </a:lnTo>
                    <a:lnTo>
                      <a:pt x="301" y="148"/>
                    </a:lnTo>
                    <a:lnTo>
                      <a:pt x="300" y="148"/>
                    </a:lnTo>
                    <a:lnTo>
                      <a:pt x="299" y="149"/>
                    </a:lnTo>
                    <a:lnTo>
                      <a:pt x="298" y="149"/>
                    </a:lnTo>
                    <a:lnTo>
                      <a:pt x="296" y="150"/>
                    </a:lnTo>
                    <a:lnTo>
                      <a:pt x="295" y="150"/>
                    </a:lnTo>
                    <a:lnTo>
                      <a:pt x="293" y="151"/>
                    </a:lnTo>
                    <a:lnTo>
                      <a:pt x="292" y="151"/>
                    </a:lnTo>
                    <a:lnTo>
                      <a:pt x="289" y="151"/>
                    </a:lnTo>
                    <a:lnTo>
                      <a:pt x="287" y="151"/>
                    </a:lnTo>
                    <a:lnTo>
                      <a:pt x="285" y="152"/>
                    </a:lnTo>
                    <a:lnTo>
                      <a:pt x="284" y="152"/>
                    </a:lnTo>
                    <a:lnTo>
                      <a:pt x="281" y="152"/>
                    </a:lnTo>
                    <a:lnTo>
                      <a:pt x="279" y="152"/>
                    </a:lnTo>
                    <a:lnTo>
                      <a:pt x="277" y="153"/>
                    </a:lnTo>
                    <a:lnTo>
                      <a:pt x="275" y="153"/>
                    </a:lnTo>
                    <a:lnTo>
                      <a:pt x="276" y="153"/>
                    </a:lnTo>
                    <a:lnTo>
                      <a:pt x="276" y="154"/>
                    </a:lnTo>
                    <a:lnTo>
                      <a:pt x="276" y="155"/>
                    </a:lnTo>
                    <a:lnTo>
                      <a:pt x="277" y="156"/>
                    </a:lnTo>
                    <a:lnTo>
                      <a:pt x="277" y="158"/>
                    </a:lnTo>
                    <a:lnTo>
                      <a:pt x="277" y="159"/>
                    </a:lnTo>
                    <a:lnTo>
                      <a:pt x="278" y="159"/>
                    </a:lnTo>
                    <a:lnTo>
                      <a:pt x="278" y="160"/>
                    </a:lnTo>
                    <a:lnTo>
                      <a:pt x="278" y="161"/>
                    </a:lnTo>
                    <a:lnTo>
                      <a:pt x="278" y="161"/>
                    </a:lnTo>
                    <a:lnTo>
                      <a:pt x="278" y="162"/>
                    </a:lnTo>
                    <a:lnTo>
                      <a:pt x="278" y="163"/>
                    </a:lnTo>
                    <a:lnTo>
                      <a:pt x="278" y="164"/>
                    </a:lnTo>
                    <a:lnTo>
                      <a:pt x="278" y="165"/>
                    </a:lnTo>
                    <a:lnTo>
                      <a:pt x="278" y="166"/>
                    </a:lnTo>
                    <a:lnTo>
                      <a:pt x="278" y="166"/>
                    </a:lnTo>
                    <a:lnTo>
                      <a:pt x="279" y="167"/>
                    </a:lnTo>
                    <a:lnTo>
                      <a:pt x="278" y="169"/>
                    </a:lnTo>
                    <a:lnTo>
                      <a:pt x="278" y="170"/>
                    </a:lnTo>
                    <a:lnTo>
                      <a:pt x="277" y="171"/>
                    </a:lnTo>
                    <a:lnTo>
                      <a:pt x="277" y="172"/>
                    </a:lnTo>
                    <a:lnTo>
                      <a:pt x="275" y="173"/>
                    </a:lnTo>
                    <a:lnTo>
                      <a:pt x="274" y="174"/>
                    </a:lnTo>
                    <a:lnTo>
                      <a:pt x="272" y="174"/>
                    </a:lnTo>
                    <a:lnTo>
                      <a:pt x="271" y="175"/>
                    </a:lnTo>
                    <a:lnTo>
                      <a:pt x="269" y="175"/>
                    </a:lnTo>
                    <a:lnTo>
                      <a:pt x="267" y="176"/>
                    </a:lnTo>
                    <a:lnTo>
                      <a:pt x="266" y="176"/>
                    </a:lnTo>
                    <a:lnTo>
                      <a:pt x="264" y="176"/>
                    </a:lnTo>
                    <a:lnTo>
                      <a:pt x="262" y="176"/>
                    </a:lnTo>
                    <a:lnTo>
                      <a:pt x="260" y="176"/>
                    </a:lnTo>
                    <a:lnTo>
                      <a:pt x="258" y="176"/>
                    </a:lnTo>
                    <a:lnTo>
                      <a:pt x="256" y="177"/>
                    </a:lnTo>
                    <a:lnTo>
                      <a:pt x="255" y="177"/>
                    </a:lnTo>
                    <a:lnTo>
                      <a:pt x="253" y="177"/>
                    </a:lnTo>
                    <a:lnTo>
                      <a:pt x="251" y="177"/>
                    </a:lnTo>
                    <a:lnTo>
                      <a:pt x="249" y="177"/>
                    </a:lnTo>
                    <a:lnTo>
                      <a:pt x="249" y="153"/>
                    </a:lnTo>
                    <a:lnTo>
                      <a:pt x="223" y="153"/>
                    </a:lnTo>
                    <a:lnTo>
                      <a:pt x="223" y="153"/>
                    </a:lnTo>
                    <a:lnTo>
                      <a:pt x="224" y="154"/>
                    </a:lnTo>
                    <a:lnTo>
                      <a:pt x="226" y="154"/>
                    </a:lnTo>
                    <a:lnTo>
                      <a:pt x="227" y="155"/>
                    </a:lnTo>
                    <a:lnTo>
                      <a:pt x="228" y="156"/>
                    </a:lnTo>
                    <a:lnTo>
                      <a:pt x="229" y="158"/>
                    </a:lnTo>
                    <a:lnTo>
                      <a:pt x="230" y="159"/>
                    </a:lnTo>
                    <a:lnTo>
                      <a:pt x="230" y="161"/>
                    </a:lnTo>
                    <a:lnTo>
                      <a:pt x="230" y="161"/>
                    </a:lnTo>
                    <a:lnTo>
                      <a:pt x="229" y="162"/>
                    </a:lnTo>
                    <a:lnTo>
                      <a:pt x="227" y="163"/>
                    </a:lnTo>
                    <a:lnTo>
                      <a:pt x="227" y="164"/>
                    </a:lnTo>
                    <a:lnTo>
                      <a:pt x="225" y="164"/>
                    </a:lnTo>
                    <a:lnTo>
                      <a:pt x="224" y="164"/>
                    </a:lnTo>
                    <a:lnTo>
                      <a:pt x="223" y="164"/>
                    </a:lnTo>
                    <a:lnTo>
                      <a:pt x="223" y="164"/>
                    </a:lnTo>
                    <a:lnTo>
                      <a:pt x="223" y="165"/>
                    </a:lnTo>
                    <a:lnTo>
                      <a:pt x="224" y="166"/>
                    </a:lnTo>
                    <a:lnTo>
                      <a:pt x="225" y="167"/>
                    </a:lnTo>
                    <a:lnTo>
                      <a:pt x="225" y="168"/>
                    </a:lnTo>
                    <a:lnTo>
                      <a:pt x="226" y="169"/>
                    </a:lnTo>
                    <a:lnTo>
                      <a:pt x="226" y="170"/>
                    </a:lnTo>
                    <a:lnTo>
                      <a:pt x="227" y="171"/>
                    </a:lnTo>
                    <a:lnTo>
                      <a:pt x="227" y="172"/>
                    </a:lnTo>
                    <a:lnTo>
                      <a:pt x="228" y="173"/>
                    </a:lnTo>
                    <a:lnTo>
                      <a:pt x="229" y="174"/>
                    </a:lnTo>
                    <a:lnTo>
                      <a:pt x="230" y="176"/>
                    </a:lnTo>
                    <a:lnTo>
                      <a:pt x="230" y="177"/>
                    </a:lnTo>
                    <a:lnTo>
                      <a:pt x="230" y="178"/>
                    </a:lnTo>
                    <a:lnTo>
                      <a:pt x="231" y="179"/>
                    </a:lnTo>
                    <a:lnTo>
                      <a:pt x="231" y="179"/>
                    </a:lnTo>
                    <a:lnTo>
                      <a:pt x="231" y="180"/>
                    </a:lnTo>
                    <a:lnTo>
                      <a:pt x="232" y="181"/>
                    </a:lnTo>
                    <a:lnTo>
                      <a:pt x="232" y="182"/>
                    </a:lnTo>
                    <a:lnTo>
                      <a:pt x="232" y="183"/>
                    </a:lnTo>
                    <a:lnTo>
                      <a:pt x="233" y="183"/>
                    </a:lnTo>
                    <a:lnTo>
                      <a:pt x="233" y="184"/>
                    </a:lnTo>
                    <a:lnTo>
                      <a:pt x="233" y="185"/>
                    </a:lnTo>
                    <a:lnTo>
                      <a:pt x="233" y="186"/>
                    </a:lnTo>
                    <a:lnTo>
                      <a:pt x="234" y="187"/>
                    </a:lnTo>
                    <a:lnTo>
                      <a:pt x="234" y="188"/>
                    </a:lnTo>
                    <a:lnTo>
                      <a:pt x="234" y="189"/>
                    </a:lnTo>
                    <a:lnTo>
                      <a:pt x="235" y="190"/>
                    </a:lnTo>
                    <a:lnTo>
                      <a:pt x="235" y="191"/>
                    </a:lnTo>
                    <a:lnTo>
                      <a:pt x="235" y="192"/>
                    </a:lnTo>
                    <a:lnTo>
                      <a:pt x="235" y="193"/>
                    </a:lnTo>
                    <a:lnTo>
                      <a:pt x="236" y="194"/>
                    </a:lnTo>
                    <a:lnTo>
                      <a:pt x="236" y="195"/>
                    </a:lnTo>
                    <a:lnTo>
                      <a:pt x="236" y="196"/>
                    </a:lnTo>
                    <a:lnTo>
                      <a:pt x="236" y="197"/>
                    </a:lnTo>
                    <a:lnTo>
                      <a:pt x="237" y="198"/>
                    </a:lnTo>
                    <a:lnTo>
                      <a:pt x="237" y="199"/>
                    </a:lnTo>
                    <a:lnTo>
                      <a:pt x="237" y="201"/>
                    </a:lnTo>
                    <a:lnTo>
                      <a:pt x="237" y="202"/>
                    </a:lnTo>
                    <a:lnTo>
                      <a:pt x="237" y="203"/>
                    </a:lnTo>
                    <a:lnTo>
                      <a:pt x="238" y="204"/>
                    </a:lnTo>
                    <a:lnTo>
                      <a:pt x="238" y="205"/>
                    </a:lnTo>
                    <a:lnTo>
                      <a:pt x="238" y="206"/>
                    </a:lnTo>
                    <a:lnTo>
                      <a:pt x="238" y="208"/>
                    </a:lnTo>
                    <a:lnTo>
                      <a:pt x="239" y="209"/>
                    </a:lnTo>
                    <a:lnTo>
                      <a:pt x="239" y="210"/>
                    </a:lnTo>
                    <a:lnTo>
                      <a:pt x="239" y="211"/>
                    </a:lnTo>
                    <a:lnTo>
                      <a:pt x="239" y="212"/>
                    </a:lnTo>
                    <a:lnTo>
                      <a:pt x="239" y="213"/>
                    </a:lnTo>
                    <a:lnTo>
                      <a:pt x="239" y="215"/>
                    </a:lnTo>
                    <a:lnTo>
                      <a:pt x="239" y="216"/>
                    </a:lnTo>
                    <a:lnTo>
                      <a:pt x="240" y="217"/>
                    </a:lnTo>
                    <a:lnTo>
                      <a:pt x="240" y="218"/>
                    </a:lnTo>
                    <a:lnTo>
                      <a:pt x="240" y="219"/>
                    </a:lnTo>
                    <a:lnTo>
                      <a:pt x="241" y="220"/>
                    </a:lnTo>
                    <a:lnTo>
                      <a:pt x="241" y="221"/>
                    </a:lnTo>
                    <a:lnTo>
                      <a:pt x="241" y="222"/>
                    </a:lnTo>
                    <a:lnTo>
                      <a:pt x="241" y="224"/>
                    </a:lnTo>
                    <a:lnTo>
                      <a:pt x="241" y="225"/>
                    </a:lnTo>
                    <a:lnTo>
                      <a:pt x="241" y="226"/>
                    </a:lnTo>
                    <a:lnTo>
                      <a:pt x="241" y="226"/>
                    </a:lnTo>
                    <a:lnTo>
                      <a:pt x="242" y="228"/>
                    </a:lnTo>
                    <a:lnTo>
                      <a:pt x="242" y="228"/>
                    </a:lnTo>
                    <a:lnTo>
                      <a:pt x="242" y="230"/>
                    </a:lnTo>
                    <a:lnTo>
                      <a:pt x="243" y="231"/>
                    </a:lnTo>
                    <a:lnTo>
                      <a:pt x="243" y="232"/>
                    </a:lnTo>
                    <a:lnTo>
                      <a:pt x="243" y="233"/>
                    </a:lnTo>
                    <a:lnTo>
                      <a:pt x="243" y="233"/>
                    </a:lnTo>
                    <a:lnTo>
                      <a:pt x="243" y="234"/>
                    </a:lnTo>
                    <a:lnTo>
                      <a:pt x="244" y="235"/>
                    </a:lnTo>
                    <a:lnTo>
                      <a:pt x="244" y="236"/>
                    </a:lnTo>
                    <a:lnTo>
                      <a:pt x="245" y="237"/>
                    </a:lnTo>
                    <a:lnTo>
                      <a:pt x="245" y="238"/>
                    </a:lnTo>
                    <a:lnTo>
                      <a:pt x="245" y="239"/>
                    </a:lnTo>
                    <a:lnTo>
                      <a:pt x="245" y="240"/>
                    </a:lnTo>
                    <a:lnTo>
                      <a:pt x="245" y="241"/>
                    </a:lnTo>
                    <a:lnTo>
                      <a:pt x="245" y="242"/>
                    </a:lnTo>
                    <a:lnTo>
                      <a:pt x="246" y="243"/>
                    </a:lnTo>
                    <a:lnTo>
                      <a:pt x="246" y="243"/>
                    </a:lnTo>
                    <a:lnTo>
                      <a:pt x="246" y="244"/>
                    </a:lnTo>
                    <a:lnTo>
                      <a:pt x="246" y="245"/>
                    </a:lnTo>
                    <a:lnTo>
                      <a:pt x="247" y="246"/>
                    </a:lnTo>
                    <a:lnTo>
                      <a:pt x="247" y="247"/>
                    </a:lnTo>
                    <a:lnTo>
                      <a:pt x="248" y="249"/>
                    </a:lnTo>
                    <a:lnTo>
                      <a:pt x="248" y="250"/>
                    </a:lnTo>
                    <a:lnTo>
                      <a:pt x="249" y="252"/>
                    </a:lnTo>
                    <a:lnTo>
                      <a:pt x="249" y="253"/>
                    </a:lnTo>
                    <a:lnTo>
                      <a:pt x="249" y="254"/>
                    </a:lnTo>
                    <a:lnTo>
                      <a:pt x="250" y="255"/>
                    </a:lnTo>
                    <a:lnTo>
                      <a:pt x="250" y="256"/>
                    </a:lnTo>
                    <a:lnTo>
                      <a:pt x="251" y="257"/>
                    </a:lnTo>
                    <a:lnTo>
                      <a:pt x="251" y="258"/>
                    </a:lnTo>
                    <a:lnTo>
                      <a:pt x="251" y="259"/>
                    </a:lnTo>
                    <a:lnTo>
                      <a:pt x="252" y="260"/>
                    </a:lnTo>
                    <a:lnTo>
                      <a:pt x="252" y="261"/>
                    </a:lnTo>
                    <a:lnTo>
                      <a:pt x="252" y="261"/>
                    </a:lnTo>
                    <a:lnTo>
                      <a:pt x="253" y="262"/>
                    </a:lnTo>
                    <a:lnTo>
                      <a:pt x="253" y="263"/>
                    </a:lnTo>
                    <a:lnTo>
                      <a:pt x="253" y="264"/>
                    </a:lnTo>
                    <a:lnTo>
                      <a:pt x="254" y="265"/>
                    </a:lnTo>
                    <a:lnTo>
                      <a:pt x="254" y="266"/>
                    </a:lnTo>
                    <a:lnTo>
                      <a:pt x="255" y="267"/>
                    </a:lnTo>
                    <a:lnTo>
                      <a:pt x="255" y="268"/>
                    </a:lnTo>
                    <a:lnTo>
                      <a:pt x="255" y="269"/>
                    </a:lnTo>
                    <a:lnTo>
                      <a:pt x="255" y="270"/>
                    </a:lnTo>
                    <a:lnTo>
                      <a:pt x="256" y="271"/>
                    </a:lnTo>
                    <a:lnTo>
                      <a:pt x="257" y="272"/>
                    </a:lnTo>
                    <a:lnTo>
                      <a:pt x="257" y="273"/>
                    </a:lnTo>
                    <a:lnTo>
                      <a:pt x="257" y="274"/>
                    </a:lnTo>
                    <a:lnTo>
                      <a:pt x="258" y="275"/>
                    </a:lnTo>
                    <a:lnTo>
                      <a:pt x="258" y="276"/>
                    </a:lnTo>
                    <a:lnTo>
                      <a:pt x="259" y="277"/>
                    </a:lnTo>
                    <a:lnTo>
                      <a:pt x="259" y="278"/>
                    </a:lnTo>
                    <a:lnTo>
                      <a:pt x="259" y="279"/>
                    </a:lnTo>
                    <a:lnTo>
                      <a:pt x="259" y="280"/>
                    </a:lnTo>
                    <a:lnTo>
                      <a:pt x="260" y="280"/>
                    </a:lnTo>
                    <a:lnTo>
                      <a:pt x="260" y="281"/>
                    </a:lnTo>
                    <a:lnTo>
                      <a:pt x="261" y="282"/>
                    </a:lnTo>
                    <a:lnTo>
                      <a:pt x="261" y="283"/>
                    </a:lnTo>
                    <a:lnTo>
                      <a:pt x="261" y="284"/>
                    </a:lnTo>
                    <a:lnTo>
                      <a:pt x="262" y="284"/>
                    </a:lnTo>
                    <a:lnTo>
                      <a:pt x="262" y="285"/>
                    </a:lnTo>
                    <a:lnTo>
                      <a:pt x="263" y="285"/>
                    </a:lnTo>
                    <a:lnTo>
                      <a:pt x="263" y="285"/>
                    </a:lnTo>
                    <a:lnTo>
                      <a:pt x="265" y="285"/>
                    </a:lnTo>
                    <a:lnTo>
                      <a:pt x="266" y="285"/>
                    </a:lnTo>
                    <a:lnTo>
                      <a:pt x="267" y="285"/>
                    </a:lnTo>
                    <a:lnTo>
                      <a:pt x="269" y="286"/>
                    </a:lnTo>
                    <a:lnTo>
                      <a:pt x="271" y="286"/>
                    </a:lnTo>
                    <a:lnTo>
                      <a:pt x="273" y="286"/>
                    </a:lnTo>
                    <a:lnTo>
                      <a:pt x="276" y="287"/>
                    </a:lnTo>
                    <a:lnTo>
                      <a:pt x="277" y="287"/>
                    </a:lnTo>
                    <a:lnTo>
                      <a:pt x="278" y="287"/>
                    </a:lnTo>
                    <a:lnTo>
                      <a:pt x="279" y="287"/>
                    </a:lnTo>
                    <a:lnTo>
                      <a:pt x="280" y="288"/>
                    </a:lnTo>
                    <a:lnTo>
                      <a:pt x="281" y="288"/>
                    </a:lnTo>
                    <a:lnTo>
                      <a:pt x="282" y="288"/>
                    </a:lnTo>
                    <a:lnTo>
                      <a:pt x="284" y="288"/>
                    </a:lnTo>
                    <a:lnTo>
                      <a:pt x="284" y="289"/>
                    </a:lnTo>
                    <a:lnTo>
                      <a:pt x="286" y="289"/>
                    </a:lnTo>
                    <a:lnTo>
                      <a:pt x="287" y="289"/>
                    </a:lnTo>
                    <a:lnTo>
                      <a:pt x="288" y="289"/>
                    </a:lnTo>
                    <a:lnTo>
                      <a:pt x="289" y="290"/>
                    </a:lnTo>
                    <a:lnTo>
                      <a:pt x="291" y="290"/>
                    </a:lnTo>
                    <a:lnTo>
                      <a:pt x="292" y="291"/>
                    </a:lnTo>
                    <a:lnTo>
                      <a:pt x="294" y="293"/>
                    </a:lnTo>
                    <a:lnTo>
                      <a:pt x="296" y="294"/>
                    </a:lnTo>
                    <a:lnTo>
                      <a:pt x="296" y="295"/>
                    </a:lnTo>
                    <a:lnTo>
                      <a:pt x="298" y="297"/>
                    </a:lnTo>
                    <a:lnTo>
                      <a:pt x="298" y="297"/>
                    </a:lnTo>
                    <a:lnTo>
                      <a:pt x="299" y="298"/>
                    </a:lnTo>
                    <a:lnTo>
                      <a:pt x="299" y="299"/>
                    </a:lnTo>
                    <a:lnTo>
                      <a:pt x="299" y="300"/>
                    </a:lnTo>
                    <a:lnTo>
                      <a:pt x="299" y="301"/>
                    </a:lnTo>
                    <a:lnTo>
                      <a:pt x="299" y="303"/>
                    </a:lnTo>
                    <a:lnTo>
                      <a:pt x="299" y="304"/>
                    </a:lnTo>
                    <a:lnTo>
                      <a:pt x="299" y="305"/>
                    </a:lnTo>
                    <a:lnTo>
                      <a:pt x="299" y="306"/>
                    </a:lnTo>
                    <a:lnTo>
                      <a:pt x="298" y="307"/>
                    </a:lnTo>
                    <a:lnTo>
                      <a:pt x="297" y="308"/>
                    </a:lnTo>
                    <a:lnTo>
                      <a:pt x="296" y="308"/>
                    </a:lnTo>
                    <a:lnTo>
                      <a:pt x="295" y="308"/>
                    </a:lnTo>
                    <a:lnTo>
                      <a:pt x="293" y="308"/>
                    </a:lnTo>
                    <a:lnTo>
                      <a:pt x="292" y="308"/>
                    </a:lnTo>
                    <a:lnTo>
                      <a:pt x="291" y="308"/>
                    </a:lnTo>
                    <a:lnTo>
                      <a:pt x="289" y="308"/>
                    </a:lnTo>
                    <a:lnTo>
                      <a:pt x="287" y="308"/>
                    </a:lnTo>
                    <a:lnTo>
                      <a:pt x="286" y="308"/>
                    </a:lnTo>
                    <a:lnTo>
                      <a:pt x="284" y="308"/>
                    </a:lnTo>
                    <a:lnTo>
                      <a:pt x="282" y="308"/>
                    </a:lnTo>
                    <a:lnTo>
                      <a:pt x="280" y="308"/>
                    </a:lnTo>
                    <a:lnTo>
                      <a:pt x="277" y="308"/>
                    </a:lnTo>
                    <a:lnTo>
                      <a:pt x="275" y="308"/>
                    </a:lnTo>
                    <a:lnTo>
                      <a:pt x="272" y="308"/>
                    </a:lnTo>
                    <a:lnTo>
                      <a:pt x="270" y="308"/>
                    </a:lnTo>
                    <a:lnTo>
                      <a:pt x="267" y="308"/>
                    </a:lnTo>
                    <a:lnTo>
                      <a:pt x="264" y="308"/>
                    </a:lnTo>
                    <a:lnTo>
                      <a:pt x="261" y="308"/>
                    </a:lnTo>
                    <a:lnTo>
                      <a:pt x="258" y="308"/>
                    </a:lnTo>
                    <a:lnTo>
                      <a:pt x="255" y="308"/>
                    </a:lnTo>
                    <a:lnTo>
                      <a:pt x="251" y="308"/>
                    </a:lnTo>
                    <a:lnTo>
                      <a:pt x="248" y="308"/>
                    </a:lnTo>
                    <a:lnTo>
                      <a:pt x="245" y="308"/>
                    </a:lnTo>
                    <a:lnTo>
                      <a:pt x="242" y="308"/>
                    </a:lnTo>
                    <a:lnTo>
                      <a:pt x="238" y="308"/>
                    </a:lnTo>
                    <a:lnTo>
                      <a:pt x="235" y="308"/>
                    </a:lnTo>
                    <a:lnTo>
                      <a:pt x="231" y="308"/>
                    </a:lnTo>
                    <a:lnTo>
                      <a:pt x="228" y="308"/>
                    </a:lnTo>
                    <a:lnTo>
                      <a:pt x="224" y="308"/>
                    </a:lnTo>
                    <a:lnTo>
                      <a:pt x="221" y="308"/>
                    </a:lnTo>
                    <a:lnTo>
                      <a:pt x="217" y="308"/>
                    </a:lnTo>
                    <a:lnTo>
                      <a:pt x="213" y="308"/>
                    </a:lnTo>
                    <a:lnTo>
                      <a:pt x="210" y="308"/>
                    </a:lnTo>
                    <a:lnTo>
                      <a:pt x="206" y="308"/>
                    </a:lnTo>
                    <a:lnTo>
                      <a:pt x="203" y="308"/>
                    </a:lnTo>
                    <a:lnTo>
                      <a:pt x="199" y="308"/>
                    </a:lnTo>
                    <a:lnTo>
                      <a:pt x="195" y="307"/>
                    </a:lnTo>
                    <a:lnTo>
                      <a:pt x="192" y="307"/>
                    </a:lnTo>
                    <a:lnTo>
                      <a:pt x="188" y="307"/>
                    </a:lnTo>
                    <a:lnTo>
                      <a:pt x="185" y="307"/>
                    </a:lnTo>
                    <a:lnTo>
                      <a:pt x="181" y="307"/>
                    </a:lnTo>
                    <a:lnTo>
                      <a:pt x="178" y="307"/>
                    </a:lnTo>
                    <a:lnTo>
                      <a:pt x="174" y="307"/>
                    </a:lnTo>
                    <a:lnTo>
                      <a:pt x="170" y="307"/>
                    </a:lnTo>
                    <a:lnTo>
                      <a:pt x="167" y="307"/>
                    </a:lnTo>
                    <a:lnTo>
                      <a:pt x="164" y="307"/>
                    </a:lnTo>
                    <a:lnTo>
                      <a:pt x="161" y="307"/>
                    </a:lnTo>
                    <a:lnTo>
                      <a:pt x="158" y="307"/>
                    </a:lnTo>
                    <a:lnTo>
                      <a:pt x="155" y="307"/>
                    </a:lnTo>
                    <a:lnTo>
                      <a:pt x="152" y="307"/>
                    </a:lnTo>
                    <a:lnTo>
                      <a:pt x="149" y="307"/>
                    </a:lnTo>
                    <a:lnTo>
                      <a:pt x="146" y="307"/>
                    </a:lnTo>
                    <a:lnTo>
                      <a:pt x="144" y="307"/>
                    </a:lnTo>
                    <a:lnTo>
                      <a:pt x="142" y="307"/>
                    </a:lnTo>
                    <a:lnTo>
                      <a:pt x="139" y="307"/>
                    </a:lnTo>
                    <a:lnTo>
                      <a:pt x="137" y="307"/>
                    </a:lnTo>
                    <a:lnTo>
                      <a:pt x="135" y="307"/>
                    </a:lnTo>
                    <a:lnTo>
                      <a:pt x="133" y="307"/>
                    </a:lnTo>
                    <a:lnTo>
                      <a:pt x="131" y="307"/>
                    </a:lnTo>
                    <a:lnTo>
                      <a:pt x="129" y="307"/>
                    </a:lnTo>
                    <a:lnTo>
                      <a:pt x="128" y="307"/>
                    </a:lnTo>
                    <a:lnTo>
                      <a:pt x="126" y="307"/>
                    </a:lnTo>
                    <a:lnTo>
                      <a:pt x="125" y="307"/>
                    </a:lnTo>
                    <a:lnTo>
                      <a:pt x="124" y="306"/>
                    </a:lnTo>
                    <a:lnTo>
                      <a:pt x="123" y="306"/>
                    </a:lnTo>
                    <a:lnTo>
                      <a:pt x="121" y="306"/>
                    </a:lnTo>
                    <a:lnTo>
                      <a:pt x="120" y="306"/>
                    </a:lnTo>
                    <a:lnTo>
                      <a:pt x="118" y="306"/>
                    </a:lnTo>
                    <a:lnTo>
                      <a:pt x="117" y="306"/>
                    </a:lnTo>
                    <a:lnTo>
                      <a:pt x="116" y="306"/>
                    </a:lnTo>
                    <a:lnTo>
                      <a:pt x="114" y="306"/>
                    </a:lnTo>
                    <a:lnTo>
                      <a:pt x="112" y="306"/>
                    </a:lnTo>
                    <a:lnTo>
                      <a:pt x="110" y="306"/>
                    </a:lnTo>
                    <a:lnTo>
                      <a:pt x="109" y="306"/>
                    </a:lnTo>
                    <a:lnTo>
                      <a:pt x="107" y="306"/>
                    </a:lnTo>
                    <a:lnTo>
                      <a:pt x="105" y="306"/>
                    </a:lnTo>
                    <a:lnTo>
                      <a:pt x="103" y="306"/>
                    </a:lnTo>
                    <a:lnTo>
                      <a:pt x="101" y="306"/>
                    </a:lnTo>
                    <a:lnTo>
                      <a:pt x="99" y="306"/>
                    </a:lnTo>
                    <a:lnTo>
                      <a:pt x="97" y="306"/>
                    </a:lnTo>
                    <a:lnTo>
                      <a:pt x="95" y="306"/>
                    </a:lnTo>
                    <a:lnTo>
                      <a:pt x="93" y="306"/>
                    </a:lnTo>
                    <a:lnTo>
                      <a:pt x="91" y="306"/>
                    </a:lnTo>
                    <a:lnTo>
                      <a:pt x="89" y="306"/>
                    </a:lnTo>
                    <a:lnTo>
                      <a:pt x="86" y="306"/>
                    </a:lnTo>
                    <a:lnTo>
                      <a:pt x="84" y="306"/>
                    </a:lnTo>
                    <a:lnTo>
                      <a:pt x="83" y="307"/>
                    </a:lnTo>
                    <a:lnTo>
                      <a:pt x="80" y="307"/>
                    </a:lnTo>
                    <a:lnTo>
                      <a:pt x="78" y="307"/>
                    </a:lnTo>
                    <a:lnTo>
                      <a:pt x="76" y="307"/>
                    </a:lnTo>
                    <a:lnTo>
                      <a:pt x="74" y="307"/>
                    </a:lnTo>
                    <a:lnTo>
                      <a:pt x="71" y="307"/>
                    </a:lnTo>
                    <a:lnTo>
                      <a:pt x="69" y="307"/>
                    </a:lnTo>
                    <a:lnTo>
                      <a:pt x="67" y="307"/>
                    </a:lnTo>
                    <a:lnTo>
                      <a:pt x="65" y="307"/>
                    </a:lnTo>
                    <a:lnTo>
                      <a:pt x="63" y="307"/>
                    </a:lnTo>
                    <a:lnTo>
                      <a:pt x="61" y="307"/>
                    </a:lnTo>
                    <a:lnTo>
                      <a:pt x="58" y="307"/>
                    </a:lnTo>
                    <a:lnTo>
                      <a:pt x="56" y="307"/>
                    </a:lnTo>
                    <a:lnTo>
                      <a:pt x="54" y="307"/>
                    </a:lnTo>
                    <a:lnTo>
                      <a:pt x="52" y="307"/>
                    </a:lnTo>
                    <a:lnTo>
                      <a:pt x="50" y="307"/>
                    </a:lnTo>
                    <a:lnTo>
                      <a:pt x="48" y="307"/>
                    </a:lnTo>
                    <a:lnTo>
                      <a:pt x="46" y="307"/>
                    </a:lnTo>
                    <a:lnTo>
                      <a:pt x="44" y="307"/>
                    </a:lnTo>
                    <a:lnTo>
                      <a:pt x="41" y="307"/>
                    </a:lnTo>
                    <a:lnTo>
                      <a:pt x="40" y="307"/>
                    </a:lnTo>
                    <a:lnTo>
                      <a:pt x="38" y="307"/>
                    </a:lnTo>
                    <a:lnTo>
                      <a:pt x="36" y="307"/>
                    </a:lnTo>
                    <a:lnTo>
                      <a:pt x="34" y="307"/>
                    </a:lnTo>
                    <a:lnTo>
                      <a:pt x="32" y="307"/>
                    </a:lnTo>
                    <a:lnTo>
                      <a:pt x="31" y="306"/>
                    </a:lnTo>
                    <a:lnTo>
                      <a:pt x="29" y="306"/>
                    </a:lnTo>
                    <a:lnTo>
                      <a:pt x="27" y="306"/>
                    </a:lnTo>
                    <a:lnTo>
                      <a:pt x="26" y="306"/>
                    </a:lnTo>
                    <a:lnTo>
                      <a:pt x="24" y="306"/>
                    </a:lnTo>
                    <a:lnTo>
                      <a:pt x="23" y="306"/>
                    </a:lnTo>
                    <a:lnTo>
                      <a:pt x="21" y="306"/>
                    </a:lnTo>
                    <a:lnTo>
                      <a:pt x="20" y="306"/>
                    </a:lnTo>
                    <a:lnTo>
                      <a:pt x="19" y="306"/>
                    </a:lnTo>
                    <a:lnTo>
                      <a:pt x="17" y="306"/>
                    </a:lnTo>
                    <a:lnTo>
                      <a:pt x="17" y="306"/>
                    </a:lnTo>
                    <a:lnTo>
                      <a:pt x="15" y="306"/>
                    </a:lnTo>
                    <a:lnTo>
                      <a:pt x="14" y="306"/>
                    </a:lnTo>
                    <a:lnTo>
                      <a:pt x="12" y="306"/>
                    </a:lnTo>
                    <a:lnTo>
                      <a:pt x="11" y="306"/>
                    </a:lnTo>
                    <a:lnTo>
                      <a:pt x="10" y="306"/>
                    </a:lnTo>
                    <a:lnTo>
                      <a:pt x="9" y="305"/>
                    </a:lnTo>
                    <a:lnTo>
                      <a:pt x="7" y="305"/>
                    </a:lnTo>
                    <a:lnTo>
                      <a:pt x="6" y="305"/>
                    </a:lnTo>
                    <a:lnTo>
                      <a:pt x="4" y="304"/>
                    </a:lnTo>
                    <a:lnTo>
                      <a:pt x="3" y="304"/>
                    </a:lnTo>
                    <a:lnTo>
                      <a:pt x="2" y="303"/>
                    </a:lnTo>
                    <a:lnTo>
                      <a:pt x="1" y="302"/>
                    </a:lnTo>
                    <a:lnTo>
                      <a:pt x="1" y="302"/>
                    </a:lnTo>
                    <a:lnTo>
                      <a:pt x="0" y="300"/>
                    </a:lnTo>
                    <a:lnTo>
                      <a:pt x="0" y="299"/>
                    </a:lnTo>
                    <a:lnTo>
                      <a:pt x="0" y="297"/>
                    </a:lnTo>
                    <a:lnTo>
                      <a:pt x="0" y="296"/>
                    </a:lnTo>
                    <a:lnTo>
                      <a:pt x="0" y="295"/>
                    </a:lnTo>
                    <a:lnTo>
                      <a:pt x="1" y="295"/>
                    </a:lnTo>
                    <a:lnTo>
                      <a:pt x="1" y="294"/>
                    </a:lnTo>
                    <a:lnTo>
                      <a:pt x="2" y="293"/>
                    </a:lnTo>
                    <a:lnTo>
                      <a:pt x="2" y="292"/>
                    </a:lnTo>
                    <a:lnTo>
                      <a:pt x="3" y="291"/>
                    </a:lnTo>
                    <a:lnTo>
                      <a:pt x="5" y="290"/>
                    </a:lnTo>
                    <a:lnTo>
                      <a:pt x="6" y="289"/>
                    </a:lnTo>
                    <a:lnTo>
                      <a:pt x="7" y="289"/>
                    </a:lnTo>
                    <a:lnTo>
                      <a:pt x="9" y="288"/>
                    </a:lnTo>
                    <a:lnTo>
                      <a:pt x="11" y="287"/>
                    </a:lnTo>
                    <a:lnTo>
                      <a:pt x="12" y="286"/>
                    </a:lnTo>
                    <a:lnTo>
                      <a:pt x="14" y="286"/>
                    </a:lnTo>
                    <a:lnTo>
                      <a:pt x="15" y="285"/>
                    </a:lnTo>
                    <a:lnTo>
                      <a:pt x="17" y="285"/>
                    </a:lnTo>
                    <a:lnTo>
                      <a:pt x="19" y="284"/>
                    </a:lnTo>
                    <a:lnTo>
                      <a:pt x="21" y="284"/>
                    </a:lnTo>
                    <a:lnTo>
                      <a:pt x="23" y="284"/>
                    </a:lnTo>
                    <a:lnTo>
                      <a:pt x="25" y="284"/>
                    </a:lnTo>
                    <a:lnTo>
                      <a:pt x="27" y="284"/>
                    </a:lnTo>
                    <a:lnTo>
                      <a:pt x="29" y="284"/>
                    </a:lnTo>
                    <a:lnTo>
                      <a:pt x="31" y="284"/>
                    </a:lnTo>
                    <a:lnTo>
                      <a:pt x="33" y="284"/>
                    </a:lnTo>
                    <a:lnTo>
                      <a:pt x="35" y="284"/>
                    </a:lnTo>
                    <a:lnTo>
                      <a:pt x="37" y="284"/>
                    </a:lnTo>
                    <a:lnTo>
                      <a:pt x="39" y="284"/>
                    </a:lnTo>
                    <a:lnTo>
                      <a:pt x="41" y="284"/>
                    </a:lnTo>
                    <a:lnTo>
                      <a:pt x="43" y="284"/>
                    </a:lnTo>
                    <a:lnTo>
                      <a:pt x="45" y="284"/>
                    </a:lnTo>
                    <a:lnTo>
                      <a:pt x="47" y="284"/>
                    </a:lnTo>
                    <a:lnTo>
                      <a:pt x="49" y="284"/>
                    </a:lnTo>
                    <a:lnTo>
                      <a:pt x="51" y="284"/>
                    </a:lnTo>
                    <a:lnTo>
                      <a:pt x="51" y="284"/>
                    </a:lnTo>
                    <a:lnTo>
                      <a:pt x="52" y="283"/>
                    </a:lnTo>
                    <a:lnTo>
                      <a:pt x="53" y="282"/>
                    </a:lnTo>
                    <a:lnTo>
                      <a:pt x="53" y="282"/>
                    </a:lnTo>
                    <a:lnTo>
                      <a:pt x="54" y="281"/>
                    </a:lnTo>
                    <a:lnTo>
                      <a:pt x="55" y="280"/>
                    </a:lnTo>
                    <a:lnTo>
                      <a:pt x="55" y="279"/>
                    </a:lnTo>
                    <a:lnTo>
                      <a:pt x="56" y="278"/>
                    </a:lnTo>
                    <a:lnTo>
                      <a:pt x="57" y="277"/>
                    </a:lnTo>
                    <a:lnTo>
                      <a:pt x="58" y="276"/>
                    </a:lnTo>
                    <a:lnTo>
                      <a:pt x="58" y="275"/>
                    </a:lnTo>
                    <a:lnTo>
                      <a:pt x="59" y="274"/>
                    </a:lnTo>
                    <a:lnTo>
                      <a:pt x="60" y="273"/>
                    </a:lnTo>
                    <a:lnTo>
                      <a:pt x="61" y="272"/>
                    </a:lnTo>
                    <a:lnTo>
                      <a:pt x="62" y="270"/>
                    </a:lnTo>
                    <a:lnTo>
                      <a:pt x="63" y="269"/>
                    </a:lnTo>
                    <a:lnTo>
                      <a:pt x="63" y="267"/>
                    </a:lnTo>
                    <a:lnTo>
                      <a:pt x="64" y="266"/>
                    </a:lnTo>
                    <a:lnTo>
                      <a:pt x="65" y="265"/>
                    </a:lnTo>
                    <a:lnTo>
                      <a:pt x="66" y="264"/>
                    </a:lnTo>
                    <a:lnTo>
                      <a:pt x="66" y="262"/>
                    </a:lnTo>
                    <a:lnTo>
                      <a:pt x="68" y="261"/>
                    </a:lnTo>
                    <a:lnTo>
                      <a:pt x="68" y="260"/>
                    </a:lnTo>
                    <a:lnTo>
                      <a:pt x="69" y="259"/>
                    </a:lnTo>
                    <a:lnTo>
                      <a:pt x="70" y="258"/>
                    </a:lnTo>
                    <a:lnTo>
                      <a:pt x="71" y="257"/>
                    </a:lnTo>
                    <a:lnTo>
                      <a:pt x="71" y="256"/>
                    </a:lnTo>
                    <a:lnTo>
                      <a:pt x="72" y="255"/>
                    </a:lnTo>
                    <a:lnTo>
                      <a:pt x="72" y="254"/>
                    </a:lnTo>
                    <a:lnTo>
                      <a:pt x="73" y="253"/>
                    </a:lnTo>
                    <a:lnTo>
                      <a:pt x="73" y="253"/>
                    </a:lnTo>
                    <a:lnTo>
                      <a:pt x="74" y="252"/>
                    </a:lnTo>
                    <a:lnTo>
                      <a:pt x="74" y="251"/>
                    </a:lnTo>
                    <a:lnTo>
                      <a:pt x="75" y="250"/>
                    </a:lnTo>
                    <a:lnTo>
                      <a:pt x="76" y="249"/>
                    </a:lnTo>
                    <a:lnTo>
                      <a:pt x="77" y="247"/>
                    </a:lnTo>
                    <a:lnTo>
                      <a:pt x="77" y="246"/>
                    </a:lnTo>
                    <a:lnTo>
                      <a:pt x="78" y="245"/>
                    </a:lnTo>
                    <a:lnTo>
                      <a:pt x="79" y="244"/>
                    </a:lnTo>
                    <a:lnTo>
                      <a:pt x="80" y="242"/>
                    </a:lnTo>
                    <a:lnTo>
                      <a:pt x="80" y="241"/>
                    </a:lnTo>
                    <a:lnTo>
                      <a:pt x="81" y="239"/>
                    </a:lnTo>
                    <a:lnTo>
                      <a:pt x="81" y="239"/>
                    </a:lnTo>
                    <a:lnTo>
                      <a:pt x="82" y="238"/>
                    </a:lnTo>
                    <a:lnTo>
                      <a:pt x="82" y="237"/>
                    </a:lnTo>
                    <a:lnTo>
                      <a:pt x="83" y="236"/>
                    </a:lnTo>
                    <a:lnTo>
                      <a:pt x="83" y="235"/>
                    </a:lnTo>
                    <a:lnTo>
                      <a:pt x="85" y="233"/>
                    </a:lnTo>
                    <a:lnTo>
                      <a:pt x="85" y="233"/>
                    </a:lnTo>
                    <a:lnTo>
                      <a:pt x="85" y="232"/>
                    </a:lnTo>
                    <a:lnTo>
                      <a:pt x="86" y="231"/>
                    </a:lnTo>
                    <a:lnTo>
                      <a:pt x="86" y="230"/>
                    </a:lnTo>
                    <a:lnTo>
                      <a:pt x="86" y="229"/>
                    </a:lnTo>
                    <a:lnTo>
                      <a:pt x="86" y="228"/>
                    </a:lnTo>
                    <a:lnTo>
                      <a:pt x="87" y="227"/>
                    </a:lnTo>
                    <a:lnTo>
                      <a:pt x="88" y="226"/>
                    </a:lnTo>
                    <a:lnTo>
                      <a:pt x="88" y="226"/>
                    </a:lnTo>
                    <a:lnTo>
                      <a:pt x="88" y="225"/>
                    </a:lnTo>
                    <a:lnTo>
                      <a:pt x="89" y="224"/>
                    </a:lnTo>
                    <a:lnTo>
                      <a:pt x="89" y="223"/>
                    </a:lnTo>
                    <a:lnTo>
                      <a:pt x="90" y="222"/>
                    </a:lnTo>
                    <a:lnTo>
                      <a:pt x="90" y="221"/>
                    </a:lnTo>
                    <a:lnTo>
                      <a:pt x="91" y="221"/>
                    </a:lnTo>
                    <a:lnTo>
                      <a:pt x="91" y="220"/>
                    </a:lnTo>
                    <a:lnTo>
                      <a:pt x="91" y="219"/>
                    </a:lnTo>
                    <a:lnTo>
                      <a:pt x="91" y="218"/>
                    </a:lnTo>
                    <a:lnTo>
                      <a:pt x="92" y="217"/>
                    </a:lnTo>
                    <a:lnTo>
                      <a:pt x="92" y="216"/>
                    </a:lnTo>
                    <a:lnTo>
                      <a:pt x="92" y="215"/>
                    </a:lnTo>
                    <a:lnTo>
                      <a:pt x="93" y="214"/>
                    </a:lnTo>
                    <a:lnTo>
                      <a:pt x="93" y="213"/>
                    </a:lnTo>
                    <a:lnTo>
                      <a:pt x="94" y="212"/>
                    </a:lnTo>
                    <a:lnTo>
                      <a:pt x="94" y="212"/>
                    </a:lnTo>
                    <a:lnTo>
                      <a:pt x="94" y="211"/>
                    </a:lnTo>
                    <a:lnTo>
                      <a:pt x="95" y="210"/>
                    </a:lnTo>
                    <a:lnTo>
                      <a:pt x="95" y="209"/>
                    </a:lnTo>
                    <a:lnTo>
                      <a:pt x="95" y="208"/>
                    </a:lnTo>
                    <a:lnTo>
                      <a:pt x="95" y="207"/>
                    </a:lnTo>
                    <a:lnTo>
                      <a:pt x="95" y="206"/>
                    </a:lnTo>
                    <a:lnTo>
                      <a:pt x="96" y="206"/>
                    </a:lnTo>
                    <a:lnTo>
                      <a:pt x="96" y="205"/>
                    </a:lnTo>
                    <a:lnTo>
                      <a:pt x="96" y="204"/>
                    </a:lnTo>
                    <a:lnTo>
                      <a:pt x="96" y="203"/>
                    </a:lnTo>
                    <a:lnTo>
                      <a:pt x="97" y="202"/>
                    </a:lnTo>
                    <a:lnTo>
                      <a:pt x="97" y="202"/>
                    </a:lnTo>
                    <a:lnTo>
                      <a:pt x="97" y="201"/>
                    </a:lnTo>
                    <a:lnTo>
                      <a:pt x="97" y="200"/>
                    </a:lnTo>
                    <a:lnTo>
                      <a:pt x="98" y="199"/>
                    </a:lnTo>
                    <a:lnTo>
                      <a:pt x="98" y="198"/>
                    </a:lnTo>
                    <a:lnTo>
                      <a:pt x="98" y="197"/>
                    </a:lnTo>
                    <a:lnTo>
                      <a:pt x="98" y="196"/>
                    </a:lnTo>
                    <a:lnTo>
                      <a:pt x="98" y="196"/>
                    </a:lnTo>
                    <a:lnTo>
                      <a:pt x="99" y="194"/>
                    </a:lnTo>
                    <a:lnTo>
                      <a:pt x="100" y="193"/>
                    </a:lnTo>
                    <a:lnTo>
                      <a:pt x="100" y="192"/>
                    </a:lnTo>
                    <a:lnTo>
                      <a:pt x="100" y="191"/>
                    </a:lnTo>
                    <a:lnTo>
                      <a:pt x="101" y="190"/>
                    </a:lnTo>
                    <a:lnTo>
                      <a:pt x="101" y="189"/>
                    </a:lnTo>
                    <a:lnTo>
                      <a:pt x="101" y="188"/>
                    </a:lnTo>
                    <a:lnTo>
                      <a:pt x="102" y="187"/>
                    </a:lnTo>
                    <a:lnTo>
                      <a:pt x="103" y="185"/>
                    </a:lnTo>
                    <a:lnTo>
                      <a:pt x="103" y="183"/>
                    </a:lnTo>
                    <a:lnTo>
                      <a:pt x="104" y="182"/>
                    </a:lnTo>
                    <a:lnTo>
                      <a:pt x="105" y="181"/>
                    </a:lnTo>
                    <a:lnTo>
                      <a:pt x="105" y="179"/>
                    </a:lnTo>
                    <a:lnTo>
                      <a:pt x="106" y="178"/>
                    </a:lnTo>
                    <a:lnTo>
                      <a:pt x="107" y="176"/>
                    </a:lnTo>
                    <a:lnTo>
                      <a:pt x="108" y="175"/>
                    </a:lnTo>
                    <a:lnTo>
                      <a:pt x="109" y="174"/>
                    </a:lnTo>
                    <a:lnTo>
                      <a:pt x="109" y="172"/>
                    </a:lnTo>
                    <a:lnTo>
                      <a:pt x="110" y="171"/>
                    </a:lnTo>
                    <a:lnTo>
                      <a:pt x="111" y="170"/>
                    </a:lnTo>
                    <a:lnTo>
                      <a:pt x="112" y="169"/>
                    </a:lnTo>
                    <a:lnTo>
                      <a:pt x="113" y="167"/>
                    </a:lnTo>
                    <a:lnTo>
                      <a:pt x="113" y="166"/>
                    </a:lnTo>
                    <a:lnTo>
                      <a:pt x="114" y="165"/>
                    </a:lnTo>
                    <a:lnTo>
                      <a:pt x="115" y="164"/>
                    </a:lnTo>
                    <a:lnTo>
                      <a:pt x="116" y="163"/>
                    </a:lnTo>
                    <a:lnTo>
                      <a:pt x="117" y="162"/>
                    </a:lnTo>
                    <a:lnTo>
                      <a:pt x="118" y="161"/>
                    </a:lnTo>
                    <a:lnTo>
                      <a:pt x="119" y="160"/>
                    </a:lnTo>
                    <a:lnTo>
                      <a:pt x="119" y="159"/>
                    </a:lnTo>
                    <a:lnTo>
                      <a:pt x="120" y="157"/>
                    </a:lnTo>
                    <a:lnTo>
                      <a:pt x="120" y="156"/>
                    </a:lnTo>
                    <a:lnTo>
                      <a:pt x="120" y="155"/>
                    </a:lnTo>
                    <a:lnTo>
                      <a:pt x="120" y="154"/>
                    </a:lnTo>
                    <a:lnTo>
                      <a:pt x="120" y="154"/>
                    </a:lnTo>
                    <a:lnTo>
                      <a:pt x="121" y="154"/>
                    </a:lnTo>
                    <a:lnTo>
                      <a:pt x="120" y="154"/>
                    </a:lnTo>
                    <a:lnTo>
                      <a:pt x="118" y="154"/>
                    </a:lnTo>
                    <a:lnTo>
                      <a:pt x="117" y="154"/>
                    </a:lnTo>
                    <a:lnTo>
                      <a:pt x="116" y="154"/>
                    </a:lnTo>
                    <a:lnTo>
                      <a:pt x="114" y="154"/>
                    </a:lnTo>
                    <a:lnTo>
                      <a:pt x="113" y="154"/>
                    </a:lnTo>
                    <a:lnTo>
                      <a:pt x="111" y="154"/>
                    </a:lnTo>
                    <a:lnTo>
                      <a:pt x="110" y="154"/>
                    </a:lnTo>
                    <a:lnTo>
                      <a:pt x="108" y="154"/>
                    </a:lnTo>
                    <a:lnTo>
                      <a:pt x="106" y="154"/>
                    </a:lnTo>
                    <a:lnTo>
                      <a:pt x="105" y="154"/>
                    </a:lnTo>
                    <a:lnTo>
                      <a:pt x="103" y="154"/>
                    </a:lnTo>
                    <a:lnTo>
                      <a:pt x="101" y="154"/>
                    </a:lnTo>
                    <a:lnTo>
                      <a:pt x="100" y="154"/>
                    </a:lnTo>
                    <a:lnTo>
                      <a:pt x="99" y="154"/>
                    </a:lnTo>
                    <a:lnTo>
                      <a:pt x="98" y="155"/>
                    </a:lnTo>
                    <a:lnTo>
                      <a:pt x="96" y="155"/>
                    </a:lnTo>
                    <a:lnTo>
                      <a:pt x="95" y="155"/>
                    </a:lnTo>
                    <a:lnTo>
                      <a:pt x="93" y="155"/>
                    </a:lnTo>
                    <a:lnTo>
                      <a:pt x="92" y="155"/>
                    </a:lnTo>
                    <a:lnTo>
                      <a:pt x="91" y="155"/>
                    </a:lnTo>
                    <a:lnTo>
                      <a:pt x="90" y="155"/>
                    </a:lnTo>
                    <a:lnTo>
                      <a:pt x="88" y="155"/>
                    </a:lnTo>
                    <a:lnTo>
                      <a:pt x="87" y="156"/>
                    </a:lnTo>
                    <a:lnTo>
                      <a:pt x="86" y="156"/>
                    </a:lnTo>
                    <a:lnTo>
                      <a:pt x="86" y="156"/>
                    </a:lnTo>
                    <a:lnTo>
                      <a:pt x="84" y="156"/>
                    </a:lnTo>
                    <a:lnTo>
                      <a:pt x="84" y="156"/>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8" name="Freeform 126"/>
              <p:cNvSpPr>
                <a:spLocks/>
              </p:cNvSpPr>
              <p:nvPr/>
            </p:nvSpPr>
            <p:spPr bwMode="auto">
              <a:xfrm>
                <a:off x="2328" y="1664"/>
                <a:ext cx="296" cy="287"/>
              </a:xfrm>
              <a:custGeom>
                <a:avLst/>
                <a:gdLst/>
                <a:ahLst/>
                <a:cxnLst>
                  <a:cxn ang="0">
                    <a:pos x="126" y="52"/>
                  </a:cxn>
                  <a:cxn ang="0">
                    <a:pos x="46" y="122"/>
                  </a:cxn>
                  <a:cxn ang="0">
                    <a:pos x="32" y="135"/>
                  </a:cxn>
                  <a:cxn ang="0">
                    <a:pos x="124" y="148"/>
                  </a:cxn>
                  <a:cxn ang="0">
                    <a:pos x="48" y="286"/>
                  </a:cxn>
                  <a:cxn ang="0">
                    <a:pos x="230" y="285"/>
                  </a:cxn>
                  <a:cxn ang="0">
                    <a:pos x="201" y="172"/>
                  </a:cxn>
                  <a:cxn ang="0">
                    <a:pos x="187" y="135"/>
                  </a:cxn>
                  <a:cxn ang="0">
                    <a:pos x="272" y="126"/>
                  </a:cxn>
                  <a:cxn ang="0">
                    <a:pos x="185" y="54"/>
                  </a:cxn>
                  <a:cxn ang="0">
                    <a:pos x="296" y="50"/>
                  </a:cxn>
                  <a:cxn ang="0">
                    <a:pos x="295" y="49"/>
                  </a:cxn>
                  <a:cxn ang="0">
                    <a:pos x="293" y="47"/>
                  </a:cxn>
                  <a:cxn ang="0">
                    <a:pos x="290" y="46"/>
                  </a:cxn>
                  <a:cxn ang="0">
                    <a:pos x="288" y="45"/>
                  </a:cxn>
                  <a:cxn ang="0">
                    <a:pos x="286" y="45"/>
                  </a:cxn>
                  <a:cxn ang="0">
                    <a:pos x="283" y="44"/>
                  </a:cxn>
                  <a:cxn ang="0">
                    <a:pos x="279" y="43"/>
                  </a:cxn>
                  <a:cxn ang="0">
                    <a:pos x="275" y="42"/>
                  </a:cxn>
                  <a:cxn ang="0">
                    <a:pos x="272" y="42"/>
                  </a:cxn>
                  <a:cxn ang="0">
                    <a:pos x="270" y="41"/>
                  </a:cxn>
                  <a:cxn ang="0">
                    <a:pos x="267" y="41"/>
                  </a:cxn>
                  <a:cxn ang="0">
                    <a:pos x="264" y="40"/>
                  </a:cxn>
                  <a:cxn ang="0">
                    <a:pos x="261" y="40"/>
                  </a:cxn>
                  <a:cxn ang="0">
                    <a:pos x="257" y="39"/>
                  </a:cxn>
                  <a:cxn ang="0">
                    <a:pos x="254" y="39"/>
                  </a:cxn>
                  <a:cxn ang="0">
                    <a:pos x="250" y="38"/>
                  </a:cxn>
                  <a:cxn ang="0">
                    <a:pos x="247" y="37"/>
                  </a:cxn>
                  <a:cxn ang="0">
                    <a:pos x="243" y="36"/>
                  </a:cxn>
                  <a:cxn ang="0">
                    <a:pos x="239" y="36"/>
                  </a:cxn>
                  <a:cxn ang="0">
                    <a:pos x="235" y="35"/>
                  </a:cxn>
                  <a:cxn ang="0">
                    <a:pos x="232" y="34"/>
                  </a:cxn>
                  <a:cxn ang="0">
                    <a:pos x="228" y="33"/>
                  </a:cxn>
                  <a:cxn ang="0">
                    <a:pos x="224" y="33"/>
                  </a:cxn>
                  <a:cxn ang="0">
                    <a:pos x="220" y="32"/>
                  </a:cxn>
                  <a:cxn ang="0">
                    <a:pos x="216" y="31"/>
                  </a:cxn>
                  <a:cxn ang="0">
                    <a:pos x="213" y="30"/>
                  </a:cxn>
                  <a:cxn ang="0">
                    <a:pos x="210" y="30"/>
                  </a:cxn>
                  <a:cxn ang="0">
                    <a:pos x="206" y="29"/>
                  </a:cxn>
                  <a:cxn ang="0">
                    <a:pos x="203" y="28"/>
                  </a:cxn>
                  <a:cxn ang="0">
                    <a:pos x="200" y="28"/>
                  </a:cxn>
                  <a:cxn ang="0">
                    <a:pos x="197" y="27"/>
                  </a:cxn>
                  <a:cxn ang="0">
                    <a:pos x="195" y="26"/>
                  </a:cxn>
                  <a:cxn ang="0">
                    <a:pos x="192" y="26"/>
                  </a:cxn>
                  <a:cxn ang="0">
                    <a:pos x="190" y="25"/>
                  </a:cxn>
                  <a:cxn ang="0">
                    <a:pos x="187" y="25"/>
                  </a:cxn>
                  <a:cxn ang="0">
                    <a:pos x="184" y="24"/>
                  </a:cxn>
                  <a:cxn ang="0">
                    <a:pos x="183" y="24"/>
                  </a:cxn>
                  <a:cxn ang="0">
                    <a:pos x="165" y="0"/>
                  </a:cxn>
                  <a:cxn ang="0">
                    <a:pos x="123" y="26"/>
                  </a:cxn>
                  <a:cxn ang="0">
                    <a:pos x="27" y="44"/>
                  </a:cxn>
                </a:cxnLst>
                <a:rect l="0" t="0" r="r" b="b"/>
                <a:pathLst>
                  <a:path w="296" h="287">
                    <a:moveTo>
                      <a:pt x="0" y="52"/>
                    </a:moveTo>
                    <a:lnTo>
                      <a:pt x="126" y="52"/>
                    </a:lnTo>
                    <a:lnTo>
                      <a:pt x="124" y="107"/>
                    </a:lnTo>
                    <a:lnTo>
                      <a:pt x="46" y="122"/>
                    </a:lnTo>
                    <a:lnTo>
                      <a:pt x="20" y="130"/>
                    </a:lnTo>
                    <a:lnTo>
                      <a:pt x="32" y="135"/>
                    </a:lnTo>
                    <a:lnTo>
                      <a:pt x="119" y="136"/>
                    </a:lnTo>
                    <a:lnTo>
                      <a:pt x="124" y="148"/>
                    </a:lnTo>
                    <a:lnTo>
                      <a:pt x="90" y="210"/>
                    </a:lnTo>
                    <a:lnTo>
                      <a:pt x="48" y="286"/>
                    </a:lnTo>
                    <a:lnTo>
                      <a:pt x="205" y="287"/>
                    </a:lnTo>
                    <a:lnTo>
                      <a:pt x="230" y="285"/>
                    </a:lnTo>
                    <a:lnTo>
                      <a:pt x="209" y="222"/>
                    </a:lnTo>
                    <a:lnTo>
                      <a:pt x="201" y="172"/>
                    </a:lnTo>
                    <a:lnTo>
                      <a:pt x="189" y="146"/>
                    </a:lnTo>
                    <a:lnTo>
                      <a:pt x="187" y="135"/>
                    </a:lnTo>
                    <a:lnTo>
                      <a:pt x="276" y="133"/>
                    </a:lnTo>
                    <a:lnTo>
                      <a:pt x="272" y="126"/>
                    </a:lnTo>
                    <a:lnTo>
                      <a:pt x="186" y="105"/>
                    </a:lnTo>
                    <a:lnTo>
                      <a:pt x="185" y="54"/>
                    </a:lnTo>
                    <a:lnTo>
                      <a:pt x="296" y="50"/>
                    </a:lnTo>
                    <a:lnTo>
                      <a:pt x="296" y="50"/>
                    </a:lnTo>
                    <a:lnTo>
                      <a:pt x="296" y="49"/>
                    </a:lnTo>
                    <a:lnTo>
                      <a:pt x="295" y="49"/>
                    </a:lnTo>
                    <a:lnTo>
                      <a:pt x="294" y="48"/>
                    </a:lnTo>
                    <a:lnTo>
                      <a:pt x="293" y="47"/>
                    </a:lnTo>
                    <a:lnTo>
                      <a:pt x="291" y="46"/>
                    </a:lnTo>
                    <a:lnTo>
                      <a:pt x="290" y="46"/>
                    </a:lnTo>
                    <a:lnTo>
                      <a:pt x="289" y="46"/>
                    </a:lnTo>
                    <a:lnTo>
                      <a:pt x="288" y="45"/>
                    </a:lnTo>
                    <a:lnTo>
                      <a:pt x="287" y="45"/>
                    </a:lnTo>
                    <a:lnTo>
                      <a:pt x="286" y="45"/>
                    </a:lnTo>
                    <a:lnTo>
                      <a:pt x="285" y="44"/>
                    </a:lnTo>
                    <a:lnTo>
                      <a:pt x="283" y="44"/>
                    </a:lnTo>
                    <a:lnTo>
                      <a:pt x="282" y="43"/>
                    </a:lnTo>
                    <a:lnTo>
                      <a:pt x="279" y="43"/>
                    </a:lnTo>
                    <a:lnTo>
                      <a:pt x="278" y="43"/>
                    </a:lnTo>
                    <a:lnTo>
                      <a:pt x="275" y="42"/>
                    </a:lnTo>
                    <a:lnTo>
                      <a:pt x="274" y="42"/>
                    </a:lnTo>
                    <a:lnTo>
                      <a:pt x="272" y="42"/>
                    </a:lnTo>
                    <a:lnTo>
                      <a:pt x="271" y="42"/>
                    </a:lnTo>
                    <a:lnTo>
                      <a:pt x="270" y="41"/>
                    </a:lnTo>
                    <a:lnTo>
                      <a:pt x="268" y="41"/>
                    </a:lnTo>
                    <a:lnTo>
                      <a:pt x="267" y="41"/>
                    </a:lnTo>
                    <a:lnTo>
                      <a:pt x="265" y="41"/>
                    </a:lnTo>
                    <a:lnTo>
                      <a:pt x="264" y="40"/>
                    </a:lnTo>
                    <a:lnTo>
                      <a:pt x="262" y="40"/>
                    </a:lnTo>
                    <a:lnTo>
                      <a:pt x="261" y="40"/>
                    </a:lnTo>
                    <a:lnTo>
                      <a:pt x="259" y="39"/>
                    </a:lnTo>
                    <a:lnTo>
                      <a:pt x="257" y="39"/>
                    </a:lnTo>
                    <a:lnTo>
                      <a:pt x="256" y="39"/>
                    </a:lnTo>
                    <a:lnTo>
                      <a:pt x="254" y="39"/>
                    </a:lnTo>
                    <a:lnTo>
                      <a:pt x="252" y="38"/>
                    </a:lnTo>
                    <a:lnTo>
                      <a:pt x="250" y="38"/>
                    </a:lnTo>
                    <a:lnTo>
                      <a:pt x="249" y="38"/>
                    </a:lnTo>
                    <a:lnTo>
                      <a:pt x="247" y="37"/>
                    </a:lnTo>
                    <a:lnTo>
                      <a:pt x="245" y="37"/>
                    </a:lnTo>
                    <a:lnTo>
                      <a:pt x="243" y="36"/>
                    </a:lnTo>
                    <a:lnTo>
                      <a:pt x="241" y="36"/>
                    </a:lnTo>
                    <a:lnTo>
                      <a:pt x="239" y="36"/>
                    </a:lnTo>
                    <a:lnTo>
                      <a:pt x="237" y="36"/>
                    </a:lnTo>
                    <a:lnTo>
                      <a:pt x="235" y="35"/>
                    </a:lnTo>
                    <a:lnTo>
                      <a:pt x="234" y="35"/>
                    </a:lnTo>
                    <a:lnTo>
                      <a:pt x="232" y="34"/>
                    </a:lnTo>
                    <a:lnTo>
                      <a:pt x="230" y="34"/>
                    </a:lnTo>
                    <a:lnTo>
                      <a:pt x="228" y="33"/>
                    </a:lnTo>
                    <a:lnTo>
                      <a:pt x="226" y="33"/>
                    </a:lnTo>
                    <a:lnTo>
                      <a:pt x="224" y="33"/>
                    </a:lnTo>
                    <a:lnTo>
                      <a:pt x="222" y="32"/>
                    </a:lnTo>
                    <a:lnTo>
                      <a:pt x="220" y="32"/>
                    </a:lnTo>
                    <a:lnTo>
                      <a:pt x="219" y="32"/>
                    </a:lnTo>
                    <a:lnTo>
                      <a:pt x="216" y="31"/>
                    </a:lnTo>
                    <a:lnTo>
                      <a:pt x="215" y="31"/>
                    </a:lnTo>
                    <a:lnTo>
                      <a:pt x="213" y="30"/>
                    </a:lnTo>
                    <a:lnTo>
                      <a:pt x="211" y="30"/>
                    </a:lnTo>
                    <a:lnTo>
                      <a:pt x="210" y="30"/>
                    </a:lnTo>
                    <a:lnTo>
                      <a:pt x="208" y="29"/>
                    </a:lnTo>
                    <a:lnTo>
                      <a:pt x="206" y="29"/>
                    </a:lnTo>
                    <a:lnTo>
                      <a:pt x="205" y="29"/>
                    </a:lnTo>
                    <a:lnTo>
                      <a:pt x="203" y="28"/>
                    </a:lnTo>
                    <a:lnTo>
                      <a:pt x="201" y="28"/>
                    </a:lnTo>
                    <a:lnTo>
                      <a:pt x="200" y="28"/>
                    </a:lnTo>
                    <a:lnTo>
                      <a:pt x="198" y="27"/>
                    </a:lnTo>
                    <a:lnTo>
                      <a:pt x="197" y="27"/>
                    </a:lnTo>
                    <a:lnTo>
                      <a:pt x="196" y="26"/>
                    </a:lnTo>
                    <a:lnTo>
                      <a:pt x="195" y="26"/>
                    </a:lnTo>
                    <a:lnTo>
                      <a:pt x="193" y="26"/>
                    </a:lnTo>
                    <a:lnTo>
                      <a:pt x="192" y="26"/>
                    </a:lnTo>
                    <a:lnTo>
                      <a:pt x="191" y="25"/>
                    </a:lnTo>
                    <a:lnTo>
                      <a:pt x="190" y="25"/>
                    </a:lnTo>
                    <a:lnTo>
                      <a:pt x="189" y="25"/>
                    </a:lnTo>
                    <a:lnTo>
                      <a:pt x="187" y="25"/>
                    </a:lnTo>
                    <a:lnTo>
                      <a:pt x="186" y="24"/>
                    </a:lnTo>
                    <a:lnTo>
                      <a:pt x="184" y="24"/>
                    </a:lnTo>
                    <a:lnTo>
                      <a:pt x="183" y="24"/>
                    </a:lnTo>
                    <a:lnTo>
                      <a:pt x="183" y="24"/>
                    </a:lnTo>
                    <a:lnTo>
                      <a:pt x="183" y="7"/>
                    </a:lnTo>
                    <a:lnTo>
                      <a:pt x="165" y="0"/>
                    </a:lnTo>
                    <a:lnTo>
                      <a:pt x="127" y="3"/>
                    </a:lnTo>
                    <a:lnTo>
                      <a:pt x="123" y="26"/>
                    </a:lnTo>
                    <a:lnTo>
                      <a:pt x="90" y="31"/>
                    </a:lnTo>
                    <a:lnTo>
                      <a:pt x="27" y="44"/>
                    </a:lnTo>
                    <a:lnTo>
                      <a:pt x="0" y="5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199" name="Freeform 127"/>
              <p:cNvSpPr>
                <a:spLocks/>
              </p:cNvSpPr>
              <p:nvPr/>
            </p:nvSpPr>
            <p:spPr bwMode="auto">
              <a:xfrm>
                <a:off x="2373" y="1810"/>
                <a:ext cx="119" cy="140"/>
              </a:xfrm>
              <a:custGeom>
                <a:avLst/>
                <a:gdLst/>
                <a:ahLst/>
                <a:cxnLst>
                  <a:cxn ang="0">
                    <a:pos x="102" y="1"/>
                  </a:cxn>
                  <a:cxn ang="0">
                    <a:pos x="102" y="4"/>
                  </a:cxn>
                  <a:cxn ang="0">
                    <a:pos x="101" y="6"/>
                  </a:cxn>
                  <a:cxn ang="0">
                    <a:pos x="101" y="8"/>
                  </a:cxn>
                  <a:cxn ang="0">
                    <a:pos x="100" y="11"/>
                  </a:cxn>
                  <a:cxn ang="0">
                    <a:pos x="99" y="14"/>
                  </a:cxn>
                  <a:cxn ang="0">
                    <a:pos x="97" y="17"/>
                  </a:cxn>
                  <a:cxn ang="0">
                    <a:pos x="95" y="21"/>
                  </a:cxn>
                  <a:cxn ang="0">
                    <a:pos x="93" y="25"/>
                  </a:cxn>
                  <a:cxn ang="0">
                    <a:pos x="90" y="28"/>
                  </a:cxn>
                  <a:cxn ang="0">
                    <a:pos x="88" y="32"/>
                  </a:cxn>
                  <a:cxn ang="0">
                    <a:pos x="85" y="36"/>
                  </a:cxn>
                  <a:cxn ang="0">
                    <a:pos x="82" y="39"/>
                  </a:cxn>
                  <a:cxn ang="0">
                    <a:pos x="79" y="43"/>
                  </a:cxn>
                  <a:cxn ang="0">
                    <a:pos x="76" y="46"/>
                  </a:cxn>
                  <a:cxn ang="0">
                    <a:pos x="74" y="49"/>
                  </a:cxn>
                  <a:cxn ang="0">
                    <a:pos x="72" y="52"/>
                  </a:cxn>
                  <a:cxn ang="0">
                    <a:pos x="69" y="55"/>
                  </a:cxn>
                  <a:cxn ang="0">
                    <a:pos x="68" y="57"/>
                  </a:cxn>
                  <a:cxn ang="0">
                    <a:pos x="66" y="60"/>
                  </a:cxn>
                  <a:cxn ang="0">
                    <a:pos x="65" y="62"/>
                  </a:cxn>
                  <a:cxn ang="0">
                    <a:pos x="64" y="65"/>
                  </a:cxn>
                  <a:cxn ang="0">
                    <a:pos x="62" y="67"/>
                  </a:cxn>
                  <a:cxn ang="0">
                    <a:pos x="62" y="70"/>
                  </a:cxn>
                  <a:cxn ang="0">
                    <a:pos x="62" y="73"/>
                  </a:cxn>
                  <a:cxn ang="0">
                    <a:pos x="62" y="76"/>
                  </a:cxn>
                  <a:cxn ang="0">
                    <a:pos x="63" y="80"/>
                  </a:cxn>
                  <a:cxn ang="0">
                    <a:pos x="66" y="83"/>
                  </a:cxn>
                  <a:cxn ang="0">
                    <a:pos x="69" y="86"/>
                  </a:cxn>
                  <a:cxn ang="0">
                    <a:pos x="73" y="90"/>
                  </a:cxn>
                  <a:cxn ang="0">
                    <a:pos x="78" y="93"/>
                  </a:cxn>
                  <a:cxn ang="0">
                    <a:pos x="84" y="95"/>
                  </a:cxn>
                  <a:cxn ang="0">
                    <a:pos x="88" y="98"/>
                  </a:cxn>
                  <a:cxn ang="0">
                    <a:pos x="94" y="100"/>
                  </a:cxn>
                  <a:cxn ang="0">
                    <a:pos x="99" y="102"/>
                  </a:cxn>
                  <a:cxn ang="0">
                    <a:pos x="103" y="104"/>
                  </a:cxn>
                  <a:cxn ang="0">
                    <a:pos x="108" y="106"/>
                  </a:cxn>
                  <a:cxn ang="0">
                    <a:pos x="112" y="108"/>
                  </a:cxn>
                  <a:cxn ang="0">
                    <a:pos x="114" y="110"/>
                  </a:cxn>
                  <a:cxn ang="0">
                    <a:pos x="117" y="113"/>
                  </a:cxn>
                  <a:cxn ang="0">
                    <a:pos x="119" y="116"/>
                  </a:cxn>
                  <a:cxn ang="0">
                    <a:pos x="118" y="120"/>
                  </a:cxn>
                  <a:cxn ang="0">
                    <a:pos x="114" y="123"/>
                  </a:cxn>
                  <a:cxn ang="0">
                    <a:pos x="109" y="126"/>
                  </a:cxn>
                  <a:cxn ang="0">
                    <a:pos x="105" y="128"/>
                  </a:cxn>
                  <a:cxn ang="0">
                    <a:pos x="102" y="129"/>
                  </a:cxn>
                  <a:cxn ang="0">
                    <a:pos x="98" y="131"/>
                  </a:cxn>
                  <a:cxn ang="0">
                    <a:pos x="94" y="132"/>
                  </a:cxn>
                  <a:cxn ang="0">
                    <a:pos x="90" y="133"/>
                  </a:cxn>
                  <a:cxn ang="0">
                    <a:pos x="87" y="135"/>
                  </a:cxn>
                  <a:cxn ang="0">
                    <a:pos x="83" y="136"/>
                  </a:cxn>
                  <a:cxn ang="0">
                    <a:pos x="80" y="137"/>
                  </a:cxn>
                  <a:cxn ang="0">
                    <a:pos x="76" y="137"/>
                  </a:cxn>
                  <a:cxn ang="0">
                    <a:pos x="72" y="139"/>
                  </a:cxn>
                  <a:cxn ang="0">
                    <a:pos x="68" y="139"/>
                  </a:cxn>
                  <a:cxn ang="0">
                    <a:pos x="66" y="140"/>
                  </a:cxn>
                  <a:cxn ang="0">
                    <a:pos x="63" y="20"/>
                  </a:cxn>
                  <a:cxn ang="0">
                    <a:pos x="102" y="0"/>
                  </a:cxn>
                </a:cxnLst>
                <a:rect l="0" t="0" r="r" b="b"/>
                <a:pathLst>
                  <a:path w="119" h="140">
                    <a:moveTo>
                      <a:pt x="102" y="0"/>
                    </a:moveTo>
                    <a:lnTo>
                      <a:pt x="102" y="0"/>
                    </a:lnTo>
                    <a:lnTo>
                      <a:pt x="102" y="1"/>
                    </a:lnTo>
                    <a:lnTo>
                      <a:pt x="102" y="2"/>
                    </a:lnTo>
                    <a:lnTo>
                      <a:pt x="102" y="3"/>
                    </a:lnTo>
                    <a:lnTo>
                      <a:pt x="102" y="4"/>
                    </a:lnTo>
                    <a:lnTo>
                      <a:pt x="101" y="4"/>
                    </a:lnTo>
                    <a:lnTo>
                      <a:pt x="101" y="5"/>
                    </a:lnTo>
                    <a:lnTo>
                      <a:pt x="101" y="6"/>
                    </a:lnTo>
                    <a:lnTo>
                      <a:pt x="101" y="7"/>
                    </a:lnTo>
                    <a:lnTo>
                      <a:pt x="101" y="7"/>
                    </a:lnTo>
                    <a:lnTo>
                      <a:pt x="101" y="8"/>
                    </a:lnTo>
                    <a:lnTo>
                      <a:pt x="100" y="9"/>
                    </a:lnTo>
                    <a:lnTo>
                      <a:pt x="100" y="10"/>
                    </a:lnTo>
                    <a:lnTo>
                      <a:pt x="100" y="11"/>
                    </a:lnTo>
                    <a:lnTo>
                      <a:pt x="99" y="12"/>
                    </a:lnTo>
                    <a:lnTo>
                      <a:pt x="99" y="13"/>
                    </a:lnTo>
                    <a:lnTo>
                      <a:pt x="99" y="14"/>
                    </a:lnTo>
                    <a:lnTo>
                      <a:pt x="98" y="15"/>
                    </a:lnTo>
                    <a:lnTo>
                      <a:pt x="98" y="16"/>
                    </a:lnTo>
                    <a:lnTo>
                      <a:pt x="97" y="17"/>
                    </a:lnTo>
                    <a:lnTo>
                      <a:pt x="97" y="19"/>
                    </a:lnTo>
                    <a:lnTo>
                      <a:pt x="96" y="20"/>
                    </a:lnTo>
                    <a:lnTo>
                      <a:pt x="95" y="21"/>
                    </a:lnTo>
                    <a:lnTo>
                      <a:pt x="95" y="22"/>
                    </a:lnTo>
                    <a:lnTo>
                      <a:pt x="94" y="23"/>
                    </a:lnTo>
                    <a:lnTo>
                      <a:pt x="93" y="25"/>
                    </a:lnTo>
                    <a:lnTo>
                      <a:pt x="92" y="26"/>
                    </a:lnTo>
                    <a:lnTo>
                      <a:pt x="91" y="27"/>
                    </a:lnTo>
                    <a:lnTo>
                      <a:pt x="90" y="28"/>
                    </a:lnTo>
                    <a:lnTo>
                      <a:pt x="90" y="29"/>
                    </a:lnTo>
                    <a:lnTo>
                      <a:pt x="89" y="31"/>
                    </a:lnTo>
                    <a:lnTo>
                      <a:pt x="88" y="32"/>
                    </a:lnTo>
                    <a:lnTo>
                      <a:pt x="87" y="33"/>
                    </a:lnTo>
                    <a:lnTo>
                      <a:pt x="86" y="34"/>
                    </a:lnTo>
                    <a:lnTo>
                      <a:pt x="85" y="36"/>
                    </a:lnTo>
                    <a:lnTo>
                      <a:pt x="84" y="37"/>
                    </a:lnTo>
                    <a:lnTo>
                      <a:pt x="83" y="38"/>
                    </a:lnTo>
                    <a:lnTo>
                      <a:pt x="82" y="39"/>
                    </a:lnTo>
                    <a:lnTo>
                      <a:pt x="81" y="41"/>
                    </a:lnTo>
                    <a:lnTo>
                      <a:pt x="80" y="41"/>
                    </a:lnTo>
                    <a:lnTo>
                      <a:pt x="79" y="43"/>
                    </a:lnTo>
                    <a:lnTo>
                      <a:pt x="78" y="44"/>
                    </a:lnTo>
                    <a:lnTo>
                      <a:pt x="77" y="45"/>
                    </a:lnTo>
                    <a:lnTo>
                      <a:pt x="76" y="46"/>
                    </a:lnTo>
                    <a:lnTo>
                      <a:pt x="76" y="47"/>
                    </a:lnTo>
                    <a:lnTo>
                      <a:pt x="74" y="48"/>
                    </a:lnTo>
                    <a:lnTo>
                      <a:pt x="74" y="49"/>
                    </a:lnTo>
                    <a:lnTo>
                      <a:pt x="73" y="50"/>
                    </a:lnTo>
                    <a:lnTo>
                      <a:pt x="72" y="51"/>
                    </a:lnTo>
                    <a:lnTo>
                      <a:pt x="72" y="52"/>
                    </a:lnTo>
                    <a:lnTo>
                      <a:pt x="71" y="53"/>
                    </a:lnTo>
                    <a:lnTo>
                      <a:pt x="70" y="54"/>
                    </a:lnTo>
                    <a:lnTo>
                      <a:pt x="69" y="55"/>
                    </a:lnTo>
                    <a:lnTo>
                      <a:pt x="69" y="56"/>
                    </a:lnTo>
                    <a:lnTo>
                      <a:pt x="68" y="57"/>
                    </a:lnTo>
                    <a:lnTo>
                      <a:pt x="68" y="57"/>
                    </a:lnTo>
                    <a:lnTo>
                      <a:pt x="68" y="58"/>
                    </a:lnTo>
                    <a:lnTo>
                      <a:pt x="67" y="59"/>
                    </a:lnTo>
                    <a:lnTo>
                      <a:pt x="66" y="60"/>
                    </a:lnTo>
                    <a:lnTo>
                      <a:pt x="66" y="60"/>
                    </a:lnTo>
                    <a:lnTo>
                      <a:pt x="66" y="61"/>
                    </a:lnTo>
                    <a:lnTo>
                      <a:pt x="65" y="62"/>
                    </a:lnTo>
                    <a:lnTo>
                      <a:pt x="65" y="63"/>
                    </a:lnTo>
                    <a:lnTo>
                      <a:pt x="64" y="64"/>
                    </a:lnTo>
                    <a:lnTo>
                      <a:pt x="64" y="65"/>
                    </a:lnTo>
                    <a:lnTo>
                      <a:pt x="63" y="65"/>
                    </a:lnTo>
                    <a:lnTo>
                      <a:pt x="63" y="66"/>
                    </a:lnTo>
                    <a:lnTo>
                      <a:pt x="62" y="67"/>
                    </a:lnTo>
                    <a:lnTo>
                      <a:pt x="62" y="68"/>
                    </a:lnTo>
                    <a:lnTo>
                      <a:pt x="62" y="69"/>
                    </a:lnTo>
                    <a:lnTo>
                      <a:pt x="62" y="70"/>
                    </a:lnTo>
                    <a:lnTo>
                      <a:pt x="62" y="71"/>
                    </a:lnTo>
                    <a:lnTo>
                      <a:pt x="62" y="72"/>
                    </a:lnTo>
                    <a:lnTo>
                      <a:pt x="62" y="73"/>
                    </a:lnTo>
                    <a:lnTo>
                      <a:pt x="62" y="74"/>
                    </a:lnTo>
                    <a:lnTo>
                      <a:pt x="62" y="75"/>
                    </a:lnTo>
                    <a:lnTo>
                      <a:pt x="62" y="76"/>
                    </a:lnTo>
                    <a:lnTo>
                      <a:pt x="62" y="77"/>
                    </a:lnTo>
                    <a:lnTo>
                      <a:pt x="63" y="78"/>
                    </a:lnTo>
                    <a:lnTo>
                      <a:pt x="63" y="80"/>
                    </a:lnTo>
                    <a:lnTo>
                      <a:pt x="64" y="81"/>
                    </a:lnTo>
                    <a:lnTo>
                      <a:pt x="65" y="82"/>
                    </a:lnTo>
                    <a:lnTo>
                      <a:pt x="66" y="83"/>
                    </a:lnTo>
                    <a:lnTo>
                      <a:pt x="66" y="84"/>
                    </a:lnTo>
                    <a:lnTo>
                      <a:pt x="68" y="85"/>
                    </a:lnTo>
                    <a:lnTo>
                      <a:pt x="69" y="86"/>
                    </a:lnTo>
                    <a:lnTo>
                      <a:pt x="70" y="88"/>
                    </a:lnTo>
                    <a:lnTo>
                      <a:pt x="71" y="88"/>
                    </a:lnTo>
                    <a:lnTo>
                      <a:pt x="73" y="90"/>
                    </a:lnTo>
                    <a:lnTo>
                      <a:pt x="75" y="91"/>
                    </a:lnTo>
                    <a:lnTo>
                      <a:pt x="76" y="92"/>
                    </a:lnTo>
                    <a:lnTo>
                      <a:pt x="78" y="93"/>
                    </a:lnTo>
                    <a:lnTo>
                      <a:pt x="80" y="94"/>
                    </a:lnTo>
                    <a:lnTo>
                      <a:pt x="82" y="95"/>
                    </a:lnTo>
                    <a:lnTo>
                      <a:pt x="84" y="95"/>
                    </a:lnTo>
                    <a:lnTo>
                      <a:pt x="85" y="96"/>
                    </a:lnTo>
                    <a:lnTo>
                      <a:pt x="87" y="97"/>
                    </a:lnTo>
                    <a:lnTo>
                      <a:pt x="88" y="98"/>
                    </a:lnTo>
                    <a:lnTo>
                      <a:pt x="90" y="98"/>
                    </a:lnTo>
                    <a:lnTo>
                      <a:pt x="92" y="99"/>
                    </a:lnTo>
                    <a:lnTo>
                      <a:pt x="94" y="100"/>
                    </a:lnTo>
                    <a:lnTo>
                      <a:pt x="95" y="100"/>
                    </a:lnTo>
                    <a:lnTo>
                      <a:pt x="97" y="101"/>
                    </a:lnTo>
                    <a:lnTo>
                      <a:pt x="99" y="102"/>
                    </a:lnTo>
                    <a:lnTo>
                      <a:pt x="100" y="103"/>
                    </a:lnTo>
                    <a:lnTo>
                      <a:pt x="102" y="103"/>
                    </a:lnTo>
                    <a:lnTo>
                      <a:pt x="103" y="104"/>
                    </a:lnTo>
                    <a:lnTo>
                      <a:pt x="105" y="104"/>
                    </a:lnTo>
                    <a:lnTo>
                      <a:pt x="106" y="105"/>
                    </a:lnTo>
                    <a:lnTo>
                      <a:pt x="108" y="106"/>
                    </a:lnTo>
                    <a:lnTo>
                      <a:pt x="109" y="107"/>
                    </a:lnTo>
                    <a:lnTo>
                      <a:pt x="110" y="107"/>
                    </a:lnTo>
                    <a:lnTo>
                      <a:pt x="112" y="108"/>
                    </a:lnTo>
                    <a:lnTo>
                      <a:pt x="113" y="109"/>
                    </a:lnTo>
                    <a:lnTo>
                      <a:pt x="114" y="110"/>
                    </a:lnTo>
                    <a:lnTo>
                      <a:pt x="114" y="110"/>
                    </a:lnTo>
                    <a:lnTo>
                      <a:pt x="116" y="111"/>
                    </a:lnTo>
                    <a:lnTo>
                      <a:pt x="116" y="112"/>
                    </a:lnTo>
                    <a:lnTo>
                      <a:pt x="117" y="113"/>
                    </a:lnTo>
                    <a:lnTo>
                      <a:pt x="118" y="114"/>
                    </a:lnTo>
                    <a:lnTo>
                      <a:pt x="118" y="115"/>
                    </a:lnTo>
                    <a:lnTo>
                      <a:pt x="119" y="116"/>
                    </a:lnTo>
                    <a:lnTo>
                      <a:pt x="119" y="117"/>
                    </a:lnTo>
                    <a:lnTo>
                      <a:pt x="118" y="119"/>
                    </a:lnTo>
                    <a:lnTo>
                      <a:pt x="118" y="120"/>
                    </a:lnTo>
                    <a:lnTo>
                      <a:pt x="117" y="121"/>
                    </a:lnTo>
                    <a:lnTo>
                      <a:pt x="116" y="122"/>
                    </a:lnTo>
                    <a:lnTo>
                      <a:pt x="114" y="123"/>
                    </a:lnTo>
                    <a:lnTo>
                      <a:pt x="113" y="124"/>
                    </a:lnTo>
                    <a:lnTo>
                      <a:pt x="111" y="125"/>
                    </a:lnTo>
                    <a:lnTo>
                      <a:pt x="109" y="126"/>
                    </a:lnTo>
                    <a:lnTo>
                      <a:pt x="108" y="127"/>
                    </a:lnTo>
                    <a:lnTo>
                      <a:pt x="107" y="127"/>
                    </a:lnTo>
                    <a:lnTo>
                      <a:pt x="105" y="128"/>
                    </a:lnTo>
                    <a:lnTo>
                      <a:pt x="105" y="128"/>
                    </a:lnTo>
                    <a:lnTo>
                      <a:pt x="103" y="129"/>
                    </a:lnTo>
                    <a:lnTo>
                      <a:pt x="102" y="129"/>
                    </a:lnTo>
                    <a:lnTo>
                      <a:pt x="101" y="130"/>
                    </a:lnTo>
                    <a:lnTo>
                      <a:pt x="100" y="131"/>
                    </a:lnTo>
                    <a:lnTo>
                      <a:pt x="98" y="131"/>
                    </a:lnTo>
                    <a:lnTo>
                      <a:pt x="97" y="131"/>
                    </a:lnTo>
                    <a:lnTo>
                      <a:pt x="96" y="132"/>
                    </a:lnTo>
                    <a:lnTo>
                      <a:pt x="94" y="132"/>
                    </a:lnTo>
                    <a:lnTo>
                      <a:pt x="93" y="132"/>
                    </a:lnTo>
                    <a:lnTo>
                      <a:pt x="92" y="133"/>
                    </a:lnTo>
                    <a:lnTo>
                      <a:pt x="90" y="133"/>
                    </a:lnTo>
                    <a:lnTo>
                      <a:pt x="89" y="134"/>
                    </a:lnTo>
                    <a:lnTo>
                      <a:pt x="88" y="134"/>
                    </a:lnTo>
                    <a:lnTo>
                      <a:pt x="87" y="135"/>
                    </a:lnTo>
                    <a:lnTo>
                      <a:pt x="86" y="135"/>
                    </a:lnTo>
                    <a:lnTo>
                      <a:pt x="84" y="135"/>
                    </a:lnTo>
                    <a:lnTo>
                      <a:pt x="83" y="136"/>
                    </a:lnTo>
                    <a:lnTo>
                      <a:pt x="82" y="136"/>
                    </a:lnTo>
                    <a:lnTo>
                      <a:pt x="81" y="136"/>
                    </a:lnTo>
                    <a:lnTo>
                      <a:pt x="80" y="137"/>
                    </a:lnTo>
                    <a:lnTo>
                      <a:pt x="78" y="137"/>
                    </a:lnTo>
                    <a:lnTo>
                      <a:pt x="77" y="137"/>
                    </a:lnTo>
                    <a:lnTo>
                      <a:pt x="76" y="137"/>
                    </a:lnTo>
                    <a:lnTo>
                      <a:pt x="75" y="138"/>
                    </a:lnTo>
                    <a:lnTo>
                      <a:pt x="73" y="138"/>
                    </a:lnTo>
                    <a:lnTo>
                      <a:pt x="72" y="139"/>
                    </a:lnTo>
                    <a:lnTo>
                      <a:pt x="70" y="139"/>
                    </a:lnTo>
                    <a:lnTo>
                      <a:pt x="69" y="139"/>
                    </a:lnTo>
                    <a:lnTo>
                      <a:pt x="68" y="139"/>
                    </a:lnTo>
                    <a:lnTo>
                      <a:pt x="67" y="139"/>
                    </a:lnTo>
                    <a:lnTo>
                      <a:pt x="66" y="140"/>
                    </a:lnTo>
                    <a:lnTo>
                      <a:pt x="66" y="140"/>
                    </a:lnTo>
                    <a:lnTo>
                      <a:pt x="0" y="138"/>
                    </a:lnTo>
                    <a:lnTo>
                      <a:pt x="34" y="85"/>
                    </a:lnTo>
                    <a:lnTo>
                      <a:pt x="63" y="20"/>
                    </a:lnTo>
                    <a:lnTo>
                      <a:pt x="76" y="4"/>
                    </a:lnTo>
                    <a:lnTo>
                      <a:pt x="78" y="0"/>
                    </a:lnTo>
                    <a:lnTo>
                      <a:pt x="102"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0" name="Freeform 128"/>
              <p:cNvSpPr>
                <a:spLocks/>
              </p:cNvSpPr>
              <p:nvPr/>
            </p:nvSpPr>
            <p:spPr bwMode="auto">
              <a:xfrm>
                <a:off x="2368" y="1814"/>
                <a:ext cx="81" cy="137"/>
              </a:xfrm>
              <a:custGeom>
                <a:avLst/>
                <a:gdLst/>
                <a:ahLst/>
                <a:cxnLst>
                  <a:cxn ang="0">
                    <a:pos x="13" y="137"/>
                  </a:cxn>
                  <a:cxn ang="0">
                    <a:pos x="0" y="135"/>
                  </a:cxn>
                  <a:cxn ang="0">
                    <a:pos x="1" y="133"/>
                  </a:cxn>
                  <a:cxn ang="0">
                    <a:pos x="2" y="131"/>
                  </a:cxn>
                  <a:cxn ang="0">
                    <a:pos x="3" y="129"/>
                  </a:cxn>
                  <a:cxn ang="0">
                    <a:pos x="4" y="128"/>
                  </a:cxn>
                  <a:cxn ang="0">
                    <a:pos x="5" y="126"/>
                  </a:cxn>
                  <a:cxn ang="0">
                    <a:pos x="7" y="124"/>
                  </a:cxn>
                  <a:cxn ang="0">
                    <a:pos x="9" y="122"/>
                  </a:cxn>
                  <a:cxn ang="0">
                    <a:pos x="11" y="119"/>
                  </a:cxn>
                  <a:cxn ang="0">
                    <a:pos x="11" y="118"/>
                  </a:cxn>
                  <a:cxn ang="0">
                    <a:pos x="13" y="116"/>
                  </a:cxn>
                  <a:cxn ang="0">
                    <a:pos x="15" y="114"/>
                  </a:cxn>
                  <a:cxn ang="0">
                    <a:pos x="16" y="112"/>
                  </a:cxn>
                  <a:cxn ang="0">
                    <a:pos x="18" y="109"/>
                  </a:cxn>
                  <a:cxn ang="0">
                    <a:pos x="20" y="106"/>
                  </a:cxn>
                  <a:cxn ang="0">
                    <a:pos x="21" y="104"/>
                  </a:cxn>
                  <a:cxn ang="0">
                    <a:pos x="23" y="101"/>
                  </a:cxn>
                  <a:cxn ang="0">
                    <a:pos x="24" y="99"/>
                  </a:cxn>
                  <a:cxn ang="0">
                    <a:pos x="26" y="96"/>
                  </a:cxn>
                  <a:cxn ang="0">
                    <a:pos x="28" y="94"/>
                  </a:cxn>
                  <a:cxn ang="0">
                    <a:pos x="29" y="91"/>
                  </a:cxn>
                  <a:cxn ang="0">
                    <a:pos x="30" y="90"/>
                  </a:cxn>
                  <a:cxn ang="0">
                    <a:pos x="31" y="88"/>
                  </a:cxn>
                  <a:cxn ang="0">
                    <a:pos x="32" y="86"/>
                  </a:cxn>
                  <a:cxn ang="0">
                    <a:pos x="34" y="84"/>
                  </a:cxn>
                  <a:cxn ang="0">
                    <a:pos x="34" y="82"/>
                  </a:cxn>
                  <a:cxn ang="0">
                    <a:pos x="35" y="80"/>
                  </a:cxn>
                  <a:cxn ang="0">
                    <a:pos x="37" y="78"/>
                  </a:cxn>
                  <a:cxn ang="0">
                    <a:pos x="38" y="75"/>
                  </a:cxn>
                  <a:cxn ang="0">
                    <a:pos x="39" y="73"/>
                  </a:cxn>
                  <a:cxn ang="0">
                    <a:pos x="40" y="70"/>
                  </a:cxn>
                  <a:cxn ang="0">
                    <a:pos x="41" y="67"/>
                  </a:cxn>
                  <a:cxn ang="0">
                    <a:pos x="43" y="64"/>
                  </a:cxn>
                  <a:cxn ang="0">
                    <a:pos x="44" y="61"/>
                  </a:cxn>
                  <a:cxn ang="0">
                    <a:pos x="45" y="58"/>
                  </a:cxn>
                  <a:cxn ang="0">
                    <a:pos x="47" y="54"/>
                  </a:cxn>
                  <a:cxn ang="0">
                    <a:pos x="48" y="51"/>
                  </a:cxn>
                  <a:cxn ang="0">
                    <a:pos x="50" y="47"/>
                  </a:cxn>
                  <a:cxn ang="0">
                    <a:pos x="51" y="43"/>
                  </a:cxn>
                  <a:cxn ang="0">
                    <a:pos x="53" y="38"/>
                  </a:cxn>
                  <a:cxn ang="0">
                    <a:pos x="54" y="35"/>
                  </a:cxn>
                  <a:cxn ang="0">
                    <a:pos x="55" y="32"/>
                  </a:cxn>
                  <a:cxn ang="0">
                    <a:pos x="56" y="30"/>
                  </a:cxn>
                  <a:cxn ang="0">
                    <a:pos x="56" y="28"/>
                  </a:cxn>
                  <a:cxn ang="0">
                    <a:pos x="57" y="25"/>
                  </a:cxn>
                  <a:cxn ang="0">
                    <a:pos x="57" y="24"/>
                  </a:cxn>
                  <a:cxn ang="0">
                    <a:pos x="58" y="22"/>
                  </a:cxn>
                  <a:cxn ang="0">
                    <a:pos x="59" y="20"/>
                  </a:cxn>
                  <a:cxn ang="0">
                    <a:pos x="59" y="19"/>
                  </a:cxn>
                  <a:cxn ang="0">
                    <a:pos x="60" y="17"/>
                  </a:cxn>
                  <a:cxn ang="0">
                    <a:pos x="61" y="15"/>
                  </a:cxn>
                  <a:cxn ang="0">
                    <a:pos x="63" y="13"/>
                  </a:cxn>
                  <a:cxn ang="0">
                    <a:pos x="65" y="10"/>
                  </a:cxn>
                  <a:cxn ang="0">
                    <a:pos x="67" y="8"/>
                  </a:cxn>
                  <a:cxn ang="0">
                    <a:pos x="68" y="7"/>
                  </a:cxn>
                  <a:cxn ang="0">
                    <a:pos x="71" y="5"/>
                  </a:cxn>
                  <a:cxn ang="0">
                    <a:pos x="73" y="3"/>
                  </a:cxn>
                  <a:cxn ang="0">
                    <a:pos x="75" y="2"/>
                  </a:cxn>
                  <a:cxn ang="0">
                    <a:pos x="79" y="1"/>
                  </a:cxn>
                  <a:cxn ang="0">
                    <a:pos x="81" y="0"/>
                  </a:cxn>
                </a:cxnLst>
                <a:rect l="0" t="0" r="r" b="b"/>
                <a:pathLst>
                  <a:path w="81" h="137">
                    <a:moveTo>
                      <a:pt x="81" y="0"/>
                    </a:moveTo>
                    <a:lnTo>
                      <a:pt x="13" y="137"/>
                    </a:lnTo>
                    <a:lnTo>
                      <a:pt x="0" y="137"/>
                    </a:lnTo>
                    <a:lnTo>
                      <a:pt x="0" y="135"/>
                    </a:lnTo>
                    <a:lnTo>
                      <a:pt x="1" y="134"/>
                    </a:lnTo>
                    <a:lnTo>
                      <a:pt x="1" y="133"/>
                    </a:lnTo>
                    <a:lnTo>
                      <a:pt x="2" y="132"/>
                    </a:lnTo>
                    <a:lnTo>
                      <a:pt x="2" y="131"/>
                    </a:lnTo>
                    <a:lnTo>
                      <a:pt x="3" y="130"/>
                    </a:lnTo>
                    <a:lnTo>
                      <a:pt x="3" y="129"/>
                    </a:lnTo>
                    <a:lnTo>
                      <a:pt x="4" y="129"/>
                    </a:lnTo>
                    <a:lnTo>
                      <a:pt x="4" y="128"/>
                    </a:lnTo>
                    <a:lnTo>
                      <a:pt x="5" y="127"/>
                    </a:lnTo>
                    <a:lnTo>
                      <a:pt x="5" y="126"/>
                    </a:lnTo>
                    <a:lnTo>
                      <a:pt x="6" y="126"/>
                    </a:lnTo>
                    <a:lnTo>
                      <a:pt x="7" y="124"/>
                    </a:lnTo>
                    <a:lnTo>
                      <a:pt x="8" y="123"/>
                    </a:lnTo>
                    <a:lnTo>
                      <a:pt x="9" y="122"/>
                    </a:lnTo>
                    <a:lnTo>
                      <a:pt x="10" y="120"/>
                    </a:lnTo>
                    <a:lnTo>
                      <a:pt x="11" y="119"/>
                    </a:lnTo>
                    <a:lnTo>
                      <a:pt x="11" y="119"/>
                    </a:lnTo>
                    <a:lnTo>
                      <a:pt x="11" y="118"/>
                    </a:lnTo>
                    <a:lnTo>
                      <a:pt x="12" y="117"/>
                    </a:lnTo>
                    <a:lnTo>
                      <a:pt x="13" y="116"/>
                    </a:lnTo>
                    <a:lnTo>
                      <a:pt x="14" y="115"/>
                    </a:lnTo>
                    <a:lnTo>
                      <a:pt x="15" y="114"/>
                    </a:lnTo>
                    <a:lnTo>
                      <a:pt x="15" y="113"/>
                    </a:lnTo>
                    <a:lnTo>
                      <a:pt x="16" y="112"/>
                    </a:lnTo>
                    <a:lnTo>
                      <a:pt x="17" y="110"/>
                    </a:lnTo>
                    <a:lnTo>
                      <a:pt x="18" y="109"/>
                    </a:lnTo>
                    <a:lnTo>
                      <a:pt x="19" y="107"/>
                    </a:lnTo>
                    <a:lnTo>
                      <a:pt x="20" y="106"/>
                    </a:lnTo>
                    <a:lnTo>
                      <a:pt x="20" y="105"/>
                    </a:lnTo>
                    <a:lnTo>
                      <a:pt x="21" y="104"/>
                    </a:lnTo>
                    <a:lnTo>
                      <a:pt x="22" y="103"/>
                    </a:lnTo>
                    <a:lnTo>
                      <a:pt x="23" y="101"/>
                    </a:lnTo>
                    <a:lnTo>
                      <a:pt x="23" y="100"/>
                    </a:lnTo>
                    <a:lnTo>
                      <a:pt x="24" y="99"/>
                    </a:lnTo>
                    <a:lnTo>
                      <a:pt x="25" y="98"/>
                    </a:lnTo>
                    <a:lnTo>
                      <a:pt x="26" y="96"/>
                    </a:lnTo>
                    <a:lnTo>
                      <a:pt x="27" y="95"/>
                    </a:lnTo>
                    <a:lnTo>
                      <a:pt x="28" y="94"/>
                    </a:lnTo>
                    <a:lnTo>
                      <a:pt x="29" y="92"/>
                    </a:lnTo>
                    <a:lnTo>
                      <a:pt x="29" y="91"/>
                    </a:lnTo>
                    <a:lnTo>
                      <a:pt x="29" y="91"/>
                    </a:lnTo>
                    <a:lnTo>
                      <a:pt x="30" y="90"/>
                    </a:lnTo>
                    <a:lnTo>
                      <a:pt x="30" y="89"/>
                    </a:lnTo>
                    <a:lnTo>
                      <a:pt x="31" y="88"/>
                    </a:lnTo>
                    <a:lnTo>
                      <a:pt x="32" y="87"/>
                    </a:lnTo>
                    <a:lnTo>
                      <a:pt x="32" y="86"/>
                    </a:lnTo>
                    <a:lnTo>
                      <a:pt x="33" y="85"/>
                    </a:lnTo>
                    <a:lnTo>
                      <a:pt x="34" y="84"/>
                    </a:lnTo>
                    <a:lnTo>
                      <a:pt x="34" y="83"/>
                    </a:lnTo>
                    <a:lnTo>
                      <a:pt x="34" y="82"/>
                    </a:lnTo>
                    <a:lnTo>
                      <a:pt x="35" y="81"/>
                    </a:lnTo>
                    <a:lnTo>
                      <a:pt x="35" y="80"/>
                    </a:lnTo>
                    <a:lnTo>
                      <a:pt x="36" y="79"/>
                    </a:lnTo>
                    <a:lnTo>
                      <a:pt x="37" y="78"/>
                    </a:lnTo>
                    <a:lnTo>
                      <a:pt x="38" y="77"/>
                    </a:lnTo>
                    <a:lnTo>
                      <a:pt x="38" y="75"/>
                    </a:lnTo>
                    <a:lnTo>
                      <a:pt x="38" y="74"/>
                    </a:lnTo>
                    <a:lnTo>
                      <a:pt x="39" y="73"/>
                    </a:lnTo>
                    <a:lnTo>
                      <a:pt x="40" y="72"/>
                    </a:lnTo>
                    <a:lnTo>
                      <a:pt x="40" y="70"/>
                    </a:lnTo>
                    <a:lnTo>
                      <a:pt x="41" y="69"/>
                    </a:lnTo>
                    <a:lnTo>
                      <a:pt x="41" y="67"/>
                    </a:lnTo>
                    <a:lnTo>
                      <a:pt x="42" y="66"/>
                    </a:lnTo>
                    <a:lnTo>
                      <a:pt x="43" y="64"/>
                    </a:lnTo>
                    <a:lnTo>
                      <a:pt x="43" y="63"/>
                    </a:lnTo>
                    <a:lnTo>
                      <a:pt x="44" y="61"/>
                    </a:lnTo>
                    <a:lnTo>
                      <a:pt x="45" y="60"/>
                    </a:lnTo>
                    <a:lnTo>
                      <a:pt x="45" y="58"/>
                    </a:lnTo>
                    <a:lnTo>
                      <a:pt x="46" y="56"/>
                    </a:lnTo>
                    <a:lnTo>
                      <a:pt x="47" y="54"/>
                    </a:lnTo>
                    <a:lnTo>
                      <a:pt x="48" y="53"/>
                    </a:lnTo>
                    <a:lnTo>
                      <a:pt x="48" y="51"/>
                    </a:lnTo>
                    <a:lnTo>
                      <a:pt x="49" y="49"/>
                    </a:lnTo>
                    <a:lnTo>
                      <a:pt x="50" y="47"/>
                    </a:lnTo>
                    <a:lnTo>
                      <a:pt x="51" y="45"/>
                    </a:lnTo>
                    <a:lnTo>
                      <a:pt x="51" y="43"/>
                    </a:lnTo>
                    <a:lnTo>
                      <a:pt x="52" y="41"/>
                    </a:lnTo>
                    <a:lnTo>
                      <a:pt x="53" y="38"/>
                    </a:lnTo>
                    <a:lnTo>
                      <a:pt x="54" y="36"/>
                    </a:lnTo>
                    <a:lnTo>
                      <a:pt x="54" y="35"/>
                    </a:lnTo>
                    <a:lnTo>
                      <a:pt x="55" y="33"/>
                    </a:lnTo>
                    <a:lnTo>
                      <a:pt x="55" y="32"/>
                    </a:lnTo>
                    <a:lnTo>
                      <a:pt x="56" y="31"/>
                    </a:lnTo>
                    <a:lnTo>
                      <a:pt x="56" y="30"/>
                    </a:lnTo>
                    <a:lnTo>
                      <a:pt x="56" y="29"/>
                    </a:lnTo>
                    <a:lnTo>
                      <a:pt x="56" y="28"/>
                    </a:lnTo>
                    <a:lnTo>
                      <a:pt x="57" y="27"/>
                    </a:lnTo>
                    <a:lnTo>
                      <a:pt x="57" y="25"/>
                    </a:lnTo>
                    <a:lnTo>
                      <a:pt x="57" y="24"/>
                    </a:lnTo>
                    <a:lnTo>
                      <a:pt x="57" y="24"/>
                    </a:lnTo>
                    <a:lnTo>
                      <a:pt x="58" y="23"/>
                    </a:lnTo>
                    <a:lnTo>
                      <a:pt x="58" y="22"/>
                    </a:lnTo>
                    <a:lnTo>
                      <a:pt x="59" y="21"/>
                    </a:lnTo>
                    <a:lnTo>
                      <a:pt x="59" y="20"/>
                    </a:lnTo>
                    <a:lnTo>
                      <a:pt x="59" y="19"/>
                    </a:lnTo>
                    <a:lnTo>
                      <a:pt x="59" y="19"/>
                    </a:lnTo>
                    <a:lnTo>
                      <a:pt x="60" y="18"/>
                    </a:lnTo>
                    <a:lnTo>
                      <a:pt x="60" y="17"/>
                    </a:lnTo>
                    <a:lnTo>
                      <a:pt x="61" y="16"/>
                    </a:lnTo>
                    <a:lnTo>
                      <a:pt x="61" y="15"/>
                    </a:lnTo>
                    <a:lnTo>
                      <a:pt x="62" y="14"/>
                    </a:lnTo>
                    <a:lnTo>
                      <a:pt x="63" y="13"/>
                    </a:lnTo>
                    <a:lnTo>
                      <a:pt x="64" y="11"/>
                    </a:lnTo>
                    <a:lnTo>
                      <a:pt x="65" y="10"/>
                    </a:lnTo>
                    <a:lnTo>
                      <a:pt x="66" y="9"/>
                    </a:lnTo>
                    <a:lnTo>
                      <a:pt x="67" y="8"/>
                    </a:lnTo>
                    <a:lnTo>
                      <a:pt x="67" y="8"/>
                    </a:lnTo>
                    <a:lnTo>
                      <a:pt x="68" y="7"/>
                    </a:lnTo>
                    <a:lnTo>
                      <a:pt x="69" y="6"/>
                    </a:lnTo>
                    <a:lnTo>
                      <a:pt x="71" y="5"/>
                    </a:lnTo>
                    <a:lnTo>
                      <a:pt x="72" y="4"/>
                    </a:lnTo>
                    <a:lnTo>
                      <a:pt x="73" y="3"/>
                    </a:lnTo>
                    <a:lnTo>
                      <a:pt x="74" y="3"/>
                    </a:lnTo>
                    <a:lnTo>
                      <a:pt x="75" y="2"/>
                    </a:lnTo>
                    <a:lnTo>
                      <a:pt x="77" y="2"/>
                    </a:lnTo>
                    <a:lnTo>
                      <a:pt x="79" y="1"/>
                    </a:lnTo>
                    <a:lnTo>
                      <a:pt x="80" y="1"/>
                    </a:lnTo>
                    <a:lnTo>
                      <a:pt x="81" y="0"/>
                    </a:lnTo>
                    <a:lnTo>
                      <a:pt x="8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1" name="Freeform 129"/>
              <p:cNvSpPr>
                <a:spLocks/>
              </p:cNvSpPr>
              <p:nvPr/>
            </p:nvSpPr>
            <p:spPr bwMode="auto">
              <a:xfrm>
                <a:off x="2391" y="1694"/>
                <a:ext cx="40" cy="14"/>
              </a:xfrm>
              <a:custGeom>
                <a:avLst/>
                <a:gdLst/>
                <a:ahLst/>
                <a:cxnLst>
                  <a:cxn ang="0">
                    <a:pos x="0" y="6"/>
                  </a:cxn>
                  <a:cxn ang="0">
                    <a:pos x="1" y="6"/>
                  </a:cxn>
                  <a:cxn ang="0">
                    <a:pos x="2" y="7"/>
                  </a:cxn>
                  <a:cxn ang="0">
                    <a:pos x="3" y="8"/>
                  </a:cxn>
                  <a:cxn ang="0">
                    <a:pos x="5" y="9"/>
                  </a:cxn>
                  <a:cxn ang="0">
                    <a:pos x="6" y="10"/>
                  </a:cxn>
                  <a:cxn ang="0">
                    <a:pos x="7" y="11"/>
                  </a:cxn>
                  <a:cxn ang="0">
                    <a:pos x="9" y="11"/>
                  </a:cxn>
                  <a:cxn ang="0">
                    <a:pos x="10" y="12"/>
                  </a:cxn>
                  <a:cxn ang="0">
                    <a:pos x="11" y="13"/>
                  </a:cxn>
                  <a:cxn ang="0">
                    <a:pos x="12" y="13"/>
                  </a:cxn>
                  <a:cxn ang="0">
                    <a:pos x="13" y="13"/>
                  </a:cxn>
                  <a:cxn ang="0">
                    <a:pos x="15" y="14"/>
                  </a:cxn>
                  <a:cxn ang="0">
                    <a:pos x="16" y="14"/>
                  </a:cxn>
                  <a:cxn ang="0">
                    <a:pos x="18" y="13"/>
                  </a:cxn>
                  <a:cxn ang="0">
                    <a:pos x="19" y="12"/>
                  </a:cxn>
                  <a:cxn ang="0">
                    <a:pos x="21" y="12"/>
                  </a:cxn>
                  <a:cxn ang="0">
                    <a:pos x="23" y="10"/>
                  </a:cxn>
                  <a:cxn ang="0">
                    <a:pos x="25" y="9"/>
                  </a:cxn>
                  <a:cxn ang="0">
                    <a:pos x="26" y="9"/>
                  </a:cxn>
                  <a:cxn ang="0">
                    <a:pos x="28" y="8"/>
                  </a:cxn>
                  <a:cxn ang="0">
                    <a:pos x="29" y="7"/>
                  </a:cxn>
                  <a:cxn ang="0">
                    <a:pos x="30" y="7"/>
                  </a:cxn>
                  <a:cxn ang="0">
                    <a:pos x="32" y="6"/>
                  </a:cxn>
                  <a:cxn ang="0">
                    <a:pos x="34" y="4"/>
                  </a:cxn>
                  <a:cxn ang="0">
                    <a:pos x="36" y="3"/>
                  </a:cxn>
                  <a:cxn ang="0">
                    <a:pos x="37" y="2"/>
                  </a:cxn>
                  <a:cxn ang="0">
                    <a:pos x="39" y="1"/>
                  </a:cxn>
                  <a:cxn ang="0">
                    <a:pos x="40" y="0"/>
                  </a:cxn>
                  <a:cxn ang="0">
                    <a:pos x="0" y="6"/>
                  </a:cxn>
                </a:cxnLst>
                <a:rect l="0" t="0" r="r" b="b"/>
                <a:pathLst>
                  <a:path w="40" h="14">
                    <a:moveTo>
                      <a:pt x="0" y="6"/>
                    </a:moveTo>
                    <a:lnTo>
                      <a:pt x="1" y="6"/>
                    </a:lnTo>
                    <a:lnTo>
                      <a:pt x="2" y="7"/>
                    </a:lnTo>
                    <a:lnTo>
                      <a:pt x="3" y="8"/>
                    </a:lnTo>
                    <a:lnTo>
                      <a:pt x="5" y="9"/>
                    </a:lnTo>
                    <a:lnTo>
                      <a:pt x="6" y="10"/>
                    </a:lnTo>
                    <a:lnTo>
                      <a:pt x="7" y="11"/>
                    </a:lnTo>
                    <a:lnTo>
                      <a:pt x="9" y="11"/>
                    </a:lnTo>
                    <a:lnTo>
                      <a:pt x="10" y="12"/>
                    </a:lnTo>
                    <a:lnTo>
                      <a:pt x="11" y="13"/>
                    </a:lnTo>
                    <a:lnTo>
                      <a:pt x="12" y="13"/>
                    </a:lnTo>
                    <a:lnTo>
                      <a:pt x="13" y="13"/>
                    </a:lnTo>
                    <a:lnTo>
                      <a:pt x="15" y="14"/>
                    </a:lnTo>
                    <a:lnTo>
                      <a:pt x="16" y="14"/>
                    </a:lnTo>
                    <a:lnTo>
                      <a:pt x="18" y="13"/>
                    </a:lnTo>
                    <a:lnTo>
                      <a:pt x="19" y="12"/>
                    </a:lnTo>
                    <a:lnTo>
                      <a:pt x="21" y="12"/>
                    </a:lnTo>
                    <a:lnTo>
                      <a:pt x="23" y="10"/>
                    </a:lnTo>
                    <a:lnTo>
                      <a:pt x="25" y="9"/>
                    </a:lnTo>
                    <a:lnTo>
                      <a:pt x="26" y="9"/>
                    </a:lnTo>
                    <a:lnTo>
                      <a:pt x="28" y="8"/>
                    </a:lnTo>
                    <a:lnTo>
                      <a:pt x="29" y="7"/>
                    </a:lnTo>
                    <a:lnTo>
                      <a:pt x="30" y="7"/>
                    </a:lnTo>
                    <a:lnTo>
                      <a:pt x="32" y="6"/>
                    </a:lnTo>
                    <a:lnTo>
                      <a:pt x="34" y="4"/>
                    </a:lnTo>
                    <a:lnTo>
                      <a:pt x="36" y="3"/>
                    </a:lnTo>
                    <a:lnTo>
                      <a:pt x="37" y="2"/>
                    </a:lnTo>
                    <a:lnTo>
                      <a:pt x="39" y="1"/>
                    </a:lnTo>
                    <a:lnTo>
                      <a:pt x="40" y="0"/>
                    </a:lnTo>
                    <a:lnTo>
                      <a:pt x="0" y="6"/>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2" name="Freeform 130"/>
              <p:cNvSpPr>
                <a:spLocks/>
              </p:cNvSpPr>
              <p:nvPr/>
            </p:nvSpPr>
            <p:spPr bwMode="auto">
              <a:xfrm>
                <a:off x="2521" y="1690"/>
                <a:ext cx="74" cy="19"/>
              </a:xfrm>
              <a:custGeom>
                <a:avLst/>
                <a:gdLst/>
                <a:ahLst/>
                <a:cxnLst>
                  <a:cxn ang="0">
                    <a:pos x="0" y="1"/>
                  </a:cxn>
                  <a:cxn ang="0">
                    <a:pos x="1" y="2"/>
                  </a:cxn>
                  <a:cxn ang="0">
                    <a:pos x="2" y="4"/>
                  </a:cxn>
                  <a:cxn ang="0">
                    <a:pos x="4" y="7"/>
                  </a:cxn>
                  <a:cxn ang="0">
                    <a:pos x="5" y="9"/>
                  </a:cxn>
                  <a:cxn ang="0">
                    <a:pos x="7" y="10"/>
                  </a:cxn>
                  <a:cxn ang="0">
                    <a:pos x="8" y="12"/>
                  </a:cxn>
                  <a:cxn ang="0">
                    <a:pos x="9" y="14"/>
                  </a:cxn>
                  <a:cxn ang="0">
                    <a:pos x="10" y="15"/>
                  </a:cxn>
                  <a:cxn ang="0">
                    <a:pos x="12" y="17"/>
                  </a:cxn>
                  <a:cxn ang="0">
                    <a:pos x="13" y="19"/>
                  </a:cxn>
                  <a:cxn ang="0">
                    <a:pos x="15" y="19"/>
                  </a:cxn>
                  <a:cxn ang="0">
                    <a:pos x="17" y="19"/>
                  </a:cxn>
                  <a:cxn ang="0">
                    <a:pos x="20" y="17"/>
                  </a:cxn>
                  <a:cxn ang="0">
                    <a:pos x="24" y="16"/>
                  </a:cxn>
                  <a:cxn ang="0">
                    <a:pos x="29" y="14"/>
                  </a:cxn>
                  <a:cxn ang="0">
                    <a:pos x="33" y="13"/>
                  </a:cxn>
                  <a:cxn ang="0">
                    <a:pos x="36" y="11"/>
                  </a:cxn>
                  <a:cxn ang="0">
                    <a:pos x="39" y="10"/>
                  </a:cxn>
                  <a:cxn ang="0">
                    <a:pos x="42" y="10"/>
                  </a:cxn>
                  <a:cxn ang="0">
                    <a:pos x="45" y="12"/>
                  </a:cxn>
                  <a:cxn ang="0">
                    <a:pos x="48" y="13"/>
                  </a:cxn>
                  <a:cxn ang="0">
                    <a:pos x="50" y="15"/>
                  </a:cxn>
                  <a:cxn ang="0">
                    <a:pos x="52" y="17"/>
                  </a:cxn>
                  <a:cxn ang="0">
                    <a:pos x="55" y="19"/>
                  </a:cxn>
                  <a:cxn ang="0">
                    <a:pos x="58" y="19"/>
                  </a:cxn>
                  <a:cxn ang="0">
                    <a:pos x="60" y="19"/>
                  </a:cxn>
                  <a:cxn ang="0">
                    <a:pos x="63" y="19"/>
                  </a:cxn>
                  <a:cxn ang="0">
                    <a:pos x="66" y="18"/>
                  </a:cxn>
                  <a:cxn ang="0">
                    <a:pos x="69" y="17"/>
                  </a:cxn>
                  <a:cxn ang="0">
                    <a:pos x="71" y="17"/>
                  </a:cxn>
                  <a:cxn ang="0">
                    <a:pos x="74" y="16"/>
                  </a:cxn>
                  <a:cxn ang="0">
                    <a:pos x="0" y="0"/>
                  </a:cxn>
                </a:cxnLst>
                <a:rect l="0" t="0" r="r" b="b"/>
                <a:pathLst>
                  <a:path w="74" h="19">
                    <a:moveTo>
                      <a:pt x="0" y="0"/>
                    </a:moveTo>
                    <a:lnTo>
                      <a:pt x="0" y="1"/>
                    </a:lnTo>
                    <a:lnTo>
                      <a:pt x="1" y="1"/>
                    </a:lnTo>
                    <a:lnTo>
                      <a:pt x="1" y="2"/>
                    </a:lnTo>
                    <a:lnTo>
                      <a:pt x="2" y="3"/>
                    </a:lnTo>
                    <a:lnTo>
                      <a:pt x="2" y="4"/>
                    </a:lnTo>
                    <a:lnTo>
                      <a:pt x="4" y="6"/>
                    </a:lnTo>
                    <a:lnTo>
                      <a:pt x="4" y="7"/>
                    </a:lnTo>
                    <a:lnTo>
                      <a:pt x="5" y="8"/>
                    </a:lnTo>
                    <a:lnTo>
                      <a:pt x="5" y="9"/>
                    </a:lnTo>
                    <a:lnTo>
                      <a:pt x="6" y="10"/>
                    </a:lnTo>
                    <a:lnTo>
                      <a:pt x="7" y="10"/>
                    </a:lnTo>
                    <a:lnTo>
                      <a:pt x="7" y="11"/>
                    </a:lnTo>
                    <a:lnTo>
                      <a:pt x="8" y="12"/>
                    </a:lnTo>
                    <a:lnTo>
                      <a:pt x="8" y="13"/>
                    </a:lnTo>
                    <a:lnTo>
                      <a:pt x="9" y="14"/>
                    </a:lnTo>
                    <a:lnTo>
                      <a:pt x="9" y="14"/>
                    </a:lnTo>
                    <a:lnTo>
                      <a:pt x="10" y="15"/>
                    </a:lnTo>
                    <a:lnTo>
                      <a:pt x="11" y="16"/>
                    </a:lnTo>
                    <a:lnTo>
                      <a:pt x="12" y="17"/>
                    </a:lnTo>
                    <a:lnTo>
                      <a:pt x="13" y="18"/>
                    </a:lnTo>
                    <a:lnTo>
                      <a:pt x="13" y="19"/>
                    </a:lnTo>
                    <a:lnTo>
                      <a:pt x="14" y="19"/>
                    </a:lnTo>
                    <a:lnTo>
                      <a:pt x="15" y="19"/>
                    </a:lnTo>
                    <a:lnTo>
                      <a:pt x="16" y="19"/>
                    </a:lnTo>
                    <a:lnTo>
                      <a:pt x="17" y="19"/>
                    </a:lnTo>
                    <a:lnTo>
                      <a:pt x="19" y="18"/>
                    </a:lnTo>
                    <a:lnTo>
                      <a:pt x="20" y="17"/>
                    </a:lnTo>
                    <a:lnTo>
                      <a:pt x="23" y="17"/>
                    </a:lnTo>
                    <a:lnTo>
                      <a:pt x="24" y="16"/>
                    </a:lnTo>
                    <a:lnTo>
                      <a:pt x="26" y="15"/>
                    </a:lnTo>
                    <a:lnTo>
                      <a:pt x="29" y="14"/>
                    </a:lnTo>
                    <a:lnTo>
                      <a:pt x="31" y="13"/>
                    </a:lnTo>
                    <a:lnTo>
                      <a:pt x="33" y="13"/>
                    </a:lnTo>
                    <a:lnTo>
                      <a:pt x="35" y="12"/>
                    </a:lnTo>
                    <a:lnTo>
                      <a:pt x="36" y="11"/>
                    </a:lnTo>
                    <a:lnTo>
                      <a:pt x="38" y="11"/>
                    </a:lnTo>
                    <a:lnTo>
                      <a:pt x="39" y="10"/>
                    </a:lnTo>
                    <a:lnTo>
                      <a:pt x="41" y="10"/>
                    </a:lnTo>
                    <a:lnTo>
                      <a:pt x="42" y="10"/>
                    </a:lnTo>
                    <a:lnTo>
                      <a:pt x="45" y="11"/>
                    </a:lnTo>
                    <a:lnTo>
                      <a:pt x="45" y="12"/>
                    </a:lnTo>
                    <a:lnTo>
                      <a:pt x="46" y="13"/>
                    </a:lnTo>
                    <a:lnTo>
                      <a:pt x="48" y="13"/>
                    </a:lnTo>
                    <a:lnTo>
                      <a:pt x="49" y="14"/>
                    </a:lnTo>
                    <a:lnTo>
                      <a:pt x="50" y="15"/>
                    </a:lnTo>
                    <a:lnTo>
                      <a:pt x="51" y="16"/>
                    </a:lnTo>
                    <a:lnTo>
                      <a:pt x="52" y="17"/>
                    </a:lnTo>
                    <a:lnTo>
                      <a:pt x="53" y="17"/>
                    </a:lnTo>
                    <a:lnTo>
                      <a:pt x="55" y="19"/>
                    </a:lnTo>
                    <a:lnTo>
                      <a:pt x="57" y="19"/>
                    </a:lnTo>
                    <a:lnTo>
                      <a:pt x="58" y="19"/>
                    </a:lnTo>
                    <a:lnTo>
                      <a:pt x="59" y="19"/>
                    </a:lnTo>
                    <a:lnTo>
                      <a:pt x="60" y="19"/>
                    </a:lnTo>
                    <a:lnTo>
                      <a:pt x="62" y="19"/>
                    </a:lnTo>
                    <a:lnTo>
                      <a:pt x="63" y="19"/>
                    </a:lnTo>
                    <a:lnTo>
                      <a:pt x="64" y="19"/>
                    </a:lnTo>
                    <a:lnTo>
                      <a:pt x="66" y="18"/>
                    </a:lnTo>
                    <a:lnTo>
                      <a:pt x="68" y="18"/>
                    </a:lnTo>
                    <a:lnTo>
                      <a:pt x="69" y="17"/>
                    </a:lnTo>
                    <a:lnTo>
                      <a:pt x="70" y="17"/>
                    </a:lnTo>
                    <a:lnTo>
                      <a:pt x="71" y="17"/>
                    </a:lnTo>
                    <a:lnTo>
                      <a:pt x="72" y="17"/>
                    </a:lnTo>
                    <a:lnTo>
                      <a:pt x="74" y="16"/>
                    </a:lnTo>
                    <a:lnTo>
                      <a:pt x="74" y="16"/>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3" name="Freeform 131"/>
              <p:cNvSpPr>
                <a:spLocks/>
              </p:cNvSpPr>
              <p:nvPr/>
            </p:nvSpPr>
            <p:spPr bwMode="auto">
              <a:xfrm>
                <a:off x="2492" y="1664"/>
                <a:ext cx="23" cy="24"/>
              </a:xfrm>
              <a:custGeom>
                <a:avLst/>
                <a:gdLst/>
                <a:ahLst/>
                <a:cxnLst>
                  <a:cxn ang="0">
                    <a:pos x="22" y="5"/>
                  </a:cxn>
                  <a:cxn ang="0">
                    <a:pos x="22" y="6"/>
                  </a:cxn>
                  <a:cxn ang="0">
                    <a:pos x="22" y="7"/>
                  </a:cxn>
                  <a:cxn ang="0">
                    <a:pos x="22" y="7"/>
                  </a:cxn>
                  <a:cxn ang="0">
                    <a:pos x="22" y="8"/>
                  </a:cxn>
                  <a:cxn ang="0">
                    <a:pos x="22" y="10"/>
                  </a:cxn>
                  <a:cxn ang="0">
                    <a:pos x="23" y="11"/>
                  </a:cxn>
                  <a:cxn ang="0">
                    <a:pos x="23" y="12"/>
                  </a:cxn>
                  <a:cxn ang="0">
                    <a:pos x="23" y="13"/>
                  </a:cxn>
                  <a:cxn ang="0">
                    <a:pos x="23" y="14"/>
                  </a:cxn>
                  <a:cxn ang="0">
                    <a:pos x="23" y="16"/>
                  </a:cxn>
                  <a:cxn ang="0">
                    <a:pos x="23" y="17"/>
                  </a:cxn>
                  <a:cxn ang="0">
                    <a:pos x="23" y="18"/>
                  </a:cxn>
                  <a:cxn ang="0">
                    <a:pos x="23" y="19"/>
                  </a:cxn>
                  <a:cxn ang="0">
                    <a:pos x="23" y="20"/>
                  </a:cxn>
                  <a:cxn ang="0">
                    <a:pos x="23" y="21"/>
                  </a:cxn>
                  <a:cxn ang="0">
                    <a:pos x="22" y="22"/>
                  </a:cxn>
                  <a:cxn ang="0">
                    <a:pos x="21" y="22"/>
                  </a:cxn>
                  <a:cxn ang="0">
                    <a:pos x="20" y="23"/>
                  </a:cxn>
                  <a:cxn ang="0">
                    <a:pos x="18" y="23"/>
                  </a:cxn>
                  <a:cxn ang="0">
                    <a:pos x="16" y="23"/>
                  </a:cxn>
                  <a:cxn ang="0">
                    <a:pos x="14" y="24"/>
                  </a:cxn>
                  <a:cxn ang="0">
                    <a:pos x="13" y="24"/>
                  </a:cxn>
                  <a:cxn ang="0">
                    <a:pos x="11" y="24"/>
                  </a:cxn>
                  <a:cxn ang="0">
                    <a:pos x="10" y="24"/>
                  </a:cxn>
                  <a:cxn ang="0">
                    <a:pos x="9" y="24"/>
                  </a:cxn>
                  <a:cxn ang="0">
                    <a:pos x="8" y="24"/>
                  </a:cxn>
                  <a:cxn ang="0">
                    <a:pos x="6" y="23"/>
                  </a:cxn>
                  <a:cxn ang="0">
                    <a:pos x="4" y="23"/>
                  </a:cxn>
                  <a:cxn ang="0">
                    <a:pos x="3" y="23"/>
                  </a:cxn>
                  <a:cxn ang="0">
                    <a:pos x="2" y="23"/>
                  </a:cxn>
                  <a:cxn ang="0">
                    <a:pos x="1" y="23"/>
                  </a:cxn>
                  <a:cxn ang="0">
                    <a:pos x="0" y="0"/>
                  </a:cxn>
                  <a:cxn ang="0">
                    <a:pos x="22" y="5"/>
                  </a:cxn>
                </a:cxnLst>
                <a:rect l="0" t="0" r="r" b="b"/>
                <a:pathLst>
                  <a:path w="23" h="24">
                    <a:moveTo>
                      <a:pt x="22" y="5"/>
                    </a:moveTo>
                    <a:lnTo>
                      <a:pt x="22" y="6"/>
                    </a:lnTo>
                    <a:lnTo>
                      <a:pt x="22" y="7"/>
                    </a:lnTo>
                    <a:lnTo>
                      <a:pt x="22" y="7"/>
                    </a:lnTo>
                    <a:lnTo>
                      <a:pt x="22" y="8"/>
                    </a:lnTo>
                    <a:lnTo>
                      <a:pt x="22" y="10"/>
                    </a:lnTo>
                    <a:lnTo>
                      <a:pt x="23" y="11"/>
                    </a:lnTo>
                    <a:lnTo>
                      <a:pt x="23" y="12"/>
                    </a:lnTo>
                    <a:lnTo>
                      <a:pt x="23" y="13"/>
                    </a:lnTo>
                    <a:lnTo>
                      <a:pt x="23" y="14"/>
                    </a:lnTo>
                    <a:lnTo>
                      <a:pt x="23" y="16"/>
                    </a:lnTo>
                    <a:lnTo>
                      <a:pt x="23" y="17"/>
                    </a:lnTo>
                    <a:lnTo>
                      <a:pt x="23" y="18"/>
                    </a:lnTo>
                    <a:lnTo>
                      <a:pt x="23" y="19"/>
                    </a:lnTo>
                    <a:lnTo>
                      <a:pt x="23" y="20"/>
                    </a:lnTo>
                    <a:lnTo>
                      <a:pt x="23" y="21"/>
                    </a:lnTo>
                    <a:lnTo>
                      <a:pt x="22" y="22"/>
                    </a:lnTo>
                    <a:lnTo>
                      <a:pt x="21" y="22"/>
                    </a:lnTo>
                    <a:lnTo>
                      <a:pt x="20" y="23"/>
                    </a:lnTo>
                    <a:lnTo>
                      <a:pt x="18" y="23"/>
                    </a:lnTo>
                    <a:lnTo>
                      <a:pt x="16" y="23"/>
                    </a:lnTo>
                    <a:lnTo>
                      <a:pt x="14" y="24"/>
                    </a:lnTo>
                    <a:lnTo>
                      <a:pt x="13" y="24"/>
                    </a:lnTo>
                    <a:lnTo>
                      <a:pt x="11" y="24"/>
                    </a:lnTo>
                    <a:lnTo>
                      <a:pt x="10" y="24"/>
                    </a:lnTo>
                    <a:lnTo>
                      <a:pt x="9" y="24"/>
                    </a:lnTo>
                    <a:lnTo>
                      <a:pt x="8" y="24"/>
                    </a:lnTo>
                    <a:lnTo>
                      <a:pt x="6" y="23"/>
                    </a:lnTo>
                    <a:lnTo>
                      <a:pt x="4" y="23"/>
                    </a:lnTo>
                    <a:lnTo>
                      <a:pt x="3" y="23"/>
                    </a:lnTo>
                    <a:lnTo>
                      <a:pt x="2" y="23"/>
                    </a:lnTo>
                    <a:lnTo>
                      <a:pt x="1" y="23"/>
                    </a:lnTo>
                    <a:lnTo>
                      <a:pt x="0" y="0"/>
                    </a:lnTo>
                    <a:lnTo>
                      <a:pt x="22" y="5"/>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4" name="Freeform 132"/>
              <p:cNvSpPr>
                <a:spLocks/>
              </p:cNvSpPr>
              <p:nvPr/>
            </p:nvSpPr>
            <p:spPr bwMode="auto">
              <a:xfrm>
                <a:off x="2493" y="1715"/>
                <a:ext cx="16" cy="55"/>
              </a:xfrm>
              <a:custGeom>
                <a:avLst/>
                <a:gdLst/>
                <a:ahLst/>
                <a:cxnLst>
                  <a:cxn ang="0">
                    <a:pos x="0" y="0"/>
                  </a:cxn>
                  <a:cxn ang="0">
                    <a:pos x="16" y="0"/>
                  </a:cxn>
                  <a:cxn ang="0">
                    <a:pos x="15" y="2"/>
                  </a:cxn>
                  <a:cxn ang="0">
                    <a:pos x="15" y="3"/>
                  </a:cxn>
                  <a:cxn ang="0">
                    <a:pos x="15" y="4"/>
                  </a:cxn>
                  <a:cxn ang="0">
                    <a:pos x="15" y="5"/>
                  </a:cxn>
                  <a:cxn ang="0">
                    <a:pos x="14" y="6"/>
                  </a:cxn>
                  <a:cxn ang="0">
                    <a:pos x="14" y="7"/>
                  </a:cxn>
                  <a:cxn ang="0">
                    <a:pos x="14" y="7"/>
                  </a:cxn>
                  <a:cxn ang="0">
                    <a:pos x="14" y="8"/>
                  </a:cxn>
                  <a:cxn ang="0">
                    <a:pos x="14" y="9"/>
                  </a:cxn>
                  <a:cxn ang="0">
                    <a:pos x="13" y="10"/>
                  </a:cxn>
                  <a:cxn ang="0">
                    <a:pos x="13" y="11"/>
                  </a:cxn>
                  <a:cxn ang="0">
                    <a:pos x="13" y="12"/>
                  </a:cxn>
                  <a:cxn ang="0">
                    <a:pos x="13" y="13"/>
                  </a:cxn>
                  <a:cxn ang="0">
                    <a:pos x="12" y="14"/>
                  </a:cxn>
                  <a:cxn ang="0">
                    <a:pos x="12" y="16"/>
                  </a:cxn>
                  <a:cxn ang="0">
                    <a:pos x="12" y="17"/>
                  </a:cxn>
                  <a:cxn ang="0">
                    <a:pos x="12" y="18"/>
                  </a:cxn>
                  <a:cxn ang="0">
                    <a:pos x="12" y="19"/>
                  </a:cxn>
                  <a:cxn ang="0">
                    <a:pos x="12" y="21"/>
                  </a:cxn>
                  <a:cxn ang="0">
                    <a:pos x="11" y="22"/>
                  </a:cxn>
                  <a:cxn ang="0">
                    <a:pos x="11" y="23"/>
                  </a:cxn>
                  <a:cxn ang="0">
                    <a:pos x="11" y="25"/>
                  </a:cxn>
                  <a:cxn ang="0">
                    <a:pos x="11" y="27"/>
                  </a:cxn>
                  <a:cxn ang="0">
                    <a:pos x="10" y="28"/>
                  </a:cxn>
                  <a:cxn ang="0">
                    <a:pos x="10" y="29"/>
                  </a:cxn>
                  <a:cxn ang="0">
                    <a:pos x="10" y="31"/>
                  </a:cxn>
                  <a:cxn ang="0">
                    <a:pos x="10" y="32"/>
                  </a:cxn>
                  <a:cxn ang="0">
                    <a:pos x="10" y="33"/>
                  </a:cxn>
                  <a:cxn ang="0">
                    <a:pos x="10" y="35"/>
                  </a:cxn>
                  <a:cxn ang="0">
                    <a:pos x="10" y="36"/>
                  </a:cxn>
                  <a:cxn ang="0">
                    <a:pos x="10" y="37"/>
                  </a:cxn>
                  <a:cxn ang="0">
                    <a:pos x="10" y="39"/>
                  </a:cxn>
                  <a:cxn ang="0">
                    <a:pos x="10" y="40"/>
                  </a:cxn>
                  <a:cxn ang="0">
                    <a:pos x="10" y="41"/>
                  </a:cxn>
                  <a:cxn ang="0">
                    <a:pos x="10" y="42"/>
                  </a:cxn>
                  <a:cxn ang="0">
                    <a:pos x="10" y="43"/>
                  </a:cxn>
                  <a:cxn ang="0">
                    <a:pos x="10" y="44"/>
                  </a:cxn>
                  <a:cxn ang="0">
                    <a:pos x="10" y="45"/>
                  </a:cxn>
                  <a:cxn ang="0">
                    <a:pos x="10" y="46"/>
                  </a:cxn>
                  <a:cxn ang="0">
                    <a:pos x="10" y="47"/>
                  </a:cxn>
                  <a:cxn ang="0">
                    <a:pos x="10" y="48"/>
                  </a:cxn>
                  <a:cxn ang="0">
                    <a:pos x="10" y="49"/>
                  </a:cxn>
                  <a:cxn ang="0">
                    <a:pos x="10" y="50"/>
                  </a:cxn>
                  <a:cxn ang="0">
                    <a:pos x="10" y="51"/>
                  </a:cxn>
                  <a:cxn ang="0">
                    <a:pos x="10" y="52"/>
                  </a:cxn>
                  <a:cxn ang="0">
                    <a:pos x="10" y="53"/>
                  </a:cxn>
                  <a:cxn ang="0">
                    <a:pos x="10" y="54"/>
                  </a:cxn>
                  <a:cxn ang="0">
                    <a:pos x="10" y="54"/>
                  </a:cxn>
                  <a:cxn ang="0">
                    <a:pos x="10" y="55"/>
                  </a:cxn>
                  <a:cxn ang="0">
                    <a:pos x="4" y="54"/>
                  </a:cxn>
                  <a:cxn ang="0">
                    <a:pos x="0" y="0"/>
                  </a:cxn>
                </a:cxnLst>
                <a:rect l="0" t="0" r="r" b="b"/>
                <a:pathLst>
                  <a:path w="16" h="55">
                    <a:moveTo>
                      <a:pt x="0" y="0"/>
                    </a:moveTo>
                    <a:lnTo>
                      <a:pt x="16" y="0"/>
                    </a:lnTo>
                    <a:lnTo>
                      <a:pt x="15" y="2"/>
                    </a:lnTo>
                    <a:lnTo>
                      <a:pt x="15" y="3"/>
                    </a:lnTo>
                    <a:lnTo>
                      <a:pt x="15" y="4"/>
                    </a:lnTo>
                    <a:lnTo>
                      <a:pt x="15" y="5"/>
                    </a:lnTo>
                    <a:lnTo>
                      <a:pt x="14" y="6"/>
                    </a:lnTo>
                    <a:lnTo>
                      <a:pt x="14" y="7"/>
                    </a:lnTo>
                    <a:lnTo>
                      <a:pt x="14" y="7"/>
                    </a:lnTo>
                    <a:lnTo>
                      <a:pt x="14" y="8"/>
                    </a:lnTo>
                    <a:lnTo>
                      <a:pt x="14" y="9"/>
                    </a:lnTo>
                    <a:lnTo>
                      <a:pt x="13" y="10"/>
                    </a:lnTo>
                    <a:lnTo>
                      <a:pt x="13" y="11"/>
                    </a:lnTo>
                    <a:lnTo>
                      <a:pt x="13" y="12"/>
                    </a:lnTo>
                    <a:lnTo>
                      <a:pt x="13" y="13"/>
                    </a:lnTo>
                    <a:lnTo>
                      <a:pt x="12" y="14"/>
                    </a:lnTo>
                    <a:lnTo>
                      <a:pt x="12" y="16"/>
                    </a:lnTo>
                    <a:lnTo>
                      <a:pt x="12" y="17"/>
                    </a:lnTo>
                    <a:lnTo>
                      <a:pt x="12" y="18"/>
                    </a:lnTo>
                    <a:lnTo>
                      <a:pt x="12" y="19"/>
                    </a:lnTo>
                    <a:lnTo>
                      <a:pt x="12" y="21"/>
                    </a:lnTo>
                    <a:lnTo>
                      <a:pt x="11" y="22"/>
                    </a:lnTo>
                    <a:lnTo>
                      <a:pt x="11" y="23"/>
                    </a:lnTo>
                    <a:lnTo>
                      <a:pt x="11" y="25"/>
                    </a:lnTo>
                    <a:lnTo>
                      <a:pt x="11" y="27"/>
                    </a:lnTo>
                    <a:lnTo>
                      <a:pt x="10" y="28"/>
                    </a:lnTo>
                    <a:lnTo>
                      <a:pt x="10" y="29"/>
                    </a:lnTo>
                    <a:lnTo>
                      <a:pt x="10" y="31"/>
                    </a:lnTo>
                    <a:lnTo>
                      <a:pt x="10" y="32"/>
                    </a:lnTo>
                    <a:lnTo>
                      <a:pt x="10" y="33"/>
                    </a:lnTo>
                    <a:lnTo>
                      <a:pt x="10" y="35"/>
                    </a:lnTo>
                    <a:lnTo>
                      <a:pt x="10" y="36"/>
                    </a:lnTo>
                    <a:lnTo>
                      <a:pt x="10" y="37"/>
                    </a:lnTo>
                    <a:lnTo>
                      <a:pt x="10" y="39"/>
                    </a:lnTo>
                    <a:lnTo>
                      <a:pt x="10" y="40"/>
                    </a:lnTo>
                    <a:lnTo>
                      <a:pt x="10" y="41"/>
                    </a:lnTo>
                    <a:lnTo>
                      <a:pt x="10" y="42"/>
                    </a:lnTo>
                    <a:lnTo>
                      <a:pt x="10" y="43"/>
                    </a:lnTo>
                    <a:lnTo>
                      <a:pt x="10" y="44"/>
                    </a:lnTo>
                    <a:lnTo>
                      <a:pt x="10" y="45"/>
                    </a:lnTo>
                    <a:lnTo>
                      <a:pt x="10" y="46"/>
                    </a:lnTo>
                    <a:lnTo>
                      <a:pt x="10" y="47"/>
                    </a:lnTo>
                    <a:lnTo>
                      <a:pt x="10" y="48"/>
                    </a:lnTo>
                    <a:lnTo>
                      <a:pt x="10" y="49"/>
                    </a:lnTo>
                    <a:lnTo>
                      <a:pt x="10" y="50"/>
                    </a:lnTo>
                    <a:lnTo>
                      <a:pt x="10" y="51"/>
                    </a:lnTo>
                    <a:lnTo>
                      <a:pt x="10" y="52"/>
                    </a:lnTo>
                    <a:lnTo>
                      <a:pt x="10" y="53"/>
                    </a:lnTo>
                    <a:lnTo>
                      <a:pt x="10" y="54"/>
                    </a:lnTo>
                    <a:lnTo>
                      <a:pt x="10" y="54"/>
                    </a:lnTo>
                    <a:lnTo>
                      <a:pt x="10" y="55"/>
                    </a:lnTo>
                    <a:lnTo>
                      <a:pt x="4" y="54"/>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5" name="Freeform 133"/>
              <p:cNvSpPr>
                <a:spLocks/>
              </p:cNvSpPr>
              <p:nvPr/>
            </p:nvSpPr>
            <p:spPr bwMode="auto">
              <a:xfrm>
                <a:off x="2451" y="1665"/>
                <a:ext cx="24" cy="103"/>
              </a:xfrm>
              <a:custGeom>
                <a:avLst/>
                <a:gdLst/>
                <a:ahLst/>
                <a:cxnLst>
                  <a:cxn ang="0">
                    <a:pos x="0" y="103"/>
                  </a:cxn>
                  <a:cxn ang="0">
                    <a:pos x="2" y="103"/>
                  </a:cxn>
                  <a:cxn ang="0">
                    <a:pos x="5" y="102"/>
                  </a:cxn>
                  <a:cxn ang="0">
                    <a:pos x="8" y="101"/>
                  </a:cxn>
                  <a:cxn ang="0">
                    <a:pos x="10" y="101"/>
                  </a:cxn>
                  <a:cxn ang="0">
                    <a:pos x="12" y="100"/>
                  </a:cxn>
                  <a:cxn ang="0">
                    <a:pos x="14" y="99"/>
                  </a:cxn>
                  <a:cxn ang="0">
                    <a:pos x="18" y="98"/>
                  </a:cxn>
                  <a:cxn ang="0">
                    <a:pos x="21" y="96"/>
                  </a:cxn>
                  <a:cxn ang="0">
                    <a:pos x="23" y="94"/>
                  </a:cxn>
                  <a:cxn ang="0">
                    <a:pos x="24" y="92"/>
                  </a:cxn>
                  <a:cxn ang="0">
                    <a:pos x="22" y="89"/>
                  </a:cxn>
                  <a:cxn ang="0">
                    <a:pos x="20" y="86"/>
                  </a:cxn>
                  <a:cxn ang="0">
                    <a:pos x="16" y="84"/>
                  </a:cxn>
                  <a:cxn ang="0">
                    <a:pos x="13" y="81"/>
                  </a:cxn>
                  <a:cxn ang="0">
                    <a:pos x="10" y="78"/>
                  </a:cxn>
                  <a:cxn ang="0">
                    <a:pos x="9" y="76"/>
                  </a:cxn>
                  <a:cxn ang="0">
                    <a:pos x="8" y="74"/>
                  </a:cxn>
                  <a:cxn ang="0">
                    <a:pos x="8" y="72"/>
                  </a:cxn>
                  <a:cxn ang="0">
                    <a:pos x="8" y="70"/>
                  </a:cxn>
                  <a:cxn ang="0">
                    <a:pos x="9" y="68"/>
                  </a:cxn>
                  <a:cxn ang="0">
                    <a:pos x="9" y="66"/>
                  </a:cxn>
                  <a:cxn ang="0">
                    <a:pos x="10" y="64"/>
                  </a:cxn>
                  <a:cxn ang="0">
                    <a:pos x="12" y="62"/>
                  </a:cxn>
                  <a:cxn ang="0">
                    <a:pos x="13" y="59"/>
                  </a:cxn>
                  <a:cxn ang="0">
                    <a:pos x="14" y="57"/>
                  </a:cxn>
                  <a:cxn ang="0">
                    <a:pos x="16" y="54"/>
                  </a:cxn>
                  <a:cxn ang="0">
                    <a:pos x="17" y="51"/>
                  </a:cxn>
                  <a:cxn ang="0">
                    <a:pos x="19" y="48"/>
                  </a:cxn>
                  <a:cxn ang="0">
                    <a:pos x="20" y="45"/>
                  </a:cxn>
                  <a:cxn ang="0">
                    <a:pos x="21" y="43"/>
                  </a:cxn>
                  <a:cxn ang="0">
                    <a:pos x="22" y="40"/>
                  </a:cxn>
                  <a:cxn ang="0">
                    <a:pos x="23" y="37"/>
                  </a:cxn>
                  <a:cxn ang="0">
                    <a:pos x="24" y="34"/>
                  </a:cxn>
                  <a:cxn ang="0">
                    <a:pos x="24" y="31"/>
                  </a:cxn>
                  <a:cxn ang="0">
                    <a:pos x="24" y="28"/>
                  </a:cxn>
                  <a:cxn ang="0">
                    <a:pos x="24" y="25"/>
                  </a:cxn>
                  <a:cxn ang="0">
                    <a:pos x="23" y="22"/>
                  </a:cxn>
                  <a:cxn ang="0">
                    <a:pos x="22" y="20"/>
                  </a:cxn>
                  <a:cxn ang="0">
                    <a:pos x="21" y="17"/>
                  </a:cxn>
                  <a:cxn ang="0">
                    <a:pos x="21" y="15"/>
                  </a:cxn>
                  <a:cxn ang="0">
                    <a:pos x="20" y="13"/>
                  </a:cxn>
                  <a:cxn ang="0">
                    <a:pos x="19" y="11"/>
                  </a:cxn>
                  <a:cxn ang="0">
                    <a:pos x="18" y="10"/>
                  </a:cxn>
                  <a:cxn ang="0">
                    <a:pos x="17" y="8"/>
                  </a:cxn>
                  <a:cxn ang="0">
                    <a:pos x="16" y="7"/>
                  </a:cxn>
                  <a:cxn ang="0">
                    <a:pos x="15" y="5"/>
                  </a:cxn>
                  <a:cxn ang="0">
                    <a:pos x="13" y="2"/>
                  </a:cxn>
                  <a:cxn ang="0">
                    <a:pos x="11" y="1"/>
                  </a:cxn>
                  <a:cxn ang="0">
                    <a:pos x="3" y="1"/>
                  </a:cxn>
                </a:cxnLst>
                <a:rect l="0" t="0" r="r" b="b"/>
                <a:pathLst>
                  <a:path w="24" h="103">
                    <a:moveTo>
                      <a:pt x="3" y="1"/>
                    </a:moveTo>
                    <a:lnTo>
                      <a:pt x="0" y="103"/>
                    </a:lnTo>
                    <a:lnTo>
                      <a:pt x="0" y="103"/>
                    </a:lnTo>
                    <a:lnTo>
                      <a:pt x="2" y="103"/>
                    </a:lnTo>
                    <a:lnTo>
                      <a:pt x="3" y="103"/>
                    </a:lnTo>
                    <a:lnTo>
                      <a:pt x="5" y="102"/>
                    </a:lnTo>
                    <a:lnTo>
                      <a:pt x="7" y="102"/>
                    </a:lnTo>
                    <a:lnTo>
                      <a:pt x="8" y="101"/>
                    </a:lnTo>
                    <a:lnTo>
                      <a:pt x="9" y="101"/>
                    </a:lnTo>
                    <a:lnTo>
                      <a:pt x="10" y="101"/>
                    </a:lnTo>
                    <a:lnTo>
                      <a:pt x="11" y="101"/>
                    </a:lnTo>
                    <a:lnTo>
                      <a:pt x="12" y="100"/>
                    </a:lnTo>
                    <a:lnTo>
                      <a:pt x="13" y="100"/>
                    </a:lnTo>
                    <a:lnTo>
                      <a:pt x="14" y="99"/>
                    </a:lnTo>
                    <a:lnTo>
                      <a:pt x="16" y="99"/>
                    </a:lnTo>
                    <a:lnTo>
                      <a:pt x="18" y="98"/>
                    </a:lnTo>
                    <a:lnTo>
                      <a:pt x="20" y="97"/>
                    </a:lnTo>
                    <a:lnTo>
                      <a:pt x="21" y="96"/>
                    </a:lnTo>
                    <a:lnTo>
                      <a:pt x="22" y="95"/>
                    </a:lnTo>
                    <a:lnTo>
                      <a:pt x="23" y="94"/>
                    </a:lnTo>
                    <a:lnTo>
                      <a:pt x="24" y="93"/>
                    </a:lnTo>
                    <a:lnTo>
                      <a:pt x="24" y="92"/>
                    </a:lnTo>
                    <a:lnTo>
                      <a:pt x="23" y="90"/>
                    </a:lnTo>
                    <a:lnTo>
                      <a:pt x="22" y="89"/>
                    </a:lnTo>
                    <a:lnTo>
                      <a:pt x="21" y="88"/>
                    </a:lnTo>
                    <a:lnTo>
                      <a:pt x="20" y="86"/>
                    </a:lnTo>
                    <a:lnTo>
                      <a:pt x="18" y="85"/>
                    </a:lnTo>
                    <a:lnTo>
                      <a:pt x="16" y="84"/>
                    </a:lnTo>
                    <a:lnTo>
                      <a:pt x="15" y="83"/>
                    </a:lnTo>
                    <a:lnTo>
                      <a:pt x="13" y="81"/>
                    </a:lnTo>
                    <a:lnTo>
                      <a:pt x="12" y="79"/>
                    </a:lnTo>
                    <a:lnTo>
                      <a:pt x="10" y="78"/>
                    </a:lnTo>
                    <a:lnTo>
                      <a:pt x="9" y="77"/>
                    </a:lnTo>
                    <a:lnTo>
                      <a:pt x="9" y="76"/>
                    </a:lnTo>
                    <a:lnTo>
                      <a:pt x="9" y="75"/>
                    </a:lnTo>
                    <a:lnTo>
                      <a:pt x="8" y="74"/>
                    </a:lnTo>
                    <a:lnTo>
                      <a:pt x="8" y="73"/>
                    </a:lnTo>
                    <a:lnTo>
                      <a:pt x="8" y="72"/>
                    </a:lnTo>
                    <a:lnTo>
                      <a:pt x="8" y="71"/>
                    </a:lnTo>
                    <a:lnTo>
                      <a:pt x="8" y="70"/>
                    </a:lnTo>
                    <a:lnTo>
                      <a:pt x="8" y="70"/>
                    </a:lnTo>
                    <a:lnTo>
                      <a:pt x="9" y="68"/>
                    </a:lnTo>
                    <a:lnTo>
                      <a:pt x="9" y="67"/>
                    </a:lnTo>
                    <a:lnTo>
                      <a:pt x="9" y="66"/>
                    </a:lnTo>
                    <a:lnTo>
                      <a:pt x="10" y="65"/>
                    </a:lnTo>
                    <a:lnTo>
                      <a:pt x="10" y="64"/>
                    </a:lnTo>
                    <a:lnTo>
                      <a:pt x="11" y="63"/>
                    </a:lnTo>
                    <a:lnTo>
                      <a:pt x="12" y="62"/>
                    </a:lnTo>
                    <a:lnTo>
                      <a:pt x="12" y="61"/>
                    </a:lnTo>
                    <a:lnTo>
                      <a:pt x="13" y="59"/>
                    </a:lnTo>
                    <a:lnTo>
                      <a:pt x="14" y="58"/>
                    </a:lnTo>
                    <a:lnTo>
                      <a:pt x="14" y="57"/>
                    </a:lnTo>
                    <a:lnTo>
                      <a:pt x="15" y="55"/>
                    </a:lnTo>
                    <a:lnTo>
                      <a:pt x="16" y="54"/>
                    </a:lnTo>
                    <a:lnTo>
                      <a:pt x="16" y="53"/>
                    </a:lnTo>
                    <a:lnTo>
                      <a:pt x="17" y="51"/>
                    </a:lnTo>
                    <a:lnTo>
                      <a:pt x="18" y="50"/>
                    </a:lnTo>
                    <a:lnTo>
                      <a:pt x="19" y="48"/>
                    </a:lnTo>
                    <a:lnTo>
                      <a:pt x="20" y="47"/>
                    </a:lnTo>
                    <a:lnTo>
                      <a:pt x="20" y="45"/>
                    </a:lnTo>
                    <a:lnTo>
                      <a:pt x="21" y="44"/>
                    </a:lnTo>
                    <a:lnTo>
                      <a:pt x="21" y="43"/>
                    </a:lnTo>
                    <a:lnTo>
                      <a:pt x="22" y="41"/>
                    </a:lnTo>
                    <a:lnTo>
                      <a:pt x="22" y="40"/>
                    </a:lnTo>
                    <a:lnTo>
                      <a:pt x="23" y="38"/>
                    </a:lnTo>
                    <a:lnTo>
                      <a:pt x="23" y="37"/>
                    </a:lnTo>
                    <a:lnTo>
                      <a:pt x="24" y="35"/>
                    </a:lnTo>
                    <a:lnTo>
                      <a:pt x="24" y="34"/>
                    </a:lnTo>
                    <a:lnTo>
                      <a:pt x="24" y="32"/>
                    </a:lnTo>
                    <a:lnTo>
                      <a:pt x="24" y="31"/>
                    </a:lnTo>
                    <a:lnTo>
                      <a:pt x="24" y="29"/>
                    </a:lnTo>
                    <a:lnTo>
                      <a:pt x="24" y="28"/>
                    </a:lnTo>
                    <a:lnTo>
                      <a:pt x="24" y="27"/>
                    </a:lnTo>
                    <a:lnTo>
                      <a:pt x="24" y="25"/>
                    </a:lnTo>
                    <a:lnTo>
                      <a:pt x="23" y="24"/>
                    </a:lnTo>
                    <a:lnTo>
                      <a:pt x="23" y="22"/>
                    </a:lnTo>
                    <a:lnTo>
                      <a:pt x="23" y="21"/>
                    </a:lnTo>
                    <a:lnTo>
                      <a:pt x="22" y="20"/>
                    </a:lnTo>
                    <a:lnTo>
                      <a:pt x="22" y="18"/>
                    </a:lnTo>
                    <a:lnTo>
                      <a:pt x="21" y="17"/>
                    </a:lnTo>
                    <a:lnTo>
                      <a:pt x="21" y="16"/>
                    </a:lnTo>
                    <a:lnTo>
                      <a:pt x="21" y="15"/>
                    </a:lnTo>
                    <a:lnTo>
                      <a:pt x="21" y="14"/>
                    </a:lnTo>
                    <a:lnTo>
                      <a:pt x="20" y="13"/>
                    </a:lnTo>
                    <a:lnTo>
                      <a:pt x="20" y="12"/>
                    </a:lnTo>
                    <a:lnTo>
                      <a:pt x="19" y="11"/>
                    </a:lnTo>
                    <a:lnTo>
                      <a:pt x="19" y="10"/>
                    </a:lnTo>
                    <a:lnTo>
                      <a:pt x="18" y="10"/>
                    </a:lnTo>
                    <a:lnTo>
                      <a:pt x="18" y="9"/>
                    </a:lnTo>
                    <a:lnTo>
                      <a:pt x="17" y="8"/>
                    </a:lnTo>
                    <a:lnTo>
                      <a:pt x="17" y="7"/>
                    </a:lnTo>
                    <a:lnTo>
                      <a:pt x="16" y="7"/>
                    </a:lnTo>
                    <a:lnTo>
                      <a:pt x="16" y="6"/>
                    </a:lnTo>
                    <a:lnTo>
                      <a:pt x="15" y="5"/>
                    </a:lnTo>
                    <a:lnTo>
                      <a:pt x="14" y="4"/>
                    </a:lnTo>
                    <a:lnTo>
                      <a:pt x="13" y="2"/>
                    </a:lnTo>
                    <a:lnTo>
                      <a:pt x="12" y="1"/>
                    </a:lnTo>
                    <a:lnTo>
                      <a:pt x="11" y="1"/>
                    </a:lnTo>
                    <a:lnTo>
                      <a:pt x="10" y="0"/>
                    </a:lnTo>
                    <a:lnTo>
                      <a:pt x="3"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6" name="Freeform 134"/>
              <p:cNvSpPr>
                <a:spLocks/>
              </p:cNvSpPr>
              <p:nvPr/>
            </p:nvSpPr>
            <p:spPr bwMode="auto">
              <a:xfrm>
                <a:off x="2496" y="1808"/>
                <a:ext cx="45" cy="140"/>
              </a:xfrm>
              <a:custGeom>
                <a:avLst/>
                <a:gdLst/>
                <a:ahLst/>
                <a:cxnLst>
                  <a:cxn ang="0">
                    <a:pos x="26" y="5"/>
                  </a:cxn>
                  <a:cxn ang="0">
                    <a:pos x="26" y="6"/>
                  </a:cxn>
                  <a:cxn ang="0">
                    <a:pos x="26" y="9"/>
                  </a:cxn>
                  <a:cxn ang="0">
                    <a:pos x="27" y="10"/>
                  </a:cxn>
                  <a:cxn ang="0">
                    <a:pos x="27" y="11"/>
                  </a:cxn>
                  <a:cxn ang="0">
                    <a:pos x="27" y="13"/>
                  </a:cxn>
                  <a:cxn ang="0">
                    <a:pos x="27" y="15"/>
                  </a:cxn>
                  <a:cxn ang="0">
                    <a:pos x="27" y="17"/>
                  </a:cxn>
                  <a:cxn ang="0">
                    <a:pos x="27" y="19"/>
                  </a:cxn>
                  <a:cxn ang="0">
                    <a:pos x="27" y="21"/>
                  </a:cxn>
                  <a:cxn ang="0">
                    <a:pos x="27" y="23"/>
                  </a:cxn>
                  <a:cxn ang="0">
                    <a:pos x="27" y="25"/>
                  </a:cxn>
                  <a:cxn ang="0">
                    <a:pos x="28" y="28"/>
                  </a:cxn>
                  <a:cxn ang="0">
                    <a:pos x="28" y="30"/>
                  </a:cxn>
                  <a:cxn ang="0">
                    <a:pos x="28" y="33"/>
                  </a:cxn>
                  <a:cxn ang="0">
                    <a:pos x="28" y="35"/>
                  </a:cxn>
                  <a:cxn ang="0">
                    <a:pos x="28" y="38"/>
                  </a:cxn>
                  <a:cxn ang="0">
                    <a:pos x="28" y="40"/>
                  </a:cxn>
                  <a:cxn ang="0">
                    <a:pos x="28" y="42"/>
                  </a:cxn>
                  <a:cxn ang="0">
                    <a:pos x="29" y="45"/>
                  </a:cxn>
                  <a:cxn ang="0">
                    <a:pos x="29" y="47"/>
                  </a:cxn>
                  <a:cxn ang="0">
                    <a:pos x="29" y="50"/>
                  </a:cxn>
                  <a:cxn ang="0">
                    <a:pos x="29" y="52"/>
                  </a:cxn>
                  <a:cxn ang="0">
                    <a:pos x="29" y="54"/>
                  </a:cxn>
                  <a:cxn ang="0">
                    <a:pos x="29" y="56"/>
                  </a:cxn>
                  <a:cxn ang="0">
                    <a:pos x="29" y="58"/>
                  </a:cxn>
                  <a:cxn ang="0">
                    <a:pos x="29" y="60"/>
                  </a:cxn>
                  <a:cxn ang="0">
                    <a:pos x="29" y="62"/>
                  </a:cxn>
                  <a:cxn ang="0">
                    <a:pos x="29" y="63"/>
                  </a:cxn>
                  <a:cxn ang="0">
                    <a:pos x="28" y="65"/>
                  </a:cxn>
                  <a:cxn ang="0">
                    <a:pos x="28" y="67"/>
                  </a:cxn>
                  <a:cxn ang="0">
                    <a:pos x="28" y="69"/>
                  </a:cxn>
                  <a:cxn ang="0">
                    <a:pos x="28" y="71"/>
                  </a:cxn>
                  <a:cxn ang="0">
                    <a:pos x="28" y="73"/>
                  </a:cxn>
                  <a:cxn ang="0">
                    <a:pos x="28" y="75"/>
                  </a:cxn>
                  <a:cxn ang="0">
                    <a:pos x="29" y="78"/>
                  </a:cxn>
                  <a:cxn ang="0">
                    <a:pos x="29" y="81"/>
                  </a:cxn>
                  <a:cxn ang="0">
                    <a:pos x="29" y="83"/>
                  </a:cxn>
                  <a:cxn ang="0">
                    <a:pos x="30" y="86"/>
                  </a:cxn>
                  <a:cxn ang="0">
                    <a:pos x="30" y="89"/>
                  </a:cxn>
                  <a:cxn ang="0">
                    <a:pos x="30" y="92"/>
                  </a:cxn>
                  <a:cxn ang="0">
                    <a:pos x="31" y="95"/>
                  </a:cxn>
                  <a:cxn ang="0">
                    <a:pos x="32" y="98"/>
                  </a:cxn>
                  <a:cxn ang="0">
                    <a:pos x="32" y="101"/>
                  </a:cxn>
                  <a:cxn ang="0">
                    <a:pos x="33" y="104"/>
                  </a:cxn>
                  <a:cxn ang="0">
                    <a:pos x="33" y="107"/>
                  </a:cxn>
                  <a:cxn ang="0">
                    <a:pos x="34" y="110"/>
                  </a:cxn>
                  <a:cxn ang="0">
                    <a:pos x="35" y="113"/>
                  </a:cxn>
                  <a:cxn ang="0">
                    <a:pos x="36" y="116"/>
                  </a:cxn>
                  <a:cxn ang="0">
                    <a:pos x="36" y="119"/>
                  </a:cxn>
                  <a:cxn ang="0">
                    <a:pos x="37" y="121"/>
                  </a:cxn>
                  <a:cxn ang="0">
                    <a:pos x="38" y="124"/>
                  </a:cxn>
                  <a:cxn ang="0">
                    <a:pos x="38" y="127"/>
                  </a:cxn>
                  <a:cxn ang="0">
                    <a:pos x="39" y="128"/>
                  </a:cxn>
                  <a:cxn ang="0">
                    <a:pos x="40" y="131"/>
                  </a:cxn>
                  <a:cxn ang="0">
                    <a:pos x="41" y="133"/>
                  </a:cxn>
                  <a:cxn ang="0">
                    <a:pos x="42" y="135"/>
                  </a:cxn>
                  <a:cxn ang="0">
                    <a:pos x="42" y="136"/>
                  </a:cxn>
                  <a:cxn ang="0">
                    <a:pos x="43" y="138"/>
                  </a:cxn>
                  <a:cxn ang="0">
                    <a:pos x="45" y="140"/>
                  </a:cxn>
                  <a:cxn ang="0">
                    <a:pos x="14" y="73"/>
                  </a:cxn>
                  <a:cxn ang="0">
                    <a:pos x="26" y="5"/>
                  </a:cxn>
                </a:cxnLst>
                <a:rect l="0" t="0" r="r" b="b"/>
                <a:pathLst>
                  <a:path w="45" h="140">
                    <a:moveTo>
                      <a:pt x="26" y="5"/>
                    </a:moveTo>
                    <a:lnTo>
                      <a:pt x="26" y="5"/>
                    </a:lnTo>
                    <a:lnTo>
                      <a:pt x="26" y="6"/>
                    </a:lnTo>
                    <a:lnTo>
                      <a:pt x="26" y="6"/>
                    </a:lnTo>
                    <a:lnTo>
                      <a:pt x="26" y="7"/>
                    </a:lnTo>
                    <a:lnTo>
                      <a:pt x="26" y="9"/>
                    </a:lnTo>
                    <a:lnTo>
                      <a:pt x="26" y="9"/>
                    </a:lnTo>
                    <a:lnTo>
                      <a:pt x="27" y="10"/>
                    </a:lnTo>
                    <a:lnTo>
                      <a:pt x="27" y="11"/>
                    </a:lnTo>
                    <a:lnTo>
                      <a:pt x="27" y="11"/>
                    </a:lnTo>
                    <a:lnTo>
                      <a:pt x="27" y="12"/>
                    </a:lnTo>
                    <a:lnTo>
                      <a:pt x="27" y="13"/>
                    </a:lnTo>
                    <a:lnTo>
                      <a:pt x="27" y="14"/>
                    </a:lnTo>
                    <a:lnTo>
                      <a:pt x="27" y="15"/>
                    </a:lnTo>
                    <a:lnTo>
                      <a:pt x="27" y="15"/>
                    </a:lnTo>
                    <a:lnTo>
                      <a:pt x="27" y="17"/>
                    </a:lnTo>
                    <a:lnTo>
                      <a:pt x="27" y="18"/>
                    </a:lnTo>
                    <a:lnTo>
                      <a:pt x="27" y="19"/>
                    </a:lnTo>
                    <a:lnTo>
                      <a:pt x="27" y="20"/>
                    </a:lnTo>
                    <a:lnTo>
                      <a:pt x="27" y="21"/>
                    </a:lnTo>
                    <a:lnTo>
                      <a:pt x="27" y="22"/>
                    </a:lnTo>
                    <a:lnTo>
                      <a:pt x="27" y="23"/>
                    </a:lnTo>
                    <a:lnTo>
                      <a:pt x="27" y="24"/>
                    </a:lnTo>
                    <a:lnTo>
                      <a:pt x="27" y="25"/>
                    </a:lnTo>
                    <a:lnTo>
                      <a:pt x="28" y="27"/>
                    </a:lnTo>
                    <a:lnTo>
                      <a:pt x="28" y="28"/>
                    </a:lnTo>
                    <a:lnTo>
                      <a:pt x="28" y="29"/>
                    </a:lnTo>
                    <a:lnTo>
                      <a:pt x="28" y="30"/>
                    </a:lnTo>
                    <a:lnTo>
                      <a:pt x="28" y="31"/>
                    </a:lnTo>
                    <a:lnTo>
                      <a:pt x="28" y="33"/>
                    </a:lnTo>
                    <a:lnTo>
                      <a:pt x="28" y="34"/>
                    </a:lnTo>
                    <a:lnTo>
                      <a:pt x="28" y="35"/>
                    </a:lnTo>
                    <a:lnTo>
                      <a:pt x="28" y="36"/>
                    </a:lnTo>
                    <a:lnTo>
                      <a:pt x="28" y="38"/>
                    </a:lnTo>
                    <a:lnTo>
                      <a:pt x="28" y="38"/>
                    </a:lnTo>
                    <a:lnTo>
                      <a:pt x="28" y="40"/>
                    </a:lnTo>
                    <a:lnTo>
                      <a:pt x="28" y="41"/>
                    </a:lnTo>
                    <a:lnTo>
                      <a:pt x="28" y="42"/>
                    </a:lnTo>
                    <a:lnTo>
                      <a:pt x="28" y="43"/>
                    </a:lnTo>
                    <a:lnTo>
                      <a:pt x="29" y="45"/>
                    </a:lnTo>
                    <a:lnTo>
                      <a:pt x="29" y="46"/>
                    </a:lnTo>
                    <a:lnTo>
                      <a:pt x="29" y="47"/>
                    </a:lnTo>
                    <a:lnTo>
                      <a:pt x="29" y="48"/>
                    </a:lnTo>
                    <a:lnTo>
                      <a:pt x="29" y="50"/>
                    </a:lnTo>
                    <a:lnTo>
                      <a:pt x="29" y="50"/>
                    </a:lnTo>
                    <a:lnTo>
                      <a:pt x="29" y="52"/>
                    </a:lnTo>
                    <a:lnTo>
                      <a:pt x="29" y="53"/>
                    </a:lnTo>
                    <a:lnTo>
                      <a:pt x="29" y="54"/>
                    </a:lnTo>
                    <a:lnTo>
                      <a:pt x="29" y="55"/>
                    </a:lnTo>
                    <a:lnTo>
                      <a:pt x="29" y="56"/>
                    </a:lnTo>
                    <a:lnTo>
                      <a:pt x="29" y="57"/>
                    </a:lnTo>
                    <a:lnTo>
                      <a:pt x="29" y="58"/>
                    </a:lnTo>
                    <a:lnTo>
                      <a:pt x="29" y="59"/>
                    </a:lnTo>
                    <a:lnTo>
                      <a:pt x="29" y="60"/>
                    </a:lnTo>
                    <a:lnTo>
                      <a:pt x="29" y="61"/>
                    </a:lnTo>
                    <a:lnTo>
                      <a:pt x="29" y="62"/>
                    </a:lnTo>
                    <a:lnTo>
                      <a:pt x="29" y="62"/>
                    </a:lnTo>
                    <a:lnTo>
                      <a:pt x="29" y="63"/>
                    </a:lnTo>
                    <a:lnTo>
                      <a:pt x="28" y="64"/>
                    </a:lnTo>
                    <a:lnTo>
                      <a:pt x="28" y="65"/>
                    </a:lnTo>
                    <a:lnTo>
                      <a:pt x="28" y="66"/>
                    </a:lnTo>
                    <a:lnTo>
                      <a:pt x="28" y="67"/>
                    </a:lnTo>
                    <a:lnTo>
                      <a:pt x="28" y="67"/>
                    </a:lnTo>
                    <a:lnTo>
                      <a:pt x="28" y="69"/>
                    </a:lnTo>
                    <a:lnTo>
                      <a:pt x="28" y="70"/>
                    </a:lnTo>
                    <a:lnTo>
                      <a:pt x="28" y="71"/>
                    </a:lnTo>
                    <a:lnTo>
                      <a:pt x="28" y="72"/>
                    </a:lnTo>
                    <a:lnTo>
                      <a:pt x="28" y="73"/>
                    </a:lnTo>
                    <a:lnTo>
                      <a:pt x="28" y="74"/>
                    </a:lnTo>
                    <a:lnTo>
                      <a:pt x="28" y="75"/>
                    </a:lnTo>
                    <a:lnTo>
                      <a:pt x="28" y="77"/>
                    </a:lnTo>
                    <a:lnTo>
                      <a:pt x="29" y="78"/>
                    </a:lnTo>
                    <a:lnTo>
                      <a:pt x="29" y="79"/>
                    </a:lnTo>
                    <a:lnTo>
                      <a:pt x="29" y="81"/>
                    </a:lnTo>
                    <a:lnTo>
                      <a:pt x="29" y="82"/>
                    </a:lnTo>
                    <a:lnTo>
                      <a:pt x="29" y="83"/>
                    </a:lnTo>
                    <a:lnTo>
                      <a:pt x="30" y="85"/>
                    </a:lnTo>
                    <a:lnTo>
                      <a:pt x="30" y="86"/>
                    </a:lnTo>
                    <a:lnTo>
                      <a:pt x="30" y="88"/>
                    </a:lnTo>
                    <a:lnTo>
                      <a:pt x="30" y="89"/>
                    </a:lnTo>
                    <a:lnTo>
                      <a:pt x="30" y="90"/>
                    </a:lnTo>
                    <a:lnTo>
                      <a:pt x="30" y="92"/>
                    </a:lnTo>
                    <a:lnTo>
                      <a:pt x="30" y="94"/>
                    </a:lnTo>
                    <a:lnTo>
                      <a:pt x="31" y="95"/>
                    </a:lnTo>
                    <a:lnTo>
                      <a:pt x="31" y="97"/>
                    </a:lnTo>
                    <a:lnTo>
                      <a:pt x="32" y="98"/>
                    </a:lnTo>
                    <a:lnTo>
                      <a:pt x="32" y="100"/>
                    </a:lnTo>
                    <a:lnTo>
                      <a:pt x="32" y="101"/>
                    </a:lnTo>
                    <a:lnTo>
                      <a:pt x="32" y="103"/>
                    </a:lnTo>
                    <a:lnTo>
                      <a:pt x="33" y="104"/>
                    </a:lnTo>
                    <a:lnTo>
                      <a:pt x="33" y="106"/>
                    </a:lnTo>
                    <a:lnTo>
                      <a:pt x="33" y="107"/>
                    </a:lnTo>
                    <a:lnTo>
                      <a:pt x="34" y="109"/>
                    </a:lnTo>
                    <a:lnTo>
                      <a:pt x="34" y="110"/>
                    </a:lnTo>
                    <a:lnTo>
                      <a:pt x="34" y="112"/>
                    </a:lnTo>
                    <a:lnTo>
                      <a:pt x="35" y="113"/>
                    </a:lnTo>
                    <a:lnTo>
                      <a:pt x="35" y="114"/>
                    </a:lnTo>
                    <a:lnTo>
                      <a:pt x="36" y="116"/>
                    </a:lnTo>
                    <a:lnTo>
                      <a:pt x="36" y="117"/>
                    </a:lnTo>
                    <a:lnTo>
                      <a:pt x="36" y="119"/>
                    </a:lnTo>
                    <a:lnTo>
                      <a:pt x="37" y="120"/>
                    </a:lnTo>
                    <a:lnTo>
                      <a:pt x="37" y="121"/>
                    </a:lnTo>
                    <a:lnTo>
                      <a:pt x="37" y="123"/>
                    </a:lnTo>
                    <a:lnTo>
                      <a:pt x="38" y="124"/>
                    </a:lnTo>
                    <a:lnTo>
                      <a:pt x="38" y="125"/>
                    </a:lnTo>
                    <a:lnTo>
                      <a:pt x="38" y="127"/>
                    </a:lnTo>
                    <a:lnTo>
                      <a:pt x="39" y="128"/>
                    </a:lnTo>
                    <a:lnTo>
                      <a:pt x="39" y="128"/>
                    </a:lnTo>
                    <a:lnTo>
                      <a:pt x="40" y="130"/>
                    </a:lnTo>
                    <a:lnTo>
                      <a:pt x="40" y="131"/>
                    </a:lnTo>
                    <a:lnTo>
                      <a:pt x="41" y="132"/>
                    </a:lnTo>
                    <a:lnTo>
                      <a:pt x="41" y="133"/>
                    </a:lnTo>
                    <a:lnTo>
                      <a:pt x="41" y="134"/>
                    </a:lnTo>
                    <a:lnTo>
                      <a:pt x="42" y="135"/>
                    </a:lnTo>
                    <a:lnTo>
                      <a:pt x="42" y="135"/>
                    </a:lnTo>
                    <a:lnTo>
                      <a:pt x="42" y="136"/>
                    </a:lnTo>
                    <a:lnTo>
                      <a:pt x="43" y="137"/>
                    </a:lnTo>
                    <a:lnTo>
                      <a:pt x="43" y="138"/>
                    </a:lnTo>
                    <a:lnTo>
                      <a:pt x="44" y="139"/>
                    </a:lnTo>
                    <a:lnTo>
                      <a:pt x="45" y="140"/>
                    </a:lnTo>
                    <a:lnTo>
                      <a:pt x="32" y="140"/>
                    </a:lnTo>
                    <a:lnTo>
                      <a:pt x="14" y="73"/>
                    </a:lnTo>
                    <a:lnTo>
                      <a:pt x="0" y="0"/>
                    </a:lnTo>
                    <a:lnTo>
                      <a:pt x="26" y="5"/>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7" name="Freeform 135"/>
              <p:cNvSpPr>
                <a:spLocks/>
              </p:cNvSpPr>
              <p:nvPr/>
            </p:nvSpPr>
            <p:spPr bwMode="auto">
              <a:xfrm>
                <a:off x="2525" y="1781"/>
                <a:ext cx="40" cy="13"/>
              </a:xfrm>
              <a:custGeom>
                <a:avLst/>
                <a:gdLst/>
                <a:ahLst/>
                <a:cxnLst>
                  <a:cxn ang="0">
                    <a:pos x="13" y="0"/>
                  </a:cxn>
                  <a:cxn ang="0">
                    <a:pos x="10" y="1"/>
                  </a:cxn>
                  <a:cxn ang="0">
                    <a:pos x="8" y="3"/>
                  </a:cxn>
                  <a:cxn ang="0">
                    <a:pos x="5" y="4"/>
                  </a:cxn>
                  <a:cxn ang="0">
                    <a:pos x="3" y="6"/>
                  </a:cxn>
                  <a:cxn ang="0">
                    <a:pos x="1" y="8"/>
                  </a:cxn>
                  <a:cxn ang="0">
                    <a:pos x="0" y="10"/>
                  </a:cxn>
                  <a:cxn ang="0">
                    <a:pos x="0" y="11"/>
                  </a:cxn>
                  <a:cxn ang="0">
                    <a:pos x="1" y="12"/>
                  </a:cxn>
                  <a:cxn ang="0">
                    <a:pos x="4" y="12"/>
                  </a:cxn>
                  <a:cxn ang="0">
                    <a:pos x="7" y="12"/>
                  </a:cxn>
                  <a:cxn ang="0">
                    <a:pos x="9" y="12"/>
                  </a:cxn>
                  <a:cxn ang="0">
                    <a:pos x="13" y="12"/>
                  </a:cxn>
                  <a:cxn ang="0">
                    <a:pos x="16" y="12"/>
                  </a:cxn>
                  <a:cxn ang="0">
                    <a:pos x="19" y="12"/>
                  </a:cxn>
                  <a:cxn ang="0">
                    <a:pos x="23" y="12"/>
                  </a:cxn>
                  <a:cxn ang="0">
                    <a:pos x="27" y="12"/>
                  </a:cxn>
                  <a:cxn ang="0">
                    <a:pos x="30" y="12"/>
                  </a:cxn>
                  <a:cxn ang="0">
                    <a:pos x="33" y="12"/>
                  </a:cxn>
                  <a:cxn ang="0">
                    <a:pos x="35" y="11"/>
                  </a:cxn>
                  <a:cxn ang="0">
                    <a:pos x="37" y="11"/>
                  </a:cxn>
                  <a:cxn ang="0">
                    <a:pos x="39" y="10"/>
                  </a:cxn>
                  <a:cxn ang="0">
                    <a:pos x="39" y="9"/>
                  </a:cxn>
                  <a:cxn ang="0">
                    <a:pos x="37" y="7"/>
                  </a:cxn>
                  <a:cxn ang="0">
                    <a:pos x="34" y="6"/>
                  </a:cxn>
                  <a:cxn ang="0">
                    <a:pos x="31" y="4"/>
                  </a:cxn>
                  <a:cxn ang="0">
                    <a:pos x="29" y="4"/>
                  </a:cxn>
                  <a:cxn ang="0">
                    <a:pos x="27" y="3"/>
                  </a:cxn>
                  <a:cxn ang="0">
                    <a:pos x="24" y="2"/>
                  </a:cxn>
                  <a:cxn ang="0">
                    <a:pos x="22" y="1"/>
                  </a:cxn>
                  <a:cxn ang="0">
                    <a:pos x="20" y="0"/>
                  </a:cxn>
                  <a:cxn ang="0">
                    <a:pos x="17" y="0"/>
                  </a:cxn>
                  <a:cxn ang="0">
                    <a:pos x="14" y="0"/>
                  </a:cxn>
                </a:cxnLst>
                <a:rect l="0" t="0" r="r" b="b"/>
                <a:pathLst>
                  <a:path w="40" h="13">
                    <a:moveTo>
                      <a:pt x="13" y="0"/>
                    </a:moveTo>
                    <a:lnTo>
                      <a:pt x="13" y="0"/>
                    </a:lnTo>
                    <a:lnTo>
                      <a:pt x="12" y="1"/>
                    </a:lnTo>
                    <a:lnTo>
                      <a:pt x="10" y="1"/>
                    </a:lnTo>
                    <a:lnTo>
                      <a:pt x="9" y="2"/>
                    </a:lnTo>
                    <a:lnTo>
                      <a:pt x="8" y="3"/>
                    </a:lnTo>
                    <a:lnTo>
                      <a:pt x="7" y="4"/>
                    </a:lnTo>
                    <a:lnTo>
                      <a:pt x="5" y="4"/>
                    </a:lnTo>
                    <a:lnTo>
                      <a:pt x="4" y="5"/>
                    </a:lnTo>
                    <a:lnTo>
                      <a:pt x="3" y="6"/>
                    </a:lnTo>
                    <a:lnTo>
                      <a:pt x="2" y="7"/>
                    </a:lnTo>
                    <a:lnTo>
                      <a:pt x="1" y="8"/>
                    </a:lnTo>
                    <a:lnTo>
                      <a:pt x="1" y="9"/>
                    </a:lnTo>
                    <a:lnTo>
                      <a:pt x="0" y="10"/>
                    </a:lnTo>
                    <a:lnTo>
                      <a:pt x="0" y="10"/>
                    </a:lnTo>
                    <a:lnTo>
                      <a:pt x="0" y="11"/>
                    </a:lnTo>
                    <a:lnTo>
                      <a:pt x="1" y="12"/>
                    </a:lnTo>
                    <a:lnTo>
                      <a:pt x="1" y="12"/>
                    </a:lnTo>
                    <a:lnTo>
                      <a:pt x="3" y="12"/>
                    </a:lnTo>
                    <a:lnTo>
                      <a:pt x="4" y="12"/>
                    </a:lnTo>
                    <a:lnTo>
                      <a:pt x="5" y="12"/>
                    </a:lnTo>
                    <a:lnTo>
                      <a:pt x="7" y="12"/>
                    </a:lnTo>
                    <a:lnTo>
                      <a:pt x="8" y="12"/>
                    </a:lnTo>
                    <a:lnTo>
                      <a:pt x="9" y="12"/>
                    </a:lnTo>
                    <a:lnTo>
                      <a:pt x="11" y="12"/>
                    </a:lnTo>
                    <a:lnTo>
                      <a:pt x="13" y="12"/>
                    </a:lnTo>
                    <a:lnTo>
                      <a:pt x="15" y="12"/>
                    </a:lnTo>
                    <a:lnTo>
                      <a:pt x="16" y="12"/>
                    </a:lnTo>
                    <a:lnTo>
                      <a:pt x="18" y="12"/>
                    </a:lnTo>
                    <a:lnTo>
                      <a:pt x="19" y="12"/>
                    </a:lnTo>
                    <a:lnTo>
                      <a:pt x="22" y="13"/>
                    </a:lnTo>
                    <a:lnTo>
                      <a:pt x="23" y="12"/>
                    </a:lnTo>
                    <a:lnTo>
                      <a:pt x="25" y="12"/>
                    </a:lnTo>
                    <a:lnTo>
                      <a:pt x="27" y="12"/>
                    </a:lnTo>
                    <a:lnTo>
                      <a:pt x="28" y="12"/>
                    </a:lnTo>
                    <a:lnTo>
                      <a:pt x="30" y="12"/>
                    </a:lnTo>
                    <a:lnTo>
                      <a:pt x="31" y="12"/>
                    </a:lnTo>
                    <a:lnTo>
                      <a:pt x="33" y="12"/>
                    </a:lnTo>
                    <a:lnTo>
                      <a:pt x="34" y="12"/>
                    </a:lnTo>
                    <a:lnTo>
                      <a:pt x="35" y="11"/>
                    </a:lnTo>
                    <a:lnTo>
                      <a:pt x="37" y="11"/>
                    </a:lnTo>
                    <a:lnTo>
                      <a:pt x="37" y="11"/>
                    </a:lnTo>
                    <a:lnTo>
                      <a:pt x="38" y="11"/>
                    </a:lnTo>
                    <a:lnTo>
                      <a:pt x="39" y="10"/>
                    </a:lnTo>
                    <a:lnTo>
                      <a:pt x="40" y="10"/>
                    </a:lnTo>
                    <a:lnTo>
                      <a:pt x="39" y="9"/>
                    </a:lnTo>
                    <a:lnTo>
                      <a:pt x="39" y="8"/>
                    </a:lnTo>
                    <a:lnTo>
                      <a:pt x="37" y="7"/>
                    </a:lnTo>
                    <a:lnTo>
                      <a:pt x="36" y="7"/>
                    </a:lnTo>
                    <a:lnTo>
                      <a:pt x="34" y="6"/>
                    </a:lnTo>
                    <a:lnTo>
                      <a:pt x="32" y="5"/>
                    </a:lnTo>
                    <a:lnTo>
                      <a:pt x="31" y="4"/>
                    </a:lnTo>
                    <a:lnTo>
                      <a:pt x="30" y="4"/>
                    </a:lnTo>
                    <a:lnTo>
                      <a:pt x="29" y="4"/>
                    </a:lnTo>
                    <a:lnTo>
                      <a:pt x="28" y="3"/>
                    </a:lnTo>
                    <a:lnTo>
                      <a:pt x="27" y="3"/>
                    </a:lnTo>
                    <a:lnTo>
                      <a:pt x="26" y="2"/>
                    </a:lnTo>
                    <a:lnTo>
                      <a:pt x="24" y="2"/>
                    </a:lnTo>
                    <a:lnTo>
                      <a:pt x="23" y="2"/>
                    </a:lnTo>
                    <a:lnTo>
                      <a:pt x="22" y="1"/>
                    </a:lnTo>
                    <a:lnTo>
                      <a:pt x="21" y="1"/>
                    </a:lnTo>
                    <a:lnTo>
                      <a:pt x="20" y="0"/>
                    </a:lnTo>
                    <a:lnTo>
                      <a:pt x="19" y="0"/>
                    </a:lnTo>
                    <a:lnTo>
                      <a:pt x="17" y="0"/>
                    </a:lnTo>
                    <a:lnTo>
                      <a:pt x="16" y="0"/>
                    </a:lnTo>
                    <a:lnTo>
                      <a:pt x="14" y="0"/>
                    </a:lnTo>
                    <a:lnTo>
                      <a:pt x="13"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8" name="Freeform 136"/>
              <p:cNvSpPr>
                <a:spLocks/>
              </p:cNvSpPr>
              <p:nvPr/>
            </p:nvSpPr>
            <p:spPr bwMode="auto">
              <a:xfrm>
                <a:off x="2407" y="1782"/>
                <a:ext cx="29" cy="12"/>
              </a:xfrm>
              <a:custGeom>
                <a:avLst/>
                <a:gdLst/>
                <a:ahLst/>
                <a:cxnLst>
                  <a:cxn ang="0">
                    <a:pos x="9" y="1"/>
                  </a:cxn>
                  <a:cxn ang="0">
                    <a:pos x="8" y="2"/>
                  </a:cxn>
                  <a:cxn ang="0">
                    <a:pos x="7" y="3"/>
                  </a:cxn>
                  <a:cxn ang="0">
                    <a:pos x="6" y="3"/>
                  </a:cxn>
                  <a:cxn ang="0">
                    <a:pos x="5" y="4"/>
                  </a:cxn>
                  <a:cxn ang="0">
                    <a:pos x="4" y="5"/>
                  </a:cxn>
                  <a:cxn ang="0">
                    <a:pos x="4" y="6"/>
                  </a:cxn>
                  <a:cxn ang="0">
                    <a:pos x="2" y="6"/>
                  </a:cxn>
                  <a:cxn ang="0">
                    <a:pos x="2" y="7"/>
                  </a:cxn>
                  <a:cxn ang="0">
                    <a:pos x="1" y="8"/>
                  </a:cxn>
                  <a:cxn ang="0">
                    <a:pos x="0" y="9"/>
                  </a:cxn>
                  <a:cxn ang="0">
                    <a:pos x="0" y="10"/>
                  </a:cxn>
                  <a:cxn ang="0">
                    <a:pos x="0" y="11"/>
                  </a:cxn>
                  <a:cxn ang="0">
                    <a:pos x="1" y="11"/>
                  </a:cxn>
                  <a:cxn ang="0">
                    <a:pos x="2" y="11"/>
                  </a:cxn>
                  <a:cxn ang="0">
                    <a:pos x="4" y="11"/>
                  </a:cxn>
                  <a:cxn ang="0">
                    <a:pos x="5" y="11"/>
                  </a:cxn>
                  <a:cxn ang="0">
                    <a:pos x="6" y="11"/>
                  </a:cxn>
                  <a:cxn ang="0">
                    <a:pos x="8" y="11"/>
                  </a:cxn>
                  <a:cxn ang="0">
                    <a:pos x="9" y="11"/>
                  </a:cxn>
                  <a:cxn ang="0">
                    <a:pos x="10" y="12"/>
                  </a:cxn>
                  <a:cxn ang="0">
                    <a:pos x="11" y="12"/>
                  </a:cxn>
                  <a:cxn ang="0">
                    <a:pos x="13" y="12"/>
                  </a:cxn>
                  <a:cxn ang="0">
                    <a:pos x="14" y="12"/>
                  </a:cxn>
                  <a:cxn ang="0">
                    <a:pos x="15" y="12"/>
                  </a:cxn>
                  <a:cxn ang="0">
                    <a:pos x="17" y="12"/>
                  </a:cxn>
                  <a:cxn ang="0">
                    <a:pos x="17" y="12"/>
                  </a:cxn>
                  <a:cxn ang="0">
                    <a:pos x="19" y="11"/>
                  </a:cxn>
                  <a:cxn ang="0">
                    <a:pos x="20" y="11"/>
                  </a:cxn>
                  <a:cxn ang="0">
                    <a:pos x="21" y="11"/>
                  </a:cxn>
                  <a:cxn ang="0">
                    <a:pos x="22" y="11"/>
                  </a:cxn>
                  <a:cxn ang="0">
                    <a:pos x="23" y="11"/>
                  </a:cxn>
                  <a:cxn ang="0">
                    <a:pos x="24" y="11"/>
                  </a:cxn>
                  <a:cxn ang="0">
                    <a:pos x="26" y="11"/>
                  </a:cxn>
                  <a:cxn ang="0">
                    <a:pos x="28" y="10"/>
                  </a:cxn>
                  <a:cxn ang="0">
                    <a:pos x="28" y="10"/>
                  </a:cxn>
                  <a:cxn ang="0">
                    <a:pos x="29" y="9"/>
                  </a:cxn>
                  <a:cxn ang="0">
                    <a:pos x="28" y="8"/>
                  </a:cxn>
                  <a:cxn ang="0">
                    <a:pos x="28" y="8"/>
                  </a:cxn>
                  <a:cxn ang="0">
                    <a:pos x="28" y="6"/>
                  </a:cxn>
                  <a:cxn ang="0">
                    <a:pos x="26" y="6"/>
                  </a:cxn>
                  <a:cxn ang="0">
                    <a:pos x="25" y="5"/>
                  </a:cxn>
                  <a:cxn ang="0">
                    <a:pos x="24" y="4"/>
                  </a:cxn>
                  <a:cxn ang="0">
                    <a:pos x="22" y="3"/>
                  </a:cxn>
                  <a:cxn ang="0">
                    <a:pos x="21" y="2"/>
                  </a:cxn>
                  <a:cxn ang="0">
                    <a:pos x="19" y="2"/>
                  </a:cxn>
                  <a:cxn ang="0">
                    <a:pos x="17" y="1"/>
                  </a:cxn>
                  <a:cxn ang="0">
                    <a:pos x="16" y="0"/>
                  </a:cxn>
                  <a:cxn ang="0">
                    <a:pos x="14" y="0"/>
                  </a:cxn>
                  <a:cxn ang="0">
                    <a:pos x="12" y="0"/>
                  </a:cxn>
                  <a:cxn ang="0">
                    <a:pos x="11" y="0"/>
                  </a:cxn>
                  <a:cxn ang="0">
                    <a:pos x="9" y="1"/>
                  </a:cxn>
                  <a:cxn ang="0">
                    <a:pos x="9" y="1"/>
                  </a:cxn>
                </a:cxnLst>
                <a:rect l="0" t="0" r="r" b="b"/>
                <a:pathLst>
                  <a:path w="29" h="12">
                    <a:moveTo>
                      <a:pt x="9" y="1"/>
                    </a:moveTo>
                    <a:lnTo>
                      <a:pt x="8" y="2"/>
                    </a:lnTo>
                    <a:lnTo>
                      <a:pt x="7" y="3"/>
                    </a:lnTo>
                    <a:lnTo>
                      <a:pt x="6" y="3"/>
                    </a:lnTo>
                    <a:lnTo>
                      <a:pt x="5" y="4"/>
                    </a:lnTo>
                    <a:lnTo>
                      <a:pt x="4" y="5"/>
                    </a:lnTo>
                    <a:lnTo>
                      <a:pt x="4" y="6"/>
                    </a:lnTo>
                    <a:lnTo>
                      <a:pt x="2" y="6"/>
                    </a:lnTo>
                    <a:lnTo>
                      <a:pt x="2" y="7"/>
                    </a:lnTo>
                    <a:lnTo>
                      <a:pt x="1" y="8"/>
                    </a:lnTo>
                    <a:lnTo>
                      <a:pt x="0" y="9"/>
                    </a:lnTo>
                    <a:lnTo>
                      <a:pt x="0" y="10"/>
                    </a:lnTo>
                    <a:lnTo>
                      <a:pt x="0" y="11"/>
                    </a:lnTo>
                    <a:lnTo>
                      <a:pt x="1" y="11"/>
                    </a:lnTo>
                    <a:lnTo>
                      <a:pt x="2" y="11"/>
                    </a:lnTo>
                    <a:lnTo>
                      <a:pt x="4" y="11"/>
                    </a:lnTo>
                    <a:lnTo>
                      <a:pt x="5" y="11"/>
                    </a:lnTo>
                    <a:lnTo>
                      <a:pt x="6" y="11"/>
                    </a:lnTo>
                    <a:lnTo>
                      <a:pt x="8" y="11"/>
                    </a:lnTo>
                    <a:lnTo>
                      <a:pt x="9" y="11"/>
                    </a:lnTo>
                    <a:lnTo>
                      <a:pt x="10" y="12"/>
                    </a:lnTo>
                    <a:lnTo>
                      <a:pt x="11" y="12"/>
                    </a:lnTo>
                    <a:lnTo>
                      <a:pt x="13" y="12"/>
                    </a:lnTo>
                    <a:lnTo>
                      <a:pt x="14" y="12"/>
                    </a:lnTo>
                    <a:lnTo>
                      <a:pt x="15" y="12"/>
                    </a:lnTo>
                    <a:lnTo>
                      <a:pt x="17" y="12"/>
                    </a:lnTo>
                    <a:lnTo>
                      <a:pt x="17" y="12"/>
                    </a:lnTo>
                    <a:lnTo>
                      <a:pt x="19" y="11"/>
                    </a:lnTo>
                    <a:lnTo>
                      <a:pt x="20" y="11"/>
                    </a:lnTo>
                    <a:lnTo>
                      <a:pt x="21" y="11"/>
                    </a:lnTo>
                    <a:lnTo>
                      <a:pt x="22" y="11"/>
                    </a:lnTo>
                    <a:lnTo>
                      <a:pt x="23" y="11"/>
                    </a:lnTo>
                    <a:lnTo>
                      <a:pt x="24" y="11"/>
                    </a:lnTo>
                    <a:lnTo>
                      <a:pt x="26" y="11"/>
                    </a:lnTo>
                    <a:lnTo>
                      <a:pt x="28" y="10"/>
                    </a:lnTo>
                    <a:lnTo>
                      <a:pt x="28" y="10"/>
                    </a:lnTo>
                    <a:lnTo>
                      <a:pt x="29" y="9"/>
                    </a:lnTo>
                    <a:lnTo>
                      <a:pt x="28" y="8"/>
                    </a:lnTo>
                    <a:lnTo>
                      <a:pt x="28" y="8"/>
                    </a:lnTo>
                    <a:lnTo>
                      <a:pt x="28" y="6"/>
                    </a:lnTo>
                    <a:lnTo>
                      <a:pt x="26" y="6"/>
                    </a:lnTo>
                    <a:lnTo>
                      <a:pt x="25" y="5"/>
                    </a:lnTo>
                    <a:lnTo>
                      <a:pt x="24" y="4"/>
                    </a:lnTo>
                    <a:lnTo>
                      <a:pt x="22" y="3"/>
                    </a:lnTo>
                    <a:lnTo>
                      <a:pt x="21" y="2"/>
                    </a:lnTo>
                    <a:lnTo>
                      <a:pt x="19" y="2"/>
                    </a:lnTo>
                    <a:lnTo>
                      <a:pt x="17" y="1"/>
                    </a:lnTo>
                    <a:lnTo>
                      <a:pt x="16" y="0"/>
                    </a:lnTo>
                    <a:lnTo>
                      <a:pt x="14" y="0"/>
                    </a:lnTo>
                    <a:lnTo>
                      <a:pt x="12" y="0"/>
                    </a:lnTo>
                    <a:lnTo>
                      <a:pt x="11" y="0"/>
                    </a:lnTo>
                    <a:lnTo>
                      <a:pt x="9" y="1"/>
                    </a:lnTo>
                    <a:lnTo>
                      <a:pt x="9"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09" name="Freeform 137"/>
              <p:cNvSpPr>
                <a:spLocks/>
              </p:cNvSpPr>
              <p:nvPr/>
            </p:nvSpPr>
            <p:spPr bwMode="auto">
              <a:xfrm>
                <a:off x="2461" y="1776"/>
                <a:ext cx="35" cy="18"/>
              </a:xfrm>
              <a:custGeom>
                <a:avLst/>
                <a:gdLst/>
                <a:ahLst/>
                <a:cxnLst>
                  <a:cxn ang="0">
                    <a:pos x="1" y="17"/>
                  </a:cxn>
                  <a:cxn ang="0">
                    <a:pos x="1" y="17"/>
                  </a:cxn>
                  <a:cxn ang="0">
                    <a:pos x="2" y="17"/>
                  </a:cxn>
                  <a:cxn ang="0">
                    <a:pos x="3" y="17"/>
                  </a:cxn>
                  <a:cxn ang="0">
                    <a:pos x="4" y="18"/>
                  </a:cxn>
                  <a:cxn ang="0">
                    <a:pos x="6" y="18"/>
                  </a:cxn>
                  <a:cxn ang="0">
                    <a:pos x="8" y="18"/>
                  </a:cxn>
                  <a:cxn ang="0">
                    <a:pos x="10" y="18"/>
                  </a:cxn>
                  <a:cxn ang="0">
                    <a:pos x="12" y="18"/>
                  </a:cxn>
                  <a:cxn ang="0">
                    <a:pos x="14" y="18"/>
                  </a:cxn>
                  <a:cxn ang="0">
                    <a:pos x="15" y="18"/>
                  </a:cxn>
                  <a:cxn ang="0">
                    <a:pos x="17" y="18"/>
                  </a:cxn>
                  <a:cxn ang="0">
                    <a:pos x="19" y="18"/>
                  </a:cxn>
                  <a:cxn ang="0">
                    <a:pos x="21" y="18"/>
                  </a:cxn>
                  <a:cxn ang="0">
                    <a:pos x="23" y="18"/>
                  </a:cxn>
                  <a:cxn ang="0">
                    <a:pos x="25" y="18"/>
                  </a:cxn>
                  <a:cxn ang="0">
                    <a:pos x="26" y="18"/>
                  </a:cxn>
                  <a:cxn ang="0">
                    <a:pos x="28" y="18"/>
                  </a:cxn>
                  <a:cxn ang="0">
                    <a:pos x="29" y="18"/>
                  </a:cxn>
                  <a:cxn ang="0">
                    <a:pos x="31" y="18"/>
                  </a:cxn>
                  <a:cxn ang="0">
                    <a:pos x="32" y="18"/>
                  </a:cxn>
                  <a:cxn ang="0">
                    <a:pos x="34" y="17"/>
                  </a:cxn>
                  <a:cxn ang="0">
                    <a:pos x="35" y="17"/>
                  </a:cxn>
                  <a:cxn ang="0">
                    <a:pos x="35" y="16"/>
                  </a:cxn>
                  <a:cxn ang="0">
                    <a:pos x="34" y="16"/>
                  </a:cxn>
                  <a:cxn ang="0">
                    <a:pos x="34" y="14"/>
                  </a:cxn>
                  <a:cxn ang="0">
                    <a:pos x="33" y="13"/>
                  </a:cxn>
                  <a:cxn ang="0">
                    <a:pos x="32" y="12"/>
                  </a:cxn>
                  <a:cxn ang="0">
                    <a:pos x="31" y="11"/>
                  </a:cxn>
                  <a:cxn ang="0">
                    <a:pos x="30" y="9"/>
                  </a:cxn>
                  <a:cxn ang="0">
                    <a:pos x="29" y="8"/>
                  </a:cxn>
                  <a:cxn ang="0">
                    <a:pos x="28" y="7"/>
                  </a:cxn>
                  <a:cxn ang="0">
                    <a:pos x="27" y="6"/>
                  </a:cxn>
                  <a:cxn ang="0">
                    <a:pos x="27" y="5"/>
                  </a:cxn>
                  <a:cxn ang="0">
                    <a:pos x="26" y="5"/>
                  </a:cxn>
                  <a:cxn ang="0">
                    <a:pos x="25" y="3"/>
                  </a:cxn>
                  <a:cxn ang="0">
                    <a:pos x="23" y="2"/>
                  </a:cxn>
                  <a:cxn ang="0">
                    <a:pos x="22" y="1"/>
                  </a:cxn>
                  <a:cxn ang="0">
                    <a:pos x="20" y="1"/>
                  </a:cxn>
                  <a:cxn ang="0">
                    <a:pos x="20" y="0"/>
                  </a:cxn>
                  <a:cxn ang="0">
                    <a:pos x="19" y="0"/>
                  </a:cxn>
                  <a:cxn ang="0">
                    <a:pos x="17" y="0"/>
                  </a:cxn>
                  <a:cxn ang="0">
                    <a:pos x="16" y="1"/>
                  </a:cxn>
                  <a:cxn ang="0">
                    <a:pos x="15" y="1"/>
                  </a:cxn>
                  <a:cxn ang="0">
                    <a:pos x="14" y="2"/>
                  </a:cxn>
                  <a:cxn ang="0">
                    <a:pos x="12" y="3"/>
                  </a:cxn>
                  <a:cxn ang="0">
                    <a:pos x="10" y="4"/>
                  </a:cxn>
                  <a:cxn ang="0">
                    <a:pos x="8" y="5"/>
                  </a:cxn>
                  <a:cxn ang="0">
                    <a:pos x="7" y="6"/>
                  </a:cxn>
                  <a:cxn ang="0">
                    <a:pos x="6" y="7"/>
                  </a:cxn>
                  <a:cxn ang="0">
                    <a:pos x="4" y="9"/>
                  </a:cxn>
                  <a:cxn ang="0">
                    <a:pos x="3" y="10"/>
                  </a:cxn>
                  <a:cxn ang="0">
                    <a:pos x="2" y="11"/>
                  </a:cxn>
                  <a:cxn ang="0">
                    <a:pos x="1" y="12"/>
                  </a:cxn>
                  <a:cxn ang="0">
                    <a:pos x="1" y="14"/>
                  </a:cxn>
                  <a:cxn ang="0">
                    <a:pos x="0" y="15"/>
                  </a:cxn>
                  <a:cxn ang="0">
                    <a:pos x="1" y="17"/>
                  </a:cxn>
                </a:cxnLst>
                <a:rect l="0" t="0" r="r" b="b"/>
                <a:pathLst>
                  <a:path w="35" h="18">
                    <a:moveTo>
                      <a:pt x="1" y="17"/>
                    </a:moveTo>
                    <a:lnTo>
                      <a:pt x="1" y="17"/>
                    </a:lnTo>
                    <a:lnTo>
                      <a:pt x="2" y="17"/>
                    </a:lnTo>
                    <a:lnTo>
                      <a:pt x="3" y="17"/>
                    </a:lnTo>
                    <a:lnTo>
                      <a:pt x="4" y="18"/>
                    </a:lnTo>
                    <a:lnTo>
                      <a:pt x="6" y="18"/>
                    </a:lnTo>
                    <a:lnTo>
                      <a:pt x="8" y="18"/>
                    </a:lnTo>
                    <a:lnTo>
                      <a:pt x="10" y="18"/>
                    </a:lnTo>
                    <a:lnTo>
                      <a:pt x="12" y="18"/>
                    </a:lnTo>
                    <a:lnTo>
                      <a:pt x="14" y="18"/>
                    </a:lnTo>
                    <a:lnTo>
                      <a:pt x="15" y="18"/>
                    </a:lnTo>
                    <a:lnTo>
                      <a:pt x="17" y="18"/>
                    </a:lnTo>
                    <a:lnTo>
                      <a:pt x="19" y="18"/>
                    </a:lnTo>
                    <a:lnTo>
                      <a:pt x="21" y="18"/>
                    </a:lnTo>
                    <a:lnTo>
                      <a:pt x="23" y="18"/>
                    </a:lnTo>
                    <a:lnTo>
                      <a:pt x="25" y="18"/>
                    </a:lnTo>
                    <a:lnTo>
                      <a:pt x="26" y="18"/>
                    </a:lnTo>
                    <a:lnTo>
                      <a:pt x="28" y="18"/>
                    </a:lnTo>
                    <a:lnTo>
                      <a:pt x="29" y="18"/>
                    </a:lnTo>
                    <a:lnTo>
                      <a:pt x="31" y="18"/>
                    </a:lnTo>
                    <a:lnTo>
                      <a:pt x="32" y="18"/>
                    </a:lnTo>
                    <a:lnTo>
                      <a:pt x="34" y="17"/>
                    </a:lnTo>
                    <a:lnTo>
                      <a:pt x="35" y="17"/>
                    </a:lnTo>
                    <a:lnTo>
                      <a:pt x="35" y="16"/>
                    </a:lnTo>
                    <a:lnTo>
                      <a:pt x="34" y="16"/>
                    </a:lnTo>
                    <a:lnTo>
                      <a:pt x="34" y="14"/>
                    </a:lnTo>
                    <a:lnTo>
                      <a:pt x="33" y="13"/>
                    </a:lnTo>
                    <a:lnTo>
                      <a:pt x="32" y="12"/>
                    </a:lnTo>
                    <a:lnTo>
                      <a:pt x="31" y="11"/>
                    </a:lnTo>
                    <a:lnTo>
                      <a:pt x="30" y="9"/>
                    </a:lnTo>
                    <a:lnTo>
                      <a:pt x="29" y="8"/>
                    </a:lnTo>
                    <a:lnTo>
                      <a:pt x="28" y="7"/>
                    </a:lnTo>
                    <a:lnTo>
                      <a:pt x="27" y="6"/>
                    </a:lnTo>
                    <a:lnTo>
                      <a:pt x="27" y="5"/>
                    </a:lnTo>
                    <a:lnTo>
                      <a:pt x="26" y="5"/>
                    </a:lnTo>
                    <a:lnTo>
                      <a:pt x="25" y="3"/>
                    </a:lnTo>
                    <a:lnTo>
                      <a:pt x="23" y="2"/>
                    </a:lnTo>
                    <a:lnTo>
                      <a:pt x="22" y="1"/>
                    </a:lnTo>
                    <a:lnTo>
                      <a:pt x="20" y="1"/>
                    </a:lnTo>
                    <a:lnTo>
                      <a:pt x="20" y="0"/>
                    </a:lnTo>
                    <a:lnTo>
                      <a:pt x="19" y="0"/>
                    </a:lnTo>
                    <a:lnTo>
                      <a:pt x="17" y="0"/>
                    </a:lnTo>
                    <a:lnTo>
                      <a:pt x="16" y="1"/>
                    </a:lnTo>
                    <a:lnTo>
                      <a:pt x="15" y="1"/>
                    </a:lnTo>
                    <a:lnTo>
                      <a:pt x="14" y="2"/>
                    </a:lnTo>
                    <a:lnTo>
                      <a:pt x="12" y="3"/>
                    </a:lnTo>
                    <a:lnTo>
                      <a:pt x="10" y="4"/>
                    </a:lnTo>
                    <a:lnTo>
                      <a:pt x="8" y="5"/>
                    </a:lnTo>
                    <a:lnTo>
                      <a:pt x="7" y="6"/>
                    </a:lnTo>
                    <a:lnTo>
                      <a:pt x="6" y="7"/>
                    </a:lnTo>
                    <a:lnTo>
                      <a:pt x="4" y="9"/>
                    </a:lnTo>
                    <a:lnTo>
                      <a:pt x="3" y="10"/>
                    </a:lnTo>
                    <a:lnTo>
                      <a:pt x="2" y="11"/>
                    </a:lnTo>
                    <a:lnTo>
                      <a:pt x="1" y="12"/>
                    </a:lnTo>
                    <a:lnTo>
                      <a:pt x="1" y="14"/>
                    </a:lnTo>
                    <a:lnTo>
                      <a:pt x="0" y="15"/>
                    </a:lnTo>
                    <a:lnTo>
                      <a:pt x="1" y="17"/>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0" name="Freeform 138"/>
              <p:cNvSpPr>
                <a:spLocks/>
              </p:cNvSpPr>
              <p:nvPr/>
            </p:nvSpPr>
            <p:spPr bwMode="auto">
              <a:xfrm>
                <a:off x="2518" y="1813"/>
                <a:ext cx="51" cy="141"/>
              </a:xfrm>
              <a:custGeom>
                <a:avLst/>
                <a:gdLst/>
                <a:ahLst/>
                <a:cxnLst>
                  <a:cxn ang="0">
                    <a:pos x="51" y="141"/>
                  </a:cxn>
                  <a:cxn ang="0">
                    <a:pos x="49" y="138"/>
                  </a:cxn>
                  <a:cxn ang="0">
                    <a:pos x="48" y="136"/>
                  </a:cxn>
                  <a:cxn ang="0">
                    <a:pos x="47" y="134"/>
                  </a:cxn>
                  <a:cxn ang="0">
                    <a:pos x="46" y="131"/>
                  </a:cxn>
                  <a:cxn ang="0">
                    <a:pos x="44" y="128"/>
                  </a:cxn>
                  <a:cxn ang="0">
                    <a:pos x="43" y="125"/>
                  </a:cxn>
                  <a:cxn ang="0">
                    <a:pos x="42" y="121"/>
                  </a:cxn>
                  <a:cxn ang="0">
                    <a:pos x="40" y="118"/>
                  </a:cxn>
                  <a:cxn ang="0">
                    <a:pos x="39" y="114"/>
                  </a:cxn>
                  <a:cxn ang="0">
                    <a:pos x="37" y="110"/>
                  </a:cxn>
                  <a:cxn ang="0">
                    <a:pos x="35" y="106"/>
                  </a:cxn>
                  <a:cxn ang="0">
                    <a:pos x="34" y="102"/>
                  </a:cxn>
                  <a:cxn ang="0">
                    <a:pos x="32" y="97"/>
                  </a:cxn>
                  <a:cxn ang="0">
                    <a:pos x="30" y="93"/>
                  </a:cxn>
                  <a:cxn ang="0">
                    <a:pos x="29" y="89"/>
                  </a:cxn>
                  <a:cxn ang="0">
                    <a:pos x="28" y="85"/>
                  </a:cxn>
                  <a:cxn ang="0">
                    <a:pos x="27" y="81"/>
                  </a:cxn>
                  <a:cxn ang="0">
                    <a:pos x="26" y="77"/>
                  </a:cxn>
                  <a:cxn ang="0">
                    <a:pos x="25" y="73"/>
                  </a:cxn>
                  <a:cxn ang="0">
                    <a:pos x="25" y="70"/>
                  </a:cxn>
                  <a:cxn ang="0">
                    <a:pos x="24" y="66"/>
                  </a:cxn>
                  <a:cxn ang="0">
                    <a:pos x="24" y="63"/>
                  </a:cxn>
                  <a:cxn ang="0">
                    <a:pos x="23" y="59"/>
                  </a:cxn>
                  <a:cxn ang="0">
                    <a:pos x="23" y="56"/>
                  </a:cxn>
                  <a:cxn ang="0">
                    <a:pos x="22" y="52"/>
                  </a:cxn>
                  <a:cxn ang="0">
                    <a:pos x="22" y="49"/>
                  </a:cxn>
                  <a:cxn ang="0">
                    <a:pos x="21" y="45"/>
                  </a:cxn>
                  <a:cxn ang="0">
                    <a:pos x="20" y="42"/>
                  </a:cxn>
                  <a:cxn ang="0">
                    <a:pos x="20" y="39"/>
                  </a:cxn>
                  <a:cxn ang="0">
                    <a:pos x="19" y="36"/>
                  </a:cxn>
                  <a:cxn ang="0">
                    <a:pos x="19" y="33"/>
                  </a:cxn>
                  <a:cxn ang="0">
                    <a:pos x="18" y="30"/>
                  </a:cxn>
                  <a:cxn ang="0">
                    <a:pos x="17" y="27"/>
                  </a:cxn>
                  <a:cxn ang="0">
                    <a:pos x="16" y="24"/>
                  </a:cxn>
                  <a:cxn ang="0">
                    <a:pos x="15" y="22"/>
                  </a:cxn>
                  <a:cxn ang="0">
                    <a:pos x="15" y="19"/>
                  </a:cxn>
                  <a:cxn ang="0">
                    <a:pos x="14" y="16"/>
                  </a:cxn>
                  <a:cxn ang="0">
                    <a:pos x="13" y="13"/>
                  </a:cxn>
                  <a:cxn ang="0">
                    <a:pos x="11" y="9"/>
                  </a:cxn>
                  <a:cxn ang="0">
                    <a:pos x="10" y="6"/>
                  </a:cxn>
                  <a:cxn ang="0">
                    <a:pos x="8" y="4"/>
                  </a:cxn>
                  <a:cxn ang="0">
                    <a:pos x="5" y="1"/>
                  </a:cxn>
                  <a:cxn ang="0">
                    <a:pos x="2" y="0"/>
                  </a:cxn>
                  <a:cxn ang="0">
                    <a:pos x="0" y="1"/>
                  </a:cxn>
                </a:cxnLst>
                <a:rect l="0" t="0" r="r" b="b"/>
                <a:pathLst>
                  <a:path w="51" h="141">
                    <a:moveTo>
                      <a:pt x="0" y="1"/>
                    </a:moveTo>
                    <a:lnTo>
                      <a:pt x="37" y="140"/>
                    </a:lnTo>
                    <a:lnTo>
                      <a:pt x="51" y="141"/>
                    </a:lnTo>
                    <a:lnTo>
                      <a:pt x="50" y="140"/>
                    </a:lnTo>
                    <a:lnTo>
                      <a:pt x="50" y="139"/>
                    </a:lnTo>
                    <a:lnTo>
                      <a:pt x="49" y="138"/>
                    </a:lnTo>
                    <a:lnTo>
                      <a:pt x="49" y="137"/>
                    </a:lnTo>
                    <a:lnTo>
                      <a:pt x="48" y="136"/>
                    </a:lnTo>
                    <a:lnTo>
                      <a:pt x="48" y="136"/>
                    </a:lnTo>
                    <a:lnTo>
                      <a:pt x="48" y="135"/>
                    </a:lnTo>
                    <a:lnTo>
                      <a:pt x="48" y="135"/>
                    </a:lnTo>
                    <a:lnTo>
                      <a:pt x="47" y="134"/>
                    </a:lnTo>
                    <a:lnTo>
                      <a:pt x="47" y="133"/>
                    </a:lnTo>
                    <a:lnTo>
                      <a:pt x="46" y="132"/>
                    </a:lnTo>
                    <a:lnTo>
                      <a:pt x="46" y="131"/>
                    </a:lnTo>
                    <a:lnTo>
                      <a:pt x="46" y="130"/>
                    </a:lnTo>
                    <a:lnTo>
                      <a:pt x="45" y="129"/>
                    </a:lnTo>
                    <a:lnTo>
                      <a:pt x="44" y="128"/>
                    </a:lnTo>
                    <a:lnTo>
                      <a:pt x="44" y="127"/>
                    </a:lnTo>
                    <a:lnTo>
                      <a:pt x="44" y="126"/>
                    </a:lnTo>
                    <a:lnTo>
                      <a:pt x="43" y="125"/>
                    </a:lnTo>
                    <a:lnTo>
                      <a:pt x="43" y="123"/>
                    </a:lnTo>
                    <a:lnTo>
                      <a:pt x="42" y="123"/>
                    </a:lnTo>
                    <a:lnTo>
                      <a:pt x="42" y="121"/>
                    </a:lnTo>
                    <a:lnTo>
                      <a:pt x="41" y="120"/>
                    </a:lnTo>
                    <a:lnTo>
                      <a:pt x="41" y="119"/>
                    </a:lnTo>
                    <a:lnTo>
                      <a:pt x="40" y="118"/>
                    </a:lnTo>
                    <a:lnTo>
                      <a:pt x="40" y="117"/>
                    </a:lnTo>
                    <a:lnTo>
                      <a:pt x="39" y="115"/>
                    </a:lnTo>
                    <a:lnTo>
                      <a:pt x="39" y="114"/>
                    </a:lnTo>
                    <a:lnTo>
                      <a:pt x="38" y="113"/>
                    </a:lnTo>
                    <a:lnTo>
                      <a:pt x="38" y="112"/>
                    </a:lnTo>
                    <a:lnTo>
                      <a:pt x="37" y="110"/>
                    </a:lnTo>
                    <a:lnTo>
                      <a:pt x="37" y="109"/>
                    </a:lnTo>
                    <a:lnTo>
                      <a:pt x="36" y="107"/>
                    </a:lnTo>
                    <a:lnTo>
                      <a:pt x="35" y="106"/>
                    </a:lnTo>
                    <a:lnTo>
                      <a:pt x="35" y="104"/>
                    </a:lnTo>
                    <a:lnTo>
                      <a:pt x="34" y="103"/>
                    </a:lnTo>
                    <a:lnTo>
                      <a:pt x="34" y="102"/>
                    </a:lnTo>
                    <a:lnTo>
                      <a:pt x="33" y="100"/>
                    </a:lnTo>
                    <a:lnTo>
                      <a:pt x="33" y="99"/>
                    </a:lnTo>
                    <a:lnTo>
                      <a:pt x="32" y="97"/>
                    </a:lnTo>
                    <a:lnTo>
                      <a:pt x="32" y="96"/>
                    </a:lnTo>
                    <a:lnTo>
                      <a:pt x="31" y="95"/>
                    </a:lnTo>
                    <a:lnTo>
                      <a:pt x="30" y="93"/>
                    </a:lnTo>
                    <a:lnTo>
                      <a:pt x="30" y="92"/>
                    </a:lnTo>
                    <a:lnTo>
                      <a:pt x="30" y="91"/>
                    </a:lnTo>
                    <a:lnTo>
                      <a:pt x="29" y="89"/>
                    </a:lnTo>
                    <a:lnTo>
                      <a:pt x="29" y="88"/>
                    </a:lnTo>
                    <a:lnTo>
                      <a:pt x="28" y="86"/>
                    </a:lnTo>
                    <a:lnTo>
                      <a:pt x="28" y="85"/>
                    </a:lnTo>
                    <a:lnTo>
                      <a:pt x="27" y="84"/>
                    </a:lnTo>
                    <a:lnTo>
                      <a:pt x="27" y="82"/>
                    </a:lnTo>
                    <a:lnTo>
                      <a:pt x="27" y="81"/>
                    </a:lnTo>
                    <a:lnTo>
                      <a:pt x="26" y="80"/>
                    </a:lnTo>
                    <a:lnTo>
                      <a:pt x="26" y="78"/>
                    </a:lnTo>
                    <a:lnTo>
                      <a:pt x="26" y="77"/>
                    </a:lnTo>
                    <a:lnTo>
                      <a:pt x="26" y="76"/>
                    </a:lnTo>
                    <a:lnTo>
                      <a:pt x="26" y="75"/>
                    </a:lnTo>
                    <a:lnTo>
                      <a:pt x="25" y="73"/>
                    </a:lnTo>
                    <a:lnTo>
                      <a:pt x="25" y="72"/>
                    </a:lnTo>
                    <a:lnTo>
                      <a:pt x="25" y="71"/>
                    </a:lnTo>
                    <a:lnTo>
                      <a:pt x="25" y="70"/>
                    </a:lnTo>
                    <a:lnTo>
                      <a:pt x="24" y="69"/>
                    </a:lnTo>
                    <a:lnTo>
                      <a:pt x="24" y="67"/>
                    </a:lnTo>
                    <a:lnTo>
                      <a:pt x="24" y="66"/>
                    </a:lnTo>
                    <a:lnTo>
                      <a:pt x="24" y="65"/>
                    </a:lnTo>
                    <a:lnTo>
                      <a:pt x="24" y="64"/>
                    </a:lnTo>
                    <a:lnTo>
                      <a:pt x="24" y="63"/>
                    </a:lnTo>
                    <a:lnTo>
                      <a:pt x="23" y="62"/>
                    </a:lnTo>
                    <a:lnTo>
                      <a:pt x="23" y="61"/>
                    </a:lnTo>
                    <a:lnTo>
                      <a:pt x="23" y="59"/>
                    </a:lnTo>
                    <a:lnTo>
                      <a:pt x="23" y="58"/>
                    </a:lnTo>
                    <a:lnTo>
                      <a:pt x="23" y="57"/>
                    </a:lnTo>
                    <a:lnTo>
                      <a:pt x="23" y="56"/>
                    </a:lnTo>
                    <a:lnTo>
                      <a:pt x="23" y="55"/>
                    </a:lnTo>
                    <a:lnTo>
                      <a:pt x="23" y="54"/>
                    </a:lnTo>
                    <a:lnTo>
                      <a:pt x="22" y="52"/>
                    </a:lnTo>
                    <a:lnTo>
                      <a:pt x="22" y="51"/>
                    </a:lnTo>
                    <a:lnTo>
                      <a:pt x="22" y="50"/>
                    </a:lnTo>
                    <a:lnTo>
                      <a:pt x="22" y="49"/>
                    </a:lnTo>
                    <a:lnTo>
                      <a:pt x="21" y="48"/>
                    </a:lnTo>
                    <a:lnTo>
                      <a:pt x="21" y="47"/>
                    </a:lnTo>
                    <a:lnTo>
                      <a:pt x="21" y="45"/>
                    </a:lnTo>
                    <a:lnTo>
                      <a:pt x="21" y="45"/>
                    </a:lnTo>
                    <a:lnTo>
                      <a:pt x="20" y="44"/>
                    </a:lnTo>
                    <a:lnTo>
                      <a:pt x="20" y="42"/>
                    </a:lnTo>
                    <a:lnTo>
                      <a:pt x="20" y="41"/>
                    </a:lnTo>
                    <a:lnTo>
                      <a:pt x="20" y="40"/>
                    </a:lnTo>
                    <a:lnTo>
                      <a:pt x="20" y="39"/>
                    </a:lnTo>
                    <a:lnTo>
                      <a:pt x="20" y="38"/>
                    </a:lnTo>
                    <a:lnTo>
                      <a:pt x="19" y="37"/>
                    </a:lnTo>
                    <a:lnTo>
                      <a:pt x="19" y="36"/>
                    </a:lnTo>
                    <a:lnTo>
                      <a:pt x="19" y="35"/>
                    </a:lnTo>
                    <a:lnTo>
                      <a:pt x="19" y="34"/>
                    </a:lnTo>
                    <a:lnTo>
                      <a:pt x="19" y="33"/>
                    </a:lnTo>
                    <a:lnTo>
                      <a:pt x="18" y="32"/>
                    </a:lnTo>
                    <a:lnTo>
                      <a:pt x="18" y="31"/>
                    </a:lnTo>
                    <a:lnTo>
                      <a:pt x="18" y="30"/>
                    </a:lnTo>
                    <a:lnTo>
                      <a:pt x="17" y="29"/>
                    </a:lnTo>
                    <a:lnTo>
                      <a:pt x="17" y="28"/>
                    </a:lnTo>
                    <a:lnTo>
                      <a:pt x="17" y="27"/>
                    </a:lnTo>
                    <a:lnTo>
                      <a:pt x="17" y="26"/>
                    </a:lnTo>
                    <a:lnTo>
                      <a:pt x="16" y="25"/>
                    </a:lnTo>
                    <a:lnTo>
                      <a:pt x="16" y="24"/>
                    </a:lnTo>
                    <a:lnTo>
                      <a:pt x="16" y="23"/>
                    </a:lnTo>
                    <a:lnTo>
                      <a:pt x="15" y="22"/>
                    </a:lnTo>
                    <a:lnTo>
                      <a:pt x="15" y="22"/>
                    </a:lnTo>
                    <a:lnTo>
                      <a:pt x="15" y="21"/>
                    </a:lnTo>
                    <a:lnTo>
                      <a:pt x="15" y="20"/>
                    </a:lnTo>
                    <a:lnTo>
                      <a:pt x="15" y="19"/>
                    </a:lnTo>
                    <a:lnTo>
                      <a:pt x="14" y="18"/>
                    </a:lnTo>
                    <a:lnTo>
                      <a:pt x="14" y="17"/>
                    </a:lnTo>
                    <a:lnTo>
                      <a:pt x="14" y="16"/>
                    </a:lnTo>
                    <a:lnTo>
                      <a:pt x="14" y="16"/>
                    </a:lnTo>
                    <a:lnTo>
                      <a:pt x="13" y="14"/>
                    </a:lnTo>
                    <a:lnTo>
                      <a:pt x="13" y="13"/>
                    </a:lnTo>
                    <a:lnTo>
                      <a:pt x="12" y="12"/>
                    </a:lnTo>
                    <a:lnTo>
                      <a:pt x="11" y="10"/>
                    </a:lnTo>
                    <a:lnTo>
                      <a:pt x="11" y="9"/>
                    </a:lnTo>
                    <a:lnTo>
                      <a:pt x="11" y="9"/>
                    </a:lnTo>
                    <a:lnTo>
                      <a:pt x="10" y="7"/>
                    </a:lnTo>
                    <a:lnTo>
                      <a:pt x="10" y="6"/>
                    </a:lnTo>
                    <a:lnTo>
                      <a:pt x="9" y="6"/>
                    </a:lnTo>
                    <a:lnTo>
                      <a:pt x="8" y="5"/>
                    </a:lnTo>
                    <a:lnTo>
                      <a:pt x="8" y="4"/>
                    </a:lnTo>
                    <a:lnTo>
                      <a:pt x="7" y="3"/>
                    </a:lnTo>
                    <a:lnTo>
                      <a:pt x="6" y="2"/>
                    </a:lnTo>
                    <a:lnTo>
                      <a:pt x="5" y="1"/>
                    </a:lnTo>
                    <a:lnTo>
                      <a:pt x="4" y="1"/>
                    </a:lnTo>
                    <a:lnTo>
                      <a:pt x="3" y="1"/>
                    </a:lnTo>
                    <a:lnTo>
                      <a:pt x="2" y="0"/>
                    </a:lnTo>
                    <a:lnTo>
                      <a:pt x="1" y="0"/>
                    </a:lnTo>
                    <a:lnTo>
                      <a:pt x="0" y="1"/>
                    </a:lnTo>
                    <a:lnTo>
                      <a:pt x="0"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1" name="Freeform 139"/>
              <p:cNvSpPr>
                <a:spLocks/>
              </p:cNvSpPr>
              <p:nvPr/>
            </p:nvSpPr>
            <p:spPr bwMode="auto">
              <a:xfrm>
                <a:off x="2435" y="1856"/>
                <a:ext cx="63" cy="41"/>
              </a:xfrm>
              <a:custGeom>
                <a:avLst/>
                <a:gdLst/>
                <a:ahLst/>
                <a:cxnLst>
                  <a:cxn ang="0">
                    <a:pos x="1" y="0"/>
                  </a:cxn>
                  <a:cxn ang="0">
                    <a:pos x="3" y="1"/>
                  </a:cxn>
                  <a:cxn ang="0">
                    <a:pos x="6" y="2"/>
                  </a:cxn>
                  <a:cxn ang="0">
                    <a:pos x="9" y="5"/>
                  </a:cxn>
                  <a:cxn ang="0">
                    <a:pos x="13" y="7"/>
                  </a:cxn>
                  <a:cxn ang="0">
                    <a:pos x="17" y="9"/>
                  </a:cxn>
                  <a:cxn ang="0">
                    <a:pos x="21" y="12"/>
                  </a:cxn>
                  <a:cxn ang="0">
                    <a:pos x="25" y="15"/>
                  </a:cxn>
                  <a:cxn ang="0">
                    <a:pos x="28" y="17"/>
                  </a:cxn>
                  <a:cxn ang="0">
                    <a:pos x="32" y="19"/>
                  </a:cxn>
                  <a:cxn ang="0">
                    <a:pos x="37" y="21"/>
                  </a:cxn>
                  <a:cxn ang="0">
                    <a:pos x="41" y="23"/>
                  </a:cxn>
                  <a:cxn ang="0">
                    <a:pos x="44" y="25"/>
                  </a:cxn>
                  <a:cxn ang="0">
                    <a:pos x="48" y="27"/>
                  </a:cxn>
                  <a:cxn ang="0">
                    <a:pos x="51" y="29"/>
                  </a:cxn>
                  <a:cxn ang="0">
                    <a:pos x="54" y="30"/>
                  </a:cxn>
                  <a:cxn ang="0">
                    <a:pos x="57" y="32"/>
                  </a:cxn>
                  <a:cxn ang="0">
                    <a:pos x="60" y="34"/>
                  </a:cxn>
                  <a:cxn ang="0">
                    <a:pos x="61" y="36"/>
                  </a:cxn>
                  <a:cxn ang="0">
                    <a:pos x="62" y="37"/>
                  </a:cxn>
                  <a:cxn ang="0">
                    <a:pos x="62" y="40"/>
                  </a:cxn>
                  <a:cxn ang="0">
                    <a:pos x="63" y="41"/>
                  </a:cxn>
                  <a:cxn ang="0">
                    <a:pos x="62" y="40"/>
                  </a:cxn>
                  <a:cxn ang="0">
                    <a:pos x="59" y="39"/>
                  </a:cxn>
                  <a:cxn ang="0">
                    <a:pos x="56" y="37"/>
                  </a:cxn>
                  <a:cxn ang="0">
                    <a:pos x="54" y="35"/>
                  </a:cxn>
                  <a:cxn ang="0">
                    <a:pos x="51" y="34"/>
                  </a:cxn>
                  <a:cxn ang="0">
                    <a:pos x="49" y="32"/>
                  </a:cxn>
                  <a:cxn ang="0">
                    <a:pos x="46" y="31"/>
                  </a:cxn>
                  <a:cxn ang="0">
                    <a:pos x="44" y="29"/>
                  </a:cxn>
                  <a:cxn ang="0">
                    <a:pos x="42" y="28"/>
                  </a:cxn>
                  <a:cxn ang="0">
                    <a:pos x="40" y="26"/>
                  </a:cxn>
                  <a:cxn ang="0">
                    <a:pos x="37" y="25"/>
                  </a:cxn>
                  <a:cxn ang="0">
                    <a:pos x="34" y="23"/>
                  </a:cxn>
                  <a:cxn ang="0">
                    <a:pos x="30" y="21"/>
                  </a:cxn>
                  <a:cxn ang="0">
                    <a:pos x="26" y="19"/>
                  </a:cxn>
                  <a:cxn ang="0">
                    <a:pos x="24" y="18"/>
                  </a:cxn>
                  <a:cxn ang="0">
                    <a:pos x="22" y="17"/>
                  </a:cxn>
                  <a:cxn ang="0">
                    <a:pos x="19" y="15"/>
                  </a:cxn>
                  <a:cxn ang="0">
                    <a:pos x="17" y="14"/>
                  </a:cxn>
                  <a:cxn ang="0">
                    <a:pos x="15" y="13"/>
                  </a:cxn>
                  <a:cxn ang="0">
                    <a:pos x="13" y="12"/>
                  </a:cxn>
                  <a:cxn ang="0">
                    <a:pos x="10" y="11"/>
                  </a:cxn>
                  <a:cxn ang="0">
                    <a:pos x="9" y="10"/>
                  </a:cxn>
                  <a:cxn ang="0">
                    <a:pos x="6" y="8"/>
                  </a:cxn>
                  <a:cxn ang="0">
                    <a:pos x="4" y="6"/>
                  </a:cxn>
                  <a:cxn ang="0">
                    <a:pos x="2" y="4"/>
                  </a:cxn>
                  <a:cxn ang="0">
                    <a:pos x="1" y="3"/>
                  </a:cxn>
                  <a:cxn ang="0">
                    <a:pos x="0" y="1"/>
                  </a:cxn>
                  <a:cxn ang="0">
                    <a:pos x="0" y="0"/>
                  </a:cxn>
                  <a:cxn ang="0">
                    <a:pos x="0" y="0"/>
                  </a:cxn>
                </a:cxnLst>
                <a:rect l="0" t="0" r="r" b="b"/>
                <a:pathLst>
                  <a:path w="63" h="41">
                    <a:moveTo>
                      <a:pt x="0" y="0"/>
                    </a:moveTo>
                    <a:lnTo>
                      <a:pt x="1" y="0"/>
                    </a:lnTo>
                    <a:lnTo>
                      <a:pt x="2" y="0"/>
                    </a:lnTo>
                    <a:lnTo>
                      <a:pt x="3" y="1"/>
                    </a:lnTo>
                    <a:lnTo>
                      <a:pt x="4" y="2"/>
                    </a:lnTo>
                    <a:lnTo>
                      <a:pt x="6" y="2"/>
                    </a:lnTo>
                    <a:lnTo>
                      <a:pt x="7" y="3"/>
                    </a:lnTo>
                    <a:lnTo>
                      <a:pt x="9" y="5"/>
                    </a:lnTo>
                    <a:lnTo>
                      <a:pt x="11" y="6"/>
                    </a:lnTo>
                    <a:lnTo>
                      <a:pt x="13" y="7"/>
                    </a:lnTo>
                    <a:lnTo>
                      <a:pt x="15" y="8"/>
                    </a:lnTo>
                    <a:lnTo>
                      <a:pt x="17" y="9"/>
                    </a:lnTo>
                    <a:lnTo>
                      <a:pt x="19" y="11"/>
                    </a:lnTo>
                    <a:lnTo>
                      <a:pt x="21" y="12"/>
                    </a:lnTo>
                    <a:lnTo>
                      <a:pt x="23" y="13"/>
                    </a:lnTo>
                    <a:lnTo>
                      <a:pt x="25" y="15"/>
                    </a:lnTo>
                    <a:lnTo>
                      <a:pt x="27" y="16"/>
                    </a:lnTo>
                    <a:lnTo>
                      <a:pt x="28" y="17"/>
                    </a:lnTo>
                    <a:lnTo>
                      <a:pt x="30" y="18"/>
                    </a:lnTo>
                    <a:lnTo>
                      <a:pt x="32" y="19"/>
                    </a:lnTo>
                    <a:lnTo>
                      <a:pt x="34" y="20"/>
                    </a:lnTo>
                    <a:lnTo>
                      <a:pt x="37" y="21"/>
                    </a:lnTo>
                    <a:lnTo>
                      <a:pt x="39" y="22"/>
                    </a:lnTo>
                    <a:lnTo>
                      <a:pt x="41" y="23"/>
                    </a:lnTo>
                    <a:lnTo>
                      <a:pt x="43" y="24"/>
                    </a:lnTo>
                    <a:lnTo>
                      <a:pt x="44" y="25"/>
                    </a:lnTo>
                    <a:lnTo>
                      <a:pt x="46" y="26"/>
                    </a:lnTo>
                    <a:lnTo>
                      <a:pt x="48" y="27"/>
                    </a:lnTo>
                    <a:lnTo>
                      <a:pt x="50" y="28"/>
                    </a:lnTo>
                    <a:lnTo>
                      <a:pt x="51" y="29"/>
                    </a:lnTo>
                    <a:lnTo>
                      <a:pt x="53" y="29"/>
                    </a:lnTo>
                    <a:lnTo>
                      <a:pt x="54" y="30"/>
                    </a:lnTo>
                    <a:lnTo>
                      <a:pt x="56" y="31"/>
                    </a:lnTo>
                    <a:lnTo>
                      <a:pt x="57" y="32"/>
                    </a:lnTo>
                    <a:lnTo>
                      <a:pt x="58" y="33"/>
                    </a:lnTo>
                    <a:lnTo>
                      <a:pt x="60" y="34"/>
                    </a:lnTo>
                    <a:lnTo>
                      <a:pt x="60" y="35"/>
                    </a:lnTo>
                    <a:lnTo>
                      <a:pt x="61" y="36"/>
                    </a:lnTo>
                    <a:lnTo>
                      <a:pt x="61" y="36"/>
                    </a:lnTo>
                    <a:lnTo>
                      <a:pt x="62" y="37"/>
                    </a:lnTo>
                    <a:lnTo>
                      <a:pt x="62" y="39"/>
                    </a:lnTo>
                    <a:lnTo>
                      <a:pt x="62" y="40"/>
                    </a:lnTo>
                    <a:lnTo>
                      <a:pt x="62" y="41"/>
                    </a:lnTo>
                    <a:lnTo>
                      <a:pt x="63" y="41"/>
                    </a:lnTo>
                    <a:lnTo>
                      <a:pt x="62" y="41"/>
                    </a:lnTo>
                    <a:lnTo>
                      <a:pt x="62" y="40"/>
                    </a:lnTo>
                    <a:lnTo>
                      <a:pt x="61" y="40"/>
                    </a:lnTo>
                    <a:lnTo>
                      <a:pt x="59" y="39"/>
                    </a:lnTo>
                    <a:lnTo>
                      <a:pt x="58" y="38"/>
                    </a:lnTo>
                    <a:lnTo>
                      <a:pt x="56" y="37"/>
                    </a:lnTo>
                    <a:lnTo>
                      <a:pt x="55" y="36"/>
                    </a:lnTo>
                    <a:lnTo>
                      <a:pt x="54" y="35"/>
                    </a:lnTo>
                    <a:lnTo>
                      <a:pt x="52" y="35"/>
                    </a:lnTo>
                    <a:lnTo>
                      <a:pt x="51" y="34"/>
                    </a:lnTo>
                    <a:lnTo>
                      <a:pt x="50" y="33"/>
                    </a:lnTo>
                    <a:lnTo>
                      <a:pt x="49" y="32"/>
                    </a:lnTo>
                    <a:lnTo>
                      <a:pt x="47" y="31"/>
                    </a:lnTo>
                    <a:lnTo>
                      <a:pt x="46" y="31"/>
                    </a:lnTo>
                    <a:lnTo>
                      <a:pt x="45" y="30"/>
                    </a:lnTo>
                    <a:lnTo>
                      <a:pt x="44" y="29"/>
                    </a:lnTo>
                    <a:lnTo>
                      <a:pt x="43" y="29"/>
                    </a:lnTo>
                    <a:lnTo>
                      <a:pt x="42" y="28"/>
                    </a:lnTo>
                    <a:lnTo>
                      <a:pt x="40" y="27"/>
                    </a:lnTo>
                    <a:lnTo>
                      <a:pt x="40" y="26"/>
                    </a:lnTo>
                    <a:lnTo>
                      <a:pt x="38" y="26"/>
                    </a:lnTo>
                    <a:lnTo>
                      <a:pt x="37" y="25"/>
                    </a:lnTo>
                    <a:lnTo>
                      <a:pt x="36" y="24"/>
                    </a:lnTo>
                    <a:lnTo>
                      <a:pt x="34" y="23"/>
                    </a:lnTo>
                    <a:lnTo>
                      <a:pt x="32" y="22"/>
                    </a:lnTo>
                    <a:lnTo>
                      <a:pt x="30" y="21"/>
                    </a:lnTo>
                    <a:lnTo>
                      <a:pt x="28" y="20"/>
                    </a:lnTo>
                    <a:lnTo>
                      <a:pt x="26" y="19"/>
                    </a:lnTo>
                    <a:lnTo>
                      <a:pt x="25" y="18"/>
                    </a:lnTo>
                    <a:lnTo>
                      <a:pt x="24" y="18"/>
                    </a:lnTo>
                    <a:lnTo>
                      <a:pt x="23" y="17"/>
                    </a:lnTo>
                    <a:lnTo>
                      <a:pt x="22" y="17"/>
                    </a:lnTo>
                    <a:lnTo>
                      <a:pt x="21" y="16"/>
                    </a:lnTo>
                    <a:lnTo>
                      <a:pt x="19" y="15"/>
                    </a:lnTo>
                    <a:lnTo>
                      <a:pt x="18" y="15"/>
                    </a:lnTo>
                    <a:lnTo>
                      <a:pt x="17" y="14"/>
                    </a:lnTo>
                    <a:lnTo>
                      <a:pt x="16" y="14"/>
                    </a:lnTo>
                    <a:lnTo>
                      <a:pt x="15" y="13"/>
                    </a:lnTo>
                    <a:lnTo>
                      <a:pt x="14" y="12"/>
                    </a:lnTo>
                    <a:lnTo>
                      <a:pt x="13" y="12"/>
                    </a:lnTo>
                    <a:lnTo>
                      <a:pt x="11" y="11"/>
                    </a:lnTo>
                    <a:lnTo>
                      <a:pt x="10" y="11"/>
                    </a:lnTo>
                    <a:lnTo>
                      <a:pt x="10" y="10"/>
                    </a:lnTo>
                    <a:lnTo>
                      <a:pt x="9" y="10"/>
                    </a:lnTo>
                    <a:lnTo>
                      <a:pt x="7" y="9"/>
                    </a:lnTo>
                    <a:lnTo>
                      <a:pt x="6" y="8"/>
                    </a:lnTo>
                    <a:lnTo>
                      <a:pt x="4" y="7"/>
                    </a:lnTo>
                    <a:lnTo>
                      <a:pt x="4" y="6"/>
                    </a:lnTo>
                    <a:lnTo>
                      <a:pt x="3" y="5"/>
                    </a:lnTo>
                    <a:lnTo>
                      <a:pt x="2" y="4"/>
                    </a:lnTo>
                    <a:lnTo>
                      <a:pt x="1" y="4"/>
                    </a:lnTo>
                    <a:lnTo>
                      <a:pt x="1" y="3"/>
                    </a:lnTo>
                    <a:lnTo>
                      <a:pt x="0" y="2"/>
                    </a:lnTo>
                    <a:lnTo>
                      <a:pt x="0" y="1"/>
                    </a:lnTo>
                    <a:lnTo>
                      <a:pt x="0" y="1"/>
                    </a:lnTo>
                    <a:lnTo>
                      <a:pt x="0" y="0"/>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2" name="Freeform 140"/>
              <p:cNvSpPr>
                <a:spLocks/>
              </p:cNvSpPr>
              <p:nvPr/>
            </p:nvSpPr>
            <p:spPr bwMode="auto">
              <a:xfrm>
                <a:off x="2426" y="1849"/>
                <a:ext cx="83" cy="40"/>
              </a:xfrm>
              <a:custGeom>
                <a:avLst/>
                <a:gdLst/>
                <a:ahLst/>
                <a:cxnLst>
                  <a:cxn ang="0">
                    <a:pos x="82" y="1"/>
                  </a:cxn>
                  <a:cxn ang="0">
                    <a:pos x="78" y="2"/>
                  </a:cxn>
                  <a:cxn ang="0">
                    <a:pos x="73" y="4"/>
                  </a:cxn>
                  <a:cxn ang="0">
                    <a:pos x="67" y="6"/>
                  </a:cxn>
                  <a:cxn ang="0">
                    <a:pos x="61" y="9"/>
                  </a:cxn>
                  <a:cxn ang="0">
                    <a:pos x="58" y="10"/>
                  </a:cxn>
                  <a:cxn ang="0">
                    <a:pos x="54" y="12"/>
                  </a:cxn>
                  <a:cxn ang="0">
                    <a:pos x="50" y="13"/>
                  </a:cxn>
                  <a:cxn ang="0">
                    <a:pos x="47" y="15"/>
                  </a:cxn>
                  <a:cxn ang="0">
                    <a:pos x="43" y="16"/>
                  </a:cxn>
                  <a:cxn ang="0">
                    <a:pos x="39" y="18"/>
                  </a:cxn>
                  <a:cxn ang="0">
                    <a:pos x="36" y="20"/>
                  </a:cxn>
                  <a:cxn ang="0">
                    <a:pos x="33" y="21"/>
                  </a:cxn>
                  <a:cxn ang="0">
                    <a:pos x="29" y="23"/>
                  </a:cxn>
                  <a:cxn ang="0">
                    <a:pos x="24" y="26"/>
                  </a:cxn>
                  <a:cxn ang="0">
                    <a:pos x="19" y="28"/>
                  </a:cxn>
                  <a:cxn ang="0">
                    <a:pos x="14" y="30"/>
                  </a:cxn>
                  <a:cxn ang="0">
                    <a:pos x="10" y="32"/>
                  </a:cxn>
                  <a:cxn ang="0">
                    <a:pos x="7" y="35"/>
                  </a:cxn>
                  <a:cxn ang="0">
                    <a:pos x="3" y="37"/>
                  </a:cxn>
                  <a:cxn ang="0">
                    <a:pos x="1" y="39"/>
                  </a:cxn>
                  <a:cxn ang="0">
                    <a:pos x="0" y="40"/>
                  </a:cxn>
                  <a:cxn ang="0">
                    <a:pos x="2" y="40"/>
                  </a:cxn>
                  <a:cxn ang="0">
                    <a:pos x="7" y="39"/>
                  </a:cxn>
                  <a:cxn ang="0">
                    <a:pos x="11" y="38"/>
                  </a:cxn>
                  <a:cxn ang="0">
                    <a:pos x="14" y="37"/>
                  </a:cxn>
                  <a:cxn ang="0">
                    <a:pos x="18" y="36"/>
                  </a:cxn>
                  <a:cxn ang="0">
                    <a:pos x="21" y="35"/>
                  </a:cxn>
                  <a:cxn ang="0">
                    <a:pos x="25" y="33"/>
                  </a:cxn>
                  <a:cxn ang="0">
                    <a:pos x="28" y="31"/>
                  </a:cxn>
                  <a:cxn ang="0">
                    <a:pos x="33" y="29"/>
                  </a:cxn>
                  <a:cxn ang="0">
                    <a:pos x="37" y="26"/>
                  </a:cxn>
                  <a:cxn ang="0">
                    <a:pos x="41" y="24"/>
                  </a:cxn>
                  <a:cxn ang="0">
                    <a:pos x="44" y="22"/>
                  </a:cxn>
                  <a:cxn ang="0">
                    <a:pos x="47" y="20"/>
                  </a:cxn>
                  <a:cxn ang="0">
                    <a:pos x="51" y="18"/>
                  </a:cxn>
                  <a:cxn ang="0">
                    <a:pos x="55" y="16"/>
                  </a:cxn>
                  <a:cxn ang="0">
                    <a:pos x="58" y="14"/>
                  </a:cxn>
                  <a:cxn ang="0">
                    <a:pos x="62" y="12"/>
                  </a:cxn>
                  <a:cxn ang="0">
                    <a:pos x="65" y="10"/>
                  </a:cxn>
                  <a:cxn ang="0">
                    <a:pos x="68" y="9"/>
                  </a:cxn>
                  <a:cxn ang="0">
                    <a:pos x="74" y="5"/>
                  </a:cxn>
                  <a:cxn ang="0">
                    <a:pos x="79" y="3"/>
                  </a:cxn>
                  <a:cxn ang="0">
                    <a:pos x="82" y="1"/>
                  </a:cxn>
                </a:cxnLst>
                <a:rect l="0" t="0" r="r" b="b"/>
                <a:pathLst>
                  <a:path w="83" h="40">
                    <a:moveTo>
                      <a:pt x="83" y="0"/>
                    </a:moveTo>
                    <a:lnTo>
                      <a:pt x="82" y="0"/>
                    </a:lnTo>
                    <a:lnTo>
                      <a:pt x="82" y="1"/>
                    </a:lnTo>
                    <a:lnTo>
                      <a:pt x="80" y="1"/>
                    </a:lnTo>
                    <a:lnTo>
                      <a:pt x="79" y="2"/>
                    </a:lnTo>
                    <a:lnTo>
                      <a:pt x="78" y="2"/>
                    </a:lnTo>
                    <a:lnTo>
                      <a:pt x="77" y="3"/>
                    </a:lnTo>
                    <a:lnTo>
                      <a:pt x="75" y="3"/>
                    </a:lnTo>
                    <a:lnTo>
                      <a:pt x="73" y="4"/>
                    </a:lnTo>
                    <a:lnTo>
                      <a:pt x="71" y="5"/>
                    </a:lnTo>
                    <a:lnTo>
                      <a:pt x="70" y="5"/>
                    </a:lnTo>
                    <a:lnTo>
                      <a:pt x="67" y="6"/>
                    </a:lnTo>
                    <a:lnTo>
                      <a:pt x="66" y="7"/>
                    </a:lnTo>
                    <a:lnTo>
                      <a:pt x="64" y="8"/>
                    </a:lnTo>
                    <a:lnTo>
                      <a:pt x="61" y="9"/>
                    </a:lnTo>
                    <a:lnTo>
                      <a:pt x="60" y="9"/>
                    </a:lnTo>
                    <a:lnTo>
                      <a:pt x="59" y="10"/>
                    </a:lnTo>
                    <a:lnTo>
                      <a:pt x="58" y="10"/>
                    </a:lnTo>
                    <a:lnTo>
                      <a:pt x="56" y="10"/>
                    </a:lnTo>
                    <a:lnTo>
                      <a:pt x="55" y="11"/>
                    </a:lnTo>
                    <a:lnTo>
                      <a:pt x="54" y="12"/>
                    </a:lnTo>
                    <a:lnTo>
                      <a:pt x="53" y="12"/>
                    </a:lnTo>
                    <a:lnTo>
                      <a:pt x="52" y="13"/>
                    </a:lnTo>
                    <a:lnTo>
                      <a:pt x="50" y="13"/>
                    </a:lnTo>
                    <a:lnTo>
                      <a:pt x="49" y="14"/>
                    </a:lnTo>
                    <a:lnTo>
                      <a:pt x="48" y="14"/>
                    </a:lnTo>
                    <a:lnTo>
                      <a:pt x="47" y="15"/>
                    </a:lnTo>
                    <a:lnTo>
                      <a:pt x="46" y="15"/>
                    </a:lnTo>
                    <a:lnTo>
                      <a:pt x="45" y="16"/>
                    </a:lnTo>
                    <a:lnTo>
                      <a:pt x="43" y="16"/>
                    </a:lnTo>
                    <a:lnTo>
                      <a:pt x="42" y="17"/>
                    </a:lnTo>
                    <a:lnTo>
                      <a:pt x="41" y="17"/>
                    </a:lnTo>
                    <a:lnTo>
                      <a:pt x="39" y="18"/>
                    </a:lnTo>
                    <a:lnTo>
                      <a:pt x="38" y="19"/>
                    </a:lnTo>
                    <a:lnTo>
                      <a:pt x="37" y="19"/>
                    </a:lnTo>
                    <a:lnTo>
                      <a:pt x="36" y="20"/>
                    </a:lnTo>
                    <a:lnTo>
                      <a:pt x="35" y="20"/>
                    </a:lnTo>
                    <a:lnTo>
                      <a:pt x="34" y="21"/>
                    </a:lnTo>
                    <a:lnTo>
                      <a:pt x="33" y="21"/>
                    </a:lnTo>
                    <a:lnTo>
                      <a:pt x="31" y="22"/>
                    </a:lnTo>
                    <a:lnTo>
                      <a:pt x="30" y="22"/>
                    </a:lnTo>
                    <a:lnTo>
                      <a:pt x="29" y="23"/>
                    </a:lnTo>
                    <a:lnTo>
                      <a:pt x="28" y="23"/>
                    </a:lnTo>
                    <a:lnTo>
                      <a:pt x="26" y="24"/>
                    </a:lnTo>
                    <a:lnTo>
                      <a:pt x="24" y="26"/>
                    </a:lnTo>
                    <a:lnTo>
                      <a:pt x="22" y="26"/>
                    </a:lnTo>
                    <a:lnTo>
                      <a:pt x="20" y="27"/>
                    </a:lnTo>
                    <a:lnTo>
                      <a:pt x="19" y="28"/>
                    </a:lnTo>
                    <a:lnTo>
                      <a:pt x="17" y="29"/>
                    </a:lnTo>
                    <a:lnTo>
                      <a:pt x="15" y="30"/>
                    </a:lnTo>
                    <a:lnTo>
                      <a:pt x="14" y="30"/>
                    </a:lnTo>
                    <a:lnTo>
                      <a:pt x="13" y="31"/>
                    </a:lnTo>
                    <a:lnTo>
                      <a:pt x="11" y="32"/>
                    </a:lnTo>
                    <a:lnTo>
                      <a:pt x="10" y="32"/>
                    </a:lnTo>
                    <a:lnTo>
                      <a:pt x="9" y="33"/>
                    </a:lnTo>
                    <a:lnTo>
                      <a:pt x="8" y="34"/>
                    </a:lnTo>
                    <a:lnTo>
                      <a:pt x="7" y="35"/>
                    </a:lnTo>
                    <a:lnTo>
                      <a:pt x="5" y="36"/>
                    </a:lnTo>
                    <a:lnTo>
                      <a:pt x="4" y="37"/>
                    </a:lnTo>
                    <a:lnTo>
                      <a:pt x="3" y="37"/>
                    </a:lnTo>
                    <a:lnTo>
                      <a:pt x="1" y="38"/>
                    </a:lnTo>
                    <a:lnTo>
                      <a:pt x="1" y="39"/>
                    </a:lnTo>
                    <a:lnTo>
                      <a:pt x="1" y="39"/>
                    </a:lnTo>
                    <a:lnTo>
                      <a:pt x="0" y="40"/>
                    </a:lnTo>
                    <a:lnTo>
                      <a:pt x="0" y="40"/>
                    </a:lnTo>
                    <a:lnTo>
                      <a:pt x="0" y="40"/>
                    </a:lnTo>
                    <a:lnTo>
                      <a:pt x="0" y="40"/>
                    </a:lnTo>
                    <a:lnTo>
                      <a:pt x="1" y="40"/>
                    </a:lnTo>
                    <a:lnTo>
                      <a:pt x="2" y="40"/>
                    </a:lnTo>
                    <a:lnTo>
                      <a:pt x="3" y="39"/>
                    </a:lnTo>
                    <a:lnTo>
                      <a:pt x="5" y="39"/>
                    </a:lnTo>
                    <a:lnTo>
                      <a:pt x="7" y="39"/>
                    </a:lnTo>
                    <a:lnTo>
                      <a:pt x="9" y="38"/>
                    </a:lnTo>
                    <a:lnTo>
                      <a:pt x="10" y="38"/>
                    </a:lnTo>
                    <a:lnTo>
                      <a:pt x="11" y="38"/>
                    </a:lnTo>
                    <a:lnTo>
                      <a:pt x="12" y="37"/>
                    </a:lnTo>
                    <a:lnTo>
                      <a:pt x="13" y="37"/>
                    </a:lnTo>
                    <a:lnTo>
                      <a:pt x="14" y="37"/>
                    </a:lnTo>
                    <a:lnTo>
                      <a:pt x="15" y="37"/>
                    </a:lnTo>
                    <a:lnTo>
                      <a:pt x="16" y="36"/>
                    </a:lnTo>
                    <a:lnTo>
                      <a:pt x="18" y="36"/>
                    </a:lnTo>
                    <a:lnTo>
                      <a:pt x="19" y="35"/>
                    </a:lnTo>
                    <a:lnTo>
                      <a:pt x="20" y="35"/>
                    </a:lnTo>
                    <a:lnTo>
                      <a:pt x="21" y="35"/>
                    </a:lnTo>
                    <a:lnTo>
                      <a:pt x="22" y="34"/>
                    </a:lnTo>
                    <a:lnTo>
                      <a:pt x="23" y="34"/>
                    </a:lnTo>
                    <a:lnTo>
                      <a:pt x="25" y="33"/>
                    </a:lnTo>
                    <a:lnTo>
                      <a:pt x="26" y="32"/>
                    </a:lnTo>
                    <a:lnTo>
                      <a:pt x="27" y="32"/>
                    </a:lnTo>
                    <a:lnTo>
                      <a:pt x="28" y="31"/>
                    </a:lnTo>
                    <a:lnTo>
                      <a:pt x="29" y="30"/>
                    </a:lnTo>
                    <a:lnTo>
                      <a:pt x="31" y="29"/>
                    </a:lnTo>
                    <a:lnTo>
                      <a:pt x="33" y="29"/>
                    </a:lnTo>
                    <a:lnTo>
                      <a:pt x="34" y="27"/>
                    </a:lnTo>
                    <a:lnTo>
                      <a:pt x="36" y="26"/>
                    </a:lnTo>
                    <a:lnTo>
                      <a:pt x="37" y="26"/>
                    </a:lnTo>
                    <a:lnTo>
                      <a:pt x="38" y="25"/>
                    </a:lnTo>
                    <a:lnTo>
                      <a:pt x="39" y="25"/>
                    </a:lnTo>
                    <a:lnTo>
                      <a:pt x="41" y="24"/>
                    </a:lnTo>
                    <a:lnTo>
                      <a:pt x="41" y="24"/>
                    </a:lnTo>
                    <a:lnTo>
                      <a:pt x="43" y="23"/>
                    </a:lnTo>
                    <a:lnTo>
                      <a:pt x="44" y="22"/>
                    </a:lnTo>
                    <a:lnTo>
                      <a:pt x="45" y="21"/>
                    </a:lnTo>
                    <a:lnTo>
                      <a:pt x="46" y="21"/>
                    </a:lnTo>
                    <a:lnTo>
                      <a:pt x="47" y="20"/>
                    </a:lnTo>
                    <a:lnTo>
                      <a:pt x="49" y="20"/>
                    </a:lnTo>
                    <a:lnTo>
                      <a:pt x="50" y="19"/>
                    </a:lnTo>
                    <a:lnTo>
                      <a:pt x="51" y="18"/>
                    </a:lnTo>
                    <a:lnTo>
                      <a:pt x="52" y="18"/>
                    </a:lnTo>
                    <a:lnTo>
                      <a:pt x="53" y="17"/>
                    </a:lnTo>
                    <a:lnTo>
                      <a:pt x="55" y="16"/>
                    </a:lnTo>
                    <a:lnTo>
                      <a:pt x="55" y="15"/>
                    </a:lnTo>
                    <a:lnTo>
                      <a:pt x="57" y="15"/>
                    </a:lnTo>
                    <a:lnTo>
                      <a:pt x="58" y="14"/>
                    </a:lnTo>
                    <a:lnTo>
                      <a:pt x="60" y="14"/>
                    </a:lnTo>
                    <a:lnTo>
                      <a:pt x="60" y="13"/>
                    </a:lnTo>
                    <a:lnTo>
                      <a:pt x="62" y="12"/>
                    </a:lnTo>
                    <a:lnTo>
                      <a:pt x="63" y="12"/>
                    </a:lnTo>
                    <a:lnTo>
                      <a:pt x="64" y="11"/>
                    </a:lnTo>
                    <a:lnTo>
                      <a:pt x="65" y="10"/>
                    </a:lnTo>
                    <a:lnTo>
                      <a:pt x="66" y="10"/>
                    </a:lnTo>
                    <a:lnTo>
                      <a:pt x="67" y="9"/>
                    </a:lnTo>
                    <a:lnTo>
                      <a:pt x="68" y="9"/>
                    </a:lnTo>
                    <a:lnTo>
                      <a:pt x="70" y="7"/>
                    </a:lnTo>
                    <a:lnTo>
                      <a:pt x="72" y="6"/>
                    </a:lnTo>
                    <a:lnTo>
                      <a:pt x="74" y="5"/>
                    </a:lnTo>
                    <a:lnTo>
                      <a:pt x="76" y="4"/>
                    </a:lnTo>
                    <a:lnTo>
                      <a:pt x="77" y="3"/>
                    </a:lnTo>
                    <a:lnTo>
                      <a:pt x="79" y="3"/>
                    </a:lnTo>
                    <a:lnTo>
                      <a:pt x="80" y="2"/>
                    </a:lnTo>
                    <a:lnTo>
                      <a:pt x="81" y="2"/>
                    </a:lnTo>
                    <a:lnTo>
                      <a:pt x="82" y="1"/>
                    </a:lnTo>
                    <a:lnTo>
                      <a:pt x="8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3" name="Freeform 141"/>
              <p:cNvSpPr>
                <a:spLocks/>
              </p:cNvSpPr>
              <p:nvPr/>
            </p:nvSpPr>
            <p:spPr bwMode="auto">
              <a:xfrm>
                <a:off x="2451" y="1729"/>
                <a:ext cx="37" cy="31"/>
              </a:xfrm>
              <a:custGeom>
                <a:avLst/>
                <a:gdLst/>
                <a:ahLst/>
                <a:cxnLst>
                  <a:cxn ang="0">
                    <a:pos x="2" y="0"/>
                  </a:cxn>
                  <a:cxn ang="0">
                    <a:pos x="2" y="0"/>
                  </a:cxn>
                  <a:cxn ang="0">
                    <a:pos x="3" y="0"/>
                  </a:cxn>
                  <a:cxn ang="0">
                    <a:pos x="4" y="1"/>
                  </a:cxn>
                  <a:cxn ang="0">
                    <a:pos x="6" y="3"/>
                  </a:cxn>
                  <a:cxn ang="0">
                    <a:pos x="7" y="3"/>
                  </a:cxn>
                  <a:cxn ang="0">
                    <a:pos x="9" y="4"/>
                  </a:cxn>
                  <a:cxn ang="0">
                    <a:pos x="10" y="5"/>
                  </a:cxn>
                  <a:cxn ang="0">
                    <a:pos x="11" y="6"/>
                  </a:cxn>
                  <a:cxn ang="0">
                    <a:pos x="12" y="7"/>
                  </a:cxn>
                  <a:cxn ang="0">
                    <a:pos x="14" y="8"/>
                  </a:cxn>
                  <a:cxn ang="0">
                    <a:pos x="16" y="9"/>
                  </a:cxn>
                  <a:cxn ang="0">
                    <a:pos x="17" y="10"/>
                  </a:cxn>
                  <a:cxn ang="0">
                    <a:pos x="19" y="11"/>
                  </a:cxn>
                  <a:cxn ang="0">
                    <a:pos x="20" y="13"/>
                  </a:cxn>
                  <a:cxn ang="0">
                    <a:pos x="22" y="14"/>
                  </a:cxn>
                  <a:cxn ang="0">
                    <a:pos x="23" y="15"/>
                  </a:cxn>
                  <a:cxn ang="0">
                    <a:pos x="24" y="16"/>
                  </a:cxn>
                  <a:cxn ang="0">
                    <a:pos x="26" y="18"/>
                  </a:cxn>
                  <a:cxn ang="0">
                    <a:pos x="27" y="19"/>
                  </a:cxn>
                  <a:cxn ang="0">
                    <a:pos x="29" y="21"/>
                  </a:cxn>
                  <a:cxn ang="0">
                    <a:pos x="30" y="22"/>
                  </a:cxn>
                  <a:cxn ang="0">
                    <a:pos x="31" y="23"/>
                  </a:cxn>
                  <a:cxn ang="0">
                    <a:pos x="32" y="25"/>
                  </a:cxn>
                  <a:cxn ang="0">
                    <a:pos x="34" y="26"/>
                  </a:cxn>
                  <a:cxn ang="0">
                    <a:pos x="35" y="27"/>
                  </a:cxn>
                  <a:cxn ang="0">
                    <a:pos x="35" y="28"/>
                  </a:cxn>
                  <a:cxn ang="0">
                    <a:pos x="36" y="30"/>
                  </a:cxn>
                  <a:cxn ang="0">
                    <a:pos x="37" y="31"/>
                  </a:cxn>
                  <a:cxn ang="0">
                    <a:pos x="0" y="2"/>
                  </a:cxn>
                  <a:cxn ang="0">
                    <a:pos x="2" y="0"/>
                  </a:cxn>
                </a:cxnLst>
                <a:rect l="0" t="0" r="r" b="b"/>
                <a:pathLst>
                  <a:path w="37" h="31">
                    <a:moveTo>
                      <a:pt x="2" y="0"/>
                    </a:moveTo>
                    <a:lnTo>
                      <a:pt x="2" y="0"/>
                    </a:lnTo>
                    <a:lnTo>
                      <a:pt x="3" y="0"/>
                    </a:lnTo>
                    <a:lnTo>
                      <a:pt x="4" y="1"/>
                    </a:lnTo>
                    <a:lnTo>
                      <a:pt x="6" y="3"/>
                    </a:lnTo>
                    <a:lnTo>
                      <a:pt x="7" y="3"/>
                    </a:lnTo>
                    <a:lnTo>
                      <a:pt x="9" y="4"/>
                    </a:lnTo>
                    <a:lnTo>
                      <a:pt x="10" y="5"/>
                    </a:lnTo>
                    <a:lnTo>
                      <a:pt x="11" y="6"/>
                    </a:lnTo>
                    <a:lnTo>
                      <a:pt x="12" y="7"/>
                    </a:lnTo>
                    <a:lnTo>
                      <a:pt x="14" y="8"/>
                    </a:lnTo>
                    <a:lnTo>
                      <a:pt x="16" y="9"/>
                    </a:lnTo>
                    <a:lnTo>
                      <a:pt x="17" y="10"/>
                    </a:lnTo>
                    <a:lnTo>
                      <a:pt x="19" y="11"/>
                    </a:lnTo>
                    <a:lnTo>
                      <a:pt x="20" y="13"/>
                    </a:lnTo>
                    <a:lnTo>
                      <a:pt x="22" y="14"/>
                    </a:lnTo>
                    <a:lnTo>
                      <a:pt x="23" y="15"/>
                    </a:lnTo>
                    <a:lnTo>
                      <a:pt x="24" y="16"/>
                    </a:lnTo>
                    <a:lnTo>
                      <a:pt x="26" y="18"/>
                    </a:lnTo>
                    <a:lnTo>
                      <a:pt x="27" y="19"/>
                    </a:lnTo>
                    <a:lnTo>
                      <a:pt x="29" y="21"/>
                    </a:lnTo>
                    <a:lnTo>
                      <a:pt x="30" y="22"/>
                    </a:lnTo>
                    <a:lnTo>
                      <a:pt x="31" y="23"/>
                    </a:lnTo>
                    <a:lnTo>
                      <a:pt x="32" y="25"/>
                    </a:lnTo>
                    <a:lnTo>
                      <a:pt x="34" y="26"/>
                    </a:lnTo>
                    <a:lnTo>
                      <a:pt x="35" y="27"/>
                    </a:lnTo>
                    <a:lnTo>
                      <a:pt x="35" y="28"/>
                    </a:lnTo>
                    <a:lnTo>
                      <a:pt x="36" y="30"/>
                    </a:lnTo>
                    <a:lnTo>
                      <a:pt x="37" y="31"/>
                    </a:lnTo>
                    <a:lnTo>
                      <a:pt x="0" y="2"/>
                    </a:lnTo>
                    <a:lnTo>
                      <a:pt x="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4" name="Freeform 142"/>
              <p:cNvSpPr>
                <a:spLocks/>
              </p:cNvSpPr>
              <p:nvPr/>
            </p:nvSpPr>
            <p:spPr bwMode="auto">
              <a:xfrm>
                <a:off x="2448" y="1725"/>
                <a:ext cx="50" cy="38"/>
              </a:xfrm>
              <a:custGeom>
                <a:avLst/>
                <a:gdLst/>
                <a:ahLst/>
                <a:cxnLst>
                  <a:cxn ang="0">
                    <a:pos x="48" y="1"/>
                  </a:cxn>
                  <a:cxn ang="0">
                    <a:pos x="46" y="3"/>
                  </a:cxn>
                  <a:cxn ang="0">
                    <a:pos x="43" y="4"/>
                  </a:cxn>
                  <a:cxn ang="0">
                    <a:pos x="40" y="7"/>
                  </a:cxn>
                  <a:cxn ang="0">
                    <a:pos x="37" y="9"/>
                  </a:cxn>
                  <a:cxn ang="0">
                    <a:pos x="35" y="10"/>
                  </a:cxn>
                  <a:cxn ang="0">
                    <a:pos x="33" y="12"/>
                  </a:cxn>
                  <a:cxn ang="0">
                    <a:pos x="30" y="13"/>
                  </a:cxn>
                  <a:cxn ang="0">
                    <a:pos x="28" y="15"/>
                  </a:cxn>
                  <a:cxn ang="0">
                    <a:pos x="25" y="17"/>
                  </a:cxn>
                  <a:cxn ang="0">
                    <a:pos x="23" y="19"/>
                  </a:cxn>
                  <a:cxn ang="0">
                    <a:pos x="19" y="21"/>
                  </a:cxn>
                  <a:cxn ang="0">
                    <a:pos x="17" y="22"/>
                  </a:cxn>
                  <a:cxn ang="0">
                    <a:pos x="15" y="24"/>
                  </a:cxn>
                  <a:cxn ang="0">
                    <a:pos x="12" y="26"/>
                  </a:cxn>
                  <a:cxn ang="0">
                    <a:pos x="10" y="27"/>
                  </a:cxn>
                  <a:cxn ang="0">
                    <a:pos x="7" y="29"/>
                  </a:cxn>
                  <a:cxn ang="0">
                    <a:pos x="4" y="31"/>
                  </a:cxn>
                  <a:cxn ang="0">
                    <a:pos x="2" y="32"/>
                  </a:cxn>
                  <a:cxn ang="0">
                    <a:pos x="0" y="34"/>
                  </a:cxn>
                  <a:cxn ang="0">
                    <a:pos x="6" y="38"/>
                  </a:cxn>
                  <a:cxn ang="0">
                    <a:pos x="7" y="37"/>
                  </a:cxn>
                  <a:cxn ang="0">
                    <a:pos x="9" y="35"/>
                  </a:cxn>
                  <a:cxn ang="0">
                    <a:pos x="12" y="33"/>
                  </a:cxn>
                  <a:cxn ang="0">
                    <a:pos x="15" y="30"/>
                  </a:cxn>
                  <a:cxn ang="0">
                    <a:pos x="19" y="27"/>
                  </a:cxn>
                  <a:cxn ang="0">
                    <a:pos x="20" y="26"/>
                  </a:cxn>
                  <a:cxn ang="0">
                    <a:pos x="23" y="24"/>
                  </a:cxn>
                  <a:cxn ang="0">
                    <a:pos x="25" y="22"/>
                  </a:cxn>
                  <a:cxn ang="0">
                    <a:pos x="27" y="20"/>
                  </a:cxn>
                  <a:cxn ang="0">
                    <a:pos x="29" y="19"/>
                  </a:cxn>
                  <a:cxn ang="0">
                    <a:pos x="31" y="17"/>
                  </a:cxn>
                  <a:cxn ang="0">
                    <a:pos x="33" y="15"/>
                  </a:cxn>
                  <a:cxn ang="0">
                    <a:pos x="35" y="14"/>
                  </a:cxn>
                  <a:cxn ang="0">
                    <a:pos x="39" y="11"/>
                  </a:cxn>
                  <a:cxn ang="0">
                    <a:pos x="43" y="9"/>
                  </a:cxn>
                  <a:cxn ang="0">
                    <a:pos x="45" y="8"/>
                  </a:cxn>
                  <a:cxn ang="0">
                    <a:pos x="48" y="7"/>
                  </a:cxn>
                  <a:cxn ang="0">
                    <a:pos x="50" y="6"/>
                  </a:cxn>
                </a:cxnLst>
                <a:rect l="0" t="0" r="r" b="b"/>
                <a:pathLst>
                  <a:path w="50" h="38">
                    <a:moveTo>
                      <a:pt x="49" y="0"/>
                    </a:moveTo>
                    <a:lnTo>
                      <a:pt x="48" y="1"/>
                    </a:lnTo>
                    <a:lnTo>
                      <a:pt x="47" y="2"/>
                    </a:lnTo>
                    <a:lnTo>
                      <a:pt x="46" y="3"/>
                    </a:lnTo>
                    <a:lnTo>
                      <a:pt x="45" y="4"/>
                    </a:lnTo>
                    <a:lnTo>
                      <a:pt x="43" y="4"/>
                    </a:lnTo>
                    <a:lnTo>
                      <a:pt x="42" y="5"/>
                    </a:lnTo>
                    <a:lnTo>
                      <a:pt x="40" y="7"/>
                    </a:lnTo>
                    <a:lnTo>
                      <a:pt x="38" y="8"/>
                    </a:lnTo>
                    <a:lnTo>
                      <a:pt x="37" y="9"/>
                    </a:lnTo>
                    <a:lnTo>
                      <a:pt x="36" y="9"/>
                    </a:lnTo>
                    <a:lnTo>
                      <a:pt x="35" y="10"/>
                    </a:lnTo>
                    <a:lnTo>
                      <a:pt x="34" y="11"/>
                    </a:lnTo>
                    <a:lnTo>
                      <a:pt x="33" y="12"/>
                    </a:lnTo>
                    <a:lnTo>
                      <a:pt x="32" y="13"/>
                    </a:lnTo>
                    <a:lnTo>
                      <a:pt x="30" y="13"/>
                    </a:lnTo>
                    <a:lnTo>
                      <a:pt x="29" y="14"/>
                    </a:lnTo>
                    <a:lnTo>
                      <a:pt x="28" y="15"/>
                    </a:lnTo>
                    <a:lnTo>
                      <a:pt x="27" y="16"/>
                    </a:lnTo>
                    <a:lnTo>
                      <a:pt x="25" y="17"/>
                    </a:lnTo>
                    <a:lnTo>
                      <a:pt x="24" y="18"/>
                    </a:lnTo>
                    <a:lnTo>
                      <a:pt x="23" y="19"/>
                    </a:lnTo>
                    <a:lnTo>
                      <a:pt x="21" y="20"/>
                    </a:lnTo>
                    <a:lnTo>
                      <a:pt x="19" y="21"/>
                    </a:lnTo>
                    <a:lnTo>
                      <a:pt x="19" y="21"/>
                    </a:lnTo>
                    <a:lnTo>
                      <a:pt x="17" y="22"/>
                    </a:lnTo>
                    <a:lnTo>
                      <a:pt x="16" y="23"/>
                    </a:lnTo>
                    <a:lnTo>
                      <a:pt x="15" y="24"/>
                    </a:lnTo>
                    <a:lnTo>
                      <a:pt x="13" y="25"/>
                    </a:lnTo>
                    <a:lnTo>
                      <a:pt x="12" y="26"/>
                    </a:lnTo>
                    <a:lnTo>
                      <a:pt x="11" y="26"/>
                    </a:lnTo>
                    <a:lnTo>
                      <a:pt x="10" y="27"/>
                    </a:lnTo>
                    <a:lnTo>
                      <a:pt x="9" y="27"/>
                    </a:lnTo>
                    <a:lnTo>
                      <a:pt x="7" y="29"/>
                    </a:lnTo>
                    <a:lnTo>
                      <a:pt x="6" y="30"/>
                    </a:lnTo>
                    <a:lnTo>
                      <a:pt x="4" y="31"/>
                    </a:lnTo>
                    <a:lnTo>
                      <a:pt x="3" y="32"/>
                    </a:lnTo>
                    <a:lnTo>
                      <a:pt x="2" y="32"/>
                    </a:lnTo>
                    <a:lnTo>
                      <a:pt x="1" y="33"/>
                    </a:lnTo>
                    <a:lnTo>
                      <a:pt x="0" y="34"/>
                    </a:lnTo>
                    <a:lnTo>
                      <a:pt x="0" y="34"/>
                    </a:lnTo>
                    <a:lnTo>
                      <a:pt x="6" y="38"/>
                    </a:lnTo>
                    <a:lnTo>
                      <a:pt x="6" y="38"/>
                    </a:lnTo>
                    <a:lnTo>
                      <a:pt x="7" y="37"/>
                    </a:lnTo>
                    <a:lnTo>
                      <a:pt x="8" y="36"/>
                    </a:lnTo>
                    <a:lnTo>
                      <a:pt x="9" y="35"/>
                    </a:lnTo>
                    <a:lnTo>
                      <a:pt x="10" y="34"/>
                    </a:lnTo>
                    <a:lnTo>
                      <a:pt x="12" y="33"/>
                    </a:lnTo>
                    <a:lnTo>
                      <a:pt x="13" y="32"/>
                    </a:lnTo>
                    <a:lnTo>
                      <a:pt x="15" y="30"/>
                    </a:lnTo>
                    <a:lnTo>
                      <a:pt x="16" y="29"/>
                    </a:lnTo>
                    <a:lnTo>
                      <a:pt x="19" y="27"/>
                    </a:lnTo>
                    <a:lnTo>
                      <a:pt x="19" y="26"/>
                    </a:lnTo>
                    <a:lnTo>
                      <a:pt x="20" y="26"/>
                    </a:lnTo>
                    <a:lnTo>
                      <a:pt x="21" y="25"/>
                    </a:lnTo>
                    <a:lnTo>
                      <a:pt x="23" y="24"/>
                    </a:lnTo>
                    <a:lnTo>
                      <a:pt x="24" y="23"/>
                    </a:lnTo>
                    <a:lnTo>
                      <a:pt x="25" y="22"/>
                    </a:lnTo>
                    <a:lnTo>
                      <a:pt x="26" y="21"/>
                    </a:lnTo>
                    <a:lnTo>
                      <a:pt x="27" y="20"/>
                    </a:lnTo>
                    <a:lnTo>
                      <a:pt x="28" y="19"/>
                    </a:lnTo>
                    <a:lnTo>
                      <a:pt x="29" y="19"/>
                    </a:lnTo>
                    <a:lnTo>
                      <a:pt x="30" y="18"/>
                    </a:lnTo>
                    <a:lnTo>
                      <a:pt x="31" y="17"/>
                    </a:lnTo>
                    <a:lnTo>
                      <a:pt x="32" y="16"/>
                    </a:lnTo>
                    <a:lnTo>
                      <a:pt x="33" y="15"/>
                    </a:lnTo>
                    <a:lnTo>
                      <a:pt x="34" y="14"/>
                    </a:lnTo>
                    <a:lnTo>
                      <a:pt x="35" y="14"/>
                    </a:lnTo>
                    <a:lnTo>
                      <a:pt x="37" y="13"/>
                    </a:lnTo>
                    <a:lnTo>
                      <a:pt x="39" y="11"/>
                    </a:lnTo>
                    <a:lnTo>
                      <a:pt x="41" y="10"/>
                    </a:lnTo>
                    <a:lnTo>
                      <a:pt x="43" y="9"/>
                    </a:lnTo>
                    <a:lnTo>
                      <a:pt x="44" y="8"/>
                    </a:lnTo>
                    <a:lnTo>
                      <a:pt x="45" y="8"/>
                    </a:lnTo>
                    <a:lnTo>
                      <a:pt x="47" y="7"/>
                    </a:lnTo>
                    <a:lnTo>
                      <a:pt x="48" y="7"/>
                    </a:lnTo>
                    <a:lnTo>
                      <a:pt x="49" y="6"/>
                    </a:lnTo>
                    <a:lnTo>
                      <a:pt x="50" y="6"/>
                    </a:lnTo>
                    <a:lnTo>
                      <a:pt x="4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5" name="Freeform 143"/>
              <p:cNvSpPr>
                <a:spLocks/>
              </p:cNvSpPr>
              <p:nvPr/>
            </p:nvSpPr>
            <p:spPr bwMode="auto">
              <a:xfrm>
                <a:off x="2379" y="1701"/>
                <a:ext cx="32" cy="15"/>
              </a:xfrm>
              <a:custGeom>
                <a:avLst/>
                <a:gdLst/>
                <a:ahLst/>
                <a:cxnLst>
                  <a:cxn ang="0">
                    <a:pos x="0" y="0"/>
                  </a:cxn>
                  <a:cxn ang="0">
                    <a:pos x="22" y="15"/>
                  </a:cxn>
                  <a:cxn ang="0">
                    <a:pos x="32" y="15"/>
                  </a:cxn>
                  <a:cxn ang="0">
                    <a:pos x="4" y="1"/>
                  </a:cxn>
                  <a:cxn ang="0">
                    <a:pos x="0" y="0"/>
                  </a:cxn>
                </a:cxnLst>
                <a:rect l="0" t="0" r="r" b="b"/>
                <a:pathLst>
                  <a:path w="32" h="15">
                    <a:moveTo>
                      <a:pt x="0" y="0"/>
                    </a:moveTo>
                    <a:lnTo>
                      <a:pt x="22" y="15"/>
                    </a:lnTo>
                    <a:lnTo>
                      <a:pt x="32" y="15"/>
                    </a:lnTo>
                    <a:lnTo>
                      <a:pt x="4" y="1"/>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6" name="Freeform 144"/>
              <p:cNvSpPr>
                <a:spLocks/>
              </p:cNvSpPr>
              <p:nvPr/>
            </p:nvSpPr>
            <p:spPr bwMode="auto">
              <a:xfrm>
                <a:off x="2410" y="1695"/>
                <a:ext cx="32" cy="22"/>
              </a:xfrm>
              <a:custGeom>
                <a:avLst/>
                <a:gdLst/>
                <a:ahLst/>
                <a:cxnLst>
                  <a:cxn ang="0">
                    <a:pos x="32" y="0"/>
                  </a:cxn>
                  <a:cxn ang="0">
                    <a:pos x="2" y="22"/>
                  </a:cxn>
                  <a:cxn ang="0">
                    <a:pos x="1" y="22"/>
                  </a:cxn>
                  <a:cxn ang="0">
                    <a:pos x="1" y="21"/>
                  </a:cxn>
                  <a:cxn ang="0">
                    <a:pos x="0" y="21"/>
                  </a:cxn>
                  <a:cxn ang="0">
                    <a:pos x="0" y="20"/>
                  </a:cxn>
                  <a:cxn ang="0">
                    <a:pos x="0" y="19"/>
                  </a:cxn>
                  <a:cxn ang="0">
                    <a:pos x="0" y="19"/>
                  </a:cxn>
                  <a:cxn ang="0">
                    <a:pos x="0" y="18"/>
                  </a:cxn>
                  <a:cxn ang="0">
                    <a:pos x="1" y="17"/>
                  </a:cxn>
                  <a:cxn ang="0">
                    <a:pos x="2" y="16"/>
                  </a:cxn>
                  <a:cxn ang="0">
                    <a:pos x="3" y="15"/>
                  </a:cxn>
                  <a:cxn ang="0">
                    <a:pos x="4" y="14"/>
                  </a:cxn>
                  <a:cxn ang="0">
                    <a:pos x="6" y="13"/>
                  </a:cxn>
                  <a:cxn ang="0">
                    <a:pos x="7" y="12"/>
                  </a:cxn>
                  <a:cxn ang="0">
                    <a:pos x="10" y="10"/>
                  </a:cxn>
                  <a:cxn ang="0">
                    <a:pos x="11" y="10"/>
                  </a:cxn>
                  <a:cxn ang="0">
                    <a:pos x="11" y="9"/>
                  </a:cxn>
                  <a:cxn ang="0">
                    <a:pos x="13" y="8"/>
                  </a:cxn>
                  <a:cxn ang="0">
                    <a:pos x="14" y="8"/>
                  </a:cxn>
                  <a:cxn ang="0">
                    <a:pos x="16" y="7"/>
                  </a:cxn>
                  <a:cxn ang="0">
                    <a:pos x="18" y="6"/>
                  </a:cxn>
                  <a:cxn ang="0">
                    <a:pos x="19" y="5"/>
                  </a:cxn>
                  <a:cxn ang="0">
                    <a:pos x="20" y="5"/>
                  </a:cxn>
                  <a:cxn ang="0">
                    <a:pos x="21" y="4"/>
                  </a:cxn>
                  <a:cxn ang="0">
                    <a:pos x="22" y="4"/>
                  </a:cxn>
                  <a:cxn ang="0">
                    <a:pos x="24" y="3"/>
                  </a:cxn>
                  <a:cxn ang="0">
                    <a:pos x="26" y="2"/>
                  </a:cxn>
                  <a:cxn ang="0">
                    <a:pos x="28" y="1"/>
                  </a:cxn>
                  <a:cxn ang="0">
                    <a:pos x="29" y="1"/>
                  </a:cxn>
                  <a:cxn ang="0">
                    <a:pos x="30" y="0"/>
                  </a:cxn>
                  <a:cxn ang="0">
                    <a:pos x="31" y="0"/>
                  </a:cxn>
                  <a:cxn ang="0">
                    <a:pos x="32" y="0"/>
                  </a:cxn>
                  <a:cxn ang="0">
                    <a:pos x="32" y="0"/>
                  </a:cxn>
                </a:cxnLst>
                <a:rect l="0" t="0" r="r" b="b"/>
                <a:pathLst>
                  <a:path w="32" h="22">
                    <a:moveTo>
                      <a:pt x="32" y="0"/>
                    </a:moveTo>
                    <a:lnTo>
                      <a:pt x="2" y="22"/>
                    </a:lnTo>
                    <a:lnTo>
                      <a:pt x="1" y="22"/>
                    </a:lnTo>
                    <a:lnTo>
                      <a:pt x="1" y="21"/>
                    </a:lnTo>
                    <a:lnTo>
                      <a:pt x="0" y="21"/>
                    </a:lnTo>
                    <a:lnTo>
                      <a:pt x="0" y="20"/>
                    </a:lnTo>
                    <a:lnTo>
                      <a:pt x="0" y="19"/>
                    </a:lnTo>
                    <a:lnTo>
                      <a:pt x="0" y="19"/>
                    </a:lnTo>
                    <a:lnTo>
                      <a:pt x="0" y="18"/>
                    </a:lnTo>
                    <a:lnTo>
                      <a:pt x="1" y="17"/>
                    </a:lnTo>
                    <a:lnTo>
                      <a:pt x="2" y="16"/>
                    </a:lnTo>
                    <a:lnTo>
                      <a:pt x="3" y="15"/>
                    </a:lnTo>
                    <a:lnTo>
                      <a:pt x="4" y="14"/>
                    </a:lnTo>
                    <a:lnTo>
                      <a:pt x="6" y="13"/>
                    </a:lnTo>
                    <a:lnTo>
                      <a:pt x="7" y="12"/>
                    </a:lnTo>
                    <a:lnTo>
                      <a:pt x="10" y="10"/>
                    </a:lnTo>
                    <a:lnTo>
                      <a:pt x="11" y="10"/>
                    </a:lnTo>
                    <a:lnTo>
                      <a:pt x="11" y="9"/>
                    </a:lnTo>
                    <a:lnTo>
                      <a:pt x="13" y="8"/>
                    </a:lnTo>
                    <a:lnTo>
                      <a:pt x="14" y="8"/>
                    </a:lnTo>
                    <a:lnTo>
                      <a:pt x="16" y="7"/>
                    </a:lnTo>
                    <a:lnTo>
                      <a:pt x="18" y="6"/>
                    </a:lnTo>
                    <a:lnTo>
                      <a:pt x="19" y="5"/>
                    </a:lnTo>
                    <a:lnTo>
                      <a:pt x="20" y="5"/>
                    </a:lnTo>
                    <a:lnTo>
                      <a:pt x="21" y="4"/>
                    </a:lnTo>
                    <a:lnTo>
                      <a:pt x="22" y="4"/>
                    </a:lnTo>
                    <a:lnTo>
                      <a:pt x="24" y="3"/>
                    </a:lnTo>
                    <a:lnTo>
                      <a:pt x="26" y="2"/>
                    </a:lnTo>
                    <a:lnTo>
                      <a:pt x="28" y="1"/>
                    </a:lnTo>
                    <a:lnTo>
                      <a:pt x="29" y="1"/>
                    </a:lnTo>
                    <a:lnTo>
                      <a:pt x="30" y="0"/>
                    </a:lnTo>
                    <a:lnTo>
                      <a:pt x="31" y="0"/>
                    </a:lnTo>
                    <a:lnTo>
                      <a:pt x="32" y="0"/>
                    </a:lnTo>
                    <a:lnTo>
                      <a:pt x="3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7" name="Freeform 145"/>
              <p:cNvSpPr>
                <a:spLocks/>
              </p:cNvSpPr>
              <p:nvPr/>
            </p:nvSpPr>
            <p:spPr bwMode="auto">
              <a:xfrm>
                <a:off x="2524" y="1692"/>
                <a:ext cx="53" cy="21"/>
              </a:xfrm>
              <a:custGeom>
                <a:avLst/>
                <a:gdLst/>
                <a:ahLst/>
                <a:cxnLst>
                  <a:cxn ang="0">
                    <a:pos x="52" y="8"/>
                  </a:cxn>
                  <a:cxn ang="0">
                    <a:pos x="50" y="9"/>
                  </a:cxn>
                  <a:cxn ang="0">
                    <a:pos x="47" y="11"/>
                  </a:cxn>
                  <a:cxn ang="0">
                    <a:pos x="45" y="11"/>
                  </a:cxn>
                  <a:cxn ang="0">
                    <a:pos x="43" y="13"/>
                  </a:cxn>
                  <a:cxn ang="0">
                    <a:pos x="41" y="14"/>
                  </a:cxn>
                  <a:cxn ang="0">
                    <a:pos x="38" y="15"/>
                  </a:cxn>
                  <a:cxn ang="0">
                    <a:pos x="35" y="16"/>
                  </a:cxn>
                  <a:cxn ang="0">
                    <a:pos x="33" y="18"/>
                  </a:cxn>
                  <a:cxn ang="0">
                    <a:pos x="31" y="18"/>
                  </a:cxn>
                  <a:cxn ang="0">
                    <a:pos x="28" y="19"/>
                  </a:cxn>
                  <a:cxn ang="0">
                    <a:pos x="26" y="20"/>
                  </a:cxn>
                  <a:cxn ang="0">
                    <a:pos x="24" y="21"/>
                  </a:cxn>
                  <a:cxn ang="0">
                    <a:pos x="22" y="20"/>
                  </a:cxn>
                  <a:cxn ang="0">
                    <a:pos x="19" y="18"/>
                  </a:cxn>
                  <a:cxn ang="0">
                    <a:pos x="16" y="16"/>
                  </a:cxn>
                  <a:cxn ang="0">
                    <a:pos x="14" y="14"/>
                  </a:cxn>
                  <a:cxn ang="0">
                    <a:pos x="13" y="12"/>
                  </a:cxn>
                  <a:cxn ang="0">
                    <a:pos x="10" y="10"/>
                  </a:cxn>
                  <a:cxn ang="0">
                    <a:pos x="8" y="8"/>
                  </a:cxn>
                  <a:cxn ang="0">
                    <a:pos x="6" y="7"/>
                  </a:cxn>
                  <a:cxn ang="0">
                    <a:pos x="5" y="5"/>
                  </a:cxn>
                  <a:cxn ang="0">
                    <a:pos x="3" y="3"/>
                  </a:cxn>
                  <a:cxn ang="0">
                    <a:pos x="2" y="2"/>
                  </a:cxn>
                  <a:cxn ang="0">
                    <a:pos x="0" y="0"/>
                  </a:cxn>
                  <a:cxn ang="0">
                    <a:pos x="3" y="0"/>
                  </a:cxn>
                  <a:cxn ang="0">
                    <a:pos x="6" y="2"/>
                  </a:cxn>
                  <a:cxn ang="0">
                    <a:pos x="10" y="5"/>
                  </a:cxn>
                  <a:cxn ang="0">
                    <a:pos x="14" y="8"/>
                  </a:cxn>
                  <a:cxn ang="0">
                    <a:pos x="15" y="9"/>
                  </a:cxn>
                  <a:cxn ang="0">
                    <a:pos x="17" y="11"/>
                  </a:cxn>
                  <a:cxn ang="0">
                    <a:pos x="20" y="14"/>
                  </a:cxn>
                  <a:cxn ang="0">
                    <a:pos x="22" y="16"/>
                  </a:cxn>
                  <a:cxn ang="0">
                    <a:pos x="23" y="18"/>
                  </a:cxn>
                  <a:cxn ang="0">
                    <a:pos x="24" y="18"/>
                  </a:cxn>
                  <a:cxn ang="0">
                    <a:pos x="26" y="18"/>
                  </a:cxn>
                  <a:cxn ang="0">
                    <a:pos x="28" y="17"/>
                  </a:cxn>
                  <a:cxn ang="0">
                    <a:pos x="30" y="16"/>
                  </a:cxn>
                  <a:cxn ang="0">
                    <a:pos x="33" y="14"/>
                  </a:cxn>
                  <a:cxn ang="0">
                    <a:pos x="35" y="13"/>
                  </a:cxn>
                  <a:cxn ang="0">
                    <a:pos x="38" y="12"/>
                  </a:cxn>
                  <a:cxn ang="0">
                    <a:pos x="41" y="11"/>
                  </a:cxn>
                  <a:cxn ang="0">
                    <a:pos x="43" y="10"/>
                  </a:cxn>
                  <a:cxn ang="0">
                    <a:pos x="45" y="9"/>
                  </a:cxn>
                  <a:cxn ang="0">
                    <a:pos x="48" y="8"/>
                  </a:cxn>
                  <a:cxn ang="0">
                    <a:pos x="50" y="8"/>
                  </a:cxn>
                </a:cxnLst>
                <a:rect l="0" t="0" r="r" b="b"/>
                <a:pathLst>
                  <a:path w="53" h="21">
                    <a:moveTo>
                      <a:pt x="53" y="8"/>
                    </a:moveTo>
                    <a:lnTo>
                      <a:pt x="52" y="8"/>
                    </a:lnTo>
                    <a:lnTo>
                      <a:pt x="51" y="9"/>
                    </a:lnTo>
                    <a:lnTo>
                      <a:pt x="50" y="9"/>
                    </a:lnTo>
                    <a:lnTo>
                      <a:pt x="49" y="10"/>
                    </a:lnTo>
                    <a:lnTo>
                      <a:pt x="47" y="11"/>
                    </a:lnTo>
                    <a:lnTo>
                      <a:pt x="46" y="11"/>
                    </a:lnTo>
                    <a:lnTo>
                      <a:pt x="45" y="11"/>
                    </a:lnTo>
                    <a:lnTo>
                      <a:pt x="44" y="12"/>
                    </a:lnTo>
                    <a:lnTo>
                      <a:pt x="43" y="13"/>
                    </a:lnTo>
                    <a:lnTo>
                      <a:pt x="42" y="13"/>
                    </a:lnTo>
                    <a:lnTo>
                      <a:pt x="41" y="14"/>
                    </a:lnTo>
                    <a:lnTo>
                      <a:pt x="39" y="15"/>
                    </a:lnTo>
                    <a:lnTo>
                      <a:pt x="38" y="15"/>
                    </a:lnTo>
                    <a:lnTo>
                      <a:pt x="37" y="16"/>
                    </a:lnTo>
                    <a:lnTo>
                      <a:pt x="35" y="16"/>
                    </a:lnTo>
                    <a:lnTo>
                      <a:pt x="34" y="17"/>
                    </a:lnTo>
                    <a:lnTo>
                      <a:pt x="33" y="18"/>
                    </a:lnTo>
                    <a:lnTo>
                      <a:pt x="32" y="18"/>
                    </a:lnTo>
                    <a:lnTo>
                      <a:pt x="31" y="18"/>
                    </a:lnTo>
                    <a:lnTo>
                      <a:pt x="30" y="19"/>
                    </a:lnTo>
                    <a:lnTo>
                      <a:pt x="28" y="19"/>
                    </a:lnTo>
                    <a:lnTo>
                      <a:pt x="27" y="20"/>
                    </a:lnTo>
                    <a:lnTo>
                      <a:pt x="26" y="20"/>
                    </a:lnTo>
                    <a:lnTo>
                      <a:pt x="26" y="20"/>
                    </a:lnTo>
                    <a:lnTo>
                      <a:pt x="24" y="21"/>
                    </a:lnTo>
                    <a:lnTo>
                      <a:pt x="23" y="21"/>
                    </a:lnTo>
                    <a:lnTo>
                      <a:pt x="22" y="20"/>
                    </a:lnTo>
                    <a:lnTo>
                      <a:pt x="20" y="19"/>
                    </a:lnTo>
                    <a:lnTo>
                      <a:pt x="19" y="18"/>
                    </a:lnTo>
                    <a:lnTo>
                      <a:pt x="17" y="17"/>
                    </a:lnTo>
                    <a:lnTo>
                      <a:pt x="16" y="16"/>
                    </a:lnTo>
                    <a:lnTo>
                      <a:pt x="15" y="15"/>
                    </a:lnTo>
                    <a:lnTo>
                      <a:pt x="14" y="14"/>
                    </a:lnTo>
                    <a:lnTo>
                      <a:pt x="14" y="13"/>
                    </a:lnTo>
                    <a:lnTo>
                      <a:pt x="13" y="12"/>
                    </a:lnTo>
                    <a:lnTo>
                      <a:pt x="11" y="11"/>
                    </a:lnTo>
                    <a:lnTo>
                      <a:pt x="10" y="10"/>
                    </a:lnTo>
                    <a:lnTo>
                      <a:pt x="9" y="9"/>
                    </a:lnTo>
                    <a:lnTo>
                      <a:pt x="8" y="8"/>
                    </a:lnTo>
                    <a:lnTo>
                      <a:pt x="8" y="8"/>
                    </a:lnTo>
                    <a:lnTo>
                      <a:pt x="6" y="7"/>
                    </a:lnTo>
                    <a:lnTo>
                      <a:pt x="6" y="6"/>
                    </a:lnTo>
                    <a:lnTo>
                      <a:pt x="5" y="5"/>
                    </a:lnTo>
                    <a:lnTo>
                      <a:pt x="4" y="4"/>
                    </a:lnTo>
                    <a:lnTo>
                      <a:pt x="3" y="3"/>
                    </a:lnTo>
                    <a:lnTo>
                      <a:pt x="3" y="3"/>
                    </a:lnTo>
                    <a:lnTo>
                      <a:pt x="2" y="2"/>
                    </a:lnTo>
                    <a:lnTo>
                      <a:pt x="1" y="1"/>
                    </a:lnTo>
                    <a:lnTo>
                      <a:pt x="0" y="0"/>
                    </a:lnTo>
                    <a:lnTo>
                      <a:pt x="0" y="0"/>
                    </a:lnTo>
                    <a:lnTo>
                      <a:pt x="3" y="0"/>
                    </a:lnTo>
                    <a:lnTo>
                      <a:pt x="5" y="1"/>
                    </a:lnTo>
                    <a:lnTo>
                      <a:pt x="6" y="2"/>
                    </a:lnTo>
                    <a:lnTo>
                      <a:pt x="8" y="3"/>
                    </a:lnTo>
                    <a:lnTo>
                      <a:pt x="10" y="5"/>
                    </a:lnTo>
                    <a:lnTo>
                      <a:pt x="12" y="6"/>
                    </a:lnTo>
                    <a:lnTo>
                      <a:pt x="14" y="8"/>
                    </a:lnTo>
                    <a:lnTo>
                      <a:pt x="14" y="8"/>
                    </a:lnTo>
                    <a:lnTo>
                      <a:pt x="15" y="9"/>
                    </a:lnTo>
                    <a:lnTo>
                      <a:pt x="16" y="10"/>
                    </a:lnTo>
                    <a:lnTo>
                      <a:pt x="17" y="11"/>
                    </a:lnTo>
                    <a:lnTo>
                      <a:pt x="18" y="12"/>
                    </a:lnTo>
                    <a:lnTo>
                      <a:pt x="20" y="14"/>
                    </a:lnTo>
                    <a:lnTo>
                      <a:pt x="20" y="15"/>
                    </a:lnTo>
                    <a:lnTo>
                      <a:pt x="22" y="16"/>
                    </a:lnTo>
                    <a:lnTo>
                      <a:pt x="23" y="17"/>
                    </a:lnTo>
                    <a:lnTo>
                      <a:pt x="23" y="18"/>
                    </a:lnTo>
                    <a:lnTo>
                      <a:pt x="24" y="18"/>
                    </a:lnTo>
                    <a:lnTo>
                      <a:pt x="24" y="18"/>
                    </a:lnTo>
                    <a:lnTo>
                      <a:pt x="24" y="18"/>
                    </a:lnTo>
                    <a:lnTo>
                      <a:pt x="26" y="18"/>
                    </a:lnTo>
                    <a:lnTo>
                      <a:pt x="27" y="17"/>
                    </a:lnTo>
                    <a:lnTo>
                      <a:pt x="28" y="17"/>
                    </a:lnTo>
                    <a:lnTo>
                      <a:pt x="29" y="16"/>
                    </a:lnTo>
                    <a:lnTo>
                      <a:pt x="30" y="16"/>
                    </a:lnTo>
                    <a:lnTo>
                      <a:pt x="32" y="15"/>
                    </a:lnTo>
                    <a:lnTo>
                      <a:pt x="33" y="14"/>
                    </a:lnTo>
                    <a:lnTo>
                      <a:pt x="34" y="14"/>
                    </a:lnTo>
                    <a:lnTo>
                      <a:pt x="35" y="13"/>
                    </a:lnTo>
                    <a:lnTo>
                      <a:pt x="37" y="12"/>
                    </a:lnTo>
                    <a:lnTo>
                      <a:pt x="38" y="12"/>
                    </a:lnTo>
                    <a:lnTo>
                      <a:pt x="39" y="11"/>
                    </a:lnTo>
                    <a:lnTo>
                      <a:pt x="41" y="11"/>
                    </a:lnTo>
                    <a:lnTo>
                      <a:pt x="42" y="11"/>
                    </a:lnTo>
                    <a:lnTo>
                      <a:pt x="43" y="10"/>
                    </a:lnTo>
                    <a:lnTo>
                      <a:pt x="44" y="10"/>
                    </a:lnTo>
                    <a:lnTo>
                      <a:pt x="45" y="9"/>
                    </a:lnTo>
                    <a:lnTo>
                      <a:pt x="46" y="9"/>
                    </a:lnTo>
                    <a:lnTo>
                      <a:pt x="48" y="8"/>
                    </a:lnTo>
                    <a:lnTo>
                      <a:pt x="50" y="8"/>
                    </a:lnTo>
                    <a:lnTo>
                      <a:pt x="50" y="8"/>
                    </a:lnTo>
                    <a:lnTo>
                      <a:pt x="53" y="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8" name="Freeform 146"/>
              <p:cNvSpPr>
                <a:spLocks/>
              </p:cNvSpPr>
              <p:nvPr/>
            </p:nvSpPr>
            <p:spPr bwMode="auto">
              <a:xfrm>
                <a:off x="2498" y="1685"/>
                <a:ext cx="121" cy="26"/>
              </a:xfrm>
              <a:custGeom>
                <a:avLst/>
                <a:gdLst/>
                <a:ahLst/>
                <a:cxnLst>
                  <a:cxn ang="0">
                    <a:pos x="38" y="5"/>
                  </a:cxn>
                  <a:cxn ang="0">
                    <a:pos x="43" y="6"/>
                  </a:cxn>
                  <a:cxn ang="0">
                    <a:pos x="48" y="7"/>
                  </a:cxn>
                  <a:cxn ang="0">
                    <a:pos x="54" y="8"/>
                  </a:cxn>
                  <a:cxn ang="0">
                    <a:pos x="57" y="9"/>
                  </a:cxn>
                  <a:cxn ang="0">
                    <a:pos x="61" y="10"/>
                  </a:cxn>
                  <a:cxn ang="0">
                    <a:pos x="66" y="11"/>
                  </a:cxn>
                  <a:cxn ang="0">
                    <a:pos x="71" y="12"/>
                  </a:cxn>
                  <a:cxn ang="0">
                    <a:pos x="74" y="13"/>
                  </a:cxn>
                  <a:cxn ang="0">
                    <a:pos x="78" y="14"/>
                  </a:cxn>
                  <a:cxn ang="0">
                    <a:pos x="82" y="15"/>
                  </a:cxn>
                  <a:cxn ang="0">
                    <a:pos x="85" y="16"/>
                  </a:cxn>
                  <a:cxn ang="0">
                    <a:pos x="89" y="17"/>
                  </a:cxn>
                  <a:cxn ang="0">
                    <a:pos x="92" y="18"/>
                  </a:cxn>
                  <a:cxn ang="0">
                    <a:pos x="96" y="18"/>
                  </a:cxn>
                  <a:cxn ang="0">
                    <a:pos x="100" y="19"/>
                  </a:cxn>
                  <a:cxn ang="0">
                    <a:pos x="105" y="20"/>
                  </a:cxn>
                  <a:cxn ang="0">
                    <a:pos x="110" y="21"/>
                  </a:cxn>
                  <a:cxn ang="0">
                    <a:pos x="115" y="22"/>
                  </a:cxn>
                  <a:cxn ang="0">
                    <a:pos x="119" y="23"/>
                  </a:cxn>
                  <a:cxn ang="0">
                    <a:pos x="120" y="26"/>
                  </a:cxn>
                  <a:cxn ang="0">
                    <a:pos x="117" y="25"/>
                  </a:cxn>
                  <a:cxn ang="0">
                    <a:pos x="113" y="25"/>
                  </a:cxn>
                  <a:cxn ang="0">
                    <a:pos x="108" y="24"/>
                  </a:cxn>
                  <a:cxn ang="0">
                    <a:pos x="102" y="24"/>
                  </a:cxn>
                  <a:cxn ang="0">
                    <a:pos x="96" y="22"/>
                  </a:cxn>
                  <a:cxn ang="0">
                    <a:pos x="90" y="21"/>
                  </a:cxn>
                  <a:cxn ang="0">
                    <a:pos x="83" y="20"/>
                  </a:cxn>
                  <a:cxn ang="0">
                    <a:pos x="76" y="18"/>
                  </a:cxn>
                  <a:cxn ang="0">
                    <a:pos x="68" y="17"/>
                  </a:cxn>
                  <a:cxn ang="0">
                    <a:pos x="61" y="15"/>
                  </a:cxn>
                  <a:cxn ang="0">
                    <a:pos x="54" y="14"/>
                  </a:cxn>
                  <a:cxn ang="0">
                    <a:pos x="46" y="13"/>
                  </a:cxn>
                  <a:cxn ang="0">
                    <a:pos x="40" y="11"/>
                  </a:cxn>
                  <a:cxn ang="0">
                    <a:pos x="32" y="9"/>
                  </a:cxn>
                  <a:cxn ang="0">
                    <a:pos x="26" y="8"/>
                  </a:cxn>
                  <a:cxn ang="0">
                    <a:pos x="21" y="7"/>
                  </a:cxn>
                  <a:cxn ang="0">
                    <a:pos x="15" y="6"/>
                  </a:cxn>
                  <a:cxn ang="0">
                    <a:pos x="10" y="4"/>
                  </a:cxn>
                  <a:cxn ang="0">
                    <a:pos x="6" y="4"/>
                  </a:cxn>
                  <a:cxn ang="0">
                    <a:pos x="2" y="3"/>
                  </a:cxn>
                  <a:cxn ang="0">
                    <a:pos x="0" y="2"/>
                  </a:cxn>
                  <a:cxn ang="0">
                    <a:pos x="3" y="1"/>
                  </a:cxn>
                  <a:cxn ang="0">
                    <a:pos x="7" y="0"/>
                  </a:cxn>
                  <a:cxn ang="0">
                    <a:pos x="12" y="0"/>
                  </a:cxn>
                  <a:cxn ang="0">
                    <a:pos x="15" y="1"/>
                  </a:cxn>
                  <a:cxn ang="0">
                    <a:pos x="20" y="1"/>
                  </a:cxn>
                  <a:cxn ang="0">
                    <a:pos x="25" y="2"/>
                  </a:cxn>
                  <a:cxn ang="0">
                    <a:pos x="31" y="3"/>
                  </a:cxn>
                  <a:cxn ang="0">
                    <a:pos x="34" y="4"/>
                  </a:cxn>
                </a:cxnLst>
                <a:rect l="0" t="0" r="r" b="b"/>
                <a:pathLst>
                  <a:path w="121" h="26">
                    <a:moveTo>
                      <a:pt x="35" y="4"/>
                    </a:moveTo>
                    <a:lnTo>
                      <a:pt x="36" y="4"/>
                    </a:lnTo>
                    <a:lnTo>
                      <a:pt x="38" y="5"/>
                    </a:lnTo>
                    <a:lnTo>
                      <a:pt x="40" y="5"/>
                    </a:lnTo>
                    <a:lnTo>
                      <a:pt x="41" y="6"/>
                    </a:lnTo>
                    <a:lnTo>
                      <a:pt x="43" y="6"/>
                    </a:lnTo>
                    <a:lnTo>
                      <a:pt x="44" y="6"/>
                    </a:lnTo>
                    <a:lnTo>
                      <a:pt x="46" y="7"/>
                    </a:lnTo>
                    <a:lnTo>
                      <a:pt x="48" y="7"/>
                    </a:lnTo>
                    <a:lnTo>
                      <a:pt x="50" y="8"/>
                    </a:lnTo>
                    <a:lnTo>
                      <a:pt x="52" y="8"/>
                    </a:lnTo>
                    <a:lnTo>
                      <a:pt x="54" y="8"/>
                    </a:lnTo>
                    <a:lnTo>
                      <a:pt x="54" y="9"/>
                    </a:lnTo>
                    <a:lnTo>
                      <a:pt x="56" y="9"/>
                    </a:lnTo>
                    <a:lnTo>
                      <a:pt x="57" y="9"/>
                    </a:lnTo>
                    <a:lnTo>
                      <a:pt x="58" y="9"/>
                    </a:lnTo>
                    <a:lnTo>
                      <a:pt x="60" y="10"/>
                    </a:lnTo>
                    <a:lnTo>
                      <a:pt x="61" y="10"/>
                    </a:lnTo>
                    <a:lnTo>
                      <a:pt x="63" y="10"/>
                    </a:lnTo>
                    <a:lnTo>
                      <a:pt x="64" y="11"/>
                    </a:lnTo>
                    <a:lnTo>
                      <a:pt x="66" y="11"/>
                    </a:lnTo>
                    <a:lnTo>
                      <a:pt x="68" y="12"/>
                    </a:lnTo>
                    <a:lnTo>
                      <a:pt x="70" y="12"/>
                    </a:lnTo>
                    <a:lnTo>
                      <a:pt x="71" y="12"/>
                    </a:lnTo>
                    <a:lnTo>
                      <a:pt x="72" y="12"/>
                    </a:lnTo>
                    <a:lnTo>
                      <a:pt x="73" y="13"/>
                    </a:lnTo>
                    <a:lnTo>
                      <a:pt x="74" y="13"/>
                    </a:lnTo>
                    <a:lnTo>
                      <a:pt x="76" y="13"/>
                    </a:lnTo>
                    <a:lnTo>
                      <a:pt x="77" y="14"/>
                    </a:lnTo>
                    <a:lnTo>
                      <a:pt x="78" y="14"/>
                    </a:lnTo>
                    <a:lnTo>
                      <a:pt x="79" y="14"/>
                    </a:lnTo>
                    <a:lnTo>
                      <a:pt x="80" y="15"/>
                    </a:lnTo>
                    <a:lnTo>
                      <a:pt x="82" y="15"/>
                    </a:lnTo>
                    <a:lnTo>
                      <a:pt x="82" y="15"/>
                    </a:lnTo>
                    <a:lnTo>
                      <a:pt x="84" y="15"/>
                    </a:lnTo>
                    <a:lnTo>
                      <a:pt x="85" y="16"/>
                    </a:lnTo>
                    <a:lnTo>
                      <a:pt x="86" y="16"/>
                    </a:lnTo>
                    <a:lnTo>
                      <a:pt x="87" y="16"/>
                    </a:lnTo>
                    <a:lnTo>
                      <a:pt x="89" y="17"/>
                    </a:lnTo>
                    <a:lnTo>
                      <a:pt x="90" y="17"/>
                    </a:lnTo>
                    <a:lnTo>
                      <a:pt x="91" y="17"/>
                    </a:lnTo>
                    <a:lnTo>
                      <a:pt x="92" y="18"/>
                    </a:lnTo>
                    <a:lnTo>
                      <a:pt x="94" y="18"/>
                    </a:lnTo>
                    <a:lnTo>
                      <a:pt x="95" y="18"/>
                    </a:lnTo>
                    <a:lnTo>
                      <a:pt x="96" y="18"/>
                    </a:lnTo>
                    <a:lnTo>
                      <a:pt x="97" y="19"/>
                    </a:lnTo>
                    <a:lnTo>
                      <a:pt x="99" y="19"/>
                    </a:lnTo>
                    <a:lnTo>
                      <a:pt x="100" y="19"/>
                    </a:lnTo>
                    <a:lnTo>
                      <a:pt x="102" y="20"/>
                    </a:lnTo>
                    <a:lnTo>
                      <a:pt x="103" y="20"/>
                    </a:lnTo>
                    <a:lnTo>
                      <a:pt x="105" y="20"/>
                    </a:lnTo>
                    <a:lnTo>
                      <a:pt x="106" y="21"/>
                    </a:lnTo>
                    <a:lnTo>
                      <a:pt x="108" y="21"/>
                    </a:lnTo>
                    <a:lnTo>
                      <a:pt x="110" y="21"/>
                    </a:lnTo>
                    <a:lnTo>
                      <a:pt x="112" y="22"/>
                    </a:lnTo>
                    <a:lnTo>
                      <a:pt x="113" y="22"/>
                    </a:lnTo>
                    <a:lnTo>
                      <a:pt x="115" y="22"/>
                    </a:lnTo>
                    <a:lnTo>
                      <a:pt x="116" y="22"/>
                    </a:lnTo>
                    <a:lnTo>
                      <a:pt x="117" y="23"/>
                    </a:lnTo>
                    <a:lnTo>
                      <a:pt x="119" y="23"/>
                    </a:lnTo>
                    <a:lnTo>
                      <a:pt x="120" y="24"/>
                    </a:lnTo>
                    <a:lnTo>
                      <a:pt x="121" y="25"/>
                    </a:lnTo>
                    <a:lnTo>
                      <a:pt x="120" y="26"/>
                    </a:lnTo>
                    <a:lnTo>
                      <a:pt x="119" y="26"/>
                    </a:lnTo>
                    <a:lnTo>
                      <a:pt x="118" y="26"/>
                    </a:lnTo>
                    <a:lnTo>
                      <a:pt x="117" y="25"/>
                    </a:lnTo>
                    <a:lnTo>
                      <a:pt x="116" y="25"/>
                    </a:lnTo>
                    <a:lnTo>
                      <a:pt x="114" y="25"/>
                    </a:lnTo>
                    <a:lnTo>
                      <a:pt x="113" y="25"/>
                    </a:lnTo>
                    <a:lnTo>
                      <a:pt x="111" y="25"/>
                    </a:lnTo>
                    <a:lnTo>
                      <a:pt x="110" y="25"/>
                    </a:lnTo>
                    <a:lnTo>
                      <a:pt x="108" y="24"/>
                    </a:lnTo>
                    <a:lnTo>
                      <a:pt x="106" y="24"/>
                    </a:lnTo>
                    <a:lnTo>
                      <a:pt x="104" y="24"/>
                    </a:lnTo>
                    <a:lnTo>
                      <a:pt x="102" y="24"/>
                    </a:lnTo>
                    <a:lnTo>
                      <a:pt x="100" y="23"/>
                    </a:lnTo>
                    <a:lnTo>
                      <a:pt x="98" y="23"/>
                    </a:lnTo>
                    <a:lnTo>
                      <a:pt x="96" y="22"/>
                    </a:lnTo>
                    <a:lnTo>
                      <a:pt x="94" y="22"/>
                    </a:lnTo>
                    <a:lnTo>
                      <a:pt x="92" y="22"/>
                    </a:lnTo>
                    <a:lnTo>
                      <a:pt x="90" y="21"/>
                    </a:lnTo>
                    <a:lnTo>
                      <a:pt x="88" y="21"/>
                    </a:lnTo>
                    <a:lnTo>
                      <a:pt x="86" y="20"/>
                    </a:lnTo>
                    <a:lnTo>
                      <a:pt x="83" y="20"/>
                    </a:lnTo>
                    <a:lnTo>
                      <a:pt x="81" y="19"/>
                    </a:lnTo>
                    <a:lnTo>
                      <a:pt x="78" y="19"/>
                    </a:lnTo>
                    <a:lnTo>
                      <a:pt x="76" y="18"/>
                    </a:lnTo>
                    <a:lnTo>
                      <a:pt x="73" y="18"/>
                    </a:lnTo>
                    <a:lnTo>
                      <a:pt x="71" y="18"/>
                    </a:lnTo>
                    <a:lnTo>
                      <a:pt x="68" y="17"/>
                    </a:lnTo>
                    <a:lnTo>
                      <a:pt x="66" y="16"/>
                    </a:lnTo>
                    <a:lnTo>
                      <a:pt x="64" y="16"/>
                    </a:lnTo>
                    <a:lnTo>
                      <a:pt x="61" y="15"/>
                    </a:lnTo>
                    <a:lnTo>
                      <a:pt x="59" y="15"/>
                    </a:lnTo>
                    <a:lnTo>
                      <a:pt x="57" y="15"/>
                    </a:lnTo>
                    <a:lnTo>
                      <a:pt x="54" y="14"/>
                    </a:lnTo>
                    <a:lnTo>
                      <a:pt x="52" y="14"/>
                    </a:lnTo>
                    <a:lnTo>
                      <a:pt x="49" y="13"/>
                    </a:lnTo>
                    <a:lnTo>
                      <a:pt x="46" y="13"/>
                    </a:lnTo>
                    <a:lnTo>
                      <a:pt x="44" y="12"/>
                    </a:lnTo>
                    <a:lnTo>
                      <a:pt x="42" y="11"/>
                    </a:lnTo>
                    <a:lnTo>
                      <a:pt x="40" y="11"/>
                    </a:lnTo>
                    <a:lnTo>
                      <a:pt x="37" y="11"/>
                    </a:lnTo>
                    <a:lnTo>
                      <a:pt x="35" y="10"/>
                    </a:lnTo>
                    <a:lnTo>
                      <a:pt x="32" y="9"/>
                    </a:lnTo>
                    <a:lnTo>
                      <a:pt x="30" y="9"/>
                    </a:lnTo>
                    <a:lnTo>
                      <a:pt x="28" y="9"/>
                    </a:lnTo>
                    <a:lnTo>
                      <a:pt x="26" y="8"/>
                    </a:lnTo>
                    <a:lnTo>
                      <a:pt x="24" y="8"/>
                    </a:lnTo>
                    <a:lnTo>
                      <a:pt x="22" y="7"/>
                    </a:lnTo>
                    <a:lnTo>
                      <a:pt x="21" y="7"/>
                    </a:lnTo>
                    <a:lnTo>
                      <a:pt x="18" y="7"/>
                    </a:lnTo>
                    <a:lnTo>
                      <a:pt x="16" y="6"/>
                    </a:lnTo>
                    <a:lnTo>
                      <a:pt x="15" y="6"/>
                    </a:lnTo>
                    <a:lnTo>
                      <a:pt x="13" y="5"/>
                    </a:lnTo>
                    <a:lnTo>
                      <a:pt x="11" y="5"/>
                    </a:lnTo>
                    <a:lnTo>
                      <a:pt x="10" y="4"/>
                    </a:lnTo>
                    <a:lnTo>
                      <a:pt x="8" y="4"/>
                    </a:lnTo>
                    <a:lnTo>
                      <a:pt x="7" y="4"/>
                    </a:lnTo>
                    <a:lnTo>
                      <a:pt x="6" y="4"/>
                    </a:lnTo>
                    <a:lnTo>
                      <a:pt x="5" y="3"/>
                    </a:lnTo>
                    <a:lnTo>
                      <a:pt x="3" y="3"/>
                    </a:lnTo>
                    <a:lnTo>
                      <a:pt x="2" y="3"/>
                    </a:lnTo>
                    <a:lnTo>
                      <a:pt x="1" y="3"/>
                    </a:lnTo>
                    <a:lnTo>
                      <a:pt x="0" y="3"/>
                    </a:lnTo>
                    <a:lnTo>
                      <a:pt x="0" y="2"/>
                    </a:lnTo>
                    <a:lnTo>
                      <a:pt x="1" y="2"/>
                    </a:lnTo>
                    <a:lnTo>
                      <a:pt x="2" y="1"/>
                    </a:lnTo>
                    <a:lnTo>
                      <a:pt x="3" y="1"/>
                    </a:lnTo>
                    <a:lnTo>
                      <a:pt x="4" y="1"/>
                    </a:lnTo>
                    <a:lnTo>
                      <a:pt x="6" y="0"/>
                    </a:lnTo>
                    <a:lnTo>
                      <a:pt x="7" y="0"/>
                    </a:lnTo>
                    <a:lnTo>
                      <a:pt x="10" y="0"/>
                    </a:lnTo>
                    <a:lnTo>
                      <a:pt x="10" y="0"/>
                    </a:lnTo>
                    <a:lnTo>
                      <a:pt x="12" y="0"/>
                    </a:lnTo>
                    <a:lnTo>
                      <a:pt x="13" y="0"/>
                    </a:lnTo>
                    <a:lnTo>
                      <a:pt x="14" y="1"/>
                    </a:lnTo>
                    <a:lnTo>
                      <a:pt x="15" y="1"/>
                    </a:lnTo>
                    <a:lnTo>
                      <a:pt x="16" y="1"/>
                    </a:lnTo>
                    <a:lnTo>
                      <a:pt x="18" y="1"/>
                    </a:lnTo>
                    <a:lnTo>
                      <a:pt x="20" y="1"/>
                    </a:lnTo>
                    <a:lnTo>
                      <a:pt x="21" y="1"/>
                    </a:lnTo>
                    <a:lnTo>
                      <a:pt x="23" y="2"/>
                    </a:lnTo>
                    <a:lnTo>
                      <a:pt x="25" y="2"/>
                    </a:lnTo>
                    <a:lnTo>
                      <a:pt x="27" y="2"/>
                    </a:lnTo>
                    <a:lnTo>
                      <a:pt x="28" y="3"/>
                    </a:lnTo>
                    <a:lnTo>
                      <a:pt x="31" y="3"/>
                    </a:lnTo>
                    <a:lnTo>
                      <a:pt x="32" y="3"/>
                    </a:lnTo>
                    <a:lnTo>
                      <a:pt x="33" y="4"/>
                    </a:lnTo>
                    <a:lnTo>
                      <a:pt x="34" y="4"/>
                    </a:lnTo>
                    <a:lnTo>
                      <a:pt x="35"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19" name="Freeform 147"/>
              <p:cNvSpPr>
                <a:spLocks/>
              </p:cNvSpPr>
              <p:nvPr/>
            </p:nvSpPr>
            <p:spPr bwMode="auto">
              <a:xfrm>
                <a:off x="2349" y="1795"/>
                <a:ext cx="258" cy="9"/>
              </a:xfrm>
              <a:custGeom>
                <a:avLst/>
                <a:gdLst/>
                <a:ahLst/>
                <a:cxnLst>
                  <a:cxn ang="0">
                    <a:pos x="258" y="1"/>
                  </a:cxn>
                  <a:cxn ang="0">
                    <a:pos x="255" y="2"/>
                  </a:cxn>
                  <a:cxn ang="0">
                    <a:pos x="251" y="3"/>
                  </a:cxn>
                  <a:cxn ang="0">
                    <a:pos x="247" y="4"/>
                  </a:cxn>
                  <a:cxn ang="0">
                    <a:pos x="243" y="4"/>
                  </a:cxn>
                  <a:cxn ang="0">
                    <a:pos x="237" y="5"/>
                  </a:cxn>
                  <a:cxn ang="0">
                    <a:pos x="232" y="5"/>
                  </a:cxn>
                  <a:cxn ang="0">
                    <a:pos x="228" y="5"/>
                  </a:cxn>
                  <a:cxn ang="0">
                    <a:pos x="224" y="5"/>
                  </a:cxn>
                  <a:cxn ang="0">
                    <a:pos x="220" y="5"/>
                  </a:cxn>
                  <a:cxn ang="0">
                    <a:pos x="216" y="5"/>
                  </a:cxn>
                  <a:cxn ang="0">
                    <a:pos x="213" y="5"/>
                  </a:cxn>
                  <a:cxn ang="0">
                    <a:pos x="209" y="5"/>
                  </a:cxn>
                  <a:cxn ang="0">
                    <a:pos x="205" y="5"/>
                  </a:cxn>
                  <a:cxn ang="0">
                    <a:pos x="201" y="5"/>
                  </a:cxn>
                  <a:cxn ang="0">
                    <a:pos x="198" y="5"/>
                  </a:cxn>
                  <a:cxn ang="0">
                    <a:pos x="192" y="5"/>
                  </a:cxn>
                  <a:cxn ang="0">
                    <a:pos x="188" y="5"/>
                  </a:cxn>
                  <a:cxn ang="0">
                    <a:pos x="183" y="5"/>
                  </a:cxn>
                  <a:cxn ang="0">
                    <a:pos x="179" y="5"/>
                  </a:cxn>
                  <a:cxn ang="0">
                    <a:pos x="175" y="5"/>
                  </a:cxn>
                  <a:cxn ang="0">
                    <a:pos x="171" y="5"/>
                  </a:cxn>
                  <a:cxn ang="0">
                    <a:pos x="166" y="5"/>
                  </a:cxn>
                  <a:cxn ang="0">
                    <a:pos x="162" y="5"/>
                  </a:cxn>
                  <a:cxn ang="0">
                    <a:pos x="156" y="5"/>
                  </a:cxn>
                  <a:cxn ang="0">
                    <a:pos x="151" y="5"/>
                  </a:cxn>
                  <a:cxn ang="0">
                    <a:pos x="148" y="5"/>
                  </a:cxn>
                  <a:cxn ang="0">
                    <a:pos x="144" y="5"/>
                  </a:cxn>
                  <a:cxn ang="0">
                    <a:pos x="140" y="5"/>
                  </a:cxn>
                  <a:cxn ang="0">
                    <a:pos x="136" y="5"/>
                  </a:cxn>
                  <a:cxn ang="0">
                    <a:pos x="131" y="5"/>
                  </a:cxn>
                  <a:cxn ang="0">
                    <a:pos x="126" y="5"/>
                  </a:cxn>
                  <a:cxn ang="0">
                    <a:pos x="118" y="5"/>
                  </a:cxn>
                  <a:cxn ang="0">
                    <a:pos x="111" y="5"/>
                  </a:cxn>
                  <a:cxn ang="0">
                    <a:pos x="104" y="6"/>
                  </a:cxn>
                  <a:cxn ang="0">
                    <a:pos x="98" y="6"/>
                  </a:cxn>
                  <a:cxn ang="0">
                    <a:pos x="92" y="6"/>
                  </a:cxn>
                  <a:cxn ang="0">
                    <a:pos x="86" y="6"/>
                  </a:cxn>
                  <a:cxn ang="0">
                    <a:pos x="81" y="6"/>
                  </a:cxn>
                  <a:cxn ang="0">
                    <a:pos x="76" y="7"/>
                  </a:cxn>
                  <a:cxn ang="0">
                    <a:pos x="71" y="7"/>
                  </a:cxn>
                  <a:cxn ang="0">
                    <a:pos x="67" y="7"/>
                  </a:cxn>
                  <a:cxn ang="0">
                    <a:pos x="62" y="7"/>
                  </a:cxn>
                  <a:cxn ang="0">
                    <a:pos x="58" y="8"/>
                  </a:cxn>
                  <a:cxn ang="0">
                    <a:pos x="54" y="8"/>
                  </a:cxn>
                  <a:cxn ang="0">
                    <a:pos x="51" y="8"/>
                  </a:cxn>
                  <a:cxn ang="0">
                    <a:pos x="47" y="8"/>
                  </a:cxn>
                  <a:cxn ang="0">
                    <a:pos x="44" y="9"/>
                  </a:cxn>
                  <a:cxn ang="0">
                    <a:pos x="40" y="9"/>
                  </a:cxn>
                  <a:cxn ang="0">
                    <a:pos x="34" y="9"/>
                  </a:cxn>
                  <a:cxn ang="0">
                    <a:pos x="31" y="9"/>
                  </a:cxn>
                  <a:cxn ang="0">
                    <a:pos x="26" y="9"/>
                  </a:cxn>
                  <a:cxn ang="0">
                    <a:pos x="23" y="9"/>
                  </a:cxn>
                  <a:cxn ang="0">
                    <a:pos x="18" y="8"/>
                  </a:cxn>
                  <a:cxn ang="0">
                    <a:pos x="13" y="7"/>
                  </a:cxn>
                  <a:cxn ang="0">
                    <a:pos x="9" y="6"/>
                  </a:cxn>
                  <a:cxn ang="0">
                    <a:pos x="6" y="5"/>
                  </a:cxn>
                  <a:cxn ang="0">
                    <a:pos x="2" y="2"/>
                  </a:cxn>
                  <a:cxn ang="0">
                    <a:pos x="0" y="0"/>
                  </a:cxn>
                </a:cxnLst>
                <a:rect l="0" t="0" r="r" b="b"/>
                <a:pathLst>
                  <a:path w="258" h="9">
                    <a:moveTo>
                      <a:pt x="0" y="0"/>
                    </a:moveTo>
                    <a:lnTo>
                      <a:pt x="258" y="1"/>
                    </a:lnTo>
                    <a:lnTo>
                      <a:pt x="258" y="1"/>
                    </a:lnTo>
                    <a:lnTo>
                      <a:pt x="257" y="2"/>
                    </a:lnTo>
                    <a:lnTo>
                      <a:pt x="256" y="2"/>
                    </a:lnTo>
                    <a:lnTo>
                      <a:pt x="255" y="2"/>
                    </a:lnTo>
                    <a:lnTo>
                      <a:pt x="254" y="3"/>
                    </a:lnTo>
                    <a:lnTo>
                      <a:pt x="252" y="3"/>
                    </a:lnTo>
                    <a:lnTo>
                      <a:pt x="251" y="3"/>
                    </a:lnTo>
                    <a:lnTo>
                      <a:pt x="250" y="4"/>
                    </a:lnTo>
                    <a:lnTo>
                      <a:pt x="249" y="4"/>
                    </a:lnTo>
                    <a:lnTo>
                      <a:pt x="247" y="4"/>
                    </a:lnTo>
                    <a:lnTo>
                      <a:pt x="246" y="4"/>
                    </a:lnTo>
                    <a:lnTo>
                      <a:pt x="245" y="4"/>
                    </a:lnTo>
                    <a:lnTo>
                      <a:pt x="243" y="4"/>
                    </a:lnTo>
                    <a:lnTo>
                      <a:pt x="241" y="5"/>
                    </a:lnTo>
                    <a:lnTo>
                      <a:pt x="240" y="5"/>
                    </a:lnTo>
                    <a:lnTo>
                      <a:pt x="237" y="5"/>
                    </a:lnTo>
                    <a:lnTo>
                      <a:pt x="235" y="5"/>
                    </a:lnTo>
                    <a:lnTo>
                      <a:pt x="233" y="5"/>
                    </a:lnTo>
                    <a:lnTo>
                      <a:pt x="232" y="5"/>
                    </a:lnTo>
                    <a:lnTo>
                      <a:pt x="231" y="5"/>
                    </a:lnTo>
                    <a:lnTo>
                      <a:pt x="229" y="5"/>
                    </a:lnTo>
                    <a:lnTo>
                      <a:pt x="228" y="5"/>
                    </a:lnTo>
                    <a:lnTo>
                      <a:pt x="227" y="5"/>
                    </a:lnTo>
                    <a:lnTo>
                      <a:pt x="225" y="5"/>
                    </a:lnTo>
                    <a:lnTo>
                      <a:pt x="224" y="5"/>
                    </a:lnTo>
                    <a:lnTo>
                      <a:pt x="223" y="5"/>
                    </a:lnTo>
                    <a:lnTo>
                      <a:pt x="221" y="5"/>
                    </a:lnTo>
                    <a:lnTo>
                      <a:pt x="220" y="5"/>
                    </a:lnTo>
                    <a:lnTo>
                      <a:pt x="219" y="5"/>
                    </a:lnTo>
                    <a:lnTo>
                      <a:pt x="217" y="5"/>
                    </a:lnTo>
                    <a:lnTo>
                      <a:pt x="216" y="5"/>
                    </a:lnTo>
                    <a:lnTo>
                      <a:pt x="215" y="5"/>
                    </a:lnTo>
                    <a:lnTo>
                      <a:pt x="213" y="5"/>
                    </a:lnTo>
                    <a:lnTo>
                      <a:pt x="213" y="5"/>
                    </a:lnTo>
                    <a:lnTo>
                      <a:pt x="211" y="5"/>
                    </a:lnTo>
                    <a:lnTo>
                      <a:pt x="210" y="5"/>
                    </a:lnTo>
                    <a:lnTo>
                      <a:pt x="209" y="5"/>
                    </a:lnTo>
                    <a:lnTo>
                      <a:pt x="207" y="5"/>
                    </a:lnTo>
                    <a:lnTo>
                      <a:pt x="206" y="5"/>
                    </a:lnTo>
                    <a:lnTo>
                      <a:pt x="205" y="5"/>
                    </a:lnTo>
                    <a:lnTo>
                      <a:pt x="204" y="5"/>
                    </a:lnTo>
                    <a:lnTo>
                      <a:pt x="203" y="5"/>
                    </a:lnTo>
                    <a:lnTo>
                      <a:pt x="201" y="5"/>
                    </a:lnTo>
                    <a:lnTo>
                      <a:pt x="200" y="5"/>
                    </a:lnTo>
                    <a:lnTo>
                      <a:pt x="199" y="5"/>
                    </a:lnTo>
                    <a:lnTo>
                      <a:pt x="198" y="5"/>
                    </a:lnTo>
                    <a:lnTo>
                      <a:pt x="196" y="5"/>
                    </a:lnTo>
                    <a:lnTo>
                      <a:pt x="194" y="5"/>
                    </a:lnTo>
                    <a:lnTo>
                      <a:pt x="192" y="5"/>
                    </a:lnTo>
                    <a:lnTo>
                      <a:pt x="191" y="5"/>
                    </a:lnTo>
                    <a:lnTo>
                      <a:pt x="189" y="5"/>
                    </a:lnTo>
                    <a:lnTo>
                      <a:pt x="188" y="5"/>
                    </a:lnTo>
                    <a:lnTo>
                      <a:pt x="186" y="5"/>
                    </a:lnTo>
                    <a:lnTo>
                      <a:pt x="184" y="5"/>
                    </a:lnTo>
                    <a:lnTo>
                      <a:pt x="183" y="5"/>
                    </a:lnTo>
                    <a:lnTo>
                      <a:pt x="182" y="5"/>
                    </a:lnTo>
                    <a:lnTo>
                      <a:pt x="180" y="5"/>
                    </a:lnTo>
                    <a:lnTo>
                      <a:pt x="179" y="5"/>
                    </a:lnTo>
                    <a:lnTo>
                      <a:pt x="178" y="5"/>
                    </a:lnTo>
                    <a:lnTo>
                      <a:pt x="177" y="5"/>
                    </a:lnTo>
                    <a:lnTo>
                      <a:pt x="175" y="5"/>
                    </a:lnTo>
                    <a:lnTo>
                      <a:pt x="174" y="5"/>
                    </a:lnTo>
                    <a:lnTo>
                      <a:pt x="172" y="5"/>
                    </a:lnTo>
                    <a:lnTo>
                      <a:pt x="171" y="5"/>
                    </a:lnTo>
                    <a:lnTo>
                      <a:pt x="170" y="5"/>
                    </a:lnTo>
                    <a:lnTo>
                      <a:pt x="168" y="5"/>
                    </a:lnTo>
                    <a:lnTo>
                      <a:pt x="166" y="5"/>
                    </a:lnTo>
                    <a:lnTo>
                      <a:pt x="165" y="5"/>
                    </a:lnTo>
                    <a:lnTo>
                      <a:pt x="163" y="5"/>
                    </a:lnTo>
                    <a:lnTo>
                      <a:pt x="162" y="5"/>
                    </a:lnTo>
                    <a:lnTo>
                      <a:pt x="159" y="5"/>
                    </a:lnTo>
                    <a:lnTo>
                      <a:pt x="158" y="5"/>
                    </a:lnTo>
                    <a:lnTo>
                      <a:pt x="156" y="5"/>
                    </a:lnTo>
                    <a:lnTo>
                      <a:pt x="154" y="5"/>
                    </a:lnTo>
                    <a:lnTo>
                      <a:pt x="152" y="5"/>
                    </a:lnTo>
                    <a:lnTo>
                      <a:pt x="151" y="5"/>
                    </a:lnTo>
                    <a:lnTo>
                      <a:pt x="150" y="5"/>
                    </a:lnTo>
                    <a:lnTo>
                      <a:pt x="149" y="5"/>
                    </a:lnTo>
                    <a:lnTo>
                      <a:pt x="148" y="5"/>
                    </a:lnTo>
                    <a:lnTo>
                      <a:pt x="147" y="5"/>
                    </a:lnTo>
                    <a:lnTo>
                      <a:pt x="145" y="5"/>
                    </a:lnTo>
                    <a:lnTo>
                      <a:pt x="144" y="5"/>
                    </a:lnTo>
                    <a:lnTo>
                      <a:pt x="143" y="5"/>
                    </a:lnTo>
                    <a:lnTo>
                      <a:pt x="141" y="5"/>
                    </a:lnTo>
                    <a:lnTo>
                      <a:pt x="140" y="5"/>
                    </a:lnTo>
                    <a:lnTo>
                      <a:pt x="139" y="5"/>
                    </a:lnTo>
                    <a:lnTo>
                      <a:pt x="137" y="5"/>
                    </a:lnTo>
                    <a:lnTo>
                      <a:pt x="136" y="5"/>
                    </a:lnTo>
                    <a:lnTo>
                      <a:pt x="134" y="5"/>
                    </a:lnTo>
                    <a:lnTo>
                      <a:pt x="132" y="5"/>
                    </a:lnTo>
                    <a:lnTo>
                      <a:pt x="131" y="5"/>
                    </a:lnTo>
                    <a:lnTo>
                      <a:pt x="129" y="5"/>
                    </a:lnTo>
                    <a:lnTo>
                      <a:pt x="127" y="5"/>
                    </a:lnTo>
                    <a:lnTo>
                      <a:pt x="126" y="5"/>
                    </a:lnTo>
                    <a:lnTo>
                      <a:pt x="123" y="5"/>
                    </a:lnTo>
                    <a:lnTo>
                      <a:pt x="120" y="5"/>
                    </a:lnTo>
                    <a:lnTo>
                      <a:pt x="118" y="5"/>
                    </a:lnTo>
                    <a:lnTo>
                      <a:pt x="115" y="5"/>
                    </a:lnTo>
                    <a:lnTo>
                      <a:pt x="113" y="5"/>
                    </a:lnTo>
                    <a:lnTo>
                      <a:pt x="111" y="5"/>
                    </a:lnTo>
                    <a:lnTo>
                      <a:pt x="108" y="5"/>
                    </a:lnTo>
                    <a:lnTo>
                      <a:pt x="106" y="6"/>
                    </a:lnTo>
                    <a:lnTo>
                      <a:pt x="104" y="6"/>
                    </a:lnTo>
                    <a:lnTo>
                      <a:pt x="102" y="6"/>
                    </a:lnTo>
                    <a:lnTo>
                      <a:pt x="100" y="6"/>
                    </a:lnTo>
                    <a:lnTo>
                      <a:pt x="98" y="6"/>
                    </a:lnTo>
                    <a:lnTo>
                      <a:pt x="96" y="6"/>
                    </a:lnTo>
                    <a:lnTo>
                      <a:pt x="93" y="6"/>
                    </a:lnTo>
                    <a:lnTo>
                      <a:pt x="92" y="6"/>
                    </a:lnTo>
                    <a:lnTo>
                      <a:pt x="90" y="6"/>
                    </a:lnTo>
                    <a:lnTo>
                      <a:pt x="88" y="6"/>
                    </a:lnTo>
                    <a:lnTo>
                      <a:pt x="86" y="6"/>
                    </a:lnTo>
                    <a:lnTo>
                      <a:pt x="84" y="6"/>
                    </a:lnTo>
                    <a:lnTo>
                      <a:pt x="82" y="6"/>
                    </a:lnTo>
                    <a:lnTo>
                      <a:pt x="81" y="6"/>
                    </a:lnTo>
                    <a:lnTo>
                      <a:pt x="79" y="6"/>
                    </a:lnTo>
                    <a:lnTo>
                      <a:pt x="78" y="6"/>
                    </a:lnTo>
                    <a:lnTo>
                      <a:pt x="76" y="7"/>
                    </a:lnTo>
                    <a:lnTo>
                      <a:pt x="74" y="7"/>
                    </a:lnTo>
                    <a:lnTo>
                      <a:pt x="72" y="7"/>
                    </a:lnTo>
                    <a:lnTo>
                      <a:pt x="71" y="7"/>
                    </a:lnTo>
                    <a:lnTo>
                      <a:pt x="70" y="7"/>
                    </a:lnTo>
                    <a:lnTo>
                      <a:pt x="68" y="7"/>
                    </a:lnTo>
                    <a:lnTo>
                      <a:pt x="67" y="7"/>
                    </a:lnTo>
                    <a:lnTo>
                      <a:pt x="65" y="7"/>
                    </a:lnTo>
                    <a:lnTo>
                      <a:pt x="64" y="7"/>
                    </a:lnTo>
                    <a:lnTo>
                      <a:pt x="62" y="7"/>
                    </a:lnTo>
                    <a:lnTo>
                      <a:pt x="61" y="7"/>
                    </a:lnTo>
                    <a:lnTo>
                      <a:pt x="60" y="8"/>
                    </a:lnTo>
                    <a:lnTo>
                      <a:pt x="58" y="8"/>
                    </a:lnTo>
                    <a:lnTo>
                      <a:pt x="57" y="8"/>
                    </a:lnTo>
                    <a:lnTo>
                      <a:pt x="56" y="8"/>
                    </a:lnTo>
                    <a:lnTo>
                      <a:pt x="54" y="8"/>
                    </a:lnTo>
                    <a:lnTo>
                      <a:pt x="53" y="8"/>
                    </a:lnTo>
                    <a:lnTo>
                      <a:pt x="52" y="8"/>
                    </a:lnTo>
                    <a:lnTo>
                      <a:pt x="51" y="8"/>
                    </a:lnTo>
                    <a:lnTo>
                      <a:pt x="49" y="8"/>
                    </a:lnTo>
                    <a:lnTo>
                      <a:pt x="48" y="8"/>
                    </a:lnTo>
                    <a:lnTo>
                      <a:pt x="47" y="8"/>
                    </a:lnTo>
                    <a:lnTo>
                      <a:pt x="46" y="8"/>
                    </a:lnTo>
                    <a:lnTo>
                      <a:pt x="45" y="8"/>
                    </a:lnTo>
                    <a:lnTo>
                      <a:pt x="44" y="9"/>
                    </a:lnTo>
                    <a:lnTo>
                      <a:pt x="42" y="9"/>
                    </a:lnTo>
                    <a:lnTo>
                      <a:pt x="41" y="9"/>
                    </a:lnTo>
                    <a:lnTo>
                      <a:pt x="40" y="9"/>
                    </a:lnTo>
                    <a:lnTo>
                      <a:pt x="39" y="9"/>
                    </a:lnTo>
                    <a:lnTo>
                      <a:pt x="37" y="9"/>
                    </a:lnTo>
                    <a:lnTo>
                      <a:pt x="34" y="9"/>
                    </a:lnTo>
                    <a:lnTo>
                      <a:pt x="34" y="9"/>
                    </a:lnTo>
                    <a:lnTo>
                      <a:pt x="32" y="9"/>
                    </a:lnTo>
                    <a:lnTo>
                      <a:pt x="31" y="9"/>
                    </a:lnTo>
                    <a:lnTo>
                      <a:pt x="30" y="9"/>
                    </a:lnTo>
                    <a:lnTo>
                      <a:pt x="28" y="9"/>
                    </a:lnTo>
                    <a:lnTo>
                      <a:pt x="26" y="9"/>
                    </a:lnTo>
                    <a:lnTo>
                      <a:pt x="25" y="9"/>
                    </a:lnTo>
                    <a:lnTo>
                      <a:pt x="24" y="9"/>
                    </a:lnTo>
                    <a:lnTo>
                      <a:pt x="23" y="9"/>
                    </a:lnTo>
                    <a:lnTo>
                      <a:pt x="22" y="9"/>
                    </a:lnTo>
                    <a:lnTo>
                      <a:pt x="20" y="8"/>
                    </a:lnTo>
                    <a:lnTo>
                      <a:pt x="18" y="8"/>
                    </a:lnTo>
                    <a:lnTo>
                      <a:pt x="16" y="8"/>
                    </a:lnTo>
                    <a:lnTo>
                      <a:pt x="15" y="8"/>
                    </a:lnTo>
                    <a:lnTo>
                      <a:pt x="13" y="7"/>
                    </a:lnTo>
                    <a:lnTo>
                      <a:pt x="12" y="7"/>
                    </a:lnTo>
                    <a:lnTo>
                      <a:pt x="11" y="6"/>
                    </a:lnTo>
                    <a:lnTo>
                      <a:pt x="9" y="6"/>
                    </a:lnTo>
                    <a:lnTo>
                      <a:pt x="9" y="6"/>
                    </a:lnTo>
                    <a:lnTo>
                      <a:pt x="8" y="6"/>
                    </a:lnTo>
                    <a:lnTo>
                      <a:pt x="6" y="5"/>
                    </a:lnTo>
                    <a:lnTo>
                      <a:pt x="5" y="4"/>
                    </a:lnTo>
                    <a:lnTo>
                      <a:pt x="3" y="3"/>
                    </a:lnTo>
                    <a:lnTo>
                      <a:pt x="2" y="2"/>
                    </a:lnTo>
                    <a:lnTo>
                      <a:pt x="1" y="1"/>
                    </a:lnTo>
                    <a:lnTo>
                      <a:pt x="1" y="1"/>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0" name="Freeform 148"/>
              <p:cNvSpPr>
                <a:spLocks/>
              </p:cNvSpPr>
              <p:nvPr/>
            </p:nvSpPr>
            <p:spPr bwMode="auto">
              <a:xfrm>
                <a:off x="2341" y="1770"/>
                <a:ext cx="103" cy="26"/>
              </a:xfrm>
              <a:custGeom>
                <a:avLst/>
                <a:gdLst/>
                <a:ahLst/>
                <a:cxnLst>
                  <a:cxn ang="0">
                    <a:pos x="2" y="25"/>
                  </a:cxn>
                  <a:cxn ang="0">
                    <a:pos x="5" y="23"/>
                  </a:cxn>
                  <a:cxn ang="0">
                    <a:pos x="9" y="21"/>
                  </a:cxn>
                  <a:cxn ang="0">
                    <a:pos x="12" y="20"/>
                  </a:cxn>
                  <a:cxn ang="0">
                    <a:pos x="16" y="18"/>
                  </a:cxn>
                  <a:cxn ang="0">
                    <a:pos x="20" y="16"/>
                  </a:cxn>
                  <a:cxn ang="0">
                    <a:pos x="25" y="15"/>
                  </a:cxn>
                  <a:cxn ang="0">
                    <a:pos x="29" y="14"/>
                  </a:cxn>
                  <a:cxn ang="0">
                    <a:pos x="33" y="12"/>
                  </a:cxn>
                  <a:cxn ang="0">
                    <a:pos x="37" y="11"/>
                  </a:cxn>
                  <a:cxn ang="0">
                    <a:pos x="42" y="10"/>
                  </a:cxn>
                  <a:cxn ang="0">
                    <a:pos x="46" y="9"/>
                  </a:cxn>
                  <a:cxn ang="0">
                    <a:pos x="50" y="7"/>
                  </a:cxn>
                  <a:cxn ang="0">
                    <a:pos x="55" y="6"/>
                  </a:cxn>
                  <a:cxn ang="0">
                    <a:pos x="59" y="5"/>
                  </a:cxn>
                  <a:cxn ang="0">
                    <a:pos x="64" y="4"/>
                  </a:cxn>
                  <a:cxn ang="0">
                    <a:pos x="68" y="3"/>
                  </a:cxn>
                  <a:cxn ang="0">
                    <a:pos x="72" y="3"/>
                  </a:cxn>
                  <a:cxn ang="0">
                    <a:pos x="77" y="2"/>
                  </a:cxn>
                  <a:cxn ang="0">
                    <a:pos x="80" y="1"/>
                  </a:cxn>
                  <a:cxn ang="0">
                    <a:pos x="84" y="1"/>
                  </a:cxn>
                  <a:cxn ang="0">
                    <a:pos x="88" y="0"/>
                  </a:cxn>
                  <a:cxn ang="0">
                    <a:pos x="94" y="0"/>
                  </a:cxn>
                  <a:cxn ang="0">
                    <a:pos x="98" y="0"/>
                  </a:cxn>
                  <a:cxn ang="0">
                    <a:pos x="102" y="1"/>
                  </a:cxn>
                  <a:cxn ang="0">
                    <a:pos x="102" y="3"/>
                  </a:cxn>
                  <a:cxn ang="0">
                    <a:pos x="98" y="4"/>
                  </a:cxn>
                  <a:cxn ang="0">
                    <a:pos x="94" y="5"/>
                  </a:cxn>
                  <a:cxn ang="0">
                    <a:pos x="90" y="5"/>
                  </a:cxn>
                  <a:cxn ang="0">
                    <a:pos x="86" y="6"/>
                  </a:cxn>
                  <a:cxn ang="0">
                    <a:pos x="82" y="7"/>
                  </a:cxn>
                  <a:cxn ang="0">
                    <a:pos x="78" y="8"/>
                  </a:cxn>
                  <a:cxn ang="0">
                    <a:pos x="73" y="9"/>
                  </a:cxn>
                  <a:cxn ang="0">
                    <a:pos x="69" y="10"/>
                  </a:cxn>
                  <a:cxn ang="0">
                    <a:pos x="65" y="11"/>
                  </a:cxn>
                  <a:cxn ang="0">
                    <a:pos x="61" y="12"/>
                  </a:cxn>
                  <a:cxn ang="0">
                    <a:pos x="56" y="13"/>
                  </a:cxn>
                  <a:cxn ang="0">
                    <a:pos x="52" y="14"/>
                  </a:cxn>
                  <a:cxn ang="0">
                    <a:pos x="47" y="15"/>
                  </a:cxn>
                  <a:cxn ang="0">
                    <a:pos x="42" y="16"/>
                  </a:cxn>
                  <a:cxn ang="0">
                    <a:pos x="38" y="17"/>
                  </a:cxn>
                  <a:cxn ang="0">
                    <a:pos x="34" y="18"/>
                  </a:cxn>
                  <a:cxn ang="0">
                    <a:pos x="29" y="19"/>
                  </a:cxn>
                  <a:cxn ang="0">
                    <a:pos x="25" y="20"/>
                  </a:cxn>
                  <a:cxn ang="0">
                    <a:pos x="21" y="21"/>
                  </a:cxn>
                  <a:cxn ang="0">
                    <a:pos x="17" y="22"/>
                  </a:cxn>
                  <a:cxn ang="0">
                    <a:pos x="14" y="23"/>
                  </a:cxn>
                  <a:cxn ang="0">
                    <a:pos x="10" y="23"/>
                  </a:cxn>
                  <a:cxn ang="0">
                    <a:pos x="7" y="24"/>
                  </a:cxn>
                  <a:cxn ang="0">
                    <a:pos x="3" y="25"/>
                  </a:cxn>
                  <a:cxn ang="0">
                    <a:pos x="0" y="26"/>
                  </a:cxn>
                </a:cxnLst>
                <a:rect l="0" t="0" r="r" b="b"/>
                <a:pathLst>
                  <a:path w="103" h="26">
                    <a:moveTo>
                      <a:pt x="0" y="26"/>
                    </a:moveTo>
                    <a:lnTo>
                      <a:pt x="0" y="26"/>
                    </a:lnTo>
                    <a:lnTo>
                      <a:pt x="2" y="25"/>
                    </a:lnTo>
                    <a:lnTo>
                      <a:pt x="2" y="24"/>
                    </a:lnTo>
                    <a:lnTo>
                      <a:pt x="4" y="24"/>
                    </a:lnTo>
                    <a:lnTo>
                      <a:pt x="5" y="23"/>
                    </a:lnTo>
                    <a:lnTo>
                      <a:pt x="7" y="22"/>
                    </a:lnTo>
                    <a:lnTo>
                      <a:pt x="8" y="22"/>
                    </a:lnTo>
                    <a:lnTo>
                      <a:pt x="9" y="21"/>
                    </a:lnTo>
                    <a:lnTo>
                      <a:pt x="10" y="21"/>
                    </a:lnTo>
                    <a:lnTo>
                      <a:pt x="11" y="20"/>
                    </a:lnTo>
                    <a:lnTo>
                      <a:pt x="12" y="20"/>
                    </a:lnTo>
                    <a:lnTo>
                      <a:pt x="13" y="19"/>
                    </a:lnTo>
                    <a:lnTo>
                      <a:pt x="14" y="18"/>
                    </a:lnTo>
                    <a:lnTo>
                      <a:pt x="16" y="18"/>
                    </a:lnTo>
                    <a:lnTo>
                      <a:pt x="17" y="18"/>
                    </a:lnTo>
                    <a:lnTo>
                      <a:pt x="18" y="17"/>
                    </a:lnTo>
                    <a:lnTo>
                      <a:pt x="20" y="16"/>
                    </a:lnTo>
                    <a:lnTo>
                      <a:pt x="21" y="16"/>
                    </a:lnTo>
                    <a:lnTo>
                      <a:pt x="23" y="15"/>
                    </a:lnTo>
                    <a:lnTo>
                      <a:pt x="25" y="15"/>
                    </a:lnTo>
                    <a:lnTo>
                      <a:pt x="27" y="14"/>
                    </a:lnTo>
                    <a:lnTo>
                      <a:pt x="28" y="14"/>
                    </a:lnTo>
                    <a:lnTo>
                      <a:pt x="29" y="14"/>
                    </a:lnTo>
                    <a:lnTo>
                      <a:pt x="31" y="13"/>
                    </a:lnTo>
                    <a:lnTo>
                      <a:pt x="32" y="13"/>
                    </a:lnTo>
                    <a:lnTo>
                      <a:pt x="33" y="12"/>
                    </a:lnTo>
                    <a:lnTo>
                      <a:pt x="35" y="12"/>
                    </a:lnTo>
                    <a:lnTo>
                      <a:pt x="36" y="11"/>
                    </a:lnTo>
                    <a:lnTo>
                      <a:pt x="37" y="11"/>
                    </a:lnTo>
                    <a:lnTo>
                      <a:pt x="38" y="11"/>
                    </a:lnTo>
                    <a:lnTo>
                      <a:pt x="40" y="10"/>
                    </a:lnTo>
                    <a:lnTo>
                      <a:pt x="42" y="10"/>
                    </a:lnTo>
                    <a:lnTo>
                      <a:pt x="43" y="9"/>
                    </a:lnTo>
                    <a:lnTo>
                      <a:pt x="45" y="9"/>
                    </a:lnTo>
                    <a:lnTo>
                      <a:pt x="46" y="9"/>
                    </a:lnTo>
                    <a:lnTo>
                      <a:pt x="47" y="8"/>
                    </a:lnTo>
                    <a:lnTo>
                      <a:pt x="49" y="8"/>
                    </a:lnTo>
                    <a:lnTo>
                      <a:pt x="50" y="7"/>
                    </a:lnTo>
                    <a:lnTo>
                      <a:pt x="52" y="7"/>
                    </a:lnTo>
                    <a:lnTo>
                      <a:pt x="53" y="7"/>
                    </a:lnTo>
                    <a:lnTo>
                      <a:pt x="55" y="6"/>
                    </a:lnTo>
                    <a:lnTo>
                      <a:pt x="56" y="6"/>
                    </a:lnTo>
                    <a:lnTo>
                      <a:pt x="58" y="5"/>
                    </a:lnTo>
                    <a:lnTo>
                      <a:pt x="59" y="5"/>
                    </a:lnTo>
                    <a:lnTo>
                      <a:pt x="61" y="5"/>
                    </a:lnTo>
                    <a:lnTo>
                      <a:pt x="62" y="4"/>
                    </a:lnTo>
                    <a:lnTo>
                      <a:pt x="64" y="4"/>
                    </a:lnTo>
                    <a:lnTo>
                      <a:pt x="65" y="4"/>
                    </a:lnTo>
                    <a:lnTo>
                      <a:pt x="67" y="3"/>
                    </a:lnTo>
                    <a:lnTo>
                      <a:pt x="68" y="3"/>
                    </a:lnTo>
                    <a:lnTo>
                      <a:pt x="70" y="3"/>
                    </a:lnTo>
                    <a:lnTo>
                      <a:pt x="71" y="3"/>
                    </a:lnTo>
                    <a:lnTo>
                      <a:pt x="72" y="3"/>
                    </a:lnTo>
                    <a:lnTo>
                      <a:pt x="74" y="2"/>
                    </a:lnTo>
                    <a:lnTo>
                      <a:pt x="75" y="2"/>
                    </a:lnTo>
                    <a:lnTo>
                      <a:pt x="77" y="2"/>
                    </a:lnTo>
                    <a:lnTo>
                      <a:pt x="78" y="1"/>
                    </a:lnTo>
                    <a:lnTo>
                      <a:pt x="80" y="1"/>
                    </a:lnTo>
                    <a:lnTo>
                      <a:pt x="80" y="1"/>
                    </a:lnTo>
                    <a:lnTo>
                      <a:pt x="82" y="1"/>
                    </a:lnTo>
                    <a:lnTo>
                      <a:pt x="83" y="1"/>
                    </a:lnTo>
                    <a:lnTo>
                      <a:pt x="84" y="1"/>
                    </a:lnTo>
                    <a:lnTo>
                      <a:pt x="86" y="0"/>
                    </a:lnTo>
                    <a:lnTo>
                      <a:pt x="87" y="0"/>
                    </a:lnTo>
                    <a:lnTo>
                      <a:pt x="88" y="0"/>
                    </a:lnTo>
                    <a:lnTo>
                      <a:pt x="89" y="0"/>
                    </a:lnTo>
                    <a:lnTo>
                      <a:pt x="91" y="0"/>
                    </a:lnTo>
                    <a:lnTo>
                      <a:pt x="94" y="0"/>
                    </a:lnTo>
                    <a:lnTo>
                      <a:pt x="95" y="0"/>
                    </a:lnTo>
                    <a:lnTo>
                      <a:pt x="97" y="0"/>
                    </a:lnTo>
                    <a:lnTo>
                      <a:pt x="98" y="0"/>
                    </a:lnTo>
                    <a:lnTo>
                      <a:pt x="100" y="0"/>
                    </a:lnTo>
                    <a:lnTo>
                      <a:pt x="101" y="1"/>
                    </a:lnTo>
                    <a:lnTo>
                      <a:pt x="102" y="1"/>
                    </a:lnTo>
                    <a:lnTo>
                      <a:pt x="102" y="2"/>
                    </a:lnTo>
                    <a:lnTo>
                      <a:pt x="103" y="3"/>
                    </a:lnTo>
                    <a:lnTo>
                      <a:pt x="102" y="3"/>
                    </a:lnTo>
                    <a:lnTo>
                      <a:pt x="101" y="3"/>
                    </a:lnTo>
                    <a:lnTo>
                      <a:pt x="99" y="3"/>
                    </a:lnTo>
                    <a:lnTo>
                      <a:pt x="98" y="4"/>
                    </a:lnTo>
                    <a:lnTo>
                      <a:pt x="96" y="4"/>
                    </a:lnTo>
                    <a:lnTo>
                      <a:pt x="94" y="5"/>
                    </a:lnTo>
                    <a:lnTo>
                      <a:pt x="94" y="5"/>
                    </a:lnTo>
                    <a:lnTo>
                      <a:pt x="92" y="5"/>
                    </a:lnTo>
                    <a:lnTo>
                      <a:pt x="91" y="5"/>
                    </a:lnTo>
                    <a:lnTo>
                      <a:pt x="90" y="5"/>
                    </a:lnTo>
                    <a:lnTo>
                      <a:pt x="89" y="6"/>
                    </a:lnTo>
                    <a:lnTo>
                      <a:pt x="87" y="6"/>
                    </a:lnTo>
                    <a:lnTo>
                      <a:pt x="86" y="6"/>
                    </a:lnTo>
                    <a:lnTo>
                      <a:pt x="85" y="7"/>
                    </a:lnTo>
                    <a:lnTo>
                      <a:pt x="83" y="7"/>
                    </a:lnTo>
                    <a:lnTo>
                      <a:pt x="82" y="7"/>
                    </a:lnTo>
                    <a:lnTo>
                      <a:pt x="81" y="7"/>
                    </a:lnTo>
                    <a:lnTo>
                      <a:pt x="80" y="8"/>
                    </a:lnTo>
                    <a:lnTo>
                      <a:pt x="78" y="8"/>
                    </a:lnTo>
                    <a:lnTo>
                      <a:pt x="76" y="8"/>
                    </a:lnTo>
                    <a:lnTo>
                      <a:pt x="75" y="9"/>
                    </a:lnTo>
                    <a:lnTo>
                      <a:pt x="73" y="9"/>
                    </a:lnTo>
                    <a:lnTo>
                      <a:pt x="72" y="9"/>
                    </a:lnTo>
                    <a:lnTo>
                      <a:pt x="71" y="10"/>
                    </a:lnTo>
                    <a:lnTo>
                      <a:pt x="69" y="10"/>
                    </a:lnTo>
                    <a:lnTo>
                      <a:pt x="68" y="10"/>
                    </a:lnTo>
                    <a:lnTo>
                      <a:pt x="66" y="10"/>
                    </a:lnTo>
                    <a:lnTo>
                      <a:pt x="65" y="11"/>
                    </a:lnTo>
                    <a:lnTo>
                      <a:pt x="64" y="11"/>
                    </a:lnTo>
                    <a:lnTo>
                      <a:pt x="62" y="11"/>
                    </a:lnTo>
                    <a:lnTo>
                      <a:pt x="61" y="12"/>
                    </a:lnTo>
                    <a:lnTo>
                      <a:pt x="59" y="12"/>
                    </a:lnTo>
                    <a:lnTo>
                      <a:pt x="58" y="13"/>
                    </a:lnTo>
                    <a:lnTo>
                      <a:pt x="56" y="13"/>
                    </a:lnTo>
                    <a:lnTo>
                      <a:pt x="55" y="13"/>
                    </a:lnTo>
                    <a:lnTo>
                      <a:pt x="53" y="14"/>
                    </a:lnTo>
                    <a:lnTo>
                      <a:pt x="52" y="14"/>
                    </a:lnTo>
                    <a:lnTo>
                      <a:pt x="50" y="14"/>
                    </a:lnTo>
                    <a:lnTo>
                      <a:pt x="49" y="15"/>
                    </a:lnTo>
                    <a:lnTo>
                      <a:pt x="47" y="15"/>
                    </a:lnTo>
                    <a:lnTo>
                      <a:pt x="46" y="15"/>
                    </a:lnTo>
                    <a:lnTo>
                      <a:pt x="44" y="15"/>
                    </a:lnTo>
                    <a:lnTo>
                      <a:pt x="42" y="16"/>
                    </a:lnTo>
                    <a:lnTo>
                      <a:pt x="41" y="16"/>
                    </a:lnTo>
                    <a:lnTo>
                      <a:pt x="39" y="17"/>
                    </a:lnTo>
                    <a:lnTo>
                      <a:pt x="38" y="17"/>
                    </a:lnTo>
                    <a:lnTo>
                      <a:pt x="36" y="17"/>
                    </a:lnTo>
                    <a:lnTo>
                      <a:pt x="35" y="18"/>
                    </a:lnTo>
                    <a:lnTo>
                      <a:pt x="34" y="18"/>
                    </a:lnTo>
                    <a:lnTo>
                      <a:pt x="32" y="18"/>
                    </a:lnTo>
                    <a:lnTo>
                      <a:pt x="31" y="18"/>
                    </a:lnTo>
                    <a:lnTo>
                      <a:pt x="29" y="19"/>
                    </a:lnTo>
                    <a:lnTo>
                      <a:pt x="28" y="19"/>
                    </a:lnTo>
                    <a:lnTo>
                      <a:pt x="27" y="20"/>
                    </a:lnTo>
                    <a:lnTo>
                      <a:pt x="25" y="20"/>
                    </a:lnTo>
                    <a:lnTo>
                      <a:pt x="24" y="20"/>
                    </a:lnTo>
                    <a:lnTo>
                      <a:pt x="22" y="20"/>
                    </a:lnTo>
                    <a:lnTo>
                      <a:pt x="21" y="21"/>
                    </a:lnTo>
                    <a:lnTo>
                      <a:pt x="20" y="21"/>
                    </a:lnTo>
                    <a:lnTo>
                      <a:pt x="18" y="21"/>
                    </a:lnTo>
                    <a:lnTo>
                      <a:pt x="17" y="22"/>
                    </a:lnTo>
                    <a:lnTo>
                      <a:pt x="16" y="22"/>
                    </a:lnTo>
                    <a:lnTo>
                      <a:pt x="15" y="22"/>
                    </a:lnTo>
                    <a:lnTo>
                      <a:pt x="14" y="23"/>
                    </a:lnTo>
                    <a:lnTo>
                      <a:pt x="13" y="23"/>
                    </a:lnTo>
                    <a:lnTo>
                      <a:pt x="11" y="23"/>
                    </a:lnTo>
                    <a:lnTo>
                      <a:pt x="10" y="23"/>
                    </a:lnTo>
                    <a:lnTo>
                      <a:pt x="9" y="24"/>
                    </a:lnTo>
                    <a:lnTo>
                      <a:pt x="8" y="24"/>
                    </a:lnTo>
                    <a:lnTo>
                      <a:pt x="7" y="24"/>
                    </a:lnTo>
                    <a:lnTo>
                      <a:pt x="5" y="25"/>
                    </a:lnTo>
                    <a:lnTo>
                      <a:pt x="4" y="25"/>
                    </a:lnTo>
                    <a:lnTo>
                      <a:pt x="3" y="25"/>
                    </a:lnTo>
                    <a:lnTo>
                      <a:pt x="2" y="25"/>
                    </a:lnTo>
                    <a:lnTo>
                      <a:pt x="0" y="26"/>
                    </a:lnTo>
                    <a:lnTo>
                      <a:pt x="0" y="2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1" name="Freeform 149"/>
              <p:cNvSpPr>
                <a:spLocks/>
              </p:cNvSpPr>
              <p:nvPr/>
            </p:nvSpPr>
            <p:spPr bwMode="auto">
              <a:xfrm>
                <a:off x="2501" y="1765"/>
                <a:ext cx="102" cy="30"/>
              </a:xfrm>
              <a:custGeom>
                <a:avLst/>
                <a:gdLst/>
                <a:ahLst/>
                <a:cxnLst>
                  <a:cxn ang="0">
                    <a:pos x="0" y="0"/>
                  </a:cxn>
                  <a:cxn ang="0">
                    <a:pos x="4" y="1"/>
                  </a:cxn>
                  <a:cxn ang="0">
                    <a:pos x="5" y="1"/>
                  </a:cxn>
                  <a:cxn ang="0">
                    <a:pos x="7" y="2"/>
                  </a:cxn>
                  <a:cxn ang="0">
                    <a:pos x="10" y="2"/>
                  </a:cxn>
                  <a:cxn ang="0">
                    <a:pos x="12" y="3"/>
                  </a:cxn>
                  <a:cxn ang="0">
                    <a:pos x="15" y="3"/>
                  </a:cxn>
                  <a:cxn ang="0">
                    <a:pos x="18" y="4"/>
                  </a:cxn>
                  <a:cxn ang="0">
                    <a:pos x="20" y="4"/>
                  </a:cxn>
                  <a:cxn ang="0">
                    <a:pos x="23" y="5"/>
                  </a:cxn>
                  <a:cxn ang="0">
                    <a:pos x="26" y="6"/>
                  </a:cxn>
                  <a:cxn ang="0">
                    <a:pos x="29" y="6"/>
                  </a:cxn>
                  <a:cxn ang="0">
                    <a:pos x="32" y="7"/>
                  </a:cxn>
                  <a:cxn ang="0">
                    <a:pos x="35" y="8"/>
                  </a:cxn>
                  <a:cxn ang="0">
                    <a:pos x="38" y="8"/>
                  </a:cxn>
                  <a:cxn ang="0">
                    <a:pos x="41" y="9"/>
                  </a:cxn>
                  <a:cxn ang="0">
                    <a:pos x="44" y="9"/>
                  </a:cxn>
                  <a:cxn ang="0">
                    <a:pos x="47" y="10"/>
                  </a:cxn>
                  <a:cxn ang="0">
                    <a:pos x="50" y="10"/>
                  </a:cxn>
                  <a:cxn ang="0">
                    <a:pos x="53" y="11"/>
                  </a:cxn>
                  <a:cxn ang="0">
                    <a:pos x="55" y="11"/>
                  </a:cxn>
                  <a:cxn ang="0">
                    <a:pos x="58" y="12"/>
                  </a:cxn>
                  <a:cxn ang="0">
                    <a:pos x="61" y="12"/>
                  </a:cxn>
                  <a:cxn ang="0">
                    <a:pos x="63" y="13"/>
                  </a:cxn>
                  <a:cxn ang="0">
                    <a:pos x="65" y="13"/>
                  </a:cxn>
                  <a:cxn ang="0">
                    <a:pos x="68" y="14"/>
                  </a:cxn>
                  <a:cxn ang="0">
                    <a:pos x="71" y="14"/>
                  </a:cxn>
                  <a:cxn ang="0">
                    <a:pos x="73" y="15"/>
                  </a:cxn>
                  <a:cxn ang="0">
                    <a:pos x="76" y="15"/>
                  </a:cxn>
                  <a:cxn ang="0">
                    <a:pos x="78" y="16"/>
                  </a:cxn>
                  <a:cxn ang="0">
                    <a:pos x="80" y="16"/>
                  </a:cxn>
                  <a:cxn ang="0">
                    <a:pos x="83" y="17"/>
                  </a:cxn>
                  <a:cxn ang="0">
                    <a:pos x="87" y="18"/>
                  </a:cxn>
                  <a:cxn ang="0">
                    <a:pos x="90" y="19"/>
                  </a:cxn>
                  <a:cxn ang="0">
                    <a:pos x="93" y="20"/>
                  </a:cxn>
                  <a:cxn ang="0">
                    <a:pos x="95" y="21"/>
                  </a:cxn>
                  <a:cxn ang="0">
                    <a:pos x="98" y="23"/>
                  </a:cxn>
                  <a:cxn ang="0">
                    <a:pos x="100" y="25"/>
                  </a:cxn>
                  <a:cxn ang="0">
                    <a:pos x="101" y="27"/>
                  </a:cxn>
                  <a:cxn ang="0">
                    <a:pos x="102" y="28"/>
                  </a:cxn>
                  <a:cxn ang="0">
                    <a:pos x="102" y="30"/>
                  </a:cxn>
                </a:cxnLst>
                <a:rect l="0" t="0" r="r" b="b"/>
                <a:pathLst>
                  <a:path w="102" h="30">
                    <a:moveTo>
                      <a:pt x="0" y="4"/>
                    </a:moveTo>
                    <a:lnTo>
                      <a:pt x="0" y="0"/>
                    </a:lnTo>
                    <a:lnTo>
                      <a:pt x="2" y="1"/>
                    </a:lnTo>
                    <a:lnTo>
                      <a:pt x="4" y="1"/>
                    </a:lnTo>
                    <a:lnTo>
                      <a:pt x="4" y="1"/>
                    </a:lnTo>
                    <a:lnTo>
                      <a:pt x="5" y="1"/>
                    </a:lnTo>
                    <a:lnTo>
                      <a:pt x="7" y="1"/>
                    </a:lnTo>
                    <a:lnTo>
                      <a:pt x="7" y="2"/>
                    </a:lnTo>
                    <a:lnTo>
                      <a:pt x="9" y="2"/>
                    </a:lnTo>
                    <a:lnTo>
                      <a:pt x="10" y="2"/>
                    </a:lnTo>
                    <a:lnTo>
                      <a:pt x="11" y="2"/>
                    </a:lnTo>
                    <a:lnTo>
                      <a:pt x="12" y="3"/>
                    </a:lnTo>
                    <a:lnTo>
                      <a:pt x="13" y="3"/>
                    </a:lnTo>
                    <a:lnTo>
                      <a:pt x="15" y="3"/>
                    </a:lnTo>
                    <a:lnTo>
                      <a:pt x="16" y="3"/>
                    </a:lnTo>
                    <a:lnTo>
                      <a:pt x="18" y="4"/>
                    </a:lnTo>
                    <a:lnTo>
                      <a:pt x="19" y="4"/>
                    </a:lnTo>
                    <a:lnTo>
                      <a:pt x="20" y="4"/>
                    </a:lnTo>
                    <a:lnTo>
                      <a:pt x="22" y="5"/>
                    </a:lnTo>
                    <a:lnTo>
                      <a:pt x="23" y="5"/>
                    </a:lnTo>
                    <a:lnTo>
                      <a:pt x="24" y="5"/>
                    </a:lnTo>
                    <a:lnTo>
                      <a:pt x="26" y="6"/>
                    </a:lnTo>
                    <a:lnTo>
                      <a:pt x="27" y="6"/>
                    </a:lnTo>
                    <a:lnTo>
                      <a:pt x="29" y="6"/>
                    </a:lnTo>
                    <a:lnTo>
                      <a:pt x="30" y="7"/>
                    </a:lnTo>
                    <a:lnTo>
                      <a:pt x="32" y="7"/>
                    </a:lnTo>
                    <a:lnTo>
                      <a:pt x="33" y="7"/>
                    </a:lnTo>
                    <a:lnTo>
                      <a:pt x="35" y="8"/>
                    </a:lnTo>
                    <a:lnTo>
                      <a:pt x="36" y="8"/>
                    </a:lnTo>
                    <a:lnTo>
                      <a:pt x="38" y="8"/>
                    </a:lnTo>
                    <a:lnTo>
                      <a:pt x="40" y="8"/>
                    </a:lnTo>
                    <a:lnTo>
                      <a:pt x="41" y="9"/>
                    </a:lnTo>
                    <a:lnTo>
                      <a:pt x="42" y="9"/>
                    </a:lnTo>
                    <a:lnTo>
                      <a:pt x="44" y="9"/>
                    </a:lnTo>
                    <a:lnTo>
                      <a:pt x="45" y="9"/>
                    </a:lnTo>
                    <a:lnTo>
                      <a:pt x="47" y="10"/>
                    </a:lnTo>
                    <a:lnTo>
                      <a:pt x="48" y="10"/>
                    </a:lnTo>
                    <a:lnTo>
                      <a:pt x="50" y="10"/>
                    </a:lnTo>
                    <a:lnTo>
                      <a:pt x="51" y="10"/>
                    </a:lnTo>
                    <a:lnTo>
                      <a:pt x="53" y="11"/>
                    </a:lnTo>
                    <a:lnTo>
                      <a:pt x="54" y="11"/>
                    </a:lnTo>
                    <a:lnTo>
                      <a:pt x="55" y="11"/>
                    </a:lnTo>
                    <a:lnTo>
                      <a:pt x="57" y="12"/>
                    </a:lnTo>
                    <a:lnTo>
                      <a:pt x="58" y="12"/>
                    </a:lnTo>
                    <a:lnTo>
                      <a:pt x="59" y="12"/>
                    </a:lnTo>
                    <a:lnTo>
                      <a:pt x="61" y="12"/>
                    </a:lnTo>
                    <a:lnTo>
                      <a:pt x="62" y="13"/>
                    </a:lnTo>
                    <a:lnTo>
                      <a:pt x="63" y="13"/>
                    </a:lnTo>
                    <a:lnTo>
                      <a:pt x="65" y="13"/>
                    </a:lnTo>
                    <a:lnTo>
                      <a:pt x="65" y="13"/>
                    </a:lnTo>
                    <a:lnTo>
                      <a:pt x="67" y="13"/>
                    </a:lnTo>
                    <a:lnTo>
                      <a:pt x="68" y="14"/>
                    </a:lnTo>
                    <a:lnTo>
                      <a:pt x="69" y="14"/>
                    </a:lnTo>
                    <a:lnTo>
                      <a:pt x="71" y="14"/>
                    </a:lnTo>
                    <a:lnTo>
                      <a:pt x="72" y="14"/>
                    </a:lnTo>
                    <a:lnTo>
                      <a:pt x="73" y="15"/>
                    </a:lnTo>
                    <a:lnTo>
                      <a:pt x="74" y="15"/>
                    </a:lnTo>
                    <a:lnTo>
                      <a:pt x="76" y="15"/>
                    </a:lnTo>
                    <a:lnTo>
                      <a:pt x="77" y="15"/>
                    </a:lnTo>
                    <a:lnTo>
                      <a:pt x="78" y="16"/>
                    </a:lnTo>
                    <a:lnTo>
                      <a:pt x="79" y="16"/>
                    </a:lnTo>
                    <a:lnTo>
                      <a:pt x="80" y="16"/>
                    </a:lnTo>
                    <a:lnTo>
                      <a:pt x="82" y="16"/>
                    </a:lnTo>
                    <a:lnTo>
                      <a:pt x="83" y="17"/>
                    </a:lnTo>
                    <a:lnTo>
                      <a:pt x="85" y="17"/>
                    </a:lnTo>
                    <a:lnTo>
                      <a:pt x="87" y="18"/>
                    </a:lnTo>
                    <a:lnTo>
                      <a:pt x="88" y="18"/>
                    </a:lnTo>
                    <a:lnTo>
                      <a:pt x="90" y="19"/>
                    </a:lnTo>
                    <a:lnTo>
                      <a:pt x="91" y="19"/>
                    </a:lnTo>
                    <a:lnTo>
                      <a:pt x="93" y="20"/>
                    </a:lnTo>
                    <a:lnTo>
                      <a:pt x="94" y="20"/>
                    </a:lnTo>
                    <a:lnTo>
                      <a:pt x="95" y="21"/>
                    </a:lnTo>
                    <a:lnTo>
                      <a:pt x="97" y="22"/>
                    </a:lnTo>
                    <a:lnTo>
                      <a:pt x="98" y="23"/>
                    </a:lnTo>
                    <a:lnTo>
                      <a:pt x="99" y="24"/>
                    </a:lnTo>
                    <a:lnTo>
                      <a:pt x="100" y="25"/>
                    </a:lnTo>
                    <a:lnTo>
                      <a:pt x="101" y="26"/>
                    </a:lnTo>
                    <a:lnTo>
                      <a:pt x="101" y="27"/>
                    </a:lnTo>
                    <a:lnTo>
                      <a:pt x="101" y="27"/>
                    </a:lnTo>
                    <a:lnTo>
                      <a:pt x="102" y="28"/>
                    </a:lnTo>
                    <a:lnTo>
                      <a:pt x="102" y="29"/>
                    </a:lnTo>
                    <a:lnTo>
                      <a:pt x="102" y="30"/>
                    </a:lnTo>
                    <a:lnTo>
                      <a:pt x="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2" name="Freeform 150"/>
              <p:cNvSpPr>
                <a:spLocks/>
              </p:cNvSpPr>
              <p:nvPr/>
            </p:nvSpPr>
            <p:spPr bwMode="auto">
              <a:xfrm>
                <a:off x="2449" y="1767"/>
                <a:ext cx="47" cy="7"/>
              </a:xfrm>
              <a:custGeom>
                <a:avLst/>
                <a:gdLst/>
                <a:ahLst/>
                <a:cxnLst>
                  <a:cxn ang="0">
                    <a:pos x="1" y="1"/>
                  </a:cxn>
                  <a:cxn ang="0">
                    <a:pos x="47" y="0"/>
                  </a:cxn>
                  <a:cxn ang="0">
                    <a:pos x="47" y="0"/>
                  </a:cxn>
                  <a:cxn ang="0">
                    <a:pos x="46" y="0"/>
                  </a:cxn>
                  <a:cxn ang="0">
                    <a:pos x="45" y="1"/>
                  </a:cxn>
                  <a:cxn ang="0">
                    <a:pos x="44" y="1"/>
                  </a:cxn>
                  <a:cxn ang="0">
                    <a:pos x="43" y="1"/>
                  </a:cxn>
                  <a:cxn ang="0">
                    <a:pos x="42" y="2"/>
                  </a:cxn>
                  <a:cxn ang="0">
                    <a:pos x="41" y="2"/>
                  </a:cxn>
                  <a:cxn ang="0">
                    <a:pos x="39" y="3"/>
                  </a:cxn>
                  <a:cxn ang="0">
                    <a:pos x="38" y="3"/>
                  </a:cxn>
                  <a:cxn ang="0">
                    <a:pos x="36" y="4"/>
                  </a:cxn>
                  <a:cxn ang="0">
                    <a:pos x="34" y="4"/>
                  </a:cxn>
                  <a:cxn ang="0">
                    <a:pos x="32" y="5"/>
                  </a:cxn>
                  <a:cxn ang="0">
                    <a:pos x="30" y="5"/>
                  </a:cxn>
                  <a:cxn ang="0">
                    <a:pos x="29" y="6"/>
                  </a:cxn>
                  <a:cxn ang="0">
                    <a:pos x="27" y="6"/>
                  </a:cxn>
                  <a:cxn ang="0">
                    <a:pos x="26" y="6"/>
                  </a:cxn>
                  <a:cxn ang="0">
                    <a:pos x="25" y="6"/>
                  </a:cxn>
                  <a:cxn ang="0">
                    <a:pos x="24" y="6"/>
                  </a:cxn>
                  <a:cxn ang="0">
                    <a:pos x="23" y="6"/>
                  </a:cxn>
                  <a:cxn ang="0">
                    <a:pos x="22" y="6"/>
                  </a:cxn>
                  <a:cxn ang="0">
                    <a:pos x="20" y="6"/>
                  </a:cxn>
                  <a:cxn ang="0">
                    <a:pos x="19" y="6"/>
                  </a:cxn>
                  <a:cxn ang="0">
                    <a:pos x="18" y="6"/>
                  </a:cxn>
                  <a:cxn ang="0">
                    <a:pos x="16" y="6"/>
                  </a:cxn>
                  <a:cxn ang="0">
                    <a:pos x="15" y="6"/>
                  </a:cxn>
                  <a:cxn ang="0">
                    <a:pos x="14" y="7"/>
                  </a:cxn>
                  <a:cxn ang="0">
                    <a:pos x="13" y="7"/>
                  </a:cxn>
                  <a:cxn ang="0">
                    <a:pos x="12" y="7"/>
                  </a:cxn>
                  <a:cxn ang="0">
                    <a:pos x="11" y="7"/>
                  </a:cxn>
                  <a:cxn ang="0">
                    <a:pos x="10" y="7"/>
                  </a:cxn>
                  <a:cxn ang="0">
                    <a:pos x="8" y="7"/>
                  </a:cxn>
                  <a:cxn ang="0">
                    <a:pos x="6" y="7"/>
                  </a:cxn>
                  <a:cxn ang="0">
                    <a:pos x="4" y="7"/>
                  </a:cxn>
                  <a:cxn ang="0">
                    <a:pos x="3" y="7"/>
                  </a:cxn>
                  <a:cxn ang="0">
                    <a:pos x="1" y="7"/>
                  </a:cxn>
                  <a:cxn ang="0">
                    <a:pos x="0" y="7"/>
                  </a:cxn>
                  <a:cxn ang="0">
                    <a:pos x="1" y="1"/>
                  </a:cxn>
                </a:cxnLst>
                <a:rect l="0" t="0" r="r" b="b"/>
                <a:pathLst>
                  <a:path w="47" h="7">
                    <a:moveTo>
                      <a:pt x="1" y="1"/>
                    </a:moveTo>
                    <a:lnTo>
                      <a:pt x="47" y="0"/>
                    </a:lnTo>
                    <a:lnTo>
                      <a:pt x="47" y="0"/>
                    </a:lnTo>
                    <a:lnTo>
                      <a:pt x="46" y="0"/>
                    </a:lnTo>
                    <a:lnTo>
                      <a:pt x="45" y="1"/>
                    </a:lnTo>
                    <a:lnTo>
                      <a:pt x="44" y="1"/>
                    </a:lnTo>
                    <a:lnTo>
                      <a:pt x="43" y="1"/>
                    </a:lnTo>
                    <a:lnTo>
                      <a:pt x="42" y="2"/>
                    </a:lnTo>
                    <a:lnTo>
                      <a:pt x="41" y="2"/>
                    </a:lnTo>
                    <a:lnTo>
                      <a:pt x="39" y="3"/>
                    </a:lnTo>
                    <a:lnTo>
                      <a:pt x="38" y="3"/>
                    </a:lnTo>
                    <a:lnTo>
                      <a:pt x="36" y="4"/>
                    </a:lnTo>
                    <a:lnTo>
                      <a:pt x="34" y="4"/>
                    </a:lnTo>
                    <a:lnTo>
                      <a:pt x="32" y="5"/>
                    </a:lnTo>
                    <a:lnTo>
                      <a:pt x="30" y="5"/>
                    </a:lnTo>
                    <a:lnTo>
                      <a:pt x="29" y="6"/>
                    </a:lnTo>
                    <a:lnTo>
                      <a:pt x="27" y="6"/>
                    </a:lnTo>
                    <a:lnTo>
                      <a:pt x="26" y="6"/>
                    </a:lnTo>
                    <a:lnTo>
                      <a:pt x="25" y="6"/>
                    </a:lnTo>
                    <a:lnTo>
                      <a:pt x="24" y="6"/>
                    </a:lnTo>
                    <a:lnTo>
                      <a:pt x="23" y="6"/>
                    </a:lnTo>
                    <a:lnTo>
                      <a:pt x="22" y="6"/>
                    </a:lnTo>
                    <a:lnTo>
                      <a:pt x="20" y="6"/>
                    </a:lnTo>
                    <a:lnTo>
                      <a:pt x="19" y="6"/>
                    </a:lnTo>
                    <a:lnTo>
                      <a:pt x="18" y="6"/>
                    </a:lnTo>
                    <a:lnTo>
                      <a:pt x="16" y="6"/>
                    </a:lnTo>
                    <a:lnTo>
                      <a:pt x="15" y="6"/>
                    </a:lnTo>
                    <a:lnTo>
                      <a:pt x="14" y="7"/>
                    </a:lnTo>
                    <a:lnTo>
                      <a:pt x="13" y="7"/>
                    </a:lnTo>
                    <a:lnTo>
                      <a:pt x="12" y="7"/>
                    </a:lnTo>
                    <a:lnTo>
                      <a:pt x="11" y="7"/>
                    </a:lnTo>
                    <a:lnTo>
                      <a:pt x="10" y="7"/>
                    </a:lnTo>
                    <a:lnTo>
                      <a:pt x="8" y="7"/>
                    </a:lnTo>
                    <a:lnTo>
                      <a:pt x="6" y="7"/>
                    </a:lnTo>
                    <a:lnTo>
                      <a:pt x="4" y="7"/>
                    </a:lnTo>
                    <a:lnTo>
                      <a:pt x="3" y="7"/>
                    </a:lnTo>
                    <a:lnTo>
                      <a:pt x="1" y="7"/>
                    </a:lnTo>
                    <a:lnTo>
                      <a:pt x="0" y="7"/>
                    </a:lnTo>
                    <a:lnTo>
                      <a:pt x="1"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3" name="Freeform 151"/>
              <p:cNvSpPr>
                <a:spLocks/>
              </p:cNvSpPr>
              <p:nvPr/>
            </p:nvSpPr>
            <p:spPr bwMode="auto">
              <a:xfrm>
                <a:off x="2380" y="1780"/>
                <a:ext cx="36" cy="20"/>
              </a:xfrm>
              <a:custGeom>
                <a:avLst/>
                <a:gdLst/>
                <a:ahLst/>
                <a:cxnLst>
                  <a:cxn ang="0">
                    <a:pos x="0" y="20"/>
                  </a:cxn>
                  <a:cxn ang="0">
                    <a:pos x="1" y="19"/>
                  </a:cxn>
                  <a:cxn ang="0">
                    <a:pos x="2" y="19"/>
                  </a:cxn>
                  <a:cxn ang="0">
                    <a:pos x="3" y="18"/>
                  </a:cxn>
                  <a:cxn ang="0">
                    <a:pos x="5" y="17"/>
                  </a:cxn>
                  <a:cxn ang="0">
                    <a:pos x="6" y="16"/>
                  </a:cxn>
                  <a:cxn ang="0">
                    <a:pos x="8" y="15"/>
                  </a:cxn>
                  <a:cxn ang="0">
                    <a:pos x="8" y="14"/>
                  </a:cxn>
                  <a:cxn ang="0">
                    <a:pos x="10" y="14"/>
                  </a:cxn>
                  <a:cxn ang="0">
                    <a:pos x="11" y="13"/>
                  </a:cxn>
                  <a:cxn ang="0">
                    <a:pos x="13" y="12"/>
                  </a:cxn>
                  <a:cxn ang="0">
                    <a:pos x="14" y="11"/>
                  </a:cxn>
                  <a:cxn ang="0">
                    <a:pos x="16" y="10"/>
                  </a:cxn>
                  <a:cxn ang="0">
                    <a:pos x="17" y="9"/>
                  </a:cxn>
                  <a:cxn ang="0">
                    <a:pos x="19" y="8"/>
                  </a:cxn>
                  <a:cxn ang="0">
                    <a:pos x="20" y="7"/>
                  </a:cxn>
                  <a:cxn ang="0">
                    <a:pos x="22" y="7"/>
                  </a:cxn>
                  <a:cxn ang="0">
                    <a:pos x="23" y="6"/>
                  </a:cxn>
                  <a:cxn ang="0">
                    <a:pos x="25" y="5"/>
                  </a:cxn>
                  <a:cxn ang="0">
                    <a:pos x="26" y="4"/>
                  </a:cxn>
                  <a:cxn ang="0">
                    <a:pos x="28" y="4"/>
                  </a:cxn>
                  <a:cxn ang="0">
                    <a:pos x="29" y="3"/>
                  </a:cxn>
                  <a:cxn ang="0">
                    <a:pos x="30" y="2"/>
                  </a:cxn>
                  <a:cxn ang="0">
                    <a:pos x="31" y="1"/>
                  </a:cxn>
                  <a:cxn ang="0">
                    <a:pos x="32" y="1"/>
                  </a:cxn>
                  <a:cxn ang="0">
                    <a:pos x="33" y="1"/>
                  </a:cxn>
                  <a:cxn ang="0">
                    <a:pos x="34" y="0"/>
                  </a:cxn>
                  <a:cxn ang="0">
                    <a:pos x="35" y="0"/>
                  </a:cxn>
                  <a:cxn ang="0">
                    <a:pos x="36" y="0"/>
                  </a:cxn>
                  <a:cxn ang="0">
                    <a:pos x="11" y="20"/>
                  </a:cxn>
                  <a:cxn ang="0">
                    <a:pos x="0" y="20"/>
                  </a:cxn>
                </a:cxnLst>
                <a:rect l="0" t="0" r="r" b="b"/>
                <a:pathLst>
                  <a:path w="36" h="20">
                    <a:moveTo>
                      <a:pt x="0" y="20"/>
                    </a:moveTo>
                    <a:lnTo>
                      <a:pt x="1" y="19"/>
                    </a:lnTo>
                    <a:lnTo>
                      <a:pt x="2" y="19"/>
                    </a:lnTo>
                    <a:lnTo>
                      <a:pt x="3" y="18"/>
                    </a:lnTo>
                    <a:lnTo>
                      <a:pt x="5" y="17"/>
                    </a:lnTo>
                    <a:lnTo>
                      <a:pt x="6" y="16"/>
                    </a:lnTo>
                    <a:lnTo>
                      <a:pt x="8" y="15"/>
                    </a:lnTo>
                    <a:lnTo>
                      <a:pt x="8" y="14"/>
                    </a:lnTo>
                    <a:lnTo>
                      <a:pt x="10" y="14"/>
                    </a:lnTo>
                    <a:lnTo>
                      <a:pt x="11" y="13"/>
                    </a:lnTo>
                    <a:lnTo>
                      <a:pt x="13" y="12"/>
                    </a:lnTo>
                    <a:lnTo>
                      <a:pt x="14" y="11"/>
                    </a:lnTo>
                    <a:lnTo>
                      <a:pt x="16" y="10"/>
                    </a:lnTo>
                    <a:lnTo>
                      <a:pt x="17" y="9"/>
                    </a:lnTo>
                    <a:lnTo>
                      <a:pt x="19" y="8"/>
                    </a:lnTo>
                    <a:lnTo>
                      <a:pt x="20" y="7"/>
                    </a:lnTo>
                    <a:lnTo>
                      <a:pt x="22" y="7"/>
                    </a:lnTo>
                    <a:lnTo>
                      <a:pt x="23" y="6"/>
                    </a:lnTo>
                    <a:lnTo>
                      <a:pt x="25" y="5"/>
                    </a:lnTo>
                    <a:lnTo>
                      <a:pt x="26" y="4"/>
                    </a:lnTo>
                    <a:lnTo>
                      <a:pt x="28" y="4"/>
                    </a:lnTo>
                    <a:lnTo>
                      <a:pt x="29" y="3"/>
                    </a:lnTo>
                    <a:lnTo>
                      <a:pt x="30" y="2"/>
                    </a:lnTo>
                    <a:lnTo>
                      <a:pt x="31" y="1"/>
                    </a:lnTo>
                    <a:lnTo>
                      <a:pt x="32" y="1"/>
                    </a:lnTo>
                    <a:lnTo>
                      <a:pt x="33" y="1"/>
                    </a:lnTo>
                    <a:lnTo>
                      <a:pt x="34" y="0"/>
                    </a:lnTo>
                    <a:lnTo>
                      <a:pt x="35" y="0"/>
                    </a:lnTo>
                    <a:lnTo>
                      <a:pt x="36" y="0"/>
                    </a:lnTo>
                    <a:lnTo>
                      <a:pt x="11" y="20"/>
                    </a:lnTo>
                    <a:lnTo>
                      <a:pt x="0"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4" name="Freeform 152"/>
              <p:cNvSpPr>
                <a:spLocks/>
              </p:cNvSpPr>
              <p:nvPr/>
            </p:nvSpPr>
            <p:spPr bwMode="auto">
              <a:xfrm>
                <a:off x="2418" y="1779"/>
                <a:ext cx="25" cy="20"/>
              </a:xfrm>
              <a:custGeom>
                <a:avLst/>
                <a:gdLst/>
                <a:ahLst/>
                <a:cxnLst>
                  <a:cxn ang="0">
                    <a:pos x="1" y="0"/>
                  </a:cxn>
                  <a:cxn ang="0">
                    <a:pos x="25" y="20"/>
                  </a:cxn>
                  <a:cxn ang="0">
                    <a:pos x="18" y="20"/>
                  </a:cxn>
                  <a:cxn ang="0">
                    <a:pos x="17" y="19"/>
                  </a:cxn>
                  <a:cxn ang="0">
                    <a:pos x="16" y="18"/>
                  </a:cxn>
                  <a:cxn ang="0">
                    <a:pos x="15" y="17"/>
                  </a:cxn>
                  <a:cxn ang="0">
                    <a:pos x="13" y="16"/>
                  </a:cxn>
                  <a:cxn ang="0">
                    <a:pos x="12" y="15"/>
                  </a:cxn>
                  <a:cxn ang="0">
                    <a:pos x="10" y="15"/>
                  </a:cxn>
                  <a:cxn ang="0">
                    <a:pos x="9" y="14"/>
                  </a:cxn>
                  <a:cxn ang="0">
                    <a:pos x="8" y="13"/>
                  </a:cxn>
                  <a:cxn ang="0">
                    <a:pos x="7" y="12"/>
                  </a:cxn>
                  <a:cxn ang="0">
                    <a:pos x="6" y="11"/>
                  </a:cxn>
                  <a:cxn ang="0">
                    <a:pos x="5" y="10"/>
                  </a:cxn>
                  <a:cxn ang="0">
                    <a:pos x="4" y="9"/>
                  </a:cxn>
                  <a:cxn ang="0">
                    <a:pos x="3" y="8"/>
                  </a:cxn>
                  <a:cxn ang="0">
                    <a:pos x="3" y="7"/>
                  </a:cxn>
                  <a:cxn ang="0">
                    <a:pos x="2" y="6"/>
                  </a:cxn>
                  <a:cxn ang="0">
                    <a:pos x="2" y="5"/>
                  </a:cxn>
                  <a:cxn ang="0">
                    <a:pos x="1" y="4"/>
                  </a:cxn>
                  <a:cxn ang="0">
                    <a:pos x="0" y="3"/>
                  </a:cxn>
                  <a:cxn ang="0">
                    <a:pos x="0" y="2"/>
                  </a:cxn>
                  <a:cxn ang="0">
                    <a:pos x="0" y="1"/>
                  </a:cxn>
                  <a:cxn ang="0">
                    <a:pos x="0" y="0"/>
                  </a:cxn>
                  <a:cxn ang="0">
                    <a:pos x="1" y="0"/>
                  </a:cxn>
                </a:cxnLst>
                <a:rect l="0" t="0" r="r" b="b"/>
                <a:pathLst>
                  <a:path w="25" h="20">
                    <a:moveTo>
                      <a:pt x="1" y="0"/>
                    </a:moveTo>
                    <a:lnTo>
                      <a:pt x="25" y="20"/>
                    </a:lnTo>
                    <a:lnTo>
                      <a:pt x="18" y="20"/>
                    </a:lnTo>
                    <a:lnTo>
                      <a:pt x="17" y="19"/>
                    </a:lnTo>
                    <a:lnTo>
                      <a:pt x="16" y="18"/>
                    </a:lnTo>
                    <a:lnTo>
                      <a:pt x="15" y="17"/>
                    </a:lnTo>
                    <a:lnTo>
                      <a:pt x="13" y="16"/>
                    </a:lnTo>
                    <a:lnTo>
                      <a:pt x="12" y="15"/>
                    </a:lnTo>
                    <a:lnTo>
                      <a:pt x="10" y="15"/>
                    </a:lnTo>
                    <a:lnTo>
                      <a:pt x="9" y="14"/>
                    </a:lnTo>
                    <a:lnTo>
                      <a:pt x="8" y="13"/>
                    </a:lnTo>
                    <a:lnTo>
                      <a:pt x="7" y="12"/>
                    </a:lnTo>
                    <a:lnTo>
                      <a:pt x="6" y="11"/>
                    </a:lnTo>
                    <a:lnTo>
                      <a:pt x="5" y="10"/>
                    </a:lnTo>
                    <a:lnTo>
                      <a:pt x="4" y="9"/>
                    </a:lnTo>
                    <a:lnTo>
                      <a:pt x="3" y="8"/>
                    </a:lnTo>
                    <a:lnTo>
                      <a:pt x="3" y="7"/>
                    </a:lnTo>
                    <a:lnTo>
                      <a:pt x="2" y="6"/>
                    </a:lnTo>
                    <a:lnTo>
                      <a:pt x="2" y="5"/>
                    </a:lnTo>
                    <a:lnTo>
                      <a:pt x="1" y="4"/>
                    </a:lnTo>
                    <a:lnTo>
                      <a:pt x="0" y="3"/>
                    </a:lnTo>
                    <a:lnTo>
                      <a:pt x="0" y="2"/>
                    </a:lnTo>
                    <a:lnTo>
                      <a:pt x="0" y="1"/>
                    </a:lnTo>
                    <a:lnTo>
                      <a:pt x="0" y="0"/>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5" name="Freeform 153"/>
              <p:cNvSpPr>
                <a:spLocks/>
              </p:cNvSpPr>
              <p:nvPr/>
            </p:nvSpPr>
            <p:spPr bwMode="auto">
              <a:xfrm>
                <a:off x="2449" y="1775"/>
                <a:ext cx="42" cy="22"/>
              </a:xfrm>
              <a:custGeom>
                <a:avLst/>
                <a:gdLst/>
                <a:ahLst/>
                <a:cxnLst>
                  <a:cxn ang="0">
                    <a:pos x="0" y="19"/>
                  </a:cxn>
                  <a:cxn ang="0">
                    <a:pos x="2" y="17"/>
                  </a:cxn>
                  <a:cxn ang="0">
                    <a:pos x="5" y="15"/>
                  </a:cxn>
                  <a:cxn ang="0">
                    <a:pos x="8" y="12"/>
                  </a:cxn>
                  <a:cxn ang="0">
                    <a:pos x="11" y="10"/>
                  </a:cxn>
                  <a:cxn ang="0">
                    <a:pos x="13" y="8"/>
                  </a:cxn>
                  <a:cxn ang="0">
                    <a:pos x="14" y="6"/>
                  </a:cxn>
                  <a:cxn ang="0">
                    <a:pos x="16" y="5"/>
                  </a:cxn>
                  <a:cxn ang="0">
                    <a:pos x="19" y="3"/>
                  </a:cxn>
                  <a:cxn ang="0">
                    <a:pos x="22" y="1"/>
                  </a:cxn>
                  <a:cxn ang="0">
                    <a:pos x="24" y="0"/>
                  </a:cxn>
                  <a:cxn ang="0">
                    <a:pos x="26" y="1"/>
                  </a:cxn>
                  <a:cxn ang="0">
                    <a:pos x="28" y="3"/>
                  </a:cxn>
                  <a:cxn ang="0">
                    <a:pos x="29" y="5"/>
                  </a:cxn>
                  <a:cxn ang="0">
                    <a:pos x="31" y="7"/>
                  </a:cxn>
                  <a:cxn ang="0">
                    <a:pos x="33" y="9"/>
                  </a:cxn>
                  <a:cxn ang="0">
                    <a:pos x="34" y="11"/>
                  </a:cxn>
                  <a:cxn ang="0">
                    <a:pos x="36" y="13"/>
                  </a:cxn>
                  <a:cxn ang="0">
                    <a:pos x="37" y="15"/>
                  </a:cxn>
                  <a:cxn ang="0">
                    <a:pos x="38" y="17"/>
                  </a:cxn>
                  <a:cxn ang="0">
                    <a:pos x="40" y="19"/>
                  </a:cxn>
                  <a:cxn ang="0">
                    <a:pos x="41" y="21"/>
                  </a:cxn>
                  <a:cxn ang="0">
                    <a:pos x="41" y="22"/>
                  </a:cxn>
                  <a:cxn ang="0">
                    <a:pos x="40" y="21"/>
                  </a:cxn>
                  <a:cxn ang="0">
                    <a:pos x="38" y="20"/>
                  </a:cxn>
                  <a:cxn ang="0">
                    <a:pos x="36" y="17"/>
                  </a:cxn>
                  <a:cxn ang="0">
                    <a:pos x="32" y="14"/>
                  </a:cxn>
                  <a:cxn ang="0">
                    <a:pos x="29" y="11"/>
                  </a:cxn>
                  <a:cxn ang="0">
                    <a:pos x="26" y="9"/>
                  </a:cxn>
                  <a:cxn ang="0">
                    <a:pos x="24" y="7"/>
                  </a:cxn>
                  <a:cxn ang="0">
                    <a:pos x="23" y="7"/>
                  </a:cxn>
                  <a:cxn ang="0">
                    <a:pos x="21" y="8"/>
                  </a:cxn>
                  <a:cxn ang="0">
                    <a:pos x="18" y="9"/>
                  </a:cxn>
                  <a:cxn ang="0">
                    <a:pos x="15" y="11"/>
                  </a:cxn>
                  <a:cxn ang="0">
                    <a:pos x="11" y="14"/>
                  </a:cxn>
                  <a:cxn ang="0">
                    <a:pos x="8" y="16"/>
                  </a:cxn>
                  <a:cxn ang="0">
                    <a:pos x="4" y="19"/>
                  </a:cxn>
                  <a:cxn ang="0">
                    <a:pos x="2" y="20"/>
                  </a:cxn>
                  <a:cxn ang="0">
                    <a:pos x="1" y="21"/>
                  </a:cxn>
                </a:cxnLst>
                <a:rect l="0" t="0" r="r" b="b"/>
                <a:pathLst>
                  <a:path w="42" h="22">
                    <a:moveTo>
                      <a:pt x="0" y="19"/>
                    </a:moveTo>
                    <a:lnTo>
                      <a:pt x="0" y="19"/>
                    </a:lnTo>
                    <a:lnTo>
                      <a:pt x="1" y="18"/>
                    </a:lnTo>
                    <a:lnTo>
                      <a:pt x="2" y="17"/>
                    </a:lnTo>
                    <a:lnTo>
                      <a:pt x="3" y="16"/>
                    </a:lnTo>
                    <a:lnTo>
                      <a:pt x="5" y="15"/>
                    </a:lnTo>
                    <a:lnTo>
                      <a:pt x="6" y="13"/>
                    </a:lnTo>
                    <a:lnTo>
                      <a:pt x="8" y="12"/>
                    </a:lnTo>
                    <a:lnTo>
                      <a:pt x="10" y="10"/>
                    </a:lnTo>
                    <a:lnTo>
                      <a:pt x="11" y="10"/>
                    </a:lnTo>
                    <a:lnTo>
                      <a:pt x="12" y="9"/>
                    </a:lnTo>
                    <a:lnTo>
                      <a:pt x="13" y="8"/>
                    </a:lnTo>
                    <a:lnTo>
                      <a:pt x="14" y="7"/>
                    </a:lnTo>
                    <a:lnTo>
                      <a:pt x="14" y="6"/>
                    </a:lnTo>
                    <a:lnTo>
                      <a:pt x="15" y="6"/>
                    </a:lnTo>
                    <a:lnTo>
                      <a:pt x="16" y="5"/>
                    </a:lnTo>
                    <a:lnTo>
                      <a:pt x="18" y="4"/>
                    </a:lnTo>
                    <a:lnTo>
                      <a:pt x="19" y="3"/>
                    </a:lnTo>
                    <a:lnTo>
                      <a:pt x="21" y="2"/>
                    </a:lnTo>
                    <a:lnTo>
                      <a:pt x="22" y="1"/>
                    </a:lnTo>
                    <a:lnTo>
                      <a:pt x="23" y="0"/>
                    </a:lnTo>
                    <a:lnTo>
                      <a:pt x="24" y="0"/>
                    </a:lnTo>
                    <a:lnTo>
                      <a:pt x="25" y="0"/>
                    </a:lnTo>
                    <a:lnTo>
                      <a:pt x="26" y="1"/>
                    </a:lnTo>
                    <a:lnTo>
                      <a:pt x="28" y="3"/>
                    </a:lnTo>
                    <a:lnTo>
                      <a:pt x="28" y="3"/>
                    </a:lnTo>
                    <a:lnTo>
                      <a:pt x="29" y="4"/>
                    </a:lnTo>
                    <a:lnTo>
                      <a:pt x="29" y="5"/>
                    </a:lnTo>
                    <a:lnTo>
                      <a:pt x="30" y="6"/>
                    </a:lnTo>
                    <a:lnTo>
                      <a:pt x="31" y="7"/>
                    </a:lnTo>
                    <a:lnTo>
                      <a:pt x="32" y="8"/>
                    </a:lnTo>
                    <a:lnTo>
                      <a:pt x="33" y="9"/>
                    </a:lnTo>
                    <a:lnTo>
                      <a:pt x="34" y="10"/>
                    </a:lnTo>
                    <a:lnTo>
                      <a:pt x="34" y="11"/>
                    </a:lnTo>
                    <a:lnTo>
                      <a:pt x="35" y="12"/>
                    </a:lnTo>
                    <a:lnTo>
                      <a:pt x="36" y="13"/>
                    </a:lnTo>
                    <a:lnTo>
                      <a:pt x="37" y="14"/>
                    </a:lnTo>
                    <a:lnTo>
                      <a:pt x="37" y="15"/>
                    </a:lnTo>
                    <a:lnTo>
                      <a:pt x="38" y="16"/>
                    </a:lnTo>
                    <a:lnTo>
                      <a:pt x="38" y="17"/>
                    </a:lnTo>
                    <a:lnTo>
                      <a:pt x="39" y="18"/>
                    </a:lnTo>
                    <a:lnTo>
                      <a:pt x="40" y="19"/>
                    </a:lnTo>
                    <a:lnTo>
                      <a:pt x="41" y="20"/>
                    </a:lnTo>
                    <a:lnTo>
                      <a:pt x="41" y="21"/>
                    </a:lnTo>
                    <a:lnTo>
                      <a:pt x="42" y="21"/>
                    </a:lnTo>
                    <a:lnTo>
                      <a:pt x="41" y="22"/>
                    </a:lnTo>
                    <a:lnTo>
                      <a:pt x="41" y="22"/>
                    </a:lnTo>
                    <a:lnTo>
                      <a:pt x="40" y="21"/>
                    </a:lnTo>
                    <a:lnTo>
                      <a:pt x="39" y="20"/>
                    </a:lnTo>
                    <a:lnTo>
                      <a:pt x="38" y="20"/>
                    </a:lnTo>
                    <a:lnTo>
                      <a:pt x="37" y="18"/>
                    </a:lnTo>
                    <a:lnTo>
                      <a:pt x="36" y="17"/>
                    </a:lnTo>
                    <a:lnTo>
                      <a:pt x="34" y="15"/>
                    </a:lnTo>
                    <a:lnTo>
                      <a:pt x="32" y="14"/>
                    </a:lnTo>
                    <a:lnTo>
                      <a:pt x="30" y="12"/>
                    </a:lnTo>
                    <a:lnTo>
                      <a:pt x="29" y="11"/>
                    </a:lnTo>
                    <a:lnTo>
                      <a:pt x="27" y="10"/>
                    </a:lnTo>
                    <a:lnTo>
                      <a:pt x="26" y="9"/>
                    </a:lnTo>
                    <a:lnTo>
                      <a:pt x="25" y="8"/>
                    </a:lnTo>
                    <a:lnTo>
                      <a:pt x="24" y="7"/>
                    </a:lnTo>
                    <a:lnTo>
                      <a:pt x="23" y="7"/>
                    </a:lnTo>
                    <a:lnTo>
                      <a:pt x="23" y="7"/>
                    </a:lnTo>
                    <a:lnTo>
                      <a:pt x="22" y="7"/>
                    </a:lnTo>
                    <a:lnTo>
                      <a:pt x="21" y="8"/>
                    </a:lnTo>
                    <a:lnTo>
                      <a:pt x="20" y="8"/>
                    </a:lnTo>
                    <a:lnTo>
                      <a:pt x="18" y="9"/>
                    </a:lnTo>
                    <a:lnTo>
                      <a:pt x="17" y="10"/>
                    </a:lnTo>
                    <a:lnTo>
                      <a:pt x="15" y="11"/>
                    </a:lnTo>
                    <a:lnTo>
                      <a:pt x="13" y="13"/>
                    </a:lnTo>
                    <a:lnTo>
                      <a:pt x="11" y="14"/>
                    </a:lnTo>
                    <a:lnTo>
                      <a:pt x="9" y="15"/>
                    </a:lnTo>
                    <a:lnTo>
                      <a:pt x="8" y="16"/>
                    </a:lnTo>
                    <a:lnTo>
                      <a:pt x="6" y="18"/>
                    </a:lnTo>
                    <a:lnTo>
                      <a:pt x="4" y="19"/>
                    </a:lnTo>
                    <a:lnTo>
                      <a:pt x="3" y="19"/>
                    </a:lnTo>
                    <a:lnTo>
                      <a:pt x="2" y="20"/>
                    </a:lnTo>
                    <a:lnTo>
                      <a:pt x="1" y="20"/>
                    </a:lnTo>
                    <a:lnTo>
                      <a:pt x="1" y="21"/>
                    </a:lnTo>
                    <a:lnTo>
                      <a:pt x="0" y="1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6" name="Freeform 154"/>
              <p:cNvSpPr>
                <a:spLocks/>
              </p:cNvSpPr>
              <p:nvPr/>
            </p:nvSpPr>
            <p:spPr bwMode="auto">
              <a:xfrm>
                <a:off x="2503" y="1774"/>
                <a:ext cx="35" cy="24"/>
              </a:xfrm>
              <a:custGeom>
                <a:avLst/>
                <a:gdLst/>
                <a:ahLst/>
                <a:cxnLst>
                  <a:cxn ang="0">
                    <a:pos x="8" y="24"/>
                  </a:cxn>
                  <a:cxn ang="0">
                    <a:pos x="8" y="23"/>
                  </a:cxn>
                  <a:cxn ang="0">
                    <a:pos x="10" y="23"/>
                  </a:cxn>
                  <a:cxn ang="0">
                    <a:pos x="10" y="22"/>
                  </a:cxn>
                  <a:cxn ang="0">
                    <a:pos x="11" y="21"/>
                  </a:cxn>
                  <a:cxn ang="0">
                    <a:pos x="11" y="21"/>
                  </a:cxn>
                  <a:cxn ang="0">
                    <a:pos x="13" y="20"/>
                  </a:cxn>
                  <a:cxn ang="0">
                    <a:pos x="14" y="19"/>
                  </a:cxn>
                  <a:cxn ang="0">
                    <a:pos x="15" y="18"/>
                  </a:cxn>
                  <a:cxn ang="0">
                    <a:pos x="16" y="17"/>
                  </a:cxn>
                  <a:cxn ang="0">
                    <a:pos x="18" y="16"/>
                  </a:cxn>
                  <a:cxn ang="0">
                    <a:pos x="19" y="15"/>
                  </a:cxn>
                  <a:cxn ang="0">
                    <a:pos x="20" y="14"/>
                  </a:cxn>
                  <a:cxn ang="0">
                    <a:pos x="21" y="13"/>
                  </a:cxn>
                  <a:cxn ang="0">
                    <a:pos x="23" y="12"/>
                  </a:cxn>
                  <a:cxn ang="0">
                    <a:pos x="24" y="11"/>
                  </a:cxn>
                  <a:cxn ang="0">
                    <a:pos x="25" y="10"/>
                  </a:cxn>
                  <a:cxn ang="0">
                    <a:pos x="26" y="9"/>
                  </a:cxn>
                  <a:cxn ang="0">
                    <a:pos x="27" y="8"/>
                  </a:cxn>
                  <a:cxn ang="0">
                    <a:pos x="28" y="7"/>
                  </a:cxn>
                  <a:cxn ang="0">
                    <a:pos x="29" y="7"/>
                  </a:cxn>
                  <a:cxn ang="0">
                    <a:pos x="30" y="6"/>
                  </a:cxn>
                  <a:cxn ang="0">
                    <a:pos x="31" y="5"/>
                  </a:cxn>
                  <a:cxn ang="0">
                    <a:pos x="32" y="4"/>
                  </a:cxn>
                  <a:cxn ang="0">
                    <a:pos x="33" y="4"/>
                  </a:cxn>
                  <a:cxn ang="0">
                    <a:pos x="34" y="3"/>
                  </a:cxn>
                  <a:cxn ang="0">
                    <a:pos x="35" y="3"/>
                  </a:cxn>
                  <a:cxn ang="0">
                    <a:pos x="35" y="2"/>
                  </a:cxn>
                  <a:cxn ang="0">
                    <a:pos x="34" y="1"/>
                  </a:cxn>
                  <a:cxn ang="0">
                    <a:pos x="34" y="1"/>
                  </a:cxn>
                  <a:cxn ang="0">
                    <a:pos x="32" y="1"/>
                  </a:cxn>
                  <a:cxn ang="0">
                    <a:pos x="31" y="0"/>
                  </a:cxn>
                  <a:cxn ang="0">
                    <a:pos x="30" y="0"/>
                  </a:cxn>
                  <a:cxn ang="0">
                    <a:pos x="29" y="0"/>
                  </a:cxn>
                  <a:cxn ang="0">
                    <a:pos x="27" y="0"/>
                  </a:cxn>
                  <a:cxn ang="0">
                    <a:pos x="26" y="0"/>
                  </a:cxn>
                  <a:cxn ang="0">
                    <a:pos x="26" y="1"/>
                  </a:cxn>
                  <a:cxn ang="0">
                    <a:pos x="25" y="2"/>
                  </a:cxn>
                  <a:cxn ang="0">
                    <a:pos x="25" y="3"/>
                  </a:cxn>
                  <a:cxn ang="0">
                    <a:pos x="24" y="4"/>
                  </a:cxn>
                  <a:cxn ang="0">
                    <a:pos x="23" y="5"/>
                  </a:cxn>
                  <a:cxn ang="0">
                    <a:pos x="23" y="6"/>
                  </a:cxn>
                  <a:cxn ang="0">
                    <a:pos x="23" y="7"/>
                  </a:cxn>
                  <a:cxn ang="0">
                    <a:pos x="21" y="8"/>
                  </a:cxn>
                  <a:cxn ang="0">
                    <a:pos x="20" y="10"/>
                  </a:cxn>
                  <a:cxn ang="0">
                    <a:pos x="19" y="11"/>
                  </a:cxn>
                  <a:cxn ang="0">
                    <a:pos x="17" y="12"/>
                  </a:cxn>
                  <a:cxn ang="0">
                    <a:pos x="15" y="13"/>
                  </a:cxn>
                  <a:cxn ang="0">
                    <a:pos x="13" y="15"/>
                  </a:cxn>
                  <a:cxn ang="0">
                    <a:pos x="11" y="16"/>
                  </a:cxn>
                  <a:cxn ang="0">
                    <a:pos x="10" y="17"/>
                  </a:cxn>
                  <a:cxn ang="0">
                    <a:pos x="8" y="19"/>
                  </a:cxn>
                  <a:cxn ang="0">
                    <a:pos x="6" y="20"/>
                  </a:cxn>
                  <a:cxn ang="0">
                    <a:pos x="4" y="21"/>
                  </a:cxn>
                  <a:cxn ang="0">
                    <a:pos x="3" y="22"/>
                  </a:cxn>
                  <a:cxn ang="0">
                    <a:pos x="2" y="22"/>
                  </a:cxn>
                  <a:cxn ang="0">
                    <a:pos x="1" y="23"/>
                  </a:cxn>
                  <a:cxn ang="0">
                    <a:pos x="0" y="23"/>
                  </a:cxn>
                  <a:cxn ang="0">
                    <a:pos x="0" y="23"/>
                  </a:cxn>
                  <a:cxn ang="0">
                    <a:pos x="8" y="24"/>
                  </a:cxn>
                </a:cxnLst>
                <a:rect l="0" t="0" r="r" b="b"/>
                <a:pathLst>
                  <a:path w="35" h="24">
                    <a:moveTo>
                      <a:pt x="8" y="24"/>
                    </a:moveTo>
                    <a:lnTo>
                      <a:pt x="8" y="23"/>
                    </a:lnTo>
                    <a:lnTo>
                      <a:pt x="10" y="23"/>
                    </a:lnTo>
                    <a:lnTo>
                      <a:pt x="10" y="22"/>
                    </a:lnTo>
                    <a:lnTo>
                      <a:pt x="11" y="21"/>
                    </a:lnTo>
                    <a:lnTo>
                      <a:pt x="11" y="21"/>
                    </a:lnTo>
                    <a:lnTo>
                      <a:pt x="13" y="20"/>
                    </a:lnTo>
                    <a:lnTo>
                      <a:pt x="14" y="19"/>
                    </a:lnTo>
                    <a:lnTo>
                      <a:pt x="15" y="18"/>
                    </a:lnTo>
                    <a:lnTo>
                      <a:pt x="16" y="17"/>
                    </a:lnTo>
                    <a:lnTo>
                      <a:pt x="18" y="16"/>
                    </a:lnTo>
                    <a:lnTo>
                      <a:pt x="19" y="15"/>
                    </a:lnTo>
                    <a:lnTo>
                      <a:pt x="20" y="14"/>
                    </a:lnTo>
                    <a:lnTo>
                      <a:pt x="21" y="13"/>
                    </a:lnTo>
                    <a:lnTo>
                      <a:pt x="23" y="12"/>
                    </a:lnTo>
                    <a:lnTo>
                      <a:pt x="24" y="11"/>
                    </a:lnTo>
                    <a:lnTo>
                      <a:pt x="25" y="10"/>
                    </a:lnTo>
                    <a:lnTo>
                      <a:pt x="26" y="9"/>
                    </a:lnTo>
                    <a:lnTo>
                      <a:pt x="27" y="8"/>
                    </a:lnTo>
                    <a:lnTo>
                      <a:pt x="28" y="7"/>
                    </a:lnTo>
                    <a:lnTo>
                      <a:pt x="29" y="7"/>
                    </a:lnTo>
                    <a:lnTo>
                      <a:pt x="30" y="6"/>
                    </a:lnTo>
                    <a:lnTo>
                      <a:pt x="31" y="5"/>
                    </a:lnTo>
                    <a:lnTo>
                      <a:pt x="32" y="4"/>
                    </a:lnTo>
                    <a:lnTo>
                      <a:pt x="33" y="4"/>
                    </a:lnTo>
                    <a:lnTo>
                      <a:pt x="34" y="3"/>
                    </a:lnTo>
                    <a:lnTo>
                      <a:pt x="35" y="3"/>
                    </a:lnTo>
                    <a:lnTo>
                      <a:pt x="35" y="2"/>
                    </a:lnTo>
                    <a:lnTo>
                      <a:pt x="34" y="1"/>
                    </a:lnTo>
                    <a:lnTo>
                      <a:pt x="34" y="1"/>
                    </a:lnTo>
                    <a:lnTo>
                      <a:pt x="32" y="1"/>
                    </a:lnTo>
                    <a:lnTo>
                      <a:pt x="31" y="0"/>
                    </a:lnTo>
                    <a:lnTo>
                      <a:pt x="30" y="0"/>
                    </a:lnTo>
                    <a:lnTo>
                      <a:pt x="29" y="0"/>
                    </a:lnTo>
                    <a:lnTo>
                      <a:pt x="27" y="0"/>
                    </a:lnTo>
                    <a:lnTo>
                      <a:pt x="26" y="0"/>
                    </a:lnTo>
                    <a:lnTo>
                      <a:pt x="26" y="1"/>
                    </a:lnTo>
                    <a:lnTo>
                      <a:pt x="25" y="2"/>
                    </a:lnTo>
                    <a:lnTo>
                      <a:pt x="25" y="3"/>
                    </a:lnTo>
                    <a:lnTo>
                      <a:pt x="24" y="4"/>
                    </a:lnTo>
                    <a:lnTo>
                      <a:pt x="23" y="5"/>
                    </a:lnTo>
                    <a:lnTo>
                      <a:pt x="23" y="6"/>
                    </a:lnTo>
                    <a:lnTo>
                      <a:pt x="23" y="7"/>
                    </a:lnTo>
                    <a:lnTo>
                      <a:pt x="21" y="8"/>
                    </a:lnTo>
                    <a:lnTo>
                      <a:pt x="20" y="10"/>
                    </a:lnTo>
                    <a:lnTo>
                      <a:pt x="19" y="11"/>
                    </a:lnTo>
                    <a:lnTo>
                      <a:pt x="17" y="12"/>
                    </a:lnTo>
                    <a:lnTo>
                      <a:pt x="15" y="13"/>
                    </a:lnTo>
                    <a:lnTo>
                      <a:pt x="13" y="15"/>
                    </a:lnTo>
                    <a:lnTo>
                      <a:pt x="11" y="16"/>
                    </a:lnTo>
                    <a:lnTo>
                      <a:pt x="10" y="17"/>
                    </a:lnTo>
                    <a:lnTo>
                      <a:pt x="8" y="19"/>
                    </a:lnTo>
                    <a:lnTo>
                      <a:pt x="6" y="20"/>
                    </a:lnTo>
                    <a:lnTo>
                      <a:pt x="4" y="21"/>
                    </a:lnTo>
                    <a:lnTo>
                      <a:pt x="3" y="22"/>
                    </a:lnTo>
                    <a:lnTo>
                      <a:pt x="2" y="22"/>
                    </a:lnTo>
                    <a:lnTo>
                      <a:pt x="1" y="23"/>
                    </a:lnTo>
                    <a:lnTo>
                      <a:pt x="0" y="23"/>
                    </a:lnTo>
                    <a:lnTo>
                      <a:pt x="0" y="23"/>
                    </a:lnTo>
                    <a:lnTo>
                      <a:pt x="8" y="2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7" name="Freeform 155"/>
              <p:cNvSpPr>
                <a:spLocks/>
              </p:cNvSpPr>
              <p:nvPr/>
            </p:nvSpPr>
            <p:spPr bwMode="auto">
              <a:xfrm>
                <a:off x="2537" y="1779"/>
                <a:ext cx="31" cy="20"/>
              </a:xfrm>
              <a:custGeom>
                <a:avLst/>
                <a:gdLst/>
                <a:ahLst/>
                <a:cxnLst>
                  <a:cxn ang="0">
                    <a:pos x="1" y="0"/>
                  </a:cxn>
                  <a:cxn ang="0">
                    <a:pos x="31" y="20"/>
                  </a:cxn>
                  <a:cxn ang="0">
                    <a:pos x="10" y="17"/>
                  </a:cxn>
                  <a:cxn ang="0">
                    <a:pos x="11" y="17"/>
                  </a:cxn>
                  <a:cxn ang="0">
                    <a:pos x="12" y="16"/>
                  </a:cxn>
                  <a:cxn ang="0">
                    <a:pos x="13" y="16"/>
                  </a:cxn>
                  <a:cxn ang="0">
                    <a:pos x="13" y="15"/>
                  </a:cxn>
                  <a:cxn ang="0">
                    <a:pos x="13" y="14"/>
                  </a:cxn>
                  <a:cxn ang="0">
                    <a:pos x="13" y="13"/>
                  </a:cxn>
                  <a:cxn ang="0">
                    <a:pos x="12" y="12"/>
                  </a:cxn>
                  <a:cxn ang="0">
                    <a:pos x="11" y="11"/>
                  </a:cxn>
                  <a:cxn ang="0">
                    <a:pos x="10" y="10"/>
                  </a:cxn>
                  <a:cxn ang="0">
                    <a:pos x="9" y="9"/>
                  </a:cxn>
                  <a:cxn ang="0">
                    <a:pos x="7" y="8"/>
                  </a:cxn>
                  <a:cxn ang="0">
                    <a:pos x="6" y="7"/>
                  </a:cxn>
                  <a:cxn ang="0">
                    <a:pos x="4" y="6"/>
                  </a:cxn>
                  <a:cxn ang="0">
                    <a:pos x="4" y="5"/>
                  </a:cxn>
                  <a:cxn ang="0">
                    <a:pos x="2" y="4"/>
                  </a:cxn>
                  <a:cxn ang="0">
                    <a:pos x="1" y="3"/>
                  </a:cxn>
                  <a:cxn ang="0">
                    <a:pos x="0" y="2"/>
                  </a:cxn>
                  <a:cxn ang="0">
                    <a:pos x="0" y="2"/>
                  </a:cxn>
                  <a:cxn ang="0">
                    <a:pos x="0" y="1"/>
                  </a:cxn>
                  <a:cxn ang="0">
                    <a:pos x="0" y="1"/>
                  </a:cxn>
                  <a:cxn ang="0">
                    <a:pos x="0" y="0"/>
                  </a:cxn>
                  <a:cxn ang="0">
                    <a:pos x="1" y="0"/>
                  </a:cxn>
                </a:cxnLst>
                <a:rect l="0" t="0" r="r" b="b"/>
                <a:pathLst>
                  <a:path w="31" h="20">
                    <a:moveTo>
                      <a:pt x="1" y="0"/>
                    </a:moveTo>
                    <a:lnTo>
                      <a:pt x="31" y="20"/>
                    </a:lnTo>
                    <a:lnTo>
                      <a:pt x="10" y="17"/>
                    </a:lnTo>
                    <a:lnTo>
                      <a:pt x="11" y="17"/>
                    </a:lnTo>
                    <a:lnTo>
                      <a:pt x="12" y="16"/>
                    </a:lnTo>
                    <a:lnTo>
                      <a:pt x="13" y="16"/>
                    </a:lnTo>
                    <a:lnTo>
                      <a:pt x="13" y="15"/>
                    </a:lnTo>
                    <a:lnTo>
                      <a:pt x="13" y="14"/>
                    </a:lnTo>
                    <a:lnTo>
                      <a:pt x="13" y="13"/>
                    </a:lnTo>
                    <a:lnTo>
                      <a:pt x="12" y="12"/>
                    </a:lnTo>
                    <a:lnTo>
                      <a:pt x="11" y="11"/>
                    </a:lnTo>
                    <a:lnTo>
                      <a:pt x="10" y="10"/>
                    </a:lnTo>
                    <a:lnTo>
                      <a:pt x="9" y="9"/>
                    </a:lnTo>
                    <a:lnTo>
                      <a:pt x="7" y="8"/>
                    </a:lnTo>
                    <a:lnTo>
                      <a:pt x="6" y="7"/>
                    </a:lnTo>
                    <a:lnTo>
                      <a:pt x="4" y="6"/>
                    </a:lnTo>
                    <a:lnTo>
                      <a:pt x="4" y="5"/>
                    </a:lnTo>
                    <a:lnTo>
                      <a:pt x="2" y="4"/>
                    </a:lnTo>
                    <a:lnTo>
                      <a:pt x="1" y="3"/>
                    </a:lnTo>
                    <a:lnTo>
                      <a:pt x="0" y="2"/>
                    </a:lnTo>
                    <a:lnTo>
                      <a:pt x="0" y="2"/>
                    </a:lnTo>
                    <a:lnTo>
                      <a:pt x="0" y="1"/>
                    </a:lnTo>
                    <a:lnTo>
                      <a:pt x="0" y="1"/>
                    </a:lnTo>
                    <a:lnTo>
                      <a:pt x="0" y="0"/>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8" name="Freeform 156"/>
              <p:cNvSpPr>
                <a:spLocks/>
              </p:cNvSpPr>
              <p:nvPr/>
            </p:nvSpPr>
            <p:spPr bwMode="auto">
              <a:xfrm>
                <a:off x="2320" y="1944"/>
                <a:ext cx="278" cy="10"/>
              </a:xfrm>
              <a:custGeom>
                <a:avLst/>
                <a:gdLst/>
                <a:ahLst/>
                <a:cxnLst>
                  <a:cxn ang="0">
                    <a:pos x="276" y="8"/>
                  </a:cxn>
                  <a:cxn ang="0">
                    <a:pos x="270" y="5"/>
                  </a:cxn>
                  <a:cxn ang="0">
                    <a:pos x="261" y="4"/>
                  </a:cxn>
                  <a:cxn ang="0">
                    <a:pos x="255" y="3"/>
                  </a:cxn>
                  <a:cxn ang="0">
                    <a:pos x="247" y="2"/>
                  </a:cxn>
                  <a:cxn ang="0">
                    <a:pos x="237" y="2"/>
                  </a:cxn>
                  <a:cxn ang="0">
                    <a:pos x="226" y="2"/>
                  </a:cxn>
                  <a:cxn ang="0">
                    <a:pos x="214" y="2"/>
                  </a:cxn>
                  <a:cxn ang="0">
                    <a:pos x="202" y="2"/>
                  </a:cxn>
                  <a:cxn ang="0">
                    <a:pos x="188" y="2"/>
                  </a:cxn>
                  <a:cxn ang="0">
                    <a:pos x="176" y="2"/>
                  </a:cxn>
                  <a:cxn ang="0">
                    <a:pos x="163" y="2"/>
                  </a:cxn>
                  <a:cxn ang="0">
                    <a:pos x="150" y="2"/>
                  </a:cxn>
                  <a:cxn ang="0">
                    <a:pos x="138" y="3"/>
                  </a:cxn>
                  <a:cxn ang="0">
                    <a:pos x="126" y="3"/>
                  </a:cxn>
                  <a:cxn ang="0">
                    <a:pos x="116" y="3"/>
                  </a:cxn>
                  <a:cxn ang="0">
                    <a:pos x="107" y="4"/>
                  </a:cxn>
                  <a:cxn ang="0">
                    <a:pos x="98" y="4"/>
                  </a:cxn>
                  <a:cxn ang="0">
                    <a:pos x="92" y="4"/>
                  </a:cxn>
                  <a:cxn ang="0">
                    <a:pos x="84" y="4"/>
                  </a:cxn>
                  <a:cxn ang="0">
                    <a:pos x="76" y="3"/>
                  </a:cxn>
                  <a:cxn ang="0">
                    <a:pos x="67" y="3"/>
                  </a:cxn>
                  <a:cxn ang="0">
                    <a:pos x="57" y="2"/>
                  </a:cxn>
                  <a:cxn ang="0">
                    <a:pos x="47" y="1"/>
                  </a:cxn>
                  <a:cxn ang="0">
                    <a:pos x="38" y="1"/>
                  </a:cxn>
                  <a:cxn ang="0">
                    <a:pos x="32" y="0"/>
                  </a:cxn>
                  <a:cxn ang="0">
                    <a:pos x="23" y="0"/>
                  </a:cxn>
                  <a:cxn ang="0">
                    <a:pos x="13" y="1"/>
                  </a:cxn>
                  <a:cxn ang="0">
                    <a:pos x="5" y="2"/>
                  </a:cxn>
                  <a:cxn ang="0">
                    <a:pos x="0" y="5"/>
                  </a:cxn>
                  <a:cxn ang="0">
                    <a:pos x="5" y="9"/>
                  </a:cxn>
                  <a:cxn ang="0">
                    <a:pos x="12" y="8"/>
                  </a:cxn>
                  <a:cxn ang="0">
                    <a:pos x="20" y="8"/>
                  </a:cxn>
                  <a:cxn ang="0">
                    <a:pos x="29" y="8"/>
                  </a:cxn>
                  <a:cxn ang="0">
                    <a:pos x="38" y="8"/>
                  </a:cxn>
                  <a:cxn ang="0">
                    <a:pos x="47" y="8"/>
                  </a:cxn>
                  <a:cxn ang="0">
                    <a:pos x="56" y="8"/>
                  </a:cxn>
                  <a:cxn ang="0">
                    <a:pos x="67" y="8"/>
                  </a:cxn>
                  <a:cxn ang="0">
                    <a:pos x="77" y="8"/>
                  </a:cxn>
                  <a:cxn ang="0">
                    <a:pos x="88" y="8"/>
                  </a:cxn>
                  <a:cxn ang="0">
                    <a:pos x="99" y="8"/>
                  </a:cxn>
                  <a:cxn ang="0">
                    <a:pos x="110" y="8"/>
                  </a:cxn>
                  <a:cxn ang="0">
                    <a:pos x="122" y="8"/>
                  </a:cxn>
                  <a:cxn ang="0">
                    <a:pos x="134" y="8"/>
                  </a:cxn>
                  <a:cxn ang="0">
                    <a:pos x="146" y="8"/>
                  </a:cxn>
                  <a:cxn ang="0">
                    <a:pos x="160" y="8"/>
                  </a:cxn>
                  <a:cxn ang="0">
                    <a:pos x="175" y="9"/>
                  </a:cxn>
                  <a:cxn ang="0">
                    <a:pos x="190" y="9"/>
                  </a:cxn>
                  <a:cxn ang="0">
                    <a:pos x="206" y="9"/>
                  </a:cxn>
                  <a:cxn ang="0">
                    <a:pos x="221" y="9"/>
                  </a:cxn>
                  <a:cxn ang="0">
                    <a:pos x="234" y="9"/>
                  </a:cxn>
                  <a:cxn ang="0">
                    <a:pos x="246" y="10"/>
                  </a:cxn>
                  <a:cxn ang="0">
                    <a:pos x="258" y="10"/>
                  </a:cxn>
                  <a:cxn ang="0">
                    <a:pos x="267" y="10"/>
                  </a:cxn>
                  <a:cxn ang="0">
                    <a:pos x="273" y="10"/>
                  </a:cxn>
                </a:cxnLst>
                <a:rect l="0" t="0" r="r" b="b"/>
                <a:pathLst>
                  <a:path w="278" h="10">
                    <a:moveTo>
                      <a:pt x="278" y="10"/>
                    </a:moveTo>
                    <a:lnTo>
                      <a:pt x="278" y="10"/>
                    </a:lnTo>
                    <a:lnTo>
                      <a:pt x="278" y="9"/>
                    </a:lnTo>
                    <a:lnTo>
                      <a:pt x="277" y="8"/>
                    </a:lnTo>
                    <a:lnTo>
                      <a:pt x="276" y="8"/>
                    </a:lnTo>
                    <a:lnTo>
                      <a:pt x="275" y="7"/>
                    </a:lnTo>
                    <a:lnTo>
                      <a:pt x="274" y="7"/>
                    </a:lnTo>
                    <a:lnTo>
                      <a:pt x="273" y="6"/>
                    </a:lnTo>
                    <a:lnTo>
                      <a:pt x="272" y="6"/>
                    </a:lnTo>
                    <a:lnTo>
                      <a:pt x="270" y="5"/>
                    </a:lnTo>
                    <a:lnTo>
                      <a:pt x="269" y="5"/>
                    </a:lnTo>
                    <a:lnTo>
                      <a:pt x="267" y="5"/>
                    </a:lnTo>
                    <a:lnTo>
                      <a:pt x="265" y="4"/>
                    </a:lnTo>
                    <a:lnTo>
                      <a:pt x="264" y="4"/>
                    </a:lnTo>
                    <a:lnTo>
                      <a:pt x="261" y="4"/>
                    </a:lnTo>
                    <a:lnTo>
                      <a:pt x="260" y="4"/>
                    </a:lnTo>
                    <a:lnTo>
                      <a:pt x="259" y="4"/>
                    </a:lnTo>
                    <a:lnTo>
                      <a:pt x="257" y="3"/>
                    </a:lnTo>
                    <a:lnTo>
                      <a:pt x="256" y="3"/>
                    </a:lnTo>
                    <a:lnTo>
                      <a:pt x="255" y="3"/>
                    </a:lnTo>
                    <a:lnTo>
                      <a:pt x="254" y="3"/>
                    </a:lnTo>
                    <a:lnTo>
                      <a:pt x="252" y="3"/>
                    </a:lnTo>
                    <a:lnTo>
                      <a:pt x="250" y="3"/>
                    </a:lnTo>
                    <a:lnTo>
                      <a:pt x="249" y="2"/>
                    </a:lnTo>
                    <a:lnTo>
                      <a:pt x="247" y="2"/>
                    </a:lnTo>
                    <a:lnTo>
                      <a:pt x="245" y="2"/>
                    </a:lnTo>
                    <a:lnTo>
                      <a:pt x="243" y="2"/>
                    </a:lnTo>
                    <a:lnTo>
                      <a:pt x="241" y="2"/>
                    </a:lnTo>
                    <a:lnTo>
                      <a:pt x="239" y="2"/>
                    </a:lnTo>
                    <a:lnTo>
                      <a:pt x="237" y="2"/>
                    </a:lnTo>
                    <a:lnTo>
                      <a:pt x="236" y="2"/>
                    </a:lnTo>
                    <a:lnTo>
                      <a:pt x="233" y="2"/>
                    </a:lnTo>
                    <a:lnTo>
                      <a:pt x="231" y="2"/>
                    </a:lnTo>
                    <a:lnTo>
                      <a:pt x="228" y="2"/>
                    </a:lnTo>
                    <a:lnTo>
                      <a:pt x="226" y="2"/>
                    </a:lnTo>
                    <a:lnTo>
                      <a:pt x="224" y="2"/>
                    </a:lnTo>
                    <a:lnTo>
                      <a:pt x="221" y="2"/>
                    </a:lnTo>
                    <a:lnTo>
                      <a:pt x="219" y="2"/>
                    </a:lnTo>
                    <a:lnTo>
                      <a:pt x="217" y="2"/>
                    </a:lnTo>
                    <a:lnTo>
                      <a:pt x="214" y="2"/>
                    </a:lnTo>
                    <a:lnTo>
                      <a:pt x="212" y="2"/>
                    </a:lnTo>
                    <a:lnTo>
                      <a:pt x="209" y="2"/>
                    </a:lnTo>
                    <a:lnTo>
                      <a:pt x="206" y="2"/>
                    </a:lnTo>
                    <a:lnTo>
                      <a:pt x="204" y="2"/>
                    </a:lnTo>
                    <a:lnTo>
                      <a:pt x="202" y="2"/>
                    </a:lnTo>
                    <a:lnTo>
                      <a:pt x="199" y="2"/>
                    </a:lnTo>
                    <a:lnTo>
                      <a:pt x="197" y="2"/>
                    </a:lnTo>
                    <a:lnTo>
                      <a:pt x="194" y="2"/>
                    </a:lnTo>
                    <a:lnTo>
                      <a:pt x="191" y="2"/>
                    </a:lnTo>
                    <a:lnTo>
                      <a:pt x="188" y="2"/>
                    </a:lnTo>
                    <a:lnTo>
                      <a:pt x="186" y="2"/>
                    </a:lnTo>
                    <a:lnTo>
                      <a:pt x="183" y="2"/>
                    </a:lnTo>
                    <a:lnTo>
                      <a:pt x="181" y="2"/>
                    </a:lnTo>
                    <a:lnTo>
                      <a:pt x="178" y="2"/>
                    </a:lnTo>
                    <a:lnTo>
                      <a:pt x="176" y="2"/>
                    </a:lnTo>
                    <a:lnTo>
                      <a:pt x="173" y="2"/>
                    </a:lnTo>
                    <a:lnTo>
                      <a:pt x="170" y="2"/>
                    </a:lnTo>
                    <a:lnTo>
                      <a:pt x="168" y="2"/>
                    </a:lnTo>
                    <a:lnTo>
                      <a:pt x="166" y="2"/>
                    </a:lnTo>
                    <a:lnTo>
                      <a:pt x="163" y="2"/>
                    </a:lnTo>
                    <a:lnTo>
                      <a:pt x="160" y="2"/>
                    </a:lnTo>
                    <a:lnTo>
                      <a:pt x="158" y="2"/>
                    </a:lnTo>
                    <a:lnTo>
                      <a:pt x="155" y="2"/>
                    </a:lnTo>
                    <a:lnTo>
                      <a:pt x="153" y="2"/>
                    </a:lnTo>
                    <a:lnTo>
                      <a:pt x="150" y="2"/>
                    </a:lnTo>
                    <a:lnTo>
                      <a:pt x="147" y="2"/>
                    </a:lnTo>
                    <a:lnTo>
                      <a:pt x="145" y="2"/>
                    </a:lnTo>
                    <a:lnTo>
                      <a:pt x="143" y="2"/>
                    </a:lnTo>
                    <a:lnTo>
                      <a:pt x="140" y="3"/>
                    </a:lnTo>
                    <a:lnTo>
                      <a:pt x="138" y="3"/>
                    </a:lnTo>
                    <a:lnTo>
                      <a:pt x="136" y="3"/>
                    </a:lnTo>
                    <a:lnTo>
                      <a:pt x="134" y="3"/>
                    </a:lnTo>
                    <a:lnTo>
                      <a:pt x="131" y="3"/>
                    </a:lnTo>
                    <a:lnTo>
                      <a:pt x="129" y="3"/>
                    </a:lnTo>
                    <a:lnTo>
                      <a:pt x="126" y="3"/>
                    </a:lnTo>
                    <a:lnTo>
                      <a:pt x="124" y="3"/>
                    </a:lnTo>
                    <a:lnTo>
                      <a:pt x="122" y="3"/>
                    </a:lnTo>
                    <a:lnTo>
                      <a:pt x="120" y="3"/>
                    </a:lnTo>
                    <a:lnTo>
                      <a:pt x="118" y="3"/>
                    </a:lnTo>
                    <a:lnTo>
                      <a:pt x="116" y="3"/>
                    </a:lnTo>
                    <a:lnTo>
                      <a:pt x="114" y="3"/>
                    </a:lnTo>
                    <a:lnTo>
                      <a:pt x="112" y="3"/>
                    </a:lnTo>
                    <a:lnTo>
                      <a:pt x="110" y="3"/>
                    </a:lnTo>
                    <a:lnTo>
                      <a:pt x="108" y="3"/>
                    </a:lnTo>
                    <a:lnTo>
                      <a:pt x="107" y="4"/>
                    </a:lnTo>
                    <a:lnTo>
                      <a:pt x="105" y="4"/>
                    </a:lnTo>
                    <a:lnTo>
                      <a:pt x="104" y="4"/>
                    </a:lnTo>
                    <a:lnTo>
                      <a:pt x="101" y="4"/>
                    </a:lnTo>
                    <a:lnTo>
                      <a:pt x="100" y="4"/>
                    </a:lnTo>
                    <a:lnTo>
                      <a:pt x="98" y="4"/>
                    </a:lnTo>
                    <a:lnTo>
                      <a:pt x="97" y="4"/>
                    </a:lnTo>
                    <a:lnTo>
                      <a:pt x="96" y="4"/>
                    </a:lnTo>
                    <a:lnTo>
                      <a:pt x="94" y="4"/>
                    </a:lnTo>
                    <a:lnTo>
                      <a:pt x="93" y="4"/>
                    </a:lnTo>
                    <a:lnTo>
                      <a:pt x="92" y="4"/>
                    </a:lnTo>
                    <a:lnTo>
                      <a:pt x="91" y="4"/>
                    </a:lnTo>
                    <a:lnTo>
                      <a:pt x="89" y="4"/>
                    </a:lnTo>
                    <a:lnTo>
                      <a:pt x="87" y="4"/>
                    </a:lnTo>
                    <a:lnTo>
                      <a:pt x="86" y="4"/>
                    </a:lnTo>
                    <a:lnTo>
                      <a:pt x="84" y="4"/>
                    </a:lnTo>
                    <a:lnTo>
                      <a:pt x="83" y="4"/>
                    </a:lnTo>
                    <a:lnTo>
                      <a:pt x="81" y="4"/>
                    </a:lnTo>
                    <a:lnTo>
                      <a:pt x="79" y="4"/>
                    </a:lnTo>
                    <a:lnTo>
                      <a:pt x="77" y="4"/>
                    </a:lnTo>
                    <a:lnTo>
                      <a:pt x="76" y="3"/>
                    </a:lnTo>
                    <a:lnTo>
                      <a:pt x="74" y="3"/>
                    </a:lnTo>
                    <a:lnTo>
                      <a:pt x="72" y="3"/>
                    </a:lnTo>
                    <a:lnTo>
                      <a:pt x="70" y="3"/>
                    </a:lnTo>
                    <a:lnTo>
                      <a:pt x="68" y="3"/>
                    </a:lnTo>
                    <a:lnTo>
                      <a:pt x="67" y="3"/>
                    </a:lnTo>
                    <a:lnTo>
                      <a:pt x="65" y="3"/>
                    </a:lnTo>
                    <a:lnTo>
                      <a:pt x="63" y="2"/>
                    </a:lnTo>
                    <a:lnTo>
                      <a:pt x="61" y="2"/>
                    </a:lnTo>
                    <a:lnTo>
                      <a:pt x="59" y="2"/>
                    </a:lnTo>
                    <a:lnTo>
                      <a:pt x="57" y="2"/>
                    </a:lnTo>
                    <a:lnTo>
                      <a:pt x="55" y="2"/>
                    </a:lnTo>
                    <a:lnTo>
                      <a:pt x="53" y="2"/>
                    </a:lnTo>
                    <a:lnTo>
                      <a:pt x="51" y="1"/>
                    </a:lnTo>
                    <a:lnTo>
                      <a:pt x="49" y="1"/>
                    </a:lnTo>
                    <a:lnTo>
                      <a:pt x="47" y="1"/>
                    </a:lnTo>
                    <a:lnTo>
                      <a:pt x="45" y="1"/>
                    </a:lnTo>
                    <a:lnTo>
                      <a:pt x="44" y="1"/>
                    </a:lnTo>
                    <a:lnTo>
                      <a:pt x="42" y="1"/>
                    </a:lnTo>
                    <a:lnTo>
                      <a:pt x="40" y="1"/>
                    </a:lnTo>
                    <a:lnTo>
                      <a:pt x="38" y="1"/>
                    </a:lnTo>
                    <a:lnTo>
                      <a:pt x="37" y="1"/>
                    </a:lnTo>
                    <a:lnTo>
                      <a:pt x="35" y="1"/>
                    </a:lnTo>
                    <a:lnTo>
                      <a:pt x="34" y="1"/>
                    </a:lnTo>
                    <a:lnTo>
                      <a:pt x="33" y="1"/>
                    </a:lnTo>
                    <a:lnTo>
                      <a:pt x="32" y="0"/>
                    </a:lnTo>
                    <a:lnTo>
                      <a:pt x="31" y="0"/>
                    </a:lnTo>
                    <a:lnTo>
                      <a:pt x="29" y="0"/>
                    </a:lnTo>
                    <a:lnTo>
                      <a:pt x="26" y="0"/>
                    </a:lnTo>
                    <a:lnTo>
                      <a:pt x="24" y="0"/>
                    </a:lnTo>
                    <a:lnTo>
                      <a:pt x="23" y="0"/>
                    </a:lnTo>
                    <a:lnTo>
                      <a:pt x="21" y="0"/>
                    </a:lnTo>
                    <a:lnTo>
                      <a:pt x="19" y="1"/>
                    </a:lnTo>
                    <a:lnTo>
                      <a:pt x="17" y="1"/>
                    </a:lnTo>
                    <a:lnTo>
                      <a:pt x="15" y="1"/>
                    </a:lnTo>
                    <a:lnTo>
                      <a:pt x="13" y="1"/>
                    </a:lnTo>
                    <a:lnTo>
                      <a:pt x="12" y="1"/>
                    </a:lnTo>
                    <a:lnTo>
                      <a:pt x="10" y="1"/>
                    </a:lnTo>
                    <a:lnTo>
                      <a:pt x="8" y="1"/>
                    </a:lnTo>
                    <a:lnTo>
                      <a:pt x="7" y="2"/>
                    </a:lnTo>
                    <a:lnTo>
                      <a:pt x="5" y="2"/>
                    </a:lnTo>
                    <a:lnTo>
                      <a:pt x="4" y="3"/>
                    </a:lnTo>
                    <a:lnTo>
                      <a:pt x="2" y="3"/>
                    </a:lnTo>
                    <a:lnTo>
                      <a:pt x="1" y="4"/>
                    </a:lnTo>
                    <a:lnTo>
                      <a:pt x="1" y="5"/>
                    </a:lnTo>
                    <a:lnTo>
                      <a:pt x="0" y="5"/>
                    </a:lnTo>
                    <a:lnTo>
                      <a:pt x="0" y="6"/>
                    </a:lnTo>
                    <a:lnTo>
                      <a:pt x="1" y="7"/>
                    </a:lnTo>
                    <a:lnTo>
                      <a:pt x="2" y="8"/>
                    </a:lnTo>
                    <a:lnTo>
                      <a:pt x="4" y="8"/>
                    </a:lnTo>
                    <a:lnTo>
                      <a:pt x="5" y="9"/>
                    </a:lnTo>
                    <a:lnTo>
                      <a:pt x="7" y="8"/>
                    </a:lnTo>
                    <a:lnTo>
                      <a:pt x="8" y="8"/>
                    </a:lnTo>
                    <a:lnTo>
                      <a:pt x="9" y="8"/>
                    </a:lnTo>
                    <a:lnTo>
                      <a:pt x="11" y="8"/>
                    </a:lnTo>
                    <a:lnTo>
                      <a:pt x="12" y="8"/>
                    </a:lnTo>
                    <a:lnTo>
                      <a:pt x="14" y="8"/>
                    </a:lnTo>
                    <a:lnTo>
                      <a:pt x="16" y="8"/>
                    </a:lnTo>
                    <a:lnTo>
                      <a:pt x="17" y="8"/>
                    </a:lnTo>
                    <a:lnTo>
                      <a:pt x="19" y="8"/>
                    </a:lnTo>
                    <a:lnTo>
                      <a:pt x="20" y="8"/>
                    </a:lnTo>
                    <a:lnTo>
                      <a:pt x="22" y="8"/>
                    </a:lnTo>
                    <a:lnTo>
                      <a:pt x="24" y="8"/>
                    </a:lnTo>
                    <a:lnTo>
                      <a:pt x="25" y="8"/>
                    </a:lnTo>
                    <a:lnTo>
                      <a:pt x="27" y="8"/>
                    </a:lnTo>
                    <a:lnTo>
                      <a:pt x="29" y="8"/>
                    </a:lnTo>
                    <a:lnTo>
                      <a:pt x="31" y="8"/>
                    </a:lnTo>
                    <a:lnTo>
                      <a:pt x="32" y="8"/>
                    </a:lnTo>
                    <a:lnTo>
                      <a:pt x="34" y="8"/>
                    </a:lnTo>
                    <a:lnTo>
                      <a:pt x="36" y="8"/>
                    </a:lnTo>
                    <a:lnTo>
                      <a:pt x="38" y="8"/>
                    </a:lnTo>
                    <a:lnTo>
                      <a:pt x="39" y="8"/>
                    </a:lnTo>
                    <a:lnTo>
                      <a:pt x="41" y="8"/>
                    </a:lnTo>
                    <a:lnTo>
                      <a:pt x="43" y="8"/>
                    </a:lnTo>
                    <a:lnTo>
                      <a:pt x="45" y="8"/>
                    </a:lnTo>
                    <a:lnTo>
                      <a:pt x="47" y="8"/>
                    </a:lnTo>
                    <a:lnTo>
                      <a:pt x="49" y="8"/>
                    </a:lnTo>
                    <a:lnTo>
                      <a:pt x="51" y="8"/>
                    </a:lnTo>
                    <a:lnTo>
                      <a:pt x="53" y="8"/>
                    </a:lnTo>
                    <a:lnTo>
                      <a:pt x="55" y="8"/>
                    </a:lnTo>
                    <a:lnTo>
                      <a:pt x="56" y="8"/>
                    </a:lnTo>
                    <a:lnTo>
                      <a:pt x="59" y="8"/>
                    </a:lnTo>
                    <a:lnTo>
                      <a:pt x="61" y="8"/>
                    </a:lnTo>
                    <a:lnTo>
                      <a:pt x="63" y="8"/>
                    </a:lnTo>
                    <a:lnTo>
                      <a:pt x="65" y="8"/>
                    </a:lnTo>
                    <a:lnTo>
                      <a:pt x="67" y="8"/>
                    </a:lnTo>
                    <a:lnTo>
                      <a:pt x="69" y="8"/>
                    </a:lnTo>
                    <a:lnTo>
                      <a:pt x="71" y="8"/>
                    </a:lnTo>
                    <a:lnTo>
                      <a:pt x="73" y="8"/>
                    </a:lnTo>
                    <a:lnTo>
                      <a:pt x="75" y="8"/>
                    </a:lnTo>
                    <a:lnTo>
                      <a:pt x="77" y="8"/>
                    </a:lnTo>
                    <a:lnTo>
                      <a:pt x="79" y="8"/>
                    </a:lnTo>
                    <a:lnTo>
                      <a:pt x="82" y="8"/>
                    </a:lnTo>
                    <a:lnTo>
                      <a:pt x="83" y="8"/>
                    </a:lnTo>
                    <a:lnTo>
                      <a:pt x="86" y="8"/>
                    </a:lnTo>
                    <a:lnTo>
                      <a:pt x="88" y="8"/>
                    </a:lnTo>
                    <a:lnTo>
                      <a:pt x="90" y="8"/>
                    </a:lnTo>
                    <a:lnTo>
                      <a:pt x="92" y="8"/>
                    </a:lnTo>
                    <a:lnTo>
                      <a:pt x="95" y="8"/>
                    </a:lnTo>
                    <a:lnTo>
                      <a:pt x="97" y="8"/>
                    </a:lnTo>
                    <a:lnTo>
                      <a:pt x="99" y="8"/>
                    </a:lnTo>
                    <a:lnTo>
                      <a:pt x="101" y="8"/>
                    </a:lnTo>
                    <a:lnTo>
                      <a:pt x="104" y="8"/>
                    </a:lnTo>
                    <a:lnTo>
                      <a:pt x="106" y="8"/>
                    </a:lnTo>
                    <a:lnTo>
                      <a:pt x="108" y="8"/>
                    </a:lnTo>
                    <a:lnTo>
                      <a:pt x="110" y="8"/>
                    </a:lnTo>
                    <a:lnTo>
                      <a:pt x="113" y="8"/>
                    </a:lnTo>
                    <a:lnTo>
                      <a:pt x="115" y="8"/>
                    </a:lnTo>
                    <a:lnTo>
                      <a:pt x="117" y="8"/>
                    </a:lnTo>
                    <a:lnTo>
                      <a:pt x="119" y="8"/>
                    </a:lnTo>
                    <a:lnTo>
                      <a:pt x="122" y="8"/>
                    </a:lnTo>
                    <a:lnTo>
                      <a:pt x="124" y="8"/>
                    </a:lnTo>
                    <a:lnTo>
                      <a:pt x="127" y="8"/>
                    </a:lnTo>
                    <a:lnTo>
                      <a:pt x="129" y="8"/>
                    </a:lnTo>
                    <a:lnTo>
                      <a:pt x="131" y="8"/>
                    </a:lnTo>
                    <a:lnTo>
                      <a:pt x="134" y="8"/>
                    </a:lnTo>
                    <a:lnTo>
                      <a:pt x="136" y="8"/>
                    </a:lnTo>
                    <a:lnTo>
                      <a:pt x="139" y="8"/>
                    </a:lnTo>
                    <a:lnTo>
                      <a:pt x="141" y="8"/>
                    </a:lnTo>
                    <a:lnTo>
                      <a:pt x="143" y="8"/>
                    </a:lnTo>
                    <a:lnTo>
                      <a:pt x="146" y="8"/>
                    </a:lnTo>
                    <a:lnTo>
                      <a:pt x="149" y="8"/>
                    </a:lnTo>
                    <a:lnTo>
                      <a:pt x="152" y="8"/>
                    </a:lnTo>
                    <a:lnTo>
                      <a:pt x="155" y="8"/>
                    </a:lnTo>
                    <a:lnTo>
                      <a:pt x="157" y="8"/>
                    </a:lnTo>
                    <a:lnTo>
                      <a:pt x="160" y="8"/>
                    </a:lnTo>
                    <a:lnTo>
                      <a:pt x="163" y="8"/>
                    </a:lnTo>
                    <a:lnTo>
                      <a:pt x="166" y="8"/>
                    </a:lnTo>
                    <a:lnTo>
                      <a:pt x="169" y="8"/>
                    </a:lnTo>
                    <a:lnTo>
                      <a:pt x="172" y="8"/>
                    </a:lnTo>
                    <a:lnTo>
                      <a:pt x="175" y="9"/>
                    </a:lnTo>
                    <a:lnTo>
                      <a:pt x="178" y="9"/>
                    </a:lnTo>
                    <a:lnTo>
                      <a:pt x="181" y="9"/>
                    </a:lnTo>
                    <a:lnTo>
                      <a:pt x="185" y="9"/>
                    </a:lnTo>
                    <a:lnTo>
                      <a:pt x="187" y="9"/>
                    </a:lnTo>
                    <a:lnTo>
                      <a:pt x="190" y="9"/>
                    </a:lnTo>
                    <a:lnTo>
                      <a:pt x="193" y="9"/>
                    </a:lnTo>
                    <a:lnTo>
                      <a:pt x="196" y="9"/>
                    </a:lnTo>
                    <a:lnTo>
                      <a:pt x="199" y="9"/>
                    </a:lnTo>
                    <a:lnTo>
                      <a:pt x="203" y="9"/>
                    </a:lnTo>
                    <a:lnTo>
                      <a:pt x="206" y="9"/>
                    </a:lnTo>
                    <a:lnTo>
                      <a:pt x="208" y="9"/>
                    </a:lnTo>
                    <a:lnTo>
                      <a:pt x="211" y="9"/>
                    </a:lnTo>
                    <a:lnTo>
                      <a:pt x="214" y="9"/>
                    </a:lnTo>
                    <a:lnTo>
                      <a:pt x="218" y="9"/>
                    </a:lnTo>
                    <a:lnTo>
                      <a:pt x="221" y="9"/>
                    </a:lnTo>
                    <a:lnTo>
                      <a:pt x="223" y="9"/>
                    </a:lnTo>
                    <a:lnTo>
                      <a:pt x="226" y="9"/>
                    </a:lnTo>
                    <a:lnTo>
                      <a:pt x="228" y="9"/>
                    </a:lnTo>
                    <a:lnTo>
                      <a:pt x="232" y="9"/>
                    </a:lnTo>
                    <a:lnTo>
                      <a:pt x="234" y="9"/>
                    </a:lnTo>
                    <a:lnTo>
                      <a:pt x="237" y="9"/>
                    </a:lnTo>
                    <a:lnTo>
                      <a:pt x="239" y="10"/>
                    </a:lnTo>
                    <a:lnTo>
                      <a:pt x="242" y="10"/>
                    </a:lnTo>
                    <a:lnTo>
                      <a:pt x="244" y="10"/>
                    </a:lnTo>
                    <a:lnTo>
                      <a:pt x="246" y="10"/>
                    </a:lnTo>
                    <a:lnTo>
                      <a:pt x="249" y="10"/>
                    </a:lnTo>
                    <a:lnTo>
                      <a:pt x="251" y="10"/>
                    </a:lnTo>
                    <a:lnTo>
                      <a:pt x="254" y="10"/>
                    </a:lnTo>
                    <a:lnTo>
                      <a:pt x="256" y="10"/>
                    </a:lnTo>
                    <a:lnTo>
                      <a:pt x="258" y="10"/>
                    </a:lnTo>
                    <a:lnTo>
                      <a:pt x="260" y="10"/>
                    </a:lnTo>
                    <a:lnTo>
                      <a:pt x="262" y="10"/>
                    </a:lnTo>
                    <a:lnTo>
                      <a:pt x="263" y="10"/>
                    </a:lnTo>
                    <a:lnTo>
                      <a:pt x="265" y="10"/>
                    </a:lnTo>
                    <a:lnTo>
                      <a:pt x="267" y="10"/>
                    </a:lnTo>
                    <a:lnTo>
                      <a:pt x="268" y="10"/>
                    </a:lnTo>
                    <a:lnTo>
                      <a:pt x="270" y="10"/>
                    </a:lnTo>
                    <a:lnTo>
                      <a:pt x="271" y="10"/>
                    </a:lnTo>
                    <a:lnTo>
                      <a:pt x="272" y="10"/>
                    </a:lnTo>
                    <a:lnTo>
                      <a:pt x="273" y="10"/>
                    </a:lnTo>
                    <a:lnTo>
                      <a:pt x="275" y="10"/>
                    </a:lnTo>
                    <a:lnTo>
                      <a:pt x="276" y="10"/>
                    </a:lnTo>
                    <a:lnTo>
                      <a:pt x="277" y="10"/>
                    </a:lnTo>
                    <a:lnTo>
                      <a:pt x="278"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29" name="Freeform 157"/>
              <p:cNvSpPr>
                <a:spLocks/>
              </p:cNvSpPr>
              <p:nvPr/>
            </p:nvSpPr>
            <p:spPr bwMode="auto">
              <a:xfrm>
                <a:off x="2472" y="1688"/>
                <a:ext cx="40" cy="28"/>
              </a:xfrm>
              <a:custGeom>
                <a:avLst/>
                <a:gdLst/>
                <a:ahLst/>
                <a:cxnLst>
                  <a:cxn ang="0">
                    <a:pos x="40" y="0"/>
                  </a:cxn>
                  <a:cxn ang="0">
                    <a:pos x="0" y="28"/>
                  </a:cxn>
                  <a:cxn ang="0">
                    <a:pos x="0" y="28"/>
                  </a:cxn>
                  <a:cxn ang="0">
                    <a:pos x="0" y="27"/>
                  </a:cxn>
                  <a:cxn ang="0">
                    <a:pos x="0" y="26"/>
                  </a:cxn>
                  <a:cxn ang="0">
                    <a:pos x="0" y="26"/>
                  </a:cxn>
                  <a:cxn ang="0">
                    <a:pos x="0" y="25"/>
                  </a:cxn>
                  <a:cxn ang="0">
                    <a:pos x="0" y="24"/>
                  </a:cxn>
                  <a:cxn ang="0">
                    <a:pos x="0" y="23"/>
                  </a:cxn>
                  <a:cxn ang="0">
                    <a:pos x="1" y="22"/>
                  </a:cxn>
                  <a:cxn ang="0">
                    <a:pos x="2" y="21"/>
                  </a:cxn>
                  <a:cxn ang="0">
                    <a:pos x="3" y="20"/>
                  </a:cxn>
                  <a:cxn ang="0">
                    <a:pos x="4" y="19"/>
                  </a:cxn>
                  <a:cxn ang="0">
                    <a:pos x="6" y="17"/>
                  </a:cxn>
                  <a:cxn ang="0">
                    <a:pos x="7" y="16"/>
                  </a:cxn>
                  <a:cxn ang="0">
                    <a:pos x="8" y="16"/>
                  </a:cxn>
                  <a:cxn ang="0">
                    <a:pos x="9" y="15"/>
                  </a:cxn>
                  <a:cxn ang="0">
                    <a:pos x="10" y="15"/>
                  </a:cxn>
                  <a:cxn ang="0">
                    <a:pos x="12" y="14"/>
                  </a:cxn>
                  <a:cxn ang="0">
                    <a:pos x="13" y="13"/>
                  </a:cxn>
                  <a:cxn ang="0">
                    <a:pos x="14" y="12"/>
                  </a:cxn>
                  <a:cxn ang="0">
                    <a:pos x="16" y="12"/>
                  </a:cxn>
                  <a:cxn ang="0">
                    <a:pos x="17" y="11"/>
                  </a:cxn>
                  <a:cxn ang="0">
                    <a:pos x="18" y="10"/>
                  </a:cxn>
                  <a:cxn ang="0">
                    <a:pos x="20" y="9"/>
                  </a:cxn>
                  <a:cxn ang="0">
                    <a:pos x="21" y="9"/>
                  </a:cxn>
                  <a:cxn ang="0">
                    <a:pos x="22" y="8"/>
                  </a:cxn>
                  <a:cxn ang="0">
                    <a:pos x="23" y="7"/>
                  </a:cxn>
                  <a:cxn ang="0">
                    <a:pos x="24" y="6"/>
                  </a:cxn>
                  <a:cxn ang="0">
                    <a:pos x="26" y="6"/>
                  </a:cxn>
                  <a:cxn ang="0">
                    <a:pos x="27" y="6"/>
                  </a:cxn>
                  <a:cxn ang="0">
                    <a:pos x="28" y="5"/>
                  </a:cxn>
                  <a:cxn ang="0">
                    <a:pos x="29" y="5"/>
                  </a:cxn>
                  <a:cxn ang="0">
                    <a:pos x="31" y="4"/>
                  </a:cxn>
                  <a:cxn ang="0">
                    <a:pos x="33" y="3"/>
                  </a:cxn>
                  <a:cxn ang="0">
                    <a:pos x="35" y="2"/>
                  </a:cxn>
                  <a:cxn ang="0">
                    <a:pos x="36" y="1"/>
                  </a:cxn>
                  <a:cxn ang="0">
                    <a:pos x="37" y="1"/>
                  </a:cxn>
                  <a:cxn ang="0">
                    <a:pos x="39" y="0"/>
                  </a:cxn>
                  <a:cxn ang="0">
                    <a:pos x="39" y="0"/>
                  </a:cxn>
                  <a:cxn ang="0">
                    <a:pos x="40" y="0"/>
                  </a:cxn>
                  <a:cxn ang="0">
                    <a:pos x="40" y="0"/>
                  </a:cxn>
                </a:cxnLst>
                <a:rect l="0" t="0" r="r" b="b"/>
                <a:pathLst>
                  <a:path w="40" h="28">
                    <a:moveTo>
                      <a:pt x="40" y="0"/>
                    </a:moveTo>
                    <a:lnTo>
                      <a:pt x="0" y="28"/>
                    </a:lnTo>
                    <a:lnTo>
                      <a:pt x="0" y="28"/>
                    </a:lnTo>
                    <a:lnTo>
                      <a:pt x="0" y="27"/>
                    </a:lnTo>
                    <a:lnTo>
                      <a:pt x="0" y="26"/>
                    </a:lnTo>
                    <a:lnTo>
                      <a:pt x="0" y="26"/>
                    </a:lnTo>
                    <a:lnTo>
                      <a:pt x="0" y="25"/>
                    </a:lnTo>
                    <a:lnTo>
                      <a:pt x="0" y="24"/>
                    </a:lnTo>
                    <a:lnTo>
                      <a:pt x="0" y="23"/>
                    </a:lnTo>
                    <a:lnTo>
                      <a:pt x="1" y="22"/>
                    </a:lnTo>
                    <a:lnTo>
                      <a:pt x="2" y="21"/>
                    </a:lnTo>
                    <a:lnTo>
                      <a:pt x="3" y="20"/>
                    </a:lnTo>
                    <a:lnTo>
                      <a:pt x="4" y="19"/>
                    </a:lnTo>
                    <a:lnTo>
                      <a:pt x="6" y="17"/>
                    </a:lnTo>
                    <a:lnTo>
                      <a:pt x="7" y="16"/>
                    </a:lnTo>
                    <a:lnTo>
                      <a:pt x="8" y="16"/>
                    </a:lnTo>
                    <a:lnTo>
                      <a:pt x="9" y="15"/>
                    </a:lnTo>
                    <a:lnTo>
                      <a:pt x="10" y="15"/>
                    </a:lnTo>
                    <a:lnTo>
                      <a:pt x="12" y="14"/>
                    </a:lnTo>
                    <a:lnTo>
                      <a:pt x="13" y="13"/>
                    </a:lnTo>
                    <a:lnTo>
                      <a:pt x="14" y="12"/>
                    </a:lnTo>
                    <a:lnTo>
                      <a:pt x="16" y="12"/>
                    </a:lnTo>
                    <a:lnTo>
                      <a:pt x="17" y="11"/>
                    </a:lnTo>
                    <a:lnTo>
                      <a:pt x="18" y="10"/>
                    </a:lnTo>
                    <a:lnTo>
                      <a:pt x="20" y="9"/>
                    </a:lnTo>
                    <a:lnTo>
                      <a:pt x="21" y="9"/>
                    </a:lnTo>
                    <a:lnTo>
                      <a:pt x="22" y="8"/>
                    </a:lnTo>
                    <a:lnTo>
                      <a:pt x="23" y="7"/>
                    </a:lnTo>
                    <a:lnTo>
                      <a:pt x="24" y="6"/>
                    </a:lnTo>
                    <a:lnTo>
                      <a:pt x="26" y="6"/>
                    </a:lnTo>
                    <a:lnTo>
                      <a:pt x="27" y="6"/>
                    </a:lnTo>
                    <a:lnTo>
                      <a:pt x="28" y="5"/>
                    </a:lnTo>
                    <a:lnTo>
                      <a:pt x="29" y="5"/>
                    </a:lnTo>
                    <a:lnTo>
                      <a:pt x="31" y="4"/>
                    </a:lnTo>
                    <a:lnTo>
                      <a:pt x="33" y="3"/>
                    </a:lnTo>
                    <a:lnTo>
                      <a:pt x="35" y="2"/>
                    </a:lnTo>
                    <a:lnTo>
                      <a:pt x="36" y="1"/>
                    </a:lnTo>
                    <a:lnTo>
                      <a:pt x="37" y="1"/>
                    </a:lnTo>
                    <a:lnTo>
                      <a:pt x="39" y="0"/>
                    </a:lnTo>
                    <a:lnTo>
                      <a:pt x="39" y="0"/>
                    </a:lnTo>
                    <a:lnTo>
                      <a:pt x="40" y="0"/>
                    </a:lnTo>
                    <a:lnTo>
                      <a:pt x="4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0" name="Freeform 158"/>
              <p:cNvSpPr>
                <a:spLocks/>
              </p:cNvSpPr>
              <p:nvPr/>
            </p:nvSpPr>
            <p:spPr bwMode="auto">
              <a:xfrm>
                <a:off x="2446" y="1659"/>
                <a:ext cx="73" cy="128"/>
              </a:xfrm>
              <a:custGeom>
                <a:avLst/>
                <a:gdLst/>
                <a:ahLst/>
                <a:cxnLst>
                  <a:cxn ang="0">
                    <a:pos x="3" y="10"/>
                  </a:cxn>
                  <a:cxn ang="0">
                    <a:pos x="11" y="9"/>
                  </a:cxn>
                  <a:cxn ang="0">
                    <a:pos x="17" y="9"/>
                  </a:cxn>
                  <a:cxn ang="0">
                    <a:pos x="24" y="8"/>
                  </a:cxn>
                  <a:cxn ang="0">
                    <a:pos x="29" y="8"/>
                  </a:cxn>
                  <a:cxn ang="0">
                    <a:pos x="36" y="8"/>
                  </a:cxn>
                  <a:cxn ang="0">
                    <a:pos x="44" y="8"/>
                  </a:cxn>
                  <a:cxn ang="0">
                    <a:pos x="50" y="9"/>
                  </a:cxn>
                  <a:cxn ang="0">
                    <a:pos x="59" y="12"/>
                  </a:cxn>
                  <a:cxn ang="0">
                    <a:pos x="62" y="15"/>
                  </a:cxn>
                  <a:cxn ang="0">
                    <a:pos x="62" y="21"/>
                  </a:cxn>
                  <a:cxn ang="0">
                    <a:pos x="62" y="29"/>
                  </a:cxn>
                  <a:cxn ang="0">
                    <a:pos x="62" y="40"/>
                  </a:cxn>
                  <a:cxn ang="0">
                    <a:pos x="62" y="52"/>
                  </a:cxn>
                  <a:cxn ang="0">
                    <a:pos x="63" y="65"/>
                  </a:cxn>
                  <a:cxn ang="0">
                    <a:pos x="63" y="79"/>
                  </a:cxn>
                  <a:cxn ang="0">
                    <a:pos x="64" y="92"/>
                  </a:cxn>
                  <a:cxn ang="0">
                    <a:pos x="64" y="103"/>
                  </a:cxn>
                  <a:cxn ang="0">
                    <a:pos x="64" y="114"/>
                  </a:cxn>
                  <a:cxn ang="0">
                    <a:pos x="65" y="122"/>
                  </a:cxn>
                  <a:cxn ang="0">
                    <a:pos x="65" y="127"/>
                  </a:cxn>
                  <a:cxn ang="0">
                    <a:pos x="66" y="127"/>
                  </a:cxn>
                  <a:cxn ang="0">
                    <a:pos x="69" y="122"/>
                  </a:cxn>
                  <a:cxn ang="0">
                    <a:pos x="71" y="116"/>
                  </a:cxn>
                  <a:cxn ang="0">
                    <a:pos x="71" y="111"/>
                  </a:cxn>
                  <a:cxn ang="0">
                    <a:pos x="71" y="106"/>
                  </a:cxn>
                  <a:cxn ang="0">
                    <a:pos x="71" y="101"/>
                  </a:cxn>
                  <a:cxn ang="0">
                    <a:pos x="71" y="96"/>
                  </a:cxn>
                  <a:cxn ang="0">
                    <a:pos x="71" y="91"/>
                  </a:cxn>
                  <a:cxn ang="0">
                    <a:pos x="71" y="85"/>
                  </a:cxn>
                  <a:cxn ang="0">
                    <a:pos x="70" y="80"/>
                  </a:cxn>
                  <a:cxn ang="0">
                    <a:pos x="70" y="76"/>
                  </a:cxn>
                  <a:cxn ang="0">
                    <a:pos x="70" y="73"/>
                  </a:cxn>
                  <a:cxn ang="0">
                    <a:pos x="70" y="66"/>
                  </a:cxn>
                  <a:cxn ang="0">
                    <a:pos x="70" y="61"/>
                  </a:cxn>
                  <a:cxn ang="0">
                    <a:pos x="70" y="57"/>
                  </a:cxn>
                  <a:cxn ang="0">
                    <a:pos x="71" y="52"/>
                  </a:cxn>
                  <a:cxn ang="0">
                    <a:pos x="71" y="46"/>
                  </a:cxn>
                  <a:cxn ang="0">
                    <a:pos x="71" y="40"/>
                  </a:cxn>
                  <a:cxn ang="0">
                    <a:pos x="72" y="32"/>
                  </a:cxn>
                  <a:cxn ang="0">
                    <a:pos x="72" y="25"/>
                  </a:cxn>
                  <a:cxn ang="0">
                    <a:pos x="72" y="19"/>
                  </a:cxn>
                  <a:cxn ang="0">
                    <a:pos x="72" y="14"/>
                  </a:cxn>
                  <a:cxn ang="0">
                    <a:pos x="68" y="9"/>
                  </a:cxn>
                  <a:cxn ang="0">
                    <a:pos x="62" y="5"/>
                  </a:cxn>
                  <a:cxn ang="0">
                    <a:pos x="54" y="2"/>
                  </a:cxn>
                  <a:cxn ang="0">
                    <a:pos x="47" y="0"/>
                  </a:cxn>
                  <a:cxn ang="0">
                    <a:pos x="41" y="0"/>
                  </a:cxn>
                  <a:cxn ang="0">
                    <a:pos x="34" y="0"/>
                  </a:cxn>
                  <a:cxn ang="0">
                    <a:pos x="26" y="1"/>
                  </a:cxn>
                  <a:cxn ang="0">
                    <a:pos x="18" y="2"/>
                  </a:cxn>
                  <a:cxn ang="0">
                    <a:pos x="11" y="4"/>
                  </a:cxn>
                  <a:cxn ang="0">
                    <a:pos x="6" y="6"/>
                  </a:cxn>
                  <a:cxn ang="0">
                    <a:pos x="1" y="9"/>
                  </a:cxn>
                </a:cxnLst>
                <a:rect l="0" t="0" r="r" b="b"/>
                <a:pathLst>
                  <a:path w="73" h="128">
                    <a:moveTo>
                      <a:pt x="0" y="11"/>
                    </a:moveTo>
                    <a:lnTo>
                      <a:pt x="0" y="11"/>
                    </a:lnTo>
                    <a:lnTo>
                      <a:pt x="1" y="11"/>
                    </a:lnTo>
                    <a:lnTo>
                      <a:pt x="2" y="11"/>
                    </a:lnTo>
                    <a:lnTo>
                      <a:pt x="3" y="10"/>
                    </a:lnTo>
                    <a:lnTo>
                      <a:pt x="5" y="10"/>
                    </a:lnTo>
                    <a:lnTo>
                      <a:pt x="7" y="10"/>
                    </a:lnTo>
                    <a:lnTo>
                      <a:pt x="8" y="10"/>
                    </a:lnTo>
                    <a:lnTo>
                      <a:pt x="10" y="10"/>
                    </a:lnTo>
                    <a:lnTo>
                      <a:pt x="11" y="9"/>
                    </a:lnTo>
                    <a:lnTo>
                      <a:pt x="12" y="9"/>
                    </a:lnTo>
                    <a:lnTo>
                      <a:pt x="13" y="9"/>
                    </a:lnTo>
                    <a:lnTo>
                      <a:pt x="14" y="9"/>
                    </a:lnTo>
                    <a:lnTo>
                      <a:pt x="16" y="9"/>
                    </a:lnTo>
                    <a:lnTo>
                      <a:pt x="17" y="9"/>
                    </a:lnTo>
                    <a:lnTo>
                      <a:pt x="18" y="9"/>
                    </a:lnTo>
                    <a:lnTo>
                      <a:pt x="20" y="9"/>
                    </a:lnTo>
                    <a:lnTo>
                      <a:pt x="21" y="8"/>
                    </a:lnTo>
                    <a:lnTo>
                      <a:pt x="22" y="8"/>
                    </a:lnTo>
                    <a:lnTo>
                      <a:pt x="24" y="8"/>
                    </a:lnTo>
                    <a:lnTo>
                      <a:pt x="25" y="8"/>
                    </a:lnTo>
                    <a:lnTo>
                      <a:pt x="26" y="8"/>
                    </a:lnTo>
                    <a:lnTo>
                      <a:pt x="27" y="8"/>
                    </a:lnTo>
                    <a:lnTo>
                      <a:pt x="29" y="8"/>
                    </a:lnTo>
                    <a:lnTo>
                      <a:pt x="29" y="8"/>
                    </a:lnTo>
                    <a:lnTo>
                      <a:pt x="31" y="8"/>
                    </a:lnTo>
                    <a:lnTo>
                      <a:pt x="32" y="8"/>
                    </a:lnTo>
                    <a:lnTo>
                      <a:pt x="33" y="8"/>
                    </a:lnTo>
                    <a:lnTo>
                      <a:pt x="35" y="8"/>
                    </a:lnTo>
                    <a:lnTo>
                      <a:pt x="36" y="8"/>
                    </a:lnTo>
                    <a:lnTo>
                      <a:pt x="38" y="8"/>
                    </a:lnTo>
                    <a:lnTo>
                      <a:pt x="40" y="8"/>
                    </a:lnTo>
                    <a:lnTo>
                      <a:pt x="41" y="8"/>
                    </a:lnTo>
                    <a:lnTo>
                      <a:pt x="42" y="8"/>
                    </a:lnTo>
                    <a:lnTo>
                      <a:pt x="44" y="8"/>
                    </a:lnTo>
                    <a:lnTo>
                      <a:pt x="45" y="8"/>
                    </a:lnTo>
                    <a:lnTo>
                      <a:pt x="47" y="8"/>
                    </a:lnTo>
                    <a:lnTo>
                      <a:pt x="48" y="8"/>
                    </a:lnTo>
                    <a:lnTo>
                      <a:pt x="49" y="8"/>
                    </a:lnTo>
                    <a:lnTo>
                      <a:pt x="50" y="9"/>
                    </a:lnTo>
                    <a:lnTo>
                      <a:pt x="52" y="9"/>
                    </a:lnTo>
                    <a:lnTo>
                      <a:pt x="54" y="10"/>
                    </a:lnTo>
                    <a:lnTo>
                      <a:pt x="56" y="11"/>
                    </a:lnTo>
                    <a:lnTo>
                      <a:pt x="58" y="11"/>
                    </a:lnTo>
                    <a:lnTo>
                      <a:pt x="59" y="12"/>
                    </a:lnTo>
                    <a:lnTo>
                      <a:pt x="61" y="12"/>
                    </a:lnTo>
                    <a:lnTo>
                      <a:pt x="62" y="13"/>
                    </a:lnTo>
                    <a:lnTo>
                      <a:pt x="62" y="13"/>
                    </a:lnTo>
                    <a:lnTo>
                      <a:pt x="62" y="14"/>
                    </a:lnTo>
                    <a:lnTo>
                      <a:pt x="62" y="15"/>
                    </a:lnTo>
                    <a:lnTo>
                      <a:pt x="62" y="16"/>
                    </a:lnTo>
                    <a:lnTo>
                      <a:pt x="62" y="16"/>
                    </a:lnTo>
                    <a:lnTo>
                      <a:pt x="62" y="18"/>
                    </a:lnTo>
                    <a:lnTo>
                      <a:pt x="62" y="19"/>
                    </a:lnTo>
                    <a:lnTo>
                      <a:pt x="62" y="21"/>
                    </a:lnTo>
                    <a:lnTo>
                      <a:pt x="62" y="22"/>
                    </a:lnTo>
                    <a:lnTo>
                      <a:pt x="62" y="23"/>
                    </a:lnTo>
                    <a:lnTo>
                      <a:pt x="62" y="25"/>
                    </a:lnTo>
                    <a:lnTo>
                      <a:pt x="62" y="27"/>
                    </a:lnTo>
                    <a:lnTo>
                      <a:pt x="62" y="29"/>
                    </a:lnTo>
                    <a:lnTo>
                      <a:pt x="62" y="31"/>
                    </a:lnTo>
                    <a:lnTo>
                      <a:pt x="62" y="33"/>
                    </a:lnTo>
                    <a:lnTo>
                      <a:pt x="62" y="35"/>
                    </a:lnTo>
                    <a:lnTo>
                      <a:pt x="62" y="37"/>
                    </a:lnTo>
                    <a:lnTo>
                      <a:pt x="62" y="40"/>
                    </a:lnTo>
                    <a:lnTo>
                      <a:pt x="62" y="42"/>
                    </a:lnTo>
                    <a:lnTo>
                      <a:pt x="62" y="44"/>
                    </a:lnTo>
                    <a:lnTo>
                      <a:pt x="62" y="47"/>
                    </a:lnTo>
                    <a:lnTo>
                      <a:pt x="62" y="50"/>
                    </a:lnTo>
                    <a:lnTo>
                      <a:pt x="62" y="52"/>
                    </a:lnTo>
                    <a:lnTo>
                      <a:pt x="62" y="55"/>
                    </a:lnTo>
                    <a:lnTo>
                      <a:pt x="62" y="57"/>
                    </a:lnTo>
                    <a:lnTo>
                      <a:pt x="63" y="60"/>
                    </a:lnTo>
                    <a:lnTo>
                      <a:pt x="63" y="63"/>
                    </a:lnTo>
                    <a:lnTo>
                      <a:pt x="63" y="65"/>
                    </a:lnTo>
                    <a:lnTo>
                      <a:pt x="63" y="68"/>
                    </a:lnTo>
                    <a:lnTo>
                      <a:pt x="63" y="71"/>
                    </a:lnTo>
                    <a:lnTo>
                      <a:pt x="63" y="73"/>
                    </a:lnTo>
                    <a:lnTo>
                      <a:pt x="63" y="76"/>
                    </a:lnTo>
                    <a:lnTo>
                      <a:pt x="63" y="79"/>
                    </a:lnTo>
                    <a:lnTo>
                      <a:pt x="63" y="81"/>
                    </a:lnTo>
                    <a:lnTo>
                      <a:pt x="63" y="84"/>
                    </a:lnTo>
                    <a:lnTo>
                      <a:pt x="63" y="86"/>
                    </a:lnTo>
                    <a:lnTo>
                      <a:pt x="63" y="89"/>
                    </a:lnTo>
                    <a:lnTo>
                      <a:pt x="64" y="92"/>
                    </a:lnTo>
                    <a:lnTo>
                      <a:pt x="64" y="94"/>
                    </a:lnTo>
                    <a:lnTo>
                      <a:pt x="64" y="97"/>
                    </a:lnTo>
                    <a:lnTo>
                      <a:pt x="64" y="99"/>
                    </a:lnTo>
                    <a:lnTo>
                      <a:pt x="64" y="101"/>
                    </a:lnTo>
                    <a:lnTo>
                      <a:pt x="64" y="103"/>
                    </a:lnTo>
                    <a:lnTo>
                      <a:pt x="64" y="106"/>
                    </a:lnTo>
                    <a:lnTo>
                      <a:pt x="64" y="108"/>
                    </a:lnTo>
                    <a:lnTo>
                      <a:pt x="64" y="110"/>
                    </a:lnTo>
                    <a:lnTo>
                      <a:pt x="64" y="112"/>
                    </a:lnTo>
                    <a:lnTo>
                      <a:pt x="64" y="114"/>
                    </a:lnTo>
                    <a:lnTo>
                      <a:pt x="64" y="116"/>
                    </a:lnTo>
                    <a:lnTo>
                      <a:pt x="65" y="117"/>
                    </a:lnTo>
                    <a:lnTo>
                      <a:pt x="65" y="119"/>
                    </a:lnTo>
                    <a:lnTo>
                      <a:pt x="65" y="120"/>
                    </a:lnTo>
                    <a:lnTo>
                      <a:pt x="65" y="122"/>
                    </a:lnTo>
                    <a:lnTo>
                      <a:pt x="65" y="123"/>
                    </a:lnTo>
                    <a:lnTo>
                      <a:pt x="65" y="124"/>
                    </a:lnTo>
                    <a:lnTo>
                      <a:pt x="65" y="125"/>
                    </a:lnTo>
                    <a:lnTo>
                      <a:pt x="65" y="126"/>
                    </a:lnTo>
                    <a:lnTo>
                      <a:pt x="65" y="127"/>
                    </a:lnTo>
                    <a:lnTo>
                      <a:pt x="65" y="128"/>
                    </a:lnTo>
                    <a:lnTo>
                      <a:pt x="65" y="128"/>
                    </a:lnTo>
                    <a:lnTo>
                      <a:pt x="65" y="128"/>
                    </a:lnTo>
                    <a:lnTo>
                      <a:pt x="65" y="128"/>
                    </a:lnTo>
                    <a:lnTo>
                      <a:pt x="66" y="127"/>
                    </a:lnTo>
                    <a:lnTo>
                      <a:pt x="67" y="126"/>
                    </a:lnTo>
                    <a:lnTo>
                      <a:pt x="68" y="125"/>
                    </a:lnTo>
                    <a:lnTo>
                      <a:pt x="68" y="124"/>
                    </a:lnTo>
                    <a:lnTo>
                      <a:pt x="69" y="123"/>
                    </a:lnTo>
                    <a:lnTo>
                      <a:pt x="69" y="122"/>
                    </a:lnTo>
                    <a:lnTo>
                      <a:pt x="70" y="121"/>
                    </a:lnTo>
                    <a:lnTo>
                      <a:pt x="71" y="120"/>
                    </a:lnTo>
                    <a:lnTo>
                      <a:pt x="71" y="119"/>
                    </a:lnTo>
                    <a:lnTo>
                      <a:pt x="71" y="117"/>
                    </a:lnTo>
                    <a:lnTo>
                      <a:pt x="71" y="116"/>
                    </a:lnTo>
                    <a:lnTo>
                      <a:pt x="71" y="114"/>
                    </a:lnTo>
                    <a:lnTo>
                      <a:pt x="71" y="114"/>
                    </a:lnTo>
                    <a:lnTo>
                      <a:pt x="71" y="113"/>
                    </a:lnTo>
                    <a:lnTo>
                      <a:pt x="71" y="112"/>
                    </a:lnTo>
                    <a:lnTo>
                      <a:pt x="71" y="111"/>
                    </a:lnTo>
                    <a:lnTo>
                      <a:pt x="71" y="110"/>
                    </a:lnTo>
                    <a:lnTo>
                      <a:pt x="71" y="109"/>
                    </a:lnTo>
                    <a:lnTo>
                      <a:pt x="71" y="108"/>
                    </a:lnTo>
                    <a:lnTo>
                      <a:pt x="72" y="107"/>
                    </a:lnTo>
                    <a:lnTo>
                      <a:pt x="71" y="106"/>
                    </a:lnTo>
                    <a:lnTo>
                      <a:pt x="71" y="105"/>
                    </a:lnTo>
                    <a:lnTo>
                      <a:pt x="71" y="104"/>
                    </a:lnTo>
                    <a:lnTo>
                      <a:pt x="71" y="103"/>
                    </a:lnTo>
                    <a:lnTo>
                      <a:pt x="71" y="102"/>
                    </a:lnTo>
                    <a:lnTo>
                      <a:pt x="71" y="101"/>
                    </a:lnTo>
                    <a:lnTo>
                      <a:pt x="71" y="100"/>
                    </a:lnTo>
                    <a:lnTo>
                      <a:pt x="71" y="99"/>
                    </a:lnTo>
                    <a:lnTo>
                      <a:pt x="71" y="98"/>
                    </a:lnTo>
                    <a:lnTo>
                      <a:pt x="71" y="97"/>
                    </a:lnTo>
                    <a:lnTo>
                      <a:pt x="71" y="96"/>
                    </a:lnTo>
                    <a:lnTo>
                      <a:pt x="71" y="95"/>
                    </a:lnTo>
                    <a:lnTo>
                      <a:pt x="71" y="94"/>
                    </a:lnTo>
                    <a:lnTo>
                      <a:pt x="71" y="93"/>
                    </a:lnTo>
                    <a:lnTo>
                      <a:pt x="71" y="92"/>
                    </a:lnTo>
                    <a:lnTo>
                      <a:pt x="71" y="91"/>
                    </a:lnTo>
                    <a:lnTo>
                      <a:pt x="71" y="89"/>
                    </a:lnTo>
                    <a:lnTo>
                      <a:pt x="71" y="88"/>
                    </a:lnTo>
                    <a:lnTo>
                      <a:pt x="71" y="87"/>
                    </a:lnTo>
                    <a:lnTo>
                      <a:pt x="71" y="86"/>
                    </a:lnTo>
                    <a:lnTo>
                      <a:pt x="71" y="85"/>
                    </a:lnTo>
                    <a:lnTo>
                      <a:pt x="71" y="84"/>
                    </a:lnTo>
                    <a:lnTo>
                      <a:pt x="71" y="83"/>
                    </a:lnTo>
                    <a:lnTo>
                      <a:pt x="71" y="82"/>
                    </a:lnTo>
                    <a:lnTo>
                      <a:pt x="70" y="81"/>
                    </a:lnTo>
                    <a:lnTo>
                      <a:pt x="70" y="80"/>
                    </a:lnTo>
                    <a:lnTo>
                      <a:pt x="70" y="79"/>
                    </a:lnTo>
                    <a:lnTo>
                      <a:pt x="70" y="79"/>
                    </a:lnTo>
                    <a:lnTo>
                      <a:pt x="70" y="78"/>
                    </a:lnTo>
                    <a:lnTo>
                      <a:pt x="70" y="77"/>
                    </a:lnTo>
                    <a:lnTo>
                      <a:pt x="70" y="76"/>
                    </a:lnTo>
                    <a:lnTo>
                      <a:pt x="70" y="75"/>
                    </a:lnTo>
                    <a:lnTo>
                      <a:pt x="70" y="74"/>
                    </a:lnTo>
                    <a:lnTo>
                      <a:pt x="70" y="74"/>
                    </a:lnTo>
                    <a:lnTo>
                      <a:pt x="70" y="73"/>
                    </a:lnTo>
                    <a:lnTo>
                      <a:pt x="70" y="73"/>
                    </a:lnTo>
                    <a:lnTo>
                      <a:pt x="70" y="71"/>
                    </a:lnTo>
                    <a:lnTo>
                      <a:pt x="70" y="70"/>
                    </a:lnTo>
                    <a:lnTo>
                      <a:pt x="70" y="69"/>
                    </a:lnTo>
                    <a:lnTo>
                      <a:pt x="70" y="68"/>
                    </a:lnTo>
                    <a:lnTo>
                      <a:pt x="70" y="66"/>
                    </a:lnTo>
                    <a:lnTo>
                      <a:pt x="70" y="65"/>
                    </a:lnTo>
                    <a:lnTo>
                      <a:pt x="70" y="64"/>
                    </a:lnTo>
                    <a:lnTo>
                      <a:pt x="70" y="63"/>
                    </a:lnTo>
                    <a:lnTo>
                      <a:pt x="70" y="62"/>
                    </a:lnTo>
                    <a:lnTo>
                      <a:pt x="70" y="61"/>
                    </a:lnTo>
                    <a:lnTo>
                      <a:pt x="70" y="60"/>
                    </a:lnTo>
                    <a:lnTo>
                      <a:pt x="70" y="59"/>
                    </a:lnTo>
                    <a:lnTo>
                      <a:pt x="70" y="59"/>
                    </a:lnTo>
                    <a:lnTo>
                      <a:pt x="70" y="58"/>
                    </a:lnTo>
                    <a:lnTo>
                      <a:pt x="70" y="57"/>
                    </a:lnTo>
                    <a:lnTo>
                      <a:pt x="70" y="56"/>
                    </a:lnTo>
                    <a:lnTo>
                      <a:pt x="70" y="55"/>
                    </a:lnTo>
                    <a:lnTo>
                      <a:pt x="70" y="54"/>
                    </a:lnTo>
                    <a:lnTo>
                      <a:pt x="70" y="53"/>
                    </a:lnTo>
                    <a:lnTo>
                      <a:pt x="71" y="52"/>
                    </a:lnTo>
                    <a:lnTo>
                      <a:pt x="71" y="51"/>
                    </a:lnTo>
                    <a:lnTo>
                      <a:pt x="71" y="50"/>
                    </a:lnTo>
                    <a:lnTo>
                      <a:pt x="71" y="49"/>
                    </a:lnTo>
                    <a:lnTo>
                      <a:pt x="71" y="47"/>
                    </a:lnTo>
                    <a:lnTo>
                      <a:pt x="71" y="46"/>
                    </a:lnTo>
                    <a:lnTo>
                      <a:pt x="71" y="45"/>
                    </a:lnTo>
                    <a:lnTo>
                      <a:pt x="71" y="44"/>
                    </a:lnTo>
                    <a:lnTo>
                      <a:pt x="71" y="42"/>
                    </a:lnTo>
                    <a:lnTo>
                      <a:pt x="71" y="41"/>
                    </a:lnTo>
                    <a:lnTo>
                      <a:pt x="71" y="40"/>
                    </a:lnTo>
                    <a:lnTo>
                      <a:pt x="71" y="38"/>
                    </a:lnTo>
                    <a:lnTo>
                      <a:pt x="71" y="37"/>
                    </a:lnTo>
                    <a:lnTo>
                      <a:pt x="72" y="35"/>
                    </a:lnTo>
                    <a:lnTo>
                      <a:pt x="72" y="34"/>
                    </a:lnTo>
                    <a:lnTo>
                      <a:pt x="72" y="32"/>
                    </a:lnTo>
                    <a:lnTo>
                      <a:pt x="72" y="31"/>
                    </a:lnTo>
                    <a:lnTo>
                      <a:pt x="72" y="29"/>
                    </a:lnTo>
                    <a:lnTo>
                      <a:pt x="72" y="28"/>
                    </a:lnTo>
                    <a:lnTo>
                      <a:pt x="72" y="27"/>
                    </a:lnTo>
                    <a:lnTo>
                      <a:pt x="72" y="25"/>
                    </a:lnTo>
                    <a:lnTo>
                      <a:pt x="72" y="24"/>
                    </a:lnTo>
                    <a:lnTo>
                      <a:pt x="72" y="22"/>
                    </a:lnTo>
                    <a:lnTo>
                      <a:pt x="72" y="21"/>
                    </a:lnTo>
                    <a:lnTo>
                      <a:pt x="72" y="20"/>
                    </a:lnTo>
                    <a:lnTo>
                      <a:pt x="72" y="19"/>
                    </a:lnTo>
                    <a:lnTo>
                      <a:pt x="73" y="18"/>
                    </a:lnTo>
                    <a:lnTo>
                      <a:pt x="72" y="16"/>
                    </a:lnTo>
                    <a:lnTo>
                      <a:pt x="72" y="16"/>
                    </a:lnTo>
                    <a:lnTo>
                      <a:pt x="72" y="15"/>
                    </a:lnTo>
                    <a:lnTo>
                      <a:pt x="72" y="14"/>
                    </a:lnTo>
                    <a:lnTo>
                      <a:pt x="72" y="13"/>
                    </a:lnTo>
                    <a:lnTo>
                      <a:pt x="71" y="12"/>
                    </a:lnTo>
                    <a:lnTo>
                      <a:pt x="70" y="11"/>
                    </a:lnTo>
                    <a:lnTo>
                      <a:pt x="69" y="10"/>
                    </a:lnTo>
                    <a:lnTo>
                      <a:pt x="68" y="9"/>
                    </a:lnTo>
                    <a:lnTo>
                      <a:pt x="67" y="8"/>
                    </a:lnTo>
                    <a:lnTo>
                      <a:pt x="65" y="7"/>
                    </a:lnTo>
                    <a:lnTo>
                      <a:pt x="64" y="7"/>
                    </a:lnTo>
                    <a:lnTo>
                      <a:pt x="63" y="6"/>
                    </a:lnTo>
                    <a:lnTo>
                      <a:pt x="62" y="5"/>
                    </a:lnTo>
                    <a:lnTo>
                      <a:pt x="60" y="4"/>
                    </a:lnTo>
                    <a:lnTo>
                      <a:pt x="59" y="4"/>
                    </a:lnTo>
                    <a:lnTo>
                      <a:pt x="57" y="3"/>
                    </a:lnTo>
                    <a:lnTo>
                      <a:pt x="55" y="2"/>
                    </a:lnTo>
                    <a:lnTo>
                      <a:pt x="54" y="2"/>
                    </a:lnTo>
                    <a:lnTo>
                      <a:pt x="53" y="1"/>
                    </a:lnTo>
                    <a:lnTo>
                      <a:pt x="51" y="1"/>
                    </a:lnTo>
                    <a:lnTo>
                      <a:pt x="50" y="1"/>
                    </a:lnTo>
                    <a:lnTo>
                      <a:pt x="49" y="0"/>
                    </a:lnTo>
                    <a:lnTo>
                      <a:pt x="47" y="0"/>
                    </a:lnTo>
                    <a:lnTo>
                      <a:pt x="46" y="0"/>
                    </a:lnTo>
                    <a:lnTo>
                      <a:pt x="45" y="0"/>
                    </a:lnTo>
                    <a:lnTo>
                      <a:pt x="44" y="0"/>
                    </a:lnTo>
                    <a:lnTo>
                      <a:pt x="43" y="0"/>
                    </a:lnTo>
                    <a:lnTo>
                      <a:pt x="41" y="0"/>
                    </a:lnTo>
                    <a:lnTo>
                      <a:pt x="40" y="0"/>
                    </a:lnTo>
                    <a:lnTo>
                      <a:pt x="38" y="0"/>
                    </a:lnTo>
                    <a:lnTo>
                      <a:pt x="37" y="0"/>
                    </a:lnTo>
                    <a:lnTo>
                      <a:pt x="35" y="0"/>
                    </a:lnTo>
                    <a:lnTo>
                      <a:pt x="34" y="0"/>
                    </a:lnTo>
                    <a:lnTo>
                      <a:pt x="32" y="0"/>
                    </a:lnTo>
                    <a:lnTo>
                      <a:pt x="31" y="1"/>
                    </a:lnTo>
                    <a:lnTo>
                      <a:pt x="29" y="1"/>
                    </a:lnTo>
                    <a:lnTo>
                      <a:pt x="27" y="1"/>
                    </a:lnTo>
                    <a:lnTo>
                      <a:pt x="26" y="1"/>
                    </a:lnTo>
                    <a:lnTo>
                      <a:pt x="24" y="1"/>
                    </a:lnTo>
                    <a:lnTo>
                      <a:pt x="22" y="1"/>
                    </a:lnTo>
                    <a:lnTo>
                      <a:pt x="21" y="2"/>
                    </a:lnTo>
                    <a:lnTo>
                      <a:pt x="19" y="2"/>
                    </a:lnTo>
                    <a:lnTo>
                      <a:pt x="18" y="2"/>
                    </a:lnTo>
                    <a:lnTo>
                      <a:pt x="16" y="2"/>
                    </a:lnTo>
                    <a:lnTo>
                      <a:pt x="15" y="3"/>
                    </a:lnTo>
                    <a:lnTo>
                      <a:pt x="14" y="3"/>
                    </a:lnTo>
                    <a:lnTo>
                      <a:pt x="12" y="3"/>
                    </a:lnTo>
                    <a:lnTo>
                      <a:pt x="11" y="4"/>
                    </a:lnTo>
                    <a:lnTo>
                      <a:pt x="10" y="4"/>
                    </a:lnTo>
                    <a:lnTo>
                      <a:pt x="9" y="4"/>
                    </a:lnTo>
                    <a:lnTo>
                      <a:pt x="8" y="5"/>
                    </a:lnTo>
                    <a:lnTo>
                      <a:pt x="7" y="5"/>
                    </a:lnTo>
                    <a:lnTo>
                      <a:pt x="6" y="6"/>
                    </a:lnTo>
                    <a:lnTo>
                      <a:pt x="5" y="6"/>
                    </a:lnTo>
                    <a:lnTo>
                      <a:pt x="4" y="7"/>
                    </a:lnTo>
                    <a:lnTo>
                      <a:pt x="3" y="7"/>
                    </a:lnTo>
                    <a:lnTo>
                      <a:pt x="1" y="9"/>
                    </a:lnTo>
                    <a:lnTo>
                      <a:pt x="1" y="9"/>
                    </a:lnTo>
                    <a:lnTo>
                      <a:pt x="0" y="10"/>
                    </a:lnTo>
                    <a:lnTo>
                      <a:pt x="0" y="11"/>
                    </a:lnTo>
                    <a:lnTo>
                      <a:pt x="0" y="1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1" name="Freeform 159"/>
              <p:cNvSpPr>
                <a:spLocks/>
              </p:cNvSpPr>
              <p:nvPr/>
            </p:nvSpPr>
            <p:spPr bwMode="auto">
              <a:xfrm>
                <a:off x="2346" y="1716"/>
                <a:ext cx="12" cy="25"/>
              </a:xfrm>
              <a:custGeom>
                <a:avLst/>
                <a:gdLst/>
                <a:ahLst/>
                <a:cxnLst>
                  <a:cxn ang="0">
                    <a:pos x="12" y="0"/>
                  </a:cxn>
                  <a:cxn ang="0">
                    <a:pos x="12" y="25"/>
                  </a:cxn>
                  <a:cxn ang="0">
                    <a:pos x="12" y="25"/>
                  </a:cxn>
                  <a:cxn ang="0">
                    <a:pos x="10" y="25"/>
                  </a:cxn>
                  <a:cxn ang="0">
                    <a:pos x="9" y="25"/>
                  </a:cxn>
                  <a:cxn ang="0">
                    <a:pos x="7" y="25"/>
                  </a:cxn>
                  <a:cxn ang="0">
                    <a:pos x="5" y="24"/>
                  </a:cxn>
                  <a:cxn ang="0">
                    <a:pos x="3" y="23"/>
                  </a:cxn>
                  <a:cxn ang="0">
                    <a:pos x="2" y="23"/>
                  </a:cxn>
                  <a:cxn ang="0">
                    <a:pos x="1" y="22"/>
                  </a:cxn>
                  <a:cxn ang="0">
                    <a:pos x="0" y="21"/>
                  </a:cxn>
                  <a:cxn ang="0">
                    <a:pos x="0" y="21"/>
                  </a:cxn>
                  <a:cxn ang="0">
                    <a:pos x="0" y="19"/>
                  </a:cxn>
                  <a:cxn ang="0">
                    <a:pos x="0" y="18"/>
                  </a:cxn>
                  <a:cxn ang="0">
                    <a:pos x="0" y="17"/>
                  </a:cxn>
                  <a:cxn ang="0">
                    <a:pos x="0" y="16"/>
                  </a:cxn>
                  <a:cxn ang="0">
                    <a:pos x="0" y="16"/>
                  </a:cxn>
                  <a:cxn ang="0">
                    <a:pos x="1" y="15"/>
                  </a:cxn>
                  <a:cxn ang="0">
                    <a:pos x="1" y="14"/>
                  </a:cxn>
                  <a:cxn ang="0">
                    <a:pos x="1" y="13"/>
                  </a:cxn>
                  <a:cxn ang="0">
                    <a:pos x="1" y="13"/>
                  </a:cxn>
                  <a:cxn ang="0">
                    <a:pos x="2" y="12"/>
                  </a:cxn>
                  <a:cxn ang="0">
                    <a:pos x="2" y="11"/>
                  </a:cxn>
                  <a:cxn ang="0">
                    <a:pos x="2" y="10"/>
                  </a:cxn>
                  <a:cxn ang="0">
                    <a:pos x="3" y="9"/>
                  </a:cxn>
                  <a:cxn ang="0">
                    <a:pos x="4" y="8"/>
                  </a:cxn>
                  <a:cxn ang="0">
                    <a:pos x="4" y="7"/>
                  </a:cxn>
                  <a:cxn ang="0">
                    <a:pos x="4" y="5"/>
                  </a:cxn>
                  <a:cxn ang="0">
                    <a:pos x="5" y="4"/>
                  </a:cxn>
                  <a:cxn ang="0">
                    <a:pos x="5" y="3"/>
                  </a:cxn>
                  <a:cxn ang="0">
                    <a:pos x="6" y="1"/>
                  </a:cxn>
                  <a:cxn ang="0">
                    <a:pos x="6" y="0"/>
                  </a:cxn>
                  <a:cxn ang="0">
                    <a:pos x="7" y="0"/>
                  </a:cxn>
                  <a:cxn ang="0">
                    <a:pos x="7" y="0"/>
                  </a:cxn>
                  <a:cxn ang="0">
                    <a:pos x="12" y="0"/>
                  </a:cxn>
                </a:cxnLst>
                <a:rect l="0" t="0" r="r" b="b"/>
                <a:pathLst>
                  <a:path w="12" h="25">
                    <a:moveTo>
                      <a:pt x="12" y="0"/>
                    </a:moveTo>
                    <a:lnTo>
                      <a:pt x="12" y="25"/>
                    </a:lnTo>
                    <a:lnTo>
                      <a:pt x="12" y="25"/>
                    </a:lnTo>
                    <a:lnTo>
                      <a:pt x="10" y="25"/>
                    </a:lnTo>
                    <a:lnTo>
                      <a:pt x="9" y="25"/>
                    </a:lnTo>
                    <a:lnTo>
                      <a:pt x="7" y="25"/>
                    </a:lnTo>
                    <a:lnTo>
                      <a:pt x="5" y="24"/>
                    </a:lnTo>
                    <a:lnTo>
                      <a:pt x="3" y="23"/>
                    </a:lnTo>
                    <a:lnTo>
                      <a:pt x="2" y="23"/>
                    </a:lnTo>
                    <a:lnTo>
                      <a:pt x="1" y="22"/>
                    </a:lnTo>
                    <a:lnTo>
                      <a:pt x="0" y="21"/>
                    </a:lnTo>
                    <a:lnTo>
                      <a:pt x="0" y="21"/>
                    </a:lnTo>
                    <a:lnTo>
                      <a:pt x="0" y="19"/>
                    </a:lnTo>
                    <a:lnTo>
                      <a:pt x="0" y="18"/>
                    </a:lnTo>
                    <a:lnTo>
                      <a:pt x="0" y="17"/>
                    </a:lnTo>
                    <a:lnTo>
                      <a:pt x="0" y="16"/>
                    </a:lnTo>
                    <a:lnTo>
                      <a:pt x="0" y="16"/>
                    </a:lnTo>
                    <a:lnTo>
                      <a:pt x="1" y="15"/>
                    </a:lnTo>
                    <a:lnTo>
                      <a:pt x="1" y="14"/>
                    </a:lnTo>
                    <a:lnTo>
                      <a:pt x="1" y="13"/>
                    </a:lnTo>
                    <a:lnTo>
                      <a:pt x="1" y="13"/>
                    </a:lnTo>
                    <a:lnTo>
                      <a:pt x="2" y="12"/>
                    </a:lnTo>
                    <a:lnTo>
                      <a:pt x="2" y="11"/>
                    </a:lnTo>
                    <a:lnTo>
                      <a:pt x="2" y="10"/>
                    </a:lnTo>
                    <a:lnTo>
                      <a:pt x="3" y="9"/>
                    </a:lnTo>
                    <a:lnTo>
                      <a:pt x="4" y="8"/>
                    </a:lnTo>
                    <a:lnTo>
                      <a:pt x="4" y="7"/>
                    </a:lnTo>
                    <a:lnTo>
                      <a:pt x="4" y="5"/>
                    </a:lnTo>
                    <a:lnTo>
                      <a:pt x="5" y="4"/>
                    </a:lnTo>
                    <a:lnTo>
                      <a:pt x="5" y="3"/>
                    </a:lnTo>
                    <a:lnTo>
                      <a:pt x="6" y="1"/>
                    </a:lnTo>
                    <a:lnTo>
                      <a:pt x="6" y="0"/>
                    </a:lnTo>
                    <a:lnTo>
                      <a:pt x="7" y="0"/>
                    </a:lnTo>
                    <a:lnTo>
                      <a:pt x="7" y="0"/>
                    </a:lnTo>
                    <a:lnTo>
                      <a:pt x="1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2" name="Freeform 160"/>
              <p:cNvSpPr>
                <a:spLocks/>
              </p:cNvSpPr>
              <p:nvPr/>
            </p:nvSpPr>
            <p:spPr bwMode="auto">
              <a:xfrm>
                <a:off x="2375" y="1800"/>
                <a:ext cx="12" cy="26"/>
              </a:xfrm>
              <a:custGeom>
                <a:avLst/>
                <a:gdLst/>
                <a:ahLst/>
                <a:cxnLst>
                  <a:cxn ang="0">
                    <a:pos x="12" y="0"/>
                  </a:cxn>
                  <a:cxn ang="0">
                    <a:pos x="12" y="26"/>
                  </a:cxn>
                  <a:cxn ang="0">
                    <a:pos x="12" y="26"/>
                  </a:cxn>
                  <a:cxn ang="0">
                    <a:pos x="10" y="26"/>
                  </a:cxn>
                  <a:cxn ang="0">
                    <a:pos x="8" y="25"/>
                  </a:cxn>
                  <a:cxn ang="0">
                    <a:pos x="7" y="25"/>
                  </a:cxn>
                  <a:cxn ang="0">
                    <a:pos x="4" y="25"/>
                  </a:cxn>
                  <a:cxn ang="0">
                    <a:pos x="2" y="24"/>
                  </a:cxn>
                  <a:cxn ang="0">
                    <a:pos x="2" y="23"/>
                  </a:cxn>
                  <a:cxn ang="0">
                    <a:pos x="1" y="23"/>
                  </a:cxn>
                  <a:cxn ang="0">
                    <a:pos x="1" y="22"/>
                  </a:cxn>
                  <a:cxn ang="0">
                    <a:pos x="1" y="21"/>
                  </a:cxn>
                  <a:cxn ang="0">
                    <a:pos x="0" y="20"/>
                  </a:cxn>
                  <a:cxn ang="0">
                    <a:pos x="0" y="19"/>
                  </a:cxn>
                  <a:cxn ang="0">
                    <a:pos x="0" y="17"/>
                  </a:cxn>
                  <a:cxn ang="0">
                    <a:pos x="0" y="17"/>
                  </a:cxn>
                  <a:cxn ang="0">
                    <a:pos x="0" y="16"/>
                  </a:cxn>
                  <a:cxn ang="0">
                    <a:pos x="1" y="15"/>
                  </a:cxn>
                  <a:cxn ang="0">
                    <a:pos x="1" y="14"/>
                  </a:cxn>
                  <a:cxn ang="0">
                    <a:pos x="1" y="14"/>
                  </a:cxn>
                  <a:cxn ang="0">
                    <a:pos x="2" y="12"/>
                  </a:cxn>
                  <a:cxn ang="0">
                    <a:pos x="2" y="11"/>
                  </a:cxn>
                  <a:cxn ang="0">
                    <a:pos x="3" y="10"/>
                  </a:cxn>
                  <a:cxn ang="0">
                    <a:pos x="3" y="8"/>
                  </a:cxn>
                  <a:cxn ang="0">
                    <a:pos x="3" y="7"/>
                  </a:cxn>
                  <a:cxn ang="0">
                    <a:pos x="4" y="6"/>
                  </a:cxn>
                  <a:cxn ang="0">
                    <a:pos x="4" y="4"/>
                  </a:cxn>
                  <a:cxn ang="0">
                    <a:pos x="5" y="3"/>
                  </a:cxn>
                  <a:cxn ang="0">
                    <a:pos x="5" y="2"/>
                  </a:cxn>
                  <a:cxn ang="0">
                    <a:pos x="6" y="1"/>
                  </a:cxn>
                  <a:cxn ang="0">
                    <a:pos x="7" y="1"/>
                  </a:cxn>
                  <a:cxn ang="0">
                    <a:pos x="7" y="0"/>
                  </a:cxn>
                  <a:cxn ang="0">
                    <a:pos x="12" y="0"/>
                  </a:cxn>
                </a:cxnLst>
                <a:rect l="0" t="0" r="r" b="b"/>
                <a:pathLst>
                  <a:path w="12" h="26">
                    <a:moveTo>
                      <a:pt x="12" y="0"/>
                    </a:moveTo>
                    <a:lnTo>
                      <a:pt x="12" y="26"/>
                    </a:lnTo>
                    <a:lnTo>
                      <a:pt x="12" y="26"/>
                    </a:lnTo>
                    <a:lnTo>
                      <a:pt x="10" y="26"/>
                    </a:lnTo>
                    <a:lnTo>
                      <a:pt x="8" y="25"/>
                    </a:lnTo>
                    <a:lnTo>
                      <a:pt x="7" y="25"/>
                    </a:lnTo>
                    <a:lnTo>
                      <a:pt x="4" y="25"/>
                    </a:lnTo>
                    <a:lnTo>
                      <a:pt x="2" y="24"/>
                    </a:lnTo>
                    <a:lnTo>
                      <a:pt x="2" y="23"/>
                    </a:lnTo>
                    <a:lnTo>
                      <a:pt x="1" y="23"/>
                    </a:lnTo>
                    <a:lnTo>
                      <a:pt x="1" y="22"/>
                    </a:lnTo>
                    <a:lnTo>
                      <a:pt x="1" y="21"/>
                    </a:lnTo>
                    <a:lnTo>
                      <a:pt x="0" y="20"/>
                    </a:lnTo>
                    <a:lnTo>
                      <a:pt x="0" y="19"/>
                    </a:lnTo>
                    <a:lnTo>
                      <a:pt x="0" y="17"/>
                    </a:lnTo>
                    <a:lnTo>
                      <a:pt x="0" y="17"/>
                    </a:lnTo>
                    <a:lnTo>
                      <a:pt x="0" y="16"/>
                    </a:lnTo>
                    <a:lnTo>
                      <a:pt x="1" y="15"/>
                    </a:lnTo>
                    <a:lnTo>
                      <a:pt x="1" y="14"/>
                    </a:lnTo>
                    <a:lnTo>
                      <a:pt x="1" y="14"/>
                    </a:lnTo>
                    <a:lnTo>
                      <a:pt x="2" y="12"/>
                    </a:lnTo>
                    <a:lnTo>
                      <a:pt x="2" y="11"/>
                    </a:lnTo>
                    <a:lnTo>
                      <a:pt x="3" y="10"/>
                    </a:lnTo>
                    <a:lnTo>
                      <a:pt x="3" y="8"/>
                    </a:lnTo>
                    <a:lnTo>
                      <a:pt x="3" y="7"/>
                    </a:lnTo>
                    <a:lnTo>
                      <a:pt x="4" y="6"/>
                    </a:lnTo>
                    <a:lnTo>
                      <a:pt x="4" y="4"/>
                    </a:lnTo>
                    <a:lnTo>
                      <a:pt x="5" y="3"/>
                    </a:lnTo>
                    <a:lnTo>
                      <a:pt x="5" y="2"/>
                    </a:lnTo>
                    <a:lnTo>
                      <a:pt x="6" y="1"/>
                    </a:lnTo>
                    <a:lnTo>
                      <a:pt x="7" y="1"/>
                    </a:lnTo>
                    <a:lnTo>
                      <a:pt x="7" y="0"/>
                    </a:lnTo>
                    <a:lnTo>
                      <a:pt x="1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3" name="Freeform 161"/>
              <p:cNvSpPr>
                <a:spLocks/>
              </p:cNvSpPr>
              <p:nvPr/>
            </p:nvSpPr>
            <p:spPr bwMode="auto">
              <a:xfrm>
                <a:off x="2570" y="1798"/>
                <a:ext cx="11" cy="25"/>
              </a:xfrm>
              <a:custGeom>
                <a:avLst/>
                <a:gdLst/>
                <a:ahLst/>
                <a:cxnLst>
                  <a:cxn ang="0">
                    <a:pos x="0" y="0"/>
                  </a:cxn>
                  <a:cxn ang="0">
                    <a:pos x="0" y="25"/>
                  </a:cxn>
                  <a:cxn ang="0">
                    <a:pos x="0" y="25"/>
                  </a:cxn>
                  <a:cxn ang="0">
                    <a:pos x="1" y="25"/>
                  </a:cxn>
                  <a:cxn ang="0">
                    <a:pos x="3" y="25"/>
                  </a:cxn>
                  <a:cxn ang="0">
                    <a:pos x="5" y="25"/>
                  </a:cxn>
                  <a:cxn ang="0">
                    <a:pos x="7" y="25"/>
                  </a:cxn>
                  <a:cxn ang="0">
                    <a:pos x="9" y="24"/>
                  </a:cxn>
                  <a:cxn ang="0">
                    <a:pos x="10" y="23"/>
                  </a:cxn>
                  <a:cxn ang="0">
                    <a:pos x="10" y="22"/>
                  </a:cxn>
                  <a:cxn ang="0">
                    <a:pos x="10" y="21"/>
                  </a:cxn>
                  <a:cxn ang="0">
                    <a:pos x="11" y="21"/>
                  </a:cxn>
                  <a:cxn ang="0">
                    <a:pos x="11" y="19"/>
                  </a:cxn>
                  <a:cxn ang="0">
                    <a:pos x="11" y="19"/>
                  </a:cxn>
                  <a:cxn ang="0">
                    <a:pos x="11" y="18"/>
                  </a:cxn>
                  <a:cxn ang="0">
                    <a:pos x="11" y="17"/>
                  </a:cxn>
                  <a:cxn ang="0">
                    <a:pos x="10" y="16"/>
                  </a:cxn>
                  <a:cxn ang="0">
                    <a:pos x="10" y="15"/>
                  </a:cxn>
                  <a:cxn ang="0">
                    <a:pos x="10" y="14"/>
                  </a:cxn>
                  <a:cxn ang="0">
                    <a:pos x="10" y="13"/>
                  </a:cxn>
                  <a:cxn ang="0">
                    <a:pos x="10" y="12"/>
                  </a:cxn>
                  <a:cxn ang="0">
                    <a:pos x="9" y="10"/>
                  </a:cxn>
                  <a:cxn ang="0">
                    <a:pos x="8" y="9"/>
                  </a:cxn>
                  <a:cxn ang="0">
                    <a:pos x="8" y="8"/>
                  </a:cxn>
                  <a:cxn ang="0">
                    <a:pos x="8" y="7"/>
                  </a:cxn>
                  <a:cxn ang="0">
                    <a:pos x="7" y="5"/>
                  </a:cxn>
                  <a:cxn ang="0">
                    <a:pos x="7" y="4"/>
                  </a:cxn>
                  <a:cxn ang="0">
                    <a:pos x="6" y="3"/>
                  </a:cxn>
                  <a:cxn ang="0">
                    <a:pos x="6" y="2"/>
                  </a:cxn>
                  <a:cxn ang="0">
                    <a:pos x="5" y="1"/>
                  </a:cxn>
                  <a:cxn ang="0">
                    <a:pos x="4" y="0"/>
                  </a:cxn>
                  <a:cxn ang="0">
                    <a:pos x="4" y="0"/>
                  </a:cxn>
                  <a:cxn ang="0">
                    <a:pos x="0" y="0"/>
                  </a:cxn>
                </a:cxnLst>
                <a:rect l="0" t="0" r="r" b="b"/>
                <a:pathLst>
                  <a:path w="11" h="25">
                    <a:moveTo>
                      <a:pt x="0" y="0"/>
                    </a:moveTo>
                    <a:lnTo>
                      <a:pt x="0" y="25"/>
                    </a:lnTo>
                    <a:lnTo>
                      <a:pt x="0" y="25"/>
                    </a:lnTo>
                    <a:lnTo>
                      <a:pt x="1" y="25"/>
                    </a:lnTo>
                    <a:lnTo>
                      <a:pt x="3" y="25"/>
                    </a:lnTo>
                    <a:lnTo>
                      <a:pt x="5" y="25"/>
                    </a:lnTo>
                    <a:lnTo>
                      <a:pt x="7" y="25"/>
                    </a:lnTo>
                    <a:lnTo>
                      <a:pt x="9" y="24"/>
                    </a:lnTo>
                    <a:lnTo>
                      <a:pt x="10" y="23"/>
                    </a:lnTo>
                    <a:lnTo>
                      <a:pt x="10" y="22"/>
                    </a:lnTo>
                    <a:lnTo>
                      <a:pt x="10" y="21"/>
                    </a:lnTo>
                    <a:lnTo>
                      <a:pt x="11" y="21"/>
                    </a:lnTo>
                    <a:lnTo>
                      <a:pt x="11" y="19"/>
                    </a:lnTo>
                    <a:lnTo>
                      <a:pt x="11" y="19"/>
                    </a:lnTo>
                    <a:lnTo>
                      <a:pt x="11" y="18"/>
                    </a:lnTo>
                    <a:lnTo>
                      <a:pt x="11" y="17"/>
                    </a:lnTo>
                    <a:lnTo>
                      <a:pt x="10" y="16"/>
                    </a:lnTo>
                    <a:lnTo>
                      <a:pt x="10" y="15"/>
                    </a:lnTo>
                    <a:lnTo>
                      <a:pt x="10" y="14"/>
                    </a:lnTo>
                    <a:lnTo>
                      <a:pt x="10" y="13"/>
                    </a:lnTo>
                    <a:lnTo>
                      <a:pt x="10" y="12"/>
                    </a:lnTo>
                    <a:lnTo>
                      <a:pt x="9" y="10"/>
                    </a:lnTo>
                    <a:lnTo>
                      <a:pt x="8" y="9"/>
                    </a:lnTo>
                    <a:lnTo>
                      <a:pt x="8" y="8"/>
                    </a:lnTo>
                    <a:lnTo>
                      <a:pt x="8" y="7"/>
                    </a:lnTo>
                    <a:lnTo>
                      <a:pt x="7" y="5"/>
                    </a:lnTo>
                    <a:lnTo>
                      <a:pt x="7" y="4"/>
                    </a:lnTo>
                    <a:lnTo>
                      <a:pt x="6" y="3"/>
                    </a:lnTo>
                    <a:lnTo>
                      <a:pt x="6" y="2"/>
                    </a:lnTo>
                    <a:lnTo>
                      <a:pt x="5" y="1"/>
                    </a:lnTo>
                    <a:lnTo>
                      <a:pt x="4" y="0"/>
                    </a:lnTo>
                    <a:lnTo>
                      <a:pt x="4"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4" name="Freeform 162"/>
              <p:cNvSpPr>
                <a:spLocks/>
              </p:cNvSpPr>
              <p:nvPr/>
            </p:nvSpPr>
            <p:spPr bwMode="auto">
              <a:xfrm>
                <a:off x="2594" y="1715"/>
                <a:ext cx="12" cy="25"/>
              </a:xfrm>
              <a:custGeom>
                <a:avLst/>
                <a:gdLst/>
                <a:ahLst/>
                <a:cxnLst>
                  <a:cxn ang="0">
                    <a:pos x="0" y="0"/>
                  </a:cxn>
                  <a:cxn ang="0">
                    <a:pos x="0" y="25"/>
                  </a:cxn>
                  <a:cxn ang="0">
                    <a:pos x="1" y="25"/>
                  </a:cxn>
                  <a:cxn ang="0">
                    <a:pos x="2" y="25"/>
                  </a:cxn>
                  <a:cxn ang="0">
                    <a:pos x="4" y="25"/>
                  </a:cxn>
                  <a:cxn ang="0">
                    <a:pos x="6" y="25"/>
                  </a:cxn>
                  <a:cxn ang="0">
                    <a:pos x="7" y="25"/>
                  </a:cxn>
                  <a:cxn ang="0">
                    <a:pos x="8" y="24"/>
                  </a:cxn>
                  <a:cxn ang="0">
                    <a:pos x="9" y="24"/>
                  </a:cxn>
                  <a:cxn ang="0">
                    <a:pos x="10" y="23"/>
                  </a:cxn>
                  <a:cxn ang="0">
                    <a:pos x="10" y="23"/>
                  </a:cxn>
                  <a:cxn ang="0">
                    <a:pos x="11" y="22"/>
                  </a:cxn>
                  <a:cxn ang="0">
                    <a:pos x="12" y="21"/>
                  </a:cxn>
                  <a:cxn ang="0">
                    <a:pos x="12" y="20"/>
                  </a:cxn>
                  <a:cxn ang="0">
                    <a:pos x="12" y="19"/>
                  </a:cxn>
                  <a:cxn ang="0">
                    <a:pos x="12" y="18"/>
                  </a:cxn>
                  <a:cxn ang="0">
                    <a:pos x="12" y="17"/>
                  </a:cxn>
                  <a:cxn ang="0">
                    <a:pos x="12" y="17"/>
                  </a:cxn>
                  <a:cxn ang="0">
                    <a:pos x="12" y="16"/>
                  </a:cxn>
                  <a:cxn ang="0">
                    <a:pos x="12" y="15"/>
                  </a:cxn>
                  <a:cxn ang="0">
                    <a:pos x="12" y="14"/>
                  </a:cxn>
                  <a:cxn ang="0">
                    <a:pos x="11" y="13"/>
                  </a:cxn>
                  <a:cxn ang="0">
                    <a:pos x="10" y="12"/>
                  </a:cxn>
                  <a:cxn ang="0">
                    <a:pos x="10" y="10"/>
                  </a:cxn>
                  <a:cxn ang="0">
                    <a:pos x="9" y="9"/>
                  </a:cxn>
                  <a:cxn ang="0">
                    <a:pos x="9" y="8"/>
                  </a:cxn>
                  <a:cxn ang="0">
                    <a:pos x="9" y="7"/>
                  </a:cxn>
                  <a:cxn ang="0">
                    <a:pos x="8" y="5"/>
                  </a:cxn>
                  <a:cxn ang="0">
                    <a:pos x="8" y="4"/>
                  </a:cxn>
                  <a:cxn ang="0">
                    <a:pos x="7" y="3"/>
                  </a:cxn>
                  <a:cxn ang="0">
                    <a:pos x="6" y="1"/>
                  </a:cxn>
                  <a:cxn ang="0">
                    <a:pos x="6" y="1"/>
                  </a:cxn>
                  <a:cxn ang="0">
                    <a:pos x="6" y="0"/>
                  </a:cxn>
                  <a:cxn ang="0">
                    <a:pos x="6" y="0"/>
                  </a:cxn>
                  <a:cxn ang="0">
                    <a:pos x="0" y="0"/>
                  </a:cxn>
                </a:cxnLst>
                <a:rect l="0" t="0" r="r" b="b"/>
                <a:pathLst>
                  <a:path w="12" h="25">
                    <a:moveTo>
                      <a:pt x="0" y="0"/>
                    </a:moveTo>
                    <a:lnTo>
                      <a:pt x="0" y="25"/>
                    </a:lnTo>
                    <a:lnTo>
                      <a:pt x="1" y="25"/>
                    </a:lnTo>
                    <a:lnTo>
                      <a:pt x="2" y="25"/>
                    </a:lnTo>
                    <a:lnTo>
                      <a:pt x="4" y="25"/>
                    </a:lnTo>
                    <a:lnTo>
                      <a:pt x="6" y="25"/>
                    </a:lnTo>
                    <a:lnTo>
                      <a:pt x="7" y="25"/>
                    </a:lnTo>
                    <a:lnTo>
                      <a:pt x="8" y="24"/>
                    </a:lnTo>
                    <a:lnTo>
                      <a:pt x="9" y="24"/>
                    </a:lnTo>
                    <a:lnTo>
                      <a:pt x="10" y="23"/>
                    </a:lnTo>
                    <a:lnTo>
                      <a:pt x="10" y="23"/>
                    </a:lnTo>
                    <a:lnTo>
                      <a:pt x="11" y="22"/>
                    </a:lnTo>
                    <a:lnTo>
                      <a:pt x="12" y="21"/>
                    </a:lnTo>
                    <a:lnTo>
                      <a:pt x="12" y="20"/>
                    </a:lnTo>
                    <a:lnTo>
                      <a:pt x="12" y="19"/>
                    </a:lnTo>
                    <a:lnTo>
                      <a:pt x="12" y="18"/>
                    </a:lnTo>
                    <a:lnTo>
                      <a:pt x="12" y="17"/>
                    </a:lnTo>
                    <a:lnTo>
                      <a:pt x="12" y="17"/>
                    </a:lnTo>
                    <a:lnTo>
                      <a:pt x="12" y="16"/>
                    </a:lnTo>
                    <a:lnTo>
                      <a:pt x="12" y="15"/>
                    </a:lnTo>
                    <a:lnTo>
                      <a:pt x="12" y="14"/>
                    </a:lnTo>
                    <a:lnTo>
                      <a:pt x="11" y="13"/>
                    </a:lnTo>
                    <a:lnTo>
                      <a:pt x="10" y="12"/>
                    </a:lnTo>
                    <a:lnTo>
                      <a:pt x="10" y="10"/>
                    </a:lnTo>
                    <a:lnTo>
                      <a:pt x="9" y="9"/>
                    </a:lnTo>
                    <a:lnTo>
                      <a:pt x="9" y="8"/>
                    </a:lnTo>
                    <a:lnTo>
                      <a:pt x="9" y="7"/>
                    </a:lnTo>
                    <a:lnTo>
                      <a:pt x="8" y="5"/>
                    </a:lnTo>
                    <a:lnTo>
                      <a:pt x="8" y="4"/>
                    </a:lnTo>
                    <a:lnTo>
                      <a:pt x="7" y="3"/>
                    </a:lnTo>
                    <a:lnTo>
                      <a:pt x="6" y="1"/>
                    </a:lnTo>
                    <a:lnTo>
                      <a:pt x="6" y="1"/>
                    </a:lnTo>
                    <a:lnTo>
                      <a:pt x="6" y="0"/>
                    </a:lnTo>
                    <a:lnTo>
                      <a:pt x="6"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5" name="Freeform 163"/>
              <p:cNvSpPr>
                <a:spLocks/>
              </p:cNvSpPr>
              <p:nvPr/>
            </p:nvSpPr>
            <p:spPr bwMode="auto">
              <a:xfrm>
                <a:off x="2399" y="1890"/>
                <a:ext cx="108" cy="50"/>
              </a:xfrm>
              <a:custGeom>
                <a:avLst/>
                <a:gdLst/>
                <a:ahLst/>
                <a:cxnLst>
                  <a:cxn ang="0">
                    <a:pos x="0" y="49"/>
                  </a:cxn>
                  <a:cxn ang="0">
                    <a:pos x="2" y="49"/>
                  </a:cxn>
                  <a:cxn ang="0">
                    <a:pos x="4" y="49"/>
                  </a:cxn>
                  <a:cxn ang="0">
                    <a:pos x="7" y="50"/>
                  </a:cxn>
                  <a:cxn ang="0">
                    <a:pos x="10" y="49"/>
                  </a:cxn>
                  <a:cxn ang="0">
                    <a:pos x="12" y="49"/>
                  </a:cxn>
                  <a:cxn ang="0">
                    <a:pos x="14" y="49"/>
                  </a:cxn>
                  <a:cxn ang="0">
                    <a:pos x="17" y="48"/>
                  </a:cxn>
                  <a:cxn ang="0">
                    <a:pos x="20" y="47"/>
                  </a:cxn>
                  <a:cxn ang="0">
                    <a:pos x="22" y="46"/>
                  </a:cxn>
                  <a:cxn ang="0">
                    <a:pos x="25" y="45"/>
                  </a:cxn>
                  <a:cxn ang="0">
                    <a:pos x="28" y="43"/>
                  </a:cxn>
                  <a:cxn ang="0">
                    <a:pos x="30" y="42"/>
                  </a:cxn>
                  <a:cxn ang="0">
                    <a:pos x="34" y="40"/>
                  </a:cxn>
                  <a:cxn ang="0">
                    <a:pos x="37" y="37"/>
                  </a:cxn>
                  <a:cxn ang="0">
                    <a:pos x="40" y="36"/>
                  </a:cxn>
                  <a:cxn ang="0">
                    <a:pos x="44" y="33"/>
                  </a:cxn>
                  <a:cxn ang="0">
                    <a:pos x="48" y="31"/>
                  </a:cxn>
                  <a:cxn ang="0">
                    <a:pos x="50" y="30"/>
                  </a:cxn>
                  <a:cxn ang="0">
                    <a:pos x="52" y="29"/>
                  </a:cxn>
                  <a:cxn ang="0">
                    <a:pos x="55" y="27"/>
                  </a:cxn>
                  <a:cxn ang="0">
                    <a:pos x="58" y="26"/>
                  </a:cxn>
                  <a:cxn ang="0">
                    <a:pos x="62" y="24"/>
                  </a:cxn>
                  <a:cxn ang="0">
                    <a:pos x="65" y="23"/>
                  </a:cxn>
                  <a:cxn ang="0">
                    <a:pos x="69" y="21"/>
                  </a:cxn>
                  <a:cxn ang="0">
                    <a:pos x="73" y="20"/>
                  </a:cxn>
                  <a:cxn ang="0">
                    <a:pos x="76" y="18"/>
                  </a:cxn>
                  <a:cxn ang="0">
                    <a:pos x="79" y="17"/>
                  </a:cxn>
                  <a:cxn ang="0">
                    <a:pos x="82" y="16"/>
                  </a:cxn>
                  <a:cxn ang="0">
                    <a:pos x="86" y="15"/>
                  </a:cxn>
                  <a:cxn ang="0">
                    <a:pos x="88" y="13"/>
                  </a:cxn>
                  <a:cxn ang="0">
                    <a:pos x="91" y="12"/>
                  </a:cxn>
                  <a:cxn ang="0">
                    <a:pos x="94" y="11"/>
                  </a:cxn>
                  <a:cxn ang="0">
                    <a:pos x="96" y="10"/>
                  </a:cxn>
                  <a:cxn ang="0">
                    <a:pos x="98" y="9"/>
                  </a:cxn>
                  <a:cxn ang="0">
                    <a:pos x="100" y="9"/>
                  </a:cxn>
                  <a:cxn ang="0">
                    <a:pos x="103" y="8"/>
                  </a:cxn>
                  <a:cxn ang="0">
                    <a:pos x="106" y="6"/>
                  </a:cxn>
                  <a:cxn ang="0">
                    <a:pos x="107" y="4"/>
                  </a:cxn>
                  <a:cxn ang="0">
                    <a:pos x="108" y="2"/>
                  </a:cxn>
                  <a:cxn ang="0">
                    <a:pos x="107" y="0"/>
                  </a:cxn>
                </a:cxnLst>
                <a:rect l="0" t="0" r="r" b="b"/>
                <a:pathLst>
                  <a:path w="108" h="50">
                    <a:moveTo>
                      <a:pt x="106" y="0"/>
                    </a:moveTo>
                    <a:lnTo>
                      <a:pt x="0" y="49"/>
                    </a:lnTo>
                    <a:lnTo>
                      <a:pt x="1" y="49"/>
                    </a:lnTo>
                    <a:lnTo>
                      <a:pt x="2" y="49"/>
                    </a:lnTo>
                    <a:lnTo>
                      <a:pt x="3" y="49"/>
                    </a:lnTo>
                    <a:lnTo>
                      <a:pt x="4" y="49"/>
                    </a:lnTo>
                    <a:lnTo>
                      <a:pt x="5" y="49"/>
                    </a:lnTo>
                    <a:lnTo>
                      <a:pt x="7" y="50"/>
                    </a:lnTo>
                    <a:lnTo>
                      <a:pt x="8" y="49"/>
                    </a:lnTo>
                    <a:lnTo>
                      <a:pt x="10" y="49"/>
                    </a:lnTo>
                    <a:lnTo>
                      <a:pt x="11" y="49"/>
                    </a:lnTo>
                    <a:lnTo>
                      <a:pt x="12" y="49"/>
                    </a:lnTo>
                    <a:lnTo>
                      <a:pt x="13" y="49"/>
                    </a:lnTo>
                    <a:lnTo>
                      <a:pt x="14" y="49"/>
                    </a:lnTo>
                    <a:lnTo>
                      <a:pt x="16" y="48"/>
                    </a:lnTo>
                    <a:lnTo>
                      <a:pt x="17" y="48"/>
                    </a:lnTo>
                    <a:lnTo>
                      <a:pt x="18" y="47"/>
                    </a:lnTo>
                    <a:lnTo>
                      <a:pt x="20" y="47"/>
                    </a:lnTo>
                    <a:lnTo>
                      <a:pt x="21" y="46"/>
                    </a:lnTo>
                    <a:lnTo>
                      <a:pt x="22" y="46"/>
                    </a:lnTo>
                    <a:lnTo>
                      <a:pt x="24" y="45"/>
                    </a:lnTo>
                    <a:lnTo>
                      <a:pt x="25" y="45"/>
                    </a:lnTo>
                    <a:lnTo>
                      <a:pt x="26" y="44"/>
                    </a:lnTo>
                    <a:lnTo>
                      <a:pt x="28" y="43"/>
                    </a:lnTo>
                    <a:lnTo>
                      <a:pt x="28" y="43"/>
                    </a:lnTo>
                    <a:lnTo>
                      <a:pt x="30" y="42"/>
                    </a:lnTo>
                    <a:lnTo>
                      <a:pt x="32" y="41"/>
                    </a:lnTo>
                    <a:lnTo>
                      <a:pt x="34" y="40"/>
                    </a:lnTo>
                    <a:lnTo>
                      <a:pt x="36" y="38"/>
                    </a:lnTo>
                    <a:lnTo>
                      <a:pt x="37" y="37"/>
                    </a:lnTo>
                    <a:lnTo>
                      <a:pt x="39" y="36"/>
                    </a:lnTo>
                    <a:lnTo>
                      <a:pt x="40" y="36"/>
                    </a:lnTo>
                    <a:lnTo>
                      <a:pt x="42" y="34"/>
                    </a:lnTo>
                    <a:lnTo>
                      <a:pt x="44" y="33"/>
                    </a:lnTo>
                    <a:lnTo>
                      <a:pt x="46" y="32"/>
                    </a:lnTo>
                    <a:lnTo>
                      <a:pt x="48" y="31"/>
                    </a:lnTo>
                    <a:lnTo>
                      <a:pt x="49" y="30"/>
                    </a:lnTo>
                    <a:lnTo>
                      <a:pt x="50" y="30"/>
                    </a:lnTo>
                    <a:lnTo>
                      <a:pt x="51" y="29"/>
                    </a:lnTo>
                    <a:lnTo>
                      <a:pt x="52" y="29"/>
                    </a:lnTo>
                    <a:lnTo>
                      <a:pt x="54" y="28"/>
                    </a:lnTo>
                    <a:lnTo>
                      <a:pt x="55" y="27"/>
                    </a:lnTo>
                    <a:lnTo>
                      <a:pt x="57" y="26"/>
                    </a:lnTo>
                    <a:lnTo>
                      <a:pt x="58" y="26"/>
                    </a:lnTo>
                    <a:lnTo>
                      <a:pt x="60" y="25"/>
                    </a:lnTo>
                    <a:lnTo>
                      <a:pt x="62" y="24"/>
                    </a:lnTo>
                    <a:lnTo>
                      <a:pt x="64" y="23"/>
                    </a:lnTo>
                    <a:lnTo>
                      <a:pt x="65" y="23"/>
                    </a:lnTo>
                    <a:lnTo>
                      <a:pt x="67" y="22"/>
                    </a:lnTo>
                    <a:lnTo>
                      <a:pt x="69" y="21"/>
                    </a:lnTo>
                    <a:lnTo>
                      <a:pt x="71" y="20"/>
                    </a:lnTo>
                    <a:lnTo>
                      <a:pt x="73" y="20"/>
                    </a:lnTo>
                    <a:lnTo>
                      <a:pt x="74" y="19"/>
                    </a:lnTo>
                    <a:lnTo>
                      <a:pt x="76" y="18"/>
                    </a:lnTo>
                    <a:lnTo>
                      <a:pt x="77" y="17"/>
                    </a:lnTo>
                    <a:lnTo>
                      <a:pt x="79" y="17"/>
                    </a:lnTo>
                    <a:lnTo>
                      <a:pt x="81" y="16"/>
                    </a:lnTo>
                    <a:lnTo>
                      <a:pt x="82" y="16"/>
                    </a:lnTo>
                    <a:lnTo>
                      <a:pt x="84" y="15"/>
                    </a:lnTo>
                    <a:lnTo>
                      <a:pt x="86" y="15"/>
                    </a:lnTo>
                    <a:lnTo>
                      <a:pt x="87" y="14"/>
                    </a:lnTo>
                    <a:lnTo>
                      <a:pt x="88" y="13"/>
                    </a:lnTo>
                    <a:lnTo>
                      <a:pt x="90" y="13"/>
                    </a:lnTo>
                    <a:lnTo>
                      <a:pt x="91" y="12"/>
                    </a:lnTo>
                    <a:lnTo>
                      <a:pt x="93" y="12"/>
                    </a:lnTo>
                    <a:lnTo>
                      <a:pt x="94" y="11"/>
                    </a:lnTo>
                    <a:lnTo>
                      <a:pt x="95" y="11"/>
                    </a:lnTo>
                    <a:lnTo>
                      <a:pt x="96" y="10"/>
                    </a:lnTo>
                    <a:lnTo>
                      <a:pt x="97" y="10"/>
                    </a:lnTo>
                    <a:lnTo>
                      <a:pt x="98" y="9"/>
                    </a:lnTo>
                    <a:lnTo>
                      <a:pt x="99" y="9"/>
                    </a:lnTo>
                    <a:lnTo>
                      <a:pt x="100" y="9"/>
                    </a:lnTo>
                    <a:lnTo>
                      <a:pt x="101" y="8"/>
                    </a:lnTo>
                    <a:lnTo>
                      <a:pt x="103" y="8"/>
                    </a:lnTo>
                    <a:lnTo>
                      <a:pt x="105" y="7"/>
                    </a:lnTo>
                    <a:lnTo>
                      <a:pt x="106" y="6"/>
                    </a:lnTo>
                    <a:lnTo>
                      <a:pt x="106" y="5"/>
                    </a:lnTo>
                    <a:lnTo>
                      <a:pt x="107" y="4"/>
                    </a:lnTo>
                    <a:lnTo>
                      <a:pt x="108" y="3"/>
                    </a:lnTo>
                    <a:lnTo>
                      <a:pt x="108" y="2"/>
                    </a:lnTo>
                    <a:lnTo>
                      <a:pt x="108" y="1"/>
                    </a:lnTo>
                    <a:lnTo>
                      <a:pt x="107" y="0"/>
                    </a:lnTo>
                    <a:lnTo>
                      <a:pt x="10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6" name="Freeform 164"/>
              <p:cNvSpPr>
                <a:spLocks/>
              </p:cNvSpPr>
              <p:nvPr/>
            </p:nvSpPr>
            <p:spPr bwMode="auto">
              <a:xfrm>
                <a:off x="2415" y="1890"/>
                <a:ext cx="85" cy="49"/>
              </a:xfrm>
              <a:custGeom>
                <a:avLst/>
                <a:gdLst/>
                <a:ahLst/>
                <a:cxnLst>
                  <a:cxn ang="0">
                    <a:pos x="1" y="0"/>
                  </a:cxn>
                  <a:cxn ang="0">
                    <a:pos x="85" y="48"/>
                  </a:cxn>
                  <a:cxn ang="0">
                    <a:pos x="83" y="48"/>
                  </a:cxn>
                  <a:cxn ang="0">
                    <a:pos x="82" y="49"/>
                  </a:cxn>
                  <a:cxn ang="0">
                    <a:pos x="81" y="49"/>
                  </a:cxn>
                  <a:cxn ang="0">
                    <a:pos x="79" y="49"/>
                  </a:cxn>
                  <a:cxn ang="0">
                    <a:pos x="77" y="49"/>
                  </a:cxn>
                  <a:cxn ang="0">
                    <a:pos x="75" y="49"/>
                  </a:cxn>
                  <a:cxn ang="0">
                    <a:pos x="74" y="48"/>
                  </a:cxn>
                  <a:cxn ang="0">
                    <a:pos x="73" y="48"/>
                  </a:cxn>
                  <a:cxn ang="0">
                    <a:pos x="72" y="48"/>
                  </a:cxn>
                  <a:cxn ang="0">
                    <a:pos x="71" y="47"/>
                  </a:cxn>
                  <a:cxn ang="0">
                    <a:pos x="70" y="47"/>
                  </a:cxn>
                  <a:cxn ang="0">
                    <a:pos x="68" y="46"/>
                  </a:cxn>
                  <a:cxn ang="0">
                    <a:pos x="66" y="46"/>
                  </a:cxn>
                  <a:cxn ang="0">
                    <a:pos x="66" y="45"/>
                  </a:cxn>
                  <a:cxn ang="0">
                    <a:pos x="64" y="45"/>
                  </a:cxn>
                  <a:cxn ang="0">
                    <a:pos x="63" y="44"/>
                  </a:cxn>
                  <a:cxn ang="0">
                    <a:pos x="61" y="43"/>
                  </a:cxn>
                  <a:cxn ang="0">
                    <a:pos x="60" y="43"/>
                  </a:cxn>
                  <a:cxn ang="0">
                    <a:pos x="59" y="42"/>
                  </a:cxn>
                  <a:cxn ang="0">
                    <a:pos x="57" y="41"/>
                  </a:cxn>
                  <a:cxn ang="0">
                    <a:pos x="56" y="40"/>
                  </a:cxn>
                  <a:cxn ang="0">
                    <a:pos x="55" y="39"/>
                  </a:cxn>
                  <a:cxn ang="0">
                    <a:pos x="53" y="38"/>
                  </a:cxn>
                  <a:cxn ang="0">
                    <a:pos x="52" y="37"/>
                  </a:cxn>
                  <a:cxn ang="0">
                    <a:pos x="50" y="36"/>
                  </a:cxn>
                  <a:cxn ang="0">
                    <a:pos x="49" y="35"/>
                  </a:cxn>
                  <a:cxn ang="0">
                    <a:pos x="48" y="34"/>
                  </a:cxn>
                  <a:cxn ang="0">
                    <a:pos x="46" y="33"/>
                  </a:cxn>
                  <a:cxn ang="0">
                    <a:pos x="44" y="32"/>
                  </a:cxn>
                  <a:cxn ang="0">
                    <a:pos x="43" y="30"/>
                  </a:cxn>
                  <a:cxn ang="0">
                    <a:pos x="41" y="29"/>
                  </a:cxn>
                  <a:cxn ang="0">
                    <a:pos x="40" y="28"/>
                  </a:cxn>
                  <a:cxn ang="0">
                    <a:pos x="38" y="27"/>
                  </a:cxn>
                  <a:cxn ang="0">
                    <a:pos x="36" y="26"/>
                  </a:cxn>
                  <a:cxn ang="0">
                    <a:pos x="34" y="24"/>
                  </a:cxn>
                  <a:cxn ang="0">
                    <a:pos x="33" y="23"/>
                  </a:cxn>
                  <a:cxn ang="0">
                    <a:pos x="31" y="22"/>
                  </a:cxn>
                  <a:cxn ang="0">
                    <a:pos x="30" y="21"/>
                  </a:cxn>
                  <a:cxn ang="0">
                    <a:pos x="28" y="20"/>
                  </a:cxn>
                  <a:cxn ang="0">
                    <a:pos x="26" y="19"/>
                  </a:cxn>
                  <a:cxn ang="0">
                    <a:pos x="24" y="18"/>
                  </a:cxn>
                  <a:cxn ang="0">
                    <a:pos x="23" y="17"/>
                  </a:cxn>
                  <a:cxn ang="0">
                    <a:pos x="21" y="15"/>
                  </a:cxn>
                  <a:cxn ang="0">
                    <a:pos x="19" y="15"/>
                  </a:cxn>
                  <a:cxn ang="0">
                    <a:pos x="17" y="13"/>
                  </a:cxn>
                  <a:cxn ang="0">
                    <a:pos x="16" y="12"/>
                  </a:cxn>
                  <a:cxn ang="0">
                    <a:pos x="14" y="11"/>
                  </a:cxn>
                  <a:cxn ang="0">
                    <a:pos x="12" y="10"/>
                  </a:cxn>
                  <a:cxn ang="0">
                    <a:pos x="11" y="9"/>
                  </a:cxn>
                  <a:cxn ang="0">
                    <a:pos x="10" y="8"/>
                  </a:cxn>
                  <a:cxn ang="0">
                    <a:pos x="8" y="7"/>
                  </a:cxn>
                  <a:cxn ang="0">
                    <a:pos x="7" y="6"/>
                  </a:cxn>
                  <a:cxn ang="0">
                    <a:pos x="6" y="5"/>
                  </a:cxn>
                  <a:cxn ang="0">
                    <a:pos x="4" y="4"/>
                  </a:cxn>
                  <a:cxn ang="0">
                    <a:pos x="3" y="4"/>
                  </a:cxn>
                  <a:cxn ang="0">
                    <a:pos x="2" y="3"/>
                  </a:cxn>
                  <a:cxn ang="0">
                    <a:pos x="1" y="2"/>
                  </a:cxn>
                  <a:cxn ang="0">
                    <a:pos x="0" y="1"/>
                  </a:cxn>
                  <a:cxn ang="0">
                    <a:pos x="1" y="0"/>
                  </a:cxn>
                </a:cxnLst>
                <a:rect l="0" t="0" r="r" b="b"/>
                <a:pathLst>
                  <a:path w="85" h="49">
                    <a:moveTo>
                      <a:pt x="1" y="0"/>
                    </a:moveTo>
                    <a:lnTo>
                      <a:pt x="85" y="48"/>
                    </a:lnTo>
                    <a:lnTo>
                      <a:pt x="83" y="48"/>
                    </a:lnTo>
                    <a:lnTo>
                      <a:pt x="82" y="49"/>
                    </a:lnTo>
                    <a:lnTo>
                      <a:pt x="81" y="49"/>
                    </a:lnTo>
                    <a:lnTo>
                      <a:pt x="79" y="49"/>
                    </a:lnTo>
                    <a:lnTo>
                      <a:pt x="77" y="49"/>
                    </a:lnTo>
                    <a:lnTo>
                      <a:pt x="75" y="49"/>
                    </a:lnTo>
                    <a:lnTo>
                      <a:pt x="74" y="48"/>
                    </a:lnTo>
                    <a:lnTo>
                      <a:pt x="73" y="48"/>
                    </a:lnTo>
                    <a:lnTo>
                      <a:pt x="72" y="48"/>
                    </a:lnTo>
                    <a:lnTo>
                      <a:pt x="71" y="47"/>
                    </a:lnTo>
                    <a:lnTo>
                      <a:pt x="70" y="47"/>
                    </a:lnTo>
                    <a:lnTo>
                      <a:pt x="68" y="46"/>
                    </a:lnTo>
                    <a:lnTo>
                      <a:pt x="66" y="46"/>
                    </a:lnTo>
                    <a:lnTo>
                      <a:pt x="66" y="45"/>
                    </a:lnTo>
                    <a:lnTo>
                      <a:pt x="64" y="45"/>
                    </a:lnTo>
                    <a:lnTo>
                      <a:pt x="63" y="44"/>
                    </a:lnTo>
                    <a:lnTo>
                      <a:pt x="61" y="43"/>
                    </a:lnTo>
                    <a:lnTo>
                      <a:pt x="60" y="43"/>
                    </a:lnTo>
                    <a:lnTo>
                      <a:pt x="59" y="42"/>
                    </a:lnTo>
                    <a:lnTo>
                      <a:pt x="57" y="41"/>
                    </a:lnTo>
                    <a:lnTo>
                      <a:pt x="56" y="40"/>
                    </a:lnTo>
                    <a:lnTo>
                      <a:pt x="55" y="39"/>
                    </a:lnTo>
                    <a:lnTo>
                      <a:pt x="53" y="38"/>
                    </a:lnTo>
                    <a:lnTo>
                      <a:pt x="52" y="37"/>
                    </a:lnTo>
                    <a:lnTo>
                      <a:pt x="50" y="36"/>
                    </a:lnTo>
                    <a:lnTo>
                      <a:pt x="49" y="35"/>
                    </a:lnTo>
                    <a:lnTo>
                      <a:pt x="48" y="34"/>
                    </a:lnTo>
                    <a:lnTo>
                      <a:pt x="46" y="33"/>
                    </a:lnTo>
                    <a:lnTo>
                      <a:pt x="44" y="32"/>
                    </a:lnTo>
                    <a:lnTo>
                      <a:pt x="43" y="30"/>
                    </a:lnTo>
                    <a:lnTo>
                      <a:pt x="41" y="29"/>
                    </a:lnTo>
                    <a:lnTo>
                      <a:pt x="40" y="28"/>
                    </a:lnTo>
                    <a:lnTo>
                      <a:pt x="38" y="27"/>
                    </a:lnTo>
                    <a:lnTo>
                      <a:pt x="36" y="26"/>
                    </a:lnTo>
                    <a:lnTo>
                      <a:pt x="34" y="24"/>
                    </a:lnTo>
                    <a:lnTo>
                      <a:pt x="33" y="23"/>
                    </a:lnTo>
                    <a:lnTo>
                      <a:pt x="31" y="22"/>
                    </a:lnTo>
                    <a:lnTo>
                      <a:pt x="30" y="21"/>
                    </a:lnTo>
                    <a:lnTo>
                      <a:pt x="28" y="20"/>
                    </a:lnTo>
                    <a:lnTo>
                      <a:pt x="26" y="19"/>
                    </a:lnTo>
                    <a:lnTo>
                      <a:pt x="24" y="18"/>
                    </a:lnTo>
                    <a:lnTo>
                      <a:pt x="23" y="17"/>
                    </a:lnTo>
                    <a:lnTo>
                      <a:pt x="21" y="15"/>
                    </a:lnTo>
                    <a:lnTo>
                      <a:pt x="19" y="15"/>
                    </a:lnTo>
                    <a:lnTo>
                      <a:pt x="17" y="13"/>
                    </a:lnTo>
                    <a:lnTo>
                      <a:pt x="16" y="12"/>
                    </a:lnTo>
                    <a:lnTo>
                      <a:pt x="14" y="11"/>
                    </a:lnTo>
                    <a:lnTo>
                      <a:pt x="12" y="10"/>
                    </a:lnTo>
                    <a:lnTo>
                      <a:pt x="11" y="9"/>
                    </a:lnTo>
                    <a:lnTo>
                      <a:pt x="10" y="8"/>
                    </a:lnTo>
                    <a:lnTo>
                      <a:pt x="8" y="7"/>
                    </a:lnTo>
                    <a:lnTo>
                      <a:pt x="7" y="6"/>
                    </a:lnTo>
                    <a:lnTo>
                      <a:pt x="6" y="5"/>
                    </a:lnTo>
                    <a:lnTo>
                      <a:pt x="4" y="4"/>
                    </a:lnTo>
                    <a:lnTo>
                      <a:pt x="3" y="4"/>
                    </a:lnTo>
                    <a:lnTo>
                      <a:pt x="2" y="3"/>
                    </a:lnTo>
                    <a:lnTo>
                      <a:pt x="1" y="2"/>
                    </a:lnTo>
                    <a:lnTo>
                      <a:pt x="0" y="1"/>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7" name="Freeform 165"/>
              <p:cNvSpPr>
                <a:spLocks/>
              </p:cNvSpPr>
              <p:nvPr/>
            </p:nvSpPr>
            <p:spPr bwMode="auto">
              <a:xfrm>
                <a:off x="2443" y="1818"/>
                <a:ext cx="56" cy="28"/>
              </a:xfrm>
              <a:custGeom>
                <a:avLst/>
                <a:gdLst/>
                <a:ahLst/>
                <a:cxnLst>
                  <a:cxn ang="0">
                    <a:pos x="3" y="0"/>
                  </a:cxn>
                  <a:cxn ang="0">
                    <a:pos x="6" y="1"/>
                  </a:cxn>
                  <a:cxn ang="0">
                    <a:pos x="9" y="3"/>
                  </a:cxn>
                  <a:cxn ang="0">
                    <a:pos x="11" y="4"/>
                  </a:cxn>
                  <a:cxn ang="0">
                    <a:pos x="14" y="5"/>
                  </a:cxn>
                  <a:cxn ang="0">
                    <a:pos x="16" y="7"/>
                  </a:cxn>
                  <a:cxn ang="0">
                    <a:pos x="19" y="8"/>
                  </a:cxn>
                  <a:cxn ang="0">
                    <a:pos x="21" y="10"/>
                  </a:cxn>
                  <a:cxn ang="0">
                    <a:pos x="24" y="11"/>
                  </a:cxn>
                  <a:cxn ang="0">
                    <a:pos x="27" y="12"/>
                  </a:cxn>
                  <a:cxn ang="0">
                    <a:pos x="29" y="14"/>
                  </a:cxn>
                  <a:cxn ang="0">
                    <a:pos x="32" y="15"/>
                  </a:cxn>
                  <a:cxn ang="0">
                    <a:pos x="35" y="17"/>
                  </a:cxn>
                  <a:cxn ang="0">
                    <a:pos x="37" y="18"/>
                  </a:cxn>
                  <a:cxn ang="0">
                    <a:pos x="39" y="19"/>
                  </a:cxn>
                  <a:cxn ang="0">
                    <a:pos x="43" y="21"/>
                  </a:cxn>
                  <a:cxn ang="0">
                    <a:pos x="47" y="23"/>
                  </a:cxn>
                  <a:cxn ang="0">
                    <a:pos x="50" y="25"/>
                  </a:cxn>
                  <a:cxn ang="0">
                    <a:pos x="52" y="26"/>
                  </a:cxn>
                  <a:cxn ang="0">
                    <a:pos x="54" y="27"/>
                  </a:cxn>
                  <a:cxn ang="0">
                    <a:pos x="56" y="28"/>
                  </a:cxn>
                  <a:cxn ang="0">
                    <a:pos x="55" y="28"/>
                  </a:cxn>
                  <a:cxn ang="0">
                    <a:pos x="53" y="28"/>
                  </a:cxn>
                  <a:cxn ang="0">
                    <a:pos x="50" y="28"/>
                  </a:cxn>
                  <a:cxn ang="0">
                    <a:pos x="47" y="27"/>
                  </a:cxn>
                  <a:cxn ang="0">
                    <a:pos x="45" y="27"/>
                  </a:cxn>
                  <a:cxn ang="0">
                    <a:pos x="43" y="26"/>
                  </a:cxn>
                  <a:cxn ang="0">
                    <a:pos x="40" y="25"/>
                  </a:cxn>
                  <a:cxn ang="0">
                    <a:pos x="38" y="25"/>
                  </a:cxn>
                  <a:cxn ang="0">
                    <a:pos x="35" y="24"/>
                  </a:cxn>
                  <a:cxn ang="0">
                    <a:pos x="33" y="23"/>
                  </a:cxn>
                  <a:cxn ang="0">
                    <a:pos x="31" y="21"/>
                  </a:cxn>
                  <a:cxn ang="0">
                    <a:pos x="28" y="20"/>
                  </a:cxn>
                  <a:cxn ang="0">
                    <a:pos x="26" y="18"/>
                  </a:cxn>
                  <a:cxn ang="0">
                    <a:pos x="23" y="16"/>
                  </a:cxn>
                  <a:cxn ang="0">
                    <a:pos x="20" y="14"/>
                  </a:cxn>
                  <a:cxn ang="0">
                    <a:pos x="18" y="13"/>
                  </a:cxn>
                  <a:cxn ang="0">
                    <a:pos x="16" y="11"/>
                  </a:cxn>
                  <a:cxn ang="0">
                    <a:pos x="14" y="10"/>
                  </a:cxn>
                  <a:cxn ang="0">
                    <a:pos x="11" y="9"/>
                  </a:cxn>
                  <a:cxn ang="0">
                    <a:pos x="9" y="8"/>
                  </a:cxn>
                  <a:cxn ang="0">
                    <a:pos x="5" y="5"/>
                  </a:cxn>
                  <a:cxn ang="0">
                    <a:pos x="2" y="4"/>
                  </a:cxn>
                  <a:cxn ang="0">
                    <a:pos x="0" y="3"/>
                  </a:cxn>
                  <a:cxn ang="0">
                    <a:pos x="2" y="0"/>
                  </a:cxn>
                </a:cxnLst>
                <a:rect l="0" t="0" r="r" b="b"/>
                <a:pathLst>
                  <a:path w="56" h="28">
                    <a:moveTo>
                      <a:pt x="2" y="0"/>
                    </a:moveTo>
                    <a:lnTo>
                      <a:pt x="3" y="0"/>
                    </a:lnTo>
                    <a:lnTo>
                      <a:pt x="4" y="1"/>
                    </a:lnTo>
                    <a:lnTo>
                      <a:pt x="6" y="1"/>
                    </a:lnTo>
                    <a:lnTo>
                      <a:pt x="7" y="2"/>
                    </a:lnTo>
                    <a:lnTo>
                      <a:pt x="9" y="3"/>
                    </a:lnTo>
                    <a:lnTo>
                      <a:pt x="10" y="4"/>
                    </a:lnTo>
                    <a:lnTo>
                      <a:pt x="11" y="4"/>
                    </a:lnTo>
                    <a:lnTo>
                      <a:pt x="12" y="5"/>
                    </a:lnTo>
                    <a:lnTo>
                      <a:pt x="14" y="5"/>
                    </a:lnTo>
                    <a:lnTo>
                      <a:pt x="15" y="6"/>
                    </a:lnTo>
                    <a:lnTo>
                      <a:pt x="16" y="7"/>
                    </a:lnTo>
                    <a:lnTo>
                      <a:pt x="17" y="7"/>
                    </a:lnTo>
                    <a:lnTo>
                      <a:pt x="19" y="8"/>
                    </a:lnTo>
                    <a:lnTo>
                      <a:pt x="20" y="9"/>
                    </a:lnTo>
                    <a:lnTo>
                      <a:pt x="21" y="10"/>
                    </a:lnTo>
                    <a:lnTo>
                      <a:pt x="23" y="10"/>
                    </a:lnTo>
                    <a:lnTo>
                      <a:pt x="24" y="11"/>
                    </a:lnTo>
                    <a:lnTo>
                      <a:pt x="25" y="11"/>
                    </a:lnTo>
                    <a:lnTo>
                      <a:pt x="27" y="12"/>
                    </a:lnTo>
                    <a:lnTo>
                      <a:pt x="28" y="13"/>
                    </a:lnTo>
                    <a:lnTo>
                      <a:pt x="29" y="14"/>
                    </a:lnTo>
                    <a:lnTo>
                      <a:pt x="31" y="14"/>
                    </a:lnTo>
                    <a:lnTo>
                      <a:pt x="32" y="15"/>
                    </a:lnTo>
                    <a:lnTo>
                      <a:pt x="33" y="16"/>
                    </a:lnTo>
                    <a:lnTo>
                      <a:pt x="35" y="17"/>
                    </a:lnTo>
                    <a:lnTo>
                      <a:pt x="35" y="17"/>
                    </a:lnTo>
                    <a:lnTo>
                      <a:pt x="37" y="18"/>
                    </a:lnTo>
                    <a:lnTo>
                      <a:pt x="38" y="18"/>
                    </a:lnTo>
                    <a:lnTo>
                      <a:pt x="39" y="19"/>
                    </a:lnTo>
                    <a:lnTo>
                      <a:pt x="41" y="20"/>
                    </a:lnTo>
                    <a:lnTo>
                      <a:pt x="43" y="21"/>
                    </a:lnTo>
                    <a:lnTo>
                      <a:pt x="45" y="22"/>
                    </a:lnTo>
                    <a:lnTo>
                      <a:pt x="47" y="23"/>
                    </a:lnTo>
                    <a:lnTo>
                      <a:pt x="48" y="24"/>
                    </a:lnTo>
                    <a:lnTo>
                      <a:pt x="50" y="25"/>
                    </a:lnTo>
                    <a:lnTo>
                      <a:pt x="51" y="25"/>
                    </a:lnTo>
                    <a:lnTo>
                      <a:pt x="52" y="26"/>
                    </a:lnTo>
                    <a:lnTo>
                      <a:pt x="53" y="26"/>
                    </a:lnTo>
                    <a:lnTo>
                      <a:pt x="54" y="27"/>
                    </a:lnTo>
                    <a:lnTo>
                      <a:pt x="56" y="28"/>
                    </a:lnTo>
                    <a:lnTo>
                      <a:pt x="56" y="28"/>
                    </a:lnTo>
                    <a:lnTo>
                      <a:pt x="56" y="28"/>
                    </a:lnTo>
                    <a:lnTo>
                      <a:pt x="55" y="28"/>
                    </a:lnTo>
                    <a:lnTo>
                      <a:pt x="54" y="28"/>
                    </a:lnTo>
                    <a:lnTo>
                      <a:pt x="53" y="28"/>
                    </a:lnTo>
                    <a:lnTo>
                      <a:pt x="52" y="28"/>
                    </a:lnTo>
                    <a:lnTo>
                      <a:pt x="50" y="28"/>
                    </a:lnTo>
                    <a:lnTo>
                      <a:pt x="49" y="27"/>
                    </a:lnTo>
                    <a:lnTo>
                      <a:pt x="47" y="27"/>
                    </a:lnTo>
                    <a:lnTo>
                      <a:pt x="46" y="27"/>
                    </a:lnTo>
                    <a:lnTo>
                      <a:pt x="45" y="27"/>
                    </a:lnTo>
                    <a:lnTo>
                      <a:pt x="44" y="26"/>
                    </a:lnTo>
                    <a:lnTo>
                      <a:pt x="43" y="26"/>
                    </a:lnTo>
                    <a:lnTo>
                      <a:pt x="42" y="26"/>
                    </a:lnTo>
                    <a:lnTo>
                      <a:pt x="40" y="25"/>
                    </a:lnTo>
                    <a:lnTo>
                      <a:pt x="39" y="25"/>
                    </a:lnTo>
                    <a:lnTo>
                      <a:pt x="38" y="25"/>
                    </a:lnTo>
                    <a:lnTo>
                      <a:pt x="37" y="24"/>
                    </a:lnTo>
                    <a:lnTo>
                      <a:pt x="35" y="24"/>
                    </a:lnTo>
                    <a:lnTo>
                      <a:pt x="34" y="23"/>
                    </a:lnTo>
                    <a:lnTo>
                      <a:pt x="33" y="23"/>
                    </a:lnTo>
                    <a:lnTo>
                      <a:pt x="32" y="22"/>
                    </a:lnTo>
                    <a:lnTo>
                      <a:pt x="31" y="21"/>
                    </a:lnTo>
                    <a:lnTo>
                      <a:pt x="29" y="20"/>
                    </a:lnTo>
                    <a:lnTo>
                      <a:pt x="28" y="20"/>
                    </a:lnTo>
                    <a:lnTo>
                      <a:pt x="27" y="19"/>
                    </a:lnTo>
                    <a:lnTo>
                      <a:pt x="26" y="18"/>
                    </a:lnTo>
                    <a:lnTo>
                      <a:pt x="24" y="17"/>
                    </a:lnTo>
                    <a:lnTo>
                      <a:pt x="23" y="16"/>
                    </a:lnTo>
                    <a:lnTo>
                      <a:pt x="22" y="15"/>
                    </a:lnTo>
                    <a:lnTo>
                      <a:pt x="20" y="14"/>
                    </a:lnTo>
                    <a:lnTo>
                      <a:pt x="19" y="14"/>
                    </a:lnTo>
                    <a:lnTo>
                      <a:pt x="18" y="13"/>
                    </a:lnTo>
                    <a:lnTo>
                      <a:pt x="17" y="12"/>
                    </a:lnTo>
                    <a:lnTo>
                      <a:pt x="16" y="11"/>
                    </a:lnTo>
                    <a:lnTo>
                      <a:pt x="14" y="11"/>
                    </a:lnTo>
                    <a:lnTo>
                      <a:pt x="14" y="10"/>
                    </a:lnTo>
                    <a:lnTo>
                      <a:pt x="12" y="9"/>
                    </a:lnTo>
                    <a:lnTo>
                      <a:pt x="11" y="9"/>
                    </a:lnTo>
                    <a:lnTo>
                      <a:pt x="10" y="8"/>
                    </a:lnTo>
                    <a:lnTo>
                      <a:pt x="9" y="8"/>
                    </a:lnTo>
                    <a:lnTo>
                      <a:pt x="7" y="6"/>
                    </a:lnTo>
                    <a:lnTo>
                      <a:pt x="5" y="5"/>
                    </a:lnTo>
                    <a:lnTo>
                      <a:pt x="3" y="5"/>
                    </a:lnTo>
                    <a:lnTo>
                      <a:pt x="2" y="4"/>
                    </a:lnTo>
                    <a:lnTo>
                      <a:pt x="1" y="3"/>
                    </a:lnTo>
                    <a:lnTo>
                      <a:pt x="0" y="3"/>
                    </a:lnTo>
                    <a:lnTo>
                      <a:pt x="0" y="3"/>
                    </a:lnTo>
                    <a:lnTo>
                      <a:pt x="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8" name="Freeform 166"/>
              <p:cNvSpPr>
                <a:spLocks/>
              </p:cNvSpPr>
              <p:nvPr/>
            </p:nvSpPr>
            <p:spPr bwMode="auto">
              <a:xfrm>
                <a:off x="2440" y="1820"/>
                <a:ext cx="60" cy="30"/>
              </a:xfrm>
              <a:custGeom>
                <a:avLst/>
                <a:gdLst/>
                <a:ahLst/>
                <a:cxnLst>
                  <a:cxn ang="0">
                    <a:pos x="60" y="0"/>
                  </a:cxn>
                  <a:cxn ang="0">
                    <a:pos x="59" y="0"/>
                  </a:cxn>
                  <a:cxn ang="0">
                    <a:pos x="57" y="0"/>
                  </a:cxn>
                  <a:cxn ang="0">
                    <a:pos x="56" y="1"/>
                  </a:cxn>
                  <a:cxn ang="0">
                    <a:pos x="54" y="1"/>
                  </a:cxn>
                  <a:cxn ang="0">
                    <a:pos x="53" y="2"/>
                  </a:cxn>
                  <a:cxn ang="0">
                    <a:pos x="51" y="3"/>
                  </a:cxn>
                  <a:cxn ang="0">
                    <a:pos x="49" y="3"/>
                  </a:cxn>
                  <a:cxn ang="0">
                    <a:pos x="47" y="4"/>
                  </a:cxn>
                  <a:cxn ang="0">
                    <a:pos x="46" y="4"/>
                  </a:cxn>
                  <a:cxn ang="0">
                    <a:pos x="45" y="5"/>
                  </a:cxn>
                  <a:cxn ang="0">
                    <a:pos x="43" y="5"/>
                  </a:cxn>
                  <a:cxn ang="0">
                    <a:pos x="42" y="5"/>
                  </a:cxn>
                  <a:cxn ang="0">
                    <a:pos x="41" y="6"/>
                  </a:cxn>
                  <a:cxn ang="0">
                    <a:pos x="40" y="6"/>
                  </a:cxn>
                  <a:cxn ang="0">
                    <a:pos x="38" y="7"/>
                  </a:cxn>
                  <a:cxn ang="0">
                    <a:pos x="37" y="7"/>
                  </a:cxn>
                  <a:cxn ang="0">
                    <a:pos x="36" y="8"/>
                  </a:cxn>
                  <a:cxn ang="0">
                    <a:pos x="35" y="8"/>
                  </a:cxn>
                  <a:cxn ang="0">
                    <a:pos x="33" y="9"/>
                  </a:cxn>
                  <a:cxn ang="0">
                    <a:pos x="32" y="9"/>
                  </a:cxn>
                  <a:cxn ang="0">
                    <a:pos x="31" y="10"/>
                  </a:cxn>
                  <a:cxn ang="0">
                    <a:pos x="29" y="10"/>
                  </a:cxn>
                  <a:cxn ang="0">
                    <a:pos x="28" y="11"/>
                  </a:cxn>
                  <a:cxn ang="0">
                    <a:pos x="27" y="12"/>
                  </a:cxn>
                  <a:cxn ang="0">
                    <a:pos x="25" y="12"/>
                  </a:cxn>
                  <a:cxn ang="0">
                    <a:pos x="24" y="13"/>
                  </a:cxn>
                  <a:cxn ang="0">
                    <a:pos x="23" y="13"/>
                  </a:cxn>
                  <a:cxn ang="0">
                    <a:pos x="22" y="14"/>
                  </a:cxn>
                  <a:cxn ang="0">
                    <a:pos x="20" y="15"/>
                  </a:cxn>
                  <a:cxn ang="0">
                    <a:pos x="19" y="15"/>
                  </a:cxn>
                  <a:cxn ang="0">
                    <a:pos x="18" y="16"/>
                  </a:cxn>
                  <a:cxn ang="0">
                    <a:pos x="17" y="16"/>
                  </a:cxn>
                  <a:cxn ang="0">
                    <a:pos x="15" y="17"/>
                  </a:cxn>
                  <a:cxn ang="0">
                    <a:pos x="14" y="18"/>
                  </a:cxn>
                  <a:cxn ang="0">
                    <a:pos x="13" y="18"/>
                  </a:cxn>
                  <a:cxn ang="0">
                    <a:pos x="12" y="19"/>
                  </a:cxn>
                  <a:cxn ang="0">
                    <a:pos x="11" y="20"/>
                  </a:cxn>
                  <a:cxn ang="0">
                    <a:pos x="10" y="21"/>
                  </a:cxn>
                  <a:cxn ang="0">
                    <a:pos x="9" y="21"/>
                  </a:cxn>
                  <a:cxn ang="0">
                    <a:pos x="8" y="22"/>
                  </a:cxn>
                  <a:cxn ang="0">
                    <a:pos x="6" y="23"/>
                  </a:cxn>
                  <a:cxn ang="0">
                    <a:pos x="5" y="25"/>
                  </a:cxn>
                  <a:cxn ang="0">
                    <a:pos x="3" y="26"/>
                  </a:cxn>
                  <a:cxn ang="0">
                    <a:pos x="2" y="27"/>
                  </a:cxn>
                  <a:cxn ang="0">
                    <a:pos x="1" y="29"/>
                  </a:cxn>
                  <a:cxn ang="0">
                    <a:pos x="0" y="30"/>
                  </a:cxn>
                  <a:cxn ang="0">
                    <a:pos x="59" y="3"/>
                  </a:cxn>
                  <a:cxn ang="0">
                    <a:pos x="60" y="0"/>
                  </a:cxn>
                </a:cxnLst>
                <a:rect l="0" t="0" r="r" b="b"/>
                <a:pathLst>
                  <a:path w="60" h="30">
                    <a:moveTo>
                      <a:pt x="60" y="0"/>
                    </a:moveTo>
                    <a:lnTo>
                      <a:pt x="59" y="0"/>
                    </a:lnTo>
                    <a:lnTo>
                      <a:pt x="57" y="0"/>
                    </a:lnTo>
                    <a:lnTo>
                      <a:pt x="56" y="1"/>
                    </a:lnTo>
                    <a:lnTo>
                      <a:pt x="54" y="1"/>
                    </a:lnTo>
                    <a:lnTo>
                      <a:pt x="53" y="2"/>
                    </a:lnTo>
                    <a:lnTo>
                      <a:pt x="51" y="3"/>
                    </a:lnTo>
                    <a:lnTo>
                      <a:pt x="49" y="3"/>
                    </a:lnTo>
                    <a:lnTo>
                      <a:pt x="47" y="4"/>
                    </a:lnTo>
                    <a:lnTo>
                      <a:pt x="46" y="4"/>
                    </a:lnTo>
                    <a:lnTo>
                      <a:pt x="45" y="5"/>
                    </a:lnTo>
                    <a:lnTo>
                      <a:pt x="43" y="5"/>
                    </a:lnTo>
                    <a:lnTo>
                      <a:pt x="42" y="5"/>
                    </a:lnTo>
                    <a:lnTo>
                      <a:pt x="41" y="6"/>
                    </a:lnTo>
                    <a:lnTo>
                      <a:pt x="40" y="6"/>
                    </a:lnTo>
                    <a:lnTo>
                      <a:pt x="38" y="7"/>
                    </a:lnTo>
                    <a:lnTo>
                      <a:pt x="37" y="7"/>
                    </a:lnTo>
                    <a:lnTo>
                      <a:pt x="36" y="8"/>
                    </a:lnTo>
                    <a:lnTo>
                      <a:pt x="35" y="8"/>
                    </a:lnTo>
                    <a:lnTo>
                      <a:pt x="33" y="9"/>
                    </a:lnTo>
                    <a:lnTo>
                      <a:pt x="32" y="9"/>
                    </a:lnTo>
                    <a:lnTo>
                      <a:pt x="31" y="10"/>
                    </a:lnTo>
                    <a:lnTo>
                      <a:pt x="29" y="10"/>
                    </a:lnTo>
                    <a:lnTo>
                      <a:pt x="28" y="11"/>
                    </a:lnTo>
                    <a:lnTo>
                      <a:pt x="27" y="12"/>
                    </a:lnTo>
                    <a:lnTo>
                      <a:pt x="25" y="12"/>
                    </a:lnTo>
                    <a:lnTo>
                      <a:pt x="24" y="13"/>
                    </a:lnTo>
                    <a:lnTo>
                      <a:pt x="23" y="13"/>
                    </a:lnTo>
                    <a:lnTo>
                      <a:pt x="22" y="14"/>
                    </a:lnTo>
                    <a:lnTo>
                      <a:pt x="20" y="15"/>
                    </a:lnTo>
                    <a:lnTo>
                      <a:pt x="19" y="15"/>
                    </a:lnTo>
                    <a:lnTo>
                      <a:pt x="18" y="16"/>
                    </a:lnTo>
                    <a:lnTo>
                      <a:pt x="17" y="16"/>
                    </a:lnTo>
                    <a:lnTo>
                      <a:pt x="15" y="17"/>
                    </a:lnTo>
                    <a:lnTo>
                      <a:pt x="14" y="18"/>
                    </a:lnTo>
                    <a:lnTo>
                      <a:pt x="13" y="18"/>
                    </a:lnTo>
                    <a:lnTo>
                      <a:pt x="12" y="19"/>
                    </a:lnTo>
                    <a:lnTo>
                      <a:pt x="11" y="20"/>
                    </a:lnTo>
                    <a:lnTo>
                      <a:pt x="10" y="21"/>
                    </a:lnTo>
                    <a:lnTo>
                      <a:pt x="9" y="21"/>
                    </a:lnTo>
                    <a:lnTo>
                      <a:pt x="8" y="22"/>
                    </a:lnTo>
                    <a:lnTo>
                      <a:pt x="6" y="23"/>
                    </a:lnTo>
                    <a:lnTo>
                      <a:pt x="5" y="25"/>
                    </a:lnTo>
                    <a:lnTo>
                      <a:pt x="3" y="26"/>
                    </a:lnTo>
                    <a:lnTo>
                      <a:pt x="2" y="27"/>
                    </a:lnTo>
                    <a:lnTo>
                      <a:pt x="1" y="29"/>
                    </a:lnTo>
                    <a:lnTo>
                      <a:pt x="0" y="30"/>
                    </a:lnTo>
                    <a:lnTo>
                      <a:pt x="59" y="3"/>
                    </a:lnTo>
                    <a:lnTo>
                      <a:pt x="6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39" name="Freeform 167"/>
              <p:cNvSpPr>
                <a:spLocks/>
              </p:cNvSpPr>
              <p:nvPr/>
            </p:nvSpPr>
            <p:spPr bwMode="auto">
              <a:xfrm>
                <a:off x="2322" y="1685"/>
                <a:ext cx="302" cy="35"/>
              </a:xfrm>
              <a:custGeom>
                <a:avLst/>
                <a:gdLst/>
                <a:ahLst/>
                <a:cxnLst>
                  <a:cxn ang="0">
                    <a:pos x="302" y="29"/>
                  </a:cxn>
                  <a:cxn ang="0">
                    <a:pos x="298" y="31"/>
                  </a:cxn>
                  <a:cxn ang="0">
                    <a:pos x="290" y="33"/>
                  </a:cxn>
                  <a:cxn ang="0">
                    <a:pos x="283" y="33"/>
                  </a:cxn>
                  <a:cxn ang="0">
                    <a:pos x="274" y="34"/>
                  </a:cxn>
                  <a:cxn ang="0">
                    <a:pos x="262" y="35"/>
                  </a:cxn>
                  <a:cxn ang="0">
                    <a:pos x="248" y="35"/>
                  </a:cxn>
                  <a:cxn ang="0">
                    <a:pos x="230" y="35"/>
                  </a:cxn>
                  <a:cxn ang="0">
                    <a:pos x="220" y="35"/>
                  </a:cxn>
                  <a:cxn ang="0">
                    <a:pos x="213" y="35"/>
                  </a:cxn>
                  <a:cxn ang="0">
                    <a:pos x="206" y="35"/>
                  </a:cxn>
                  <a:cxn ang="0">
                    <a:pos x="197" y="34"/>
                  </a:cxn>
                  <a:cxn ang="0">
                    <a:pos x="189" y="34"/>
                  </a:cxn>
                  <a:cxn ang="0">
                    <a:pos x="179" y="34"/>
                  </a:cxn>
                  <a:cxn ang="0">
                    <a:pos x="170" y="34"/>
                  </a:cxn>
                  <a:cxn ang="0">
                    <a:pos x="160" y="33"/>
                  </a:cxn>
                  <a:cxn ang="0">
                    <a:pos x="150" y="33"/>
                  </a:cxn>
                  <a:cxn ang="0">
                    <a:pos x="140" y="33"/>
                  </a:cxn>
                  <a:cxn ang="0">
                    <a:pos x="130" y="33"/>
                  </a:cxn>
                  <a:cxn ang="0">
                    <a:pos x="120" y="33"/>
                  </a:cxn>
                  <a:cxn ang="0">
                    <a:pos x="110" y="33"/>
                  </a:cxn>
                  <a:cxn ang="0">
                    <a:pos x="104" y="33"/>
                  </a:cxn>
                  <a:cxn ang="0">
                    <a:pos x="97" y="33"/>
                  </a:cxn>
                  <a:cxn ang="0">
                    <a:pos x="89" y="33"/>
                  </a:cxn>
                  <a:cxn ang="0">
                    <a:pos x="82" y="33"/>
                  </a:cxn>
                  <a:cxn ang="0">
                    <a:pos x="75" y="34"/>
                  </a:cxn>
                  <a:cxn ang="0">
                    <a:pos x="68" y="34"/>
                  </a:cxn>
                  <a:cxn ang="0">
                    <a:pos x="60" y="34"/>
                  </a:cxn>
                  <a:cxn ang="0">
                    <a:pos x="52" y="34"/>
                  </a:cxn>
                  <a:cxn ang="0">
                    <a:pos x="44" y="34"/>
                  </a:cxn>
                  <a:cxn ang="0">
                    <a:pos x="37" y="35"/>
                  </a:cxn>
                  <a:cxn ang="0">
                    <a:pos x="30" y="35"/>
                  </a:cxn>
                  <a:cxn ang="0">
                    <a:pos x="24" y="35"/>
                  </a:cxn>
                  <a:cxn ang="0">
                    <a:pos x="18" y="35"/>
                  </a:cxn>
                  <a:cxn ang="0">
                    <a:pos x="12" y="35"/>
                  </a:cxn>
                  <a:cxn ang="0">
                    <a:pos x="4" y="35"/>
                  </a:cxn>
                  <a:cxn ang="0">
                    <a:pos x="0" y="33"/>
                  </a:cxn>
                  <a:cxn ang="0">
                    <a:pos x="1" y="29"/>
                  </a:cxn>
                  <a:cxn ang="0">
                    <a:pos x="6" y="25"/>
                  </a:cxn>
                  <a:cxn ang="0">
                    <a:pos x="14" y="23"/>
                  </a:cxn>
                  <a:cxn ang="0">
                    <a:pos x="24" y="21"/>
                  </a:cxn>
                  <a:cxn ang="0">
                    <a:pos x="30" y="20"/>
                  </a:cxn>
                  <a:cxn ang="0">
                    <a:pos x="37" y="19"/>
                  </a:cxn>
                  <a:cxn ang="0">
                    <a:pos x="43" y="18"/>
                  </a:cxn>
                  <a:cxn ang="0">
                    <a:pos x="51" y="17"/>
                  </a:cxn>
                  <a:cxn ang="0">
                    <a:pos x="57" y="16"/>
                  </a:cxn>
                  <a:cxn ang="0">
                    <a:pos x="66" y="15"/>
                  </a:cxn>
                  <a:cxn ang="0">
                    <a:pos x="74" y="12"/>
                  </a:cxn>
                  <a:cxn ang="0">
                    <a:pos x="83" y="10"/>
                  </a:cxn>
                  <a:cxn ang="0">
                    <a:pos x="93" y="8"/>
                  </a:cxn>
                  <a:cxn ang="0">
                    <a:pos x="100" y="6"/>
                  </a:cxn>
                  <a:cxn ang="0">
                    <a:pos x="106" y="4"/>
                  </a:cxn>
                  <a:cxn ang="0">
                    <a:pos x="115" y="2"/>
                  </a:cxn>
                  <a:cxn ang="0">
                    <a:pos x="123" y="0"/>
                  </a:cxn>
                  <a:cxn ang="0">
                    <a:pos x="130" y="0"/>
                  </a:cxn>
                </a:cxnLst>
                <a:rect l="0" t="0" r="r" b="b"/>
                <a:pathLst>
                  <a:path w="302" h="35">
                    <a:moveTo>
                      <a:pt x="131" y="7"/>
                    </a:moveTo>
                    <a:lnTo>
                      <a:pt x="20" y="28"/>
                    </a:lnTo>
                    <a:lnTo>
                      <a:pt x="302" y="28"/>
                    </a:lnTo>
                    <a:lnTo>
                      <a:pt x="302" y="28"/>
                    </a:lnTo>
                    <a:lnTo>
                      <a:pt x="302" y="29"/>
                    </a:lnTo>
                    <a:lnTo>
                      <a:pt x="302" y="30"/>
                    </a:lnTo>
                    <a:lnTo>
                      <a:pt x="301" y="30"/>
                    </a:lnTo>
                    <a:lnTo>
                      <a:pt x="300" y="31"/>
                    </a:lnTo>
                    <a:lnTo>
                      <a:pt x="299" y="31"/>
                    </a:lnTo>
                    <a:lnTo>
                      <a:pt x="298" y="31"/>
                    </a:lnTo>
                    <a:lnTo>
                      <a:pt x="296" y="32"/>
                    </a:lnTo>
                    <a:lnTo>
                      <a:pt x="294" y="32"/>
                    </a:lnTo>
                    <a:lnTo>
                      <a:pt x="292" y="32"/>
                    </a:lnTo>
                    <a:lnTo>
                      <a:pt x="291" y="33"/>
                    </a:lnTo>
                    <a:lnTo>
                      <a:pt x="290" y="33"/>
                    </a:lnTo>
                    <a:lnTo>
                      <a:pt x="289" y="33"/>
                    </a:lnTo>
                    <a:lnTo>
                      <a:pt x="288" y="33"/>
                    </a:lnTo>
                    <a:lnTo>
                      <a:pt x="286" y="33"/>
                    </a:lnTo>
                    <a:lnTo>
                      <a:pt x="285" y="33"/>
                    </a:lnTo>
                    <a:lnTo>
                      <a:pt x="283" y="33"/>
                    </a:lnTo>
                    <a:lnTo>
                      <a:pt x="282" y="34"/>
                    </a:lnTo>
                    <a:lnTo>
                      <a:pt x="280" y="34"/>
                    </a:lnTo>
                    <a:lnTo>
                      <a:pt x="278" y="34"/>
                    </a:lnTo>
                    <a:lnTo>
                      <a:pt x="276" y="34"/>
                    </a:lnTo>
                    <a:lnTo>
                      <a:pt x="274" y="34"/>
                    </a:lnTo>
                    <a:lnTo>
                      <a:pt x="272" y="34"/>
                    </a:lnTo>
                    <a:lnTo>
                      <a:pt x="270" y="34"/>
                    </a:lnTo>
                    <a:lnTo>
                      <a:pt x="267" y="34"/>
                    </a:lnTo>
                    <a:lnTo>
                      <a:pt x="265" y="35"/>
                    </a:lnTo>
                    <a:lnTo>
                      <a:pt x="262" y="35"/>
                    </a:lnTo>
                    <a:lnTo>
                      <a:pt x="259" y="35"/>
                    </a:lnTo>
                    <a:lnTo>
                      <a:pt x="256" y="35"/>
                    </a:lnTo>
                    <a:lnTo>
                      <a:pt x="254" y="35"/>
                    </a:lnTo>
                    <a:lnTo>
                      <a:pt x="251" y="35"/>
                    </a:lnTo>
                    <a:lnTo>
                      <a:pt x="248" y="35"/>
                    </a:lnTo>
                    <a:lnTo>
                      <a:pt x="244" y="35"/>
                    </a:lnTo>
                    <a:lnTo>
                      <a:pt x="240" y="35"/>
                    </a:lnTo>
                    <a:lnTo>
                      <a:pt x="237" y="35"/>
                    </a:lnTo>
                    <a:lnTo>
                      <a:pt x="234" y="35"/>
                    </a:lnTo>
                    <a:lnTo>
                      <a:pt x="230" y="35"/>
                    </a:lnTo>
                    <a:lnTo>
                      <a:pt x="225" y="35"/>
                    </a:lnTo>
                    <a:lnTo>
                      <a:pt x="224" y="35"/>
                    </a:lnTo>
                    <a:lnTo>
                      <a:pt x="223" y="35"/>
                    </a:lnTo>
                    <a:lnTo>
                      <a:pt x="222" y="35"/>
                    </a:lnTo>
                    <a:lnTo>
                      <a:pt x="220" y="35"/>
                    </a:lnTo>
                    <a:lnTo>
                      <a:pt x="219" y="35"/>
                    </a:lnTo>
                    <a:lnTo>
                      <a:pt x="218" y="35"/>
                    </a:lnTo>
                    <a:lnTo>
                      <a:pt x="216" y="35"/>
                    </a:lnTo>
                    <a:lnTo>
                      <a:pt x="215" y="35"/>
                    </a:lnTo>
                    <a:lnTo>
                      <a:pt x="213" y="35"/>
                    </a:lnTo>
                    <a:lnTo>
                      <a:pt x="212" y="35"/>
                    </a:lnTo>
                    <a:lnTo>
                      <a:pt x="210" y="35"/>
                    </a:lnTo>
                    <a:lnTo>
                      <a:pt x="209" y="35"/>
                    </a:lnTo>
                    <a:lnTo>
                      <a:pt x="207" y="35"/>
                    </a:lnTo>
                    <a:lnTo>
                      <a:pt x="206" y="35"/>
                    </a:lnTo>
                    <a:lnTo>
                      <a:pt x="204" y="35"/>
                    </a:lnTo>
                    <a:lnTo>
                      <a:pt x="203" y="35"/>
                    </a:lnTo>
                    <a:lnTo>
                      <a:pt x="201" y="35"/>
                    </a:lnTo>
                    <a:lnTo>
                      <a:pt x="199" y="35"/>
                    </a:lnTo>
                    <a:lnTo>
                      <a:pt x="197" y="34"/>
                    </a:lnTo>
                    <a:lnTo>
                      <a:pt x="196" y="34"/>
                    </a:lnTo>
                    <a:lnTo>
                      <a:pt x="194" y="34"/>
                    </a:lnTo>
                    <a:lnTo>
                      <a:pt x="192" y="34"/>
                    </a:lnTo>
                    <a:lnTo>
                      <a:pt x="190" y="34"/>
                    </a:lnTo>
                    <a:lnTo>
                      <a:pt x="189" y="34"/>
                    </a:lnTo>
                    <a:lnTo>
                      <a:pt x="187" y="34"/>
                    </a:lnTo>
                    <a:lnTo>
                      <a:pt x="185" y="34"/>
                    </a:lnTo>
                    <a:lnTo>
                      <a:pt x="183" y="34"/>
                    </a:lnTo>
                    <a:lnTo>
                      <a:pt x="182" y="34"/>
                    </a:lnTo>
                    <a:lnTo>
                      <a:pt x="179" y="34"/>
                    </a:lnTo>
                    <a:lnTo>
                      <a:pt x="178" y="34"/>
                    </a:lnTo>
                    <a:lnTo>
                      <a:pt x="176" y="34"/>
                    </a:lnTo>
                    <a:lnTo>
                      <a:pt x="174" y="34"/>
                    </a:lnTo>
                    <a:lnTo>
                      <a:pt x="172" y="34"/>
                    </a:lnTo>
                    <a:lnTo>
                      <a:pt x="170" y="34"/>
                    </a:lnTo>
                    <a:lnTo>
                      <a:pt x="168" y="33"/>
                    </a:lnTo>
                    <a:lnTo>
                      <a:pt x="166" y="33"/>
                    </a:lnTo>
                    <a:lnTo>
                      <a:pt x="164" y="33"/>
                    </a:lnTo>
                    <a:lnTo>
                      <a:pt x="162" y="33"/>
                    </a:lnTo>
                    <a:lnTo>
                      <a:pt x="160" y="33"/>
                    </a:lnTo>
                    <a:lnTo>
                      <a:pt x="158" y="33"/>
                    </a:lnTo>
                    <a:lnTo>
                      <a:pt x="156" y="33"/>
                    </a:lnTo>
                    <a:lnTo>
                      <a:pt x="154" y="33"/>
                    </a:lnTo>
                    <a:lnTo>
                      <a:pt x="152" y="33"/>
                    </a:lnTo>
                    <a:lnTo>
                      <a:pt x="150" y="33"/>
                    </a:lnTo>
                    <a:lnTo>
                      <a:pt x="148" y="33"/>
                    </a:lnTo>
                    <a:lnTo>
                      <a:pt x="146" y="33"/>
                    </a:lnTo>
                    <a:lnTo>
                      <a:pt x="144" y="33"/>
                    </a:lnTo>
                    <a:lnTo>
                      <a:pt x="142" y="33"/>
                    </a:lnTo>
                    <a:lnTo>
                      <a:pt x="140" y="33"/>
                    </a:lnTo>
                    <a:lnTo>
                      <a:pt x="138" y="33"/>
                    </a:lnTo>
                    <a:lnTo>
                      <a:pt x="136" y="33"/>
                    </a:lnTo>
                    <a:lnTo>
                      <a:pt x="134" y="33"/>
                    </a:lnTo>
                    <a:lnTo>
                      <a:pt x="132" y="33"/>
                    </a:lnTo>
                    <a:lnTo>
                      <a:pt x="130" y="33"/>
                    </a:lnTo>
                    <a:lnTo>
                      <a:pt x="128" y="33"/>
                    </a:lnTo>
                    <a:lnTo>
                      <a:pt x="126" y="33"/>
                    </a:lnTo>
                    <a:lnTo>
                      <a:pt x="124" y="33"/>
                    </a:lnTo>
                    <a:lnTo>
                      <a:pt x="122" y="33"/>
                    </a:lnTo>
                    <a:lnTo>
                      <a:pt x="120" y="33"/>
                    </a:lnTo>
                    <a:lnTo>
                      <a:pt x="118" y="33"/>
                    </a:lnTo>
                    <a:lnTo>
                      <a:pt x="116" y="33"/>
                    </a:lnTo>
                    <a:lnTo>
                      <a:pt x="114" y="33"/>
                    </a:lnTo>
                    <a:lnTo>
                      <a:pt x="112" y="33"/>
                    </a:lnTo>
                    <a:lnTo>
                      <a:pt x="110" y="33"/>
                    </a:lnTo>
                    <a:lnTo>
                      <a:pt x="109" y="33"/>
                    </a:lnTo>
                    <a:lnTo>
                      <a:pt x="108" y="33"/>
                    </a:lnTo>
                    <a:lnTo>
                      <a:pt x="106" y="33"/>
                    </a:lnTo>
                    <a:lnTo>
                      <a:pt x="105" y="33"/>
                    </a:lnTo>
                    <a:lnTo>
                      <a:pt x="104" y="33"/>
                    </a:lnTo>
                    <a:lnTo>
                      <a:pt x="102" y="33"/>
                    </a:lnTo>
                    <a:lnTo>
                      <a:pt x="101" y="33"/>
                    </a:lnTo>
                    <a:lnTo>
                      <a:pt x="100" y="33"/>
                    </a:lnTo>
                    <a:lnTo>
                      <a:pt x="98" y="33"/>
                    </a:lnTo>
                    <a:lnTo>
                      <a:pt x="97" y="33"/>
                    </a:lnTo>
                    <a:lnTo>
                      <a:pt x="95" y="33"/>
                    </a:lnTo>
                    <a:lnTo>
                      <a:pt x="94" y="33"/>
                    </a:lnTo>
                    <a:lnTo>
                      <a:pt x="92" y="33"/>
                    </a:lnTo>
                    <a:lnTo>
                      <a:pt x="91" y="33"/>
                    </a:lnTo>
                    <a:lnTo>
                      <a:pt x="89" y="33"/>
                    </a:lnTo>
                    <a:lnTo>
                      <a:pt x="88" y="33"/>
                    </a:lnTo>
                    <a:lnTo>
                      <a:pt x="86" y="33"/>
                    </a:lnTo>
                    <a:lnTo>
                      <a:pt x="85" y="33"/>
                    </a:lnTo>
                    <a:lnTo>
                      <a:pt x="84" y="33"/>
                    </a:lnTo>
                    <a:lnTo>
                      <a:pt x="82" y="33"/>
                    </a:lnTo>
                    <a:lnTo>
                      <a:pt x="80" y="33"/>
                    </a:lnTo>
                    <a:lnTo>
                      <a:pt x="79" y="33"/>
                    </a:lnTo>
                    <a:lnTo>
                      <a:pt x="77" y="34"/>
                    </a:lnTo>
                    <a:lnTo>
                      <a:pt x="76" y="34"/>
                    </a:lnTo>
                    <a:lnTo>
                      <a:pt x="75" y="34"/>
                    </a:lnTo>
                    <a:lnTo>
                      <a:pt x="73" y="34"/>
                    </a:lnTo>
                    <a:lnTo>
                      <a:pt x="72" y="34"/>
                    </a:lnTo>
                    <a:lnTo>
                      <a:pt x="71" y="34"/>
                    </a:lnTo>
                    <a:lnTo>
                      <a:pt x="69" y="34"/>
                    </a:lnTo>
                    <a:lnTo>
                      <a:pt x="68" y="34"/>
                    </a:lnTo>
                    <a:lnTo>
                      <a:pt x="67" y="34"/>
                    </a:lnTo>
                    <a:lnTo>
                      <a:pt x="66" y="34"/>
                    </a:lnTo>
                    <a:lnTo>
                      <a:pt x="64" y="34"/>
                    </a:lnTo>
                    <a:lnTo>
                      <a:pt x="62" y="34"/>
                    </a:lnTo>
                    <a:lnTo>
                      <a:pt x="60" y="34"/>
                    </a:lnTo>
                    <a:lnTo>
                      <a:pt x="58" y="34"/>
                    </a:lnTo>
                    <a:lnTo>
                      <a:pt x="57" y="34"/>
                    </a:lnTo>
                    <a:lnTo>
                      <a:pt x="55" y="34"/>
                    </a:lnTo>
                    <a:lnTo>
                      <a:pt x="54" y="34"/>
                    </a:lnTo>
                    <a:lnTo>
                      <a:pt x="52" y="34"/>
                    </a:lnTo>
                    <a:lnTo>
                      <a:pt x="50" y="34"/>
                    </a:lnTo>
                    <a:lnTo>
                      <a:pt x="49" y="34"/>
                    </a:lnTo>
                    <a:lnTo>
                      <a:pt x="47" y="34"/>
                    </a:lnTo>
                    <a:lnTo>
                      <a:pt x="46" y="34"/>
                    </a:lnTo>
                    <a:lnTo>
                      <a:pt x="44" y="34"/>
                    </a:lnTo>
                    <a:lnTo>
                      <a:pt x="43" y="34"/>
                    </a:lnTo>
                    <a:lnTo>
                      <a:pt x="41" y="34"/>
                    </a:lnTo>
                    <a:lnTo>
                      <a:pt x="40" y="35"/>
                    </a:lnTo>
                    <a:lnTo>
                      <a:pt x="38" y="35"/>
                    </a:lnTo>
                    <a:lnTo>
                      <a:pt x="37" y="35"/>
                    </a:lnTo>
                    <a:lnTo>
                      <a:pt x="35" y="35"/>
                    </a:lnTo>
                    <a:lnTo>
                      <a:pt x="34" y="35"/>
                    </a:lnTo>
                    <a:lnTo>
                      <a:pt x="33" y="35"/>
                    </a:lnTo>
                    <a:lnTo>
                      <a:pt x="31" y="35"/>
                    </a:lnTo>
                    <a:lnTo>
                      <a:pt x="30" y="35"/>
                    </a:lnTo>
                    <a:lnTo>
                      <a:pt x="29" y="35"/>
                    </a:lnTo>
                    <a:lnTo>
                      <a:pt x="27" y="35"/>
                    </a:lnTo>
                    <a:lnTo>
                      <a:pt x="26" y="35"/>
                    </a:lnTo>
                    <a:lnTo>
                      <a:pt x="25" y="35"/>
                    </a:lnTo>
                    <a:lnTo>
                      <a:pt x="24" y="35"/>
                    </a:lnTo>
                    <a:lnTo>
                      <a:pt x="22" y="35"/>
                    </a:lnTo>
                    <a:lnTo>
                      <a:pt x="21" y="35"/>
                    </a:lnTo>
                    <a:lnTo>
                      <a:pt x="20" y="35"/>
                    </a:lnTo>
                    <a:lnTo>
                      <a:pt x="19" y="35"/>
                    </a:lnTo>
                    <a:lnTo>
                      <a:pt x="18" y="35"/>
                    </a:lnTo>
                    <a:lnTo>
                      <a:pt x="17" y="35"/>
                    </a:lnTo>
                    <a:lnTo>
                      <a:pt x="16" y="35"/>
                    </a:lnTo>
                    <a:lnTo>
                      <a:pt x="15" y="35"/>
                    </a:lnTo>
                    <a:lnTo>
                      <a:pt x="13" y="35"/>
                    </a:lnTo>
                    <a:lnTo>
                      <a:pt x="12" y="35"/>
                    </a:lnTo>
                    <a:lnTo>
                      <a:pt x="10" y="35"/>
                    </a:lnTo>
                    <a:lnTo>
                      <a:pt x="8" y="35"/>
                    </a:lnTo>
                    <a:lnTo>
                      <a:pt x="7" y="35"/>
                    </a:lnTo>
                    <a:lnTo>
                      <a:pt x="6" y="35"/>
                    </a:lnTo>
                    <a:lnTo>
                      <a:pt x="4" y="35"/>
                    </a:lnTo>
                    <a:lnTo>
                      <a:pt x="3" y="35"/>
                    </a:lnTo>
                    <a:lnTo>
                      <a:pt x="3" y="34"/>
                    </a:lnTo>
                    <a:lnTo>
                      <a:pt x="2" y="34"/>
                    </a:lnTo>
                    <a:lnTo>
                      <a:pt x="1" y="34"/>
                    </a:lnTo>
                    <a:lnTo>
                      <a:pt x="0" y="33"/>
                    </a:lnTo>
                    <a:lnTo>
                      <a:pt x="0" y="33"/>
                    </a:lnTo>
                    <a:lnTo>
                      <a:pt x="0" y="32"/>
                    </a:lnTo>
                    <a:lnTo>
                      <a:pt x="0" y="31"/>
                    </a:lnTo>
                    <a:lnTo>
                      <a:pt x="0" y="30"/>
                    </a:lnTo>
                    <a:lnTo>
                      <a:pt x="1" y="29"/>
                    </a:lnTo>
                    <a:lnTo>
                      <a:pt x="3" y="28"/>
                    </a:lnTo>
                    <a:lnTo>
                      <a:pt x="3" y="27"/>
                    </a:lnTo>
                    <a:lnTo>
                      <a:pt x="4" y="26"/>
                    </a:lnTo>
                    <a:lnTo>
                      <a:pt x="6" y="26"/>
                    </a:lnTo>
                    <a:lnTo>
                      <a:pt x="6" y="25"/>
                    </a:lnTo>
                    <a:lnTo>
                      <a:pt x="8" y="25"/>
                    </a:lnTo>
                    <a:lnTo>
                      <a:pt x="10" y="25"/>
                    </a:lnTo>
                    <a:lnTo>
                      <a:pt x="11" y="24"/>
                    </a:lnTo>
                    <a:lnTo>
                      <a:pt x="13" y="24"/>
                    </a:lnTo>
                    <a:lnTo>
                      <a:pt x="14" y="23"/>
                    </a:lnTo>
                    <a:lnTo>
                      <a:pt x="16" y="23"/>
                    </a:lnTo>
                    <a:lnTo>
                      <a:pt x="18" y="22"/>
                    </a:lnTo>
                    <a:lnTo>
                      <a:pt x="20" y="22"/>
                    </a:lnTo>
                    <a:lnTo>
                      <a:pt x="21" y="21"/>
                    </a:lnTo>
                    <a:lnTo>
                      <a:pt x="24" y="21"/>
                    </a:lnTo>
                    <a:lnTo>
                      <a:pt x="24" y="21"/>
                    </a:lnTo>
                    <a:lnTo>
                      <a:pt x="25" y="20"/>
                    </a:lnTo>
                    <a:lnTo>
                      <a:pt x="27" y="20"/>
                    </a:lnTo>
                    <a:lnTo>
                      <a:pt x="28" y="20"/>
                    </a:lnTo>
                    <a:lnTo>
                      <a:pt x="30" y="20"/>
                    </a:lnTo>
                    <a:lnTo>
                      <a:pt x="32" y="19"/>
                    </a:lnTo>
                    <a:lnTo>
                      <a:pt x="33" y="19"/>
                    </a:lnTo>
                    <a:lnTo>
                      <a:pt x="34" y="19"/>
                    </a:lnTo>
                    <a:lnTo>
                      <a:pt x="36" y="19"/>
                    </a:lnTo>
                    <a:lnTo>
                      <a:pt x="37" y="19"/>
                    </a:lnTo>
                    <a:lnTo>
                      <a:pt x="38" y="18"/>
                    </a:lnTo>
                    <a:lnTo>
                      <a:pt x="39" y="18"/>
                    </a:lnTo>
                    <a:lnTo>
                      <a:pt x="40" y="18"/>
                    </a:lnTo>
                    <a:lnTo>
                      <a:pt x="42" y="18"/>
                    </a:lnTo>
                    <a:lnTo>
                      <a:pt x="43" y="18"/>
                    </a:lnTo>
                    <a:lnTo>
                      <a:pt x="44" y="18"/>
                    </a:lnTo>
                    <a:lnTo>
                      <a:pt x="45" y="18"/>
                    </a:lnTo>
                    <a:lnTo>
                      <a:pt x="46" y="18"/>
                    </a:lnTo>
                    <a:lnTo>
                      <a:pt x="48" y="17"/>
                    </a:lnTo>
                    <a:lnTo>
                      <a:pt x="51" y="17"/>
                    </a:lnTo>
                    <a:lnTo>
                      <a:pt x="51" y="17"/>
                    </a:lnTo>
                    <a:lnTo>
                      <a:pt x="53" y="17"/>
                    </a:lnTo>
                    <a:lnTo>
                      <a:pt x="54" y="16"/>
                    </a:lnTo>
                    <a:lnTo>
                      <a:pt x="55" y="16"/>
                    </a:lnTo>
                    <a:lnTo>
                      <a:pt x="57" y="16"/>
                    </a:lnTo>
                    <a:lnTo>
                      <a:pt x="58" y="16"/>
                    </a:lnTo>
                    <a:lnTo>
                      <a:pt x="60" y="15"/>
                    </a:lnTo>
                    <a:lnTo>
                      <a:pt x="62" y="15"/>
                    </a:lnTo>
                    <a:lnTo>
                      <a:pt x="64" y="15"/>
                    </a:lnTo>
                    <a:lnTo>
                      <a:pt x="66" y="15"/>
                    </a:lnTo>
                    <a:lnTo>
                      <a:pt x="68" y="14"/>
                    </a:lnTo>
                    <a:lnTo>
                      <a:pt x="69" y="14"/>
                    </a:lnTo>
                    <a:lnTo>
                      <a:pt x="71" y="13"/>
                    </a:lnTo>
                    <a:lnTo>
                      <a:pt x="72" y="13"/>
                    </a:lnTo>
                    <a:lnTo>
                      <a:pt x="74" y="12"/>
                    </a:lnTo>
                    <a:lnTo>
                      <a:pt x="76" y="12"/>
                    </a:lnTo>
                    <a:lnTo>
                      <a:pt x="78" y="12"/>
                    </a:lnTo>
                    <a:lnTo>
                      <a:pt x="80" y="11"/>
                    </a:lnTo>
                    <a:lnTo>
                      <a:pt x="81" y="11"/>
                    </a:lnTo>
                    <a:lnTo>
                      <a:pt x="83" y="10"/>
                    </a:lnTo>
                    <a:lnTo>
                      <a:pt x="85" y="10"/>
                    </a:lnTo>
                    <a:lnTo>
                      <a:pt x="87" y="9"/>
                    </a:lnTo>
                    <a:lnTo>
                      <a:pt x="89" y="9"/>
                    </a:lnTo>
                    <a:lnTo>
                      <a:pt x="91" y="8"/>
                    </a:lnTo>
                    <a:lnTo>
                      <a:pt x="93" y="8"/>
                    </a:lnTo>
                    <a:lnTo>
                      <a:pt x="95" y="7"/>
                    </a:lnTo>
                    <a:lnTo>
                      <a:pt x="96" y="7"/>
                    </a:lnTo>
                    <a:lnTo>
                      <a:pt x="98" y="6"/>
                    </a:lnTo>
                    <a:lnTo>
                      <a:pt x="99" y="6"/>
                    </a:lnTo>
                    <a:lnTo>
                      <a:pt x="100" y="6"/>
                    </a:lnTo>
                    <a:lnTo>
                      <a:pt x="101" y="5"/>
                    </a:lnTo>
                    <a:lnTo>
                      <a:pt x="102" y="5"/>
                    </a:lnTo>
                    <a:lnTo>
                      <a:pt x="103" y="5"/>
                    </a:lnTo>
                    <a:lnTo>
                      <a:pt x="105" y="4"/>
                    </a:lnTo>
                    <a:lnTo>
                      <a:pt x="106" y="4"/>
                    </a:lnTo>
                    <a:lnTo>
                      <a:pt x="107" y="4"/>
                    </a:lnTo>
                    <a:lnTo>
                      <a:pt x="109" y="3"/>
                    </a:lnTo>
                    <a:lnTo>
                      <a:pt x="110" y="3"/>
                    </a:lnTo>
                    <a:lnTo>
                      <a:pt x="113" y="3"/>
                    </a:lnTo>
                    <a:lnTo>
                      <a:pt x="115" y="2"/>
                    </a:lnTo>
                    <a:lnTo>
                      <a:pt x="117" y="2"/>
                    </a:lnTo>
                    <a:lnTo>
                      <a:pt x="119" y="1"/>
                    </a:lnTo>
                    <a:lnTo>
                      <a:pt x="120" y="1"/>
                    </a:lnTo>
                    <a:lnTo>
                      <a:pt x="122" y="1"/>
                    </a:lnTo>
                    <a:lnTo>
                      <a:pt x="123" y="0"/>
                    </a:lnTo>
                    <a:lnTo>
                      <a:pt x="125" y="0"/>
                    </a:lnTo>
                    <a:lnTo>
                      <a:pt x="126" y="0"/>
                    </a:lnTo>
                    <a:lnTo>
                      <a:pt x="127" y="0"/>
                    </a:lnTo>
                    <a:lnTo>
                      <a:pt x="129" y="0"/>
                    </a:lnTo>
                    <a:lnTo>
                      <a:pt x="130" y="0"/>
                    </a:lnTo>
                    <a:lnTo>
                      <a:pt x="132" y="0"/>
                    </a:lnTo>
                    <a:lnTo>
                      <a:pt x="133" y="0"/>
                    </a:lnTo>
                    <a:lnTo>
                      <a:pt x="131" y="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0" name="Freeform 168"/>
              <p:cNvSpPr>
                <a:spLocks/>
              </p:cNvSpPr>
              <p:nvPr/>
            </p:nvSpPr>
            <p:spPr bwMode="auto">
              <a:xfrm>
                <a:off x="2441" y="1664"/>
                <a:ext cx="88" cy="149"/>
              </a:xfrm>
              <a:custGeom>
                <a:avLst/>
                <a:gdLst/>
                <a:ahLst/>
                <a:cxnLst>
                  <a:cxn ang="0">
                    <a:pos x="15" y="143"/>
                  </a:cxn>
                  <a:cxn ang="0">
                    <a:pos x="20" y="143"/>
                  </a:cxn>
                  <a:cxn ang="0">
                    <a:pos x="24" y="143"/>
                  </a:cxn>
                  <a:cxn ang="0">
                    <a:pos x="30" y="143"/>
                  </a:cxn>
                  <a:cxn ang="0">
                    <a:pos x="35" y="143"/>
                  </a:cxn>
                  <a:cxn ang="0">
                    <a:pos x="41" y="142"/>
                  </a:cxn>
                  <a:cxn ang="0">
                    <a:pos x="48" y="142"/>
                  </a:cxn>
                  <a:cxn ang="0">
                    <a:pos x="55" y="142"/>
                  </a:cxn>
                  <a:cxn ang="0">
                    <a:pos x="63" y="142"/>
                  </a:cxn>
                  <a:cxn ang="0">
                    <a:pos x="70" y="142"/>
                  </a:cxn>
                  <a:cxn ang="0">
                    <a:pos x="77" y="143"/>
                  </a:cxn>
                  <a:cxn ang="0">
                    <a:pos x="82" y="144"/>
                  </a:cxn>
                  <a:cxn ang="0">
                    <a:pos x="87" y="146"/>
                  </a:cxn>
                  <a:cxn ang="0">
                    <a:pos x="0" y="149"/>
                  </a:cxn>
                  <a:cxn ang="0">
                    <a:pos x="0" y="146"/>
                  </a:cxn>
                  <a:cxn ang="0">
                    <a:pos x="0" y="143"/>
                  </a:cxn>
                  <a:cxn ang="0">
                    <a:pos x="1" y="138"/>
                  </a:cxn>
                  <a:cxn ang="0">
                    <a:pos x="2" y="133"/>
                  </a:cxn>
                  <a:cxn ang="0">
                    <a:pos x="3" y="128"/>
                  </a:cxn>
                  <a:cxn ang="0">
                    <a:pos x="4" y="125"/>
                  </a:cxn>
                  <a:cxn ang="0">
                    <a:pos x="4" y="121"/>
                  </a:cxn>
                  <a:cxn ang="0">
                    <a:pos x="4" y="118"/>
                  </a:cxn>
                  <a:cxn ang="0">
                    <a:pos x="5" y="114"/>
                  </a:cxn>
                  <a:cxn ang="0">
                    <a:pos x="5" y="111"/>
                  </a:cxn>
                  <a:cxn ang="0">
                    <a:pos x="6" y="107"/>
                  </a:cxn>
                  <a:cxn ang="0">
                    <a:pos x="6" y="103"/>
                  </a:cxn>
                  <a:cxn ang="0">
                    <a:pos x="6" y="99"/>
                  </a:cxn>
                  <a:cxn ang="0">
                    <a:pos x="6" y="95"/>
                  </a:cxn>
                  <a:cxn ang="0">
                    <a:pos x="7" y="92"/>
                  </a:cxn>
                  <a:cxn ang="0">
                    <a:pos x="7" y="88"/>
                  </a:cxn>
                  <a:cxn ang="0">
                    <a:pos x="7" y="84"/>
                  </a:cxn>
                  <a:cxn ang="0">
                    <a:pos x="8" y="80"/>
                  </a:cxn>
                  <a:cxn ang="0">
                    <a:pos x="8" y="77"/>
                  </a:cxn>
                  <a:cxn ang="0">
                    <a:pos x="8" y="73"/>
                  </a:cxn>
                  <a:cxn ang="0">
                    <a:pos x="8" y="70"/>
                  </a:cxn>
                  <a:cxn ang="0">
                    <a:pos x="8" y="66"/>
                  </a:cxn>
                  <a:cxn ang="0">
                    <a:pos x="8" y="61"/>
                  </a:cxn>
                  <a:cxn ang="0">
                    <a:pos x="9" y="57"/>
                  </a:cxn>
                  <a:cxn ang="0">
                    <a:pos x="9" y="52"/>
                  </a:cxn>
                  <a:cxn ang="0">
                    <a:pos x="9" y="48"/>
                  </a:cxn>
                  <a:cxn ang="0">
                    <a:pos x="9" y="42"/>
                  </a:cxn>
                  <a:cxn ang="0">
                    <a:pos x="10" y="36"/>
                  </a:cxn>
                  <a:cxn ang="0">
                    <a:pos x="10" y="30"/>
                  </a:cxn>
                  <a:cxn ang="0">
                    <a:pos x="10" y="25"/>
                  </a:cxn>
                  <a:cxn ang="0">
                    <a:pos x="10" y="21"/>
                  </a:cxn>
                  <a:cxn ang="0">
                    <a:pos x="10" y="17"/>
                  </a:cxn>
                  <a:cxn ang="0">
                    <a:pos x="10" y="11"/>
                  </a:cxn>
                  <a:cxn ang="0">
                    <a:pos x="11" y="6"/>
                  </a:cxn>
                  <a:cxn ang="0">
                    <a:pos x="11" y="2"/>
                  </a:cxn>
                </a:cxnLst>
                <a:rect l="0" t="0" r="r" b="b"/>
                <a:pathLst>
                  <a:path w="88" h="149">
                    <a:moveTo>
                      <a:pt x="17" y="2"/>
                    </a:moveTo>
                    <a:lnTo>
                      <a:pt x="14" y="143"/>
                    </a:lnTo>
                    <a:lnTo>
                      <a:pt x="15" y="143"/>
                    </a:lnTo>
                    <a:lnTo>
                      <a:pt x="15" y="143"/>
                    </a:lnTo>
                    <a:lnTo>
                      <a:pt x="16" y="143"/>
                    </a:lnTo>
                    <a:lnTo>
                      <a:pt x="18" y="143"/>
                    </a:lnTo>
                    <a:lnTo>
                      <a:pt x="19" y="143"/>
                    </a:lnTo>
                    <a:lnTo>
                      <a:pt x="20" y="143"/>
                    </a:lnTo>
                    <a:lnTo>
                      <a:pt x="21" y="143"/>
                    </a:lnTo>
                    <a:lnTo>
                      <a:pt x="22" y="143"/>
                    </a:lnTo>
                    <a:lnTo>
                      <a:pt x="23" y="143"/>
                    </a:lnTo>
                    <a:lnTo>
                      <a:pt x="24" y="143"/>
                    </a:lnTo>
                    <a:lnTo>
                      <a:pt x="26" y="143"/>
                    </a:lnTo>
                    <a:lnTo>
                      <a:pt x="27" y="143"/>
                    </a:lnTo>
                    <a:lnTo>
                      <a:pt x="28" y="143"/>
                    </a:lnTo>
                    <a:lnTo>
                      <a:pt x="30" y="143"/>
                    </a:lnTo>
                    <a:lnTo>
                      <a:pt x="31" y="143"/>
                    </a:lnTo>
                    <a:lnTo>
                      <a:pt x="32" y="143"/>
                    </a:lnTo>
                    <a:lnTo>
                      <a:pt x="34" y="143"/>
                    </a:lnTo>
                    <a:lnTo>
                      <a:pt x="35" y="143"/>
                    </a:lnTo>
                    <a:lnTo>
                      <a:pt x="37" y="143"/>
                    </a:lnTo>
                    <a:lnTo>
                      <a:pt x="38" y="142"/>
                    </a:lnTo>
                    <a:lnTo>
                      <a:pt x="40" y="142"/>
                    </a:lnTo>
                    <a:lnTo>
                      <a:pt x="41" y="142"/>
                    </a:lnTo>
                    <a:lnTo>
                      <a:pt x="43" y="142"/>
                    </a:lnTo>
                    <a:lnTo>
                      <a:pt x="45" y="142"/>
                    </a:lnTo>
                    <a:lnTo>
                      <a:pt x="47" y="142"/>
                    </a:lnTo>
                    <a:lnTo>
                      <a:pt x="48" y="142"/>
                    </a:lnTo>
                    <a:lnTo>
                      <a:pt x="50" y="142"/>
                    </a:lnTo>
                    <a:lnTo>
                      <a:pt x="52" y="142"/>
                    </a:lnTo>
                    <a:lnTo>
                      <a:pt x="54" y="142"/>
                    </a:lnTo>
                    <a:lnTo>
                      <a:pt x="55" y="142"/>
                    </a:lnTo>
                    <a:lnTo>
                      <a:pt x="57" y="142"/>
                    </a:lnTo>
                    <a:lnTo>
                      <a:pt x="59" y="142"/>
                    </a:lnTo>
                    <a:lnTo>
                      <a:pt x="61" y="142"/>
                    </a:lnTo>
                    <a:lnTo>
                      <a:pt x="63" y="142"/>
                    </a:lnTo>
                    <a:lnTo>
                      <a:pt x="65" y="142"/>
                    </a:lnTo>
                    <a:lnTo>
                      <a:pt x="67" y="142"/>
                    </a:lnTo>
                    <a:lnTo>
                      <a:pt x="68" y="142"/>
                    </a:lnTo>
                    <a:lnTo>
                      <a:pt x="70" y="142"/>
                    </a:lnTo>
                    <a:lnTo>
                      <a:pt x="72" y="142"/>
                    </a:lnTo>
                    <a:lnTo>
                      <a:pt x="73" y="142"/>
                    </a:lnTo>
                    <a:lnTo>
                      <a:pt x="75" y="143"/>
                    </a:lnTo>
                    <a:lnTo>
                      <a:pt x="77" y="143"/>
                    </a:lnTo>
                    <a:lnTo>
                      <a:pt x="78" y="143"/>
                    </a:lnTo>
                    <a:lnTo>
                      <a:pt x="80" y="143"/>
                    </a:lnTo>
                    <a:lnTo>
                      <a:pt x="81" y="143"/>
                    </a:lnTo>
                    <a:lnTo>
                      <a:pt x="82" y="144"/>
                    </a:lnTo>
                    <a:lnTo>
                      <a:pt x="83" y="144"/>
                    </a:lnTo>
                    <a:lnTo>
                      <a:pt x="84" y="144"/>
                    </a:lnTo>
                    <a:lnTo>
                      <a:pt x="85" y="145"/>
                    </a:lnTo>
                    <a:lnTo>
                      <a:pt x="87" y="146"/>
                    </a:lnTo>
                    <a:lnTo>
                      <a:pt x="88" y="147"/>
                    </a:lnTo>
                    <a:lnTo>
                      <a:pt x="88" y="148"/>
                    </a:lnTo>
                    <a:lnTo>
                      <a:pt x="88" y="149"/>
                    </a:lnTo>
                    <a:lnTo>
                      <a:pt x="0" y="149"/>
                    </a:lnTo>
                    <a:lnTo>
                      <a:pt x="0" y="149"/>
                    </a:lnTo>
                    <a:lnTo>
                      <a:pt x="0" y="148"/>
                    </a:lnTo>
                    <a:lnTo>
                      <a:pt x="0" y="147"/>
                    </a:lnTo>
                    <a:lnTo>
                      <a:pt x="0" y="146"/>
                    </a:lnTo>
                    <a:lnTo>
                      <a:pt x="0" y="145"/>
                    </a:lnTo>
                    <a:lnTo>
                      <a:pt x="0" y="145"/>
                    </a:lnTo>
                    <a:lnTo>
                      <a:pt x="0" y="144"/>
                    </a:lnTo>
                    <a:lnTo>
                      <a:pt x="0" y="143"/>
                    </a:lnTo>
                    <a:lnTo>
                      <a:pt x="0" y="142"/>
                    </a:lnTo>
                    <a:lnTo>
                      <a:pt x="1" y="141"/>
                    </a:lnTo>
                    <a:lnTo>
                      <a:pt x="1" y="139"/>
                    </a:lnTo>
                    <a:lnTo>
                      <a:pt x="1" y="138"/>
                    </a:lnTo>
                    <a:lnTo>
                      <a:pt x="1" y="137"/>
                    </a:lnTo>
                    <a:lnTo>
                      <a:pt x="2" y="136"/>
                    </a:lnTo>
                    <a:lnTo>
                      <a:pt x="2" y="134"/>
                    </a:lnTo>
                    <a:lnTo>
                      <a:pt x="2" y="133"/>
                    </a:lnTo>
                    <a:lnTo>
                      <a:pt x="2" y="131"/>
                    </a:lnTo>
                    <a:lnTo>
                      <a:pt x="3" y="130"/>
                    </a:lnTo>
                    <a:lnTo>
                      <a:pt x="3" y="129"/>
                    </a:lnTo>
                    <a:lnTo>
                      <a:pt x="3" y="128"/>
                    </a:lnTo>
                    <a:lnTo>
                      <a:pt x="3" y="127"/>
                    </a:lnTo>
                    <a:lnTo>
                      <a:pt x="4" y="126"/>
                    </a:lnTo>
                    <a:lnTo>
                      <a:pt x="4" y="126"/>
                    </a:lnTo>
                    <a:lnTo>
                      <a:pt x="4" y="125"/>
                    </a:lnTo>
                    <a:lnTo>
                      <a:pt x="4" y="124"/>
                    </a:lnTo>
                    <a:lnTo>
                      <a:pt x="4" y="123"/>
                    </a:lnTo>
                    <a:lnTo>
                      <a:pt x="4" y="122"/>
                    </a:lnTo>
                    <a:lnTo>
                      <a:pt x="4" y="121"/>
                    </a:lnTo>
                    <a:lnTo>
                      <a:pt x="4" y="121"/>
                    </a:lnTo>
                    <a:lnTo>
                      <a:pt x="4" y="120"/>
                    </a:lnTo>
                    <a:lnTo>
                      <a:pt x="4" y="119"/>
                    </a:lnTo>
                    <a:lnTo>
                      <a:pt x="4" y="118"/>
                    </a:lnTo>
                    <a:lnTo>
                      <a:pt x="4" y="117"/>
                    </a:lnTo>
                    <a:lnTo>
                      <a:pt x="5" y="116"/>
                    </a:lnTo>
                    <a:lnTo>
                      <a:pt x="5" y="115"/>
                    </a:lnTo>
                    <a:lnTo>
                      <a:pt x="5" y="114"/>
                    </a:lnTo>
                    <a:lnTo>
                      <a:pt x="5" y="113"/>
                    </a:lnTo>
                    <a:lnTo>
                      <a:pt x="5" y="113"/>
                    </a:lnTo>
                    <a:lnTo>
                      <a:pt x="5" y="111"/>
                    </a:lnTo>
                    <a:lnTo>
                      <a:pt x="5" y="111"/>
                    </a:lnTo>
                    <a:lnTo>
                      <a:pt x="6" y="110"/>
                    </a:lnTo>
                    <a:lnTo>
                      <a:pt x="6" y="109"/>
                    </a:lnTo>
                    <a:lnTo>
                      <a:pt x="6" y="108"/>
                    </a:lnTo>
                    <a:lnTo>
                      <a:pt x="6" y="107"/>
                    </a:lnTo>
                    <a:lnTo>
                      <a:pt x="6" y="106"/>
                    </a:lnTo>
                    <a:lnTo>
                      <a:pt x="6" y="105"/>
                    </a:lnTo>
                    <a:lnTo>
                      <a:pt x="6" y="104"/>
                    </a:lnTo>
                    <a:lnTo>
                      <a:pt x="6" y="103"/>
                    </a:lnTo>
                    <a:lnTo>
                      <a:pt x="6" y="102"/>
                    </a:lnTo>
                    <a:lnTo>
                      <a:pt x="6" y="101"/>
                    </a:lnTo>
                    <a:lnTo>
                      <a:pt x="6" y="100"/>
                    </a:lnTo>
                    <a:lnTo>
                      <a:pt x="6" y="99"/>
                    </a:lnTo>
                    <a:lnTo>
                      <a:pt x="6" y="98"/>
                    </a:lnTo>
                    <a:lnTo>
                      <a:pt x="6" y="97"/>
                    </a:lnTo>
                    <a:lnTo>
                      <a:pt x="6" y="96"/>
                    </a:lnTo>
                    <a:lnTo>
                      <a:pt x="6" y="95"/>
                    </a:lnTo>
                    <a:lnTo>
                      <a:pt x="6" y="94"/>
                    </a:lnTo>
                    <a:lnTo>
                      <a:pt x="7" y="93"/>
                    </a:lnTo>
                    <a:lnTo>
                      <a:pt x="7" y="93"/>
                    </a:lnTo>
                    <a:lnTo>
                      <a:pt x="7" y="92"/>
                    </a:lnTo>
                    <a:lnTo>
                      <a:pt x="7" y="91"/>
                    </a:lnTo>
                    <a:lnTo>
                      <a:pt x="7" y="90"/>
                    </a:lnTo>
                    <a:lnTo>
                      <a:pt x="7" y="89"/>
                    </a:lnTo>
                    <a:lnTo>
                      <a:pt x="7" y="88"/>
                    </a:lnTo>
                    <a:lnTo>
                      <a:pt x="7" y="87"/>
                    </a:lnTo>
                    <a:lnTo>
                      <a:pt x="7" y="86"/>
                    </a:lnTo>
                    <a:lnTo>
                      <a:pt x="7" y="85"/>
                    </a:lnTo>
                    <a:lnTo>
                      <a:pt x="7" y="84"/>
                    </a:lnTo>
                    <a:lnTo>
                      <a:pt x="7" y="83"/>
                    </a:lnTo>
                    <a:lnTo>
                      <a:pt x="7" y="82"/>
                    </a:lnTo>
                    <a:lnTo>
                      <a:pt x="7" y="81"/>
                    </a:lnTo>
                    <a:lnTo>
                      <a:pt x="8" y="80"/>
                    </a:lnTo>
                    <a:lnTo>
                      <a:pt x="8" y="80"/>
                    </a:lnTo>
                    <a:lnTo>
                      <a:pt x="8" y="79"/>
                    </a:lnTo>
                    <a:lnTo>
                      <a:pt x="8" y="78"/>
                    </a:lnTo>
                    <a:lnTo>
                      <a:pt x="8" y="77"/>
                    </a:lnTo>
                    <a:lnTo>
                      <a:pt x="8" y="76"/>
                    </a:lnTo>
                    <a:lnTo>
                      <a:pt x="8" y="75"/>
                    </a:lnTo>
                    <a:lnTo>
                      <a:pt x="8" y="74"/>
                    </a:lnTo>
                    <a:lnTo>
                      <a:pt x="8" y="73"/>
                    </a:lnTo>
                    <a:lnTo>
                      <a:pt x="8" y="72"/>
                    </a:lnTo>
                    <a:lnTo>
                      <a:pt x="8" y="72"/>
                    </a:lnTo>
                    <a:lnTo>
                      <a:pt x="8" y="71"/>
                    </a:lnTo>
                    <a:lnTo>
                      <a:pt x="8" y="70"/>
                    </a:lnTo>
                    <a:lnTo>
                      <a:pt x="8" y="69"/>
                    </a:lnTo>
                    <a:lnTo>
                      <a:pt x="8" y="68"/>
                    </a:lnTo>
                    <a:lnTo>
                      <a:pt x="8" y="67"/>
                    </a:lnTo>
                    <a:lnTo>
                      <a:pt x="8" y="66"/>
                    </a:lnTo>
                    <a:lnTo>
                      <a:pt x="8" y="64"/>
                    </a:lnTo>
                    <a:lnTo>
                      <a:pt x="8" y="63"/>
                    </a:lnTo>
                    <a:lnTo>
                      <a:pt x="8" y="62"/>
                    </a:lnTo>
                    <a:lnTo>
                      <a:pt x="8" y="61"/>
                    </a:lnTo>
                    <a:lnTo>
                      <a:pt x="8" y="59"/>
                    </a:lnTo>
                    <a:lnTo>
                      <a:pt x="8" y="58"/>
                    </a:lnTo>
                    <a:lnTo>
                      <a:pt x="8" y="58"/>
                    </a:lnTo>
                    <a:lnTo>
                      <a:pt x="9" y="57"/>
                    </a:lnTo>
                    <a:lnTo>
                      <a:pt x="9" y="56"/>
                    </a:lnTo>
                    <a:lnTo>
                      <a:pt x="9" y="55"/>
                    </a:lnTo>
                    <a:lnTo>
                      <a:pt x="9" y="54"/>
                    </a:lnTo>
                    <a:lnTo>
                      <a:pt x="9" y="52"/>
                    </a:lnTo>
                    <a:lnTo>
                      <a:pt x="9" y="51"/>
                    </a:lnTo>
                    <a:lnTo>
                      <a:pt x="9" y="50"/>
                    </a:lnTo>
                    <a:lnTo>
                      <a:pt x="9" y="49"/>
                    </a:lnTo>
                    <a:lnTo>
                      <a:pt x="9" y="48"/>
                    </a:lnTo>
                    <a:lnTo>
                      <a:pt x="9" y="46"/>
                    </a:lnTo>
                    <a:lnTo>
                      <a:pt x="9" y="45"/>
                    </a:lnTo>
                    <a:lnTo>
                      <a:pt x="9" y="43"/>
                    </a:lnTo>
                    <a:lnTo>
                      <a:pt x="9" y="42"/>
                    </a:lnTo>
                    <a:lnTo>
                      <a:pt x="9" y="40"/>
                    </a:lnTo>
                    <a:lnTo>
                      <a:pt x="9" y="39"/>
                    </a:lnTo>
                    <a:lnTo>
                      <a:pt x="9" y="37"/>
                    </a:lnTo>
                    <a:lnTo>
                      <a:pt x="10" y="36"/>
                    </a:lnTo>
                    <a:lnTo>
                      <a:pt x="10" y="35"/>
                    </a:lnTo>
                    <a:lnTo>
                      <a:pt x="10" y="33"/>
                    </a:lnTo>
                    <a:lnTo>
                      <a:pt x="10" y="32"/>
                    </a:lnTo>
                    <a:lnTo>
                      <a:pt x="10" y="30"/>
                    </a:lnTo>
                    <a:lnTo>
                      <a:pt x="10" y="29"/>
                    </a:lnTo>
                    <a:lnTo>
                      <a:pt x="10" y="28"/>
                    </a:lnTo>
                    <a:lnTo>
                      <a:pt x="10" y="26"/>
                    </a:lnTo>
                    <a:lnTo>
                      <a:pt x="10" y="25"/>
                    </a:lnTo>
                    <a:lnTo>
                      <a:pt x="10" y="24"/>
                    </a:lnTo>
                    <a:lnTo>
                      <a:pt x="10" y="23"/>
                    </a:lnTo>
                    <a:lnTo>
                      <a:pt x="10" y="22"/>
                    </a:lnTo>
                    <a:lnTo>
                      <a:pt x="10" y="21"/>
                    </a:lnTo>
                    <a:lnTo>
                      <a:pt x="10" y="19"/>
                    </a:lnTo>
                    <a:lnTo>
                      <a:pt x="10" y="18"/>
                    </a:lnTo>
                    <a:lnTo>
                      <a:pt x="10" y="18"/>
                    </a:lnTo>
                    <a:lnTo>
                      <a:pt x="10" y="17"/>
                    </a:lnTo>
                    <a:lnTo>
                      <a:pt x="10" y="16"/>
                    </a:lnTo>
                    <a:lnTo>
                      <a:pt x="10" y="14"/>
                    </a:lnTo>
                    <a:lnTo>
                      <a:pt x="10" y="13"/>
                    </a:lnTo>
                    <a:lnTo>
                      <a:pt x="10" y="11"/>
                    </a:lnTo>
                    <a:lnTo>
                      <a:pt x="10" y="10"/>
                    </a:lnTo>
                    <a:lnTo>
                      <a:pt x="11" y="8"/>
                    </a:lnTo>
                    <a:lnTo>
                      <a:pt x="11" y="7"/>
                    </a:lnTo>
                    <a:lnTo>
                      <a:pt x="11" y="6"/>
                    </a:lnTo>
                    <a:lnTo>
                      <a:pt x="11" y="5"/>
                    </a:lnTo>
                    <a:lnTo>
                      <a:pt x="11" y="3"/>
                    </a:lnTo>
                    <a:lnTo>
                      <a:pt x="11" y="2"/>
                    </a:lnTo>
                    <a:lnTo>
                      <a:pt x="11" y="2"/>
                    </a:lnTo>
                    <a:lnTo>
                      <a:pt x="11" y="1"/>
                    </a:lnTo>
                    <a:lnTo>
                      <a:pt x="12" y="0"/>
                    </a:lnTo>
                    <a:lnTo>
                      <a:pt x="17"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1" name="Freeform 169"/>
              <p:cNvSpPr>
                <a:spLocks/>
              </p:cNvSpPr>
              <p:nvPr/>
            </p:nvSpPr>
            <p:spPr bwMode="auto">
              <a:xfrm>
                <a:off x="2452" y="1689"/>
                <a:ext cx="23" cy="27"/>
              </a:xfrm>
              <a:custGeom>
                <a:avLst/>
                <a:gdLst/>
                <a:ahLst/>
                <a:cxnLst>
                  <a:cxn ang="0">
                    <a:pos x="0" y="4"/>
                  </a:cxn>
                  <a:cxn ang="0">
                    <a:pos x="22" y="27"/>
                  </a:cxn>
                  <a:cxn ang="0">
                    <a:pos x="23" y="23"/>
                  </a:cxn>
                  <a:cxn ang="0">
                    <a:pos x="3" y="0"/>
                  </a:cxn>
                  <a:cxn ang="0">
                    <a:pos x="0" y="4"/>
                  </a:cxn>
                </a:cxnLst>
                <a:rect l="0" t="0" r="r" b="b"/>
                <a:pathLst>
                  <a:path w="23" h="27">
                    <a:moveTo>
                      <a:pt x="0" y="4"/>
                    </a:moveTo>
                    <a:lnTo>
                      <a:pt x="22" y="27"/>
                    </a:lnTo>
                    <a:lnTo>
                      <a:pt x="23" y="23"/>
                    </a:lnTo>
                    <a:lnTo>
                      <a:pt x="3" y="0"/>
                    </a:lnTo>
                    <a:lnTo>
                      <a:pt x="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2" name="Freeform 170"/>
              <p:cNvSpPr>
                <a:spLocks/>
              </p:cNvSpPr>
              <p:nvPr/>
            </p:nvSpPr>
            <p:spPr bwMode="auto">
              <a:xfrm>
                <a:off x="2461" y="1682"/>
                <a:ext cx="33" cy="9"/>
              </a:xfrm>
              <a:custGeom>
                <a:avLst/>
                <a:gdLst/>
                <a:ahLst/>
                <a:cxnLst>
                  <a:cxn ang="0">
                    <a:pos x="0" y="2"/>
                  </a:cxn>
                  <a:cxn ang="0">
                    <a:pos x="32" y="0"/>
                  </a:cxn>
                  <a:cxn ang="0">
                    <a:pos x="33" y="4"/>
                  </a:cxn>
                  <a:cxn ang="0">
                    <a:pos x="31" y="4"/>
                  </a:cxn>
                  <a:cxn ang="0">
                    <a:pos x="29" y="4"/>
                  </a:cxn>
                  <a:cxn ang="0">
                    <a:pos x="28" y="4"/>
                  </a:cxn>
                  <a:cxn ang="0">
                    <a:pos x="26" y="4"/>
                  </a:cxn>
                  <a:cxn ang="0">
                    <a:pos x="24" y="4"/>
                  </a:cxn>
                  <a:cxn ang="0">
                    <a:pos x="22" y="5"/>
                  </a:cxn>
                  <a:cxn ang="0">
                    <a:pos x="20" y="5"/>
                  </a:cxn>
                  <a:cxn ang="0">
                    <a:pos x="19" y="5"/>
                  </a:cxn>
                  <a:cxn ang="0">
                    <a:pos x="17" y="5"/>
                  </a:cxn>
                  <a:cxn ang="0">
                    <a:pos x="16" y="5"/>
                  </a:cxn>
                  <a:cxn ang="0">
                    <a:pos x="15" y="6"/>
                  </a:cxn>
                  <a:cxn ang="0">
                    <a:pos x="14" y="6"/>
                  </a:cxn>
                  <a:cxn ang="0">
                    <a:pos x="12" y="6"/>
                  </a:cxn>
                  <a:cxn ang="0">
                    <a:pos x="11" y="6"/>
                  </a:cxn>
                  <a:cxn ang="0">
                    <a:pos x="10" y="6"/>
                  </a:cxn>
                  <a:cxn ang="0">
                    <a:pos x="9" y="7"/>
                  </a:cxn>
                  <a:cxn ang="0">
                    <a:pos x="7" y="7"/>
                  </a:cxn>
                  <a:cxn ang="0">
                    <a:pos x="5" y="7"/>
                  </a:cxn>
                  <a:cxn ang="0">
                    <a:pos x="4" y="8"/>
                  </a:cxn>
                  <a:cxn ang="0">
                    <a:pos x="3" y="8"/>
                  </a:cxn>
                  <a:cxn ang="0">
                    <a:pos x="1" y="9"/>
                  </a:cxn>
                  <a:cxn ang="0">
                    <a:pos x="1" y="9"/>
                  </a:cxn>
                  <a:cxn ang="0">
                    <a:pos x="0" y="2"/>
                  </a:cxn>
                </a:cxnLst>
                <a:rect l="0" t="0" r="r" b="b"/>
                <a:pathLst>
                  <a:path w="33" h="9">
                    <a:moveTo>
                      <a:pt x="0" y="2"/>
                    </a:moveTo>
                    <a:lnTo>
                      <a:pt x="32" y="0"/>
                    </a:lnTo>
                    <a:lnTo>
                      <a:pt x="33" y="4"/>
                    </a:lnTo>
                    <a:lnTo>
                      <a:pt x="31" y="4"/>
                    </a:lnTo>
                    <a:lnTo>
                      <a:pt x="29" y="4"/>
                    </a:lnTo>
                    <a:lnTo>
                      <a:pt x="28" y="4"/>
                    </a:lnTo>
                    <a:lnTo>
                      <a:pt x="26" y="4"/>
                    </a:lnTo>
                    <a:lnTo>
                      <a:pt x="24" y="4"/>
                    </a:lnTo>
                    <a:lnTo>
                      <a:pt x="22" y="5"/>
                    </a:lnTo>
                    <a:lnTo>
                      <a:pt x="20" y="5"/>
                    </a:lnTo>
                    <a:lnTo>
                      <a:pt x="19" y="5"/>
                    </a:lnTo>
                    <a:lnTo>
                      <a:pt x="17" y="5"/>
                    </a:lnTo>
                    <a:lnTo>
                      <a:pt x="16" y="5"/>
                    </a:lnTo>
                    <a:lnTo>
                      <a:pt x="15" y="6"/>
                    </a:lnTo>
                    <a:lnTo>
                      <a:pt x="14" y="6"/>
                    </a:lnTo>
                    <a:lnTo>
                      <a:pt x="12" y="6"/>
                    </a:lnTo>
                    <a:lnTo>
                      <a:pt x="11" y="6"/>
                    </a:lnTo>
                    <a:lnTo>
                      <a:pt x="10" y="6"/>
                    </a:lnTo>
                    <a:lnTo>
                      <a:pt x="9" y="7"/>
                    </a:lnTo>
                    <a:lnTo>
                      <a:pt x="7" y="7"/>
                    </a:lnTo>
                    <a:lnTo>
                      <a:pt x="5" y="7"/>
                    </a:lnTo>
                    <a:lnTo>
                      <a:pt x="4" y="8"/>
                    </a:lnTo>
                    <a:lnTo>
                      <a:pt x="3" y="8"/>
                    </a:lnTo>
                    <a:lnTo>
                      <a:pt x="1" y="9"/>
                    </a:lnTo>
                    <a:lnTo>
                      <a:pt x="1" y="9"/>
                    </a:lnTo>
                    <a:lnTo>
                      <a:pt x="0"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3" name="Freeform 171"/>
              <p:cNvSpPr>
                <a:spLocks/>
              </p:cNvSpPr>
              <p:nvPr/>
            </p:nvSpPr>
            <p:spPr bwMode="auto">
              <a:xfrm>
                <a:off x="2491" y="1808"/>
                <a:ext cx="51" cy="143"/>
              </a:xfrm>
              <a:custGeom>
                <a:avLst/>
                <a:gdLst/>
                <a:ahLst/>
                <a:cxnLst>
                  <a:cxn ang="0">
                    <a:pos x="7" y="2"/>
                  </a:cxn>
                  <a:cxn ang="0">
                    <a:pos x="9" y="5"/>
                  </a:cxn>
                  <a:cxn ang="0">
                    <a:pos x="11" y="9"/>
                  </a:cxn>
                  <a:cxn ang="0">
                    <a:pos x="14" y="15"/>
                  </a:cxn>
                  <a:cxn ang="0">
                    <a:pos x="14" y="18"/>
                  </a:cxn>
                  <a:cxn ang="0">
                    <a:pos x="16" y="21"/>
                  </a:cxn>
                  <a:cxn ang="0">
                    <a:pos x="17" y="25"/>
                  </a:cxn>
                  <a:cxn ang="0">
                    <a:pos x="18" y="29"/>
                  </a:cxn>
                  <a:cxn ang="0">
                    <a:pos x="19" y="33"/>
                  </a:cxn>
                  <a:cxn ang="0">
                    <a:pos x="20" y="38"/>
                  </a:cxn>
                  <a:cxn ang="0">
                    <a:pos x="21" y="42"/>
                  </a:cxn>
                  <a:cxn ang="0">
                    <a:pos x="22" y="46"/>
                  </a:cxn>
                  <a:cxn ang="0">
                    <a:pos x="22" y="50"/>
                  </a:cxn>
                  <a:cxn ang="0">
                    <a:pos x="23" y="54"/>
                  </a:cxn>
                  <a:cxn ang="0">
                    <a:pos x="23" y="57"/>
                  </a:cxn>
                  <a:cxn ang="0">
                    <a:pos x="23" y="60"/>
                  </a:cxn>
                  <a:cxn ang="0">
                    <a:pos x="23" y="66"/>
                  </a:cxn>
                  <a:cxn ang="0">
                    <a:pos x="24" y="72"/>
                  </a:cxn>
                  <a:cxn ang="0">
                    <a:pos x="24" y="76"/>
                  </a:cxn>
                  <a:cxn ang="0">
                    <a:pos x="25" y="79"/>
                  </a:cxn>
                  <a:cxn ang="0">
                    <a:pos x="26" y="83"/>
                  </a:cxn>
                  <a:cxn ang="0">
                    <a:pos x="26" y="87"/>
                  </a:cxn>
                  <a:cxn ang="0">
                    <a:pos x="28" y="91"/>
                  </a:cxn>
                  <a:cxn ang="0">
                    <a:pos x="28" y="96"/>
                  </a:cxn>
                  <a:cxn ang="0">
                    <a:pos x="30" y="100"/>
                  </a:cxn>
                  <a:cxn ang="0">
                    <a:pos x="31" y="104"/>
                  </a:cxn>
                  <a:cxn ang="0">
                    <a:pos x="33" y="109"/>
                  </a:cxn>
                  <a:cxn ang="0">
                    <a:pos x="35" y="113"/>
                  </a:cxn>
                  <a:cxn ang="0">
                    <a:pos x="36" y="117"/>
                  </a:cxn>
                  <a:cxn ang="0">
                    <a:pos x="38" y="121"/>
                  </a:cxn>
                  <a:cxn ang="0">
                    <a:pos x="40" y="125"/>
                  </a:cxn>
                  <a:cxn ang="0">
                    <a:pos x="42" y="128"/>
                  </a:cxn>
                  <a:cxn ang="0">
                    <a:pos x="45" y="133"/>
                  </a:cxn>
                  <a:cxn ang="0">
                    <a:pos x="48" y="137"/>
                  </a:cxn>
                  <a:cxn ang="0">
                    <a:pos x="50" y="141"/>
                  </a:cxn>
                  <a:cxn ang="0">
                    <a:pos x="30" y="142"/>
                  </a:cxn>
                  <a:cxn ang="0">
                    <a:pos x="29" y="138"/>
                  </a:cxn>
                  <a:cxn ang="0">
                    <a:pos x="28" y="134"/>
                  </a:cxn>
                  <a:cxn ang="0">
                    <a:pos x="28" y="130"/>
                  </a:cxn>
                  <a:cxn ang="0">
                    <a:pos x="27" y="127"/>
                  </a:cxn>
                  <a:cxn ang="0">
                    <a:pos x="26" y="123"/>
                  </a:cxn>
                  <a:cxn ang="0">
                    <a:pos x="25" y="118"/>
                  </a:cxn>
                  <a:cxn ang="0">
                    <a:pos x="24" y="113"/>
                  </a:cxn>
                  <a:cxn ang="0">
                    <a:pos x="23" y="108"/>
                  </a:cxn>
                  <a:cxn ang="0">
                    <a:pos x="22" y="103"/>
                  </a:cxn>
                  <a:cxn ang="0">
                    <a:pos x="20" y="97"/>
                  </a:cxn>
                  <a:cxn ang="0">
                    <a:pos x="20" y="91"/>
                  </a:cxn>
                  <a:cxn ang="0">
                    <a:pos x="18" y="85"/>
                  </a:cxn>
                  <a:cxn ang="0">
                    <a:pos x="17" y="79"/>
                  </a:cxn>
                  <a:cxn ang="0">
                    <a:pos x="15" y="73"/>
                  </a:cxn>
                  <a:cxn ang="0">
                    <a:pos x="14" y="67"/>
                  </a:cxn>
                  <a:cxn ang="0">
                    <a:pos x="12" y="60"/>
                  </a:cxn>
                  <a:cxn ang="0">
                    <a:pos x="11" y="53"/>
                  </a:cxn>
                  <a:cxn ang="0">
                    <a:pos x="9" y="46"/>
                  </a:cxn>
                  <a:cxn ang="0">
                    <a:pos x="8" y="39"/>
                  </a:cxn>
                  <a:cxn ang="0">
                    <a:pos x="7" y="33"/>
                  </a:cxn>
                  <a:cxn ang="0">
                    <a:pos x="5" y="27"/>
                  </a:cxn>
                  <a:cxn ang="0">
                    <a:pos x="4" y="21"/>
                  </a:cxn>
                  <a:cxn ang="0">
                    <a:pos x="3" y="16"/>
                  </a:cxn>
                  <a:cxn ang="0">
                    <a:pos x="2" y="11"/>
                  </a:cxn>
                  <a:cxn ang="0">
                    <a:pos x="2" y="7"/>
                  </a:cxn>
                  <a:cxn ang="0">
                    <a:pos x="1" y="3"/>
                  </a:cxn>
                  <a:cxn ang="0">
                    <a:pos x="0" y="0"/>
                  </a:cxn>
                </a:cxnLst>
                <a:rect l="0" t="0" r="r" b="b"/>
                <a:pathLst>
                  <a:path w="51" h="143">
                    <a:moveTo>
                      <a:pt x="6" y="0"/>
                    </a:moveTo>
                    <a:lnTo>
                      <a:pt x="6" y="0"/>
                    </a:lnTo>
                    <a:lnTo>
                      <a:pt x="6" y="1"/>
                    </a:lnTo>
                    <a:lnTo>
                      <a:pt x="7" y="2"/>
                    </a:lnTo>
                    <a:lnTo>
                      <a:pt x="8" y="3"/>
                    </a:lnTo>
                    <a:lnTo>
                      <a:pt x="8" y="4"/>
                    </a:lnTo>
                    <a:lnTo>
                      <a:pt x="8" y="4"/>
                    </a:lnTo>
                    <a:lnTo>
                      <a:pt x="9" y="5"/>
                    </a:lnTo>
                    <a:lnTo>
                      <a:pt x="9" y="6"/>
                    </a:lnTo>
                    <a:lnTo>
                      <a:pt x="10" y="7"/>
                    </a:lnTo>
                    <a:lnTo>
                      <a:pt x="10" y="8"/>
                    </a:lnTo>
                    <a:lnTo>
                      <a:pt x="11" y="9"/>
                    </a:lnTo>
                    <a:lnTo>
                      <a:pt x="12" y="10"/>
                    </a:lnTo>
                    <a:lnTo>
                      <a:pt x="12" y="12"/>
                    </a:lnTo>
                    <a:lnTo>
                      <a:pt x="13" y="13"/>
                    </a:lnTo>
                    <a:lnTo>
                      <a:pt x="14" y="15"/>
                    </a:lnTo>
                    <a:lnTo>
                      <a:pt x="14" y="15"/>
                    </a:lnTo>
                    <a:lnTo>
                      <a:pt x="14" y="16"/>
                    </a:lnTo>
                    <a:lnTo>
                      <a:pt x="14" y="17"/>
                    </a:lnTo>
                    <a:lnTo>
                      <a:pt x="14" y="18"/>
                    </a:lnTo>
                    <a:lnTo>
                      <a:pt x="15" y="18"/>
                    </a:lnTo>
                    <a:lnTo>
                      <a:pt x="15" y="19"/>
                    </a:lnTo>
                    <a:lnTo>
                      <a:pt x="15" y="20"/>
                    </a:lnTo>
                    <a:lnTo>
                      <a:pt x="16" y="21"/>
                    </a:lnTo>
                    <a:lnTo>
                      <a:pt x="16" y="22"/>
                    </a:lnTo>
                    <a:lnTo>
                      <a:pt x="16" y="23"/>
                    </a:lnTo>
                    <a:lnTo>
                      <a:pt x="16" y="24"/>
                    </a:lnTo>
                    <a:lnTo>
                      <a:pt x="17" y="25"/>
                    </a:lnTo>
                    <a:lnTo>
                      <a:pt x="17" y="26"/>
                    </a:lnTo>
                    <a:lnTo>
                      <a:pt x="17" y="27"/>
                    </a:lnTo>
                    <a:lnTo>
                      <a:pt x="17" y="28"/>
                    </a:lnTo>
                    <a:lnTo>
                      <a:pt x="18" y="29"/>
                    </a:lnTo>
                    <a:lnTo>
                      <a:pt x="18" y="30"/>
                    </a:lnTo>
                    <a:lnTo>
                      <a:pt x="18" y="31"/>
                    </a:lnTo>
                    <a:lnTo>
                      <a:pt x="19" y="32"/>
                    </a:lnTo>
                    <a:lnTo>
                      <a:pt x="19" y="33"/>
                    </a:lnTo>
                    <a:lnTo>
                      <a:pt x="19" y="34"/>
                    </a:lnTo>
                    <a:lnTo>
                      <a:pt x="20" y="35"/>
                    </a:lnTo>
                    <a:lnTo>
                      <a:pt x="20" y="36"/>
                    </a:lnTo>
                    <a:lnTo>
                      <a:pt x="20" y="38"/>
                    </a:lnTo>
                    <a:lnTo>
                      <a:pt x="20" y="38"/>
                    </a:lnTo>
                    <a:lnTo>
                      <a:pt x="20" y="40"/>
                    </a:lnTo>
                    <a:lnTo>
                      <a:pt x="20" y="41"/>
                    </a:lnTo>
                    <a:lnTo>
                      <a:pt x="21" y="42"/>
                    </a:lnTo>
                    <a:lnTo>
                      <a:pt x="21" y="43"/>
                    </a:lnTo>
                    <a:lnTo>
                      <a:pt x="21" y="44"/>
                    </a:lnTo>
                    <a:lnTo>
                      <a:pt x="21" y="45"/>
                    </a:lnTo>
                    <a:lnTo>
                      <a:pt x="22" y="46"/>
                    </a:lnTo>
                    <a:lnTo>
                      <a:pt x="22" y="47"/>
                    </a:lnTo>
                    <a:lnTo>
                      <a:pt x="22" y="48"/>
                    </a:lnTo>
                    <a:lnTo>
                      <a:pt x="22" y="49"/>
                    </a:lnTo>
                    <a:lnTo>
                      <a:pt x="22" y="50"/>
                    </a:lnTo>
                    <a:lnTo>
                      <a:pt x="22" y="51"/>
                    </a:lnTo>
                    <a:lnTo>
                      <a:pt x="22" y="52"/>
                    </a:lnTo>
                    <a:lnTo>
                      <a:pt x="22" y="53"/>
                    </a:lnTo>
                    <a:lnTo>
                      <a:pt x="23" y="54"/>
                    </a:lnTo>
                    <a:lnTo>
                      <a:pt x="23" y="54"/>
                    </a:lnTo>
                    <a:lnTo>
                      <a:pt x="23" y="55"/>
                    </a:lnTo>
                    <a:lnTo>
                      <a:pt x="23" y="56"/>
                    </a:lnTo>
                    <a:lnTo>
                      <a:pt x="23" y="57"/>
                    </a:lnTo>
                    <a:lnTo>
                      <a:pt x="23" y="57"/>
                    </a:lnTo>
                    <a:lnTo>
                      <a:pt x="23" y="58"/>
                    </a:lnTo>
                    <a:lnTo>
                      <a:pt x="23" y="59"/>
                    </a:lnTo>
                    <a:lnTo>
                      <a:pt x="23" y="60"/>
                    </a:lnTo>
                    <a:lnTo>
                      <a:pt x="23" y="62"/>
                    </a:lnTo>
                    <a:lnTo>
                      <a:pt x="23" y="63"/>
                    </a:lnTo>
                    <a:lnTo>
                      <a:pt x="23" y="64"/>
                    </a:lnTo>
                    <a:lnTo>
                      <a:pt x="23" y="66"/>
                    </a:lnTo>
                    <a:lnTo>
                      <a:pt x="23" y="67"/>
                    </a:lnTo>
                    <a:lnTo>
                      <a:pt x="24" y="69"/>
                    </a:lnTo>
                    <a:lnTo>
                      <a:pt x="24" y="70"/>
                    </a:lnTo>
                    <a:lnTo>
                      <a:pt x="24" y="72"/>
                    </a:lnTo>
                    <a:lnTo>
                      <a:pt x="24" y="73"/>
                    </a:lnTo>
                    <a:lnTo>
                      <a:pt x="24" y="75"/>
                    </a:lnTo>
                    <a:lnTo>
                      <a:pt x="24" y="75"/>
                    </a:lnTo>
                    <a:lnTo>
                      <a:pt x="24" y="76"/>
                    </a:lnTo>
                    <a:lnTo>
                      <a:pt x="25" y="77"/>
                    </a:lnTo>
                    <a:lnTo>
                      <a:pt x="25" y="78"/>
                    </a:lnTo>
                    <a:lnTo>
                      <a:pt x="25" y="79"/>
                    </a:lnTo>
                    <a:lnTo>
                      <a:pt x="25" y="79"/>
                    </a:lnTo>
                    <a:lnTo>
                      <a:pt x="25" y="80"/>
                    </a:lnTo>
                    <a:lnTo>
                      <a:pt x="25" y="81"/>
                    </a:lnTo>
                    <a:lnTo>
                      <a:pt x="25" y="82"/>
                    </a:lnTo>
                    <a:lnTo>
                      <a:pt x="26" y="83"/>
                    </a:lnTo>
                    <a:lnTo>
                      <a:pt x="26" y="84"/>
                    </a:lnTo>
                    <a:lnTo>
                      <a:pt x="26" y="85"/>
                    </a:lnTo>
                    <a:lnTo>
                      <a:pt x="26" y="86"/>
                    </a:lnTo>
                    <a:lnTo>
                      <a:pt x="26" y="87"/>
                    </a:lnTo>
                    <a:lnTo>
                      <a:pt x="27" y="88"/>
                    </a:lnTo>
                    <a:lnTo>
                      <a:pt x="27" y="89"/>
                    </a:lnTo>
                    <a:lnTo>
                      <a:pt x="27" y="90"/>
                    </a:lnTo>
                    <a:lnTo>
                      <a:pt x="28" y="91"/>
                    </a:lnTo>
                    <a:lnTo>
                      <a:pt x="28" y="92"/>
                    </a:lnTo>
                    <a:lnTo>
                      <a:pt x="28" y="93"/>
                    </a:lnTo>
                    <a:lnTo>
                      <a:pt x="28" y="94"/>
                    </a:lnTo>
                    <a:lnTo>
                      <a:pt x="28" y="96"/>
                    </a:lnTo>
                    <a:lnTo>
                      <a:pt x="28" y="97"/>
                    </a:lnTo>
                    <a:lnTo>
                      <a:pt x="29" y="98"/>
                    </a:lnTo>
                    <a:lnTo>
                      <a:pt x="29" y="99"/>
                    </a:lnTo>
                    <a:lnTo>
                      <a:pt x="30" y="100"/>
                    </a:lnTo>
                    <a:lnTo>
                      <a:pt x="30" y="101"/>
                    </a:lnTo>
                    <a:lnTo>
                      <a:pt x="30" y="102"/>
                    </a:lnTo>
                    <a:lnTo>
                      <a:pt x="31" y="103"/>
                    </a:lnTo>
                    <a:lnTo>
                      <a:pt x="31" y="104"/>
                    </a:lnTo>
                    <a:lnTo>
                      <a:pt x="32" y="105"/>
                    </a:lnTo>
                    <a:lnTo>
                      <a:pt x="32" y="106"/>
                    </a:lnTo>
                    <a:lnTo>
                      <a:pt x="32" y="107"/>
                    </a:lnTo>
                    <a:lnTo>
                      <a:pt x="33" y="109"/>
                    </a:lnTo>
                    <a:lnTo>
                      <a:pt x="33" y="110"/>
                    </a:lnTo>
                    <a:lnTo>
                      <a:pt x="34" y="111"/>
                    </a:lnTo>
                    <a:lnTo>
                      <a:pt x="34" y="112"/>
                    </a:lnTo>
                    <a:lnTo>
                      <a:pt x="35" y="113"/>
                    </a:lnTo>
                    <a:lnTo>
                      <a:pt x="35" y="114"/>
                    </a:lnTo>
                    <a:lnTo>
                      <a:pt x="35" y="115"/>
                    </a:lnTo>
                    <a:lnTo>
                      <a:pt x="36" y="116"/>
                    </a:lnTo>
                    <a:lnTo>
                      <a:pt x="36" y="117"/>
                    </a:lnTo>
                    <a:lnTo>
                      <a:pt x="37" y="118"/>
                    </a:lnTo>
                    <a:lnTo>
                      <a:pt x="37" y="119"/>
                    </a:lnTo>
                    <a:lnTo>
                      <a:pt x="38" y="120"/>
                    </a:lnTo>
                    <a:lnTo>
                      <a:pt x="38" y="121"/>
                    </a:lnTo>
                    <a:lnTo>
                      <a:pt x="38" y="122"/>
                    </a:lnTo>
                    <a:lnTo>
                      <a:pt x="39" y="123"/>
                    </a:lnTo>
                    <a:lnTo>
                      <a:pt x="39" y="124"/>
                    </a:lnTo>
                    <a:lnTo>
                      <a:pt x="40" y="125"/>
                    </a:lnTo>
                    <a:lnTo>
                      <a:pt x="41" y="125"/>
                    </a:lnTo>
                    <a:lnTo>
                      <a:pt x="41" y="126"/>
                    </a:lnTo>
                    <a:lnTo>
                      <a:pt x="42" y="127"/>
                    </a:lnTo>
                    <a:lnTo>
                      <a:pt x="42" y="128"/>
                    </a:lnTo>
                    <a:lnTo>
                      <a:pt x="42" y="128"/>
                    </a:lnTo>
                    <a:lnTo>
                      <a:pt x="43" y="129"/>
                    </a:lnTo>
                    <a:lnTo>
                      <a:pt x="44" y="131"/>
                    </a:lnTo>
                    <a:lnTo>
                      <a:pt x="45" y="133"/>
                    </a:lnTo>
                    <a:lnTo>
                      <a:pt x="46" y="134"/>
                    </a:lnTo>
                    <a:lnTo>
                      <a:pt x="47" y="135"/>
                    </a:lnTo>
                    <a:lnTo>
                      <a:pt x="47" y="136"/>
                    </a:lnTo>
                    <a:lnTo>
                      <a:pt x="48" y="137"/>
                    </a:lnTo>
                    <a:lnTo>
                      <a:pt x="48" y="138"/>
                    </a:lnTo>
                    <a:lnTo>
                      <a:pt x="49" y="139"/>
                    </a:lnTo>
                    <a:lnTo>
                      <a:pt x="49" y="140"/>
                    </a:lnTo>
                    <a:lnTo>
                      <a:pt x="50" y="141"/>
                    </a:lnTo>
                    <a:lnTo>
                      <a:pt x="50" y="141"/>
                    </a:lnTo>
                    <a:lnTo>
                      <a:pt x="51" y="142"/>
                    </a:lnTo>
                    <a:lnTo>
                      <a:pt x="30" y="143"/>
                    </a:lnTo>
                    <a:lnTo>
                      <a:pt x="30" y="142"/>
                    </a:lnTo>
                    <a:lnTo>
                      <a:pt x="30" y="141"/>
                    </a:lnTo>
                    <a:lnTo>
                      <a:pt x="30" y="140"/>
                    </a:lnTo>
                    <a:lnTo>
                      <a:pt x="29" y="140"/>
                    </a:lnTo>
                    <a:lnTo>
                      <a:pt x="29" y="138"/>
                    </a:lnTo>
                    <a:lnTo>
                      <a:pt x="29" y="137"/>
                    </a:lnTo>
                    <a:lnTo>
                      <a:pt x="29" y="136"/>
                    </a:lnTo>
                    <a:lnTo>
                      <a:pt x="28" y="134"/>
                    </a:lnTo>
                    <a:lnTo>
                      <a:pt x="28" y="134"/>
                    </a:lnTo>
                    <a:lnTo>
                      <a:pt x="28" y="133"/>
                    </a:lnTo>
                    <a:lnTo>
                      <a:pt x="28" y="132"/>
                    </a:lnTo>
                    <a:lnTo>
                      <a:pt x="28" y="131"/>
                    </a:lnTo>
                    <a:lnTo>
                      <a:pt x="28" y="130"/>
                    </a:lnTo>
                    <a:lnTo>
                      <a:pt x="28" y="130"/>
                    </a:lnTo>
                    <a:lnTo>
                      <a:pt x="27" y="128"/>
                    </a:lnTo>
                    <a:lnTo>
                      <a:pt x="27" y="128"/>
                    </a:lnTo>
                    <a:lnTo>
                      <a:pt x="27" y="127"/>
                    </a:lnTo>
                    <a:lnTo>
                      <a:pt x="27" y="126"/>
                    </a:lnTo>
                    <a:lnTo>
                      <a:pt x="27" y="125"/>
                    </a:lnTo>
                    <a:lnTo>
                      <a:pt x="27" y="124"/>
                    </a:lnTo>
                    <a:lnTo>
                      <a:pt x="26" y="123"/>
                    </a:lnTo>
                    <a:lnTo>
                      <a:pt x="26" y="122"/>
                    </a:lnTo>
                    <a:lnTo>
                      <a:pt x="26" y="120"/>
                    </a:lnTo>
                    <a:lnTo>
                      <a:pt x="26" y="119"/>
                    </a:lnTo>
                    <a:lnTo>
                      <a:pt x="25" y="118"/>
                    </a:lnTo>
                    <a:lnTo>
                      <a:pt x="25" y="117"/>
                    </a:lnTo>
                    <a:lnTo>
                      <a:pt x="24" y="116"/>
                    </a:lnTo>
                    <a:lnTo>
                      <a:pt x="24" y="115"/>
                    </a:lnTo>
                    <a:lnTo>
                      <a:pt x="24" y="113"/>
                    </a:lnTo>
                    <a:lnTo>
                      <a:pt x="24" y="112"/>
                    </a:lnTo>
                    <a:lnTo>
                      <a:pt x="23" y="111"/>
                    </a:lnTo>
                    <a:lnTo>
                      <a:pt x="23" y="109"/>
                    </a:lnTo>
                    <a:lnTo>
                      <a:pt x="23" y="108"/>
                    </a:lnTo>
                    <a:lnTo>
                      <a:pt x="23" y="106"/>
                    </a:lnTo>
                    <a:lnTo>
                      <a:pt x="23" y="105"/>
                    </a:lnTo>
                    <a:lnTo>
                      <a:pt x="22" y="104"/>
                    </a:lnTo>
                    <a:lnTo>
                      <a:pt x="22" y="103"/>
                    </a:lnTo>
                    <a:lnTo>
                      <a:pt x="22" y="101"/>
                    </a:lnTo>
                    <a:lnTo>
                      <a:pt x="21" y="100"/>
                    </a:lnTo>
                    <a:lnTo>
                      <a:pt x="21" y="98"/>
                    </a:lnTo>
                    <a:lnTo>
                      <a:pt x="20" y="97"/>
                    </a:lnTo>
                    <a:lnTo>
                      <a:pt x="20" y="96"/>
                    </a:lnTo>
                    <a:lnTo>
                      <a:pt x="20" y="94"/>
                    </a:lnTo>
                    <a:lnTo>
                      <a:pt x="20" y="93"/>
                    </a:lnTo>
                    <a:lnTo>
                      <a:pt x="20" y="91"/>
                    </a:lnTo>
                    <a:lnTo>
                      <a:pt x="19" y="90"/>
                    </a:lnTo>
                    <a:lnTo>
                      <a:pt x="19" y="88"/>
                    </a:lnTo>
                    <a:lnTo>
                      <a:pt x="18" y="87"/>
                    </a:lnTo>
                    <a:lnTo>
                      <a:pt x="18" y="85"/>
                    </a:lnTo>
                    <a:lnTo>
                      <a:pt x="18" y="84"/>
                    </a:lnTo>
                    <a:lnTo>
                      <a:pt x="17" y="83"/>
                    </a:lnTo>
                    <a:lnTo>
                      <a:pt x="17" y="81"/>
                    </a:lnTo>
                    <a:lnTo>
                      <a:pt x="17" y="79"/>
                    </a:lnTo>
                    <a:lnTo>
                      <a:pt x="17" y="78"/>
                    </a:lnTo>
                    <a:lnTo>
                      <a:pt x="16" y="76"/>
                    </a:lnTo>
                    <a:lnTo>
                      <a:pt x="16" y="75"/>
                    </a:lnTo>
                    <a:lnTo>
                      <a:pt x="15" y="73"/>
                    </a:lnTo>
                    <a:lnTo>
                      <a:pt x="15" y="71"/>
                    </a:lnTo>
                    <a:lnTo>
                      <a:pt x="14" y="70"/>
                    </a:lnTo>
                    <a:lnTo>
                      <a:pt x="14" y="68"/>
                    </a:lnTo>
                    <a:lnTo>
                      <a:pt x="14" y="67"/>
                    </a:lnTo>
                    <a:lnTo>
                      <a:pt x="14" y="65"/>
                    </a:lnTo>
                    <a:lnTo>
                      <a:pt x="13" y="63"/>
                    </a:lnTo>
                    <a:lnTo>
                      <a:pt x="13" y="62"/>
                    </a:lnTo>
                    <a:lnTo>
                      <a:pt x="12" y="60"/>
                    </a:lnTo>
                    <a:lnTo>
                      <a:pt x="12" y="58"/>
                    </a:lnTo>
                    <a:lnTo>
                      <a:pt x="12" y="56"/>
                    </a:lnTo>
                    <a:lnTo>
                      <a:pt x="11" y="55"/>
                    </a:lnTo>
                    <a:lnTo>
                      <a:pt x="11" y="53"/>
                    </a:lnTo>
                    <a:lnTo>
                      <a:pt x="10" y="51"/>
                    </a:lnTo>
                    <a:lnTo>
                      <a:pt x="10" y="50"/>
                    </a:lnTo>
                    <a:lnTo>
                      <a:pt x="9" y="48"/>
                    </a:lnTo>
                    <a:lnTo>
                      <a:pt x="9" y="46"/>
                    </a:lnTo>
                    <a:lnTo>
                      <a:pt x="9" y="44"/>
                    </a:lnTo>
                    <a:lnTo>
                      <a:pt x="9" y="43"/>
                    </a:lnTo>
                    <a:lnTo>
                      <a:pt x="8" y="41"/>
                    </a:lnTo>
                    <a:lnTo>
                      <a:pt x="8" y="39"/>
                    </a:lnTo>
                    <a:lnTo>
                      <a:pt x="8" y="38"/>
                    </a:lnTo>
                    <a:lnTo>
                      <a:pt x="7" y="36"/>
                    </a:lnTo>
                    <a:lnTo>
                      <a:pt x="7" y="34"/>
                    </a:lnTo>
                    <a:lnTo>
                      <a:pt x="7" y="33"/>
                    </a:lnTo>
                    <a:lnTo>
                      <a:pt x="6" y="31"/>
                    </a:lnTo>
                    <a:lnTo>
                      <a:pt x="6" y="30"/>
                    </a:lnTo>
                    <a:lnTo>
                      <a:pt x="6" y="28"/>
                    </a:lnTo>
                    <a:lnTo>
                      <a:pt x="5" y="27"/>
                    </a:lnTo>
                    <a:lnTo>
                      <a:pt x="5" y="25"/>
                    </a:lnTo>
                    <a:lnTo>
                      <a:pt x="5" y="24"/>
                    </a:lnTo>
                    <a:lnTo>
                      <a:pt x="5" y="22"/>
                    </a:lnTo>
                    <a:lnTo>
                      <a:pt x="4" y="21"/>
                    </a:lnTo>
                    <a:lnTo>
                      <a:pt x="4" y="20"/>
                    </a:lnTo>
                    <a:lnTo>
                      <a:pt x="4" y="18"/>
                    </a:lnTo>
                    <a:lnTo>
                      <a:pt x="4" y="17"/>
                    </a:lnTo>
                    <a:lnTo>
                      <a:pt x="3" y="16"/>
                    </a:lnTo>
                    <a:lnTo>
                      <a:pt x="3" y="15"/>
                    </a:lnTo>
                    <a:lnTo>
                      <a:pt x="2" y="13"/>
                    </a:lnTo>
                    <a:lnTo>
                      <a:pt x="2" y="12"/>
                    </a:lnTo>
                    <a:lnTo>
                      <a:pt x="2" y="11"/>
                    </a:lnTo>
                    <a:lnTo>
                      <a:pt x="2" y="10"/>
                    </a:lnTo>
                    <a:lnTo>
                      <a:pt x="2" y="9"/>
                    </a:lnTo>
                    <a:lnTo>
                      <a:pt x="2" y="8"/>
                    </a:lnTo>
                    <a:lnTo>
                      <a:pt x="2" y="7"/>
                    </a:lnTo>
                    <a:lnTo>
                      <a:pt x="1" y="6"/>
                    </a:lnTo>
                    <a:lnTo>
                      <a:pt x="1" y="5"/>
                    </a:lnTo>
                    <a:lnTo>
                      <a:pt x="1" y="5"/>
                    </a:lnTo>
                    <a:lnTo>
                      <a:pt x="1" y="3"/>
                    </a:lnTo>
                    <a:lnTo>
                      <a:pt x="1" y="2"/>
                    </a:lnTo>
                    <a:lnTo>
                      <a:pt x="0" y="1"/>
                    </a:lnTo>
                    <a:lnTo>
                      <a:pt x="0" y="0"/>
                    </a:lnTo>
                    <a:lnTo>
                      <a:pt x="0" y="0"/>
                    </a:lnTo>
                    <a:lnTo>
                      <a:pt x="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4" name="Freeform 172"/>
              <p:cNvSpPr>
                <a:spLocks/>
              </p:cNvSpPr>
              <p:nvPr/>
            </p:nvSpPr>
            <p:spPr bwMode="auto">
              <a:xfrm>
                <a:off x="2488" y="1669"/>
                <a:ext cx="12" cy="142"/>
              </a:xfrm>
              <a:custGeom>
                <a:avLst/>
                <a:gdLst/>
                <a:ahLst/>
                <a:cxnLst>
                  <a:cxn ang="0">
                    <a:pos x="3" y="2"/>
                  </a:cxn>
                  <a:cxn ang="0">
                    <a:pos x="2" y="7"/>
                  </a:cxn>
                  <a:cxn ang="0">
                    <a:pos x="2" y="12"/>
                  </a:cxn>
                  <a:cxn ang="0">
                    <a:pos x="1" y="19"/>
                  </a:cxn>
                  <a:cxn ang="0">
                    <a:pos x="0" y="25"/>
                  </a:cxn>
                  <a:cxn ang="0">
                    <a:pos x="0" y="32"/>
                  </a:cxn>
                  <a:cxn ang="0">
                    <a:pos x="0" y="36"/>
                  </a:cxn>
                  <a:cxn ang="0">
                    <a:pos x="0" y="41"/>
                  </a:cxn>
                  <a:cxn ang="0">
                    <a:pos x="0" y="46"/>
                  </a:cxn>
                  <a:cxn ang="0">
                    <a:pos x="1" y="51"/>
                  </a:cxn>
                  <a:cxn ang="0">
                    <a:pos x="1" y="56"/>
                  </a:cxn>
                  <a:cxn ang="0">
                    <a:pos x="1" y="61"/>
                  </a:cxn>
                  <a:cxn ang="0">
                    <a:pos x="1" y="67"/>
                  </a:cxn>
                  <a:cxn ang="0">
                    <a:pos x="2" y="73"/>
                  </a:cxn>
                  <a:cxn ang="0">
                    <a:pos x="2" y="79"/>
                  </a:cxn>
                  <a:cxn ang="0">
                    <a:pos x="3" y="86"/>
                  </a:cxn>
                  <a:cxn ang="0">
                    <a:pos x="3" y="92"/>
                  </a:cxn>
                  <a:cxn ang="0">
                    <a:pos x="3" y="98"/>
                  </a:cxn>
                  <a:cxn ang="0">
                    <a:pos x="4" y="104"/>
                  </a:cxn>
                  <a:cxn ang="0">
                    <a:pos x="4" y="110"/>
                  </a:cxn>
                  <a:cxn ang="0">
                    <a:pos x="5" y="116"/>
                  </a:cxn>
                  <a:cxn ang="0">
                    <a:pos x="5" y="121"/>
                  </a:cxn>
                  <a:cxn ang="0">
                    <a:pos x="5" y="126"/>
                  </a:cxn>
                  <a:cxn ang="0">
                    <a:pos x="5" y="131"/>
                  </a:cxn>
                  <a:cxn ang="0">
                    <a:pos x="5" y="137"/>
                  </a:cxn>
                  <a:cxn ang="0">
                    <a:pos x="5" y="141"/>
                  </a:cxn>
                  <a:cxn ang="0">
                    <a:pos x="12" y="140"/>
                  </a:cxn>
                  <a:cxn ang="0">
                    <a:pos x="12" y="136"/>
                  </a:cxn>
                  <a:cxn ang="0">
                    <a:pos x="12" y="131"/>
                  </a:cxn>
                  <a:cxn ang="0">
                    <a:pos x="12" y="127"/>
                  </a:cxn>
                  <a:cxn ang="0">
                    <a:pos x="11" y="121"/>
                  </a:cxn>
                  <a:cxn ang="0">
                    <a:pos x="11" y="116"/>
                  </a:cxn>
                  <a:cxn ang="0">
                    <a:pos x="11" y="109"/>
                  </a:cxn>
                  <a:cxn ang="0">
                    <a:pos x="11" y="102"/>
                  </a:cxn>
                  <a:cxn ang="0">
                    <a:pos x="11" y="93"/>
                  </a:cxn>
                  <a:cxn ang="0">
                    <a:pos x="11" y="84"/>
                  </a:cxn>
                  <a:cxn ang="0">
                    <a:pos x="12" y="77"/>
                  </a:cxn>
                  <a:cxn ang="0">
                    <a:pos x="12" y="73"/>
                  </a:cxn>
                  <a:cxn ang="0">
                    <a:pos x="12" y="68"/>
                  </a:cxn>
                  <a:cxn ang="0">
                    <a:pos x="11" y="63"/>
                  </a:cxn>
                  <a:cxn ang="0">
                    <a:pos x="11" y="58"/>
                  </a:cxn>
                  <a:cxn ang="0">
                    <a:pos x="11" y="53"/>
                  </a:cxn>
                  <a:cxn ang="0">
                    <a:pos x="11" y="49"/>
                  </a:cxn>
                  <a:cxn ang="0">
                    <a:pos x="11" y="44"/>
                  </a:cxn>
                  <a:cxn ang="0">
                    <a:pos x="10" y="40"/>
                  </a:cxn>
                  <a:cxn ang="0">
                    <a:pos x="10" y="35"/>
                  </a:cxn>
                  <a:cxn ang="0">
                    <a:pos x="9" y="31"/>
                  </a:cxn>
                  <a:cxn ang="0">
                    <a:pos x="9" y="24"/>
                  </a:cxn>
                  <a:cxn ang="0">
                    <a:pos x="8" y="17"/>
                  </a:cxn>
                  <a:cxn ang="0">
                    <a:pos x="7" y="12"/>
                  </a:cxn>
                  <a:cxn ang="0">
                    <a:pos x="6" y="7"/>
                  </a:cxn>
                  <a:cxn ang="0">
                    <a:pos x="5" y="3"/>
                  </a:cxn>
                  <a:cxn ang="0">
                    <a:pos x="4" y="0"/>
                  </a:cxn>
                </a:cxnLst>
                <a:rect l="0" t="0" r="r" b="b"/>
                <a:pathLst>
                  <a:path w="12" h="142">
                    <a:moveTo>
                      <a:pt x="4" y="0"/>
                    </a:moveTo>
                    <a:lnTo>
                      <a:pt x="4" y="0"/>
                    </a:lnTo>
                    <a:lnTo>
                      <a:pt x="3" y="1"/>
                    </a:lnTo>
                    <a:lnTo>
                      <a:pt x="3" y="2"/>
                    </a:lnTo>
                    <a:lnTo>
                      <a:pt x="3" y="2"/>
                    </a:lnTo>
                    <a:lnTo>
                      <a:pt x="3" y="4"/>
                    </a:lnTo>
                    <a:lnTo>
                      <a:pt x="3" y="5"/>
                    </a:lnTo>
                    <a:lnTo>
                      <a:pt x="2" y="6"/>
                    </a:lnTo>
                    <a:lnTo>
                      <a:pt x="2" y="6"/>
                    </a:lnTo>
                    <a:lnTo>
                      <a:pt x="2" y="7"/>
                    </a:lnTo>
                    <a:lnTo>
                      <a:pt x="2" y="8"/>
                    </a:lnTo>
                    <a:lnTo>
                      <a:pt x="2" y="9"/>
                    </a:lnTo>
                    <a:lnTo>
                      <a:pt x="2" y="10"/>
                    </a:lnTo>
                    <a:lnTo>
                      <a:pt x="2" y="11"/>
                    </a:lnTo>
                    <a:lnTo>
                      <a:pt x="2" y="12"/>
                    </a:lnTo>
                    <a:lnTo>
                      <a:pt x="1" y="13"/>
                    </a:lnTo>
                    <a:lnTo>
                      <a:pt x="1" y="15"/>
                    </a:lnTo>
                    <a:lnTo>
                      <a:pt x="1" y="16"/>
                    </a:lnTo>
                    <a:lnTo>
                      <a:pt x="1" y="17"/>
                    </a:lnTo>
                    <a:lnTo>
                      <a:pt x="1" y="19"/>
                    </a:lnTo>
                    <a:lnTo>
                      <a:pt x="1" y="20"/>
                    </a:lnTo>
                    <a:lnTo>
                      <a:pt x="1" y="21"/>
                    </a:lnTo>
                    <a:lnTo>
                      <a:pt x="1" y="23"/>
                    </a:lnTo>
                    <a:lnTo>
                      <a:pt x="1" y="24"/>
                    </a:lnTo>
                    <a:lnTo>
                      <a:pt x="0" y="25"/>
                    </a:lnTo>
                    <a:lnTo>
                      <a:pt x="0" y="27"/>
                    </a:lnTo>
                    <a:lnTo>
                      <a:pt x="0" y="28"/>
                    </a:lnTo>
                    <a:lnTo>
                      <a:pt x="0" y="30"/>
                    </a:lnTo>
                    <a:lnTo>
                      <a:pt x="0" y="31"/>
                    </a:lnTo>
                    <a:lnTo>
                      <a:pt x="0" y="32"/>
                    </a:lnTo>
                    <a:lnTo>
                      <a:pt x="0" y="33"/>
                    </a:lnTo>
                    <a:lnTo>
                      <a:pt x="0" y="34"/>
                    </a:lnTo>
                    <a:lnTo>
                      <a:pt x="0" y="35"/>
                    </a:lnTo>
                    <a:lnTo>
                      <a:pt x="0" y="35"/>
                    </a:lnTo>
                    <a:lnTo>
                      <a:pt x="0" y="36"/>
                    </a:lnTo>
                    <a:lnTo>
                      <a:pt x="0" y="37"/>
                    </a:lnTo>
                    <a:lnTo>
                      <a:pt x="0" y="38"/>
                    </a:lnTo>
                    <a:lnTo>
                      <a:pt x="0" y="39"/>
                    </a:lnTo>
                    <a:lnTo>
                      <a:pt x="0" y="40"/>
                    </a:lnTo>
                    <a:lnTo>
                      <a:pt x="0" y="41"/>
                    </a:lnTo>
                    <a:lnTo>
                      <a:pt x="0" y="42"/>
                    </a:lnTo>
                    <a:lnTo>
                      <a:pt x="0" y="43"/>
                    </a:lnTo>
                    <a:lnTo>
                      <a:pt x="0" y="44"/>
                    </a:lnTo>
                    <a:lnTo>
                      <a:pt x="0" y="45"/>
                    </a:lnTo>
                    <a:lnTo>
                      <a:pt x="0" y="46"/>
                    </a:lnTo>
                    <a:lnTo>
                      <a:pt x="0" y="47"/>
                    </a:lnTo>
                    <a:lnTo>
                      <a:pt x="0" y="47"/>
                    </a:lnTo>
                    <a:lnTo>
                      <a:pt x="0" y="49"/>
                    </a:lnTo>
                    <a:lnTo>
                      <a:pt x="1" y="50"/>
                    </a:lnTo>
                    <a:lnTo>
                      <a:pt x="1" y="51"/>
                    </a:lnTo>
                    <a:lnTo>
                      <a:pt x="1" y="52"/>
                    </a:lnTo>
                    <a:lnTo>
                      <a:pt x="1" y="53"/>
                    </a:lnTo>
                    <a:lnTo>
                      <a:pt x="1" y="54"/>
                    </a:lnTo>
                    <a:lnTo>
                      <a:pt x="1" y="55"/>
                    </a:lnTo>
                    <a:lnTo>
                      <a:pt x="1" y="56"/>
                    </a:lnTo>
                    <a:lnTo>
                      <a:pt x="1" y="57"/>
                    </a:lnTo>
                    <a:lnTo>
                      <a:pt x="1" y="58"/>
                    </a:lnTo>
                    <a:lnTo>
                      <a:pt x="1" y="59"/>
                    </a:lnTo>
                    <a:lnTo>
                      <a:pt x="1" y="60"/>
                    </a:lnTo>
                    <a:lnTo>
                      <a:pt x="1" y="61"/>
                    </a:lnTo>
                    <a:lnTo>
                      <a:pt x="1" y="63"/>
                    </a:lnTo>
                    <a:lnTo>
                      <a:pt x="1" y="63"/>
                    </a:lnTo>
                    <a:lnTo>
                      <a:pt x="1" y="65"/>
                    </a:lnTo>
                    <a:lnTo>
                      <a:pt x="1" y="66"/>
                    </a:lnTo>
                    <a:lnTo>
                      <a:pt x="1" y="67"/>
                    </a:lnTo>
                    <a:lnTo>
                      <a:pt x="1" y="68"/>
                    </a:lnTo>
                    <a:lnTo>
                      <a:pt x="1" y="69"/>
                    </a:lnTo>
                    <a:lnTo>
                      <a:pt x="1" y="70"/>
                    </a:lnTo>
                    <a:lnTo>
                      <a:pt x="2" y="72"/>
                    </a:lnTo>
                    <a:lnTo>
                      <a:pt x="2" y="73"/>
                    </a:lnTo>
                    <a:lnTo>
                      <a:pt x="2" y="74"/>
                    </a:lnTo>
                    <a:lnTo>
                      <a:pt x="2" y="75"/>
                    </a:lnTo>
                    <a:lnTo>
                      <a:pt x="2" y="77"/>
                    </a:lnTo>
                    <a:lnTo>
                      <a:pt x="2" y="78"/>
                    </a:lnTo>
                    <a:lnTo>
                      <a:pt x="2" y="79"/>
                    </a:lnTo>
                    <a:lnTo>
                      <a:pt x="2" y="81"/>
                    </a:lnTo>
                    <a:lnTo>
                      <a:pt x="2" y="82"/>
                    </a:lnTo>
                    <a:lnTo>
                      <a:pt x="2" y="83"/>
                    </a:lnTo>
                    <a:lnTo>
                      <a:pt x="2" y="84"/>
                    </a:lnTo>
                    <a:lnTo>
                      <a:pt x="3" y="86"/>
                    </a:lnTo>
                    <a:lnTo>
                      <a:pt x="3" y="87"/>
                    </a:lnTo>
                    <a:lnTo>
                      <a:pt x="3" y="88"/>
                    </a:lnTo>
                    <a:lnTo>
                      <a:pt x="3" y="89"/>
                    </a:lnTo>
                    <a:lnTo>
                      <a:pt x="3" y="91"/>
                    </a:lnTo>
                    <a:lnTo>
                      <a:pt x="3" y="92"/>
                    </a:lnTo>
                    <a:lnTo>
                      <a:pt x="3" y="93"/>
                    </a:lnTo>
                    <a:lnTo>
                      <a:pt x="3" y="94"/>
                    </a:lnTo>
                    <a:lnTo>
                      <a:pt x="3" y="96"/>
                    </a:lnTo>
                    <a:lnTo>
                      <a:pt x="3" y="97"/>
                    </a:lnTo>
                    <a:lnTo>
                      <a:pt x="3" y="98"/>
                    </a:lnTo>
                    <a:lnTo>
                      <a:pt x="4" y="99"/>
                    </a:lnTo>
                    <a:lnTo>
                      <a:pt x="4" y="101"/>
                    </a:lnTo>
                    <a:lnTo>
                      <a:pt x="4" y="102"/>
                    </a:lnTo>
                    <a:lnTo>
                      <a:pt x="4" y="103"/>
                    </a:lnTo>
                    <a:lnTo>
                      <a:pt x="4" y="104"/>
                    </a:lnTo>
                    <a:lnTo>
                      <a:pt x="4" y="106"/>
                    </a:lnTo>
                    <a:lnTo>
                      <a:pt x="4" y="107"/>
                    </a:lnTo>
                    <a:lnTo>
                      <a:pt x="4" y="108"/>
                    </a:lnTo>
                    <a:lnTo>
                      <a:pt x="4" y="109"/>
                    </a:lnTo>
                    <a:lnTo>
                      <a:pt x="4" y="110"/>
                    </a:lnTo>
                    <a:lnTo>
                      <a:pt x="4" y="111"/>
                    </a:lnTo>
                    <a:lnTo>
                      <a:pt x="4" y="113"/>
                    </a:lnTo>
                    <a:lnTo>
                      <a:pt x="5" y="114"/>
                    </a:lnTo>
                    <a:lnTo>
                      <a:pt x="5" y="115"/>
                    </a:lnTo>
                    <a:lnTo>
                      <a:pt x="5" y="116"/>
                    </a:lnTo>
                    <a:lnTo>
                      <a:pt x="5" y="117"/>
                    </a:lnTo>
                    <a:lnTo>
                      <a:pt x="5" y="118"/>
                    </a:lnTo>
                    <a:lnTo>
                      <a:pt x="5" y="119"/>
                    </a:lnTo>
                    <a:lnTo>
                      <a:pt x="5" y="120"/>
                    </a:lnTo>
                    <a:lnTo>
                      <a:pt x="5" y="121"/>
                    </a:lnTo>
                    <a:lnTo>
                      <a:pt x="5" y="122"/>
                    </a:lnTo>
                    <a:lnTo>
                      <a:pt x="5" y="123"/>
                    </a:lnTo>
                    <a:lnTo>
                      <a:pt x="5" y="124"/>
                    </a:lnTo>
                    <a:lnTo>
                      <a:pt x="5" y="125"/>
                    </a:lnTo>
                    <a:lnTo>
                      <a:pt x="5" y="126"/>
                    </a:lnTo>
                    <a:lnTo>
                      <a:pt x="5" y="127"/>
                    </a:lnTo>
                    <a:lnTo>
                      <a:pt x="5" y="128"/>
                    </a:lnTo>
                    <a:lnTo>
                      <a:pt x="5" y="129"/>
                    </a:lnTo>
                    <a:lnTo>
                      <a:pt x="5" y="130"/>
                    </a:lnTo>
                    <a:lnTo>
                      <a:pt x="5" y="131"/>
                    </a:lnTo>
                    <a:lnTo>
                      <a:pt x="5" y="131"/>
                    </a:lnTo>
                    <a:lnTo>
                      <a:pt x="5" y="133"/>
                    </a:lnTo>
                    <a:lnTo>
                      <a:pt x="5" y="134"/>
                    </a:lnTo>
                    <a:lnTo>
                      <a:pt x="5" y="136"/>
                    </a:lnTo>
                    <a:lnTo>
                      <a:pt x="5" y="137"/>
                    </a:lnTo>
                    <a:lnTo>
                      <a:pt x="5" y="138"/>
                    </a:lnTo>
                    <a:lnTo>
                      <a:pt x="5" y="139"/>
                    </a:lnTo>
                    <a:lnTo>
                      <a:pt x="5" y="140"/>
                    </a:lnTo>
                    <a:lnTo>
                      <a:pt x="5" y="140"/>
                    </a:lnTo>
                    <a:lnTo>
                      <a:pt x="5" y="141"/>
                    </a:lnTo>
                    <a:lnTo>
                      <a:pt x="5" y="142"/>
                    </a:lnTo>
                    <a:lnTo>
                      <a:pt x="12" y="142"/>
                    </a:lnTo>
                    <a:lnTo>
                      <a:pt x="12" y="141"/>
                    </a:lnTo>
                    <a:lnTo>
                      <a:pt x="12" y="141"/>
                    </a:lnTo>
                    <a:lnTo>
                      <a:pt x="12" y="140"/>
                    </a:lnTo>
                    <a:lnTo>
                      <a:pt x="12" y="139"/>
                    </a:lnTo>
                    <a:lnTo>
                      <a:pt x="12" y="138"/>
                    </a:lnTo>
                    <a:lnTo>
                      <a:pt x="12" y="138"/>
                    </a:lnTo>
                    <a:lnTo>
                      <a:pt x="12" y="137"/>
                    </a:lnTo>
                    <a:lnTo>
                      <a:pt x="12" y="136"/>
                    </a:lnTo>
                    <a:lnTo>
                      <a:pt x="12" y="134"/>
                    </a:lnTo>
                    <a:lnTo>
                      <a:pt x="12" y="133"/>
                    </a:lnTo>
                    <a:lnTo>
                      <a:pt x="12" y="132"/>
                    </a:lnTo>
                    <a:lnTo>
                      <a:pt x="12" y="132"/>
                    </a:lnTo>
                    <a:lnTo>
                      <a:pt x="12" y="131"/>
                    </a:lnTo>
                    <a:lnTo>
                      <a:pt x="12" y="130"/>
                    </a:lnTo>
                    <a:lnTo>
                      <a:pt x="12" y="129"/>
                    </a:lnTo>
                    <a:lnTo>
                      <a:pt x="12" y="128"/>
                    </a:lnTo>
                    <a:lnTo>
                      <a:pt x="12" y="127"/>
                    </a:lnTo>
                    <a:lnTo>
                      <a:pt x="12" y="127"/>
                    </a:lnTo>
                    <a:lnTo>
                      <a:pt x="11" y="126"/>
                    </a:lnTo>
                    <a:lnTo>
                      <a:pt x="11" y="125"/>
                    </a:lnTo>
                    <a:lnTo>
                      <a:pt x="11" y="124"/>
                    </a:lnTo>
                    <a:lnTo>
                      <a:pt x="11" y="122"/>
                    </a:lnTo>
                    <a:lnTo>
                      <a:pt x="11" y="121"/>
                    </a:lnTo>
                    <a:lnTo>
                      <a:pt x="11" y="120"/>
                    </a:lnTo>
                    <a:lnTo>
                      <a:pt x="11" y="119"/>
                    </a:lnTo>
                    <a:lnTo>
                      <a:pt x="11" y="118"/>
                    </a:lnTo>
                    <a:lnTo>
                      <a:pt x="11" y="117"/>
                    </a:lnTo>
                    <a:lnTo>
                      <a:pt x="11" y="116"/>
                    </a:lnTo>
                    <a:lnTo>
                      <a:pt x="11" y="114"/>
                    </a:lnTo>
                    <a:lnTo>
                      <a:pt x="11" y="113"/>
                    </a:lnTo>
                    <a:lnTo>
                      <a:pt x="11" y="112"/>
                    </a:lnTo>
                    <a:lnTo>
                      <a:pt x="11" y="110"/>
                    </a:lnTo>
                    <a:lnTo>
                      <a:pt x="11" y="109"/>
                    </a:lnTo>
                    <a:lnTo>
                      <a:pt x="11" y="108"/>
                    </a:lnTo>
                    <a:lnTo>
                      <a:pt x="11" y="106"/>
                    </a:lnTo>
                    <a:lnTo>
                      <a:pt x="11" y="104"/>
                    </a:lnTo>
                    <a:lnTo>
                      <a:pt x="11" y="103"/>
                    </a:lnTo>
                    <a:lnTo>
                      <a:pt x="11" y="102"/>
                    </a:lnTo>
                    <a:lnTo>
                      <a:pt x="11" y="100"/>
                    </a:lnTo>
                    <a:lnTo>
                      <a:pt x="11" y="98"/>
                    </a:lnTo>
                    <a:lnTo>
                      <a:pt x="11" y="97"/>
                    </a:lnTo>
                    <a:lnTo>
                      <a:pt x="11" y="95"/>
                    </a:lnTo>
                    <a:lnTo>
                      <a:pt x="11" y="93"/>
                    </a:lnTo>
                    <a:lnTo>
                      <a:pt x="11" y="91"/>
                    </a:lnTo>
                    <a:lnTo>
                      <a:pt x="11" y="90"/>
                    </a:lnTo>
                    <a:lnTo>
                      <a:pt x="11" y="88"/>
                    </a:lnTo>
                    <a:lnTo>
                      <a:pt x="11" y="86"/>
                    </a:lnTo>
                    <a:lnTo>
                      <a:pt x="11" y="84"/>
                    </a:lnTo>
                    <a:lnTo>
                      <a:pt x="11" y="82"/>
                    </a:lnTo>
                    <a:lnTo>
                      <a:pt x="12" y="81"/>
                    </a:lnTo>
                    <a:lnTo>
                      <a:pt x="12" y="80"/>
                    </a:lnTo>
                    <a:lnTo>
                      <a:pt x="12" y="79"/>
                    </a:lnTo>
                    <a:lnTo>
                      <a:pt x="12" y="77"/>
                    </a:lnTo>
                    <a:lnTo>
                      <a:pt x="12" y="76"/>
                    </a:lnTo>
                    <a:lnTo>
                      <a:pt x="12" y="75"/>
                    </a:lnTo>
                    <a:lnTo>
                      <a:pt x="12" y="75"/>
                    </a:lnTo>
                    <a:lnTo>
                      <a:pt x="12" y="73"/>
                    </a:lnTo>
                    <a:lnTo>
                      <a:pt x="12" y="73"/>
                    </a:lnTo>
                    <a:lnTo>
                      <a:pt x="12" y="71"/>
                    </a:lnTo>
                    <a:lnTo>
                      <a:pt x="12" y="70"/>
                    </a:lnTo>
                    <a:lnTo>
                      <a:pt x="12" y="69"/>
                    </a:lnTo>
                    <a:lnTo>
                      <a:pt x="12" y="69"/>
                    </a:lnTo>
                    <a:lnTo>
                      <a:pt x="12" y="68"/>
                    </a:lnTo>
                    <a:lnTo>
                      <a:pt x="12" y="67"/>
                    </a:lnTo>
                    <a:lnTo>
                      <a:pt x="12" y="66"/>
                    </a:lnTo>
                    <a:lnTo>
                      <a:pt x="12" y="65"/>
                    </a:lnTo>
                    <a:lnTo>
                      <a:pt x="11" y="63"/>
                    </a:lnTo>
                    <a:lnTo>
                      <a:pt x="11" y="63"/>
                    </a:lnTo>
                    <a:lnTo>
                      <a:pt x="11" y="62"/>
                    </a:lnTo>
                    <a:lnTo>
                      <a:pt x="11" y="61"/>
                    </a:lnTo>
                    <a:lnTo>
                      <a:pt x="11" y="60"/>
                    </a:lnTo>
                    <a:lnTo>
                      <a:pt x="11" y="59"/>
                    </a:lnTo>
                    <a:lnTo>
                      <a:pt x="11" y="58"/>
                    </a:lnTo>
                    <a:lnTo>
                      <a:pt x="11" y="57"/>
                    </a:lnTo>
                    <a:lnTo>
                      <a:pt x="11" y="56"/>
                    </a:lnTo>
                    <a:lnTo>
                      <a:pt x="11" y="55"/>
                    </a:lnTo>
                    <a:lnTo>
                      <a:pt x="11" y="54"/>
                    </a:lnTo>
                    <a:lnTo>
                      <a:pt x="11" y="53"/>
                    </a:lnTo>
                    <a:lnTo>
                      <a:pt x="11" y="52"/>
                    </a:lnTo>
                    <a:lnTo>
                      <a:pt x="11" y="51"/>
                    </a:lnTo>
                    <a:lnTo>
                      <a:pt x="11" y="50"/>
                    </a:lnTo>
                    <a:lnTo>
                      <a:pt x="11" y="50"/>
                    </a:lnTo>
                    <a:lnTo>
                      <a:pt x="11" y="49"/>
                    </a:lnTo>
                    <a:lnTo>
                      <a:pt x="11" y="47"/>
                    </a:lnTo>
                    <a:lnTo>
                      <a:pt x="11" y="47"/>
                    </a:lnTo>
                    <a:lnTo>
                      <a:pt x="11" y="46"/>
                    </a:lnTo>
                    <a:lnTo>
                      <a:pt x="11" y="45"/>
                    </a:lnTo>
                    <a:lnTo>
                      <a:pt x="11" y="44"/>
                    </a:lnTo>
                    <a:lnTo>
                      <a:pt x="11" y="43"/>
                    </a:lnTo>
                    <a:lnTo>
                      <a:pt x="11" y="42"/>
                    </a:lnTo>
                    <a:lnTo>
                      <a:pt x="10" y="41"/>
                    </a:lnTo>
                    <a:lnTo>
                      <a:pt x="10" y="41"/>
                    </a:lnTo>
                    <a:lnTo>
                      <a:pt x="10" y="40"/>
                    </a:lnTo>
                    <a:lnTo>
                      <a:pt x="10" y="39"/>
                    </a:lnTo>
                    <a:lnTo>
                      <a:pt x="10" y="38"/>
                    </a:lnTo>
                    <a:lnTo>
                      <a:pt x="10" y="37"/>
                    </a:lnTo>
                    <a:lnTo>
                      <a:pt x="10" y="36"/>
                    </a:lnTo>
                    <a:lnTo>
                      <a:pt x="10" y="35"/>
                    </a:lnTo>
                    <a:lnTo>
                      <a:pt x="10" y="34"/>
                    </a:lnTo>
                    <a:lnTo>
                      <a:pt x="10" y="34"/>
                    </a:lnTo>
                    <a:lnTo>
                      <a:pt x="10" y="33"/>
                    </a:lnTo>
                    <a:lnTo>
                      <a:pt x="10" y="32"/>
                    </a:lnTo>
                    <a:lnTo>
                      <a:pt x="9" y="31"/>
                    </a:lnTo>
                    <a:lnTo>
                      <a:pt x="9" y="29"/>
                    </a:lnTo>
                    <a:lnTo>
                      <a:pt x="9" y="28"/>
                    </a:lnTo>
                    <a:lnTo>
                      <a:pt x="9" y="26"/>
                    </a:lnTo>
                    <a:lnTo>
                      <a:pt x="9" y="25"/>
                    </a:lnTo>
                    <a:lnTo>
                      <a:pt x="9" y="24"/>
                    </a:lnTo>
                    <a:lnTo>
                      <a:pt x="8" y="22"/>
                    </a:lnTo>
                    <a:lnTo>
                      <a:pt x="8" y="21"/>
                    </a:lnTo>
                    <a:lnTo>
                      <a:pt x="8" y="20"/>
                    </a:lnTo>
                    <a:lnTo>
                      <a:pt x="8" y="19"/>
                    </a:lnTo>
                    <a:lnTo>
                      <a:pt x="8" y="17"/>
                    </a:lnTo>
                    <a:lnTo>
                      <a:pt x="8" y="16"/>
                    </a:lnTo>
                    <a:lnTo>
                      <a:pt x="7" y="15"/>
                    </a:lnTo>
                    <a:lnTo>
                      <a:pt x="7" y="14"/>
                    </a:lnTo>
                    <a:lnTo>
                      <a:pt x="7" y="13"/>
                    </a:lnTo>
                    <a:lnTo>
                      <a:pt x="7" y="12"/>
                    </a:lnTo>
                    <a:lnTo>
                      <a:pt x="7" y="11"/>
                    </a:lnTo>
                    <a:lnTo>
                      <a:pt x="6" y="10"/>
                    </a:lnTo>
                    <a:lnTo>
                      <a:pt x="6" y="9"/>
                    </a:lnTo>
                    <a:lnTo>
                      <a:pt x="6" y="8"/>
                    </a:lnTo>
                    <a:lnTo>
                      <a:pt x="6" y="7"/>
                    </a:lnTo>
                    <a:lnTo>
                      <a:pt x="6" y="6"/>
                    </a:lnTo>
                    <a:lnTo>
                      <a:pt x="5" y="6"/>
                    </a:lnTo>
                    <a:lnTo>
                      <a:pt x="5" y="5"/>
                    </a:lnTo>
                    <a:lnTo>
                      <a:pt x="5" y="4"/>
                    </a:lnTo>
                    <a:lnTo>
                      <a:pt x="5" y="3"/>
                    </a:lnTo>
                    <a:lnTo>
                      <a:pt x="5" y="2"/>
                    </a:lnTo>
                    <a:lnTo>
                      <a:pt x="5" y="1"/>
                    </a:lnTo>
                    <a:lnTo>
                      <a:pt x="4" y="1"/>
                    </a:lnTo>
                    <a:lnTo>
                      <a:pt x="4"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5" name="Freeform 173"/>
              <p:cNvSpPr>
                <a:spLocks/>
              </p:cNvSpPr>
              <p:nvPr/>
            </p:nvSpPr>
            <p:spPr bwMode="auto">
              <a:xfrm>
                <a:off x="2721" y="1727"/>
                <a:ext cx="177" cy="170"/>
              </a:xfrm>
              <a:custGeom>
                <a:avLst/>
                <a:gdLst/>
                <a:ahLst/>
                <a:cxnLst>
                  <a:cxn ang="0">
                    <a:pos x="34" y="98"/>
                  </a:cxn>
                  <a:cxn ang="0">
                    <a:pos x="27" y="86"/>
                  </a:cxn>
                  <a:cxn ang="0">
                    <a:pos x="13" y="77"/>
                  </a:cxn>
                  <a:cxn ang="0">
                    <a:pos x="28" y="68"/>
                  </a:cxn>
                  <a:cxn ang="0">
                    <a:pos x="49" y="63"/>
                  </a:cxn>
                  <a:cxn ang="0">
                    <a:pos x="67" y="60"/>
                  </a:cxn>
                  <a:cxn ang="0">
                    <a:pos x="57" y="41"/>
                  </a:cxn>
                  <a:cxn ang="0">
                    <a:pos x="42" y="41"/>
                  </a:cxn>
                  <a:cxn ang="0">
                    <a:pos x="28" y="53"/>
                  </a:cxn>
                  <a:cxn ang="0">
                    <a:pos x="15" y="48"/>
                  </a:cxn>
                  <a:cxn ang="0">
                    <a:pos x="9" y="41"/>
                  </a:cxn>
                  <a:cxn ang="0">
                    <a:pos x="3" y="32"/>
                  </a:cxn>
                  <a:cxn ang="0">
                    <a:pos x="18" y="26"/>
                  </a:cxn>
                  <a:cxn ang="0">
                    <a:pos x="34" y="24"/>
                  </a:cxn>
                  <a:cxn ang="0">
                    <a:pos x="53" y="19"/>
                  </a:cxn>
                  <a:cxn ang="0">
                    <a:pos x="70" y="14"/>
                  </a:cxn>
                  <a:cxn ang="0">
                    <a:pos x="77" y="3"/>
                  </a:cxn>
                  <a:cxn ang="0">
                    <a:pos x="95" y="0"/>
                  </a:cxn>
                  <a:cxn ang="0">
                    <a:pos x="111" y="3"/>
                  </a:cxn>
                  <a:cxn ang="0">
                    <a:pos x="120" y="15"/>
                  </a:cxn>
                  <a:cxn ang="0">
                    <a:pos x="136" y="19"/>
                  </a:cxn>
                  <a:cxn ang="0">
                    <a:pos x="155" y="24"/>
                  </a:cxn>
                  <a:cxn ang="0">
                    <a:pos x="174" y="30"/>
                  </a:cxn>
                  <a:cxn ang="0">
                    <a:pos x="171" y="39"/>
                  </a:cxn>
                  <a:cxn ang="0">
                    <a:pos x="165" y="47"/>
                  </a:cxn>
                  <a:cxn ang="0">
                    <a:pos x="150" y="51"/>
                  </a:cxn>
                  <a:cxn ang="0">
                    <a:pos x="148" y="43"/>
                  </a:cxn>
                  <a:cxn ang="0">
                    <a:pos x="130" y="43"/>
                  </a:cxn>
                  <a:cxn ang="0">
                    <a:pos x="119" y="46"/>
                  </a:cxn>
                  <a:cxn ang="0">
                    <a:pos x="120" y="59"/>
                  </a:cxn>
                  <a:cxn ang="0">
                    <a:pos x="134" y="63"/>
                  </a:cxn>
                  <a:cxn ang="0">
                    <a:pos x="155" y="68"/>
                  </a:cxn>
                  <a:cxn ang="0">
                    <a:pos x="166" y="77"/>
                  </a:cxn>
                  <a:cxn ang="0">
                    <a:pos x="153" y="85"/>
                  </a:cxn>
                  <a:cxn ang="0">
                    <a:pos x="152" y="93"/>
                  </a:cxn>
                  <a:cxn ang="0">
                    <a:pos x="136" y="85"/>
                  </a:cxn>
                  <a:cxn ang="0">
                    <a:pos x="122" y="94"/>
                  </a:cxn>
                  <a:cxn ang="0">
                    <a:pos x="125" y="104"/>
                  </a:cxn>
                  <a:cxn ang="0">
                    <a:pos x="128" y="118"/>
                  </a:cxn>
                  <a:cxn ang="0">
                    <a:pos x="133" y="132"/>
                  </a:cxn>
                  <a:cxn ang="0">
                    <a:pos x="137" y="144"/>
                  </a:cxn>
                  <a:cxn ang="0">
                    <a:pos x="142" y="155"/>
                  </a:cxn>
                  <a:cxn ang="0">
                    <a:pos x="154" y="159"/>
                  </a:cxn>
                  <a:cxn ang="0">
                    <a:pos x="163" y="168"/>
                  </a:cxn>
                  <a:cxn ang="0">
                    <a:pos x="148" y="170"/>
                  </a:cxn>
                  <a:cxn ang="0">
                    <a:pos x="127" y="170"/>
                  </a:cxn>
                  <a:cxn ang="0">
                    <a:pos x="102" y="169"/>
                  </a:cxn>
                  <a:cxn ang="0">
                    <a:pos x="80" y="169"/>
                  </a:cxn>
                  <a:cxn ang="0">
                    <a:pos x="62" y="169"/>
                  </a:cxn>
                  <a:cxn ang="0">
                    <a:pos x="44" y="169"/>
                  </a:cxn>
                  <a:cxn ang="0">
                    <a:pos x="28" y="170"/>
                  </a:cxn>
                  <a:cxn ang="0">
                    <a:pos x="9" y="170"/>
                  </a:cxn>
                  <a:cxn ang="0">
                    <a:pos x="1" y="162"/>
                  </a:cxn>
                  <a:cxn ang="0">
                    <a:pos x="20" y="156"/>
                  </a:cxn>
                  <a:cxn ang="0">
                    <a:pos x="32" y="151"/>
                  </a:cxn>
                  <a:cxn ang="0">
                    <a:pos x="43" y="135"/>
                  </a:cxn>
                  <a:cxn ang="0">
                    <a:pos x="49" y="124"/>
                  </a:cxn>
                  <a:cxn ang="0">
                    <a:pos x="53" y="112"/>
                  </a:cxn>
                  <a:cxn ang="0">
                    <a:pos x="57" y="101"/>
                  </a:cxn>
                  <a:cxn ang="0">
                    <a:pos x="66" y="87"/>
                  </a:cxn>
                  <a:cxn ang="0">
                    <a:pos x="50" y="86"/>
                  </a:cxn>
                </a:cxnLst>
                <a:rect l="0" t="0" r="r" b="b"/>
                <a:pathLst>
                  <a:path w="177" h="170">
                    <a:moveTo>
                      <a:pt x="46" y="87"/>
                    </a:moveTo>
                    <a:lnTo>
                      <a:pt x="46" y="99"/>
                    </a:lnTo>
                    <a:lnTo>
                      <a:pt x="45" y="99"/>
                    </a:lnTo>
                    <a:lnTo>
                      <a:pt x="44" y="99"/>
                    </a:lnTo>
                    <a:lnTo>
                      <a:pt x="43" y="99"/>
                    </a:lnTo>
                    <a:lnTo>
                      <a:pt x="42" y="99"/>
                    </a:lnTo>
                    <a:lnTo>
                      <a:pt x="41" y="99"/>
                    </a:lnTo>
                    <a:lnTo>
                      <a:pt x="40" y="99"/>
                    </a:lnTo>
                    <a:lnTo>
                      <a:pt x="39" y="99"/>
                    </a:lnTo>
                    <a:lnTo>
                      <a:pt x="38" y="99"/>
                    </a:lnTo>
                    <a:lnTo>
                      <a:pt x="36" y="99"/>
                    </a:lnTo>
                    <a:lnTo>
                      <a:pt x="36" y="98"/>
                    </a:lnTo>
                    <a:lnTo>
                      <a:pt x="34" y="98"/>
                    </a:lnTo>
                    <a:lnTo>
                      <a:pt x="32" y="97"/>
                    </a:lnTo>
                    <a:lnTo>
                      <a:pt x="32" y="96"/>
                    </a:lnTo>
                    <a:lnTo>
                      <a:pt x="31" y="95"/>
                    </a:lnTo>
                    <a:lnTo>
                      <a:pt x="31" y="93"/>
                    </a:lnTo>
                    <a:lnTo>
                      <a:pt x="31" y="92"/>
                    </a:lnTo>
                    <a:lnTo>
                      <a:pt x="31" y="90"/>
                    </a:lnTo>
                    <a:lnTo>
                      <a:pt x="31" y="89"/>
                    </a:lnTo>
                    <a:lnTo>
                      <a:pt x="32" y="88"/>
                    </a:lnTo>
                    <a:lnTo>
                      <a:pt x="32" y="87"/>
                    </a:lnTo>
                    <a:lnTo>
                      <a:pt x="31" y="87"/>
                    </a:lnTo>
                    <a:lnTo>
                      <a:pt x="29" y="87"/>
                    </a:lnTo>
                    <a:lnTo>
                      <a:pt x="28" y="86"/>
                    </a:lnTo>
                    <a:lnTo>
                      <a:pt x="27" y="86"/>
                    </a:lnTo>
                    <a:lnTo>
                      <a:pt x="25" y="86"/>
                    </a:lnTo>
                    <a:lnTo>
                      <a:pt x="24" y="86"/>
                    </a:lnTo>
                    <a:lnTo>
                      <a:pt x="22" y="85"/>
                    </a:lnTo>
                    <a:lnTo>
                      <a:pt x="20" y="84"/>
                    </a:lnTo>
                    <a:lnTo>
                      <a:pt x="18" y="84"/>
                    </a:lnTo>
                    <a:lnTo>
                      <a:pt x="17" y="83"/>
                    </a:lnTo>
                    <a:lnTo>
                      <a:pt x="15" y="82"/>
                    </a:lnTo>
                    <a:lnTo>
                      <a:pt x="14" y="81"/>
                    </a:lnTo>
                    <a:lnTo>
                      <a:pt x="13" y="80"/>
                    </a:lnTo>
                    <a:lnTo>
                      <a:pt x="13" y="80"/>
                    </a:lnTo>
                    <a:lnTo>
                      <a:pt x="13" y="79"/>
                    </a:lnTo>
                    <a:lnTo>
                      <a:pt x="13" y="78"/>
                    </a:lnTo>
                    <a:lnTo>
                      <a:pt x="13" y="77"/>
                    </a:lnTo>
                    <a:lnTo>
                      <a:pt x="14" y="76"/>
                    </a:lnTo>
                    <a:lnTo>
                      <a:pt x="15" y="75"/>
                    </a:lnTo>
                    <a:lnTo>
                      <a:pt x="16" y="74"/>
                    </a:lnTo>
                    <a:lnTo>
                      <a:pt x="17" y="74"/>
                    </a:lnTo>
                    <a:lnTo>
                      <a:pt x="18" y="73"/>
                    </a:lnTo>
                    <a:lnTo>
                      <a:pt x="20" y="72"/>
                    </a:lnTo>
                    <a:lnTo>
                      <a:pt x="21" y="71"/>
                    </a:lnTo>
                    <a:lnTo>
                      <a:pt x="22" y="70"/>
                    </a:lnTo>
                    <a:lnTo>
                      <a:pt x="23" y="70"/>
                    </a:lnTo>
                    <a:lnTo>
                      <a:pt x="24" y="69"/>
                    </a:lnTo>
                    <a:lnTo>
                      <a:pt x="25" y="69"/>
                    </a:lnTo>
                    <a:lnTo>
                      <a:pt x="27" y="69"/>
                    </a:lnTo>
                    <a:lnTo>
                      <a:pt x="28" y="68"/>
                    </a:lnTo>
                    <a:lnTo>
                      <a:pt x="29" y="68"/>
                    </a:lnTo>
                    <a:lnTo>
                      <a:pt x="31" y="67"/>
                    </a:lnTo>
                    <a:lnTo>
                      <a:pt x="32" y="67"/>
                    </a:lnTo>
                    <a:lnTo>
                      <a:pt x="34" y="67"/>
                    </a:lnTo>
                    <a:lnTo>
                      <a:pt x="36" y="66"/>
                    </a:lnTo>
                    <a:lnTo>
                      <a:pt x="38" y="66"/>
                    </a:lnTo>
                    <a:lnTo>
                      <a:pt x="39" y="65"/>
                    </a:lnTo>
                    <a:lnTo>
                      <a:pt x="41" y="65"/>
                    </a:lnTo>
                    <a:lnTo>
                      <a:pt x="43" y="64"/>
                    </a:lnTo>
                    <a:lnTo>
                      <a:pt x="45" y="64"/>
                    </a:lnTo>
                    <a:lnTo>
                      <a:pt x="46" y="63"/>
                    </a:lnTo>
                    <a:lnTo>
                      <a:pt x="47" y="63"/>
                    </a:lnTo>
                    <a:lnTo>
                      <a:pt x="49" y="63"/>
                    </a:lnTo>
                    <a:lnTo>
                      <a:pt x="51" y="62"/>
                    </a:lnTo>
                    <a:lnTo>
                      <a:pt x="52" y="62"/>
                    </a:lnTo>
                    <a:lnTo>
                      <a:pt x="54" y="62"/>
                    </a:lnTo>
                    <a:lnTo>
                      <a:pt x="55" y="61"/>
                    </a:lnTo>
                    <a:lnTo>
                      <a:pt x="56" y="61"/>
                    </a:lnTo>
                    <a:lnTo>
                      <a:pt x="57" y="61"/>
                    </a:lnTo>
                    <a:lnTo>
                      <a:pt x="58" y="61"/>
                    </a:lnTo>
                    <a:lnTo>
                      <a:pt x="59" y="61"/>
                    </a:lnTo>
                    <a:lnTo>
                      <a:pt x="60" y="61"/>
                    </a:lnTo>
                    <a:lnTo>
                      <a:pt x="62" y="60"/>
                    </a:lnTo>
                    <a:lnTo>
                      <a:pt x="64" y="60"/>
                    </a:lnTo>
                    <a:lnTo>
                      <a:pt x="65" y="60"/>
                    </a:lnTo>
                    <a:lnTo>
                      <a:pt x="67" y="60"/>
                    </a:lnTo>
                    <a:lnTo>
                      <a:pt x="69" y="59"/>
                    </a:lnTo>
                    <a:lnTo>
                      <a:pt x="69" y="59"/>
                    </a:lnTo>
                    <a:lnTo>
                      <a:pt x="70" y="42"/>
                    </a:lnTo>
                    <a:lnTo>
                      <a:pt x="69" y="41"/>
                    </a:lnTo>
                    <a:lnTo>
                      <a:pt x="69" y="41"/>
                    </a:lnTo>
                    <a:lnTo>
                      <a:pt x="68" y="41"/>
                    </a:lnTo>
                    <a:lnTo>
                      <a:pt x="66" y="41"/>
                    </a:lnTo>
                    <a:lnTo>
                      <a:pt x="65" y="41"/>
                    </a:lnTo>
                    <a:lnTo>
                      <a:pt x="64" y="41"/>
                    </a:lnTo>
                    <a:lnTo>
                      <a:pt x="63" y="41"/>
                    </a:lnTo>
                    <a:lnTo>
                      <a:pt x="61" y="41"/>
                    </a:lnTo>
                    <a:lnTo>
                      <a:pt x="59" y="41"/>
                    </a:lnTo>
                    <a:lnTo>
                      <a:pt x="57" y="41"/>
                    </a:lnTo>
                    <a:lnTo>
                      <a:pt x="57" y="41"/>
                    </a:lnTo>
                    <a:lnTo>
                      <a:pt x="56" y="41"/>
                    </a:lnTo>
                    <a:lnTo>
                      <a:pt x="54" y="41"/>
                    </a:lnTo>
                    <a:lnTo>
                      <a:pt x="54" y="41"/>
                    </a:lnTo>
                    <a:lnTo>
                      <a:pt x="52" y="41"/>
                    </a:lnTo>
                    <a:lnTo>
                      <a:pt x="51" y="41"/>
                    </a:lnTo>
                    <a:lnTo>
                      <a:pt x="50" y="41"/>
                    </a:lnTo>
                    <a:lnTo>
                      <a:pt x="49" y="41"/>
                    </a:lnTo>
                    <a:lnTo>
                      <a:pt x="47" y="41"/>
                    </a:lnTo>
                    <a:lnTo>
                      <a:pt x="46" y="41"/>
                    </a:lnTo>
                    <a:lnTo>
                      <a:pt x="45" y="41"/>
                    </a:lnTo>
                    <a:lnTo>
                      <a:pt x="44" y="41"/>
                    </a:lnTo>
                    <a:lnTo>
                      <a:pt x="42" y="41"/>
                    </a:lnTo>
                    <a:lnTo>
                      <a:pt x="40" y="41"/>
                    </a:lnTo>
                    <a:lnTo>
                      <a:pt x="38" y="42"/>
                    </a:lnTo>
                    <a:lnTo>
                      <a:pt x="37" y="42"/>
                    </a:lnTo>
                    <a:lnTo>
                      <a:pt x="35" y="42"/>
                    </a:lnTo>
                    <a:lnTo>
                      <a:pt x="34" y="42"/>
                    </a:lnTo>
                    <a:lnTo>
                      <a:pt x="33" y="42"/>
                    </a:lnTo>
                    <a:lnTo>
                      <a:pt x="32" y="42"/>
                    </a:lnTo>
                    <a:lnTo>
                      <a:pt x="31" y="42"/>
                    </a:lnTo>
                    <a:lnTo>
                      <a:pt x="30" y="42"/>
                    </a:lnTo>
                    <a:lnTo>
                      <a:pt x="30" y="53"/>
                    </a:lnTo>
                    <a:lnTo>
                      <a:pt x="30" y="53"/>
                    </a:lnTo>
                    <a:lnTo>
                      <a:pt x="29" y="53"/>
                    </a:lnTo>
                    <a:lnTo>
                      <a:pt x="28" y="53"/>
                    </a:lnTo>
                    <a:lnTo>
                      <a:pt x="27" y="53"/>
                    </a:lnTo>
                    <a:lnTo>
                      <a:pt x="26" y="53"/>
                    </a:lnTo>
                    <a:lnTo>
                      <a:pt x="24" y="53"/>
                    </a:lnTo>
                    <a:lnTo>
                      <a:pt x="23" y="53"/>
                    </a:lnTo>
                    <a:lnTo>
                      <a:pt x="21" y="52"/>
                    </a:lnTo>
                    <a:lnTo>
                      <a:pt x="20" y="52"/>
                    </a:lnTo>
                    <a:lnTo>
                      <a:pt x="19" y="52"/>
                    </a:lnTo>
                    <a:lnTo>
                      <a:pt x="18" y="51"/>
                    </a:lnTo>
                    <a:lnTo>
                      <a:pt x="17" y="51"/>
                    </a:lnTo>
                    <a:lnTo>
                      <a:pt x="16" y="50"/>
                    </a:lnTo>
                    <a:lnTo>
                      <a:pt x="16" y="49"/>
                    </a:lnTo>
                    <a:lnTo>
                      <a:pt x="15" y="48"/>
                    </a:lnTo>
                    <a:lnTo>
                      <a:pt x="15" y="48"/>
                    </a:lnTo>
                    <a:lnTo>
                      <a:pt x="15" y="47"/>
                    </a:lnTo>
                    <a:lnTo>
                      <a:pt x="15" y="46"/>
                    </a:lnTo>
                    <a:lnTo>
                      <a:pt x="15" y="45"/>
                    </a:lnTo>
                    <a:lnTo>
                      <a:pt x="15" y="45"/>
                    </a:lnTo>
                    <a:lnTo>
                      <a:pt x="15" y="44"/>
                    </a:lnTo>
                    <a:lnTo>
                      <a:pt x="16" y="43"/>
                    </a:lnTo>
                    <a:lnTo>
                      <a:pt x="16" y="42"/>
                    </a:lnTo>
                    <a:lnTo>
                      <a:pt x="16" y="42"/>
                    </a:lnTo>
                    <a:lnTo>
                      <a:pt x="16" y="42"/>
                    </a:lnTo>
                    <a:lnTo>
                      <a:pt x="14" y="42"/>
                    </a:lnTo>
                    <a:lnTo>
                      <a:pt x="13" y="42"/>
                    </a:lnTo>
                    <a:lnTo>
                      <a:pt x="11" y="42"/>
                    </a:lnTo>
                    <a:lnTo>
                      <a:pt x="9" y="41"/>
                    </a:lnTo>
                    <a:lnTo>
                      <a:pt x="8" y="41"/>
                    </a:lnTo>
                    <a:lnTo>
                      <a:pt x="7" y="41"/>
                    </a:lnTo>
                    <a:lnTo>
                      <a:pt x="6" y="40"/>
                    </a:lnTo>
                    <a:lnTo>
                      <a:pt x="4" y="39"/>
                    </a:lnTo>
                    <a:lnTo>
                      <a:pt x="3" y="39"/>
                    </a:lnTo>
                    <a:lnTo>
                      <a:pt x="2" y="38"/>
                    </a:lnTo>
                    <a:lnTo>
                      <a:pt x="2" y="37"/>
                    </a:lnTo>
                    <a:lnTo>
                      <a:pt x="1" y="36"/>
                    </a:lnTo>
                    <a:lnTo>
                      <a:pt x="1" y="35"/>
                    </a:lnTo>
                    <a:lnTo>
                      <a:pt x="1" y="34"/>
                    </a:lnTo>
                    <a:lnTo>
                      <a:pt x="2" y="34"/>
                    </a:lnTo>
                    <a:lnTo>
                      <a:pt x="2" y="33"/>
                    </a:lnTo>
                    <a:lnTo>
                      <a:pt x="3" y="32"/>
                    </a:lnTo>
                    <a:lnTo>
                      <a:pt x="3" y="31"/>
                    </a:lnTo>
                    <a:lnTo>
                      <a:pt x="4" y="30"/>
                    </a:lnTo>
                    <a:lnTo>
                      <a:pt x="5" y="30"/>
                    </a:lnTo>
                    <a:lnTo>
                      <a:pt x="6" y="29"/>
                    </a:lnTo>
                    <a:lnTo>
                      <a:pt x="7" y="28"/>
                    </a:lnTo>
                    <a:lnTo>
                      <a:pt x="8" y="28"/>
                    </a:lnTo>
                    <a:lnTo>
                      <a:pt x="9" y="27"/>
                    </a:lnTo>
                    <a:lnTo>
                      <a:pt x="10" y="27"/>
                    </a:lnTo>
                    <a:lnTo>
                      <a:pt x="11" y="27"/>
                    </a:lnTo>
                    <a:lnTo>
                      <a:pt x="13" y="27"/>
                    </a:lnTo>
                    <a:lnTo>
                      <a:pt x="14" y="26"/>
                    </a:lnTo>
                    <a:lnTo>
                      <a:pt x="16" y="26"/>
                    </a:lnTo>
                    <a:lnTo>
                      <a:pt x="18" y="26"/>
                    </a:lnTo>
                    <a:lnTo>
                      <a:pt x="20" y="25"/>
                    </a:lnTo>
                    <a:lnTo>
                      <a:pt x="21" y="25"/>
                    </a:lnTo>
                    <a:lnTo>
                      <a:pt x="22" y="25"/>
                    </a:lnTo>
                    <a:lnTo>
                      <a:pt x="24" y="25"/>
                    </a:lnTo>
                    <a:lnTo>
                      <a:pt x="24" y="25"/>
                    </a:lnTo>
                    <a:lnTo>
                      <a:pt x="25" y="24"/>
                    </a:lnTo>
                    <a:lnTo>
                      <a:pt x="27" y="24"/>
                    </a:lnTo>
                    <a:lnTo>
                      <a:pt x="28" y="24"/>
                    </a:lnTo>
                    <a:lnTo>
                      <a:pt x="29" y="24"/>
                    </a:lnTo>
                    <a:lnTo>
                      <a:pt x="30" y="24"/>
                    </a:lnTo>
                    <a:lnTo>
                      <a:pt x="32" y="24"/>
                    </a:lnTo>
                    <a:lnTo>
                      <a:pt x="33" y="24"/>
                    </a:lnTo>
                    <a:lnTo>
                      <a:pt x="34" y="24"/>
                    </a:lnTo>
                    <a:lnTo>
                      <a:pt x="35" y="23"/>
                    </a:lnTo>
                    <a:lnTo>
                      <a:pt x="36" y="23"/>
                    </a:lnTo>
                    <a:lnTo>
                      <a:pt x="37" y="23"/>
                    </a:lnTo>
                    <a:lnTo>
                      <a:pt x="38" y="23"/>
                    </a:lnTo>
                    <a:lnTo>
                      <a:pt x="39" y="22"/>
                    </a:lnTo>
                    <a:lnTo>
                      <a:pt x="40" y="22"/>
                    </a:lnTo>
                    <a:lnTo>
                      <a:pt x="42" y="22"/>
                    </a:lnTo>
                    <a:lnTo>
                      <a:pt x="42" y="22"/>
                    </a:lnTo>
                    <a:lnTo>
                      <a:pt x="44" y="22"/>
                    </a:lnTo>
                    <a:lnTo>
                      <a:pt x="46" y="21"/>
                    </a:lnTo>
                    <a:lnTo>
                      <a:pt x="49" y="21"/>
                    </a:lnTo>
                    <a:lnTo>
                      <a:pt x="51" y="20"/>
                    </a:lnTo>
                    <a:lnTo>
                      <a:pt x="53" y="19"/>
                    </a:lnTo>
                    <a:lnTo>
                      <a:pt x="55" y="19"/>
                    </a:lnTo>
                    <a:lnTo>
                      <a:pt x="57" y="19"/>
                    </a:lnTo>
                    <a:lnTo>
                      <a:pt x="59" y="18"/>
                    </a:lnTo>
                    <a:lnTo>
                      <a:pt x="60" y="18"/>
                    </a:lnTo>
                    <a:lnTo>
                      <a:pt x="62" y="17"/>
                    </a:lnTo>
                    <a:lnTo>
                      <a:pt x="64" y="17"/>
                    </a:lnTo>
                    <a:lnTo>
                      <a:pt x="65" y="17"/>
                    </a:lnTo>
                    <a:lnTo>
                      <a:pt x="67" y="16"/>
                    </a:lnTo>
                    <a:lnTo>
                      <a:pt x="69" y="16"/>
                    </a:lnTo>
                    <a:lnTo>
                      <a:pt x="69" y="15"/>
                    </a:lnTo>
                    <a:lnTo>
                      <a:pt x="71" y="15"/>
                    </a:lnTo>
                    <a:lnTo>
                      <a:pt x="71" y="14"/>
                    </a:lnTo>
                    <a:lnTo>
                      <a:pt x="70" y="14"/>
                    </a:lnTo>
                    <a:lnTo>
                      <a:pt x="70" y="13"/>
                    </a:lnTo>
                    <a:lnTo>
                      <a:pt x="70" y="12"/>
                    </a:lnTo>
                    <a:lnTo>
                      <a:pt x="70" y="11"/>
                    </a:lnTo>
                    <a:lnTo>
                      <a:pt x="69" y="10"/>
                    </a:lnTo>
                    <a:lnTo>
                      <a:pt x="69" y="9"/>
                    </a:lnTo>
                    <a:lnTo>
                      <a:pt x="69" y="8"/>
                    </a:lnTo>
                    <a:lnTo>
                      <a:pt x="69" y="7"/>
                    </a:lnTo>
                    <a:lnTo>
                      <a:pt x="70" y="6"/>
                    </a:lnTo>
                    <a:lnTo>
                      <a:pt x="71" y="6"/>
                    </a:lnTo>
                    <a:lnTo>
                      <a:pt x="73" y="5"/>
                    </a:lnTo>
                    <a:lnTo>
                      <a:pt x="74" y="4"/>
                    </a:lnTo>
                    <a:lnTo>
                      <a:pt x="76" y="3"/>
                    </a:lnTo>
                    <a:lnTo>
                      <a:pt x="77" y="3"/>
                    </a:lnTo>
                    <a:lnTo>
                      <a:pt x="78" y="3"/>
                    </a:lnTo>
                    <a:lnTo>
                      <a:pt x="79" y="2"/>
                    </a:lnTo>
                    <a:lnTo>
                      <a:pt x="81" y="2"/>
                    </a:lnTo>
                    <a:lnTo>
                      <a:pt x="82" y="2"/>
                    </a:lnTo>
                    <a:lnTo>
                      <a:pt x="83" y="2"/>
                    </a:lnTo>
                    <a:lnTo>
                      <a:pt x="84" y="2"/>
                    </a:lnTo>
                    <a:lnTo>
                      <a:pt x="86" y="2"/>
                    </a:lnTo>
                    <a:lnTo>
                      <a:pt x="87" y="1"/>
                    </a:lnTo>
                    <a:lnTo>
                      <a:pt x="89" y="1"/>
                    </a:lnTo>
                    <a:lnTo>
                      <a:pt x="90" y="1"/>
                    </a:lnTo>
                    <a:lnTo>
                      <a:pt x="92" y="1"/>
                    </a:lnTo>
                    <a:lnTo>
                      <a:pt x="93" y="1"/>
                    </a:lnTo>
                    <a:lnTo>
                      <a:pt x="95" y="0"/>
                    </a:lnTo>
                    <a:lnTo>
                      <a:pt x="97" y="0"/>
                    </a:lnTo>
                    <a:lnTo>
                      <a:pt x="98" y="0"/>
                    </a:lnTo>
                    <a:lnTo>
                      <a:pt x="100" y="0"/>
                    </a:lnTo>
                    <a:lnTo>
                      <a:pt x="101" y="0"/>
                    </a:lnTo>
                    <a:lnTo>
                      <a:pt x="102" y="0"/>
                    </a:lnTo>
                    <a:lnTo>
                      <a:pt x="103" y="1"/>
                    </a:lnTo>
                    <a:lnTo>
                      <a:pt x="104" y="1"/>
                    </a:lnTo>
                    <a:lnTo>
                      <a:pt x="105" y="1"/>
                    </a:lnTo>
                    <a:lnTo>
                      <a:pt x="106" y="1"/>
                    </a:lnTo>
                    <a:lnTo>
                      <a:pt x="107" y="2"/>
                    </a:lnTo>
                    <a:lnTo>
                      <a:pt x="108" y="2"/>
                    </a:lnTo>
                    <a:lnTo>
                      <a:pt x="110" y="2"/>
                    </a:lnTo>
                    <a:lnTo>
                      <a:pt x="111" y="3"/>
                    </a:lnTo>
                    <a:lnTo>
                      <a:pt x="112" y="4"/>
                    </a:lnTo>
                    <a:lnTo>
                      <a:pt x="113" y="4"/>
                    </a:lnTo>
                    <a:lnTo>
                      <a:pt x="115" y="5"/>
                    </a:lnTo>
                    <a:lnTo>
                      <a:pt x="116" y="5"/>
                    </a:lnTo>
                    <a:lnTo>
                      <a:pt x="116" y="6"/>
                    </a:lnTo>
                    <a:lnTo>
                      <a:pt x="118" y="7"/>
                    </a:lnTo>
                    <a:lnTo>
                      <a:pt x="119" y="8"/>
                    </a:lnTo>
                    <a:lnTo>
                      <a:pt x="119" y="9"/>
                    </a:lnTo>
                    <a:lnTo>
                      <a:pt x="120" y="10"/>
                    </a:lnTo>
                    <a:lnTo>
                      <a:pt x="120" y="11"/>
                    </a:lnTo>
                    <a:lnTo>
                      <a:pt x="120" y="13"/>
                    </a:lnTo>
                    <a:lnTo>
                      <a:pt x="120" y="14"/>
                    </a:lnTo>
                    <a:lnTo>
                      <a:pt x="120" y="15"/>
                    </a:lnTo>
                    <a:lnTo>
                      <a:pt x="120" y="16"/>
                    </a:lnTo>
                    <a:lnTo>
                      <a:pt x="120" y="16"/>
                    </a:lnTo>
                    <a:lnTo>
                      <a:pt x="121" y="16"/>
                    </a:lnTo>
                    <a:lnTo>
                      <a:pt x="122" y="17"/>
                    </a:lnTo>
                    <a:lnTo>
                      <a:pt x="123" y="17"/>
                    </a:lnTo>
                    <a:lnTo>
                      <a:pt x="124" y="17"/>
                    </a:lnTo>
                    <a:lnTo>
                      <a:pt x="125" y="17"/>
                    </a:lnTo>
                    <a:lnTo>
                      <a:pt x="127" y="17"/>
                    </a:lnTo>
                    <a:lnTo>
                      <a:pt x="128" y="18"/>
                    </a:lnTo>
                    <a:lnTo>
                      <a:pt x="130" y="18"/>
                    </a:lnTo>
                    <a:lnTo>
                      <a:pt x="132" y="19"/>
                    </a:lnTo>
                    <a:lnTo>
                      <a:pt x="134" y="19"/>
                    </a:lnTo>
                    <a:lnTo>
                      <a:pt x="136" y="19"/>
                    </a:lnTo>
                    <a:lnTo>
                      <a:pt x="138" y="20"/>
                    </a:lnTo>
                    <a:lnTo>
                      <a:pt x="139" y="20"/>
                    </a:lnTo>
                    <a:lnTo>
                      <a:pt x="140" y="21"/>
                    </a:lnTo>
                    <a:lnTo>
                      <a:pt x="141" y="21"/>
                    </a:lnTo>
                    <a:lnTo>
                      <a:pt x="142" y="21"/>
                    </a:lnTo>
                    <a:lnTo>
                      <a:pt x="144" y="22"/>
                    </a:lnTo>
                    <a:lnTo>
                      <a:pt x="146" y="22"/>
                    </a:lnTo>
                    <a:lnTo>
                      <a:pt x="148" y="22"/>
                    </a:lnTo>
                    <a:lnTo>
                      <a:pt x="148" y="22"/>
                    </a:lnTo>
                    <a:lnTo>
                      <a:pt x="150" y="23"/>
                    </a:lnTo>
                    <a:lnTo>
                      <a:pt x="151" y="23"/>
                    </a:lnTo>
                    <a:lnTo>
                      <a:pt x="153" y="24"/>
                    </a:lnTo>
                    <a:lnTo>
                      <a:pt x="155" y="24"/>
                    </a:lnTo>
                    <a:lnTo>
                      <a:pt x="157" y="24"/>
                    </a:lnTo>
                    <a:lnTo>
                      <a:pt x="159" y="25"/>
                    </a:lnTo>
                    <a:lnTo>
                      <a:pt x="160" y="25"/>
                    </a:lnTo>
                    <a:lnTo>
                      <a:pt x="162" y="25"/>
                    </a:lnTo>
                    <a:lnTo>
                      <a:pt x="163" y="26"/>
                    </a:lnTo>
                    <a:lnTo>
                      <a:pt x="165" y="26"/>
                    </a:lnTo>
                    <a:lnTo>
                      <a:pt x="166" y="26"/>
                    </a:lnTo>
                    <a:lnTo>
                      <a:pt x="167" y="27"/>
                    </a:lnTo>
                    <a:lnTo>
                      <a:pt x="168" y="27"/>
                    </a:lnTo>
                    <a:lnTo>
                      <a:pt x="169" y="27"/>
                    </a:lnTo>
                    <a:lnTo>
                      <a:pt x="171" y="28"/>
                    </a:lnTo>
                    <a:lnTo>
                      <a:pt x="173" y="29"/>
                    </a:lnTo>
                    <a:lnTo>
                      <a:pt x="174" y="30"/>
                    </a:lnTo>
                    <a:lnTo>
                      <a:pt x="175" y="31"/>
                    </a:lnTo>
                    <a:lnTo>
                      <a:pt x="176" y="32"/>
                    </a:lnTo>
                    <a:lnTo>
                      <a:pt x="177" y="33"/>
                    </a:lnTo>
                    <a:lnTo>
                      <a:pt x="177" y="34"/>
                    </a:lnTo>
                    <a:lnTo>
                      <a:pt x="177" y="35"/>
                    </a:lnTo>
                    <a:lnTo>
                      <a:pt x="177" y="36"/>
                    </a:lnTo>
                    <a:lnTo>
                      <a:pt x="176" y="37"/>
                    </a:lnTo>
                    <a:lnTo>
                      <a:pt x="175" y="37"/>
                    </a:lnTo>
                    <a:lnTo>
                      <a:pt x="174" y="38"/>
                    </a:lnTo>
                    <a:lnTo>
                      <a:pt x="173" y="38"/>
                    </a:lnTo>
                    <a:lnTo>
                      <a:pt x="172" y="39"/>
                    </a:lnTo>
                    <a:lnTo>
                      <a:pt x="171" y="39"/>
                    </a:lnTo>
                    <a:lnTo>
                      <a:pt x="171" y="39"/>
                    </a:lnTo>
                    <a:lnTo>
                      <a:pt x="169" y="39"/>
                    </a:lnTo>
                    <a:lnTo>
                      <a:pt x="168" y="40"/>
                    </a:lnTo>
                    <a:lnTo>
                      <a:pt x="166" y="40"/>
                    </a:lnTo>
                    <a:lnTo>
                      <a:pt x="165" y="40"/>
                    </a:lnTo>
                    <a:lnTo>
                      <a:pt x="164" y="40"/>
                    </a:lnTo>
                    <a:lnTo>
                      <a:pt x="164" y="41"/>
                    </a:lnTo>
                    <a:lnTo>
                      <a:pt x="165" y="42"/>
                    </a:lnTo>
                    <a:lnTo>
                      <a:pt x="165" y="44"/>
                    </a:lnTo>
                    <a:lnTo>
                      <a:pt x="165" y="44"/>
                    </a:lnTo>
                    <a:lnTo>
                      <a:pt x="166" y="45"/>
                    </a:lnTo>
                    <a:lnTo>
                      <a:pt x="166" y="46"/>
                    </a:lnTo>
                    <a:lnTo>
                      <a:pt x="166" y="47"/>
                    </a:lnTo>
                    <a:lnTo>
                      <a:pt x="165" y="47"/>
                    </a:lnTo>
                    <a:lnTo>
                      <a:pt x="165" y="48"/>
                    </a:lnTo>
                    <a:lnTo>
                      <a:pt x="165" y="49"/>
                    </a:lnTo>
                    <a:lnTo>
                      <a:pt x="164" y="50"/>
                    </a:lnTo>
                    <a:lnTo>
                      <a:pt x="162" y="51"/>
                    </a:lnTo>
                    <a:lnTo>
                      <a:pt x="161" y="52"/>
                    </a:lnTo>
                    <a:lnTo>
                      <a:pt x="159" y="52"/>
                    </a:lnTo>
                    <a:lnTo>
                      <a:pt x="157" y="53"/>
                    </a:lnTo>
                    <a:lnTo>
                      <a:pt x="155" y="53"/>
                    </a:lnTo>
                    <a:lnTo>
                      <a:pt x="153" y="53"/>
                    </a:lnTo>
                    <a:lnTo>
                      <a:pt x="152" y="53"/>
                    </a:lnTo>
                    <a:lnTo>
                      <a:pt x="151" y="53"/>
                    </a:lnTo>
                    <a:lnTo>
                      <a:pt x="150" y="52"/>
                    </a:lnTo>
                    <a:lnTo>
                      <a:pt x="150" y="51"/>
                    </a:lnTo>
                    <a:lnTo>
                      <a:pt x="150" y="50"/>
                    </a:lnTo>
                    <a:lnTo>
                      <a:pt x="150" y="49"/>
                    </a:lnTo>
                    <a:lnTo>
                      <a:pt x="150" y="48"/>
                    </a:lnTo>
                    <a:lnTo>
                      <a:pt x="150" y="47"/>
                    </a:lnTo>
                    <a:lnTo>
                      <a:pt x="150" y="46"/>
                    </a:lnTo>
                    <a:lnTo>
                      <a:pt x="150" y="46"/>
                    </a:lnTo>
                    <a:lnTo>
                      <a:pt x="150" y="45"/>
                    </a:lnTo>
                    <a:lnTo>
                      <a:pt x="150" y="44"/>
                    </a:lnTo>
                    <a:lnTo>
                      <a:pt x="150" y="43"/>
                    </a:lnTo>
                    <a:lnTo>
                      <a:pt x="150" y="43"/>
                    </a:lnTo>
                    <a:lnTo>
                      <a:pt x="150" y="43"/>
                    </a:lnTo>
                    <a:lnTo>
                      <a:pt x="149" y="43"/>
                    </a:lnTo>
                    <a:lnTo>
                      <a:pt x="148" y="43"/>
                    </a:lnTo>
                    <a:lnTo>
                      <a:pt x="147" y="43"/>
                    </a:lnTo>
                    <a:lnTo>
                      <a:pt x="145" y="43"/>
                    </a:lnTo>
                    <a:lnTo>
                      <a:pt x="144" y="43"/>
                    </a:lnTo>
                    <a:lnTo>
                      <a:pt x="142" y="43"/>
                    </a:lnTo>
                    <a:lnTo>
                      <a:pt x="140" y="43"/>
                    </a:lnTo>
                    <a:lnTo>
                      <a:pt x="138" y="43"/>
                    </a:lnTo>
                    <a:lnTo>
                      <a:pt x="137" y="43"/>
                    </a:lnTo>
                    <a:lnTo>
                      <a:pt x="136" y="43"/>
                    </a:lnTo>
                    <a:lnTo>
                      <a:pt x="135" y="43"/>
                    </a:lnTo>
                    <a:lnTo>
                      <a:pt x="134" y="43"/>
                    </a:lnTo>
                    <a:lnTo>
                      <a:pt x="132" y="43"/>
                    </a:lnTo>
                    <a:lnTo>
                      <a:pt x="131" y="43"/>
                    </a:lnTo>
                    <a:lnTo>
                      <a:pt x="130" y="43"/>
                    </a:lnTo>
                    <a:lnTo>
                      <a:pt x="128" y="43"/>
                    </a:lnTo>
                    <a:lnTo>
                      <a:pt x="127" y="43"/>
                    </a:lnTo>
                    <a:lnTo>
                      <a:pt x="126" y="43"/>
                    </a:lnTo>
                    <a:lnTo>
                      <a:pt x="124" y="43"/>
                    </a:lnTo>
                    <a:lnTo>
                      <a:pt x="123" y="43"/>
                    </a:lnTo>
                    <a:lnTo>
                      <a:pt x="122" y="43"/>
                    </a:lnTo>
                    <a:lnTo>
                      <a:pt x="121" y="43"/>
                    </a:lnTo>
                    <a:lnTo>
                      <a:pt x="120" y="43"/>
                    </a:lnTo>
                    <a:lnTo>
                      <a:pt x="119" y="43"/>
                    </a:lnTo>
                    <a:lnTo>
                      <a:pt x="119" y="43"/>
                    </a:lnTo>
                    <a:lnTo>
                      <a:pt x="119" y="44"/>
                    </a:lnTo>
                    <a:lnTo>
                      <a:pt x="119" y="45"/>
                    </a:lnTo>
                    <a:lnTo>
                      <a:pt x="119" y="46"/>
                    </a:lnTo>
                    <a:lnTo>
                      <a:pt x="119" y="48"/>
                    </a:lnTo>
                    <a:lnTo>
                      <a:pt x="119" y="48"/>
                    </a:lnTo>
                    <a:lnTo>
                      <a:pt x="119" y="49"/>
                    </a:lnTo>
                    <a:lnTo>
                      <a:pt x="119" y="50"/>
                    </a:lnTo>
                    <a:lnTo>
                      <a:pt x="119" y="51"/>
                    </a:lnTo>
                    <a:lnTo>
                      <a:pt x="119" y="52"/>
                    </a:lnTo>
                    <a:lnTo>
                      <a:pt x="119" y="53"/>
                    </a:lnTo>
                    <a:lnTo>
                      <a:pt x="119" y="53"/>
                    </a:lnTo>
                    <a:lnTo>
                      <a:pt x="119" y="54"/>
                    </a:lnTo>
                    <a:lnTo>
                      <a:pt x="119" y="56"/>
                    </a:lnTo>
                    <a:lnTo>
                      <a:pt x="119" y="57"/>
                    </a:lnTo>
                    <a:lnTo>
                      <a:pt x="120" y="58"/>
                    </a:lnTo>
                    <a:lnTo>
                      <a:pt x="120" y="59"/>
                    </a:lnTo>
                    <a:lnTo>
                      <a:pt x="120" y="59"/>
                    </a:lnTo>
                    <a:lnTo>
                      <a:pt x="120" y="60"/>
                    </a:lnTo>
                    <a:lnTo>
                      <a:pt x="121" y="60"/>
                    </a:lnTo>
                    <a:lnTo>
                      <a:pt x="122" y="60"/>
                    </a:lnTo>
                    <a:lnTo>
                      <a:pt x="123" y="61"/>
                    </a:lnTo>
                    <a:lnTo>
                      <a:pt x="124" y="61"/>
                    </a:lnTo>
                    <a:lnTo>
                      <a:pt x="126" y="61"/>
                    </a:lnTo>
                    <a:lnTo>
                      <a:pt x="127" y="62"/>
                    </a:lnTo>
                    <a:lnTo>
                      <a:pt x="129" y="62"/>
                    </a:lnTo>
                    <a:lnTo>
                      <a:pt x="130" y="63"/>
                    </a:lnTo>
                    <a:lnTo>
                      <a:pt x="132" y="63"/>
                    </a:lnTo>
                    <a:lnTo>
                      <a:pt x="133" y="63"/>
                    </a:lnTo>
                    <a:lnTo>
                      <a:pt x="134" y="63"/>
                    </a:lnTo>
                    <a:lnTo>
                      <a:pt x="135" y="64"/>
                    </a:lnTo>
                    <a:lnTo>
                      <a:pt x="136" y="64"/>
                    </a:lnTo>
                    <a:lnTo>
                      <a:pt x="138" y="64"/>
                    </a:lnTo>
                    <a:lnTo>
                      <a:pt x="140" y="65"/>
                    </a:lnTo>
                    <a:lnTo>
                      <a:pt x="142" y="65"/>
                    </a:lnTo>
                    <a:lnTo>
                      <a:pt x="144" y="66"/>
                    </a:lnTo>
                    <a:lnTo>
                      <a:pt x="145" y="66"/>
                    </a:lnTo>
                    <a:lnTo>
                      <a:pt x="147" y="66"/>
                    </a:lnTo>
                    <a:lnTo>
                      <a:pt x="148" y="67"/>
                    </a:lnTo>
                    <a:lnTo>
                      <a:pt x="150" y="67"/>
                    </a:lnTo>
                    <a:lnTo>
                      <a:pt x="152" y="68"/>
                    </a:lnTo>
                    <a:lnTo>
                      <a:pt x="153" y="68"/>
                    </a:lnTo>
                    <a:lnTo>
                      <a:pt x="155" y="68"/>
                    </a:lnTo>
                    <a:lnTo>
                      <a:pt x="156" y="69"/>
                    </a:lnTo>
                    <a:lnTo>
                      <a:pt x="157" y="69"/>
                    </a:lnTo>
                    <a:lnTo>
                      <a:pt x="159" y="70"/>
                    </a:lnTo>
                    <a:lnTo>
                      <a:pt x="160" y="70"/>
                    </a:lnTo>
                    <a:lnTo>
                      <a:pt x="161" y="71"/>
                    </a:lnTo>
                    <a:lnTo>
                      <a:pt x="162" y="71"/>
                    </a:lnTo>
                    <a:lnTo>
                      <a:pt x="163" y="72"/>
                    </a:lnTo>
                    <a:lnTo>
                      <a:pt x="164" y="73"/>
                    </a:lnTo>
                    <a:lnTo>
                      <a:pt x="165" y="74"/>
                    </a:lnTo>
                    <a:lnTo>
                      <a:pt x="165" y="74"/>
                    </a:lnTo>
                    <a:lnTo>
                      <a:pt x="166" y="75"/>
                    </a:lnTo>
                    <a:lnTo>
                      <a:pt x="166" y="76"/>
                    </a:lnTo>
                    <a:lnTo>
                      <a:pt x="166" y="77"/>
                    </a:lnTo>
                    <a:lnTo>
                      <a:pt x="166" y="79"/>
                    </a:lnTo>
                    <a:lnTo>
                      <a:pt x="166" y="80"/>
                    </a:lnTo>
                    <a:lnTo>
                      <a:pt x="165" y="81"/>
                    </a:lnTo>
                    <a:lnTo>
                      <a:pt x="165" y="82"/>
                    </a:lnTo>
                    <a:lnTo>
                      <a:pt x="164" y="82"/>
                    </a:lnTo>
                    <a:lnTo>
                      <a:pt x="162" y="83"/>
                    </a:lnTo>
                    <a:lnTo>
                      <a:pt x="161" y="83"/>
                    </a:lnTo>
                    <a:lnTo>
                      <a:pt x="159" y="84"/>
                    </a:lnTo>
                    <a:lnTo>
                      <a:pt x="158" y="84"/>
                    </a:lnTo>
                    <a:lnTo>
                      <a:pt x="157" y="84"/>
                    </a:lnTo>
                    <a:lnTo>
                      <a:pt x="156" y="84"/>
                    </a:lnTo>
                    <a:lnTo>
                      <a:pt x="155" y="85"/>
                    </a:lnTo>
                    <a:lnTo>
                      <a:pt x="153" y="85"/>
                    </a:lnTo>
                    <a:lnTo>
                      <a:pt x="153" y="85"/>
                    </a:lnTo>
                    <a:lnTo>
                      <a:pt x="151" y="85"/>
                    </a:lnTo>
                    <a:lnTo>
                      <a:pt x="150" y="85"/>
                    </a:lnTo>
                    <a:lnTo>
                      <a:pt x="150" y="85"/>
                    </a:lnTo>
                    <a:lnTo>
                      <a:pt x="151" y="86"/>
                    </a:lnTo>
                    <a:lnTo>
                      <a:pt x="151" y="87"/>
                    </a:lnTo>
                    <a:lnTo>
                      <a:pt x="151" y="87"/>
                    </a:lnTo>
                    <a:lnTo>
                      <a:pt x="151" y="88"/>
                    </a:lnTo>
                    <a:lnTo>
                      <a:pt x="152" y="89"/>
                    </a:lnTo>
                    <a:lnTo>
                      <a:pt x="152" y="90"/>
                    </a:lnTo>
                    <a:lnTo>
                      <a:pt x="152" y="91"/>
                    </a:lnTo>
                    <a:lnTo>
                      <a:pt x="152" y="92"/>
                    </a:lnTo>
                    <a:lnTo>
                      <a:pt x="152" y="93"/>
                    </a:lnTo>
                    <a:lnTo>
                      <a:pt x="152" y="93"/>
                    </a:lnTo>
                    <a:lnTo>
                      <a:pt x="152" y="94"/>
                    </a:lnTo>
                    <a:lnTo>
                      <a:pt x="151" y="95"/>
                    </a:lnTo>
                    <a:lnTo>
                      <a:pt x="151" y="96"/>
                    </a:lnTo>
                    <a:lnTo>
                      <a:pt x="149" y="96"/>
                    </a:lnTo>
                    <a:lnTo>
                      <a:pt x="148" y="96"/>
                    </a:lnTo>
                    <a:lnTo>
                      <a:pt x="146" y="97"/>
                    </a:lnTo>
                    <a:lnTo>
                      <a:pt x="144" y="97"/>
                    </a:lnTo>
                    <a:lnTo>
                      <a:pt x="142" y="98"/>
                    </a:lnTo>
                    <a:lnTo>
                      <a:pt x="140" y="98"/>
                    </a:lnTo>
                    <a:lnTo>
                      <a:pt x="138" y="98"/>
                    </a:lnTo>
                    <a:lnTo>
                      <a:pt x="136" y="98"/>
                    </a:lnTo>
                    <a:lnTo>
                      <a:pt x="136" y="85"/>
                    </a:lnTo>
                    <a:lnTo>
                      <a:pt x="122" y="85"/>
                    </a:lnTo>
                    <a:lnTo>
                      <a:pt x="122" y="85"/>
                    </a:lnTo>
                    <a:lnTo>
                      <a:pt x="123" y="86"/>
                    </a:lnTo>
                    <a:lnTo>
                      <a:pt x="123" y="86"/>
                    </a:lnTo>
                    <a:lnTo>
                      <a:pt x="124" y="87"/>
                    </a:lnTo>
                    <a:lnTo>
                      <a:pt x="125" y="88"/>
                    </a:lnTo>
                    <a:lnTo>
                      <a:pt x="125" y="89"/>
                    </a:lnTo>
                    <a:lnTo>
                      <a:pt x="126" y="90"/>
                    </a:lnTo>
                    <a:lnTo>
                      <a:pt x="126" y="91"/>
                    </a:lnTo>
                    <a:lnTo>
                      <a:pt x="125" y="92"/>
                    </a:lnTo>
                    <a:lnTo>
                      <a:pt x="123" y="93"/>
                    </a:lnTo>
                    <a:lnTo>
                      <a:pt x="122" y="93"/>
                    </a:lnTo>
                    <a:lnTo>
                      <a:pt x="122" y="94"/>
                    </a:lnTo>
                    <a:lnTo>
                      <a:pt x="122" y="94"/>
                    </a:lnTo>
                    <a:lnTo>
                      <a:pt x="122" y="95"/>
                    </a:lnTo>
                    <a:lnTo>
                      <a:pt x="122" y="96"/>
                    </a:lnTo>
                    <a:lnTo>
                      <a:pt x="123" y="96"/>
                    </a:lnTo>
                    <a:lnTo>
                      <a:pt x="123" y="98"/>
                    </a:lnTo>
                    <a:lnTo>
                      <a:pt x="123" y="98"/>
                    </a:lnTo>
                    <a:lnTo>
                      <a:pt x="123" y="99"/>
                    </a:lnTo>
                    <a:lnTo>
                      <a:pt x="123" y="100"/>
                    </a:lnTo>
                    <a:lnTo>
                      <a:pt x="124" y="101"/>
                    </a:lnTo>
                    <a:lnTo>
                      <a:pt x="124" y="102"/>
                    </a:lnTo>
                    <a:lnTo>
                      <a:pt x="124" y="102"/>
                    </a:lnTo>
                    <a:lnTo>
                      <a:pt x="125" y="103"/>
                    </a:lnTo>
                    <a:lnTo>
                      <a:pt x="125" y="104"/>
                    </a:lnTo>
                    <a:lnTo>
                      <a:pt x="125" y="105"/>
                    </a:lnTo>
                    <a:lnTo>
                      <a:pt x="126" y="106"/>
                    </a:lnTo>
                    <a:lnTo>
                      <a:pt x="126" y="107"/>
                    </a:lnTo>
                    <a:lnTo>
                      <a:pt x="126" y="108"/>
                    </a:lnTo>
                    <a:lnTo>
                      <a:pt x="126" y="109"/>
                    </a:lnTo>
                    <a:lnTo>
                      <a:pt x="126" y="110"/>
                    </a:lnTo>
                    <a:lnTo>
                      <a:pt x="126" y="111"/>
                    </a:lnTo>
                    <a:lnTo>
                      <a:pt x="127" y="112"/>
                    </a:lnTo>
                    <a:lnTo>
                      <a:pt x="127" y="114"/>
                    </a:lnTo>
                    <a:lnTo>
                      <a:pt x="128" y="115"/>
                    </a:lnTo>
                    <a:lnTo>
                      <a:pt x="128" y="115"/>
                    </a:lnTo>
                    <a:lnTo>
                      <a:pt x="128" y="117"/>
                    </a:lnTo>
                    <a:lnTo>
                      <a:pt x="128" y="118"/>
                    </a:lnTo>
                    <a:lnTo>
                      <a:pt x="129" y="119"/>
                    </a:lnTo>
                    <a:lnTo>
                      <a:pt x="129" y="120"/>
                    </a:lnTo>
                    <a:lnTo>
                      <a:pt x="129" y="122"/>
                    </a:lnTo>
                    <a:lnTo>
                      <a:pt x="130" y="123"/>
                    </a:lnTo>
                    <a:lnTo>
                      <a:pt x="130" y="124"/>
                    </a:lnTo>
                    <a:lnTo>
                      <a:pt x="130" y="125"/>
                    </a:lnTo>
                    <a:lnTo>
                      <a:pt x="130" y="126"/>
                    </a:lnTo>
                    <a:lnTo>
                      <a:pt x="131" y="127"/>
                    </a:lnTo>
                    <a:lnTo>
                      <a:pt x="131" y="128"/>
                    </a:lnTo>
                    <a:lnTo>
                      <a:pt x="131" y="130"/>
                    </a:lnTo>
                    <a:lnTo>
                      <a:pt x="132" y="131"/>
                    </a:lnTo>
                    <a:lnTo>
                      <a:pt x="132" y="131"/>
                    </a:lnTo>
                    <a:lnTo>
                      <a:pt x="133" y="132"/>
                    </a:lnTo>
                    <a:lnTo>
                      <a:pt x="133" y="134"/>
                    </a:lnTo>
                    <a:lnTo>
                      <a:pt x="133" y="135"/>
                    </a:lnTo>
                    <a:lnTo>
                      <a:pt x="134" y="135"/>
                    </a:lnTo>
                    <a:lnTo>
                      <a:pt x="134" y="136"/>
                    </a:lnTo>
                    <a:lnTo>
                      <a:pt x="134" y="137"/>
                    </a:lnTo>
                    <a:lnTo>
                      <a:pt x="134" y="138"/>
                    </a:lnTo>
                    <a:lnTo>
                      <a:pt x="135" y="138"/>
                    </a:lnTo>
                    <a:lnTo>
                      <a:pt x="135" y="139"/>
                    </a:lnTo>
                    <a:lnTo>
                      <a:pt x="135" y="140"/>
                    </a:lnTo>
                    <a:lnTo>
                      <a:pt x="136" y="141"/>
                    </a:lnTo>
                    <a:lnTo>
                      <a:pt x="136" y="142"/>
                    </a:lnTo>
                    <a:lnTo>
                      <a:pt x="137" y="143"/>
                    </a:lnTo>
                    <a:lnTo>
                      <a:pt x="137" y="144"/>
                    </a:lnTo>
                    <a:lnTo>
                      <a:pt x="138" y="145"/>
                    </a:lnTo>
                    <a:lnTo>
                      <a:pt x="138" y="146"/>
                    </a:lnTo>
                    <a:lnTo>
                      <a:pt x="138" y="147"/>
                    </a:lnTo>
                    <a:lnTo>
                      <a:pt x="138" y="148"/>
                    </a:lnTo>
                    <a:lnTo>
                      <a:pt x="139" y="148"/>
                    </a:lnTo>
                    <a:lnTo>
                      <a:pt x="139" y="149"/>
                    </a:lnTo>
                    <a:lnTo>
                      <a:pt x="140" y="150"/>
                    </a:lnTo>
                    <a:lnTo>
                      <a:pt x="140" y="151"/>
                    </a:lnTo>
                    <a:lnTo>
                      <a:pt x="141" y="152"/>
                    </a:lnTo>
                    <a:lnTo>
                      <a:pt x="141" y="153"/>
                    </a:lnTo>
                    <a:lnTo>
                      <a:pt x="141" y="154"/>
                    </a:lnTo>
                    <a:lnTo>
                      <a:pt x="142" y="155"/>
                    </a:lnTo>
                    <a:lnTo>
                      <a:pt x="142" y="155"/>
                    </a:lnTo>
                    <a:lnTo>
                      <a:pt x="142" y="156"/>
                    </a:lnTo>
                    <a:lnTo>
                      <a:pt x="143" y="157"/>
                    </a:lnTo>
                    <a:lnTo>
                      <a:pt x="143" y="157"/>
                    </a:lnTo>
                    <a:lnTo>
                      <a:pt x="144" y="157"/>
                    </a:lnTo>
                    <a:lnTo>
                      <a:pt x="145" y="157"/>
                    </a:lnTo>
                    <a:lnTo>
                      <a:pt x="146" y="157"/>
                    </a:lnTo>
                    <a:lnTo>
                      <a:pt x="147" y="157"/>
                    </a:lnTo>
                    <a:lnTo>
                      <a:pt x="148" y="157"/>
                    </a:lnTo>
                    <a:lnTo>
                      <a:pt x="149" y="157"/>
                    </a:lnTo>
                    <a:lnTo>
                      <a:pt x="150" y="158"/>
                    </a:lnTo>
                    <a:lnTo>
                      <a:pt x="152" y="158"/>
                    </a:lnTo>
                    <a:lnTo>
                      <a:pt x="153" y="158"/>
                    </a:lnTo>
                    <a:lnTo>
                      <a:pt x="154" y="159"/>
                    </a:lnTo>
                    <a:lnTo>
                      <a:pt x="155" y="159"/>
                    </a:lnTo>
                    <a:lnTo>
                      <a:pt x="156" y="159"/>
                    </a:lnTo>
                    <a:lnTo>
                      <a:pt x="158" y="159"/>
                    </a:lnTo>
                    <a:lnTo>
                      <a:pt x="159" y="160"/>
                    </a:lnTo>
                    <a:lnTo>
                      <a:pt x="161" y="161"/>
                    </a:lnTo>
                    <a:lnTo>
                      <a:pt x="162" y="162"/>
                    </a:lnTo>
                    <a:lnTo>
                      <a:pt x="162" y="163"/>
                    </a:lnTo>
                    <a:lnTo>
                      <a:pt x="162" y="164"/>
                    </a:lnTo>
                    <a:lnTo>
                      <a:pt x="163" y="165"/>
                    </a:lnTo>
                    <a:lnTo>
                      <a:pt x="163" y="165"/>
                    </a:lnTo>
                    <a:lnTo>
                      <a:pt x="163" y="166"/>
                    </a:lnTo>
                    <a:lnTo>
                      <a:pt x="163" y="167"/>
                    </a:lnTo>
                    <a:lnTo>
                      <a:pt x="163" y="168"/>
                    </a:lnTo>
                    <a:lnTo>
                      <a:pt x="163" y="169"/>
                    </a:lnTo>
                    <a:lnTo>
                      <a:pt x="162" y="170"/>
                    </a:lnTo>
                    <a:lnTo>
                      <a:pt x="161" y="170"/>
                    </a:lnTo>
                    <a:lnTo>
                      <a:pt x="160" y="170"/>
                    </a:lnTo>
                    <a:lnTo>
                      <a:pt x="159" y="170"/>
                    </a:lnTo>
                    <a:lnTo>
                      <a:pt x="157" y="170"/>
                    </a:lnTo>
                    <a:lnTo>
                      <a:pt x="156" y="170"/>
                    </a:lnTo>
                    <a:lnTo>
                      <a:pt x="155" y="170"/>
                    </a:lnTo>
                    <a:lnTo>
                      <a:pt x="154" y="170"/>
                    </a:lnTo>
                    <a:lnTo>
                      <a:pt x="153" y="170"/>
                    </a:lnTo>
                    <a:lnTo>
                      <a:pt x="151" y="170"/>
                    </a:lnTo>
                    <a:lnTo>
                      <a:pt x="150" y="170"/>
                    </a:lnTo>
                    <a:lnTo>
                      <a:pt x="148" y="170"/>
                    </a:lnTo>
                    <a:lnTo>
                      <a:pt x="148" y="170"/>
                    </a:lnTo>
                    <a:lnTo>
                      <a:pt x="146" y="170"/>
                    </a:lnTo>
                    <a:lnTo>
                      <a:pt x="144" y="170"/>
                    </a:lnTo>
                    <a:lnTo>
                      <a:pt x="143" y="170"/>
                    </a:lnTo>
                    <a:lnTo>
                      <a:pt x="141" y="170"/>
                    </a:lnTo>
                    <a:lnTo>
                      <a:pt x="139" y="170"/>
                    </a:lnTo>
                    <a:lnTo>
                      <a:pt x="138" y="170"/>
                    </a:lnTo>
                    <a:lnTo>
                      <a:pt x="136" y="170"/>
                    </a:lnTo>
                    <a:lnTo>
                      <a:pt x="134" y="170"/>
                    </a:lnTo>
                    <a:lnTo>
                      <a:pt x="132" y="170"/>
                    </a:lnTo>
                    <a:lnTo>
                      <a:pt x="130" y="170"/>
                    </a:lnTo>
                    <a:lnTo>
                      <a:pt x="129" y="170"/>
                    </a:lnTo>
                    <a:lnTo>
                      <a:pt x="127" y="170"/>
                    </a:lnTo>
                    <a:lnTo>
                      <a:pt x="125" y="170"/>
                    </a:lnTo>
                    <a:lnTo>
                      <a:pt x="123" y="170"/>
                    </a:lnTo>
                    <a:lnTo>
                      <a:pt x="121" y="170"/>
                    </a:lnTo>
                    <a:lnTo>
                      <a:pt x="120" y="170"/>
                    </a:lnTo>
                    <a:lnTo>
                      <a:pt x="117" y="170"/>
                    </a:lnTo>
                    <a:lnTo>
                      <a:pt x="116" y="170"/>
                    </a:lnTo>
                    <a:lnTo>
                      <a:pt x="113" y="170"/>
                    </a:lnTo>
                    <a:lnTo>
                      <a:pt x="111" y="170"/>
                    </a:lnTo>
                    <a:lnTo>
                      <a:pt x="109" y="170"/>
                    </a:lnTo>
                    <a:lnTo>
                      <a:pt x="108" y="170"/>
                    </a:lnTo>
                    <a:lnTo>
                      <a:pt x="105" y="170"/>
                    </a:lnTo>
                    <a:lnTo>
                      <a:pt x="104" y="170"/>
                    </a:lnTo>
                    <a:lnTo>
                      <a:pt x="102" y="169"/>
                    </a:lnTo>
                    <a:lnTo>
                      <a:pt x="100" y="169"/>
                    </a:lnTo>
                    <a:lnTo>
                      <a:pt x="98" y="169"/>
                    </a:lnTo>
                    <a:lnTo>
                      <a:pt x="96" y="169"/>
                    </a:lnTo>
                    <a:lnTo>
                      <a:pt x="94" y="169"/>
                    </a:lnTo>
                    <a:lnTo>
                      <a:pt x="93" y="169"/>
                    </a:lnTo>
                    <a:lnTo>
                      <a:pt x="91" y="169"/>
                    </a:lnTo>
                    <a:lnTo>
                      <a:pt x="90" y="169"/>
                    </a:lnTo>
                    <a:lnTo>
                      <a:pt x="88" y="169"/>
                    </a:lnTo>
                    <a:lnTo>
                      <a:pt x="86" y="169"/>
                    </a:lnTo>
                    <a:lnTo>
                      <a:pt x="84" y="169"/>
                    </a:lnTo>
                    <a:lnTo>
                      <a:pt x="83" y="169"/>
                    </a:lnTo>
                    <a:lnTo>
                      <a:pt x="81" y="169"/>
                    </a:lnTo>
                    <a:lnTo>
                      <a:pt x="80" y="169"/>
                    </a:lnTo>
                    <a:lnTo>
                      <a:pt x="79" y="169"/>
                    </a:lnTo>
                    <a:lnTo>
                      <a:pt x="78" y="169"/>
                    </a:lnTo>
                    <a:lnTo>
                      <a:pt x="76" y="169"/>
                    </a:lnTo>
                    <a:lnTo>
                      <a:pt x="75" y="169"/>
                    </a:lnTo>
                    <a:lnTo>
                      <a:pt x="74" y="169"/>
                    </a:lnTo>
                    <a:lnTo>
                      <a:pt x="73" y="169"/>
                    </a:lnTo>
                    <a:lnTo>
                      <a:pt x="71" y="169"/>
                    </a:lnTo>
                    <a:lnTo>
                      <a:pt x="70" y="169"/>
                    </a:lnTo>
                    <a:lnTo>
                      <a:pt x="69" y="169"/>
                    </a:lnTo>
                    <a:lnTo>
                      <a:pt x="67" y="169"/>
                    </a:lnTo>
                    <a:lnTo>
                      <a:pt x="65" y="169"/>
                    </a:lnTo>
                    <a:lnTo>
                      <a:pt x="64" y="169"/>
                    </a:lnTo>
                    <a:lnTo>
                      <a:pt x="62" y="169"/>
                    </a:lnTo>
                    <a:lnTo>
                      <a:pt x="60" y="169"/>
                    </a:lnTo>
                    <a:lnTo>
                      <a:pt x="57" y="169"/>
                    </a:lnTo>
                    <a:lnTo>
                      <a:pt x="56" y="169"/>
                    </a:lnTo>
                    <a:lnTo>
                      <a:pt x="54" y="169"/>
                    </a:lnTo>
                    <a:lnTo>
                      <a:pt x="54" y="169"/>
                    </a:lnTo>
                    <a:lnTo>
                      <a:pt x="52" y="169"/>
                    </a:lnTo>
                    <a:lnTo>
                      <a:pt x="51" y="169"/>
                    </a:lnTo>
                    <a:lnTo>
                      <a:pt x="50" y="169"/>
                    </a:lnTo>
                    <a:lnTo>
                      <a:pt x="49" y="169"/>
                    </a:lnTo>
                    <a:lnTo>
                      <a:pt x="47" y="169"/>
                    </a:lnTo>
                    <a:lnTo>
                      <a:pt x="46" y="169"/>
                    </a:lnTo>
                    <a:lnTo>
                      <a:pt x="45" y="169"/>
                    </a:lnTo>
                    <a:lnTo>
                      <a:pt x="44" y="169"/>
                    </a:lnTo>
                    <a:lnTo>
                      <a:pt x="42" y="169"/>
                    </a:lnTo>
                    <a:lnTo>
                      <a:pt x="41" y="170"/>
                    </a:lnTo>
                    <a:lnTo>
                      <a:pt x="40" y="170"/>
                    </a:lnTo>
                    <a:lnTo>
                      <a:pt x="39" y="170"/>
                    </a:lnTo>
                    <a:lnTo>
                      <a:pt x="38" y="170"/>
                    </a:lnTo>
                    <a:lnTo>
                      <a:pt x="36" y="170"/>
                    </a:lnTo>
                    <a:lnTo>
                      <a:pt x="35" y="170"/>
                    </a:lnTo>
                    <a:lnTo>
                      <a:pt x="34" y="170"/>
                    </a:lnTo>
                    <a:lnTo>
                      <a:pt x="33" y="170"/>
                    </a:lnTo>
                    <a:lnTo>
                      <a:pt x="32" y="170"/>
                    </a:lnTo>
                    <a:lnTo>
                      <a:pt x="30" y="170"/>
                    </a:lnTo>
                    <a:lnTo>
                      <a:pt x="29" y="170"/>
                    </a:lnTo>
                    <a:lnTo>
                      <a:pt x="28" y="170"/>
                    </a:lnTo>
                    <a:lnTo>
                      <a:pt x="27" y="170"/>
                    </a:lnTo>
                    <a:lnTo>
                      <a:pt x="25" y="170"/>
                    </a:lnTo>
                    <a:lnTo>
                      <a:pt x="24" y="170"/>
                    </a:lnTo>
                    <a:lnTo>
                      <a:pt x="23" y="170"/>
                    </a:lnTo>
                    <a:lnTo>
                      <a:pt x="22" y="170"/>
                    </a:lnTo>
                    <a:lnTo>
                      <a:pt x="20" y="170"/>
                    </a:lnTo>
                    <a:lnTo>
                      <a:pt x="18" y="170"/>
                    </a:lnTo>
                    <a:lnTo>
                      <a:pt x="16" y="170"/>
                    </a:lnTo>
                    <a:lnTo>
                      <a:pt x="14" y="170"/>
                    </a:lnTo>
                    <a:lnTo>
                      <a:pt x="13" y="170"/>
                    </a:lnTo>
                    <a:lnTo>
                      <a:pt x="11" y="170"/>
                    </a:lnTo>
                    <a:lnTo>
                      <a:pt x="10" y="170"/>
                    </a:lnTo>
                    <a:lnTo>
                      <a:pt x="9" y="170"/>
                    </a:lnTo>
                    <a:lnTo>
                      <a:pt x="8" y="170"/>
                    </a:lnTo>
                    <a:lnTo>
                      <a:pt x="7" y="170"/>
                    </a:lnTo>
                    <a:lnTo>
                      <a:pt x="6" y="170"/>
                    </a:lnTo>
                    <a:lnTo>
                      <a:pt x="4" y="169"/>
                    </a:lnTo>
                    <a:lnTo>
                      <a:pt x="3" y="169"/>
                    </a:lnTo>
                    <a:lnTo>
                      <a:pt x="3" y="169"/>
                    </a:lnTo>
                    <a:lnTo>
                      <a:pt x="1" y="167"/>
                    </a:lnTo>
                    <a:lnTo>
                      <a:pt x="1" y="167"/>
                    </a:lnTo>
                    <a:lnTo>
                      <a:pt x="0" y="165"/>
                    </a:lnTo>
                    <a:lnTo>
                      <a:pt x="0" y="165"/>
                    </a:lnTo>
                    <a:lnTo>
                      <a:pt x="0" y="164"/>
                    </a:lnTo>
                    <a:lnTo>
                      <a:pt x="0" y="163"/>
                    </a:lnTo>
                    <a:lnTo>
                      <a:pt x="1" y="162"/>
                    </a:lnTo>
                    <a:lnTo>
                      <a:pt x="2" y="161"/>
                    </a:lnTo>
                    <a:lnTo>
                      <a:pt x="3" y="160"/>
                    </a:lnTo>
                    <a:lnTo>
                      <a:pt x="4" y="159"/>
                    </a:lnTo>
                    <a:lnTo>
                      <a:pt x="5" y="158"/>
                    </a:lnTo>
                    <a:lnTo>
                      <a:pt x="7" y="157"/>
                    </a:lnTo>
                    <a:lnTo>
                      <a:pt x="9" y="157"/>
                    </a:lnTo>
                    <a:lnTo>
                      <a:pt x="11" y="156"/>
                    </a:lnTo>
                    <a:lnTo>
                      <a:pt x="13" y="156"/>
                    </a:lnTo>
                    <a:lnTo>
                      <a:pt x="15" y="156"/>
                    </a:lnTo>
                    <a:lnTo>
                      <a:pt x="16" y="156"/>
                    </a:lnTo>
                    <a:lnTo>
                      <a:pt x="18" y="156"/>
                    </a:lnTo>
                    <a:lnTo>
                      <a:pt x="18" y="156"/>
                    </a:lnTo>
                    <a:lnTo>
                      <a:pt x="20" y="156"/>
                    </a:lnTo>
                    <a:lnTo>
                      <a:pt x="21" y="156"/>
                    </a:lnTo>
                    <a:lnTo>
                      <a:pt x="22" y="156"/>
                    </a:lnTo>
                    <a:lnTo>
                      <a:pt x="23" y="156"/>
                    </a:lnTo>
                    <a:lnTo>
                      <a:pt x="24" y="157"/>
                    </a:lnTo>
                    <a:lnTo>
                      <a:pt x="26" y="156"/>
                    </a:lnTo>
                    <a:lnTo>
                      <a:pt x="28" y="156"/>
                    </a:lnTo>
                    <a:lnTo>
                      <a:pt x="28" y="156"/>
                    </a:lnTo>
                    <a:lnTo>
                      <a:pt x="29" y="156"/>
                    </a:lnTo>
                    <a:lnTo>
                      <a:pt x="29" y="155"/>
                    </a:lnTo>
                    <a:lnTo>
                      <a:pt x="30" y="154"/>
                    </a:lnTo>
                    <a:lnTo>
                      <a:pt x="31" y="153"/>
                    </a:lnTo>
                    <a:lnTo>
                      <a:pt x="32" y="152"/>
                    </a:lnTo>
                    <a:lnTo>
                      <a:pt x="32" y="151"/>
                    </a:lnTo>
                    <a:lnTo>
                      <a:pt x="34" y="149"/>
                    </a:lnTo>
                    <a:lnTo>
                      <a:pt x="35" y="148"/>
                    </a:lnTo>
                    <a:lnTo>
                      <a:pt x="36" y="147"/>
                    </a:lnTo>
                    <a:lnTo>
                      <a:pt x="36" y="145"/>
                    </a:lnTo>
                    <a:lnTo>
                      <a:pt x="37" y="144"/>
                    </a:lnTo>
                    <a:lnTo>
                      <a:pt x="38" y="143"/>
                    </a:lnTo>
                    <a:lnTo>
                      <a:pt x="39" y="141"/>
                    </a:lnTo>
                    <a:lnTo>
                      <a:pt x="39" y="140"/>
                    </a:lnTo>
                    <a:lnTo>
                      <a:pt x="40" y="140"/>
                    </a:lnTo>
                    <a:lnTo>
                      <a:pt x="41" y="138"/>
                    </a:lnTo>
                    <a:lnTo>
                      <a:pt x="42" y="137"/>
                    </a:lnTo>
                    <a:lnTo>
                      <a:pt x="42" y="136"/>
                    </a:lnTo>
                    <a:lnTo>
                      <a:pt x="43" y="135"/>
                    </a:lnTo>
                    <a:lnTo>
                      <a:pt x="43" y="134"/>
                    </a:lnTo>
                    <a:lnTo>
                      <a:pt x="44" y="133"/>
                    </a:lnTo>
                    <a:lnTo>
                      <a:pt x="44" y="132"/>
                    </a:lnTo>
                    <a:lnTo>
                      <a:pt x="45" y="132"/>
                    </a:lnTo>
                    <a:lnTo>
                      <a:pt x="45" y="131"/>
                    </a:lnTo>
                    <a:lnTo>
                      <a:pt x="45" y="130"/>
                    </a:lnTo>
                    <a:lnTo>
                      <a:pt x="46" y="129"/>
                    </a:lnTo>
                    <a:lnTo>
                      <a:pt x="46" y="129"/>
                    </a:lnTo>
                    <a:lnTo>
                      <a:pt x="47" y="128"/>
                    </a:lnTo>
                    <a:lnTo>
                      <a:pt x="47" y="127"/>
                    </a:lnTo>
                    <a:lnTo>
                      <a:pt x="48" y="125"/>
                    </a:lnTo>
                    <a:lnTo>
                      <a:pt x="48" y="125"/>
                    </a:lnTo>
                    <a:lnTo>
                      <a:pt x="49" y="124"/>
                    </a:lnTo>
                    <a:lnTo>
                      <a:pt x="49" y="123"/>
                    </a:lnTo>
                    <a:lnTo>
                      <a:pt x="49" y="122"/>
                    </a:lnTo>
                    <a:lnTo>
                      <a:pt x="50" y="121"/>
                    </a:lnTo>
                    <a:lnTo>
                      <a:pt x="50" y="120"/>
                    </a:lnTo>
                    <a:lnTo>
                      <a:pt x="50" y="119"/>
                    </a:lnTo>
                    <a:lnTo>
                      <a:pt x="51" y="118"/>
                    </a:lnTo>
                    <a:lnTo>
                      <a:pt x="51" y="117"/>
                    </a:lnTo>
                    <a:lnTo>
                      <a:pt x="51" y="116"/>
                    </a:lnTo>
                    <a:lnTo>
                      <a:pt x="52" y="115"/>
                    </a:lnTo>
                    <a:lnTo>
                      <a:pt x="52" y="115"/>
                    </a:lnTo>
                    <a:lnTo>
                      <a:pt x="53" y="114"/>
                    </a:lnTo>
                    <a:lnTo>
                      <a:pt x="53" y="113"/>
                    </a:lnTo>
                    <a:lnTo>
                      <a:pt x="53" y="112"/>
                    </a:lnTo>
                    <a:lnTo>
                      <a:pt x="54" y="111"/>
                    </a:lnTo>
                    <a:lnTo>
                      <a:pt x="54" y="110"/>
                    </a:lnTo>
                    <a:lnTo>
                      <a:pt x="54" y="109"/>
                    </a:lnTo>
                    <a:lnTo>
                      <a:pt x="54" y="108"/>
                    </a:lnTo>
                    <a:lnTo>
                      <a:pt x="54" y="108"/>
                    </a:lnTo>
                    <a:lnTo>
                      <a:pt x="55" y="107"/>
                    </a:lnTo>
                    <a:lnTo>
                      <a:pt x="55" y="106"/>
                    </a:lnTo>
                    <a:lnTo>
                      <a:pt x="55" y="105"/>
                    </a:lnTo>
                    <a:lnTo>
                      <a:pt x="55" y="104"/>
                    </a:lnTo>
                    <a:lnTo>
                      <a:pt x="56" y="103"/>
                    </a:lnTo>
                    <a:lnTo>
                      <a:pt x="56" y="102"/>
                    </a:lnTo>
                    <a:lnTo>
                      <a:pt x="57" y="102"/>
                    </a:lnTo>
                    <a:lnTo>
                      <a:pt x="57" y="101"/>
                    </a:lnTo>
                    <a:lnTo>
                      <a:pt x="57" y="100"/>
                    </a:lnTo>
                    <a:lnTo>
                      <a:pt x="57" y="99"/>
                    </a:lnTo>
                    <a:lnTo>
                      <a:pt x="58" y="98"/>
                    </a:lnTo>
                    <a:lnTo>
                      <a:pt x="58" y="98"/>
                    </a:lnTo>
                    <a:lnTo>
                      <a:pt x="59" y="97"/>
                    </a:lnTo>
                    <a:lnTo>
                      <a:pt x="60" y="95"/>
                    </a:lnTo>
                    <a:lnTo>
                      <a:pt x="60" y="94"/>
                    </a:lnTo>
                    <a:lnTo>
                      <a:pt x="61" y="93"/>
                    </a:lnTo>
                    <a:lnTo>
                      <a:pt x="62" y="91"/>
                    </a:lnTo>
                    <a:lnTo>
                      <a:pt x="64" y="90"/>
                    </a:lnTo>
                    <a:lnTo>
                      <a:pt x="65" y="89"/>
                    </a:lnTo>
                    <a:lnTo>
                      <a:pt x="65" y="88"/>
                    </a:lnTo>
                    <a:lnTo>
                      <a:pt x="66" y="87"/>
                    </a:lnTo>
                    <a:lnTo>
                      <a:pt x="66" y="86"/>
                    </a:lnTo>
                    <a:lnTo>
                      <a:pt x="66" y="85"/>
                    </a:lnTo>
                    <a:lnTo>
                      <a:pt x="66" y="85"/>
                    </a:lnTo>
                    <a:lnTo>
                      <a:pt x="65" y="85"/>
                    </a:lnTo>
                    <a:lnTo>
                      <a:pt x="63" y="85"/>
                    </a:lnTo>
                    <a:lnTo>
                      <a:pt x="62" y="85"/>
                    </a:lnTo>
                    <a:lnTo>
                      <a:pt x="60" y="85"/>
                    </a:lnTo>
                    <a:lnTo>
                      <a:pt x="58" y="85"/>
                    </a:lnTo>
                    <a:lnTo>
                      <a:pt x="57" y="86"/>
                    </a:lnTo>
                    <a:lnTo>
                      <a:pt x="55" y="86"/>
                    </a:lnTo>
                    <a:lnTo>
                      <a:pt x="54" y="86"/>
                    </a:lnTo>
                    <a:lnTo>
                      <a:pt x="52" y="86"/>
                    </a:lnTo>
                    <a:lnTo>
                      <a:pt x="50" y="86"/>
                    </a:lnTo>
                    <a:lnTo>
                      <a:pt x="49" y="86"/>
                    </a:lnTo>
                    <a:lnTo>
                      <a:pt x="47" y="86"/>
                    </a:lnTo>
                    <a:lnTo>
                      <a:pt x="47" y="86"/>
                    </a:lnTo>
                    <a:lnTo>
                      <a:pt x="46" y="86"/>
                    </a:lnTo>
                    <a:lnTo>
                      <a:pt x="46" y="87"/>
                    </a:lnTo>
                    <a:close/>
                  </a:path>
                </a:pathLst>
              </a:custGeom>
              <a:solidFill>
                <a:srgbClr val="D99966"/>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6" name="Freeform 174"/>
              <p:cNvSpPr>
                <a:spLocks/>
              </p:cNvSpPr>
              <p:nvPr/>
            </p:nvSpPr>
            <p:spPr bwMode="auto">
              <a:xfrm>
                <a:off x="2731" y="1734"/>
                <a:ext cx="161" cy="157"/>
              </a:xfrm>
              <a:custGeom>
                <a:avLst/>
                <a:gdLst/>
                <a:ahLst/>
                <a:cxnLst>
                  <a:cxn ang="0">
                    <a:pos x="68" y="29"/>
                  </a:cxn>
                  <a:cxn ang="0">
                    <a:pos x="67" y="60"/>
                  </a:cxn>
                  <a:cxn ang="0">
                    <a:pos x="67" y="61"/>
                  </a:cxn>
                  <a:cxn ang="0">
                    <a:pos x="66" y="64"/>
                  </a:cxn>
                  <a:cxn ang="0">
                    <a:pos x="66" y="66"/>
                  </a:cxn>
                  <a:cxn ang="0">
                    <a:pos x="65" y="68"/>
                  </a:cxn>
                  <a:cxn ang="0">
                    <a:pos x="65" y="70"/>
                  </a:cxn>
                  <a:cxn ang="0">
                    <a:pos x="65" y="72"/>
                  </a:cxn>
                  <a:cxn ang="0">
                    <a:pos x="64" y="74"/>
                  </a:cxn>
                  <a:cxn ang="0">
                    <a:pos x="67" y="81"/>
                  </a:cxn>
                  <a:cxn ang="0">
                    <a:pos x="26" y="157"/>
                  </a:cxn>
                  <a:cxn ang="0">
                    <a:pos x="126" y="156"/>
                  </a:cxn>
                  <a:cxn ang="0">
                    <a:pos x="106" y="93"/>
                  </a:cxn>
                  <a:cxn ang="0">
                    <a:pos x="101" y="74"/>
                  </a:cxn>
                  <a:cxn ang="0">
                    <a:pos x="101" y="72"/>
                  </a:cxn>
                  <a:cxn ang="0">
                    <a:pos x="101" y="70"/>
                  </a:cxn>
                  <a:cxn ang="0">
                    <a:pos x="101" y="68"/>
                  </a:cxn>
                  <a:cxn ang="0">
                    <a:pos x="101" y="66"/>
                  </a:cxn>
                  <a:cxn ang="0">
                    <a:pos x="101" y="64"/>
                  </a:cxn>
                  <a:cxn ang="0">
                    <a:pos x="101" y="62"/>
                  </a:cxn>
                  <a:cxn ang="0">
                    <a:pos x="101" y="60"/>
                  </a:cxn>
                  <a:cxn ang="0">
                    <a:pos x="101" y="58"/>
                  </a:cxn>
                  <a:cxn ang="0">
                    <a:pos x="161" y="28"/>
                  </a:cxn>
                  <a:cxn ang="0">
                    <a:pos x="160" y="26"/>
                  </a:cxn>
                  <a:cxn ang="0">
                    <a:pos x="158" y="26"/>
                  </a:cxn>
                  <a:cxn ang="0">
                    <a:pos x="156" y="25"/>
                  </a:cxn>
                  <a:cxn ang="0">
                    <a:pos x="153" y="24"/>
                  </a:cxn>
                  <a:cxn ang="0">
                    <a:pos x="151" y="24"/>
                  </a:cxn>
                  <a:cxn ang="0">
                    <a:pos x="149" y="24"/>
                  </a:cxn>
                  <a:cxn ang="0">
                    <a:pos x="146" y="23"/>
                  </a:cxn>
                  <a:cxn ang="0">
                    <a:pos x="143" y="23"/>
                  </a:cxn>
                  <a:cxn ang="0">
                    <a:pos x="139" y="22"/>
                  </a:cxn>
                  <a:cxn ang="0">
                    <a:pos x="135" y="21"/>
                  </a:cxn>
                  <a:cxn ang="0">
                    <a:pos x="131" y="20"/>
                  </a:cxn>
                  <a:cxn ang="0">
                    <a:pos x="127" y="19"/>
                  </a:cxn>
                  <a:cxn ang="0">
                    <a:pos x="123" y="18"/>
                  </a:cxn>
                  <a:cxn ang="0">
                    <a:pos x="119" y="18"/>
                  </a:cxn>
                  <a:cxn ang="0">
                    <a:pos x="115" y="17"/>
                  </a:cxn>
                  <a:cxn ang="0">
                    <a:pos x="111" y="16"/>
                  </a:cxn>
                  <a:cxn ang="0">
                    <a:pos x="108" y="15"/>
                  </a:cxn>
                  <a:cxn ang="0">
                    <a:pos x="105" y="15"/>
                  </a:cxn>
                  <a:cxn ang="0">
                    <a:pos x="102" y="14"/>
                  </a:cxn>
                  <a:cxn ang="0">
                    <a:pos x="101" y="14"/>
                  </a:cxn>
                  <a:cxn ang="0">
                    <a:pos x="99" y="13"/>
                  </a:cxn>
                  <a:cxn ang="0">
                    <a:pos x="89" y="0"/>
                  </a:cxn>
                  <a:cxn ang="0">
                    <a:pos x="66" y="15"/>
                  </a:cxn>
                  <a:cxn ang="0">
                    <a:pos x="14" y="24"/>
                  </a:cxn>
                </a:cxnLst>
                <a:rect l="0" t="0" r="r" b="b"/>
                <a:pathLst>
                  <a:path w="161" h="157">
                    <a:moveTo>
                      <a:pt x="0" y="29"/>
                    </a:moveTo>
                    <a:lnTo>
                      <a:pt x="68" y="29"/>
                    </a:lnTo>
                    <a:lnTo>
                      <a:pt x="67" y="59"/>
                    </a:lnTo>
                    <a:lnTo>
                      <a:pt x="67" y="60"/>
                    </a:lnTo>
                    <a:lnTo>
                      <a:pt x="67" y="61"/>
                    </a:lnTo>
                    <a:lnTo>
                      <a:pt x="67" y="61"/>
                    </a:lnTo>
                    <a:lnTo>
                      <a:pt x="67" y="63"/>
                    </a:lnTo>
                    <a:lnTo>
                      <a:pt x="66" y="64"/>
                    </a:lnTo>
                    <a:lnTo>
                      <a:pt x="66" y="65"/>
                    </a:lnTo>
                    <a:lnTo>
                      <a:pt x="66" y="66"/>
                    </a:lnTo>
                    <a:lnTo>
                      <a:pt x="66" y="67"/>
                    </a:lnTo>
                    <a:lnTo>
                      <a:pt x="65" y="68"/>
                    </a:lnTo>
                    <a:lnTo>
                      <a:pt x="65" y="69"/>
                    </a:lnTo>
                    <a:lnTo>
                      <a:pt x="65" y="70"/>
                    </a:lnTo>
                    <a:lnTo>
                      <a:pt x="65" y="71"/>
                    </a:lnTo>
                    <a:lnTo>
                      <a:pt x="65" y="72"/>
                    </a:lnTo>
                    <a:lnTo>
                      <a:pt x="65" y="73"/>
                    </a:lnTo>
                    <a:lnTo>
                      <a:pt x="64" y="74"/>
                    </a:lnTo>
                    <a:lnTo>
                      <a:pt x="64" y="75"/>
                    </a:lnTo>
                    <a:lnTo>
                      <a:pt x="67" y="81"/>
                    </a:lnTo>
                    <a:lnTo>
                      <a:pt x="49" y="115"/>
                    </a:lnTo>
                    <a:lnTo>
                      <a:pt x="26" y="157"/>
                    </a:lnTo>
                    <a:lnTo>
                      <a:pt x="112" y="157"/>
                    </a:lnTo>
                    <a:lnTo>
                      <a:pt x="126" y="156"/>
                    </a:lnTo>
                    <a:lnTo>
                      <a:pt x="113" y="121"/>
                    </a:lnTo>
                    <a:lnTo>
                      <a:pt x="106" y="93"/>
                    </a:lnTo>
                    <a:lnTo>
                      <a:pt x="102" y="80"/>
                    </a:lnTo>
                    <a:lnTo>
                      <a:pt x="101" y="74"/>
                    </a:lnTo>
                    <a:lnTo>
                      <a:pt x="101" y="73"/>
                    </a:lnTo>
                    <a:lnTo>
                      <a:pt x="101" y="72"/>
                    </a:lnTo>
                    <a:lnTo>
                      <a:pt x="101" y="71"/>
                    </a:lnTo>
                    <a:lnTo>
                      <a:pt x="101" y="70"/>
                    </a:lnTo>
                    <a:lnTo>
                      <a:pt x="101" y="69"/>
                    </a:lnTo>
                    <a:lnTo>
                      <a:pt x="101" y="68"/>
                    </a:lnTo>
                    <a:lnTo>
                      <a:pt x="101" y="67"/>
                    </a:lnTo>
                    <a:lnTo>
                      <a:pt x="101" y="66"/>
                    </a:lnTo>
                    <a:lnTo>
                      <a:pt x="101" y="65"/>
                    </a:lnTo>
                    <a:lnTo>
                      <a:pt x="101" y="64"/>
                    </a:lnTo>
                    <a:lnTo>
                      <a:pt x="101" y="62"/>
                    </a:lnTo>
                    <a:lnTo>
                      <a:pt x="101" y="62"/>
                    </a:lnTo>
                    <a:lnTo>
                      <a:pt x="101" y="61"/>
                    </a:lnTo>
                    <a:lnTo>
                      <a:pt x="101" y="60"/>
                    </a:lnTo>
                    <a:lnTo>
                      <a:pt x="101" y="59"/>
                    </a:lnTo>
                    <a:lnTo>
                      <a:pt x="101" y="58"/>
                    </a:lnTo>
                    <a:lnTo>
                      <a:pt x="100" y="30"/>
                    </a:lnTo>
                    <a:lnTo>
                      <a:pt x="161" y="28"/>
                    </a:lnTo>
                    <a:lnTo>
                      <a:pt x="161" y="27"/>
                    </a:lnTo>
                    <a:lnTo>
                      <a:pt x="160" y="26"/>
                    </a:lnTo>
                    <a:lnTo>
                      <a:pt x="159" y="26"/>
                    </a:lnTo>
                    <a:lnTo>
                      <a:pt x="158" y="26"/>
                    </a:lnTo>
                    <a:lnTo>
                      <a:pt x="157" y="25"/>
                    </a:lnTo>
                    <a:lnTo>
                      <a:pt x="156" y="25"/>
                    </a:lnTo>
                    <a:lnTo>
                      <a:pt x="155" y="25"/>
                    </a:lnTo>
                    <a:lnTo>
                      <a:pt x="153" y="24"/>
                    </a:lnTo>
                    <a:lnTo>
                      <a:pt x="152" y="24"/>
                    </a:lnTo>
                    <a:lnTo>
                      <a:pt x="151" y="24"/>
                    </a:lnTo>
                    <a:lnTo>
                      <a:pt x="150" y="24"/>
                    </a:lnTo>
                    <a:lnTo>
                      <a:pt x="149" y="24"/>
                    </a:lnTo>
                    <a:lnTo>
                      <a:pt x="147" y="23"/>
                    </a:lnTo>
                    <a:lnTo>
                      <a:pt x="146" y="23"/>
                    </a:lnTo>
                    <a:lnTo>
                      <a:pt x="144" y="23"/>
                    </a:lnTo>
                    <a:lnTo>
                      <a:pt x="143" y="23"/>
                    </a:lnTo>
                    <a:lnTo>
                      <a:pt x="141" y="22"/>
                    </a:lnTo>
                    <a:lnTo>
                      <a:pt x="139" y="22"/>
                    </a:lnTo>
                    <a:lnTo>
                      <a:pt x="137" y="21"/>
                    </a:lnTo>
                    <a:lnTo>
                      <a:pt x="135" y="21"/>
                    </a:lnTo>
                    <a:lnTo>
                      <a:pt x="133" y="21"/>
                    </a:lnTo>
                    <a:lnTo>
                      <a:pt x="131" y="20"/>
                    </a:lnTo>
                    <a:lnTo>
                      <a:pt x="129" y="20"/>
                    </a:lnTo>
                    <a:lnTo>
                      <a:pt x="127" y="19"/>
                    </a:lnTo>
                    <a:lnTo>
                      <a:pt x="125" y="19"/>
                    </a:lnTo>
                    <a:lnTo>
                      <a:pt x="123" y="18"/>
                    </a:lnTo>
                    <a:lnTo>
                      <a:pt x="120" y="18"/>
                    </a:lnTo>
                    <a:lnTo>
                      <a:pt x="119" y="18"/>
                    </a:lnTo>
                    <a:lnTo>
                      <a:pt x="116" y="17"/>
                    </a:lnTo>
                    <a:lnTo>
                      <a:pt x="115" y="17"/>
                    </a:lnTo>
                    <a:lnTo>
                      <a:pt x="113" y="17"/>
                    </a:lnTo>
                    <a:lnTo>
                      <a:pt x="111" y="16"/>
                    </a:lnTo>
                    <a:lnTo>
                      <a:pt x="109" y="16"/>
                    </a:lnTo>
                    <a:lnTo>
                      <a:pt x="108" y="15"/>
                    </a:lnTo>
                    <a:lnTo>
                      <a:pt x="106" y="15"/>
                    </a:lnTo>
                    <a:lnTo>
                      <a:pt x="105" y="15"/>
                    </a:lnTo>
                    <a:lnTo>
                      <a:pt x="103" y="14"/>
                    </a:lnTo>
                    <a:lnTo>
                      <a:pt x="102" y="14"/>
                    </a:lnTo>
                    <a:lnTo>
                      <a:pt x="101" y="14"/>
                    </a:lnTo>
                    <a:lnTo>
                      <a:pt x="101" y="14"/>
                    </a:lnTo>
                    <a:lnTo>
                      <a:pt x="99" y="13"/>
                    </a:lnTo>
                    <a:lnTo>
                      <a:pt x="99" y="13"/>
                    </a:lnTo>
                    <a:lnTo>
                      <a:pt x="99" y="4"/>
                    </a:lnTo>
                    <a:lnTo>
                      <a:pt x="89" y="0"/>
                    </a:lnTo>
                    <a:lnTo>
                      <a:pt x="68" y="2"/>
                    </a:lnTo>
                    <a:lnTo>
                      <a:pt x="66" y="15"/>
                    </a:lnTo>
                    <a:lnTo>
                      <a:pt x="49" y="17"/>
                    </a:lnTo>
                    <a:lnTo>
                      <a:pt x="14" y="24"/>
                    </a:lnTo>
                    <a:lnTo>
                      <a:pt x="0" y="2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7" name="Freeform 175"/>
              <p:cNvSpPr>
                <a:spLocks/>
              </p:cNvSpPr>
              <p:nvPr/>
            </p:nvSpPr>
            <p:spPr bwMode="auto">
              <a:xfrm>
                <a:off x="2756" y="1814"/>
                <a:ext cx="64" cy="76"/>
              </a:xfrm>
              <a:custGeom>
                <a:avLst/>
                <a:gdLst/>
                <a:ahLst/>
                <a:cxnLst>
                  <a:cxn ang="0">
                    <a:pos x="55" y="0"/>
                  </a:cxn>
                  <a:cxn ang="0">
                    <a:pos x="54" y="2"/>
                  </a:cxn>
                  <a:cxn ang="0">
                    <a:pos x="54" y="3"/>
                  </a:cxn>
                  <a:cxn ang="0">
                    <a:pos x="54" y="5"/>
                  </a:cxn>
                  <a:cxn ang="0">
                    <a:pos x="53" y="6"/>
                  </a:cxn>
                  <a:cxn ang="0">
                    <a:pos x="52" y="9"/>
                  </a:cxn>
                  <a:cxn ang="0">
                    <a:pos x="51" y="11"/>
                  </a:cxn>
                  <a:cxn ang="0">
                    <a:pos x="50" y="14"/>
                  </a:cxn>
                  <a:cxn ang="0">
                    <a:pos x="48" y="17"/>
                  </a:cxn>
                  <a:cxn ang="0">
                    <a:pos x="45" y="19"/>
                  </a:cxn>
                  <a:cxn ang="0">
                    <a:pos x="43" y="22"/>
                  </a:cxn>
                  <a:cxn ang="0">
                    <a:pos x="41" y="25"/>
                  </a:cxn>
                  <a:cxn ang="0">
                    <a:pos x="39" y="27"/>
                  </a:cxn>
                  <a:cxn ang="0">
                    <a:pos x="37" y="29"/>
                  </a:cxn>
                  <a:cxn ang="0">
                    <a:pos x="36" y="31"/>
                  </a:cxn>
                  <a:cxn ang="0">
                    <a:pos x="35" y="32"/>
                  </a:cxn>
                  <a:cxn ang="0">
                    <a:pos x="34" y="34"/>
                  </a:cxn>
                  <a:cxn ang="0">
                    <a:pos x="34" y="36"/>
                  </a:cxn>
                  <a:cxn ang="0">
                    <a:pos x="33" y="38"/>
                  </a:cxn>
                  <a:cxn ang="0">
                    <a:pos x="33" y="40"/>
                  </a:cxn>
                  <a:cxn ang="0">
                    <a:pos x="34" y="43"/>
                  </a:cxn>
                  <a:cxn ang="0">
                    <a:pos x="34" y="45"/>
                  </a:cxn>
                  <a:cxn ang="0">
                    <a:pos x="37" y="48"/>
                  </a:cxn>
                  <a:cxn ang="0">
                    <a:pos x="40" y="50"/>
                  </a:cxn>
                  <a:cxn ang="0">
                    <a:pos x="44" y="52"/>
                  </a:cxn>
                  <a:cxn ang="0">
                    <a:pos x="48" y="54"/>
                  </a:cxn>
                  <a:cxn ang="0">
                    <a:pos x="52" y="55"/>
                  </a:cxn>
                  <a:cxn ang="0">
                    <a:pos x="55" y="56"/>
                  </a:cxn>
                  <a:cxn ang="0">
                    <a:pos x="58" y="58"/>
                  </a:cxn>
                  <a:cxn ang="0">
                    <a:pos x="61" y="60"/>
                  </a:cxn>
                  <a:cxn ang="0">
                    <a:pos x="63" y="61"/>
                  </a:cxn>
                  <a:cxn ang="0">
                    <a:pos x="64" y="64"/>
                  </a:cxn>
                  <a:cxn ang="0">
                    <a:pos x="62" y="66"/>
                  </a:cxn>
                  <a:cxn ang="0">
                    <a:pos x="59" y="68"/>
                  </a:cxn>
                  <a:cxn ang="0">
                    <a:pos x="57" y="69"/>
                  </a:cxn>
                  <a:cxn ang="0">
                    <a:pos x="55" y="70"/>
                  </a:cxn>
                  <a:cxn ang="0">
                    <a:pos x="52" y="72"/>
                  </a:cxn>
                  <a:cxn ang="0">
                    <a:pos x="49" y="72"/>
                  </a:cxn>
                  <a:cxn ang="0">
                    <a:pos x="46" y="73"/>
                  </a:cxn>
                  <a:cxn ang="0">
                    <a:pos x="43" y="74"/>
                  </a:cxn>
                  <a:cxn ang="0">
                    <a:pos x="41" y="75"/>
                  </a:cxn>
                  <a:cxn ang="0">
                    <a:pos x="38" y="75"/>
                  </a:cxn>
                  <a:cxn ang="0">
                    <a:pos x="35" y="76"/>
                  </a:cxn>
                  <a:cxn ang="0">
                    <a:pos x="0" y="76"/>
                  </a:cxn>
                  <a:cxn ang="0">
                    <a:pos x="34" y="11"/>
                  </a:cxn>
                  <a:cxn ang="0">
                    <a:pos x="42" y="0"/>
                  </a:cxn>
                </a:cxnLst>
                <a:rect l="0" t="0" r="r" b="b"/>
                <a:pathLst>
                  <a:path w="64" h="76">
                    <a:moveTo>
                      <a:pt x="55" y="0"/>
                    </a:moveTo>
                    <a:lnTo>
                      <a:pt x="55" y="0"/>
                    </a:lnTo>
                    <a:lnTo>
                      <a:pt x="55" y="1"/>
                    </a:lnTo>
                    <a:lnTo>
                      <a:pt x="54" y="2"/>
                    </a:lnTo>
                    <a:lnTo>
                      <a:pt x="54" y="2"/>
                    </a:lnTo>
                    <a:lnTo>
                      <a:pt x="54" y="3"/>
                    </a:lnTo>
                    <a:lnTo>
                      <a:pt x="54" y="4"/>
                    </a:lnTo>
                    <a:lnTo>
                      <a:pt x="54" y="5"/>
                    </a:lnTo>
                    <a:lnTo>
                      <a:pt x="54" y="5"/>
                    </a:lnTo>
                    <a:lnTo>
                      <a:pt x="53" y="6"/>
                    </a:lnTo>
                    <a:lnTo>
                      <a:pt x="53" y="8"/>
                    </a:lnTo>
                    <a:lnTo>
                      <a:pt x="52" y="9"/>
                    </a:lnTo>
                    <a:lnTo>
                      <a:pt x="52" y="10"/>
                    </a:lnTo>
                    <a:lnTo>
                      <a:pt x="51" y="11"/>
                    </a:lnTo>
                    <a:lnTo>
                      <a:pt x="51" y="13"/>
                    </a:lnTo>
                    <a:lnTo>
                      <a:pt x="50" y="14"/>
                    </a:lnTo>
                    <a:lnTo>
                      <a:pt x="48" y="15"/>
                    </a:lnTo>
                    <a:lnTo>
                      <a:pt x="48" y="17"/>
                    </a:lnTo>
                    <a:lnTo>
                      <a:pt x="46" y="18"/>
                    </a:lnTo>
                    <a:lnTo>
                      <a:pt x="45" y="19"/>
                    </a:lnTo>
                    <a:lnTo>
                      <a:pt x="44" y="21"/>
                    </a:lnTo>
                    <a:lnTo>
                      <a:pt x="43" y="22"/>
                    </a:lnTo>
                    <a:lnTo>
                      <a:pt x="42" y="23"/>
                    </a:lnTo>
                    <a:lnTo>
                      <a:pt x="41" y="25"/>
                    </a:lnTo>
                    <a:lnTo>
                      <a:pt x="40" y="26"/>
                    </a:lnTo>
                    <a:lnTo>
                      <a:pt x="39" y="27"/>
                    </a:lnTo>
                    <a:lnTo>
                      <a:pt x="38" y="28"/>
                    </a:lnTo>
                    <a:lnTo>
                      <a:pt x="37" y="29"/>
                    </a:lnTo>
                    <a:lnTo>
                      <a:pt x="37" y="30"/>
                    </a:lnTo>
                    <a:lnTo>
                      <a:pt x="36" y="31"/>
                    </a:lnTo>
                    <a:lnTo>
                      <a:pt x="36" y="32"/>
                    </a:lnTo>
                    <a:lnTo>
                      <a:pt x="35" y="32"/>
                    </a:lnTo>
                    <a:lnTo>
                      <a:pt x="35" y="33"/>
                    </a:lnTo>
                    <a:lnTo>
                      <a:pt x="34" y="34"/>
                    </a:lnTo>
                    <a:lnTo>
                      <a:pt x="34" y="35"/>
                    </a:lnTo>
                    <a:lnTo>
                      <a:pt x="34" y="36"/>
                    </a:lnTo>
                    <a:lnTo>
                      <a:pt x="33" y="37"/>
                    </a:lnTo>
                    <a:lnTo>
                      <a:pt x="33" y="38"/>
                    </a:lnTo>
                    <a:lnTo>
                      <a:pt x="33" y="39"/>
                    </a:lnTo>
                    <a:lnTo>
                      <a:pt x="33" y="40"/>
                    </a:lnTo>
                    <a:lnTo>
                      <a:pt x="33" y="42"/>
                    </a:lnTo>
                    <a:lnTo>
                      <a:pt x="34" y="43"/>
                    </a:lnTo>
                    <a:lnTo>
                      <a:pt x="34" y="44"/>
                    </a:lnTo>
                    <a:lnTo>
                      <a:pt x="34" y="45"/>
                    </a:lnTo>
                    <a:lnTo>
                      <a:pt x="36" y="46"/>
                    </a:lnTo>
                    <a:lnTo>
                      <a:pt x="37" y="48"/>
                    </a:lnTo>
                    <a:lnTo>
                      <a:pt x="39" y="49"/>
                    </a:lnTo>
                    <a:lnTo>
                      <a:pt x="40" y="50"/>
                    </a:lnTo>
                    <a:lnTo>
                      <a:pt x="42" y="51"/>
                    </a:lnTo>
                    <a:lnTo>
                      <a:pt x="44" y="52"/>
                    </a:lnTo>
                    <a:lnTo>
                      <a:pt x="46" y="53"/>
                    </a:lnTo>
                    <a:lnTo>
                      <a:pt x="48" y="54"/>
                    </a:lnTo>
                    <a:lnTo>
                      <a:pt x="50" y="54"/>
                    </a:lnTo>
                    <a:lnTo>
                      <a:pt x="52" y="55"/>
                    </a:lnTo>
                    <a:lnTo>
                      <a:pt x="54" y="56"/>
                    </a:lnTo>
                    <a:lnTo>
                      <a:pt x="55" y="56"/>
                    </a:lnTo>
                    <a:lnTo>
                      <a:pt x="57" y="57"/>
                    </a:lnTo>
                    <a:lnTo>
                      <a:pt x="58" y="58"/>
                    </a:lnTo>
                    <a:lnTo>
                      <a:pt x="60" y="59"/>
                    </a:lnTo>
                    <a:lnTo>
                      <a:pt x="61" y="60"/>
                    </a:lnTo>
                    <a:lnTo>
                      <a:pt x="62" y="61"/>
                    </a:lnTo>
                    <a:lnTo>
                      <a:pt x="63" y="61"/>
                    </a:lnTo>
                    <a:lnTo>
                      <a:pt x="64" y="63"/>
                    </a:lnTo>
                    <a:lnTo>
                      <a:pt x="64" y="64"/>
                    </a:lnTo>
                    <a:lnTo>
                      <a:pt x="63" y="65"/>
                    </a:lnTo>
                    <a:lnTo>
                      <a:pt x="62" y="66"/>
                    </a:lnTo>
                    <a:lnTo>
                      <a:pt x="61" y="68"/>
                    </a:lnTo>
                    <a:lnTo>
                      <a:pt x="59" y="68"/>
                    </a:lnTo>
                    <a:lnTo>
                      <a:pt x="58" y="69"/>
                    </a:lnTo>
                    <a:lnTo>
                      <a:pt x="57" y="69"/>
                    </a:lnTo>
                    <a:lnTo>
                      <a:pt x="56" y="70"/>
                    </a:lnTo>
                    <a:lnTo>
                      <a:pt x="55" y="70"/>
                    </a:lnTo>
                    <a:lnTo>
                      <a:pt x="53" y="71"/>
                    </a:lnTo>
                    <a:lnTo>
                      <a:pt x="52" y="72"/>
                    </a:lnTo>
                    <a:lnTo>
                      <a:pt x="51" y="72"/>
                    </a:lnTo>
                    <a:lnTo>
                      <a:pt x="49" y="72"/>
                    </a:lnTo>
                    <a:lnTo>
                      <a:pt x="48" y="73"/>
                    </a:lnTo>
                    <a:lnTo>
                      <a:pt x="46" y="73"/>
                    </a:lnTo>
                    <a:lnTo>
                      <a:pt x="45" y="74"/>
                    </a:lnTo>
                    <a:lnTo>
                      <a:pt x="43" y="74"/>
                    </a:lnTo>
                    <a:lnTo>
                      <a:pt x="42" y="74"/>
                    </a:lnTo>
                    <a:lnTo>
                      <a:pt x="41" y="75"/>
                    </a:lnTo>
                    <a:lnTo>
                      <a:pt x="40" y="75"/>
                    </a:lnTo>
                    <a:lnTo>
                      <a:pt x="38" y="75"/>
                    </a:lnTo>
                    <a:lnTo>
                      <a:pt x="36" y="76"/>
                    </a:lnTo>
                    <a:lnTo>
                      <a:pt x="35" y="76"/>
                    </a:lnTo>
                    <a:lnTo>
                      <a:pt x="35" y="76"/>
                    </a:lnTo>
                    <a:lnTo>
                      <a:pt x="0" y="76"/>
                    </a:lnTo>
                    <a:lnTo>
                      <a:pt x="18" y="47"/>
                    </a:lnTo>
                    <a:lnTo>
                      <a:pt x="34" y="11"/>
                    </a:lnTo>
                    <a:lnTo>
                      <a:pt x="40" y="2"/>
                    </a:lnTo>
                    <a:lnTo>
                      <a:pt x="42" y="0"/>
                    </a:lnTo>
                    <a:lnTo>
                      <a:pt x="55"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8" name="Freeform 176"/>
              <p:cNvSpPr>
                <a:spLocks/>
              </p:cNvSpPr>
              <p:nvPr/>
            </p:nvSpPr>
            <p:spPr bwMode="auto">
              <a:xfrm>
                <a:off x="2753" y="1818"/>
                <a:ext cx="46" cy="73"/>
              </a:xfrm>
              <a:custGeom>
                <a:avLst/>
                <a:gdLst/>
                <a:ahLst/>
                <a:cxnLst>
                  <a:cxn ang="0">
                    <a:pos x="10" y="72"/>
                  </a:cxn>
                  <a:cxn ang="0">
                    <a:pos x="0" y="71"/>
                  </a:cxn>
                  <a:cxn ang="0">
                    <a:pos x="1" y="69"/>
                  </a:cxn>
                  <a:cxn ang="0">
                    <a:pos x="2" y="68"/>
                  </a:cxn>
                  <a:cxn ang="0">
                    <a:pos x="4" y="66"/>
                  </a:cxn>
                  <a:cxn ang="0">
                    <a:pos x="4" y="64"/>
                  </a:cxn>
                  <a:cxn ang="0">
                    <a:pos x="6" y="63"/>
                  </a:cxn>
                  <a:cxn ang="0">
                    <a:pos x="7" y="61"/>
                  </a:cxn>
                  <a:cxn ang="0">
                    <a:pos x="8" y="59"/>
                  </a:cxn>
                  <a:cxn ang="0">
                    <a:pos x="10" y="57"/>
                  </a:cxn>
                  <a:cxn ang="0">
                    <a:pos x="10" y="55"/>
                  </a:cxn>
                  <a:cxn ang="0">
                    <a:pos x="12" y="53"/>
                  </a:cxn>
                  <a:cxn ang="0">
                    <a:pos x="13" y="51"/>
                  </a:cxn>
                  <a:cxn ang="0">
                    <a:pos x="14" y="49"/>
                  </a:cxn>
                  <a:cxn ang="0">
                    <a:pos x="15" y="47"/>
                  </a:cxn>
                  <a:cxn ang="0">
                    <a:pos x="17" y="46"/>
                  </a:cxn>
                  <a:cxn ang="0">
                    <a:pos x="18" y="44"/>
                  </a:cxn>
                  <a:cxn ang="0">
                    <a:pos x="19" y="41"/>
                  </a:cxn>
                  <a:cxn ang="0">
                    <a:pos x="20" y="39"/>
                  </a:cxn>
                  <a:cxn ang="0">
                    <a:pos x="22" y="36"/>
                  </a:cxn>
                  <a:cxn ang="0">
                    <a:pos x="22" y="33"/>
                  </a:cxn>
                  <a:cxn ang="0">
                    <a:pos x="23" y="32"/>
                  </a:cxn>
                  <a:cxn ang="0">
                    <a:pos x="24" y="30"/>
                  </a:cxn>
                  <a:cxn ang="0">
                    <a:pos x="25" y="28"/>
                  </a:cxn>
                  <a:cxn ang="0">
                    <a:pos x="25" y="26"/>
                  </a:cxn>
                  <a:cxn ang="0">
                    <a:pos x="26" y="24"/>
                  </a:cxn>
                  <a:cxn ang="0">
                    <a:pos x="27" y="22"/>
                  </a:cxn>
                  <a:cxn ang="0">
                    <a:pos x="28" y="19"/>
                  </a:cxn>
                  <a:cxn ang="0">
                    <a:pos x="28" y="17"/>
                  </a:cxn>
                  <a:cxn ang="0">
                    <a:pos x="29" y="16"/>
                  </a:cxn>
                  <a:cxn ang="0">
                    <a:pos x="29" y="14"/>
                  </a:cxn>
                  <a:cxn ang="0">
                    <a:pos x="30" y="11"/>
                  </a:cxn>
                  <a:cxn ang="0">
                    <a:pos x="31" y="10"/>
                  </a:cxn>
                  <a:cxn ang="0">
                    <a:pos x="32" y="8"/>
                  </a:cxn>
                  <a:cxn ang="0">
                    <a:pos x="33" y="6"/>
                  </a:cxn>
                  <a:cxn ang="0">
                    <a:pos x="34" y="5"/>
                  </a:cxn>
                  <a:cxn ang="0">
                    <a:pos x="37" y="2"/>
                  </a:cxn>
                  <a:cxn ang="0">
                    <a:pos x="38" y="1"/>
                  </a:cxn>
                  <a:cxn ang="0">
                    <a:pos x="40" y="0"/>
                  </a:cxn>
                  <a:cxn ang="0">
                    <a:pos x="43" y="0"/>
                  </a:cxn>
                  <a:cxn ang="0">
                    <a:pos x="45" y="1"/>
                  </a:cxn>
                </a:cxnLst>
                <a:rect l="0" t="0" r="r" b="b"/>
                <a:pathLst>
                  <a:path w="46" h="73">
                    <a:moveTo>
                      <a:pt x="46" y="1"/>
                    </a:moveTo>
                    <a:lnTo>
                      <a:pt x="10" y="72"/>
                    </a:lnTo>
                    <a:lnTo>
                      <a:pt x="0" y="73"/>
                    </a:lnTo>
                    <a:lnTo>
                      <a:pt x="0" y="71"/>
                    </a:lnTo>
                    <a:lnTo>
                      <a:pt x="0" y="70"/>
                    </a:lnTo>
                    <a:lnTo>
                      <a:pt x="1" y="69"/>
                    </a:lnTo>
                    <a:lnTo>
                      <a:pt x="2" y="68"/>
                    </a:lnTo>
                    <a:lnTo>
                      <a:pt x="2" y="68"/>
                    </a:lnTo>
                    <a:lnTo>
                      <a:pt x="3" y="67"/>
                    </a:lnTo>
                    <a:lnTo>
                      <a:pt x="4" y="66"/>
                    </a:lnTo>
                    <a:lnTo>
                      <a:pt x="4" y="65"/>
                    </a:lnTo>
                    <a:lnTo>
                      <a:pt x="4" y="64"/>
                    </a:lnTo>
                    <a:lnTo>
                      <a:pt x="5" y="63"/>
                    </a:lnTo>
                    <a:lnTo>
                      <a:pt x="6" y="63"/>
                    </a:lnTo>
                    <a:lnTo>
                      <a:pt x="7" y="62"/>
                    </a:lnTo>
                    <a:lnTo>
                      <a:pt x="7" y="61"/>
                    </a:lnTo>
                    <a:lnTo>
                      <a:pt x="8" y="59"/>
                    </a:lnTo>
                    <a:lnTo>
                      <a:pt x="8" y="59"/>
                    </a:lnTo>
                    <a:lnTo>
                      <a:pt x="9" y="58"/>
                    </a:lnTo>
                    <a:lnTo>
                      <a:pt x="10" y="57"/>
                    </a:lnTo>
                    <a:lnTo>
                      <a:pt x="10" y="57"/>
                    </a:lnTo>
                    <a:lnTo>
                      <a:pt x="10" y="55"/>
                    </a:lnTo>
                    <a:lnTo>
                      <a:pt x="11" y="54"/>
                    </a:lnTo>
                    <a:lnTo>
                      <a:pt x="12" y="53"/>
                    </a:lnTo>
                    <a:lnTo>
                      <a:pt x="13" y="52"/>
                    </a:lnTo>
                    <a:lnTo>
                      <a:pt x="13" y="51"/>
                    </a:lnTo>
                    <a:lnTo>
                      <a:pt x="14" y="50"/>
                    </a:lnTo>
                    <a:lnTo>
                      <a:pt x="14" y="49"/>
                    </a:lnTo>
                    <a:lnTo>
                      <a:pt x="15" y="48"/>
                    </a:lnTo>
                    <a:lnTo>
                      <a:pt x="15" y="47"/>
                    </a:lnTo>
                    <a:lnTo>
                      <a:pt x="16" y="47"/>
                    </a:lnTo>
                    <a:lnTo>
                      <a:pt x="17" y="46"/>
                    </a:lnTo>
                    <a:lnTo>
                      <a:pt x="17" y="45"/>
                    </a:lnTo>
                    <a:lnTo>
                      <a:pt x="18" y="44"/>
                    </a:lnTo>
                    <a:lnTo>
                      <a:pt x="18" y="43"/>
                    </a:lnTo>
                    <a:lnTo>
                      <a:pt x="19" y="41"/>
                    </a:lnTo>
                    <a:lnTo>
                      <a:pt x="20" y="40"/>
                    </a:lnTo>
                    <a:lnTo>
                      <a:pt x="20" y="39"/>
                    </a:lnTo>
                    <a:lnTo>
                      <a:pt x="21" y="37"/>
                    </a:lnTo>
                    <a:lnTo>
                      <a:pt x="22" y="36"/>
                    </a:lnTo>
                    <a:lnTo>
                      <a:pt x="22" y="34"/>
                    </a:lnTo>
                    <a:lnTo>
                      <a:pt x="22" y="33"/>
                    </a:lnTo>
                    <a:lnTo>
                      <a:pt x="23" y="33"/>
                    </a:lnTo>
                    <a:lnTo>
                      <a:pt x="23" y="32"/>
                    </a:lnTo>
                    <a:lnTo>
                      <a:pt x="24" y="31"/>
                    </a:lnTo>
                    <a:lnTo>
                      <a:pt x="24" y="30"/>
                    </a:lnTo>
                    <a:lnTo>
                      <a:pt x="25" y="29"/>
                    </a:lnTo>
                    <a:lnTo>
                      <a:pt x="25" y="28"/>
                    </a:lnTo>
                    <a:lnTo>
                      <a:pt x="25" y="27"/>
                    </a:lnTo>
                    <a:lnTo>
                      <a:pt x="25" y="26"/>
                    </a:lnTo>
                    <a:lnTo>
                      <a:pt x="26" y="25"/>
                    </a:lnTo>
                    <a:lnTo>
                      <a:pt x="26" y="24"/>
                    </a:lnTo>
                    <a:lnTo>
                      <a:pt x="27" y="23"/>
                    </a:lnTo>
                    <a:lnTo>
                      <a:pt x="27" y="22"/>
                    </a:lnTo>
                    <a:lnTo>
                      <a:pt x="27" y="20"/>
                    </a:lnTo>
                    <a:lnTo>
                      <a:pt x="28" y="19"/>
                    </a:lnTo>
                    <a:lnTo>
                      <a:pt x="28" y="18"/>
                    </a:lnTo>
                    <a:lnTo>
                      <a:pt x="28" y="17"/>
                    </a:lnTo>
                    <a:lnTo>
                      <a:pt x="29" y="17"/>
                    </a:lnTo>
                    <a:lnTo>
                      <a:pt x="29" y="16"/>
                    </a:lnTo>
                    <a:lnTo>
                      <a:pt x="29" y="15"/>
                    </a:lnTo>
                    <a:lnTo>
                      <a:pt x="29" y="14"/>
                    </a:lnTo>
                    <a:lnTo>
                      <a:pt x="30" y="13"/>
                    </a:lnTo>
                    <a:lnTo>
                      <a:pt x="30" y="11"/>
                    </a:lnTo>
                    <a:lnTo>
                      <a:pt x="31" y="11"/>
                    </a:lnTo>
                    <a:lnTo>
                      <a:pt x="31" y="10"/>
                    </a:lnTo>
                    <a:lnTo>
                      <a:pt x="32" y="9"/>
                    </a:lnTo>
                    <a:lnTo>
                      <a:pt x="32" y="8"/>
                    </a:lnTo>
                    <a:lnTo>
                      <a:pt x="32" y="7"/>
                    </a:lnTo>
                    <a:lnTo>
                      <a:pt x="33" y="6"/>
                    </a:lnTo>
                    <a:lnTo>
                      <a:pt x="33" y="6"/>
                    </a:lnTo>
                    <a:lnTo>
                      <a:pt x="34" y="5"/>
                    </a:lnTo>
                    <a:lnTo>
                      <a:pt x="36" y="3"/>
                    </a:lnTo>
                    <a:lnTo>
                      <a:pt x="37" y="2"/>
                    </a:lnTo>
                    <a:lnTo>
                      <a:pt x="37" y="2"/>
                    </a:lnTo>
                    <a:lnTo>
                      <a:pt x="38" y="1"/>
                    </a:lnTo>
                    <a:lnTo>
                      <a:pt x="39" y="1"/>
                    </a:lnTo>
                    <a:lnTo>
                      <a:pt x="40" y="0"/>
                    </a:lnTo>
                    <a:lnTo>
                      <a:pt x="42" y="0"/>
                    </a:lnTo>
                    <a:lnTo>
                      <a:pt x="43" y="0"/>
                    </a:lnTo>
                    <a:lnTo>
                      <a:pt x="44" y="0"/>
                    </a:lnTo>
                    <a:lnTo>
                      <a:pt x="45" y="1"/>
                    </a:lnTo>
                    <a:lnTo>
                      <a:pt x="46"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49" name="Freeform 177"/>
              <p:cNvSpPr>
                <a:spLocks/>
              </p:cNvSpPr>
              <p:nvPr/>
            </p:nvSpPr>
            <p:spPr bwMode="auto">
              <a:xfrm>
                <a:off x="2765" y="1751"/>
                <a:ext cx="22" cy="7"/>
              </a:xfrm>
              <a:custGeom>
                <a:avLst/>
                <a:gdLst/>
                <a:ahLst/>
                <a:cxnLst>
                  <a:cxn ang="0">
                    <a:pos x="0" y="4"/>
                  </a:cxn>
                  <a:cxn ang="0">
                    <a:pos x="1" y="4"/>
                  </a:cxn>
                  <a:cxn ang="0">
                    <a:pos x="3" y="5"/>
                  </a:cxn>
                  <a:cxn ang="0">
                    <a:pos x="4" y="6"/>
                  </a:cxn>
                  <a:cxn ang="0">
                    <a:pos x="5" y="6"/>
                  </a:cxn>
                  <a:cxn ang="0">
                    <a:pos x="6" y="7"/>
                  </a:cxn>
                  <a:cxn ang="0">
                    <a:pos x="8" y="7"/>
                  </a:cxn>
                  <a:cxn ang="0">
                    <a:pos x="10" y="7"/>
                  </a:cxn>
                  <a:cxn ang="0">
                    <a:pos x="11" y="6"/>
                  </a:cxn>
                  <a:cxn ang="0">
                    <a:pos x="13" y="6"/>
                  </a:cxn>
                  <a:cxn ang="0">
                    <a:pos x="14" y="5"/>
                  </a:cxn>
                  <a:cxn ang="0">
                    <a:pos x="15" y="4"/>
                  </a:cxn>
                  <a:cxn ang="0">
                    <a:pos x="16" y="4"/>
                  </a:cxn>
                  <a:cxn ang="0">
                    <a:pos x="17" y="3"/>
                  </a:cxn>
                  <a:cxn ang="0">
                    <a:pos x="18" y="2"/>
                  </a:cxn>
                  <a:cxn ang="0">
                    <a:pos x="19" y="1"/>
                  </a:cxn>
                  <a:cxn ang="0">
                    <a:pos x="20" y="1"/>
                  </a:cxn>
                  <a:cxn ang="0">
                    <a:pos x="21" y="0"/>
                  </a:cxn>
                  <a:cxn ang="0">
                    <a:pos x="22" y="0"/>
                  </a:cxn>
                  <a:cxn ang="0">
                    <a:pos x="0" y="4"/>
                  </a:cxn>
                </a:cxnLst>
                <a:rect l="0" t="0" r="r" b="b"/>
                <a:pathLst>
                  <a:path w="22" h="7">
                    <a:moveTo>
                      <a:pt x="0" y="4"/>
                    </a:moveTo>
                    <a:lnTo>
                      <a:pt x="1" y="4"/>
                    </a:lnTo>
                    <a:lnTo>
                      <a:pt x="3" y="5"/>
                    </a:lnTo>
                    <a:lnTo>
                      <a:pt x="4" y="6"/>
                    </a:lnTo>
                    <a:lnTo>
                      <a:pt x="5" y="6"/>
                    </a:lnTo>
                    <a:lnTo>
                      <a:pt x="6" y="7"/>
                    </a:lnTo>
                    <a:lnTo>
                      <a:pt x="8" y="7"/>
                    </a:lnTo>
                    <a:lnTo>
                      <a:pt x="10" y="7"/>
                    </a:lnTo>
                    <a:lnTo>
                      <a:pt x="11" y="6"/>
                    </a:lnTo>
                    <a:lnTo>
                      <a:pt x="13" y="6"/>
                    </a:lnTo>
                    <a:lnTo>
                      <a:pt x="14" y="5"/>
                    </a:lnTo>
                    <a:lnTo>
                      <a:pt x="15" y="4"/>
                    </a:lnTo>
                    <a:lnTo>
                      <a:pt x="16" y="4"/>
                    </a:lnTo>
                    <a:lnTo>
                      <a:pt x="17" y="3"/>
                    </a:lnTo>
                    <a:lnTo>
                      <a:pt x="18" y="2"/>
                    </a:lnTo>
                    <a:lnTo>
                      <a:pt x="19" y="1"/>
                    </a:lnTo>
                    <a:lnTo>
                      <a:pt x="20" y="1"/>
                    </a:lnTo>
                    <a:lnTo>
                      <a:pt x="21" y="0"/>
                    </a:lnTo>
                    <a:lnTo>
                      <a:pt x="22" y="0"/>
                    </a:lnTo>
                    <a:lnTo>
                      <a:pt x="0" y="4"/>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0" name="Freeform 178"/>
              <p:cNvSpPr>
                <a:spLocks/>
              </p:cNvSpPr>
              <p:nvPr/>
            </p:nvSpPr>
            <p:spPr bwMode="auto">
              <a:xfrm>
                <a:off x="2741" y="1791"/>
                <a:ext cx="141" cy="16"/>
              </a:xfrm>
              <a:custGeom>
                <a:avLst/>
                <a:gdLst/>
                <a:ahLst/>
                <a:cxnLst>
                  <a:cxn ang="0">
                    <a:pos x="0" y="13"/>
                  </a:cxn>
                  <a:cxn ang="0">
                    <a:pos x="1" y="14"/>
                  </a:cxn>
                  <a:cxn ang="0">
                    <a:pos x="37" y="16"/>
                  </a:cxn>
                  <a:cxn ang="0">
                    <a:pos x="98" y="15"/>
                  </a:cxn>
                  <a:cxn ang="0">
                    <a:pos x="133" y="16"/>
                  </a:cxn>
                  <a:cxn ang="0">
                    <a:pos x="141" y="14"/>
                  </a:cxn>
                  <a:cxn ang="0">
                    <a:pos x="141" y="12"/>
                  </a:cxn>
                  <a:cxn ang="0">
                    <a:pos x="91" y="0"/>
                  </a:cxn>
                  <a:cxn ang="0">
                    <a:pos x="63" y="8"/>
                  </a:cxn>
                  <a:cxn ang="0">
                    <a:pos x="54" y="1"/>
                  </a:cxn>
                  <a:cxn ang="0">
                    <a:pos x="51" y="1"/>
                  </a:cxn>
                  <a:cxn ang="0">
                    <a:pos x="14" y="7"/>
                  </a:cxn>
                  <a:cxn ang="0">
                    <a:pos x="0" y="13"/>
                  </a:cxn>
                </a:cxnLst>
                <a:rect l="0" t="0" r="r" b="b"/>
                <a:pathLst>
                  <a:path w="141" h="16">
                    <a:moveTo>
                      <a:pt x="0" y="13"/>
                    </a:moveTo>
                    <a:lnTo>
                      <a:pt x="1" y="14"/>
                    </a:lnTo>
                    <a:lnTo>
                      <a:pt x="37" y="16"/>
                    </a:lnTo>
                    <a:lnTo>
                      <a:pt x="98" y="15"/>
                    </a:lnTo>
                    <a:lnTo>
                      <a:pt x="133" y="16"/>
                    </a:lnTo>
                    <a:lnTo>
                      <a:pt x="141" y="14"/>
                    </a:lnTo>
                    <a:lnTo>
                      <a:pt x="141" y="12"/>
                    </a:lnTo>
                    <a:lnTo>
                      <a:pt x="91" y="0"/>
                    </a:lnTo>
                    <a:lnTo>
                      <a:pt x="63" y="8"/>
                    </a:lnTo>
                    <a:lnTo>
                      <a:pt x="54" y="1"/>
                    </a:lnTo>
                    <a:lnTo>
                      <a:pt x="51" y="1"/>
                    </a:lnTo>
                    <a:lnTo>
                      <a:pt x="14" y="7"/>
                    </a:lnTo>
                    <a:lnTo>
                      <a:pt x="0"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1" name="Freeform 179"/>
              <p:cNvSpPr>
                <a:spLocks/>
              </p:cNvSpPr>
              <p:nvPr/>
            </p:nvSpPr>
            <p:spPr bwMode="auto">
              <a:xfrm>
                <a:off x="2836" y="1749"/>
                <a:ext cx="40" cy="10"/>
              </a:xfrm>
              <a:custGeom>
                <a:avLst/>
                <a:gdLst/>
                <a:ahLst/>
                <a:cxnLst>
                  <a:cxn ang="0">
                    <a:pos x="0" y="0"/>
                  </a:cxn>
                  <a:cxn ang="0">
                    <a:pos x="0" y="0"/>
                  </a:cxn>
                  <a:cxn ang="0">
                    <a:pos x="1" y="2"/>
                  </a:cxn>
                  <a:cxn ang="0">
                    <a:pos x="1" y="2"/>
                  </a:cxn>
                  <a:cxn ang="0">
                    <a:pos x="2" y="3"/>
                  </a:cxn>
                  <a:cxn ang="0">
                    <a:pos x="2" y="4"/>
                  </a:cxn>
                  <a:cxn ang="0">
                    <a:pos x="3" y="5"/>
                  </a:cxn>
                  <a:cxn ang="0">
                    <a:pos x="4" y="6"/>
                  </a:cxn>
                  <a:cxn ang="0">
                    <a:pos x="4" y="7"/>
                  </a:cxn>
                  <a:cxn ang="0">
                    <a:pos x="5" y="8"/>
                  </a:cxn>
                  <a:cxn ang="0">
                    <a:pos x="6" y="8"/>
                  </a:cxn>
                  <a:cxn ang="0">
                    <a:pos x="7" y="10"/>
                  </a:cxn>
                  <a:cxn ang="0">
                    <a:pos x="8" y="10"/>
                  </a:cxn>
                  <a:cxn ang="0">
                    <a:pos x="8" y="10"/>
                  </a:cxn>
                  <a:cxn ang="0">
                    <a:pos x="10" y="10"/>
                  </a:cxn>
                  <a:cxn ang="0">
                    <a:pos x="11" y="9"/>
                  </a:cxn>
                  <a:cxn ang="0">
                    <a:pos x="12" y="9"/>
                  </a:cxn>
                  <a:cxn ang="0">
                    <a:pos x="13" y="8"/>
                  </a:cxn>
                  <a:cxn ang="0">
                    <a:pos x="14" y="8"/>
                  </a:cxn>
                  <a:cxn ang="0">
                    <a:pos x="15" y="8"/>
                  </a:cxn>
                  <a:cxn ang="0">
                    <a:pos x="16" y="7"/>
                  </a:cxn>
                  <a:cxn ang="0">
                    <a:pos x="18" y="7"/>
                  </a:cxn>
                  <a:cxn ang="0">
                    <a:pos x="19" y="6"/>
                  </a:cxn>
                  <a:cxn ang="0">
                    <a:pos x="20" y="6"/>
                  </a:cxn>
                  <a:cxn ang="0">
                    <a:pos x="22" y="6"/>
                  </a:cxn>
                  <a:cxn ang="0">
                    <a:pos x="23" y="6"/>
                  </a:cxn>
                  <a:cxn ang="0">
                    <a:pos x="24" y="6"/>
                  </a:cxn>
                  <a:cxn ang="0">
                    <a:pos x="25" y="7"/>
                  </a:cxn>
                  <a:cxn ang="0">
                    <a:pos x="26" y="8"/>
                  </a:cxn>
                  <a:cxn ang="0">
                    <a:pos x="27" y="8"/>
                  </a:cxn>
                  <a:cxn ang="0">
                    <a:pos x="29" y="9"/>
                  </a:cxn>
                  <a:cxn ang="0">
                    <a:pos x="29" y="10"/>
                  </a:cxn>
                  <a:cxn ang="0">
                    <a:pos x="31" y="10"/>
                  </a:cxn>
                  <a:cxn ang="0">
                    <a:pos x="32" y="10"/>
                  </a:cxn>
                  <a:cxn ang="0">
                    <a:pos x="33" y="10"/>
                  </a:cxn>
                  <a:cxn ang="0">
                    <a:pos x="35" y="10"/>
                  </a:cxn>
                  <a:cxn ang="0">
                    <a:pos x="37" y="9"/>
                  </a:cxn>
                  <a:cxn ang="0">
                    <a:pos x="38" y="9"/>
                  </a:cxn>
                  <a:cxn ang="0">
                    <a:pos x="39" y="9"/>
                  </a:cxn>
                  <a:cxn ang="0">
                    <a:pos x="40" y="9"/>
                  </a:cxn>
                  <a:cxn ang="0">
                    <a:pos x="40" y="9"/>
                  </a:cxn>
                  <a:cxn ang="0">
                    <a:pos x="0" y="0"/>
                  </a:cxn>
                </a:cxnLst>
                <a:rect l="0" t="0" r="r" b="b"/>
                <a:pathLst>
                  <a:path w="40" h="10">
                    <a:moveTo>
                      <a:pt x="0" y="0"/>
                    </a:moveTo>
                    <a:lnTo>
                      <a:pt x="0" y="0"/>
                    </a:lnTo>
                    <a:lnTo>
                      <a:pt x="1" y="2"/>
                    </a:lnTo>
                    <a:lnTo>
                      <a:pt x="1" y="2"/>
                    </a:lnTo>
                    <a:lnTo>
                      <a:pt x="2" y="3"/>
                    </a:lnTo>
                    <a:lnTo>
                      <a:pt x="2" y="4"/>
                    </a:lnTo>
                    <a:lnTo>
                      <a:pt x="3" y="5"/>
                    </a:lnTo>
                    <a:lnTo>
                      <a:pt x="4" y="6"/>
                    </a:lnTo>
                    <a:lnTo>
                      <a:pt x="4" y="7"/>
                    </a:lnTo>
                    <a:lnTo>
                      <a:pt x="5" y="8"/>
                    </a:lnTo>
                    <a:lnTo>
                      <a:pt x="6" y="8"/>
                    </a:lnTo>
                    <a:lnTo>
                      <a:pt x="7" y="10"/>
                    </a:lnTo>
                    <a:lnTo>
                      <a:pt x="8" y="10"/>
                    </a:lnTo>
                    <a:lnTo>
                      <a:pt x="8" y="10"/>
                    </a:lnTo>
                    <a:lnTo>
                      <a:pt x="10" y="10"/>
                    </a:lnTo>
                    <a:lnTo>
                      <a:pt x="11" y="9"/>
                    </a:lnTo>
                    <a:lnTo>
                      <a:pt x="12" y="9"/>
                    </a:lnTo>
                    <a:lnTo>
                      <a:pt x="13" y="8"/>
                    </a:lnTo>
                    <a:lnTo>
                      <a:pt x="14" y="8"/>
                    </a:lnTo>
                    <a:lnTo>
                      <a:pt x="15" y="8"/>
                    </a:lnTo>
                    <a:lnTo>
                      <a:pt x="16" y="7"/>
                    </a:lnTo>
                    <a:lnTo>
                      <a:pt x="18" y="7"/>
                    </a:lnTo>
                    <a:lnTo>
                      <a:pt x="19" y="6"/>
                    </a:lnTo>
                    <a:lnTo>
                      <a:pt x="20" y="6"/>
                    </a:lnTo>
                    <a:lnTo>
                      <a:pt x="22" y="6"/>
                    </a:lnTo>
                    <a:lnTo>
                      <a:pt x="23" y="6"/>
                    </a:lnTo>
                    <a:lnTo>
                      <a:pt x="24" y="6"/>
                    </a:lnTo>
                    <a:lnTo>
                      <a:pt x="25" y="7"/>
                    </a:lnTo>
                    <a:lnTo>
                      <a:pt x="26" y="8"/>
                    </a:lnTo>
                    <a:lnTo>
                      <a:pt x="27" y="8"/>
                    </a:lnTo>
                    <a:lnTo>
                      <a:pt x="29" y="9"/>
                    </a:lnTo>
                    <a:lnTo>
                      <a:pt x="29" y="10"/>
                    </a:lnTo>
                    <a:lnTo>
                      <a:pt x="31" y="10"/>
                    </a:lnTo>
                    <a:lnTo>
                      <a:pt x="32" y="10"/>
                    </a:lnTo>
                    <a:lnTo>
                      <a:pt x="33" y="10"/>
                    </a:lnTo>
                    <a:lnTo>
                      <a:pt x="35" y="10"/>
                    </a:lnTo>
                    <a:lnTo>
                      <a:pt x="37" y="9"/>
                    </a:lnTo>
                    <a:lnTo>
                      <a:pt x="38" y="9"/>
                    </a:lnTo>
                    <a:lnTo>
                      <a:pt x="39" y="9"/>
                    </a:lnTo>
                    <a:lnTo>
                      <a:pt x="40" y="9"/>
                    </a:lnTo>
                    <a:lnTo>
                      <a:pt x="40" y="9"/>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2" name="Freeform 180"/>
              <p:cNvSpPr>
                <a:spLocks/>
              </p:cNvSpPr>
              <p:nvPr/>
            </p:nvSpPr>
            <p:spPr bwMode="auto">
              <a:xfrm>
                <a:off x="2820" y="1735"/>
                <a:ext cx="12" cy="13"/>
              </a:xfrm>
              <a:custGeom>
                <a:avLst/>
                <a:gdLst/>
                <a:ahLst/>
                <a:cxnLst>
                  <a:cxn ang="0">
                    <a:pos x="12" y="2"/>
                  </a:cxn>
                  <a:cxn ang="0">
                    <a:pos x="12" y="3"/>
                  </a:cxn>
                  <a:cxn ang="0">
                    <a:pos x="12" y="3"/>
                  </a:cxn>
                  <a:cxn ang="0">
                    <a:pos x="12" y="4"/>
                  </a:cxn>
                  <a:cxn ang="0">
                    <a:pos x="12" y="5"/>
                  </a:cxn>
                  <a:cxn ang="0">
                    <a:pos x="12" y="7"/>
                  </a:cxn>
                  <a:cxn ang="0">
                    <a:pos x="12" y="8"/>
                  </a:cxn>
                  <a:cxn ang="0">
                    <a:pos x="12" y="9"/>
                  </a:cxn>
                  <a:cxn ang="0">
                    <a:pos x="12" y="11"/>
                  </a:cxn>
                  <a:cxn ang="0">
                    <a:pos x="12" y="11"/>
                  </a:cxn>
                  <a:cxn ang="0">
                    <a:pos x="11" y="12"/>
                  </a:cxn>
                  <a:cxn ang="0">
                    <a:pos x="9" y="12"/>
                  </a:cxn>
                  <a:cxn ang="0">
                    <a:pos x="9" y="12"/>
                  </a:cxn>
                  <a:cxn ang="0">
                    <a:pos x="8" y="12"/>
                  </a:cxn>
                  <a:cxn ang="0">
                    <a:pos x="6" y="13"/>
                  </a:cxn>
                  <a:cxn ang="0">
                    <a:pos x="6" y="12"/>
                  </a:cxn>
                  <a:cxn ang="0">
                    <a:pos x="4" y="12"/>
                  </a:cxn>
                  <a:cxn ang="0">
                    <a:pos x="3" y="12"/>
                  </a:cxn>
                  <a:cxn ang="0">
                    <a:pos x="2" y="12"/>
                  </a:cxn>
                  <a:cxn ang="0">
                    <a:pos x="1" y="12"/>
                  </a:cxn>
                  <a:cxn ang="0">
                    <a:pos x="0" y="12"/>
                  </a:cxn>
                  <a:cxn ang="0">
                    <a:pos x="0" y="0"/>
                  </a:cxn>
                  <a:cxn ang="0">
                    <a:pos x="12" y="2"/>
                  </a:cxn>
                </a:cxnLst>
                <a:rect l="0" t="0" r="r" b="b"/>
                <a:pathLst>
                  <a:path w="12" h="13">
                    <a:moveTo>
                      <a:pt x="12" y="2"/>
                    </a:moveTo>
                    <a:lnTo>
                      <a:pt x="12" y="3"/>
                    </a:lnTo>
                    <a:lnTo>
                      <a:pt x="12" y="3"/>
                    </a:lnTo>
                    <a:lnTo>
                      <a:pt x="12" y="4"/>
                    </a:lnTo>
                    <a:lnTo>
                      <a:pt x="12" y="5"/>
                    </a:lnTo>
                    <a:lnTo>
                      <a:pt x="12" y="7"/>
                    </a:lnTo>
                    <a:lnTo>
                      <a:pt x="12" y="8"/>
                    </a:lnTo>
                    <a:lnTo>
                      <a:pt x="12" y="9"/>
                    </a:lnTo>
                    <a:lnTo>
                      <a:pt x="12" y="11"/>
                    </a:lnTo>
                    <a:lnTo>
                      <a:pt x="12" y="11"/>
                    </a:lnTo>
                    <a:lnTo>
                      <a:pt x="11" y="12"/>
                    </a:lnTo>
                    <a:lnTo>
                      <a:pt x="9" y="12"/>
                    </a:lnTo>
                    <a:lnTo>
                      <a:pt x="9" y="12"/>
                    </a:lnTo>
                    <a:lnTo>
                      <a:pt x="8" y="12"/>
                    </a:lnTo>
                    <a:lnTo>
                      <a:pt x="6" y="13"/>
                    </a:lnTo>
                    <a:lnTo>
                      <a:pt x="6" y="12"/>
                    </a:lnTo>
                    <a:lnTo>
                      <a:pt x="4" y="12"/>
                    </a:lnTo>
                    <a:lnTo>
                      <a:pt x="3" y="12"/>
                    </a:lnTo>
                    <a:lnTo>
                      <a:pt x="2" y="12"/>
                    </a:lnTo>
                    <a:lnTo>
                      <a:pt x="1" y="12"/>
                    </a:lnTo>
                    <a:lnTo>
                      <a:pt x="0" y="12"/>
                    </a:lnTo>
                    <a:lnTo>
                      <a:pt x="0" y="0"/>
                    </a:lnTo>
                    <a:lnTo>
                      <a:pt x="12" y="2"/>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3" name="Freeform 181"/>
              <p:cNvSpPr>
                <a:spLocks/>
              </p:cNvSpPr>
              <p:nvPr/>
            </p:nvSpPr>
            <p:spPr bwMode="auto">
              <a:xfrm>
                <a:off x="2820" y="1762"/>
                <a:ext cx="9" cy="30"/>
              </a:xfrm>
              <a:custGeom>
                <a:avLst/>
                <a:gdLst/>
                <a:ahLst/>
                <a:cxnLst>
                  <a:cxn ang="0">
                    <a:pos x="0" y="0"/>
                  </a:cxn>
                  <a:cxn ang="0">
                    <a:pos x="9" y="0"/>
                  </a:cxn>
                  <a:cxn ang="0">
                    <a:pos x="9" y="0"/>
                  </a:cxn>
                  <a:cxn ang="0">
                    <a:pos x="9" y="1"/>
                  </a:cxn>
                  <a:cxn ang="0">
                    <a:pos x="9" y="2"/>
                  </a:cxn>
                  <a:cxn ang="0">
                    <a:pos x="8" y="3"/>
                  </a:cxn>
                  <a:cxn ang="0">
                    <a:pos x="8" y="3"/>
                  </a:cxn>
                  <a:cxn ang="0">
                    <a:pos x="8" y="4"/>
                  </a:cxn>
                  <a:cxn ang="0">
                    <a:pos x="8" y="5"/>
                  </a:cxn>
                  <a:cxn ang="0">
                    <a:pos x="8" y="6"/>
                  </a:cxn>
                  <a:cxn ang="0">
                    <a:pos x="7" y="8"/>
                  </a:cxn>
                  <a:cxn ang="0">
                    <a:pos x="7" y="9"/>
                  </a:cxn>
                  <a:cxn ang="0">
                    <a:pos x="7" y="10"/>
                  </a:cxn>
                  <a:cxn ang="0">
                    <a:pos x="7" y="12"/>
                  </a:cxn>
                  <a:cxn ang="0">
                    <a:pos x="6" y="12"/>
                  </a:cxn>
                  <a:cxn ang="0">
                    <a:pos x="6" y="13"/>
                  </a:cxn>
                  <a:cxn ang="0">
                    <a:pos x="6" y="14"/>
                  </a:cxn>
                  <a:cxn ang="0">
                    <a:pos x="6" y="15"/>
                  </a:cxn>
                  <a:cxn ang="0">
                    <a:pos x="6" y="16"/>
                  </a:cxn>
                  <a:cxn ang="0">
                    <a:pos x="6" y="18"/>
                  </a:cxn>
                  <a:cxn ang="0">
                    <a:pos x="6" y="19"/>
                  </a:cxn>
                  <a:cxn ang="0">
                    <a:pos x="6" y="21"/>
                  </a:cxn>
                  <a:cxn ang="0">
                    <a:pos x="6" y="22"/>
                  </a:cxn>
                  <a:cxn ang="0">
                    <a:pos x="6" y="23"/>
                  </a:cxn>
                  <a:cxn ang="0">
                    <a:pos x="6" y="24"/>
                  </a:cxn>
                  <a:cxn ang="0">
                    <a:pos x="6" y="26"/>
                  </a:cxn>
                  <a:cxn ang="0">
                    <a:pos x="6" y="26"/>
                  </a:cxn>
                  <a:cxn ang="0">
                    <a:pos x="6" y="27"/>
                  </a:cxn>
                  <a:cxn ang="0">
                    <a:pos x="6" y="28"/>
                  </a:cxn>
                  <a:cxn ang="0">
                    <a:pos x="6" y="29"/>
                  </a:cxn>
                  <a:cxn ang="0">
                    <a:pos x="6" y="30"/>
                  </a:cxn>
                  <a:cxn ang="0">
                    <a:pos x="6" y="30"/>
                  </a:cxn>
                  <a:cxn ang="0">
                    <a:pos x="3" y="29"/>
                  </a:cxn>
                  <a:cxn ang="0">
                    <a:pos x="0" y="0"/>
                  </a:cxn>
                </a:cxnLst>
                <a:rect l="0" t="0" r="r" b="b"/>
                <a:pathLst>
                  <a:path w="9" h="30">
                    <a:moveTo>
                      <a:pt x="0" y="0"/>
                    </a:moveTo>
                    <a:lnTo>
                      <a:pt x="9" y="0"/>
                    </a:lnTo>
                    <a:lnTo>
                      <a:pt x="9" y="0"/>
                    </a:lnTo>
                    <a:lnTo>
                      <a:pt x="9" y="1"/>
                    </a:lnTo>
                    <a:lnTo>
                      <a:pt x="9" y="2"/>
                    </a:lnTo>
                    <a:lnTo>
                      <a:pt x="8" y="3"/>
                    </a:lnTo>
                    <a:lnTo>
                      <a:pt x="8" y="3"/>
                    </a:lnTo>
                    <a:lnTo>
                      <a:pt x="8" y="4"/>
                    </a:lnTo>
                    <a:lnTo>
                      <a:pt x="8" y="5"/>
                    </a:lnTo>
                    <a:lnTo>
                      <a:pt x="8" y="6"/>
                    </a:lnTo>
                    <a:lnTo>
                      <a:pt x="7" y="8"/>
                    </a:lnTo>
                    <a:lnTo>
                      <a:pt x="7" y="9"/>
                    </a:lnTo>
                    <a:lnTo>
                      <a:pt x="7" y="10"/>
                    </a:lnTo>
                    <a:lnTo>
                      <a:pt x="7" y="12"/>
                    </a:lnTo>
                    <a:lnTo>
                      <a:pt x="6" y="12"/>
                    </a:lnTo>
                    <a:lnTo>
                      <a:pt x="6" y="13"/>
                    </a:lnTo>
                    <a:lnTo>
                      <a:pt x="6" y="14"/>
                    </a:lnTo>
                    <a:lnTo>
                      <a:pt x="6" y="15"/>
                    </a:lnTo>
                    <a:lnTo>
                      <a:pt x="6" y="16"/>
                    </a:lnTo>
                    <a:lnTo>
                      <a:pt x="6" y="18"/>
                    </a:lnTo>
                    <a:lnTo>
                      <a:pt x="6" y="19"/>
                    </a:lnTo>
                    <a:lnTo>
                      <a:pt x="6" y="21"/>
                    </a:lnTo>
                    <a:lnTo>
                      <a:pt x="6" y="22"/>
                    </a:lnTo>
                    <a:lnTo>
                      <a:pt x="6" y="23"/>
                    </a:lnTo>
                    <a:lnTo>
                      <a:pt x="6" y="24"/>
                    </a:lnTo>
                    <a:lnTo>
                      <a:pt x="6" y="26"/>
                    </a:lnTo>
                    <a:lnTo>
                      <a:pt x="6" y="26"/>
                    </a:lnTo>
                    <a:lnTo>
                      <a:pt x="6" y="27"/>
                    </a:lnTo>
                    <a:lnTo>
                      <a:pt x="6" y="28"/>
                    </a:lnTo>
                    <a:lnTo>
                      <a:pt x="6" y="29"/>
                    </a:lnTo>
                    <a:lnTo>
                      <a:pt x="6" y="30"/>
                    </a:lnTo>
                    <a:lnTo>
                      <a:pt x="6" y="30"/>
                    </a:lnTo>
                    <a:lnTo>
                      <a:pt x="3" y="29"/>
                    </a:lnTo>
                    <a:lnTo>
                      <a:pt x="0"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4" name="Freeform 182"/>
              <p:cNvSpPr>
                <a:spLocks/>
              </p:cNvSpPr>
              <p:nvPr/>
            </p:nvSpPr>
            <p:spPr bwMode="auto">
              <a:xfrm>
                <a:off x="2797" y="1735"/>
                <a:ext cx="14" cy="56"/>
              </a:xfrm>
              <a:custGeom>
                <a:avLst/>
                <a:gdLst/>
                <a:ahLst/>
                <a:cxnLst>
                  <a:cxn ang="0">
                    <a:pos x="0" y="56"/>
                  </a:cxn>
                  <a:cxn ang="0">
                    <a:pos x="2" y="56"/>
                  </a:cxn>
                  <a:cxn ang="0">
                    <a:pos x="4" y="55"/>
                  </a:cxn>
                  <a:cxn ang="0">
                    <a:pos x="7" y="55"/>
                  </a:cxn>
                  <a:cxn ang="0">
                    <a:pos x="9" y="54"/>
                  </a:cxn>
                  <a:cxn ang="0">
                    <a:pos x="11" y="53"/>
                  </a:cxn>
                  <a:cxn ang="0">
                    <a:pos x="14" y="51"/>
                  </a:cxn>
                  <a:cxn ang="0">
                    <a:pos x="12" y="48"/>
                  </a:cxn>
                  <a:cxn ang="0">
                    <a:pos x="9" y="45"/>
                  </a:cxn>
                  <a:cxn ang="0">
                    <a:pos x="7" y="43"/>
                  </a:cxn>
                  <a:cxn ang="0">
                    <a:pos x="6" y="42"/>
                  </a:cxn>
                  <a:cxn ang="0">
                    <a:pos x="5" y="40"/>
                  </a:cxn>
                  <a:cxn ang="0">
                    <a:pos x="5" y="38"/>
                  </a:cxn>
                  <a:cxn ang="0">
                    <a:pos x="6" y="36"/>
                  </a:cxn>
                  <a:cxn ang="0">
                    <a:pos x="7" y="33"/>
                  </a:cxn>
                  <a:cxn ang="0">
                    <a:pos x="9" y="30"/>
                  </a:cxn>
                  <a:cxn ang="0">
                    <a:pos x="11" y="27"/>
                  </a:cxn>
                  <a:cxn ang="0">
                    <a:pos x="11" y="25"/>
                  </a:cxn>
                  <a:cxn ang="0">
                    <a:pos x="12" y="24"/>
                  </a:cxn>
                  <a:cxn ang="0">
                    <a:pos x="13" y="22"/>
                  </a:cxn>
                  <a:cxn ang="0">
                    <a:pos x="13" y="21"/>
                  </a:cxn>
                  <a:cxn ang="0">
                    <a:pos x="13" y="19"/>
                  </a:cxn>
                  <a:cxn ang="0">
                    <a:pos x="14" y="18"/>
                  </a:cxn>
                  <a:cxn ang="0">
                    <a:pos x="14" y="15"/>
                  </a:cxn>
                  <a:cxn ang="0">
                    <a:pos x="13" y="13"/>
                  </a:cxn>
                  <a:cxn ang="0">
                    <a:pos x="13" y="11"/>
                  </a:cxn>
                  <a:cxn ang="0">
                    <a:pos x="12" y="9"/>
                  </a:cxn>
                  <a:cxn ang="0">
                    <a:pos x="11" y="7"/>
                  </a:cxn>
                  <a:cxn ang="0">
                    <a:pos x="11" y="5"/>
                  </a:cxn>
                  <a:cxn ang="0">
                    <a:pos x="9" y="3"/>
                  </a:cxn>
                  <a:cxn ang="0">
                    <a:pos x="8" y="2"/>
                  </a:cxn>
                  <a:cxn ang="0">
                    <a:pos x="7" y="0"/>
                  </a:cxn>
                </a:cxnLst>
                <a:rect l="0" t="0" r="r" b="b"/>
                <a:pathLst>
                  <a:path w="14" h="56">
                    <a:moveTo>
                      <a:pt x="2" y="1"/>
                    </a:moveTo>
                    <a:lnTo>
                      <a:pt x="0" y="56"/>
                    </a:lnTo>
                    <a:lnTo>
                      <a:pt x="1" y="56"/>
                    </a:lnTo>
                    <a:lnTo>
                      <a:pt x="2" y="56"/>
                    </a:lnTo>
                    <a:lnTo>
                      <a:pt x="3" y="56"/>
                    </a:lnTo>
                    <a:lnTo>
                      <a:pt x="4" y="55"/>
                    </a:lnTo>
                    <a:lnTo>
                      <a:pt x="6" y="55"/>
                    </a:lnTo>
                    <a:lnTo>
                      <a:pt x="7" y="55"/>
                    </a:lnTo>
                    <a:lnTo>
                      <a:pt x="8" y="54"/>
                    </a:lnTo>
                    <a:lnTo>
                      <a:pt x="9" y="54"/>
                    </a:lnTo>
                    <a:lnTo>
                      <a:pt x="10" y="53"/>
                    </a:lnTo>
                    <a:lnTo>
                      <a:pt x="11" y="53"/>
                    </a:lnTo>
                    <a:lnTo>
                      <a:pt x="13" y="52"/>
                    </a:lnTo>
                    <a:lnTo>
                      <a:pt x="14" y="51"/>
                    </a:lnTo>
                    <a:lnTo>
                      <a:pt x="13" y="49"/>
                    </a:lnTo>
                    <a:lnTo>
                      <a:pt x="12" y="48"/>
                    </a:lnTo>
                    <a:lnTo>
                      <a:pt x="11" y="46"/>
                    </a:lnTo>
                    <a:lnTo>
                      <a:pt x="9" y="45"/>
                    </a:lnTo>
                    <a:lnTo>
                      <a:pt x="8" y="44"/>
                    </a:lnTo>
                    <a:lnTo>
                      <a:pt x="7" y="43"/>
                    </a:lnTo>
                    <a:lnTo>
                      <a:pt x="7" y="43"/>
                    </a:lnTo>
                    <a:lnTo>
                      <a:pt x="6" y="42"/>
                    </a:lnTo>
                    <a:lnTo>
                      <a:pt x="5" y="41"/>
                    </a:lnTo>
                    <a:lnTo>
                      <a:pt x="5" y="40"/>
                    </a:lnTo>
                    <a:lnTo>
                      <a:pt x="5" y="39"/>
                    </a:lnTo>
                    <a:lnTo>
                      <a:pt x="5" y="38"/>
                    </a:lnTo>
                    <a:lnTo>
                      <a:pt x="5" y="37"/>
                    </a:lnTo>
                    <a:lnTo>
                      <a:pt x="6" y="36"/>
                    </a:lnTo>
                    <a:lnTo>
                      <a:pt x="7" y="34"/>
                    </a:lnTo>
                    <a:lnTo>
                      <a:pt x="7" y="33"/>
                    </a:lnTo>
                    <a:lnTo>
                      <a:pt x="8" y="31"/>
                    </a:lnTo>
                    <a:lnTo>
                      <a:pt x="9" y="30"/>
                    </a:lnTo>
                    <a:lnTo>
                      <a:pt x="10" y="29"/>
                    </a:lnTo>
                    <a:lnTo>
                      <a:pt x="11" y="27"/>
                    </a:lnTo>
                    <a:lnTo>
                      <a:pt x="11" y="26"/>
                    </a:lnTo>
                    <a:lnTo>
                      <a:pt x="11" y="25"/>
                    </a:lnTo>
                    <a:lnTo>
                      <a:pt x="11" y="25"/>
                    </a:lnTo>
                    <a:lnTo>
                      <a:pt x="12" y="24"/>
                    </a:lnTo>
                    <a:lnTo>
                      <a:pt x="12" y="23"/>
                    </a:lnTo>
                    <a:lnTo>
                      <a:pt x="13" y="22"/>
                    </a:lnTo>
                    <a:lnTo>
                      <a:pt x="13" y="22"/>
                    </a:lnTo>
                    <a:lnTo>
                      <a:pt x="13" y="21"/>
                    </a:lnTo>
                    <a:lnTo>
                      <a:pt x="13" y="20"/>
                    </a:lnTo>
                    <a:lnTo>
                      <a:pt x="13" y="19"/>
                    </a:lnTo>
                    <a:lnTo>
                      <a:pt x="14" y="18"/>
                    </a:lnTo>
                    <a:lnTo>
                      <a:pt x="14" y="18"/>
                    </a:lnTo>
                    <a:lnTo>
                      <a:pt x="14" y="16"/>
                    </a:lnTo>
                    <a:lnTo>
                      <a:pt x="14" y="15"/>
                    </a:lnTo>
                    <a:lnTo>
                      <a:pt x="13" y="14"/>
                    </a:lnTo>
                    <a:lnTo>
                      <a:pt x="13" y="13"/>
                    </a:lnTo>
                    <a:lnTo>
                      <a:pt x="13" y="12"/>
                    </a:lnTo>
                    <a:lnTo>
                      <a:pt x="13" y="11"/>
                    </a:lnTo>
                    <a:lnTo>
                      <a:pt x="13" y="10"/>
                    </a:lnTo>
                    <a:lnTo>
                      <a:pt x="12" y="9"/>
                    </a:lnTo>
                    <a:lnTo>
                      <a:pt x="12" y="8"/>
                    </a:lnTo>
                    <a:lnTo>
                      <a:pt x="11" y="7"/>
                    </a:lnTo>
                    <a:lnTo>
                      <a:pt x="11" y="6"/>
                    </a:lnTo>
                    <a:lnTo>
                      <a:pt x="11" y="5"/>
                    </a:lnTo>
                    <a:lnTo>
                      <a:pt x="10" y="4"/>
                    </a:lnTo>
                    <a:lnTo>
                      <a:pt x="9" y="3"/>
                    </a:lnTo>
                    <a:lnTo>
                      <a:pt x="9" y="3"/>
                    </a:lnTo>
                    <a:lnTo>
                      <a:pt x="8" y="2"/>
                    </a:lnTo>
                    <a:lnTo>
                      <a:pt x="7" y="1"/>
                    </a:lnTo>
                    <a:lnTo>
                      <a:pt x="7" y="0"/>
                    </a:lnTo>
                    <a:lnTo>
                      <a:pt x="2"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5" name="Freeform 183"/>
              <p:cNvSpPr>
                <a:spLocks/>
              </p:cNvSpPr>
              <p:nvPr/>
            </p:nvSpPr>
            <p:spPr bwMode="auto">
              <a:xfrm>
                <a:off x="2826" y="1814"/>
                <a:ext cx="25" cy="76"/>
              </a:xfrm>
              <a:custGeom>
                <a:avLst/>
                <a:gdLst/>
                <a:ahLst/>
                <a:cxnLst>
                  <a:cxn ang="0">
                    <a:pos x="8" y="2"/>
                  </a:cxn>
                  <a:cxn ang="0">
                    <a:pos x="8" y="3"/>
                  </a:cxn>
                  <a:cxn ang="0">
                    <a:pos x="9" y="5"/>
                  </a:cxn>
                  <a:cxn ang="0">
                    <a:pos x="10" y="7"/>
                  </a:cxn>
                  <a:cxn ang="0">
                    <a:pos x="10" y="9"/>
                  </a:cxn>
                  <a:cxn ang="0">
                    <a:pos x="11" y="11"/>
                  </a:cxn>
                  <a:cxn ang="0">
                    <a:pos x="12" y="14"/>
                  </a:cxn>
                  <a:cxn ang="0">
                    <a:pos x="12" y="16"/>
                  </a:cxn>
                  <a:cxn ang="0">
                    <a:pos x="13" y="19"/>
                  </a:cxn>
                  <a:cxn ang="0">
                    <a:pos x="14" y="21"/>
                  </a:cxn>
                  <a:cxn ang="0">
                    <a:pos x="15" y="24"/>
                  </a:cxn>
                  <a:cxn ang="0">
                    <a:pos x="15" y="27"/>
                  </a:cxn>
                  <a:cxn ang="0">
                    <a:pos x="15" y="29"/>
                  </a:cxn>
                  <a:cxn ang="0">
                    <a:pos x="16" y="31"/>
                  </a:cxn>
                  <a:cxn ang="0">
                    <a:pos x="16" y="33"/>
                  </a:cxn>
                  <a:cxn ang="0">
                    <a:pos x="16" y="35"/>
                  </a:cxn>
                  <a:cxn ang="0">
                    <a:pos x="15" y="37"/>
                  </a:cxn>
                  <a:cxn ang="0">
                    <a:pos x="15" y="40"/>
                  </a:cxn>
                  <a:cxn ang="0">
                    <a:pos x="16" y="42"/>
                  </a:cxn>
                  <a:cxn ang="0">
                    <a:pos x="16" y="45"/>
                  </a:cxn>
                  <a:cxn ang="0">
                    <a:pos x="16" y="48"/>
                  </a:cxn>
                  <a:cxn ang="0">
                    <a:pos x="16" y="49"/>
                  </a:cxn>
                  <a:cxn ang="0">
                    <a:pos x="17" y="51"/>
                  </a:cxn>
                  <a:cxn ang="0">
                    <a:pos x="17" y="53"/>
                  </a:cxn>
                  <a:cxn ang="0">
                    <a:pos x="17" y="54"/>
                  </a:cxn>
                  <a:cxn ang="0">
                    <a:pos x="18" y="56"/>
                  </a:cxn>
                  <a:cxn ang="0">
                    <a:pos x="18" y="57"/>
                  </a:cxn>
                  <a:cxn ang="0">
                    <a:pos x="18" y="59"/>
                  </a:cxn>
                  <a:cxn ang="0">
                    <a:pos x="18" y="61"/>
                  </a:cxn>
                  <a:cxn ang="0">
                    <a:pos x="19" y="62"/>
                  </a:cxn>
                  <a:cxn ang="0">
                    <a:pos x="20" y="64"/>
                  </a:cxn>
                  <a:cxn ang="0">
                    <a:pos x="20" y="67"/>
                  </a:cxn>
                  <a:cxn ang="0">
                    <a:pos x="21" y="70"/>
                  </a:cxn>
                  <a:cxn ang="0">
                    <a:pos x="22" y="72"/>
                  </a:cxn>
                  <a:cxn ang="0">
                    <a:pos x="23" y="74"/>
                  </a:cxn>
                  <a:cxn ang="0">
                    <a:pos x="24" y="76"/>
                  </a:cxn>
                  <a:cxn ang="0">
                    <a:pos x="18" y="76"/>
                  </a:cxn>
                  <a:cxn ang="0">
                    <a:pos x="0" y="0"/>
                  </a:cxn>
                </a:cxnLst>
                <a:rect l="0" t="0" r="r" b="b"/>
                <a:pathLst>
                  <a:path w="25" h="76">
                    <a:moveTo>
                      <a:pt x="8" y="2"/>
                    </a:moveTo>
                    <a:lnTo>
                      <a:pt x="8" y="2"/>
                    </a:lnTo>
                    <a:lnTo>
                      <a:pt x="8" y="3"/>
                    </a:lnTo>
                    <a:lnTo>
                      <a:pt x="8" y="3"/>
                    </a:lnTo>
                    <a:lnTo>
                      <a:pt x="9" y="4"/>
                    </a:lnTo>
                    <a:lnTo>
                      <a:pt x="9" y="5"/>
                    </a:lnTo>
                    <a:lnTo>
                      <a:pt x="10" y="6"/>
                    </a:lnTo>
                    <a:lnTo>
                      <a:pt x="10" y="7"/>
                    </a:lnTo>
                    <a:lnTo>
                      <a:pt x="10" y="8"/>
                    </a:lnTo>
                    <a:lnTo>
                      <a:pt x="10" y="9"/>
                    </a:lnTo>
                    <a:lnTo>
                      <a:pt x="11" y="10"/>
                    </a:lnTo>
                    <a:lnTo>
                      <a:pt x="11" y="11"/>
                    </a:lnTo>
                    <a:lnTo>
                      <a:pt x="11" y="12"/>
                    </a:lnTo>
                    <a:lnTo>
                      <a:pt x="12" y="14"/>
                    </a:lnTo>
                    <a:lnTo>
                      <a:pt x="12" y="15"/>
                    </a:lnTo>
                    <a:lnTo>
                      <a:pt x="12" y="16"/>
                    </a:lnTo>
                    <a:lnTo>
                      <a:pt x="13" y="17"/>
                    </a:lnTo>
                    <a:lnTo>
                      <a:pt x="13" y="19"/>
                    </a:lnTo>
                    <a:lnTo>
                      <a:pt x="14" y="20"/>
                    </a:lnTo>
                    <a:lnTo>
                      <a:pt x="14" y="21"/>
                    </a:lnTo>
                    <a:lnTo>
                      <a:pt x="14" y="23"/>
                    </a:lnTo>
                    <a:lnTo>
                      <a:pt x="15" y="24"/>
                    </a:lnTo>
                    <a:lnTo>
                      <a:pt x="15" y="25"/>
                    </a:lnTo>
                    <a:lnTo>
                      <a:pt x="15" y="27"/>
                    </a:lnTo>
                    <a:lnTo>
                      <a:pt x="15" y="28"/>
                    </a:lnTo>
                    <a:lnTo>
                      <a:pt x="15" y="29"/>
                    </a:lnTo>
                    <a:lnTo>
                      <a:pt x="16" y="30"/>
                    </a:lnTo>
                    <a:lnTo>
                      <a:pt x="16" y="31"/>
                    </a:lnTo>
                    <a:lnTo>
                      <a:pt x="16" y="32"/>
                    </a:lnTo>
                    <a:lnTo>
                      <a:pt x="16" y="33"/>
                    </a:lnTo>
                    <a:lnTo>
                      <a:pt x="16" y="34"/>
                    </a:lnTo>
                    <a:lnTo>
                      <a:pt x="16" y="35"/>
                    </a:lnTo>
                    <a:lnTo>
                      <a:pt x="15" y="36"/>
                    </a:lnTo>
                    <a:lnTo>
                      <a:pt x="15" y="37"/>
                    </a:lnTo>
                    <a:lnTo>
                      <a:pt x="15" y="38"/>
                    </a:lnTo>
                    <a:lnTo>
                      <a:pt x="15" y="40"/>
                    </a:lnTo>
                    <a:lnTo>
                      <a:pt x="15" y="41"/>
                    </a:lnTo>
                    <a:lnTo>
                      <a:pt x="16" y="42"/>
                    </a:lnTo>
                    <a:lnTo>
                      <a:pt x="16" y="44"/>
                    </a:lnTo>
                    <a:lnTo>
                      <a:pt x="16" y="45"/>
                    </a:lnTo>
                    <a:lnTo>
                      <a:pt x="16" y="47"/>
                    </a:lnTo>
                    <a:lnTo>
                      <a:pt x="16" y="48"/>
                    </a:lnTo>
                    <a:lnTo>
                      <a:pt x="16" y="48"/>
                    </a:lnTo>
                    <a:lnTo>
                      <a:pt x="16" y="49"/>
                    </a:lnTo>
                    <a:lnTo>
                      <a:pt x="17" y="50"/>
                    </a:lnTo>
                    <a:lnTo>
                      <a:pt x="17" y="51"/>
                    </a:lnTo>
                    <a:lnTo>
                      <a:pt x="17" y="52"/>
                    </a:lnTo>
                    <a:lnTo>
                      <a:pt x="17" y="53"/>
                    </a:lnTo>
                    <a:lnTo>
                      <a:pt x="17" y="53"/>
                    </a:lnTo>
                    <a:lnTo>
                      <a:pt x="17" y="54"/>
                    </a:lnTo>
                    <a:lnTo>
                      <a:pt x="18" y="55"/>
                    </a:lnTo>
                    <a:lnTo>
                      <a:pt x="18" y="56"/>
                    </a:lnTo>
                    <a:lnTo>
                      <a:pt x="18" y="57"/>
                    </a:lnTo>
                    <a:lnTo>
                      <a:pt x="18" y="57"/>
                    </a:lnTo>
                    <a:lnTo>
                      <a:pt x="18" y="58"/>
                    </a:lnTo>
                    <a:lnTo>
                      <a:pt x="18" y="59"/>
                    </a:lnTo>
                    <a:lnTo>
                      <a:pt x="18" y="60"/>
                    </a:lnTo>
                    <a:lnTo>
                      <a:pt x="18" y="61"/>
                    </a:lnTo>
                    <a:lnTo>
                      <a:pt x="19" y="61"/>
                    </a:lnTo>
                    <a:lnTo>
                      <a:pt x="19" y="62"/>
                    </a:lnTo>
                    <a:lnTo>
                      <a:pt x="19" y="63"/>
                    </a:lnTo>
                    <a:lnTo>
                      <a:pt x="20" y="64"/>
                    </a:lnTo>
                    <a:lnTo>
                      <a:pt x="20" y="66"/>
                    </a:lnTo>
                    <a:lnTo>
                      <a:pt x="20" y="67"/>
                    </a:lnTo>
                    <a:lnTo>
                      <a:pt x="21" y="69"/>
                    </a:lnTo>
                    <a:lnTo>
                      <a:pt x="21" y="70"/>
                    </a:lnTo>
                    <a:lnTo>
                      <a:pt x="21" y="71"/>
                    </a:lnTo>
                    <a:lnTo>
                      <a:pt x="22" y="72"/>
                    </a:lnTo>
                    <a:lnTo>
                      <a:pt x="23" y="73"/>
                    </a:lnTo>
                    <a:lnTo>
                      <a:pt x="23" y="74"/>
                    </a:lnTo>
                    <a:lnTo>
                      <a:pt x="24" y="75"/>
                    </a:lnTo>
                    <a:lnTo>
                      <a:pt x="24" y="76"/>
                    </a:lnTo>
                    <a:lnTo>
                      <a:pt x="25" y="76"/>
                    </a:lnTo>
                    <a:lnTo>
                      <a:pt x="18" y="76"/>
                    </a:lnTo>
                    <a:lnTo>
                      <a:pt x="7" y="40"/>
                    </a:lnTo>
                    <a:lnTo>
                      <a:pt x="0" y="0"/>
                    </a:lnTo>
                    <a:lnTo>
                      <a:pt x="8" y="2"/>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6" name="Freeform 184"/>
              <p:cNvSpPr>
                <a:spLocks/>
              </p:cNvSpPr>
              <p:nvPr/>
            </p:nvSpPr>
            <p:spPr bwMode="auto">
              <a:xfrm>
                <a:off x="2789" y="1839"/>
                <a:ext cx="34" cy="22"/>
              </a:xfrm>
              <a:custGeom>
                <a:avLst/>
                <a:gdLst/>
                <a:ahLst/>
                <a:cxnLst>
                  <a:cxn ang="0">
                    <a:pos x="1" y="0"/>
                  </a:cxn>
                  <a:cxn ang="0">
                    <a:pos x="1" y="0"/>
                  </a:cxn>
                  <a:cxn ang="0">
                    <a:pos x="1" y="1"/>
                  </a:cxn>
                  <a:cxn ang="0">
                    <a:pos x="3" y="2"/>
                  </a:cxn>
                  <a:cxn ang="0">
                    <a:pos x="5" y="3"/>
                  </a:cxn>
                  <a:cxn ang="0">
                    <a:pos x="7" y="4"/>
                  </a:cxn>
                  <a:cxn ang="0">
                    <a:pos x="9" y="5"/>
                  </a:cxn>
                  <a:cxn ang="0">
                    <a:pos x="10" y="6"/>
                  </a:cxn>
                  <a:cxn ang="0">
                    <a:pos x="11" y="7"/>
                  </a:cxn>
                  <a:cxn ang="0">
                    <a:pos x="12" y="7"/>
                  </a:cxn>
                  <a:cxn ang="0">
                    <a:pos x="13" y="8"/>
                  </a:cxn>
                  <a:cxn ang="0">
                    <a:pos x="14" y="9"/>
                  </a:cxn>
                  <a:cxn ang="0">
                    <a:pos x="15" y="9"/>
                  </a:cxn>
                  <a:cxn ang="0">
                    <a:pos x="16" y="10"/>
                  </a:cxn>
                  <a:cxn ang="0">
                    <a:pos x="18" y="11"/>
                  </a:cxn>
                  <a:cxn ang="0">
                    <a:pos x="19" y="11"/>
                  </a:cxn>
                  <a:cxn ang="0">
                    <a:pos x="20" y="12"/>
                  </a:cxn>
                  <a:cxn ang="0">
                    <a:pos x="21" y="12"/>
                  </a:cxn>
                  <a:cxn ang="0">
                    <a:pos x="22" y="13"/>
                  </a:cxn>
                  <a:cxn ang="0">
                    <a:pos x="24" y="14"/>
                  </a:cxn>
                  <a:cxn ang="0">
                    <a:pos x="26" y="15"/>
                  </a:cxn>
                  <a:cxn ang="0">
                    <a:pos x="28" y="16"/>
                  </a:cxn>
                  <a:cxn ang="0">
                    <a:pos x="29" y="17"/>
                  </a:cxn>
                  <a:cxn ang="0">
                    <a:pos x="31" y="18"/>
                  </a:cxn>
                  <a:cxn ang="0">
                    <a:pos x="32" y="19"/>
                  </a:cxn>
                  <a:cxn ang="0">
                    <a:pos x="33" y="19"/>
                  </a:cxn>
                  <a:cxn ang="0">
                    <a:pos x="34" y="20"/>
                  </a:cxn>
                  <a:cxn ang="0">
                    <a:pos x="34" y="22"/>
                  </a:cxn>
                  <a:cxn ang="0">
                    <a:pos x="34" y="22"/>
                  </a:cxn>
                  <a:cxn ang="0">
                    <a:pos x="34" y="22"/>
                  </a:cxn>
                  <a:cxn ang="0">
                    <a:pos x="32" y="21"/>
                  </a:cxn>
                  <a:cxn ang="0">
                    <a:pos x="31" y="20"/>
                  </a:cxn>
                  <a:cxn ang="0">
                    <a:pos x="30" y="20"/>
                  </a:cxn>
                  <a:cxn ang="0">
                    <a:pos x="29" y="19"/>
                  </a:cxn>
                  <a:cxn ang="0">
                    <a:pos x="28" y="19"/>
                  </a:cxn>
                  <a:cxn ang="0">
                    <a:pos x="26" y="18"/>
                  </a:cxn>
                  <a:cxn ang="0">
                    <a:pos x="25" y="17"/>
                  </a:cxn>
                  <a:cxn ang="0">
                    <a:pos x="24" y="16"/>
                  </a:cxn>
                  <a:cxn ang="0">
                    <a:pos x="23" y="15"/>
                  </a:cxn>
                  <a:cxn ang="0">
                    <a:pos x="22" y="14"/>
                  </a:cxn>
                  <a:cxn ang="0">
                    <a:pos x="20" y="14"/>
                  </a:cxn>
                  <a:cxn ang="0">
                    <a:pos x="19" y="13"/>
                  </a:cxn>
                  <a:cxn ang="0">
                    <a:pos x="19" y="13"/>
                  </a:cxn>
                  <a:cxn ang="0">
                    <a:pos x="18" y="12"/>
                  </a:cxn>
                  <a:cxn ang="0">
                    <a:pos x="17" y="12"/>
                  </a:cxn>
                  <a:cxn ang="0">
                    <a:pos x="15" y="11"/>
                  </a:cxn>
                  <a:cxn ang="0">
                    <a:pos x="14" y="10"/>
                  </a:cxn>
                  <a:cxn ang="0">
                    <a:pos x="13" y="10"/>
                  </a:cxn>
                  <a:cxn ang="0">
                    <a:pos x="11" y="9"/>
                  </a:cxn>
                  <a:cxn ang="0">
                    <a:pos x="10" y="8"/>
                  </a:cxn>
                  <a:cxn ang="0">
                    <a:pos x="9" y="8"/>
                  </a:cxn>
                  <a:cxn ang="0">
                    <a:pos x="8" y="7"/>
                  </a:cxn>
                  <a:cxn ang="0">
                    <a:pos x="7" y="7"/>
                  </a:cxn>
                  <a:cxn ang="0">
                    <a:pos x="6" y="6"/>
                  </a:cxn>
                  <a:cxn ang="0">
                    <a:pos x="5" y="6"/>
                  </a:cxn>
                  <a:cxn ang="0">
                    <a:pos x="3" y="4"/>
                  </a:cxn>
                  <a:cxn ang="0">
                    <a:pos x="2" y="3"/>
                  </a:cxn>
                  <a:cxn ang="0">
                    <a:pos x="1" y="3"/>
                  </a:cxn>
                  <a:cxn ang="0">
                    <a:pos x="1" y="2"/>
                  </a:cxn>
                  <a:cxn ang="0">
                    <a:pos x="0" y="2"/>
                  </a:cxn>
                  <a:cxn ang="0">
                    <a:pos x="0" y="1"/>
                  </a:cxn>
                  <a:cxn ang="0">
                    <a:pos x="0" y="0"/>
                  </a:cxn>
                  <a:cxn ang="0">
                    <a:pos x="1" y="0"/>
                  </a:cxn>
                </a:cxnLst>
                <a:rect l="0" t="0" r="r" b="b"/>
                <a:pathLst>
                  <a:path w="34" h="22">
                    <a:moveTo>
                      <a:pt x="1" y="0"/>
                    </a:moveTo>
                    <a:lnTo>
                      <a:pt x="1" y="0"/>
                    </a:lnTo>
                    <a:lnTo>
                      <a:pt x="1" y="1"/>
                    </a:lnTo>
                    <a:lnTo>
                      <a:pt x="3" y="2"/>
                    </a:lnTo>
                    <a:lnTo>
                      <a:pt x="5" y="3"/>
                    </a:lnTo>
                    <a:lnTo>
                      <a:pt x="7" y="4"/>
                    </a:lnTo>
                    <a:lnTo>
                      <a:pt x="9" y="5"/>
                    </a:lnTo>
                    <a:lnTo>
                      <a:pt x="10" y="6"/>
                    </a:lnTo>
                    <a:lnTo>
                      <a:pt x="11" y="7"/>
                    </a:lnTo>
                    <a:lnTo>
                      <a:pt x="12" y="7"/>
                    </a:lnTo>
                    <a:lnTo>
                      <a:pt x="13" y="8"/>
                    </a:lnTo>
                    <a:lnTo>
                      <a:pt x="14" y="9"/>
                    </a:lnTo>
                    <a:lnTo>
                      <a:pt x="15" y="9"/>
                    </a:lnTo>
                    <a:lnTo>
                      <a:pt x="16" y="10"/>
                    </a:lnTo>
                    <a:lnTo>
                      <a:pt x="18" y="11"/>
                    </a:lnTo>
                    <a:lnTo>
                      <a:pt x="19" y="11"/>
                    </a:lnTo>
                    <a:lnTo>
                      <a:pt x="20" y="12"/>
                    </a:lnTo>
                    <a:lnTo>
                      <a:pt x="21" y="12"/>
                    </a:lnTo>
                    <a:lnTo>
                      <a:pt x="22" y="13"/>
                    </a:lnTo>
                    <a:lnTo>
                      <a:pt x="24" y="14"/>
                    </a:lnTo>
                    <a:lnTo>
                      <a:pt x="26" y="15"/>
                    </a:lnTo>
                    <a:lnTo>
                      <a:pt x="28" y="16"/>
                    </a:lnTo>
                    <a:lnTo>
                      <a:pt x="29" y="17"/>
                    </a:lnTo>
                    <a:lnTo>
                      <a:pt x="31" y="18"/>
                    </a:lnTo>
                    <a:lnTo>
                      <a:pt x="32" y="19"/>
                    </a:lnTo>
                    <a:lnTo>
                      <a:pt x="33" y="19"/>
                    </a:lnTo>
                    <a:lnTo>
                      <a:pt x="34" y="20"/>
                    </a:lnTo>
                    <a:lnTo>
                      <a:pt x="34" y="22"/>
                    </a:lnTo>
                    <a:lnTo>
                      <a:pt x="34" y="22"/>
                    </a:lnTo>
                    <a:lnTo>
                      <a:pt x="34" y="22"/>
                    </a:lnTo>
                    <a:lnTo>
                      <a:pt x="32" y="21"/>
                    </a:lnTo>
                    <a:lnTo>
                      <a:pt x="31" y="20"/>
                    </a:lnTo>
                    <a:lnTo>
                      <a:pt x="30" y="20"/>
                    </a:lnTo>
                    <a:lnTo>
                      <a:pt x="29" y="19"/>
                    </a:lnTo>
                    <a:lnTo>
                      <a:pt x="28" y="19"/>
                    </a:lnTo>
                    <a:lnTo>
                      <a:pt x="26" y="18"/>
                    </a:lnTo>
                    <a:lnTo>
                      <a:pt x="25" y="17"/>
                    </a:lnTo>
                    <a:lnTo>
                      <a:pt x="24" y="16"/>
                    </a:lnTo>
                    <a:lnTo>
                      <a:pt x="23" y="15"/>
                    </a:lnTo>
                    <a:lnTo>
                      <a:pt x="22" y="14"/>
                    </a:lnTo>
                    <a:lnTo>
                      <a:pt x="20" y="14"/>
                    </a:lnTo>
                    <a:lnTo>
                      <a:pt x="19" y="13"/>
                    </a:lnTo>
                    <a:lnTo>
                      <a:pt x="19" y="13"/>
                    </a:lnTo>
                    <a:lnTo>
                      <a:pt x="18" y="12"/>
                    </a:lnTo>
                    <a:lnTo>
                      <a:pt x="17" y="12"/>
                    </a:lnTo>
                    <a:lnTo>
                      <a:pt x="15" y="11"/>
                    </a:lnTo>
                    <a:lnTo>
                      <a:pt x="14" y="10"/>
                    </a:lnTo>
                    <a:lnTo>
                      <a:pt x="13" y="10"/>
                    </a:lnTo>
                    <a:lnTo>
                      <a:pt x="11" y="9"/>
                    </a:lnTo>
                    <a:lnTo>
                      <a:pt x="10" y="8"/>
                    </a:lnTo>
                    <a:lnTo>
                      <a:pt x="9" y="8"/>
                    </a:lnTo>
                    <a:lnTo>
                      <a:pt x="8" y="7"/>
                    </a:lnTo>
                    <a:lnTo>
                      <a:pt x="7" y="7"/>
                    </a:lnTo>
                    <a:lnTo>
                      <a:pt x="6" y="6"/>
                    </a:lnTo>
                    <a:lnTo>
                      <a:pt x="5" y="6"/>
                    </a:lnTo>
                    <a:lnTo>
                      <a:pt x="3" y="4"/>
                    </a:lnTo>
                    <a:lnTo>
                      <a:pt x="2" y="3"/>
                    </a:lnTo>
                    <a:lnTo>
                      <a:pt x="1" y="3"/>
                    </a:lnTo>
                    <a:lnTo>
                      <a:pt x="1" y="2"/>
                    </a:lnTo>
                    <a:lnTo>
                      <a:pt x="0" y="2"/>
                    </a:lnTo>
                    <a:lnTo>
                      <a:pt x="0" y="1"/>
                    </a:lnTo>
                    <a:lnTo>
                      <a:pt x="0" y="0"/>
                    </a:lnTo>
                    <a:lnTo>
                      <a:pt x="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7" name="Freeform 185"/>
              <p:cNvSpPr>
                <a:spLocks/>
              </p:cNvSpPr>
              <p:nvPr/>
            </p:nvSpPr>
            <p:spPr bwMode="auto">
              <a:xfrm>
                <a:off x="2784" y="1836"/>
                <a:ext cx="45" cy="21"/>
              </a:xfrm>
              <a:custGeom>
                <a:avLst/>
                <a:gdLst/>
                <a:ahLst/>
                <a:cxnLst>
                  <a:cxn ang="0">
                    <a:pos x="45" y="0"/>
                  </a:cxn>
                  <a:cxn ang="0">
                    <a:pos x="43" y="0"/>
                  </a:cxn>
                  <a:cxn ang="0">
                    <a:pos x="41" y="1"/>
                  </a:cxn>
                  <a:cxn ang="0">
                    <a:pos x="39" y="2"/>
                  </a:cxn>
                  <a:cxn ang="0">
                    <a:pos x="37" y="3"/>
                  </a:cxn>
                  <a:cxn ang="0">
                    <a:pos x="34" y="4"/>
                  </a:cxn>
                  <a:cxn ang="0">
                    <a:pos x="32" y="5"/>
                  </a:cxn>
                  <a:cxn ang="0">
                    <a:pos x="29" y="6"/>
                  </a:cxn>
                  <a:cxn ang="0">
                    <a:pos x="27" y="7"/>
                  </a:cxn>
                  <a:cxn ang="0">
                    <a:pos x="24" y="8"/>
                  </a:cxn>
                  <a:cxn ang="0">
                    <a:pos x="22" y="9"/>
                  </a:cxn>
                  <a:cxn ang="0">
                    <a:pos x="19" y="10"/>
                  </a:cxn>
                  <a:cxn ang="0">
                    <a:pos x="16" y="11"/>
                  </a:cxn>
                  <a:cxn ang="0">
                    <a:pos x="14" y="12"/>
                  </a:cxn>
                  <a:cxn ang="0">
                    <a:pos x="12" y="14"/>
                  </a:cxn>
                  <a:cxn ang="0">
                    <a:pos x="10" y="15"/>
                  </a:cxn>
                  <a:cxn ang="0">
                    <a:pos x="8" y="16"/>
                  </a:cxn>
                  <a:cxn ang="0">
                    <a:pos x="5" y="17"/>
                  </a:cxn>
                  <a:cxn ang="0">
                    <a:pos x="3" y="19"/>
                  </a:cxn>
                  <a:cxn ang="0">
                    <a:pos x="1" y="20"/>
                  </a:cxn>
                  <a:cxn ang="0">
                    <a:pos x="0" y="21"/>
                  </a:cxn>
                  <a:cxn ang="0">
                    <a:pos x="0" y="21"/>
                  </a:cxn>
                  <a:cxn ang="0">
                    <a:pos x="2" y="21"/>
                  </a:cxn>
                  <a:cxn ang="0">
                    <a:pos x="4" y="20"/>
                  </a:cxn>
                  <a:cxn ang="0">
                    <a:pos x="6" y="20"/>
                  </a:cxn>
                  <a:cxn ang="0">
                    <a:pos x="8" y="19"/>
                  </a:cxn>
                  <a:cxn ang="0">
                    <a:pos x="11" y="18"/>
                  </a:cxn>
                  <a:cxn ang="0">
                    <a:pos x="13" y="17"/>
                  </a:cxn>
                  <a:cxn ang="0">
                    <a:pos x="16" y="16"/>
                  </a:cxn>
                  <a:cxn ang="0">
                    <a:pos x="18" y="14"/>
                  </a:cxn>
                  <a:cxn ang="0">
                    <a:pos x="21" y="13"/>
                  </a:cxn>
                  <a:cxn ang="0">
                    <a:pos x="23" y="12"/>
                  </a:cxn>
                  <a:cxn ang="0">
                    <a:pos x="26" y="10"/>
                  </a:cxn>
                  <a:cxn ang="0">
                    <a:pos x="28" y="9"/>
                  </a:cxn>
                  <a:cxn ang="0">
                    <a:pos x="31" y="7"/>
                  </a:cxn>
                  <a:cxn ang="0">
                    <a:pos x="34" y="6"/>
                  </a:cxn>
                  <a:cxn ang="0">
                    <a:pos x="36" y="5"/>
                  </a:cxn>
                  <a:cxn ang="0">
                    <a:pos x="38" y="3"/>
                  </a:cxn>
                  <a:cxn ang="0">
                    <a:pos x="40" y="2"/>
                  </a:cxn>
                  <a:cxn ang="0">
                    <a:pos x="43" y="1"/>
                  </a:cxn>
                  <a:cxn ang="0">
                    <a:pos x="45" y="0"/>
                  </a:cxn>
                </a:cxnLst>
                <a:rect l="0" t="0" r="r" b="b"/>
                <a:pathLst>
                  <a:path w="45" h="21">
                    <a:moveTo>
                      <a:pt x="45" y="0"/>
                    </a:moveTo>
                    <a:lnTo>
                      <a:pt x="45" y="0"/>
                    </a:lnTo>
                    <a:lnTo>
                      <a:pt x="45" y="0"/>
                    </a:lnTo>
                    <a:lnTo>
                      <a:pt x="43" y="0"/>
                    </a:lnTo>
                    <a:lnTo>
                      <a:pt x="42" y="1"/>
                    </a:lnTo>
                    <a:lnTo>
                      <a:pt x="41" y="1"/>
                    </a:lnTo>
                    <a:lnTo>
                      <a:pt x="40" y="1"/>
                    </a:lnTo>
                    <a:lnTo>
                      <a:pt x="39" y="2"/>
                    </a:lnTo>
                    <a:lnTo>
                      <a:pt x="38" y="2"/>
                    </a:lnTo>
                    <a:lnTo>
                      <a:pt x="37" y="3"/>
                    </a:lnTo>
                    <a:lnTo>
                      <a:pt x="36" y="3"/>
                    </a:lnTo>
                    <a:lnTo>
                      <a:pt x="34" y="4"/>
                    </a:lnTo>
                    <a:lnTo>
                      <a:pt x="34" y="4"/>
                    </a:lnTo>
                    <a:lnTo>
                      <a:pt x="32" y="5"/>
                    </a:lnTo>
                    <a:lnTo>
                      <a:pt x="30" y="5"/>
                    </a:lnTo>
                    <a:lnTo>
                      <a:pt x="29" y="6"/>
                    </a:lnTo>
                    <a:lnTo>
                      <a:pt x="28" y="6"/>
                    </a:lnTo>
                    <a:lnTo>
                      <a:pt x="27" y="7"/>
                    </a:lnTo>
                    <a:lnTo>
                      <a:pt x="26" y="7"/>
                    </a:lnTo>
                    <a:lnTo>
                      <a:pt x="24" y="8"/>
                    </a:lnTo>
                    <a:lnTo>
                      <a:pt x="23" y="9"/>
                    </a:lnTo>
                    <a:lnTo>
                      <a:pt x="22" y="9"/>
                    </a:lnTo>
                    <a:lnTo>
                      <a:pt x="20" y="10"/>
                    </a:lnTo>
                    <a:lnTo>
                      <a:pt x="19" y="10"/>
                    </a:lnTo>
                    <a:lnTo>
                      <a:pt x="18" y="11"/>
                    </a:lnTo>
                    <a:lnTo>
                      <a:pt x="16" y="11"/>
                    </a:lnTo>
                    <a:lnTo>
                      <a:pt x="15" y="12"/>
                    </a:lnTo>
                    <a:lnTo>
                      <a:pt x="14" y="12"/>
                    </a:lnTo>
                    <a:lnTo>
                      <a:pt x="13" y="13"/>
                    </a:lnTo>
                    <a:lnTo>
                      <a:pt x="12" y="14"/>
                    </a:lnTo>
                    <a:lnTo>
                      <a:pt x="11" y="14"/>
                    </a:lnTo>
                    <a:lnTo>
                      <a:pt x="10" y="15"/>
                    </a:lnTo>
                    <a:lnTo>
                      <a:pt x="9" y="15"/>
                    </a:lnTo>
                    <a:lnTo>
                      <a:pt x="8" y="16"/>
                    </a:lnTo>
                    <a:lnTo>
                      <a:pt x="6" y="17"/>
                    </a:lnTo>
                    <a:lnTo>
                      <a:pt x="5" y="17"/>
                    </a:lnTo>
                    <a:lnTo>
                      <a:pt x="4" y="18"/>
                    </a:lnTo>
                    <a:lnTo>
                      <a:pt x="3" y="19"/>
                    </a:lnTo>
                    <a:lnTo>
                      <a:pt x="2" y="19"/>
                    </a:lnTo>
                    <a:lnTo>
                      <a:pt x="1" y="20"/>
                    </a:lnTo>
                    <a:lnTo>
                      <a:pt x="0" y="21"/>
                    </a:lnTo>
                    <a:lnTo>
                      <a:pt x="0" y="21"/>
                    </a:lnTo>
                    <a:lnTo>
                      <a:pt x="0" y="21"/>
                    </a:lnTo>
                    <a:lnTo>
                      <a:pt x="0" y="21"/>
                    </a:lnTo>
                    <a:lnTo>
                      <a:pt x="1" y="21"/>
                    </a:lnTo>
                    <a:lnTo>
                      <a:pt x="2" y="21"/>
                    </a:lnTo>
                    <a:lnTo>
                      <a:pt x="3" y="21"/>
                    </a:lnTo>
                    <a:lnTo>
                      <a:pt x="4" y="20"/>
                    </a:lnTo>
                    <a:lnTo>
                      <a:pt x="5" y="20"/>
                    </a:lnTo>
                    <a:lnTo>
                      <a:pt x="6" y="20"/>
                    </a:lnTo>
                    <a:lnTo>
                      <a:pt x="7" y="19"/>
                    </a:lnTo>
                    <a:lnTo>
                      <a:pt x="8" y="19"/>
                    </a:lnTo>
                    <a:lnTo>
                      <a:pt x="10" y="19"/>
                    </a:lnTo>
                    <a:lnTo>
                      <a:pt x="11" y="18"/>
                    </a:lnTo>
                    <a:lnTo>
                      <a:pt x="12" y="18"/>
                    </a:lnTo>
                    <a:lnTo>
                      <a:pt x="13" y="17"/>
                    </a:lnTo>
                    <a:lnTo>
                      <a:pt x="15" y="16"/>
                    </a:lnTo>
                    <a:lnTo>
                      <a:pt x="16" y="16"/>
                    </a:lnTo>
                    <a:lnTo>
                      <a:pt x="18" y="15"/>
                    </a:lnTo>
                    <a:lnTo>
                      <a:pt x="18" y="14"/>
                    </a:lnTo>
                    <a:lnTo>
                      <a:pt x="20" y="14"/>
                    </a:lnTo>
                    <a:lnTo>
                      <a:pt x="21" y="13"/>
                    </a:lnTo>
                    <a:lnTo>
                      <a:pt x="22" y="12"/>
                    </a:lnTo>
                    <a:lnTo>
                      <a:pt x="23" y="12"/>
                    </a:lnTo>
                    <a:lnTo>
                      <a:pt x="24" y="11"/>
                    </a:lnTo>
                    <a:lnTo>
                      <a:pt x="26" y="10"/>
                    </a:lnTo>
                    <a:lnTo>
                      <a:pt x="27" y="10"/>
                    </a:lnTo>
                    <a:lnTo>
                      <a:pt x="28" y="9"/>
                    </a:lnTo>
                    <a:lnTo>
                      <a:pt x="30" y="8"/>
                    </a:lnTo>
                    <a:lnTo>
                      <a:pt x="31" y="7"/>
                    </a:lnTo>
                    <a:lnTo>
                      <a:pt x="32" y="7"/>
                    </a:lnTo>
                    <a:lnTo>
                      <a:pt x="34" y="6"/>
                    </a:lnTo>
                    <a:lnTo>
                      <a:pt x="35" y="5"/>
                    </a:lnTo>
                    <a:lnTo>
                      <a:pt x="36" y="5"/>
                    </a:lnTo>
                    <a:lnTo>
                      <a:pt x="37" y="4"/>
                    </a:lnTo>
                    <a:lnTo>
                      <a:pt x="38" y="3"/>
                    </a:lnTo>
                    <a:lnTo>
                      <a:pt x="39" y="3"/>
                    </a:lnTo>
                    <a:lnTo>
                      <a:pt x="40" y="2"/>
                    </a:lnTo>
                    <a:lnTo>
                      <a:pt x="42" y="2"/>
                    </a:lnTo>
                    <a:lnTo>
                      <a:pt x="43" y="1"/>
                    </a:lnTo>
                    <a:lnTo>
                      <a:pt x="44" y="0"/>
                    </a:lnTo>
                    <a:lnTo>
                      <a:pt x="45" y="0"/>
                    </a:lnTo>
                    <a:lnTo>
                      <a:pt x="4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8" name="Freeform 186"/>
              <p:cNvSpPr>
                <a:spLocks/>
              </p:cNvSpPr>
              <p:nvPr/>
            </p:nvSpPr>
            <p:spPr bwMode="auto">
              <a:xfrm>
                <a:off x="2823" y="1746"/>
                <a:ext cx="66" cy="13"/>
              </a:xfrm>
              <a:custGeom>
                <a:avLst/>
                <a:gdLst/>
                <a:ahLst/>
                <a:cxnLst>
                  <a:cxn ang="0">
                    <a:pos x="20" y="2"/>
                  </a:cxn>
                  <a:cxn ang="0">
                    <a:pos x="22" y="2"/>
                  </a:cxn>
                  <a:cxn ang="0">
                    <a:pos x="24" y="3"/>
                  </a:cxn>
                  <a:cxn ang="0">
                    <a:pos x="27" y="3"/>
                  </a:cxn>
                  <a:cxn ang="0">
                    <a:pos x="29" y="4"/>
                  </a:cxn>
                  <a:cxn ang="0">
                    <a:pos x="32" y="5"/>
                  </a:cxn>
                  <a:cxn ang="0">
                    <a:pos x="36" y="5"/>
                  </a:cxn>
                  <a:cxn ang="0">
                    <a:pos x="39" y="6"/>
                  </a:cxn>
                  <a:cxn ang="0">
                    <a:pos x="42" y="6"/>
                  </a:cxn>
                  <a:cxn ang="0">
                    <a:pos x="44" y="7"/>
                  </a:cxn>
                  <a:cxn ang="0">
                    <a:pos x="47" y="8"/>
                  </a:cxn>
                  <a:cxn ang="0">
                    <a:pos x="50" y="9"/>
                  </a:cxn>
                  <a:cxn ang="0">
                    <a:pos x="53" y="9"/>
                  </a:cxn>
                  <a:cxn ang="0">
                    <a:pos x="55" y="10"/>
                  </a:cxn>
                  <a:cxn ang="0">
                    <a:pos x="59" y="11"/>
                  </a:cxn>
                  <a:cxn ang="0">
                    <a:pos x="63" y="11"/>
                  </a:cxn>
                  <a:cxn ang="0">
                    <a:pos x="65" y="12"/>
                  </a:cxn>
                  <a:cxn ang="0">
                    <a:pos x="66" y="13"/>
                  </a:cxn>
                  <a:cxn ang="0">
                    <a:pos x="65" y="13"/>
                  </a:cxn>
                  <a:cxn ang="0">
                    <a:pos x="61" y="13"/>
                  </a:cxn>
                  <a:cxn ang="0">
                    <a:pos x="58" y="12"/>
                  </a:cxn>
                  <a:cxn ang="0">
                    <a:pos x="55" y="12"/>
                  </a:cxn>
                  <a:cxn ang="0">
                    <a:pos x="53" y="11"/>
                  </a:cxn>
                  <a:cxn ang="0">
                    <a:pos x="51" y="11"/>
                  </a:cxn>
                  <a:cxn ang="0">
                    <a:pos x="48" y="11"/>
                  </a:cxn>
                  <a:cxn ang="0">
                    <a:pos x="45" y="11"/>
                  </a:cxn>
                  <a:cxn ang="0">
                    <a:pos x="42" y="10"/>
                  </a:cxn>
                  <a:cxn ang="0">
                    <a:pos x="40" y="10"/>
                  </a:cxn>
                  <a:cxn ang="0">
                    <a:pos x="37" y="9"/>
                  </a:cxn>
                  <a:cxn ang="0">
                    <a:pos x="35" y="9"/>
                  </a:cxn>
                  <a:cxn ang="0">
                    <a:pos x="32" y="8"/>
                  </a:cxn>
                  <a:cxn ang="0">
                    <a:pos x="29" y="8"/>
                  </a:cxn>
                  <a:cxn ang="0">
                    <a:pos x="27" y="7"/>
                  </a:cxn>
                  <a:cxn ang="0">
                    <a:pos x="24" y="7"/>
                  </a:cxn>
                  <a:cxn ang="0">
                    <a:pos x="21" y="6"/>
                  </a:cxn>
                  <a:cxn ang="0">
                    <a:pos x="19" y="6"/>
                  </a:cxn>
                  <a:cxn ang="0">
                    <a:pos x="17" y="5"/>
                  </a:cxn>
                  <a:cxn ang="0">
                    <a:pos x="14" y="5"/>
                  </a:cxn>
                  <a:cxn ang="0">
                    <a:pos x="12" y="5"/>
                  </a:cxn>
                  <a:cxn ang="0">
                    <a:pos x="9" y="4"/>
                  </a:cxn>
                  <a:cxn ang="0">
                    <a:pos x="5" y="3"/>
                  </a:cxn>
                  <a:cxn ang="0">
                    <a:pos x="3" y="3"/>
                  </a:cxn>
                  <a:cxn ang="0">
                    <a:pos x="0" y="3"/>
                  </a:cxn>
                  <a:cxn ang="0">
                    <a:pos x="1" y="2"/>
                  </a:cxn>
                  <a:cxn ang="0">
                    <a:pos x="3" y="0"/>
                  </a:cxn>
                  <a:cxn ang="0">
                    <a:pos x="6" y="0"/>
                  </a:cxn>
                  <a:cxn ang="0">
                    <a:pos x="8" y="0"/>
                  </a:cxn>
                  <a:cxn ang="0">
                    <a:pos x="12" y="0"/>
                  </a:cxn>
                  <a:cxn ang="0">
                    <a:pos x="15" y="0"/>
                  </a:cxn>
                  <a:cxn ang="0">
                    <a:pos x="17" y="1"/>
                  </a:cxn>
                </a:cxnLst>
                <a:rect l="0" t="0" r="r" b="b"/>
                <a:pathLst>
                  <a:path w="66" h="13">
                    <a:moveTo>
                      <a:pt x="18" y="1"/>
                    </a:moveTo>
                    <a:lnTo>
                      <a:pt x="20" y="2"/>
                    </a:lnTo>
                    <a:lnTo>
                      <a:pt x="21" y="2"/>
                    </a:lnTo>
                    <a:lnTo>
                      <a:pt x="22" y="2"/>
                    </a:lnTo>
                    <a:lnTo>
                      <a:pt x="23" y="3"/>
                    </a:lnTo>
                    <a:lnTo>
                      <a:pt x="24" y="3"/>
                    </a:lnTo>
                    <a:lnTo>
                      <a:pt x="26" y="3"/>
                    </a:lnTo>
                    <a:lnTo>
                      <a:pt x="27" y="3"/>
                    </a:lnTo>
                    <a:lnTo>
                      <a:pt x="28" y="4"/>
                    </a:lnTo>
                    <a:lnTo>
                      <a:pt x="29" y="4"/>
                    </a:lnTo>
                    <a:lnTo>
                      <a:pt x="31" y="4"/>
                    </a:lnTo>
                    <a:lnTo>
                      <a:pt x="32" y="5"/>
                    </a:lnTo>
                    <a:lnTo>
                      <a:pt x="34" y="5"/>
                    </a:lnTo>
                    <a:lnTo>
                      <a:pt x="36" y="5"/>
                    </a:lnTo>
                    <a:lnTo>
                      <a:pt x="38" y="6"/>
                    </a:lnTo>
                    <a:lnTo>
                      <a:pt x="39" y="6"/>
                    </a:lnTo>
                    <a:lnTo>
                      <a:pt x="41" y="6"/>
                    </a:lnTo>
                    <a:lnTo>
                      <a:pt x="42" y="6"/>
                    </a:lnTo>
                    <a:lnTo>
                      <a:pt x="43" y="7"/>
                    </a:lnTo>
                    <a:lnTo>
                      <a:pt x="44" y="7"/>
                    </a:lnTo>
                    <a:lnTo>
                      <a:pt x="46" y="8"/>
                    </a:lnTo>
                    <a:lnTo>
                      <a:pt x="47" y="8"/>
                    </a:lnTo>
                    <a:lnTo>
                      <a:pt x="49" y="8"/>
                    </a:lnTo>
                    <a:lnTo>
                      <a:pt x="50" y="9"/>
                    </a:lnTo>
                    <a:lnTo>
                      <a:pt x="51" y="9"/>
                    </a:lnTo>
                    <a:lnTo>
                      <a:pt x="53" y="9"/>
                    </a:lnTo>
                    <a:lnTo>
                      <a:pt x="54" y="10"/>
                    </a:lnTo>
                    <a:lnTo>
                      <a:pt x="55" y="10"/>
                    </a:lnTo>
                    <a:lnTo>
                      <a:pt x="57" y="10"/>
                    </a:lnTo>
                    <a:lnTo>
                      <a:pt x="59" y="11"/>
                    </a:lnTo>
                    <a:lnTo>
                      <a:pt x="60" y="11"/>
                    </a:lnTo>
                    <a:lnTo>
                      <a:pt x="63" y="11"/>
                    </a:lnTo>
                    <a:lnTo>
                      <a:pt x="64" y="11"/>
                    </a:lnTo>
                    <a:lnTo>
                      <a:pt x="65" y="12"/>
                    </a:lnTo>
                    <a:lnTo>
                      <a:pt x="66" y="12"/>
                    </a:lnTo>
                    <a:lnTo>
                      <a:pt x="66" y="13"/>
                    </a:lnTo>
                    <a:lnTo>
                      <a:pt x="66" y="13"/>
                    </a:lnTo>
                    <a:lnTo>
                      <a:pt x="65" y="13"/>
                    </a:lnTo>
                    <a:lnTo>
                      <a:pt x="63" y="13"/>
                    </a:lnTo>
                    <a:lnTo>
                      <a:pt x="61" y="13"/>
                    </a:lnTo>
                    <a:lnTo>
                      <a:pt x="60" y="13"/>
                    </a:lnTo>
                    <a:lnTo>
                      <a:pt x="58" y="12"/>
                    </a:lnTo>
                    <a:lnTo>
                      <a:pt x="56" y="12"/>
                    </a:lnTo>
                    <a:lnTo>
                      <a:pt x="55" y="12"/>
                    </a:lnTo>
                    <a:lnTo>
                      <a:pt x="54" y="12"/>
                    </a:lnTo>
                    <a:lnTo>
                      <a:pt x="53" y="11"/>
                    </a:lnTo>
                    <a:lnTo>
                      <a:pt x="52" y="11"/>
                    </a:lnTo>
                    <a:lnTo>
                      <a:pt x="51" y="11"/>
                    </a:lnTo>
                    <a:lnTo>
                      <a:pt x="49" y="11"/>
                    </a:lnTo>
                    <a:lnTo>
                      <a:pt x="48" y="11"/>
                    </a:lnTo>
                    <a:lnTo>
                      <a:pt x="46" y="11"/>
                    </a:lnTo>
                    <a:lnTo>
                      <a:pt x="45" y="11"/>
                    </a:lnTo>
                    <a:lnTo>
                      <a:pt x="44" y="10"/>
                    </a:lnTo>
                    <a:lnTo>
                      <a:pt x="42" y="10"/>
                    </a:lnTo>
                    <a:lnTo>
                      <a:pt x="42" y="10"/>
                    </a:lnTo>
                    <a:lnTo>
                      <a:pt x="40" y="10"/>
                    </a:lnTo>
                    <a:lnTo>
                      <a:pt x="39" y="9"/>
                    </a:lnTo>
                    <a:lnTo>
                      <a:pt x="37" y="9"/>
                    </a:lnTo>
                    <a:lnTo>
                      <a:pt x="36" y="9"/>
                    </a:lnTo>
                    <a:lnTo>
                      <a:pt x="35" y="9"/>
                    </a:lnTo>
                    <a:lnTo>
                      <a:pt x="34" y="9"/>
                    </a:lnTo>
                    <a:lnTo>
                      <a:pt x="32" y="8"/>
                    </a:lnTo>
                    <a:lnTo>
                      <a:pt x="31" y="8"/>
                    </a:lnTo>
                    <a:lnTo>
                      <a:pt x="29" y="8"/>
                    </a:lnTo>
                    <a:lnTo>
                      <a:pt x="28" y="8"/>
                    </a:lnTo>
                    <a:lnTo>
                      <a:pt x="27" y="7"/>
                    </a:lnTo>
                    <a:lnTo>
                      <a:pt x="25" y="7"/>
                    </a:lnTo>
                    <a:lnTo>
                      <a:pt x="24" y="7"/>
                    </a:lnTo>
                    <a:lnTo>
                      <a:pt x="23" y="6"/>
                    </a:lnTo>
                    <a:lnTo>
                      <a:pt x="21" y="6"/>
                    </a:lnTo>
                    <a:lnTo>
                      <a:pt x="21" y="6"/>
                    </a:lnTo>
                    <a:lnTo>
                      <a:pt x="19" y="6"/>
                    </a:lnTo>
                    <a:lnTo>
                      <a:pt x="18" y="6"/>
                    </a:lnTo>
                    <a:lnTo>
                      <a:pt x="17" y="5"/>
                    </a:lnTo>
                    <a:lnTo>
                      <a:pt x="15" y="5"/>
                    </a:lnTo>
                    <a:lnTo>
                      <a:pt x="14" y="5"/>
                    </a:lnTo>
                    <a:lnTo>
                      <a:pt x="13" y="5"/>
                    </a:lnTo>
                    <a:lnTo>
                      <a:pt x="12" y="5"/>
                    </a:lnTo>
                    <a:lnTo>
                      <a:pt x="11" y="5"/>
                    </a:lnTo>
                    <a:lnTo>
                      <a:pt x="9" y="4"/>
                    </a:lnTo>
                    <a:lnTo>
                      <a:pt x="7" y="4"/>
                    </a:lnTo>
                    <a:lnTo>
                      <a:pt x="5" y="3"/>
                    </a:lnTo>
                    <a:lnTo>
                      <a:pt x="4" y="3"/>
                    </a:lnTo>
                    <a:lnTo>
                      <a:pt x="3" y="3"/>
                    </a:lnTo>
                    <a:lnTo>
                      <a:pt x="1" y="3"/>
                    </a:lnTo>
                    <a:lnTo>
                      <a:pt x="0" y="3"/>
                    </a:lnTo>
                    <a:lnTo>
                      <a:pt x="0" y="3"/>
                    </a:lnTo>
                    <a:lnTo>
                      <a:pt x="1" y="2"/>
                    </a:lnTo>
                    <a:lnTo>
                      <a:pt x="2" y="1"/>
                    </a:lnTo>
                    <a:lnTo>
                      <a:pt x="3" y="0"/>
                    </a:lnTo>
                    <a:lnTo>
                      <a:pt x="5" y="0"/>
                    </a:lnTo>
                    <a:lnTo>
                      <a:pt x="6" y="0"/>
                    </a:lnTo>
                    <a:lnTo>
                      <a:pt x="7" y="0"/>
                    </a:lnTo>
                    <a:lnTo>
                      <a:pt x="8" y="0"/>
                    </a:lnTo>
                    <a:lnTo>
                      <a:pt x="10" y="0"/>
                    </a:lnTo>
                    <a:lnTo>
                      <a:pt x="12" y="0"/>
                    </a:lnTo>
                    <a:lnTo>
                      <a:pt x="14" y="0"/>
                    </a:lnTo>
                    <a:lnTo>
                      <a:pt x="15" y="0"/>
                    </a:lnTo>
                    <a:lnTo>
                      <a:pt x="16" y="1"/>
                    </a:lnTo>
                    <a:lnTo>
                      <a:pt x="17" y="1"/>
                    </a:lnTo>
                    <a:lnTo>
                      <a:pt x="1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59" name="Freeform 187"/>
              <p:cNvSpPr>
                <a:spLocks/>
              </p:cNvSpPr>
              <p:nvPr/>
            </p:nvSpPr>
            <p:spPr bwMode="auto">
              <a:xfrm>
                <a:off x="2726" y="1887"/>
                <a:ext cx="151" cy="6"/>
              </a:xfrm>
              <a:custGeom>
                <a:avLst/>
                <a:gdLst/>
                <a:ahLst/>
                <a:cxnLst>
                  <a:cxn ang="0">
                    <a:pos x="151" y="4"/>
                  </a:cxn>
                  <a:cxn ang="0">
                    <a:pos x="146" y="3"/>
                  </a:cxn>
                  <a:cxn ang="0">
                    <a:pos x="141" y="2"/>
                  </a:cxn>
                  <a:cxn ang="0">
                    <a:pos x="134" y="1"/>
                  </a:cxn>
                  <a:cxn ang="0">
                    <a:pos x="129" y="1"/>
                  </a:cxn>
                  <a:cxn ang="0">
                    <a:pos x="124" y="1"/>
                  </a:cxn>
                  <a:cxn ang="0">
                    <a:pos x="119" y="1"/>
                  </a:cxn>
                  <a:cxn ang="0">
                    <a:pos x="114" y="1"/>
                  </a:cxn>
                  <a:cxn ang="0">
                    <a:pos x="108" y="1"/>
                  </a:cxn>
                  <a:cxn ang="0">
                    <a:pos x="103" y="1"/>
                  </a:cxn>
                  <a:cxn ang="0">
                    <a:pos x="97" y="1"/>
                  </a:cxn>
                  <a:cxn ang="0">
                    <a:pos x="92" y="1"/>
                  </a:cxn>
                  <a:cxn ang="0">
                    <a:pos x="86" y="1"/>
                  </a:cxn>
                  <a:cxn ang="0">
                    <a:pos x="81" y="1"/>
                  </a:cxn>
                  <a:cxn ang="0">
                    <a:pos x="75" y="1"/>
                  </a:cxn>
                  <a:cxn ang="0">
                    <a:pos x="70" y="1"/>
                  </a:cxn>
                  <a:cxn ang="0">
                    <a:pos x="66" y="2"/>
                  </a:cxn>
                  <a:cxn ang="0">
                    <a:pos x="61" y="2"/>
                  </a:cxn>
                  <a:cxn ang="0">
                    <a:pos x="55" y="2"/>
                  </a:cxn>
                  <a:cxn ang="0">
                    <a:pos x="49" y="2"/>
                  </a:cxn>
                  <a:cxn ang="0">
                    <a:pos x="41" y="2"/>
                  </a:cxn>
                  <a:cxn ang="0">
                    <a:pos x="34" y="1"/>
                  </a:cxn>
                  <a:cxn ang="0">
                    <a:pos x="29" y="1"/>
                  </a:cxn>
                  <a:cxn ang="0">
                    <a:pos x="21" y="0"/>
                  </a:cxn>
                  <a:cxn ang="0">
                    <a:pos x="16" y="0"/>
                  </a:cxn>
                  <a:cxn ang="0">
                    <a:pos x="8" y="0"/>
                  </a:cxn>
                  <a:cxn ang="0">
                    <a:pos x="1" y="2"/>
                  </a:cxn>
                  <a:cxn ang="0">
                    <a:pos x="1" y="6"/>
                  </a:cxn>
                  <a:cxn ang="0">
                    <a:pos x="7" y="6"/>
                  </a:cxn>
                  <a:cxn ang="0">
                    <a:pos x="15" y="6"/>
                  </a:cxn>
                  <a:cxn ang="0">
                    <a:pos x="21" y="6"/>
                  </a:cxn>
                  <a:cxn ang="0">
                    <a:pos x="27" y="6"/>
                  </a:cxn>
                  <a:cxn ang="0">
                    <a:pos x="32" y="6"/>
                  </a:cxn>
                  <a:cxn ang="0">
                    <a:pos x="37" y="5"/>
                  </a:cxn>
                  <a:cxn ang="0">
                    <a:pos x="41" y="5"/>
                  </a:cxn>
                  <a:cxn ang="0">
                    <a:pos x="46" y="5"/>
                  </a:cxn>
                  <a:cxn ang="0">
                    <a:pos x="51" y="5"/>
                  </a:cxn>
                  <a:cxn ang="0">
                    <a:pos x="56" y="5"/>
                  </a:cxn>
                  <a:cxn ang="0">
                    <a:pos x="61" y="5"/>
                  </a:cxn>
                  <a:cxn ang="0">
                    <a:pos x="66" y="5"/>
                  </a:cxn>
                  <a:cxn ang="0">
                    <a:pos x="71" y="5"/>
                  </a:cxn>
                  <a:cxn ang="0">
                    <a:pos x="76" y="5"/>
                  </a:cxn>
                  <a:cxn ang="0">
                    <a:pos x="82" y="5"/>
                  </a:cxn>
                  <a:cxn ang="0">
                    <a:pos x="88" y="5"/>
                  </a:cxn>
                  <a:cxn ang="0">
                    <a:pos x="94" y="5"/>
                  </a:cxn>
                  <a:cxn ang="0">
                    <a:pos x="101" y="5"/>
                  </a:cxn>
                  <a:cxn ang="0">
                    <a:pos x="107" y="5"/>
                  </a:cxn>
                  <a:cxn ang="0">
                    <a:pos x="114" y="5"/>
                  </a:cxn>
                  <a:cxn ang="0">
                    <a:pos x="120" y="5"/>
                  </a:cxn>
                  <a:cxn ang="0">
                    <a:pos x="126" y="5"/>
                  </a:cxn>
                  <a:cxn ang="0">
                    <a:pos x="132" y="5"/>
                  </a:cxn>
                  <a:cxn ang="0">
                    <a:pos x="137" y="5"/>
                  </a:cxn>
                  <a:cxn ang="0">
                    <a:pos x="142" y="5"/>
                  </a:cxn>
                  <a:cxn ang="0">
                    <a:pos x="148" y="5"/>
                  </a:cxn>
                </a:cxnLst>
                <a:rect l="0" t="0" r="r" b="b"/>
                <a:pathLst>
                  <a:path w="151" h="6">
                    <a:moveTo>
                      <a:pt x="151" y="6"/>
                    </a:moveTo>
                    <a:lnTo>
                      <a:pt x="151" y="5"/>
                    </a:lnTo>
                    <a:lnTo>
                      <a:pt x="151" y="5"/>
                    </a:lnTo>
                    <a:lnTo>
                      <a:pt x="151" y="4"/>
                    </a:lnTo>
                    <a:lnTo>
                      <a:pt x="150" y="4"/>
                    </a:lnTo>
                    <a:lnTo>
                      <a:pt x="148" y="3"/>
                    </a:lnTo>
                    <a:lnTo>
                      <a:pt x="147" y="3"/>
                    </a:lnTo>
                    <a:lnTo>
                      <a:pt x="146" y="3"/>
                    </a:lnTo>
                    <a:lnTo>
                      <a:pt x="145" y="3"/>
                    </a:lnTo>
                    <a:lnTo>
                      <a:pt x="143" y="2"/>
                    </a:lnTo>
                    <a:lnTo>
                      <a:pt x="143" y="2"/>
                    </a:lnTo>
                    <a:lnTo>
                      <a:pt x="141" y="2"/>
                    </a:lnTo>
                    <a:lnTo>
                      <a:pt x="139" y="2"/>
                    </a:lnTo>
                    <a:lnTo>
                      <a:pt x="138" y="2"/>
                    </a:lnTo>
                    <a:lnTo>
                      <a:pt x="136" y="1"/>
                    </a:lnTo>
                    <a:lnTo>
                      <a:pt x="134" y="1"/>
                    </a:lnTo>
                    <a:lnTo>
                      <a:pt x="133" y="1"/>
                    </a:lnTo>
                    <a:lnTo>
                      <a:pt x="132" y="1"/>
                    </a:lnTo>
                    <a:lnTo>
                      <a:pt x="130" y="1"/>
                    </a:lnTo>
                    <a:lnTo>
                      <a:pt x="129" y="1"/>
                    </a:lnTo>
                    <a:lnTo>
                      <a:pt x="128" y="1"/>
                    </a:lnTo>
                    <a:lnTo>
                      <a:pt x="127" y="1"/>
                    </a:lnTo>
                    <a:lnTo>
                      <a:pt x="126" y="1"/>
                    </a:lnTo>
                    <a:lnTo>
                      <a:pt x="124" y="1"/>
                    </a:lnTo>
                    <a:lnTo>
                      <a:pt x="123" y="1"/>
                    </a:lnTo>
                    <a:lnTo>
                      <a:pt x="121" y="1"/>
                    </a:lnTo>
                    <a:lnTo>
                      <a:pt x="121" y="1"/>
                    </a:lnTo>
                    <a:lnTo>
                      <a:pt x="119" y="1"/>
                    </a:lnTo>
                    <a:lnTo>
                      <a:pt x="118" y="1"/>
                    </a:lnTo>
                    <a:lnTo>
                      <a:pt x="117" y="1"/>
                    </a:lnTo>
                    <a:lnTo>
                      <a:pt x="115" y="1"/>
                    </a:lnTo>
                    <a:lnTo>
                      <a:pt x="114" y="1"/>
                    </a:lnTo>
                    <a:lnTo>
                      <a:pt x="112" y="1"/>
                    </a:lnTo>
                    <a:lnTo>
                      <a:pt x="111" y="1"/>
                    </a:lnTo>
                    <a:lnTo>
                      <a:pt x="110" y="1"/>
                    </a:lnTo>
                    <a:lnTo>
                      <a:pt x="108" y="1"/>
                    </a:lnTo>
                    <a:lnTo>
                      <a:pt x="107" y="1"/>
                    </a:lnTo>
                    <a:lnTo>
                      <a:pt x="106" y="1"/>
                    </a:lnTo>
                    <a:lnTo>
                      <a:pt x="104" y="1"/>
                    </a:lnTo>
                    <a:lnTo>
                      <a:pt x="103" y="1"/>
                    </a:lnTo>
                    <a:lnTo>
                      <a:pt x="101" y="1"/>
                    </a:lnTo>
                    <a:lnTo>
                      <a:pt x="100" y="1"/>
                    </a:lnTo>
                    <a:lnTo>
                      <a:pt x="99" y="1"/>
                    </a:lnTo>
                    <a:lnTo>
                      <a:pt x="97" y="1"/>
                    </a:lnTo>
                    <a:lnTo>
                      <a:pt x="96" y="1"/>
                    </a:lnTo>
                    <a:lnTo>
                      <a:pt x="94" y="1"/>
                    </a:lnTo>
                    <a:lnTo>
                      <a:pt x="93" y="1"/>
                    </a:lnTo>
                    <a:lnTo>
                      <a:pt x="92" y="1"/>
                    </a:lnTo>
                    <a:lnTo>
                      <a:pt x="90" y="1"/>
                    </a:lnTo>
                    <a:lnTo>
                      <a:pt x="89" y="1"/>
                    </a:lnTo>
                    <a:lnTo>
                      <a:pt x="88" y="1"/>
                    </a:lnTo>
                    <a:lnTo>
                      <a:pt x="86" y="1"/>
                    </a:lnTo>
                    <a:lnTo>
                      <a:pt x="85" y="1"/>
                    </a:lnTo>
                    <a:lnTo>
                      <a:pt x="83" y="1"/>
                    </a:lnTo>
                    <a:lnTo>
                      <a:pt x="82" y="1"/>
                    </a:lnTo>
                    <a:lnTo>
                      <a:pt x="81" y="1"/>
                    </a:lnTo>
                    <a:lnTo>
                      <a:pt x="79" y="1"/>
                    </a:lnTo>
                    <a:lnTo>
                      <a:pt x="78" y="1"/>
                    </a:lnTo>
                    <a:lnTo>
                      <a:pt x="77" y="1"/>
                    </a:lnTo>
                    <a:lnTo>
                      <a:pt x="75" y="1"/>
                    </a:lnTo>
                    <a:lnTo>
                      <a:pt x="74" y="1"/>
                    </a:lnTo>
                    <a:lnTo>
                      <a:pt x="73" y="1"/>
                    </a:lnTo>
                    <a:lnTo>
                      <a:pt x="72" y="1"/>
                    </a:lnTo>
                    <a:lnTo>
                      <a:pt x="70" y="1"/>
                    </a:lnTo>
                    <a:lnTo>
                      <a:pt x="69" y="1"/>
                    </a:lnTo>
                    <a:lnTo>
                      <a:pt x="68" y="1"/>
                    </a:lnTo>
                    <a:lnTo>
                      <a:pt x="67" y="2"/>
                    </a:lnTo>
                    <a:lnTo>
                      <a:pt x="66" y="2"/>
                    </a:lnTo>
                    <a:lnTo>
                      <a:pt x="65" y="2"/>
                    </a:lnTo>
                    <a:lnTo>
                      <a:pt x="64" y="2"/>
                    </a:lnTo>
                    <a:lnTo>
                      <a:pt x="63" y="2"/>
                    </a:lnTo>
                    <a:lnTo>
                      <a:pt x="61" y="2"/>
                    </a:lnTo>
                    <a:lnTo>
                      <a:pt x="60" y="2"/>
                    </a:lnTo>
                    <a:lnTo>
                      <a:pt x="58" y="2"/>
                    </a:lnTo>
                    <a:lnTo>
                      <a:pt x="56" y="2"/>
                    </a:lnTo>
                    <a:lnTo>
                      <a:pt x="55" y="2"/>
                    </a:lnTo>
                    <a:lnTo>
                      <a:pt x="53" y="2"/>
                    </a:lnTo>
                    <a:lnTo>
                      <a:pt x="52" y="2"/>
                    </a:lnTo>
                    <a:lnTo>
                      <a:pt x="50" y="2"/>
                    </a:lnTo>
                    <a:lnTo>
                      <a:pt x="49" y="2"/>
                    </a:lnTo>
                    <a:lnTo>
                      <a:pt x="47" y="2"/>
                    </a:lnTo>
                    <a:lnTo>
                      <a:pt x="45" y="2"/>
                    </a:lnTo>
                    <a:lnTo>
                      <a:pt x="44" y="2"/>
                    </a:lnTo>
                    <a:lnTo>
                      <a:pt x="41" y="2"/>
                    </a:lnTo>
                    <a:lnTo>
                      <a:pt x="39" y="2"/>
                    </a:lnTo>
                    <a:lnTo>
                      <a:pt x="37" y="1"/>
                    </a:lnTo>
                    <a:lnTo>
                      <a:pt x="35" y="1"/>
                    </a:lnTo>
                    <a:lnTo>
                      <a:pt x="34" y="1"/>
                    </a:lnTo>
                    <a:lnTo>
                      <a:pt x="33" y="1"/>
                    </a:lnTo>
                    <a:lnTo>
                      <a:pt x="32" y="1"/>
                    </a:lnTo>
                    <a:lnTo>
                      <a:pt x="31" y="1"/>
                    </a:lnTo>
                    <a:lnTo>
                      <a:pt x="29" y="1"/>
                    </a:lnTo>
                    <a:lnTo>
                      <a:pt x="27" y="1"/>
                    </a:lnTo>
                    <a:lnTo>
                      <a:pt x="25" y="0"/>
                    </a:lnTo>
                    <a:lnTo>
                      <a:pt x="23" y="0"/>
                    </a:lnTo>
                    <a:lnTo>
                      <a:pt x="21" y="0"/>
                    </a:lnTo>
                    <a:lnTo>
                      <a:pt x="19" y="0"/>
                    </a:lnTo>
                    <a:lnTo>
                      <a:pt x="19" y="0"/>
                    </a:lnTo>
                    <a:lnTo>
                      <a:pt x="17" y="0"/>
                    </a:lnTo>
                    <a:lnTo>
                      <a:pt x="16" y="0"/>
                    </a:lnTo>
                    <a:lnTo>
                      <a:pt x="15" y="0"/>
                    </a:lnTo>
                    <a:lnTo>
                      <a:pt x="13" y="0"/>
                    </a:lnTo>
                    <a:lnTo>
                      <a:pt x="11" y="0"/>
                    </a:lnTo>
                    <a:lnTo>
                      <a:pt x="8" y="0"/>
                    </a:lnTo>
                    <a:lnTo>
                      <a:pt x="7" y="1"/>
                    </a:lnTo>
                    <a:lnTo>
                      <a:pt x="5" y="1"/>
                    </a:lnTo>
                    <a:lnTo>
                      <a:pt x="3" y="1"/>
                    </a:lnTo>
                    <a:lnTo>
                      <a:pt x="1" y="2"/>
                    </a:lnTo>
                    <a:lnTo>
                      <a:pt x="1" y="3"/>
                    </a:lnTo>
                    <a:lnTo>
                      <a:pt x="0" y="4"/>
                    </a:lnTo>
                    <a:lnTo>
                      <a:pt x="0" y="4"/>
                    </a:lnTo>
                    <a:lnTo>
                      <a:pt x="1" y="6"/>
                    </a:lnTo>
                    <a:lnTo>
                      <a:pt x="3" y="6"/>
                    </a:lnTo>
                    <a:lnTo>
                      <a:pt x="4" y="6"/>
                    </a:lnTo>
                    <a:lnTo>
                      <a:pt x="6" y="6"/>
                    </a:lnTo>
                    <a:lnTo>
                      <a:pt x="7" y="6"/>
                    </a:lnTo>
                    <a:lnTo>
                      <a:pt x="9" y="6"/>
                    </a:lnTo>
                    <a:lnTo>
                      <a:pt x="11" y="6"/>
                    </a:lnTo>
                    <a:lnTo>
                      <a:pt x="13" y="6"/>
                    </a:lnTo>
                    <a:lnTo>
                      <a:pt x="15" y="6"/>
                    </a:lnTo>
                    <a:lnTo>
                      <a:pt x="16" y="6"/>
                    </a:lnTo>
                    <a:lnTo>
                      <a:pt x="18" y="6"/>
                    </a:lnTo>
                    <a:lnTo>
                      <a:pt x="20" y="6"/>
                    </a:lnTo>
                    <a:lnTo>
                      <a:pt x="21" y="6"/>
                    </a:lnTo>
                    <a:lnTo>
                      <a:pt x="22" y="6"/>
                    </a:lnTo>
                    <a:lnTo>
                      <a:pt x="23" y="6"/>
                    </a:lnTo>
                    <a:lnTo>
                      <a:pt x="24" y="6"/>
                    </a:lnTo>
                    <a:lnTo>
                      <a:pt x="27" y="6"/>
                    </a:lnTo>
                    <a:lnTo>
                      <a:pt x="29" y="6"/>
                    </a:lnTo>
                    <a:lnTo>
                      <a:pt x="30" y="6"/>
                    </a:lnTo>
                    <a:lnTo>
                      <a:pt x="31" y="6"/>
                    </a:lnTo>
                    <a:lnTo>
                      <a:pt x="32" y="6"/>
                    </a:lnTo>
                    <a:lnTo>
                      <a:pt x="33" y="6"/>
                    </a:lnTo>
                    <a:lnTo>
                      <a:pt x="34" y="5"/>
                    </a:lnTo>
                    <a:lnTo>
                      <a:pt x="35" y="5"/>
                    </a:lnTo>
                    <a:lnTo>
                      <a:pt x="37" y="5"/>
                    </a:lnTo>
                    <a:lnTo>
                      <a:pt x="37" y="5"/>
                    </a:lnTo>
                    <a:lnTo>
                      <a:pt x="39" y="5"/>
                    </a:lnTo>
                    <a:lnTo>
                      <a:pt x="40" y="5"/>
                    </a:lnTo>
                    <a:lnTo>
                      <a:pt x="41" y="5"/>
                    </a:lnTo>
                    <a:lnTo>
                      <a:pt x="42" y="5"/>
                    </a:lnTo>
                    <a:lnTo>
                      <a:pt x="44" y="5"/>
                    </a:lnTo>
                    <a:lnTo>
                      <a:pt x="45" y="5"/>
                    </a:lnTo>
                    <a:lnTo>
                      <a:pt x="46" y="5"/>
                    </a:lnTo>
                    <a:lnTo>
                      <a:pt x="47" y="5"/>
                    </a:lnTo>
                    <a:lnTo>
                      <a:pt x="49" y="5"/>
                    </a:lnTo>
                    <a:lnTo>
                      <a:pt x="50" y="5"/>
                    </a:lnTo>
                    <a:lnTo>
                      <a:pt x="51" y="5"/>
                    </a:lnTo>
                    <a:lnTo>
                      <a:pt x="52" y="5"/>
                    </a:lnTo>
                    <a:lnTo>
                      <a:pt x="53" y="5"/>
                    </a:lnTo>
                    <a:lnTo>
                      <a:pt x="55" y="5"/>
                    </a:lnTo>
                    <a:lnTo>
                      <a:pt x="56" y="5"/>
                    </a:lnTo>
                    <a:lnTo>
                      <a:pt x="57" y="5"/>
                    </a:lnTo>
                    <a:lnTo>
                      <a:pt x="58" y="5"/>
                    </a:lnTo>
                    <a:lnTo>
                      <a:pt x="59" y="5"/>
                    </a:lnTo>
                    <a:lnTo>
                      <a:pt x="61" y="5"/>
                    </a:lnTo>
                    <a:lnTo>
                      <a:pt x="62" y="5"/>
                    </a:lnTo>
                    <a:lnTo>
                      <a:pt x="64" y="5"/>
                    </a:lnTo>
                    <a:lnTo>
                      <a:pt x="64" y="5"/>
                    </a:lnTo>
                    <a:lnTo>
                      <a:pt x="66" y="5"/>
                    </a:lnTo>
                    <a:lnTo>
                      <a:pt x="67" y="5"/>
                    </a:lnTo>
                    <a:lnTo>
                      <a:pt x="68" y="5"/>
                    </a:lnTo>
                    <a:lnTo>
                      <a:pt x="70" y="5"/>
                    </a:lnTo>
                    <a:lnTo>
                      <a:pt x="71" y="5"/>
                    </a:lnTo>
                    <a:lnTo>
                      <a:pt x="72" y="5"/>
                    </a:lnTo>
                    <a:lnTo>
                      <a:pt x="73" y="5"/>
                    </a:lnTo>
                    <a:lnTo>
                      <a:pt x="75" y="5"/>
                    </a:lnTo>
                    <a:lnTo>
                      <a:pt x="76" y="5"/>
                    </a:lnTo>
                    <a:lnTo>
                      <a:pt x="78" y="5"/>
                    </a:lnTo>
                    <a:lnTo>
                      <a:pt x="79" y="5"/>
                    </a:lnTo>
                    <a:lnTo>
                      <a:pt x="81" y="5"/>
                    </a:lnTo>
                    <a:lnTo>
                      <a:pt x="82" y="5"/>
                    </a:lnTo>
                    <a:lnTo>
                      <a:pt x="84" y="5"/>
                    </a:lnTo>
                    <a:lnTo>
                      <a:pt x="85" y="5"/>
                    </a:lnTo>
                    <a:lnTo>
                      <a:pt x="86" y="5"/>
                    </a:lnTo>
                    <a:lnTo>
                      <a:pt x="88" y="5"/>
                    </a:lnTo>
                    <a:lnTo>
                      <a:pt x="90" y="5"/>
                    </a:lnTo>
                    <a:lnTo>
                      <a:pt x="91" y="5"/>
                    </a:lnTo>
                    <a:lnTo>
                      <a:pt x="93" y="5"/>
                    </a:lnTo>
                    <a:lnTo>
                      <a:pt x="94" y="5"/>
                    </a:lnTo>
                    <a:lnTo>
                      <a:pt x="96" y="5"/>
                    </a:lnTo>
                    <a:lnTo>
                      <a:pt x="98" y="5"/>
                    </a:lnTo>
                    <a:lnTo>
                      <a:pt x="100" y="5"/>
                    </a:lnTo>
                    <a:lnTo>
                      <a:pt x="101" y="5"/>
                    </a:lnTo>
                    <a:lnTo>
                      <a:pt x="103" y="5"/>
                    </a:lnTo>
                    <a:lnTo>
                      <a:pt x="104" y="5"/>
                    </a:lnTo>
                    <a:lnTo>
                      <a:pt x="106" y="5"/>
                    </a:lnTo>
                    <a:lnTo>
                      <a:pt x="107" y="5"/>
                    </a:lnTo>
                    <a:lnTo>
                      <a:pt x="109" y="5"/>
                    </a:lnTo>
                    <a:lnTo>
                      <a:pt x="111" y="5"/>
                    </a:lnTo>
                    <a:lnTo>
                      <a:pt x="112" y="5"/>
                    </a:lnTo>
                    <a:lnTo>
                      <a:pt x="114" y="5"/>
                    </a:lnTo>
                    <a:lnTo>
                      <a:pt x="116" y="5"/>
                    </a:lnTo>
                    <a:lnTo>
                      <a:pt x="117" y="5"/>
                    </a:lnTo>
                    <a:lnTo>
                      <a:pt x="119" y="5"/>
                    </a:lnTo>
                    <a:lnTo>
                      <a:pt x="120" y="5"/>
                    </a:lnTo>
                    <a:lnTo>
                      <a:pt x="122" y="5"/>
                    </a:lnTo>
                    <a:lnTo>
                      <a:pt x="124" y="5"/>
                    </a:lnTo>
                    <a:lnTo>
                      <a:pt x="125" y="5"/>
                    </a:lnTo>
                    <a:lnTo>
                      <a:pt x="126" y="5"/>
                    </a:lnTo>
                    <a:lnTo>
                      <a:pt x="128" y="5"/>
                    </a:lnTo>
                    <a:lnTo>
                      <a:pt x="129" y="5"/>
                    </a:lnTo>
                    <a:lnTo>
                      <a:pt x="131" y="5"/>
                    </a:lnTo>
                    <a:lnTo>
                      <a:pt x="132" y="5"/>
                    </a:lnTo>
                    <a:lnTo>
                      <a:pt x="133" y="5"/>
                    </a:lnTo>
                    <a:lnTo>
                      <a:pt x="135" y="5"/>
                    </a:lnTo>
                    <a:lnTo>
                      <a:pt x="136" y="5"/>
                    </a:lnTo>
                    <a:lnTo>
                      <a:pt x="137" y="5"/>
                    </a:lnTo>
                    <a:lnTo>
                      <a:pt x="138" y="5"/>
                    </a:lnTo>
                    <a:lnTo>
                      <a:pt x="139" y="5"/>
                    </a:lnTo>
                    <a:lnTo>
                      <a:pt x="140" y="5"/>
                    </a:lnTo>
                    <a:lnTo>
                      <a:pt x="142" y="5"/>
                    </a:lnTo>
                    <a:lnTo>
                      <a:pt x="143" y="5"/>
                    </a:lnTo>
                    <a:lnTo>
                      <a:pt x="144" y="5"/>
                    </a:lnTo>
                    <a:lnTo>
                      <a:pt x="146" y="5"/>
                    </a:lnTo>
                    <a:lnTo>
                      <a:pt x="148" y="5"/>
                    </a:lnTo>
                    <a:lnTo>
                      <a:pt x="149" y="5"/>
                    </a:lnTo>
                    <a:lnTo>
                      <a:pt x="151" y="5"/>
                    </a:lnTo>
                    <a:lnTo>
                      <a:pt x="151"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0" name="Freeform 188"/>
              <p:cNvSpPr>
                <a:spLocks/>
              </p:cNvSpPr>
              <p:nvPr/>
            </p:nvSpPr>
            <p:spPr bwMode="auto">
              <a:xfrm>
                <a:off x="2795" y="1731"/>
                <a:ext cx="41" cy="70"/>
              </a:xfrm>
              <a:custGeom>
                <a:avLst/>
                <a:gdLst/>
                <a:ahLst/>
                <a:cxnLst>
                  <a:cxn ang="0">
                    <a:pos x="1" y="7"/>
                  </a:cxn>
                  <a:cxn ang="0">
                    <a:pos x="5" y="6"/>
                  </a:cxn>
                  <a:cxn ang="0">
                    <a:pos x="9" y="6"/>
                  </a:cxn>
                  <a:cxn ang="0">
                    <a:pos x="13" y="6"/>
                  </a:cxn>
                  <a:cxn ang="0">
                    <a:pos x="17" y="6"/>
                  </a:cxn>
                  <a:cxn ang="0">
                    <a:pos x="22" y="5"/>
                  </a:cxn>
                  <a:cxn ang="0">
                    <a:pos x="25" y="5"/>
                  </a:cxn>
                  <a:cxn ang="0">
                    <a:pos x="28" y="6"/>
                  </a:cxn>
                  <a:cxn ang="0">
                    <a:pos x="31" y="7"/>
                  </a:cxn>
                  <a:cxn ang="0">
                    <a:pos x="34" y="8"/>
                  </a:cxn>
                  <a:cxn ang="0">
                    <a:pos x="34" y="11"/>
                  </a:cxn>
                  <a:cxn ang="0">
                    <a:pos x="34" y="13"/>
                  </a:cxn>
                  <a:cxn ang="0">
                    <a:pos x="34" y="15"/>
                  </a:cxn>
                  <a:cxn ang="0">
                    <a:pos x="34" y="19"/>
                  </a:cxn>
                  <a:cxn ang="0">
                    <a:pos x="34" y="22"/>
                  </a:cxn>
                  <a:cxn ang="0">
                    <a:pos x="34" y="26"/>
                  </a:cxn>
                  <a:cxn ang="0">
                    <a:pos x="34" y="30"/>
                  </a:cxn>
                  <a:cxn ang="0">
                    <a:pos x="34" y="35"/>
                  </a:cxn>
                  <a:cxn ang="0">
                    <a:pos x="34" y="39"/>
                  </a:cxn>
                  <a:cxn ang="0">
                    <a:pos x="34" y="43"/>
                  </a:cxn>
                  <a:cxn ang="0">
                    <a:pos x="34" y="48"/>
                  </a:cxn>
                  <a:cxn ang="0">
                    <a:pos x="34" y="52"/>
                  </a:cxn>
                  <a:cxn ang="0">
                    <a:pos x="34" y="56"/>
                  </a:cxn>
                  <a:cxn ang="0">
                    <a:pos x="34" y="59"/>
                  </a:cxn>
                  <a:cxn ang="0">
                    <a:pos x="35" y="63"/>
                  </a:cxn>
                  <a:cxn ang="0">
                    <a:pos x="35" y="65"/>
                  </a:cxn>
                  <a:cxn ang="0">
                    <a:pos x="35" y="68"/>
                  </a:cxn>
                  <a:cxn ang="0">
                    <a:pos x="35" y="70"/>
                  </a:cxn>
                  <a:cxn ang="0">
                    <a:pos x="36" y="70"/>
                  </a:cxn>
                  <a:cxn ang="0">
                    <a:pos x="37" y="67"/>
                  </a:cxn>
                  <a:cxn ang="0">
                    <a:pos x="38" y="65"/>
                  </a:cxn>
                  <a:cxn ang="0">
                    <a:pos x="39" y="62"/>
                  </a:cxn>
                  <a:cxn ang="0">
                    <a:pos x="40" y="60"/>
                  </a:cxn>
                  <a:cxn ang="0">
                    <a:pos x="40" y="57"/>
                  </a:cxn>
                  <a:cxn ang="0">
                    <a:pos x="40" y="54"/>
                  </a:cxn>
                  <a:cxn ang="0">
                    <a:pos x="40" y="50"/>
                  </a:cxn>
                  <a:cxn ang="0">
                    <a:pos x="40" y="47"/>
                  </a:cxn>
                  <a:cxn ang="0">
                    <a:pos x="39" y="44"/>
                  </a:cxn>
                  <a:cxn ang="0">
                    <a:pos x="39" y="41"/>
                  </a:cxn>
                  <a:cxn ang="0">
                    <a:pos x="39" y="38"/>
                  </a:cxn>
                  <a:cxn ang="0">
                    <a:pos x="39" y="35"/>
                  </a:cxn>
                  <a:cxn ang="0">
                    <a:pos x="39" y="31"/>
                  </a:cxn>
                  <a:cxn ang="0">
                    <a:pos x="39" y="28"/>
                  </a:cxn>
                  <a:cxn ang="0">
                    <a:pos x="39" y="25"/>
                  </a:cxn>
                  <a:cxn ang="0">
                    <a:pos x="40" y="22"/>
                  </a:cxn>
                  <a:cxn ang="0">
                    <a:pos x="40" y="20"/>
                  </a:cxn>
                  <a:cxn ang="0">
                    <a:pos x="40" y="17"/>
                  </a:cxn>
                  <a:cxn ang="0">
                    <a:pos x="41" y="15"/>
                  </a:cxn>
                  <a:cxn ang="0">
                    <a:pos x="41" y="13"/>
                  </a:cxn>
                  <a:cxn ang="0">
                    <a:pos x="40" y="8"/>
                  </a:cxn>
                  <a:cxn ang="0">
                    <a:pos x="40" y="6"/>
                  </a:cxn>
                  <a:cxn ang="0">
                    <a:pos x="36" y="3"/>
                  </a:cxn>
                  <a:cxn ang="0">
                    <a:pos x="31" y="1"/>
                  </a:cxn>
                  <a:cxn ang="0">
                    <a:pos x="27" y="0"/>
                  </a:cxn>
                  <a:cxn ang="0">
                    <a:pos x="23" y="0"/>
                  </a:cxn>
                  <a:cxn ang="0">
                    <a:pos x="18" y="1"/>
                  </a:cxn>
                  <a:cxn ang="0">
                    <a:pos x="13" y="1"/>
                  </a:cxn>
                  <a:cxn ang="0">
                    <a:pos x="7" y="2"/>
                  </a:cxn>
                  <a:cxn ang="0">
                    <a:pos x="4" y="3"/>
                  </a:cxn>
                  <a:cxn ang="0">
                    <a:pos x="1" y="5"/>
                  </a:cxn>
                  <a:cxn ang="0">
                    <a:pos x="0" y="7"/>
                  </a:cxn>
                </a:cxnLst>
                <a:rect l="0" t="0" r="r" b="b"/>
                <a:pathLst>
                  <a:path w="41" h="70">
                    <a:moveTo>
                      <a:pt x="0" y="7"/>
                    </a:moveTo>
                    <a:lnTo>
                      <a:pt x="0" y="7"/>
                    </a:lnTo>
                    <a:lnTo>
                      <a:pt x="1" y="7"/>
                    </a:lnTo>
                    <a:lnTo>
                      <a:pt x="2" y="7"/>
                    </a:lnTo>
                    <a:lnTo>
                      <a:pt x="4" y="7"/>
                    </a:lnTo>
                    <a:lnTo>
                      <a:pt x="5" y="6"/>
                    </a:lnTo>
                    <a:lnTo>
                      <a:pt x="6" y="6"/>
                    </a:lnTo>
                    <a:lnTo>
                      <a:pt x="8" y="6"/>
                    </a:lnTo>
                    <a:lnTo>
                      <a:pt x="9" y="6"/>
                    </a:lnTo>
                    <a:lnTo>
                      <a:pt x="11" y="6"/>
                    </a:lnTo>
                    <a:lnTo>
                      <a:pt x="12" y="6"/>
                    </a:lnTo>
                    <a:lnTo>
                      <a:pt x="13" y="6"/>
                    </a:lnTo>
                    <a:lnTo>
                      <a:pt x="15" y="6"/>
                    </a:lnTo>
                    <a:lnTo>
                      <a:pt x="16" y="6"/>
                    </a:lnTo>
                    <a:lnTo>
                      <a:pt x="17" y="6"/>
                    </a:lnTo>
                    <a:lnTo>
                      <a:pt x="19" y="5"/>
                    </a:lnTo>
                    <a:lnTo>
                      <a:pt x="21" y="5"/>
                    </a:lnTo>
                    <a:lnTo>
                      <a:pt x="22" y="5"/>
                    </a:lnTo>
                    <a:lnTo>
                      <a:pt x="23" y="5"/>
                    </a:lnTo>
                    <a:lnTo>
                      <a:pt x="24" y="5"/>
                    </a:lnTo>
                    <a:lnTo>
                      <a:pt x="25" y="5"/>
                    </a:lnTo>
                    <a:lnTo>
                      <a:pt x="26" y="5"/>
                    </a:lnTo>
                    <a:lnTo>
                      <a:pt x="27" y="6"/>
                    </a:lnTo>
                    <a:lnTo>
                      <a:pt x="28" y="6"/>
                    </a:lnTo>
                    <a:lnTo>
                      <a:pt x="28" y="6"/>
                    </a:lnTo>
                    <a:lnTo>
                      <a:pt x="29" y="6"/>
                    </a:lnTo>
                    <a:lnTo>
                      <a:pt x="31" y="7"/>
                    </a:lnTo>
                    <a:lnTo>
                      <a:pt x="32" y="7"/>
                    </a:lnTo>
                    <a:lnTo>
                      <a:pt x="34" y="8"/>
                    </a:lnTo>
                    <a:lnTo>
                      <a:pt x="34" y="8"/>
                    </a:lnTo>
                    <a:lnTo>
                      <a:pt x="34" y="8"/>
                    </a:lnTo>
                    <a:lnTo>
                      <a:pt x="34" y="9"/>
                    </a:lnTo>
                    <a:lnTo>
                      <a:pt x="34" y="11"/>
                    </a:lnTo>
                    <a:lnTo>
                      <a:pt x="34" y="11"/>
                    </a:lnTo>
                    <a:lnTo>
                      <a:pt x="34" y="12"/>
                    </a:lnTo>
                    <a:lnTo>
                      <a:pt x="34" y="13"/>
                    </a:lnTo>
                    <a:lnTo>
                      <a:pt x="34" y="13"/>
                    </a:lnTo>
                    <a:lnTo>
                      <a:pt x="34" y="14"/>
                    </a:lnTo>
                    <a:lnTo>
                      <a:pt x="34" y="15"/>
                    </a:lnTo>
                    <a:lnTo>
                      <a:pt x="34" y="16"/>
                    </a:lnTo>
                    <a:lnTo>
                      <a:pt x="34" y="18"/>
                    </a:lnTo>
                    <a:lnTo>
                      <a:pt x="34" y="19"/>
                    </a:lnTo>
                    <a:lnTo>
                      <a:pt x="34" y="20"/>
                    </a:lnTo>
                    <a:lnTo>
                      <a:pt x="34" y="21"/>
                    </a:lnTo>
                    <a:lnTo>
                      <a:pt x="34" y="22"/>
                    </a:lnTo>
                    <a:lnTo>
                      <a:pt x="34" y="24"/>
                    </a:lnTo>
                    <a:lnTo>
                      <a:pt x="34" y="25"/>
                    </a:lnTo>
                    <a:lnTo>
                      <a:pt x="34" y="26"/>
                    </a:lnTo>
                    <a:lnTo>
                      <a:pt x="34" y="28"/>
                    </a:lnTo>
                    <a:lnTo>
                      <a:pt x="34" y="29"/>
                    </a:lnTo>
                    <a:lnTo>
                      <a:pt x="34" y="30"/>
                    </a:lnTo>
                    <a:lnTo>
                      <a:pt x="34" y="32"/>
                    </a:lnTo>
                    <a:lnTo>
                      <a:pt x="34" y="33"/>
                    </a:lnTo>
                    <a:lnTo>
                      <a:pt x="34" y="35"/>
                    </a:lnTo>
                    <a:lnTo>
                      <a:pt x="34" y="36"/>
                    </a:lnTo>
                    <a:lnTo>
                      <a:pt x="34" y="38"/>
                    </a:lnTo>
                    <a:lnTo>
                      <a:pt x="34" y="39"/>
                    </a:lnTo>
                    <a:lnTo>
                      <a:pt x="34" y="41"/>
                    </a:lnTo>
                    <a:lnTo>
                      <a:pt x="34" y="42"/>
                    </a:lnTo>
                    <a:lnTo>
                      <a:pt x="34" y="43"/>
                    </a:lnTo>
                    <a:lnTo>
                      <a:pt x="34" y="45"/>
                    </a:lnTo>
                    <a:lnTo>
                      <a:pt x="34" y="46"/>
                    </a:lnTo>
                    <a:lnTo>
                      <a:pt x="34" y="48"/>
                    </a:lnTo>
                    <a:lnTo>
                      <a:pt x="34" y="49"/>
                    </a:lnTo>
                    <a:lnTo>
                      <a:pt x="34" y="51"/>
                    </a:lnTo>
                    <a:lnTo>
                      <a:pt x="34" y="52"/>
                    </a:lnTo>
                    <a:lnTo>
                      <a:pt x="34" y="53"/>
                    </a:lnTo>
                    <a:lnTo>
                      <a:pt x="34" y="54"/>
                    </a:lnTo>
                    <a:lnTo>
                      <a:pt x="34" y="56"/>
                    </a:lnTo>
                    <a:lnTo>
                      <a:pt x="34" y="57"/>
                    </a:lnTo>
                    <a:lnTo>
                      <a:pt x="34" y="58"/>
                    </a:lnTo>
                    <a:lnTo>
                      <a:pt x="34" y="59"/>
                    </a:lnTo>
                    <a:lnTo>
                      <a:pt x="35" y="61"/>
                    </a:lnTo>
                    <a:lnTo>
                      <a:pt x="35" y="62"/>
                    </a:lnTo>
                    <a:lnTo>
                      <a:pt x="35" y="63"/>
                    </a:lnTo>
                    <a:lnTo>
                      <a:pt x="35" y="64"/>
                    </a:lnTo>
                    <a:lnTo>
                      <a:pt x="35" y="64"/>
                    </a:lnTo>
                    <a:lnTo>
                      <a:pt x="35" y="65"/>
                    </a:lnTo>
                    <a:lnTo>
                      <a:pt x="35" y="66"/>
                    </a:lnTo>
                    <a:lnTo>
                      <a:pt x="35" y="67"/>
                    </a:lnTo>
                    <a:lnTo>
                      <a:pt x="35" y="68"/>
                    </a:lnTo>
                    <a:lnTo>
                      <a:pt x="35" y="69"/>
                    </a:lnTo>
                    <a:lnTo>
                      <a:pt x="35" y="70"/>
                    </a:lnTo>
                    <a:lnTo>
                      <a:pt x="35" y="70"/>
                    </a:lnTo>
                    <a:lnTo>
                      <a:pt x="35" y="70"/>
                    </a:lnTo>
                    <a:lnTo>
                      <a:pt x="35" y="70"/>
                    </a:lnTo>
                    <a:lnTo>
                      <a:pt x="36" y="70"/>
                    </a:lnTo>
                    <a:lnTo>
                      <a:pt x="37" y="69"/>
                    </a:lnTo>
                    <a:lnTo>
                      <a:pt x="37" y="68"/>
                    </a:lnTo>
                    <a:lnTo>
                      <a:pt x="37" y="67"/>
                    </a:lnTo>
                    <a:lnTo>
                      <a:pt x="38" y="66"/>
                    </a:lnTo>
                    <a:lnTo>
                      <a:pt x="38" y="65"/>
                    </a:lnTo>
                    <a:lnTo>
                      <a:pt x="38" y="65"/>
                    </a:lnTo>
                    <a:lnTo>
                      <a:pt x="39" y="64"/>
                    </a:lnTo>
                    <a:lnTo>
                      <a:pt x="39" y="63"/>
                    </a:lnTo>
                    <a:lnTo>
                      <a:pt x="39" y="62"/>
                    </a:lnTo>
                    <a:lnTo>
                      <a:pt x="39" y="62"/>
                    </a:lnTo>
                    <a:lnTo>
                      <a:pt x="39" y="61"/>
                    </a:lnTo>
                    <a:lnTo>
                      <a:pt x="40" y="60"/>
                    </a:lnTo>
                    <a:lnTo>
                      <a:pt x="40" y="59"/>
                    </a:lnTo>
                    <a:lnTo>
                      <a:pt x="40" y="58"/>
                    </a:lnTo>
                    <a:lnTo>
                      <a:pt x="40" y="57"/>
                    </a:lnTo>
                    <a:lnTo>
                      <a:pt x="40" y="56"/>
                    </a:lnTo>
                    <a:lnTo>
                      <a:pt x="40" y="55"/>
                    </a:lnTo>
                    <a:lnTo>
                      <a:pt x="40" y="54"/>
                    </a:lnTo>
                    <a:lnTo>
                      <a:pt x="40" y="53"/>
                    </a:lnTo>
                    <a:lnTo>
                      <a:pt x="40" y="52"/>
                    </a:lnTo>
                    <a:lnTo>
                      <a:pt x="40" y="50"/>
                    </a:lnTo>
                    <a:lnTo>
                      <a:pt x="40" y="49"/>
                    </a:lnTo>
                    <a:lnTo>
                      <a:pt x="40" y="48"/>
                    </a:lnTo>
                    <a:lnTo>
                      <a:pt x="40" y="47"/>
                    </a:lnTo>
                    <a:lnTo>
                      <a:pt x="39" y="46"/>
                    </a:lnTo>
                    <a:lnTo>
                      <a:pt x="39" y="45"/>
                    </a:lnTo>
                    <a:lnTo>
                      <a:pt x="39" y="44"/>
                    </a:lnTo>
                    <a:lnTo>
                      <a:pt x="39" y="43"/>
                    </a:lnTo>
                    <a:lnTo>
                      <a:pt x="39" y="42"/>
                    </a:lnTo>
                    <a:lnTo>
                      <a:pt x="39" y="41"/>
                    </a:lnTo>
                    <a:lnTo>
                      <a:pt x="39" y="41"/>
                    </a:lnTo>
                    <a:lnTo>
                      <a:pt x="39" y="40"/>
                    </a:lnTo>
                    <a:lnTo>
                      <a:pt x="39" y="38"/>
                    </a:lnTo>
                    <a:lnTo>
                      <a:pt x="39" y="37"/>
                    </a:lnTo>
                    <a:lnTo>
                      <a:pt x="39" y="36"/>
                    </a:lnTo>
                    <a:lnTo>
                      <a:pt x="39" y="35"/>
                    </a:lnTo>
                    <a:lnTo>
                      <a:pt x="39" y="33"/>
                    </a:lnTo>
                    <a:lnTo>
                      <a:pt x="39" y="32"/>
                    </a:lnTo>
                    <a:lnTo>
                      <a:pt x="39" y="31"/>
                    </a:lnTo>
                    <a:lnTo>
                      <a:pt x="39" y="30"/>
                    </a:lnTo>
                    <a:lnTo>
                      <a:pt x="39" y="29"/>
                    </a:lnTo>
                    <a:lnTo>
                      <a:pt x="39" y="28"/>
                    </a:lnTo>
                    <a:lnTo>
                      <a:pt x="39" y="27"/>
                    </a:lnTo>
                    <a:lnTo>
                      <a:pt x="39" y="26"/>
                    </a:lnTo>
                    <a:lnTo>
                      <a:pt x="39" y="25"/>
                    </a:lnTo>
                    <a:lnTo>
                      <a:pt x="39" y="24"/>
                    </a:lnTo>
                    <a:lnTo>
                      <a:pt x="39" y="23"/>
                    </a:lnTo>
                    <a:lnTo>
                      <a:pt x="40" y="22"/>
                    </a:lnTo>
                    <a:lnTo>
                      <a:pt x="40" y="21"/>
                    </a:lnTo>
                    <a:lnTo>
                      <a:pt x="40" y="21"/>
                    </a:lnTo>
                    <a:lnTo>
                      <a:pt x="40" y="20"/>
                    </a:lnTo>
                    <a:lnTo>
                      <a:pt x="40" y="19"/>
                    </a:lnTo>
                    <a:lnTo>
                      <a:pt x="40" y="18"/>
                    </a:lnTo>
                    <a:lnTo>
                      <a:pt x="40" y="17"/>
                    </a:lnTo>
                    <a:lnTo>
                      <a:pt x="40" y="16"/>
                    </a:lnTo>
                    <a:lnTo>
                      <a:pt x="41" y="16"/>
                    </a:lnTo>
                    <a:lnTo>
                      <a:pt x="41" y="15"/>
                    </a:lnTo>
                    <a:lnTo>
                      <a:pt x="41" y="14"/>
                    </a:lnTo>
                    <a:lnTo>
                      <a:pt x="41" y="13"/>
                    </a:lnTo>
                    <a:lnTo>
                      <a:pt x="41" y="13"/>
                    </a:lnTo>
                    <a:lnTo>
                      <a:pt x="41" y="11"/>
                    </a:lnTo>
                    <a:lnTo>
                      <a:pt x="41" y="10"/>
                    </a:lnTo>
                    <a:lnTo>
                      <a:pt x="40" y="8"/>
                    </a:lnTo>
                    <a:lnTo>
                      <a:pt x="40" y="7"/>
                    </a:lnTo>
                    <a:lnTo>
                      <a:pt x="40" y="7"/>
                    </a:lnTo>
                    <a:lnTo>
                      <a:pt x="40" y="6"/>
                    </a:lnTo>
                    <a:lnTo>
                      <a:pt x="39" y="5"/>
                    </a:lnTo>
                    <a:lnTo>
                      <a:pt x="37" y="4"/>
                    </a:lnTo>
                    <a:lnTo>
                      <a:pt x="36" y="3"/>
                    </a:lnTo>
                    <a:lnTo>
                      <a:pt x="34" y="2"/>
                    </a:lnTo>
                    <a:lnTo>
                      <a:pt x="32" y="2"/>
                    </a:lnTo>
                    <a:lnTo>
                      <a:pt x="31" y="1"/>
                    </a:lnTo>
                    <a:lnTo>
                      <a:pt x="29" y="1"/>
                    </a:lnTo>
                    <a:lnTo>
                      <a:pt x="28" y="1"/>
                    </a:lnTo>
                    <a:lnTo>
                      <a:pt x="27" y="0"/>
                    </a:lnTo>
                    <a:lnTo>
                      <a:pt x="26" y="0"/>
                    </a:lnTo>
                    <a:lnTo>
                      <a:pt x="24" y="0"/>
                    </a:lnTo>
                    <a:lnTo>
                      <a:pt x="23" y="0"/>
                    </a:lnTo>
                    <a:lnTo>
                      <a:pt x="21" y="0"/>
                    </a:lnTo>
                    <a:lnTo>
                      <a:pt x="20" y="0"/>
                    </a:lnTo>
                    <a:lnTo>
                      <a:pt x="18" y="1"/>
                    </a:lnTo>
                    <a:lnTo>
                      <a:pt x="16" y="1"/>
                    </a:lnTo>
                    <a:lnTo>
                      <a:pt x="15" y="1"/>
                    </a:lnTo>
                    <a:lnTo>
                      <a:pt x="13" y="1"/>
                    </a:lnTo>
                    <a:lnTo>
                      <a:pt x="11" y="1"/>
                    </a:lnTo>
                    <a:lnTo>
                      <a:pt x="9" y="2"/>
                    </a:lnTo>
                    <a:lnTo>
                      <a:pt x="7" y="2"/>
                    </a:lnTo>
                    <a:lnTo>
                      <a:pt x="6" y="2"/>
                    </a:lnTo>
                    <a:lnTo>
                      <a:pt x="4" y="3"/>
                    </a:lnTo>
                    <a:lnTo>
                      <a:pt x="4" y="3"/>
                    </a:lnTo>
                    <a:lnTo>
                      <a:pt x="2" y="4"/>
                    </a:lnTo>
                    <a:lnTo>
                      <a:pt x="1" y="4"/>
                    </a:lnTo>
                    <a:lnTo>
                      <a:pt x="1" y="5"/>
                    </a:lnTo>
                    <a:lnTo>
                      <a:pt x="0" y="6"/>
                    </a:lnTo>
                    <a:lnTo>
                      <a:pt x="0" y="7"/>
                    </a:lnTo>
                    <a:lnTo>
                      <a:pt x="0" y="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1" name="Freeform 189"/>
              <p:cNvSpPr>
                <a:spLocks/>
              </p:cNvSpPr>
              <p:nvPr/>
            </p:nvSpPr>
            <p:spPr bwMode="auto">
              <a:xfrm>
                <a:off x="2741" y="1763"/>
                <a:ext cx="6" cy="14"/>
              </a:xfrm>
              <a:custGeom>
                <a:avLst/>
                <a:gdLst/>
                <a:ahLst/>
                <a:cxnLst>
                  <a:cxn ang="0">
                    <a:pos x="6" y="0"/>
                  </a:cxn>
                  <a:cxn ang="0">
                    <a:pos x="6" y="14"/>
                  </a:cxn>
                  <a:cxn ang="0">
                    <a:pos x="6" y="14"/>
                  </a:cxn>
                  <a:cxn ang="0">
                    <a:pos x="5" y="14"/>
                  </a:cxn>
                  <a:cxn ang="0">
                    <a:pos x="4" y="13"/>
                  </a:cxn>
                  <a:cxn ang="0">
                    <a:pos x="3" y="13"/>
                  </a:cxn>
                  <a:cxn ang="0">
                    <a:pos x="2" y="13"/>
                  </a:cxn>
                  <a:cxn ang="0">
                    <a:pos x="1" y="13"/>
                  </a:cxn>
                  <a:cxn ang="0">
                    <a:pos x="0" y="12"/>
                  </a:cxn>
                  <a:cxn ang="0">
                    <a:pos x="0" y="11"/>
                  </a:cxn>
                  <a:cxn ang="0">
                    <a:pos x="0" y="10"/>
                  </a:cxn>
                  <a:cxn ang="0">
                    <a:pos x="0" y="9"/>
                  </a:cxn>
                  <a:cxn ang="0">
                    <a:pos x="0" y="8"/>
                  </a:cxn>
                  <a:cxn ang="0">
                    <a:pos x="0" y="7"/>
                  </a:cxn>
                  <a:cxn ang="0">
                    <a:pos x="0" y="6"/>
                  </a:cxn>
                  <a:cxn ang="0">
                    <a:pos x="1" y="5"/>
                  </a:cxn>
                  <a:cxn ang="0">
                    <a:pos x="1" y="5"/>
                  </a:cxn>
                  <a:cxn ang="0">
                    <a:pos x="1" y="4"/>
                  </a:cxn>
                  <a:cxn ang="0">
                    <a:pos x="1" y="3"/>
                  </a:cxn>
                  <a:cxn ang="0">
                    <a:pos x="1" y="3"/>
                  </a:cxn>
                  <a:cxn ang="0">
                    <a:pos x="2" y="2"/>
                  </a:cxn>
                  <a:cxn ang="0">
                    <a:pos x="2" y="1"/>
                  </a:cxn>
                  <a:cxn ang="0">
                    <a:pos x="3" y="0"/>
                  </a:cxn>
                  <a:cxn ang="0">
                    <a:pos x="4" y="0"/>
                  </a:cxn>
                  <a:cxn ang="0">
                    <a:pos x="6" y="0"/>
                  </a:cxn>
                </a:cxnLst>
                <a:rect l="0" t="0" r="r" b="b"/>
                <a:pathLst>
                  <a:path w="6" h="14">
                    <a:moveTo>
                      <a:pt x="6" y="0"/>
                    </a:moveTo>
                    <a:lnTo>
                      <a:pt x="6" y="14"/>
                    </a:lnTo>
                    <a:lnTo>
                      <a:pt x="6" y="14"/>
                    </a:lnTo>
                    <a:lnTo>
                      <a:pt x="5" y="14"/>
                    </a:lnTo>
                    <a:lnTo>
                      <a:pt x="4" y="13"/>
                    </a:lnTo>
                    <a:lnTo>
                      <a:pt x="3" y="13"/>
                    </a:lnTo>
                    <a:lnTo>
                      <a:pt x="2" y="13"/>
                    </a:lnTo>
                    <a:lnTo>
                      <a:pt x="1" y="13"/>
                    </a:lnTo>
                    <a:lnTo>
                      <a:pt x="0" y="12"/>
                    </a:lnTo>
                    <a:lnTo>
                      <a:pt x="0" y="11"/>
                    </a:lnTo>
                    <a:lnTo>
                      <a:pt x="0" y="10"/>
                    </a:lnTo>
                    <a:lnTo>
                      <a:pt x="0" y="9"/>
                    </a:lnTo>
                    <a:lnTo>
                      <a:pt x="0" y="8"/>
                    </a:lnTo>
                    <a:lnTo>
                      <a:pt x="0" y="7"/>
                    </a:lnTo>
                    <a:lnTo>
                      <a:pt x="0" y="6"/>
                    </a:lnTo>
                    <a:lnTo>
                      <a:pt x="1" y="5"/>
                    </a:lnTo>
                    <a:lnTo>
                      <a:pt x="1" y="5"/>
                    </a:lnTo>
                    <a:lnTo>
                      <a:pt x="1" y="4"/>
                    </a:lnTo>
                    <a:lnTo>
                      <a:pt x="1" y="3"/>
                    </a:lnTo>
                    <a:lnTo>
                      <a:pt x="1" y="3"/>
                    </a:lnTo>
                    <a:lnTo>
                      <a:pt x="2" y="2"/>
                    </a:lnTo>
                    <a:lnTo>
                      <a:pt x="2" y="1"/>
                    </a:lnTo>
                    <a:lnTo>
                      <a:pt x="3" y="0"/>
                    </a:lnTo>
                    <a:lnTo>
                      <a:pt x="4" y="0"/>
                    </a:lnTo>
                    <a:lnTo>
                      <a:pt x="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2" name="Freeform 190"/>
              <p:cNvSpPr>
                <a:spLocks/>
              </p:cNvSpPr>
              <p:nvPr/>
            </p:nvSpPr>
            <p:spPr bwMode="auto">
              <a:xfrm>
                <a:off x="2876" y="1762"/>
                <a:ext cx="6" cy="14"/>
              </a:xfrm>
              <a:custGeom>
                <a:avLst/>
                <a:gdLst/>
                <a:ahLst/>
                <a:cxnLst>
                  <a:cxn ang="0">
                    <a:pos x="0" y="0"/>
                  </a:cxn>
                  <a:cxn ang="0">
                    <a:pos x="0" y="14"/>
                  </a:cxn>
                  <a:cxn ang="0">
                    <a:pos x="0" y="14"/>
                  </a:cxn>
                  <a:cxn ang="0">
                    <a:pos x="1" y="14"/>
                  </a:cxn>
                  <a:cxn ang="0">
                    <a:pos x="1" y="14"/>
                  </a:cxn>
                  <a:cxn ang="0">
                    <a:pos x="3" y="14"/>
                  </a:cxn>
                  <a:cxn ang="0">
                    <a:pos x="4" y="13"/>
                  </a:cxn>
                  <a:cxn ang="0">
                    <a:pos x="5" y="13"/>
                  </a:cxn>
                  <a:cxn ang="0">
                    <a:pos x="5" y="12"/>
                  </a:cxn>
                  <a:cxn ang="0">
                    <a:pos x="6" y="11"/>
                  </a:cxn>
                  <a:cxn ang="0">
                    <a:pos x="6" y="10"/>
                  </a:cxn>
                  <a:cxn ang="0">
                    <a:pos x="6" y="9"/>
                  </a:cxn>
                  <a:cxn ang="0">
                    <a:pos x="6" y="8"/>
                  </a:cxn>
                  <a:cxn ang="0">
                    <a:pos x="5" y="8"/>
                  </a:cxn>
                  <a:cxn ang="0">
                    <a:pos x="5" y="7"/>
                  </a:cxn>
                  <a:cxn ang="0">
                    <a:pos x="5" y="6"/>
                  </a:cxn>
                  <a:cxn ang="0">
                    <a:pos x="4" y="5"/>
                  </a:cxn>
                  <a:cxn ang="0">
                    <a:pos x="4" y="5"/>
                  </a:cxn>
                  <a:cxn ang="0">
                    <a:pos x="4" y="4"/>
                  </a:cxn>
                  <a:cxn ang="0">
                    <a:pos x="4" y="3"/>
                  </a:cxn>
                  <a:cxn ang="0">
                    <a:pos x="4" y="2"/>
                  </a:cxn>
                  <a:cxn ang="0">
                    <a:pos x="3" y="2"/>
                  </a:cxn>
                  <a:cxn ang="0">
                    <a:pos x="3" y="0"/>
                  </a:cxn>
                  <a:cxn ang="0">
                    <a:pos x="2" y="0"/>
                  </a:cxn>
                  <a:cxn ang="0">
                    <a:pos x="0" y="0"/>
                  </a:cxn>
                </a:cxnLst>
                <a:rect l="0" t="0" r="r" b="b"/>
                <a:pathLst>
                  <a:path w="6" h="14">
                    <a:moveTo>
                      <a:pt x="0" y="0"/>
                    </a:moveTo>
                    <a:lnTo>
                      <a:pt x="0" y="14"/>
                    </a:lnTo>
                    <a:lnTo>
                      <a:pt x="0" y="14"/>
                    </a:lnTo>
                    <a:lnTo>
                      <a:pt x="1" y="14"/>
                    </a:lnTo>
                    <a:lnTo>
                      <a:pt x="1" y="14"/>
                    </a:lnTo>
                    <a:lnTo>
                      <a:pt x="3" y="14"/>
                    </a:lnTo>
                    <a:lnTo>
                      <a:pt x="4" y="13"/>
                    </a:lnTo>
                    <a:lnTo>
                      <a:pt x="5" y="13"/>
                    </a:lnTo>
                    <a:lnTo>
                      <a:pt x="5" y="12"/>
                    </a:lnTo>
                    <a:lnTo>
                      <a:pt x="6" y="11"/>
                    </a:lnTo>
                    <a:lnTo>
                      <a:pt x="6" y="10"/>
                    </a:lnTo>
                    <a:lnTo>
                      <a:pt x="6" y="9"/>
                    </a:lnTo>
                    <a:lnTo>
                      <a:pt x="6" y="8"/>
                    </a:lnTo>
                    <a:lnTo>
                      <a:pt x="5" y="8"/>
                    </a:lnTo>
                    <a:lnTo>
                      <a:pt x="5" y="7"/>
                    </a:lnTo>
                    <a:lnTo>
                      <a:pt x="5" y="6"/>
                    </a:lnTo>
                    <a:lnTo>
                      <a:pt x="4" y="5"/>
                    </a:lnTo>
                    <a:lnTo>
                      <a:pt x="4" y="5"/>
                    </a:lnTo>
                    <a:lnTo>
                      <a:pt x="4" y="4"/>
                    </a:lnTo>
                    <a:lnTo>
                      <a:pt x="4" y="3"/>
                    </a:lnTo>
                    <a:lnTo>
                      <a:pt x="4" y="2"/>
                    </a:lnTo>
                    <a:lnTo>
                      <a:pt x="3" y="2"/>
                    </a:lnTo>
                    <a:lnTo>
                      <a:pt x="3" y="0"/>
                    </a:lnTo>
                    <a:lnTo>
                      <a:pt x="2"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3" name="Freeform 191"/>
              <p:cNvSpPr>
                <a:spLocks/>
              </p:cNvSpPr>
              <p:nvPr/>
            </p:nvSpPr>
            <p:spPr bwMode="auto">
              <a:xfrm>
                <a:off x="2770" y="1858"/>
                <a:ext cx="58" cy="27"/>
              </a:xfrm>
              <a:custGeom>
                <a:avLst/>
                <a:gdLst/>
                <a:ahLst/>
                <a:cxnLst>
                  <a:cxn ang="0">
                    <a:pos x="57" y="0"/>
                  </a:cxn>
                  <a:cxn ang="0">
                    <a:pos x="0" y="26"/>
                  </a:cxn>
                  <a:cxn ang="0">
                    <a:pos x="0" y="27"/>
                  </a:cxn>
                  <a:cxn ang="0">
                    <a:pos x="1" y="27"/>
                  </a:cxn>
                  <a:cxn ang="0">
                    <a:pos x="3" y="27"/>
                  </a:cxn>
                  <a:cxn ang="0">
                    <a:pos x="4" y="27"/>
                  </a:cxn>
                  <a:cxn ang="0">
                    <a:pos x="5" y="27"/>
                  </a:cxn>
                  <a:cxn ang="0">
                    <a:pos x="6" y="26"/>
                  </a:cxn>
                  <a:cxn ang="0">
                    <a:pos x="7" y="26"/>
                  </a:cxn>
                  <a:cxn ang="0">
                    <a:pos x="8" y="26"/>
                  </a:cxn>
                  <a:cxn ang="0">
                    <a:pos x="10" y="25"/>
                  </a:cxn>
                  <a:cxn ang="0">
                    <a:pos x="11" y="25"/>
                  </a:cxn>
                  <a:cxn ang="0">
                    <a:pos x="13" y="24"/>
                  </a:cxn>
                  <a:cxn ang="0">
                    <a:pos x="14" y="23"/>
                  </a:cxn>
                  <a:cxn ang="0">
                    <a:pos x="15" y="22"/>
                  </a:cxn>
                  <a:cxn ang="0">
                    <a:pos x="16" y="22"/>
                  </a:cxn>
                  <a:cxn ang="0">
                    <a:pos x="18" y="21"/>
                  </a:cxn>
                  <a:cxn ang="0">
                    <a:pos x="20" y="20"/>
                  </a:cxn>
                  <a:cxn ang="0">
                    <a:pos x="21" y="19"/>
                  </a:cxn>
                  <a:cxn ang="0">
                    <a:pos x="22" y="18"/>
                  </a:cxn>
                  <a:cxn ang="0">
                    <a:pos x="23" y="18"/>
                  </a:cxn>
                  <a:cxn ang="0">
                    <a:pos x="24" y="17"/>
                  </a:cxn>
                  <a:cxn ang="0">
                    <a:pos x="25" y="17"/>
                  </a:cxn>
                  <a:cxn ang="0">
                    <a:pos x="26" y="16"/>
                  </a:cxn>
                  <a:cxn ang="0">
                    <a:pos x="28" y="15"/>
                  </a:cxn>
                  <a:cxn ang="0">
                    <a:pos x="29" y="15"/>
                  </a:cxn>
                  <a:cxn ang="0">
                    <a:pos x="31" y="14"/>
                  </a:cxn>
                  <a:cxn ang="0">
                    <a:pos x="33" y="13"/>
                  </a:cxn>
                  <a:cxn ang="0">
                    <a:pos x="35" y="12"/>
                  </a:cxn>
                  <a:cxn ang="0">
                    <a:pos x="37" y="11"/>
                  </a:cxn>
                  <a:cxn ang="0">
                    <a:pos x="39" y="10"/>
                  </a:cxn>
                  <a:cxn ang="0">
                    <a:pos x="41" y="10"/>
                  </a:cxn>
                  <a:cxn ang="0">
                    <a:pos x="42" y="9"/>
                  </a:cxn>
                  <a:cxn ang="0">
                    <a:pos x="44" y="8"/>
                  </a:cxn>
                  <a:cxn ang="0">
                    <a:pos x="46" y="7"/>
                  </a:cxn>
                  <a:cxn ang="0">
                    <a:pos x="47" y="7"/>
                  </a:cxn>
                  <a:cxn ang="0">
                    <a:pos x="49" y="6"/>
                  </a:cxn>
                  <a:cxn ang="0">
                    <a:pos x="50" y="6"/>
                  </a:cxn>
                  <a:cxn ang="0">
                    <a:pos x="52" y="5"/>
                  </a:cxn>
                  <a:cxn ang="0">
                    <a:pos x="53" y="5"/>
                  </a:cxn>
                  <a:cxn ang="0">
                    <a:pos x="54" y="4"/>
                  </a:cxn>
                  <a:cxn ang="0">
                    <a:pos x="55" y="4"/>
                  </a:cxn>
                  <a:cxn ang="0">
                    <a:pos x="56" y="4"/>
                  </a:cxn>
                  <a:cxn ang="0">
                    <a:pos x="57" y="3"/>
                  </a:cxn>
                  <a:cxn ang="0">
                    <a:pos x="58" y="2"/>
                  </a:cxn>
                  <a:cxn ang="0">
                    <a:pos x="58" y="1"/>
                  </a:cxn>
                  <a:cxn ang="0">
                    <a:pos x="58" y="1"/>
                  </a:cxn>
                  <a:cxn ang="0">
                    <a:pos x="58" y="0"/>
                  </a:cxn>
                  <a:cxn ang="0">
                    <a:pos x="57" y="0"/>
                  </a:cxn>
                </a:cxnLst>
                <a:rect l="0" t="0" r="r" b="b"/>
                <a:pathLst>
                  <a:path w="58" h="27">
                    <a:moveTo>
                      <a:pt x="57" y="0"/>
                    </a:moveTo>
                    <a:lnTo>
                      <a:pt x="0" y="26"/>
                    </a:lnTo>
                    <a:lnTo>
                      <a:pt x="0" y="27"/>
                    </a:lnTo>
                    <a:lnTo>
                      <a:pt x="1" y="27"/>
                    </a:lnTo>
                    <a:lnTo>
                      <a:pt x="3" y="27"/>
                    </a:lnTo>
                    <a:lnTo>
                      <a:pt x="4" y="27"/>
                    </a:lnTo>
                    <a:lnTo>
                      <a:pt x="5" y="27"/>
                    </a:lnTo>
                    <a:lnTo>
                      <a:pt x="6" y="26"/>
                    </a:lnTo>
                    <a:lnTo>
                      <a:pt x="7" y="26"/>
                    </a:lnTo>
                    <a:lnTo>
                      <a:pt x="8" y="26"/>
                    </a:lnTo>
                    <a:lnTo>
                      <a:pt x="10" y="25"/>
                    </a:lnTo>
                    <a:lnTo>
                      <a:pt x="11" y="25"/>
                    </a:lnTo>
                    <a:lnTo>
                      <a:pt x="13" y="24"/>
                    </a:lnTo>
                    <a:lnTo>
                      <a:pt x="14" y="23"/>
                    </a:lnTo>
                    <a:lnTo>
                      <a:pt x="15" y="22"/>
                    </a:lnTo>
                    <a:lnTo>
                      <a:pt x="16" y="22"/>
                    </a:lnTo>
                    <a:lnTo>
                      <a:pt x="18" y="21"/>
                    </a:lnTo>
                    <a:lnTo>
                      <a:pt x="20" y="20"/>
                    </a:lnTo>
                    <a:lnTo>
                      <a:pt x="21" y="19"/>
                    </a:lnTo>
                    <a:lnTo>
                      <a:pt x="22" y="18"/>
                    </a:lnTo>
                    <a:lnTo>
                      <a:pt x="23" y="18"/>
                    </a:lnTo>
                    <a:lnTo>
                      <a:pt x="24" y="17"/>
                    </a:lnTo>
                    <a:lnTo>
                      <a:pt x="25" y="17"/>
                    </a:lnTo>
                    <a:lnTo>
                      <a:pt x="26" y="16"/>
                    </a:lnTo>
                    <a:lnTo>
                      <a:pt x="28" y="15"/>
                    </a:lnTo>
                    <a:lnTo>
                      <a:pt x="29" y="15"/>
                    </a:lnTo>
                    <a:lnTo>
                      <a:pt x="31" y="14"/>
                    </a:lnTo>
                    <a:lnTo>
                      <a:pt x="33" y="13"/>
                    </a:lnTo>
                    <a:lnTo>
                      <a:pt x="35" y="12"/>
                    </a:lnTo>
                    <a:lnTo>
                      <a:pt x="37" y="11"/>
                    </a:lnTo>
                    <a:lnTo>
                      <a:pt x="39" y="10"/>
                    </a:lnTo>
                    <a:lnTo>
                      <a:pt x="41" y="10"/>
                    </a:lnTo>
                    <a:lnTo>
                      <a:pt x="42" y="9"/>
                    </a:lnTo>
                    <a:lnTo>
                      <a:pt x="44" y="8"/>
                    </a:lnTo>
                    <a:lnTo>
                      <a:pt x="46" y="7"/>
                    </a:lnTo>
                    <a:lnTo>
                      <a:pt x="47" y="7"/>
                    </a:lnTo>
                    <a:lnTo>
                      <a:pt x="49" y="6"/>
                    </a:lnTo>
                    <a:lnTo>
                      <a:pt x="50" y="6"/>
                    </a:lnTo>
                    <a:lnTo>
                      <a:pt x="52" y="5"/>
                    </a:lnTo>
                    <a:lnTo>
                      <a:pt x="53" y="5"/>
                    </a:lnTo>
                    <a:lnTo>
                      <a:pt x="54" y="4"/>
                    </a:lnTo>
                    <a:lnTo>
                      <a:pt x="55" y="4"/>
                    </a:lnTo>
                    <a:lnTo>
                      <a:pt x="56" y="4"/>
                    </a:lnTo>
                    <a:lnTo>
                      <a:pt x="57" y="3"/>
                    </a:lnTo>
                    <a:lnTo>
                      <a:pt x="58" y="2"/>
                    </a:lnTo>
                    <a:lnTo>
                      <a:pt x="58" y="1"/>
                    </a:lnTo>
                    <a:lnTo>
                      <a:pt x="58" y="1"/>
                    </a:lnTo>
                    <a:lnTo>
                      <a:pt x="58" y="0"/>
                    </a:lnTo>
                    <a:lnTo>
                      <a:pt x="5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4" name="Freeform 192"/>
              <p:cNvSpPr>
                <a:spLocks/>
              </p:cNvSpPr>
              <p:nvPr/>
            </p:nvSpPr>
            <p:spPr bwMode="auto">
              <a:xfrm>
                <a:off x="2778" y="1857"/>
                <a:ext cx="46" cy="27"/>
              </a:xfrm>
              <a:custGeom>
                <a:avLst/>
                <a:gdLst/>
                <a:ahLst/>
                <a:cxnLst>
                  <a:cxn ang="0">
                    <a:pos x="0" y="0"/>
                  </a:cxn>
                  <a:cxn ang="0">
                    <a:pos x="46" y="27"/>
                  </a:cxn>
                  <a:cxn ang="0">
                    <a:pos x="45" y="27"/>
                  </a:cxn>
                  <a:cxn ang="0">
                    <a:pos x="43" y="27"/>
                  </a:cxn>
                  <a:cxn ang="0">
                    <a:pos x="42" y="27"/>
                  </a:cxn>
                  <a:cxn ang="0">
                    <a:pos x="41" y="27"/>
                  </a:cxn>
                  <a:cxn ang="0">
                    <a:pos x="40" y="27"/>
                  </a:cxn>
                  <a:cxn ang="0">
                    <a:pos x="39" y="26"/>
                  </a:cxn>
                  <a:cxn ang="0">
                    <a:pos x="37" y="26"/>
                  </a:cxn>
                  <a:cxn ang="0">
                    <a:pos x="36" y="25"/>
                  </a:cxn>
                  <a:cxn ang="0">
                    <a:pos x="34" y="24"/>
                  </a:cxn>
                  <a:cxn ang="0">
                    <a:pos x="33" y="24"/>
                  </a:cxn>
                  <a:cxn ang="0">
                    <a:pos x="31" y="23"/>
                  </a:cxn>
                  <a:cxn ang="0">
                    <a:pos x="30" y="22"/>
                  </a:cxn>
                  <a:cxn ang="0">
                    <a:pos x="28" y="21"/>
                  </a:cxn>
                  <a:cxn ang="0">
                    <a:pos x="27" y="20"/>
                  </a:cxn>
                  <a:cxn ang="0">
                    <a:pos x="25" y="18"/>
                  </a:cxn>
                  <a:cxn ang="0">
                    <a:pos x="23" y="17"/>
                  </a:cxn>
                  <a:cxn ang="0">
                    <a:pos x="21" y="16"/>
                  </a:cxn>
                  <a:cxn ang="0">
                    <a:pos x="20" y="15"/>
                  </a:cxn>
                  <a:cxn ang="0">
                    <a:pos x="18" y="13"/>
                  </a:cxn>
                  <a:cxn ang="0">
                    <a:pos x="16" y="12"/>
                  </a:cxn>
                  <a:cxn ang="0">
                    <a:pos x="14" y="11"/>
                  </a:cxn>
                  <a:cxn ang="0">
                    <a:pos x="12" y="10"/>
                  </a:cxn>
                  <a:cxn ang="0">
                    <a:pos x="11" y="8"/>
                  </a:cxn>
                  <a:cxn ang="0">
                    <a:pos x="8" y="7"/>
                  </a:cxn>
                  <a:cxn ang="0">
                    <a:pos x="7" y="6"/>
                  </a:cxn>
                  <a:cxn ang="0">
                    <a:pos x="5" y="5"/>
                  </a:cxn>
                  <a:cxn ang="0">
                    <a:pos x="3" y="4"/>
                  </a:cxn>
                  <a:cxn ang="0">
                    <a:pos x="2" y="3"/>
                  </a:cxn>
                  <a:cxn ang="0">
                    <a:pos x="1" y="2"/>
                  </a:cxn>
                  <a:cxn ang="0">
                    <a:pos x="0" y="1"/>
                  </a:cxn>
                  <a:cxn ang="0">
                    <a:pos x="0" y="0"/>
                  </a:cxn>
                </a:cxnLst>
                <a:rect l="0" t="0" r="r" b="b"/>
                <a:pathLst>
                  <a:path w="46" h="27">
                    <a:moveTo>
                      <a:pt x="0" y="0"/>
                    </a:moveTo>
                    <a:lnTo>
                      <a:pt x="46" y="27"/>
                    </a:lnTo>
                    <a:lnTo>
                      <a:pt x="45" y="27"/>
                    </a:lnTo>
                    <a:lnTo>
                      <a:pt x="43" y="27"/>
                    </a:lnTo>
                    <a:lnTo>
                      <a:pt x="42" y="27"/>
                    </a:lnTo>
                    <a:lnTo>
                      <a:pt x="41" y="27"/>
                    </a:lnTo>
                    <a:lnTo>
                      <a:pt x="40" y="27"/>
                    </a:lnTo>
                    <a:lnTo>
                      <a:pt x="39" y="26"/>
                    </a:lnTo>
                    <a:lnTo>
                      <a:pt x="37" y="26"/>
                    </a:lnTo>
                    <a:lnTo>
                      <a:pt x="36" y="25"/>
                    </a:lnTo>
                    <a:lnTo>
                      <a:pt x="34" y="24"/>
                    </a:lnTo>
                    <a:lnTo>
                      <a:pt x="33" y="24"/>
                    </a:lnTo>
                    <a:lnTo>
                      <a:pt x="31" y="23"/>
                    </a:lnTo>
                    <a:lnTo>
                      <a:pt x="30" y="22"/>
                    </a:lnTo>
                    <a:lnTo>
                      <a:pt x="28" y="21"/>
                    </a:lnTo>
                    <a:lnTo>
                      <a:pt x="27" y="20"/>
                    </a:lnTo>
                    <a:lnTo>
                      <a:pt x="25" y="18"/>
                    </a:lnTo>
                    <a:lnTo>
                      <a:pt x="23" y="17"/>
                    </a:lnTo>
                    <a:lnTo>
                      <a:pt x="21" y="16"/>
                    </a:lnTo>
                    <a:lnTo>
                      <a:pt x="20" y="15"/>
                    </a:lnTo>
                    <a:lnTo>
                      <a:pt x="18" y="13"/>
                    </a:lnTo>
                    <a:lnTo>
                      <a:pt x="16" y="12"/>
                    </a:lnTo>
                    <a:lnTo>
                      <a:pt x="14" y="11"/>
                    </a:lnTo>
                    <a:lnTo>
                      <a:pt x="12" y="10"/>
                    </a:lnTo>
                    <a:lnTo>
                      <a:pt x="11" y="8"/>
                    </a:lnTo>
                    <a:lnTo>
                      <a:pt x="8" y="7"/>
                    </a:lnTo>
                    <a:lnTo>
                      <a:pt x="7" y="6"/>
                    </a:lnTo>
                    <a:lnTo>
                      <a:pt x="5" y="5"/>
                    </a:lnTo>
                    <a:lnTo>
                      <a:pt x="3" y="4"/>
                    </a:lnTo>
                    <a:lnTo>
                      <a:pt x="2" y="3"/>
                    </a:lnTo>
                    <a:lnTo>
                      <a:pt x="1" y="2"/>
                    </a:lnTo>
                    <a:lnTo>
                      <a:pt x="0" y="1"/>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5" name="Freeform 193"/>
              <p:cNvSpPr>
                <a:spLocks/>
              </p:cNvSpPr>
              <p:nvPr/>
            </p:nvSpPr>
            <p:spPr bwMode="auto">
              <a:xfrm>
                <a:off x="2727" y="1744"/>
                <a:ext cx="165" cy="23"/>
              </a:xfrm>
              <a:custGeom>
                <a:avLst/>
                <a:gdLst/>
                <a:ahLst/>
                <a:cxnLst>
                  <a:cxn ang="0">
                    <a:pos x="165" y="17"/>
                  </a:cxn>
                  <a:cxn ang="0">
                    <a:pos x="165" y="18"/>
                  </a:cxn>
                  <a:cxn ang="0">
                    <a:pos x="162" y="20"/>
                  </a:cxn>
                  <a:cxn ang="0">
                    <a:pos x="159" y="21"/>
                  </a:cxn>
                  <a:cxn ang="0">
                    <a:pos x="155" y="21"/>
                  </a:cxn>
                  <a:cxn ang="0">
                    <a:pos x="150" y="22"/>
                  </a:cxn>
                  <a:cxn ang="0">
                    <a:pos x="146" y="22"/>
                  </a:cxn>
                  <a:cxn ang="0">
                    <a:pos x="141" y="22"/>
                  </a:cxn>
                  <a:cxn ang="0">
                    <a:pos x="136" y="22"/>
                  </a:cxn>
                  <a:cxn ang="0">
                    <a:pos x="131" y="22"/>
                  </a:cxn>
                  <a:cxn ang="0">
                    <a:pos x="125" y="23"/>
                  </a:cxn>
                  <a:cxn ang="0">
                    <a:pos x="120" y="22"/>
                  </a:cxn>
                  <a:cxn ang="0">
                    <a:pos x="117" y="22"/>
                  </a:cxn>
                  <a:cxn ang="0">
                    <a:pos x="112" y="22"/>
                  </a:cxn>
                  <a:cxn ang="0">
                    <a:pos x="107" y="22"/>
                  </a:cxn>
                  <a:cxn ang="0">
                    <a:pos x="103" y="22"/>
                  </a:cxn>
                  <a:cxn ang="0">
                    <a:pos x="98" y="21"/>
                  </a:cxn>
                  <a:cxn ang="0">
                    <a:pos x="92" y="21"/>
                  </a:cxn>
                  <a:cxn ang="0">
                    <a:pos x="87" y="21"/>
                  </a:cxn>
                  <a:cxn ang="0">
                    <a:pos x="81" y="20"/>
                  </a:cxn>
                  <a:cxn ang="0">
                    <a:pos x="75" y="20"/>
                  </a:cxn>
                  <a:cxn ang="0">
                    <a:pos x="69" y="21"/>
                  </a:cxn>
                  <a:cxn ang="0">
                    <a:pos x="64" y="21"/>
                  </a:cxn>
                  <a:cxn ang="0">
                    <a:pos x="61" y="21"/>
                  </a:cxn>
                  <a:cxn ang="0">
                    <a:pos x="58" y="21"/>
                  </a:cxn>
                  <a:cxn ang="0">
                    <a:pos x="54" y="21"/>
                  </a:cxn>
                  <a:cxn ang="0">
                    <a:pos x="51" y="21"/>
                  </a:cxn>
                  <a:cxn ang="0">
                    <a:pos x="48" y="21"/>
                  </a:cxn>
                  <a:cxn ang="0">
                    <a:pos x="43" y="21"/>
                  </a:cxn>
                  <a:cxn ang="0">
                    <a:pos x="39" y="21"/>
                  </a:cxn>
                  <a:cxn ang="0">
                    <a:pos x="36" y="21"/>
                  </a:cxn>
                  <a:cxn ang="0">
                    <a:pos x="30" y="21"/>
                  </a:cxn>
                  <a:cxn ang="0">
                    <a:pos x="24" y="22"/>
                  </a:cxn>
                  <a:cxn ang="0">
                    <a:pos x="19" y="22"/>
                  </a:cxn>
                  <a:cxn ang="0">
                    <a:pos x="14" y="22"/>
                  </a:cxn>
                  <a:cxn ang="0">
                    <a:pos x="11" y="22"/>
                  </a:cxn>
                  <a:cxn ang="0">
                    <a:pos x="7" y="22"/>
                  </a:cxn>
                  <a:cxn ang="0">
                    <a:pos x="2" y="21"/>
                  </a:cxn>
                  <a:cxn ang="0">
                    <a:pos x="1" y="20"/>
                  </a:cxn>
                  <a:cxn ang="0">
                    <a:pos x="1" y="17"/>
                  </a:cxn>
                  <a:cxn ang="0">
                    <a:pos x="3" y="15"/>
                  </a:cxn>
                  <a:cxn ang="0">
                    <a:pos x="7" y="13"/>
                  </a:cxn>
                  <a:cxn ang="0">
                    <a:pos x="11" y="13"/>
                  </a:cxn>
                  <a:cxn ang="0">
                    <a:pos x="15" y="12"/>
                  </a:cxn>
                  <a:cxn ang="0">
                    <a:pos x="18" y="11"/>
                  </a:cxn>
                  <a:cxn ang="0">
                    <a:pos x="21" y="11"/>
                  </a:cxn>
                  <a:cxn ang="0">
                    <a:pos x="26" y="10"/>
                  </a:cxn>
                  <a:cxn ang="0">
                    <a:pos x="29" y="9"/>
                  </a:cxn>
                  <a:cxn ang="0">
                    <a:pos x="32" y="9"/>
                  </a:cxn>
                  <a:cxn ang="0">
                    <a:pos x="38" y="8"/>
                  </a:cxn>
                  <a:cxn ang="0">
                    <a:pos x="43" y="7"/>
                  </a:cxn>
                  <a:cxn ang="0">
                    <a:pos x="47" y="6"/>
                  </a:cxn>
                  <a:cxn ang="0">
                    <a:pos x="50" y="5"/>
                  </a:cxn>
                  <a:cxn ang="0">
                    <a:pos x="54" y="4"/>
                  </a:cxn>
                  <a:cxn ang="0">
                    <a:pos x="58" y="3"/>
                  </a:cxn>
                  <a:cxn ang="0">
                    <a:pos x="62" y="2"/>
                  </a:cxn>
                  <a:cxn ang="0">
                    <a:pos x="65" y="1"/>
                  </a:cxn>
                  <a:cxn ang="0">
                    <a:pos x="69" y="1"/>
                  </a:cxn>
                  <a:cxn ang="0">
                    <a:pos x="73" y="0"/>
                  </a:cxn>
                </a:cxnLst>
                <a:rect l="0" t="0" r="r" b="b"/>
                <a:pathLst>
                  <a:path w="165" h="23">
                    <a:moveTo>
                      <a:pt x="71" y="6"/>
                    </a:moveTo>
                    <a:lnTo>
                      <a:pt x="12" y="17"/>
                    </a:lnTo>
                    <a:lnTo>
                      <a:pt x="165" y="17"/>
                    </a:lnTo>
                    <a:lnTo>
                      <a:pt x="165" y="17"/>
                    </a:lnTo>
                    <a:lnTo>
                      <a:pt x="165" y="18"/>
                    </a:lnTo>
                    <a:lnTo>
                      <a:pt x="165" y="18"/>
                    </a:lnTo>
                    <a:lnTo>
                      <a:pt x="165" y="19"/>
                    </a:lnTo>
                    <a:lnTo>
                      <a:pt x="164" y="19"/>
                    </a:lnTo>
                    <a:lnTo>
                      <a:pt x="162" y="20"/>
                    </a:lnTo>
                    <a:lnTo>
                      <a:pt x="161" y="20"/>
                    </a:lnTo>
                    <a:lnTo>
                      <a:pt x="161" y="20"/>
                    </a:lnTo>
                    <a:lnTo>
                      <a:pt x="159" y="21"/>
                    </a:lnTo>
                    <a:lnTo>
                      <a:pt x="158" y="21"/>
                    </a:lnTo>
                    <a:lnTo>
                      <a:pt x="156" y="21"/>
                    </a:lnTo>
                    <a:lnTo>
                      <a:pt x="155" y="21"/>
                    </a:lnTo>
                    <a:lnTo>
                      <a:pt x="153" y="22"/>
                    </a:lnTo>
                    <a:lnTo>
                      <a:pt x="151" y="22"/>
                    </a:lnTo>
                    <a:lnTo>
                      <a:pt x="150" y="22"/>
                    </a:lnTo>
                    <a:lnTo>
                      <a:pt x="148" y="22"/>
                    </a:lnTo>
                    <a:lnTo>
                      <a:pt x="147" y="22"/>
                    </a:lnTo>
                    <a:lnTo>
                      <a:pt x="146" y="22"/>
                    </a:lnTo>
                    <a:lnTo>
                      <a:pt x="144" y="22"/>
                    </a:lnTo>
                    <a:lnTo>
                      <a:pt x="143" y="22"/>
                    </a:lnTo>
                    <a:lnTo>
                      <a:pt x="141" y="22"/>
                    </a:lnTo>
                    <a:lnTo>
                      <a:pt x="140" y="22"/>
                    </a:lnTo>
                    <a:lnTo>
                      <a:pt x="138" y="22"/>
                    </a:lnTo>
                    <a:lnTo>
                      <a:pt x="136" y="22"/>
                    </a:lnTo>
                    <a:lnTo>
                      <a:pt x="135" y="22"/>
                    </a:lnTo>
                    <a:lnTo>
                      <a:pt x="133" y="22"/>
                    </a:lnTo>
                    <a:lnTo>
                      <a:pt x="131" y="22"/>
                    </a:lnTo>
                    <a:lnTo>
                      <a:pt x="129" y="22"/>
                    </a:lnTo>
                    <a:lnTo>
                      <a:pt x="127" y="22"/>
                    </a:lnTo>
                    <a:lnTo>
                      <a:pt x="125" y="23"/>
                    </a:lnTo>
                    <a:lnTo>
                      <a:pt x="123" y="22"/>
                    </a:lnTo>
                    <a:lnTo>
                      <a:pt x="122" y="22"/>
                    </a:lnTo>
                    <a:lnTo>
                      <a:pt x="120" y="22"/>
                    </a:lnTo>
                    <a:lnTo>
                      <a:pt x="119" y="22"/>
                    </a:lnTo>
                    <a:lnTo>
                      <a:pt x="118" y="22"/>
                    </a:lnTo>
                    <a:lnTo>
                      <a:pt x="117" y="22"/>
                    </a:lnTo>
                    <a:lnTo>
                      <a:pt x="115" y="22"/>
                    </a:lnTo>
                    <a:lnTo>
                      <a:pt x="114" y="22"/>
                    </a:lnTo>
                    <a:lnTo>
                      <a:pt x="112" y="22"/>
                    </a:lnTo>
                    <a:lnTo>
                      <a:pt x="110" y="22"/>
                    </a:lnTo>
                    <a:lnTo>
                      <a:pt x="109" y="22"/>
                    </a:lnTo>
                    <a:lnTo>
                      <a:pt x="107" y="22"/>
                    </a:lnTo>
                    <a:lnTo>
                      <a:pt x="106" y="22"/>
                    </a:lnTo>
                    <a:lnTo>
                      <a:pt x="104" y="22"/>
                    </a:lnTo>
                    <a:lnTo>
                      <a:pt x="103" y="22"/>
                    </a:lnTo>
                    <a:lnTo>
                      <a:pt x="101" y="22"/>
                    </a:lnTo>
                    <a:lnTo>
                      <a:pt x="99" y="21"/>
                    </a:lnTo>
                    <a:lnTo>
                      <a:pt x="98" y="21"/>
                    </a:lnTo>
                    <a:lnTo>
                      <a:pt x="96" y="21"/>
                    </a:lnTo>
                    <a:lnTo>
                      <a:pt x="94" y="21"/>
                    </a:lnTo>
                    <a:lnTo>
                      <a:pt x="92" y="21"/>
                    </a:lnTo>
                    <a:lnTo>
                      <a:pt x="91" y="21"/>
                    </a:lnTo>
                    <a:lnTo>
                      <a:pt x="89" y="21"/>
                    </a:lnTo>
                    <a:lnTo>
                      <a:pt x="87" y="21"/>
                    </a:lnTo>
                    <a:lnTo>
                      <a:pt x="85" y="21"/>
                    </a:lnTo>
                    <a:lnTo>
                      <a:pt x="83" y="21"/>
                    </a:lnTo>
                    <a:lnTo>
                      <a:pt x="81" y="20"/>
                    </a:lnTo>
                    <a:lnTo>
                      <a:pt x="79" y="20"/>
                    </a:lnTo>
                    <a:lnTo>
                      <a:pt x="77" y="20"/>
                    </a:lnTo>
                    <a:lnTo>
                      <a:pt x="75" y="20"/>
                    </a:lnTo>
                    <a:lnTo>
                      <a:pt x="73" y="20"/>
                    </a:lnTo>
                    <a:lnTo>
                      <a:pt x="71" y="21"/>
                    </a:lnTo>
                    <a:lnTo>
                      <a:pt x="69" y="21"/>
                    </a:lnTo>
                    <a:lnTo>
                      <a:pt x="68" y="21"/>
                    </a:lnTo>
                    <a:lnTo>
                      <a:pt x="66" y="21"/>
                    </a:lnTo>
                    <a:lnTo>
                      <a:pt x="64" y="21"/>
                    </a:lnTo>
                    <a:lnTo>
                      <a:pt x="63" y="21"/>
                    </a:lnTo>
                    <a:lnTo>
                      <a:pt x="62" y="21"/>
                    </a:lnTo>
                    <a:lnTo>
                      <a:pt x="61" y="21"/>
                    </a:lnTo>
                    <a:lnTo>
                      <a:pt x="60" y="21"/>
                    </a:lnTo>
                    <a:lnTo>
                      <a:pt x="58" y="21"/>
                    </a:lnTo>
                    <a:lnTo>
                      <a:pt x="58" y="21"/>
                    </a:lnTo>
                    <a:lnTo>
                      <a:pt x="56" y="21"/>
                    </a:lnTo>
                    <a:lnTo>
                      <a:pt x="55" y="21"/>
                    </a:lnTo>
                    <a:lnTo>
                      <a:pt x="54" y="21"/>
                    </a:lnTo>
                    <a:lnTo>
                      <a:pt x="53" y="21"/>
                    </a:lnTo>
                    <a:lnTo>
                      <a:pt x="52" y="21"/>
                    </a:lnTo>
                    <a:lnTo>
                      <a:pt x="51" y="21"/>
                    </a:lnTo>
                    <a:lnTo>
                      <a:pt x="50" y="21"/>
                    </a:lnTo>
                    <a:lnTo>
                      <a:pt x="48" y="21"/>
                    </a:lnTo>
                    <a:lnTo>
                      <a:pt x="48" y="21"/>
                    </a:lnTo>
                    <a:lnTo>
                      <a:pt x="47" y="21"/>
                    </a:lnTo>
                    <a:lnTo>
                      <a:pt x="44" y="21"/>
                    </a:lnTo>
                    <a:lnTo>
                      <a:pt x="43" y="21"/>
                    </a:lnTo>
                    <a:lnTo>
                      <a:pt x="41" y="21"/>
                    </a:lnTo>
                    <a:lnTo>
                      <a:pt x="40" y="21"/>
                    </a:lnTo>
                    <a:lnTo>
                      <a:pt x="39" y="21"/>
                    </a:lnTo>
                    <a:lnTo>
                      <a:pt x="38" y="21"/>
                    </a:lnTo>
                    <a:lnTo>
                      <a:pt x="36" y="21"/>
                    </a:lnTo>
                    <a:lnTo>
                      <a:pt x="36" y="21"/>
                    </a:lnTo>
                    <a:lnTo>
                      <a:pt x="33" y="21"/>
                    </a:lnTo>
                    <a:lnTo>
                      <a:pt x="32" y="21"/>
                    </a:lnTo>
                    <a:lnTo>
                      <a:pt x="30" y="21"/>
                    </a:lnTo>
                    <a:lnTo>
                      <a:pt x="28" y="22"/>
                    </a:lnTo>
                    <a:lnTo>
                      <a:pt x="26" y="22"/>
                    </a:lnTo>
                    <a:lnTo>
                      <a:pt x="24" y="22"/>
                    </a:lnTo>
                    <a:lnTo>
                      <a:pt x="22" y="22"/>
                    </a:lnTo>
                    <a:lnTo>
                      <a:pt x="20" y="22"/>
                    </a:lnTo>
                    <a:lnTo>
                      <a:pt x="19" y="22"/>
                    </a:lnTo>
                    <a:lnTo>
                      <a:pt x="17" y="22"/>
                    </a:lnTo>
                    <a:lnTo>
                      <a:pt x="15" y="22"/>
                    </a:lnTo>
                    <a:lnTo>
                      <a:pt x="14" y="22"/>
                    </a:lnTo>
                    <a:lnTo>
                      <a:pt x="13" y="22"/>
                    </a:lnTo>
                    <a:lnTo>
                      <a:pt x="12" y="22"/>
                    </a:lnTo>
                    <a:lnTo>
                      <a:pt x="11" y="22"/>
                    </a:lnTo>
                    <a:lnTo>
                      <a:pt x="9" y="22"/>
                    </a:lnTo>
                    <a:lnTo>
                      <a:pt x="8" y="22"/>
                    </a:lnTo>
                    <a:lnTo>
                      <a:pt x="7" y="22"/>
                    </a:lnTo>
                    <a:lnTo>
                      <a:pt x="5" y="21"/>
                    </a:lnTo>
                    <a:lnTo>
                      <a:pt x="4" y="21"/>
                    </a:lnTo>
                    <a:lnTo>
                      <a:pt x="2" y="21"/>
                    </a:lnTo>
                    <a:lnTo>
                      <a:pt x="1" y="21"/>
                    </a:lnTo>
                    <a:lnTo>
                      <a:pt x="1" y="20"/>
                    </a:lnTo>
                    <a:lnTo>
                      <a:pt x="1" y="20"/>
                    </a:lnTo>
                    <a:lnTo>
                      <a:pt x="0" y="19"/>
                    </a:lnTo>
                    <a:lnTo>
                      <a:pt x="0" y="18"/>
                    </a:lnTo>
                    <a:lnTo>
                      <a:pt x="1" y="17"/>
                    </a:lnTo>
                    <a:lnTo>
                      <a:pt x="1" y="17"/>
                    </a:lnTo>
                    <a:lnTo>
                      <a:pt x="2" y="16"/>
                    </a:lnTo>
                    <a:lnTo>
                      <a:pt x="3" y="15"/>
                    </a:lnTo>
                    <a:lnTo>
                      <a:pt x="4" y="15"/>
                    </a:lnTo>
                    <a:lnTo>
                      <a:pt x="6" y="14"/>
                    </a:lnTo>
                    <a:lnTo>
                      <a:pt x="7" y="13"/>
                    </a:lnTo>
                    <a:lnTo>
                      <a:pt x="9" y="13"/>
                    </a:lnTo>
                    <a:lnTo>
                      <a:pt x="10" y="13"/>
                    </a:lnTo>
                    <a:lnTo>
                      <a:pt x="11" y="13"/>
                    </a:lnTo>
                    <a:lnTo>
                      <a:pt x="12" y="12"/>
                    </a:lnTo>
                    <a:lnTo>
                      <a:pt x="14" y="12"/>
                    </a:lnTo>
                    <a:lnTo>
                      <a:pt x="15" y="12"/>
                    </a:lnTo>
                    <a:lnTo>
                      <a:pt x="15" y="12"/>
                    </a:lnTo>
                    <a:lnTo>
                      <a:pt x="17" y="11"/>
                    </a:lnTo>
                    <a:lnTo>
                      <a:pt x="18" y="11"/>
                    </a:lnTo>
                    <a:lnTo>
                      <a:pt x="19" y="11"/>
                    </a:lnTo>
                    <a:lnTo>
                      <a:pt x="20" y="11"/>
                    </a:lnTo>
                    <a:lnTo>
                      <a:pt x="21" y="11"/>
                    </a:lnTo>
                    <a:lnTo>
                      <a:pt x="23" y="11"/>
                    </a:lnTo>
                    <a:lnTo>
                      <a:pt x="24" y="10"/>
                    </a:lnTo>
                    <a:lnTo>
                      <a:pt x="26" y="10"/>
                    </a:lnTo>
                    <a:lnTo>
                      <a:pt x="26" y="10"/>
                    </a:lnTo>
                    <a:lnTo>
                      <a:pt x="28" y="10"/>
                    </a:lnTo>
                    <a:lnTo>
                      <a:pt x="29" y="9"/>
                    </a:lnTo>
                    <a:lnTo>
                      <a:pt x="30" y="9"/>
                    </a:lnTo>
                    <a:lnTo>
                      <a:pt x="31" y="9"/>
                    </a:lnTo>
                    <a:lnTo>
                      <a:pt x="32" y="9"/>
                    </a:lnTo>
                    <a:lnTo>
                      <a:pt x="33" y="9"/>
                    </a:lnTo>
                    <a:lnTo>
                      <a:pt x="36" y="8"/>
                    </a:lnTo>
                    <a:lnTo>
                      <a:pt x="38" y="8"/>
                    </a:lnTo>
                    <a:lnTo>
                      <a:pt x="39" y="8"/>
                    </a:lnTo>
                    <a:lnTo>
                      <a:pt x="41" y="7"/>
                    </a:lnTo>
                    <a:lnTo>
                      <a:pt x="43" y="7"/>
                    </a:lnTo>
                    <a:lnTo>
                      <a:pt x="44" y="7"/>
                    </a:lnTo>
                    <a:lnTo>
                      <a:pt x="45" y="7"/>
                    </a:lnTo>
                    <a:lnTo>
                      <a:pt x="47" y="6"/>
                    </a:lnTo>
                    <a:lnTo>
                      <a:pt x="48" y="6"/>
                    </a:lnTo>
                    <a:lnTo>
                      <a:pt x="49" y="6"/>
                    </a:lnTo>
                    <a:lnTo>
                      <a:pt x="50" y="5"/>
                    </a:lnTo>
                    <a:lnTo>
                      <a:pt x="51" y="5"/>
                    </a:lnTo>
                    <a:lnTo>
                      <a:pt x="53" y="5"/>
                    </a:lnTo>
                    <a:lnTo>
                      <a:pt x="54" y="4"/>
                    </a:lnTo>
                    <a:lnTo>
                      <a:pt x="55" y="4"/>
                    </a:lnTo>
                    <a:lnTo>
                      <a:pt x="57" y="4"/>
                    </a:lnTo>
                    <a:lnTo>
                      <a:pt x="58" y="3"/>
                    </a:lnTo>
                    <a:lnTo>
                      <a:pt x="59" y="3"/>
                    </a:lnTo>
                    <a:lnTo>
                      <a:pt x="61" y="3"/>
                    </a:lnTo>
                    <a:lnTo>
                      <a:pt x="62" y="2"/>
                    </a:lnTo>
                    <a:lnTo>
                      <a:pt x="63" y="2"/>
                    </a:lnTo>
                    <a:lnTo>
                      <a:pt x="64" y="2"/>
                    </a:lnTo>
                    <a:lnTo>
                      <a:pt x="65" y="1"/>
                    </a:lnTo>
                    <a:lnTo>
                      <a:pt x="66" y="1"/>
                    </a:lnTo>
                    <a:lnTo>
                      <a:pt x="67" y="1"/>
                    </a:lnTo>
                    <a:lnTo>
                      <a:pt x="69" y="1"/>
                    </a:lnTo>
                    <a:lnTo>
                      <a:pt x="71" y="0"/>
                    </a:lnTo>
                    <a:lnTo>
                      <a:pt x="72" y="0"/>
                    </a:lnTo>
                    <a:lnTo>
                      <a:pt x="73" y="0"/>
                    </a:lnTo>
                    <a:lnTo>
                      <a:pt x="71"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6" name="Freeform 194"/>
              <p:cNvSpPr>
                <a:spLocks/>
              </p:cNvSpPr>
              <p:nvPr/>
            </p:nvSpPr>
            <p:spPr bwMode="auto">
              <a:xfrm>
                <a:off x="2804" y="1745"/>
                <a:ext cx="18" cy="4"/>
              </a:xfrm>
              <a:custGeom>
                <a:avLst/>
                <a:gdLst/>
                <a:ahLst/>
                <a:cxnLst>
                  <a:cxn ang="0">
                    <a:pos x="0" y="1"/>
                  </a:cxn>
                  <a:cxn ang="0">
                    <a:pos x="16" y="0"/>
                  </a:cxn>
                  <a:cxn ang="0">
                    <a:pos x="18" y="2"/>
                  </a:cxn>
                  <a:cxn ang="0">
                    <a:pos x="16" y="2"/>
                  </a:cxn>
                  <a:cxn ang="0">
                    <a:pos x="15" y="2"/>
                  </a:cxn>
                  <a:cxn ang="0">
                    <a:pos x="14" y="2"/>
                  </a:cxn>
                  <a:cxn ang="0">
                    <a:pos x="13" y="2"/>
                  </a:cxn>
                  <a:cxn ang="0">
                    <a:pos x="11" y="2"/>
                  </a:cxn>
                  <a:cxn ang="0">
                    <a:pos x="10" y="2"/>
                  </a:cxn>
                  <a:cxn ang="0">
                    <a:pos x="8" y="2"/>
                  </a:cxn>
                  <a:cxn ang="0">
                    <a:pos x="6" y="3"/>
                  </a:cxn>
                  <a:cxn ang="0">
                    <a:pos x="5" y="3"/>
                  </a:cxn>
                  <a:cxn ang="0">
                    <a:pos x="4" y="3"/>
                  </a:cxn>
                  <a:cxn ang="0">
                    <a:pos x="3" y="3"/>
                  </a:cxn>
                  <a:cxn ang="0">
                    <a:pos x="2" y="3"/>
                  </a:cxn>
                  <a:cxn ang="0">
                    <a:pos x="1" y="4"/>
                  </a:cxn>
                  <a:cxn ang="0">
                    <a:pos x="0" y="4"/>
                  </a:cxn>
                  <a:cxn ang="0">
                    <a:pos x="0" y="4"/>
                  </a:cxn>
                  <a:cxn ang="0">
                    <a:pos x="0" y="4"/>
                  </a:cxn>
                  <a:cxn ang="0">
                    <a:pos x="0" y="1"/>
                  </a:cxn>
                </a:cxnLst>
                <a:rect l="0" t="0" r="r" b="b"/>
                <a:pathLst>
                  <a:path w="18" h="4">
                    <a:moveTo>
                      <a:pt x="0" y="1"/>
                    </a:moveTo>
                    <a:lnTo>
                      <a:pt x="16" y="0"/>
                    </a:lnTo>
                    <a:lnTo>
                      <a:pt x="18" y="2"/>
                    </a:lnTo>
                    <a:lnTo>
                      <a:pt x="16" y="2"/>
                    </a:lnTo>
                    <a:lnTo>
                      <a:pt x="15" y="2"/>
                    </a:lnTo>
                    <a:lnTo>
                      <a:pt x="14" y="2"/>
                    </a:lnTo>
                    <a:lnTo>
                      <a:pt x="13" y="2"/>
                    </a:lnTo>
                    <a:lnTo>
                      <a:pt x="11" y="2"/>
                    </a:lnTo>
                    <a:lnTo>
                      <a:pt x="10" y="2"/>
                    </a:lnTo>
                    <a:lnTo>
                      <a:pt x="8" y="2"/>
                    </a:lnTo>
                    <a:lnTo>
                      <a:pt x="6" y="3"/>
                    </a:lnTo>
                    <a:lnTo>
                      <a:pt x="5" y="3"/>
                    </a:lnTo>
                    <a:lnTo>
                      <a:pt x="4" y="3"/>
                    </a:lnTo>
                    <a:lnTo>
                      <a:pt x="3" y="3"/>
                    </a:lnTo>
                    <a:lnTo>
                      <a:pt x="2" y="3"/>
                    </a:lnTo>
                    <a:lnTo>
                      <a:pt x="1" y="4"/>
                    </a:lnTo>
                    <a:lnTo>
                      <a:pt x="0" y="4"/>
                    </a:lnTo>
                    <a:lnTo>
                      <a:pt x="0" y="4"/>
                    </a:lnTo>
                    <a:lnTo>
                      <a:pt x="0" y="4"/>
                    </a:lnTo>
                    <a:lnTo>
                      <a:pt x="0"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7" name="Freeform 195"/>
              <p:cNvSpPr>
                <a:spLocks/>
              </p:cNvSpPr>
              <p:nvPr/>
            </p:nvSpPr>
            <p:spPr bwMode="auto">
              <a:xfrm>
                <a:off x="2822" y="1813"/>
                <a:ext cx="29" cy="78"/>
              </a:xfrm>
              <a:custGeom>
                <a:avLst/>
                <a:gdLst/>
                <a:ahLst/>
                <a:cxnLst>
                  <a:cxn ang="0">
                    <a:pos x="5" y="1"/>
                  </a:cxn>
                  <a:cxn ang="0">
                    <a:pos x="7" y="4"/>
                  </a:cxn>
                  <a:cxn ang="0">
                    <a:pos x="8" y="6"/>
                  </a:cxn>
                  <a:cxn ang="0">
                    <a:pos x="8" y="8"/>
                  </a:cxn>
                  <a:cxn ang="0">
                    <a:pos x="10" y="11"/>
                  </a:cxn>
                  <a:cxn ang="0">
                    <a:pos x="10" y="14"/>
                  </a:cxn>
                  <a:cxn ang="0">
                    <a:pos x="11" y="18"/>
                  </a:cxn>
                  <a:cxn ang="0">
                    <a:pos x="12" y="22"/>
                  </a:cxn>
                  <a:cxn ang="0">
                    <a:pos x="12" y="25"/>
                  </a:cxn>
                  <a:cxn ang="0">
                    <a:pos x="13" y="28"/>
                  </a:cxn>
                  <a:cxn ang="0">
                    <a:pos x="14" y="30"/>
                  </a:cxn>
                  <a:cxn ang="0">
                    <a:pos x="14" y="33"/>
                  </a:cxn>
                  <a:cxn ang="0">
                    <a:pos x="14" y="36"/>
                  </a:cxn>
                  <a:cxn ang="0">
                    <a:pos x="14" y="38"/>
                  </a:cxn>
                  <a:cxn ang="0">
                    <a:pos x="15" y="40"/>
                  </a:cxn>
                  <a:cxn ang="0">
                    <a:pos x="15" y="43"/>
                  </a:cxn>
                  <a:cxn ang="0">
                    <a:pos x="15" y="46"/>
                  </a:cxn>
                  <a:cxn ang="0">
                    <a:pos x="16" y="49"/>
                  </a:cxn>
                  <a:cxn ang="0">
                    <a:pos x="17" y="53"/>
                  </a:cxn>
                  <a:cxn ang="0">
                    <a:pos x="18" y="57"/>
                  </a:cxn>
                  <a:cxn ang="0">
                    <a:pos x="19" y="60"/>
                  </a:cxn>
                  <a:cxn ang="0">
                    <a:pos x="21" y="63"/>
                  </a:cxn>
                  <a:cxn ang="0">
                    <a:pos x="22" y="66"/>
                  </a:cxn>
                  <a:cxn ang="0">
                    <a:pos x="24" y="69"/>
                  </a:cxn>
                  <a:cxn ang="0">
                    <a:pos x="25" y="72"/>
                  </a:cxn>
                  <a:cxn ang="0">
                    <a:pos x="27" y="75"/>
                  </a:cxn>
                  <a:cxn ang="0">
                    <a:pos x="29" y="77"/>
                  </a:cxn>
                  <a:cxn ang="0">
                    <a:pos x="16" y="77"/>
                  </a:cxn>
                  <a:cxn ang="0">
                    <a:pos x="16" y="74"/>
                  </a:cxn>
                  <a:cxn ang="0">
                    <a:pos x="15" y="72"/>
                  </a:cxn>
                  <a:cxn ang="0">
                    <a:pos x="15" y="69"/>
                  </a:cxn>
                  <a:cxn ang="0">
                    <a:pos x="14" y="66"/>
                  </a:cxn>
                  <a:cxn ang="0">
                    <a:pos x="13" y="62"/>
                  </a:cxn>
                  <a:cxn ang="0">
                    <a:pos x="12" y="58"/>
                  </a:cxn>
                  <a:cxn ang="0">
                    <a:pos x="11" y="55"/>
                  </a:cxn>
                  <a:cxn ang="0">
                    <a:pos x="10" y="51"/>
                  </a:cxn>
                  <a:cxn ang="0">
                    <a:pos x="10" y="49"/>
                  </a:cxn>
                  <a:cxn ang="0">
                    <a:pos x="10" y="47"/>
                  </a:cxn>
                  <a:cxn ang="0">
                    <a:pos x="9" y="44"/>
                  </a:cxn>
                  <a:cxn ang="0">
                    <a:pos x="8" y="42"/>
                  </a:cxn>
                  <a:cxn ang="0">
                    <a:pos x="7" y="39"/>
                  </a:cxn>
                  <a:cxn ang="0">
                    <a:pos x="7" y="36"/>
                  </a:cxn>
                  <a:cxn ang="0">
                    <a:pos x="6" y="33"/>
                  </a:cxn>
                  <a:cxn ang="0">
                    <a:pos x="6" y="31"/>
                  </a:cxn>
                  <a:cxn ang="0">
                    <a:pos x="5" y="28"/>
                  </a:cxn>
                  <a:cxn ang="0">
                    <a:pos x="4" y="25"/>
                  </a:cxn>
                  <a:cxn ang="0">
                    <a:pos x="4" y="22"/>
                  </a:cxn>
                  <a:cxn ang="0">
                    <a:pos x="4" y="19"/>
                  </a:cxn>
                  <a:cxn ang="0">
                    <a:pos x="3" y="17"/>
                  </a:cxn>
                  <a:cxn ang="0">
                    <a:pos x="2" y="14"/>
                  </a:cxn>
                  <a:cxn ang="0">
                    <a:pos x="1" y="11"/>
                  </a:cxn>
                  <a:cxn ang="0">
                    <a:pos x="1" y="6"/>
                  </a:cxn>
                  <a:cxn ang="0">
                    <a:pos x="0" y="3"/>
                  </a:cxn>
                  <a:cxn ang="0">
                    <a:pos x="0" y="1"/>
                  </a:cxn>
                  <a:cxn ang="0">
                    <a:pos x="4" y="0"/>
                  </a:cxn>
                </a:cxnLst>
                <a:rect l="0" t="0" r="r" b="b"/>
                <a:pathLst>
                  <a:path w="29" h="78">
                    <a:moveTo>
                      <a:pt x="4" y="0"/>
                    </a:moveTo>
                    <a:lnTo>
                      <a:pt x="4" y="0"/>
                    </a:lnTo>
                    <a:lnTo>
                      <a:pt x="5" y="1"/>
                    </a:lnTo>
                    <a:lnTo>
                      <a:pt x="5" y="1"/>
                    </a:lnTo>
                    <a:lnTo>
                      <a:pt x="6" y="3"/>
                    </a:lnTo>
                    <a:lnTo>
                      <a:pt x="7" y="4"/>
                    </a:lnTo>
                    <a:lnTo>
                      <a:pt x="7" y="5"/>
                    </a:lnTo>
                    <a:lnTo>
                      <a:pt x="7" y="5"/>
                    </a:lnTo>
                    <a:lnTo>
                      <a:pt x="8" y="6"/>
                    </a:lnTo>
                    <a:lnTo>
                      <a:pt x="8" y="7"/>
                    </a:lnTo>
                    <a:lnTo>
                      <a:pt x="8" y="8"/>
                    </a:lnTo>
                    <a:lnTo>
                      <a:pt x="8" y="8"/>
                    </a:lnTo>
                    <a:lnTo>
                      <a:pt x="9" y="9"/>
                    </a:lnTo>
                    <a:lnTo>
                      <a:pt x="9" y="10"/>
                    </a:lnTo>
                    <a:lnTo>
                      <a:pt x="10" y="11"/>
                    </a:lnTo>
                    <a:lnTo>
                      <a:pt x="10" y="12"/>
                    </a:lnTo>
                    <a:lnTo>
                      <a:pt x="10" y="13"/>
                    </a:lnTo>
                    <a:lnTo>
                      <a:pt x="10" y="14"/>
                    </a:lnTo>
                    <a:lnTo>
                      <a:pt x="10" y="16"/>
                    </a:lnTo>
                    <a:lnTo>
                      <a:pt x="11" y="16"/>
                    </a:lnTo>
                    <a:lnTo>
                      <a:pt x="11" y="18"/>
                    </a:lnTo>
                    <a:lnTo>
                      <a:pt x="11" y="19"/>
                    </a:lnTo>
                    <a:lnTo>
                      <a:pt x="12" y="20"/>
                    </a:lnTo>
                    <a:lnTo>
                      <a:pt x="12" y="22"/>
                    </a:lnTo>
                    <a:lnTo>
                      <a:pt x="12" y="23"/>
                    </a:lnTo>
                    <a:lnTo>
                      <a:pt x="12" y="24"/>
                    </a:lnTo>
                    <a:lnTo>
                      <a:pt x="12" y="25"/>
                    </a:lnTo>
                    <a:lnTo>
                      <a:pt x="13" y="26"/>
                    </a:lnTo>
                    <a:lnTo>
                      <a:pt x="13" y="27"/>
                    </a:lnTo>
                    <a:lnTo>
                      <a:pt x="13" y="28"/>
                    </a:lnTo>
                    <a:lnTo>
                      <a:pt x="13" y="29"/>
                    </a:lnTo>
                    <a:lnTo>
                      <a:pt x="13" y="30"/>
                    </a:lnTo>
                    <a:lnTo>
                      <a:pt x="14" y="30"/>
                    </a:lnTo>
                    <a:lnTo>
                      <a:pt x="14" y="31"/>
                    </a:lnTo>
                    <a:lnTo>
                      <a:pt x="14" y="32"/>
                    </a:lnTo>
                    <a:lnTo>
                      <a:pt x="14" y="33"/>
                    </a:lnTo>
                    <a:lnTo>
                      <a:pt x="14" y="34"/>
                    </a:lnTo>
                    <a:lnTo>
                      <a:pt x="14" y="35"/>
                    </a:lnTo>
                    <a:lnTo>
                      <a:pt x="14" y="36"/>
                    </a:lnTo>
                    <a:lnTo>
                      <a:pt x="14" y="36"/>
                    </a:lnTo>
                    <a:lnTo>
                      <a:pt x="14" y="37"/>
                    </a:lnTo>
                    <a:lnTo>
                      <a:pt x="14" y="38"/>
                    </a:lnTo>
                    <a:lnTo>
                      <a:pt x="14" y="39"/>
                    </a:lnTo>
                    <a:lnTo>
                      <a:pt x="14" y="39"/>
                    </a:lnTo>
                    <a:lnTo>
                      <a:pt x="15" y="40"/>
                    </a:lnTo>
                    <a:lnTo>
                      <a:pt x="15" y="41"/>
                    </a:lnTo>
                    <a:lnTo>
                      <a:pt x="15" y="42"/>
                    </a:lnTo>
                    <a:lnTo>
                      <a:pt x="15" y="43"/>
                    </a:lnTo>
                    <a:lnTo>
                      <a:pt x="15" y="44"/>
                    </a:lnTo>
                    <a:lnTo>
                      <a:pt x="15" y="45"/>
                    </a:lnTo>
                    <a:lnTo>
                      <a:pt x="15" y="46"/>
                    </a:lnTo>
                    <a:lnTo>
                      <a:pt x="15" y="47"/>
                    </a:lnTo>
                    <a:lnTo>
                      <a:pt x="16" y="48"/>
                    </a:lnTo>
                    <a:lnTo>
                      <a:pt x="16" y="49"/>
                    </a:lnTo>
                    <a:lnTo>
                      <a:pt x="16" y="51"/>
                    </a:lnTo>
                    <a:lnTo>
                      <a:pt x="16" y="52"/>
                    </a:lnTo>
                    <a:lnTo>
                      <a:pt x="17" y="53"/>
                    </a:lnTo>
                    <a:lnTo>
                      <a:pt x="17" y="54"/>
                    </a:lnTo>
                    <a:lnTo>
                      <a:pt x="18" y="56"/>
                    </a:lnTo>
                    <a:lnTo>
                      <a:pt x="18" y="57"/>
                    </a:lnTo>
                    <a:lnTo>
                      <a:pt x="18" y="58"/>
                    </a:lnTo>
                    <a:lnTo>
                      <a:pt x="19" y="59"/>
                    </a:lnTo>
                    <a:lnTo>
                      <a:pt x="19" y="60"/>
                    </a:lnTo>
                    <a:lnTo>
                      <a:pt x="20" y="61"/>
                    </a:lnTo>
                    <a:lnTo>
                      <a:pt x="20" y="62"/>
                    </a:lnTo>
                    <a:lnTo>
                      <a:pt x="21" y="63"/>
                    </a:lnTo>
                    <a:lnTo>
                      <a:pt x="21" y="65"/>
                    </a:lnTo>
                    <a:lnTo>
                      <a:pt x="22" y="66"/>
                    </a:lnTo>
                    <a:lnTo>
                      <a:pt x="22" y="66"/>
                    </a:lnTo>
                    <a:lnTo>
                      <a:pt x="23" y="67"/>
                    </a:lnTo>
                    <a:lnTo>
                      <a:pt x="23" y="69"/>
                    </a:lnTo>
                    <a:lnTo>
                      <a:pt x="24" y="69"/>
                    </a:lnTo>
                    <a:lnTo>
                      <a:pt x="24" y="70"/>
                    </a:lnTo>
                    <a:lnTo>
                      <a:pt x="25" y="71"/>
                    </a:lnTo>
                    <a:lnTo>
                      <a:pt x="25" y="72"/>
                    </a:lnTo>
                    <a:lnTo>
                      <a:pt x="26" y="73"/>
                    </a:lnTo>
                    <a:lnTo>
                      <a:pt x="27" y="74"/>
                    </a:lnTo>
                    <a:lnTo>
                      <a:pt x="27" y="75"/>
                    </a:lnTo>
                    <a:lnTo>
                      <a:pt x="28" y="76"/>
                    </a:lnTo>
                    <a:lnTo>
                      <a:pt x="28" y="77"/>
                    </a:lnTo>
                    <a:lnTo>
                      <a:pt x="29" y="77"/>
                    </a:lnTo>
                    <a:lnTo>
                      <a:pt x="17" y="78"/>
                    </a:lnTo>
                    <a:lnTo>
                      <a:pt x="17" y="78"/>
                    </a:lnTo>
                    <a:lnTo>
                      <a:pt x="16" y="77"/>
                    </a:lnTo>
                    <a:lnTo>
                      <a:pt x="16" y="76"/>
                    </a:lnTo>
                    <a:lnTo>
                      <a:pt x="16" y="75"/>
                    </a:lnTo>
                    <a:lnTo>
                      <a:pt x="16" y="74"/>
                    </a:lnTo>
                    <a:lnTo>
                      <a:pt x="16" y="74"/>
                    </a:lnTo>
                    <a:lnTo>
                      <a:pt x="15" y="73"/>
                    </a:lnTo>
                    <a:lnTo>
                      <a:pt x="15" y="72"/>
                    </a:lnTo>
                    <a:lnTo>
                      <a:pt x="15" y="71"/>
                    </a:lnTo>
                    <a:lnTo>
                      <a:pt x="15" y="70"/>
                    </a:lnTo>
                    <a:lnTo>
                      <a:pt x="15" y="69"/>
                    </a:lnTo>
                    <a:lnTo>
                      <a:pt x="15" y="68"/>
                    </a:lnTo>
                    <a:lnTo>
                      <a:pt x="14" y="67"/>
                    </a:lnTo>
                    <a:lnTo>
                      <a:pt x="14" y="66"/>
                    </a:lnTo>
                    <a:lnTo>
                      <a:pt x="14" y="64"/>
                    </a:lnTo>
                    <a:lnTo>
                      <a:pt x="13" y="63"/>
                    </a:lnTo>
                    <a:lnTo>
                      <a:pt x="13" y="62"/>
                    </a:lnTo>
                    <a:lnTo>
                      <a:pt x="13" y="60"/>
                    </a:lnTo>
                    <a:lnTo>
                      <a:pt x="12" y="59"/>
                    </a:lnTo>
                    <a:lnTo>
                      <a:pt x="12" y="58"/>
                    </a:lnTo>
                    <a:lnTo>
                      <a:pt x="12" y="57"/>
                    </a:lnTo>
                    <a:lnTo>
                      <a:pt x="12" y="56"/>
                    </a:lnTo>
                    <a:lnTo>
                      <a:pt x="11" y="55"/>
                    </a:lnTo>
                    <a:lnTo>
                      <a:pt x="11" y="55"/>
                    </a:lnTo>
                    <a:lnTo>
                      <a:pt x="11" y="53"/>
                    </a:lnTo>
                    <a:lnTo>
                      <a:pt x="10" y="51"/>
                    </a:lnTo>
                    <a:lnTo>
                      <a:pt x="10" y="51"/>
                    </a:lnTo>
                    <a:lnTo>
                      <a:pt x="10" y="50"/>
                    </a:lnTo>
                    <a:lnTo>
                      <a:pt x="10" y="49"/>
                    </a:lnTo>
                    <a:lnTo>
                      <a:pt x="10" y="48"/>
                    </a:lnTo>
                    <a:lnTo>
                      <a:pt x="10" y="48"/>
                    </a:lnTo>
                    <a:lnTo>
                      <a:pt x="10" y="47"/>
                    </a:lnTo>
                    <a:lnTo>
                      <a:pt x="9" y="46"/>
                    </a:lnTo>
                    <a:lnTo>
                      <a:pt x="9" y="45"/>
                    </a:lnTo>
                    <a:lnTo>
                      <a:pt x="9" y="44"/>
                    </a:lnTo>
                    <a:lnTo>
                      <a:pt x="9" y="44"/>
                    </a:lnTo>
                    <a:lnTo>
                      <a:pt x="8" y="43"/>
                    </a:lnTo>
                    <a:lnTo>
                      <a:pt x="8" y="42"/>
                    </a:lnTo>
                    <a:lnTo>
                      <a:pt x="8" y="41"/>
                    </a:lnTo>
                    <a:lnTo>
                      <a:pt x="8" y="40"/>
                    </a:lnTo>
                    <a:lnTo>
                      <a:pt x="7" y="39"/>
                    </a:lnTo>
                    <a:lnTo>
                      <a:pt x="7" y="38"/>
                    </a:lnTo>
                    <a:lnTo>
                      <a:pt x="7" y="37"/>
                    </a:lnTo>
                    <a:lnTo>
                      <a:pt x="7" y="36"/>
                    </a:lnTo>
                    <a:lnTo>
                      <a:pt x="7" y="35"/>
                    </a:lnTo>
                    <a:lnTo>
                      <a:pt x="7" y="34"/>
                    </a:lnTo>
                    <a:lnTo>
                      <a:pt x="6" y="33"/>
                    </a:lnTo>
                    <a:lnTo>
                      <a:pt x="6" y="33"/>
                    </a:lnTo>
                    <a:lnTo>
                      <a:pt x="6" y="32"/>
                    </a:lnTo>
                    <a:lnTo>
                      <a:pt x="6" y="31"/>
                    </a:lnTo>
                    <a:lnTo>
                      <a:pt x="6" y="30"/>
                    </a:lnTo>
                    <a:lnTo>
                      <a:pt x="5" y="29"/>
                    </a:lnTo>
                    <a:lnTo>
                      <a:pt x="5" y="28"/>
                    </a:lnTo>
                    <a:lnTo>
                      <a:pt x="5" y="27"/>
                    </a:lnTo>
                    <a:lnTo>
                      <a:pt x="4" y="26"/>
                    </a:lnTo>
                    <a:lnTo>
                      <a:pt x="4" y="25"/>
                    </a:lnTo>
                    <a:lnTo>
                      <a:pt x="4" y="24"/>
                    </a:lnTo>
                    <a:lnTo>
                      <a:pt x="4" y="23"/>
                    </a:lnTo>
                    <a:lnTo>
                      <a:pt x="4" y="22"/>
                    </a:lnTo>
                    <a:lnTo>
                      <a:pt x="4" y="21"/>
                    </a:lnTo>
                    <a:lnTo>
                      <a:pt x="4" y="20"/>
                    </a:lnTo>
                    <a:lnTo>
                      <a:pt x="4" y="19"/>
                    </a:lnTo>
                    <a:lnTo>
                      <a:pt x="3" y="18"/>
                    </a:lnTo>
                    <a:lnTo>
                      <a:pt x="3" y="17"/>
                    </a:lnTo>
                    <a:lnTo>
                      <a:pt x="3" y="17"/>
                    </a:lnTo>
                    <a:lnTo>
                      <a:pt x="3" y="16"/>
                    </a:lnTo>
                    <a:lnTo>
                      <a:pt x="2" y="15"/>
                    </a:lnTo>
                    <a:lnTo>
                      <a:pt x="2" y="14"/>
                    </a:lnTo>
                    <a:lnTo>
                      <a:pt x="2" y="13"/>
                    </a:lnTo>
                    <a:lnTo>
                      <a:pt x="2" y="12"/>
                    </a:lnTo>
                    <a:lnTo>
                      <a:pt x="1" y="11"/>
                    </a:lnTo>
                    <a:lnTo>
                      <a:pt x="1" y="9"/>
                    </a:lnTo>
                    <a:lnTo>
                      <a:pt x="1" y="8"/>
                    </a:lnTo>
                    <a:lnTo>
                      <a:pt x="1" y="6"/>
                    </a:lnTo>
                    <a:lnTo>
                      <a:pt x="0" y="5"/>
                    </a:lnTo>
                    <a:lnTo>
                      <a:pt x="0" y="4"/>
                    </a:lnTo>
                    <a:lnTo>
                      <a:pt x="0" y="3"/>
                    </a:lnTo>
                    <a:lnTo>
                      <a:pt x="0" y="2"/>
                    </a:lnTo>
                    <a:lnTo>
                      <a:pt x="0" y="1"/>
                    </a:lnTo>
                    <a:lnTo>
                      <a:pt x="0" y="1"/>
                    </a:lnTo>
                    <a:lnTo>
                      <a:pt x="0" y="0"/>
                    </a:lnTo>
                    <a:lnTo>
                      <a:pt x="0" y="0"/>
                    </a:lnTo>
                    <a:lnTo>
                      <a:pt x="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8" name="Freeform 196"/>
              <p:cNvSpPr>
                <a:spLocks/>
              </p:cNvSpPr>
              <p:nvPr/>
            </p:nvSpPr>
            <p:spPr bwMode="auto">
              <a:xfrm>
                <a:off x="2742" y="1805"/>
                <a:ext cx="140" cy="6"/>
              </a:xfrm>
              <a:custGeom>
                <a:avLst/>
                <a:gdLst/>
                <a:ahLst/>
                <a:cxnLst>
                  <a:cxn ang="0">
                    <a:pos x="140" y="0"/>
                  </a:cxn>
                  <a:cxn ang="0">
                    <a:pos x="139" y="1"/>
                  </a:cxn>
                  <a:cxn ang="0">
                    <a:pos x="137" y="2"/>
                  </a:cxn>
                  <a:cxn ang="0">
                    <a:pos x="134" y="2"/>
                  </a:cxn>
                  <a:cxn ang="0">
                    <a:pos x="131" y="3"/>
                  </a:cxn>
                  <a:cxn ang="0">
                    <a:pos x="129" y="3"/>
                  </a:cxn>
                  <a:cxn ang="0">
                    <a:pos x="127" y="4"/>
                  </a:cxn>
                  <a:cxn ang="0">
                    <a:pos x="124" y="4"/>
                  </a:cxn>
                  <a:cxn ang="0">
                    <a:pos x="121" y="4"/>
                  </a:cxn>
                  <a:cxn ang="0">
                    <a:pos x="118" y="4"/>
                  </a:cxn>
                  <a:cxn ang="0">
                    <a:pos x="116" y="4"/>
                  </a:cxn>
                  <a:cxn ang="0">
                    <a:pos x="113" y="4"/>
                  </a:cxn>
                  <a:cxn ang="0">
                    <a:pos x="110" y="4"/>
                  </a:cxn>
                  <a:cxn ang="0">
                    <a:pos x="108" y="4"/>
                  </a:cxn>
                  <a:cxn ang="0">
                    <a:pos x="105" y="4"/>
                  </a:cxn>
                  <a:cxn ang="0">
                    <a:pos x="102" y="4"/>
                  </a:cxn>
                  <a:cxn ang="0">
                    <a:pos x="99" y="3"/>
                  </a:cxn>
                  <a:cxn ang="0">
                    <a:pos x="96" y="3"/>
                  </a:cxn>
                  <a:cxn ang="0">
                    <a:pos x="93" y="3"/>
                  </a:cxn>
                  <a:cxn ang="0">
                    <a:pos x="90" y="4"/>
                  </a:cxn>
                  <a:cxn ang="0">
                    <a:pos x="86" y="4"/>
                  </a:cxn>
                  <a:cxn ang="0">
                    <a:pos x="83" y="4"/>
                  </a:cxn>
                  <a:cxn ang="0">
                    <a:pos x="81" y="4"/>
                  </a:cxn>
                  <a:cxn ang="0">
                    <a:pos x="78" y="4"/>
                  </a:cxn>
                  <a:cxn ang="0">
                    <a:pos x="75" y="4"/>
                  </a:cxn>
                  <a:cxn ang="0">
                    <a:pos x="72" y="4"/>
                  </a:cxn>
                  <a:cxn ang="0">
                    <a:pos x="68" y="4"/>
                  </a:cxn>
                  <a:cxn ang="0">
                    <a:pos x="65" y="4"/>
                  </a:cxn>
                  <a:cxn ang="0">
                    <a:pos x="62" y="4"/>
                  </a:cxn>
                  <a:cxn ang="0">
                    <a:pos x="60" y="4"/>
                  </a:cxn>
                  <a:cxn ang="0">
                    <a:pos x="57" y="4"/>
                  </a:cxn>
                  <a:cxn ang="0">
                    <a:pos x="55" y="4"/>
                  </a:cxn>
                  <a:cxn ang="0">
                    <a:pos x="53" y="4"/>
                  </a:cxn>
                  <a:cxn ang="0">
                    <a:pos x="48" y="4"/>
                  </a:cxn>
                  <a:cxn ang="0">
                    <a:pos x="44" y="4"/>
                  </a:cxn>
                  <a:cxn ang="0">
                    <a:pos x="41" y="5"/>
                  </a:cxn>
                  <a:cxn ang="0">
                    <a:pos x="37" y="5"/>
                  </a:cxn>
                  <a:cxn ang="0">
                    <a:pos x="34" y="5"/>
                  </a:cxn>
                  <a:cxn ang="0">
                    <a:pos x="31" y="5"/>
                  </a:cxn>
                  <a:cxn ang="0">
                    <a:pos x="28" y="5"/>
                  </a:cxn>
                  <a:cxn ang="0">
                    <a:pos x="26" y="5"/>
                  </a:cxn>
                  <a:cxn ang="0">
                    <a:pos x="23" y="6"/>
                  </a:cxn>
                  <a:cxn ang="0">
                    <a:pos x="21" y="6"/>
                  </a:cxn>
                  <a:cxn ang="0">
                    <a:pos x="18" y="6"/>
                  </a:cxn>
                  <a:cxn ang="0">
                    <a:pos x="16" y="6"/>
                  </a:cxn>
                  <a:cxn ang="0">
                    <a:pos x="14" y="6"/>
                  </a:cxn>
                  <a:cxn ang="0">
                    <a:pos x="11" y="5"/>
                  </a:cxn>
                  <a:cxn ang="0">
                    <a:pos x="10" y="5"/>
                  </a:cxn>
                  <a:cxn ang="0">
                    <a:pos x="6" y="5"/>
                  </a:cxn>
                  <a:cxn ang="0">
                    <a:pos x="4" y="4"/>
                  </a:cxn>
                  <a:cxn ang="0">
                    <a:pos x="2" y="2"/>
                  </a:cxn>
                  <a:cxn ang="0">
                    <a:pos x="0" y="1"/>
                  </a:cxn>
                  <a:cxn ang="0">
                    <a:pos x="0" y="0"/>
                  </a:cxn>
                </a:cxnLst>
                <a:rect l="0" t="0" r="r" b="b"/>
                <a:pathLst>
                  <a:path w="140" h="6">
                    <a:moveTo>
                      <a:pt x="0" y="0"/>
                    </a:moveTo>
                    <a:lnTo>
                      <a:pt x="140" y="0"/>
                    </a:lnTo>
                    <a:lnTo>
                      <a:pt x="140" y="0"/>
                    </a:lnTo>
                    <a:lnTo>
                      <a:pt x="139" y="1"/>
                    </a:lnTo>
                    <a:lnTo>
                      <a:pt x="138" y="1"/>
                    </a:lnTo>
                    <a:lnTo>
                      <a:pt x="137" y="2"/>
                    </a:lnTo>
                    <a:lnTo>
                      <a:pt x="135" y="2"/>
                    </a:lnTo>
                    <a:lnTo>
                      <a:pt x="134" y="2"/>
                    </a:lnTo>
                    <a:lnTo>
                      <a:pt x="133" y="3"/>
                    </a:lnTo>
                    <a:lnTo>
                      <a:pt x="131" y="3"/>
                    </a:lnTo>
                    <a:lnTo>
                      <a:pt x="130" y="3"/>
                    </a:lnTo>
                    <a:lnTo>
                      <a:pt x="129" y="3"/>
                    </a:lnTo>
                    <a:lnTo>
                      <a:pt x="127" y="3"/>
                    </a:lnTo>
                    <a:lnTo>
                      <a:pt x="127" y="4"/>
                    </a:lnTo>
                    <a:lnTo>
                      <a:pt x="125" y="4"/>
                    </a:lnTo>
                    <a:lnTo>
                      <a:pt x="124" y="4"/>
                    </a:lnTo>
                    <a:lnTo>
                      <a:pt x="123" y="4"/>
                    </a:lnTo>
                    <a:lnTo>
                      <a:pt x="121" y="4"/>
                    </a:lnTo>
                    <a:lnTo>
                      <a:pt x="120" y="4"/>
                    </a:lnTo>
                    <a:lnTo>
                      <a:pt x="118" y="4"/>
                    </a:lnTo>
                    <a:lnTo>
                      <a:pt x="117" y="4"/>
                    </a:lnTo>
                    <a:lnTo>
                      <a:pt x="116" y="4"/>
                    </a:lnTo>
                    <a:lnTo>
                      <a:pt x="114" y="4"/>
                    </a:lnTo>
                    <a:lnTo>
                      <a:pt x="113" y="4"/>
                    </a:lnTo>
                    <a:lnTo>
                      <a:pt x="111" y="4"/>
                    </a:lnTo>
                    <a:lnTo>
                      <a:pt x="110" y="4"/>
                    </a:lnTo>
                    <a:lnTo>
                      <a:pt x="109" y="4"/>
                    </a:lnTo>
                    <a:lnTo>
                      <a:pt x="108" y="4"/>
                    </a:lnTo>
                    <a:lnTo>
                      <a:pt x="106" y="4"/>
                    </a:lnTo>
                    <a:lnTo>
                      <a:pt x="105" y="4"/>
                    </a:lnTo>
                    <a:lnTo>
                      <a:pt x="103" y="4"/>
                    </a:lnTo>
                    <a:lnTo>
                      <a:pt x="102" y="4"/>
                    </a:lnTo>
                    <a:lnTo>
                      <a:pt x="100" y="4"/>
                    </a:lnTo>
                    <a:lnTo>
                      <a:pt x="99" y="3"/>
                    </a:lnTo>
                    <a:lnTo>
                      <a:pt x="97" y="3"/>
                    </a:lnTo>
                    <a:lnTo>
                      <a:pt x="96" y="3"/>
                    </a:lnTo>
                    <a:lnTo>
                      <a:pt x="94" y="3"/>
                    </a:lnTo>
                    <a:lnTo>
                      <a:pt x="93" y="3"/>
                    </a:lnTo>
                    <a:lnTo>
                      <a:pt x="91" y="3"/>
                    </a:lnTo>
                    <a:lnTo>
                      <a:pt x="90" y="4"/>
                    </a:lnTo>
                    <a:lnTo>
                      <a:pt x="87" y="4"/>
                    </a:lnTo>
                    <a:lnTo>
                      <a:pt x="86" y="4"/>
                    </a:lnTo>
                    <a:lnTo>
                      <a:pt x="84" y="4"/>
                    </a:lnTo>
                    <a:lnTo>
                      <a:pt x="83" y="4"/>
                    </a:lnTo>
                    <a:lnTo>
                      <a:pt x="82" y="4"/>
                    </a:lnTo>
                    <a:lnTo>
                      <a:pt x="81" y="4"/>
                    </a:lnTo>
                    <a:lnTo>
                      <a:pt x="80" y="4"/>
                    </a:lnTo>
                    <a:lnTo>
                      <a:pt x="78" y="4"/>
                    </a:lnTo>
                    <a:lnTo>
                      <a:pt x="76" y="4"/>
                    </a:lnTo>
                    <a:lnTo>
                      <a:pt x="75" y="4"/>
                    </a:lnTo>
                    <a:lnTo>
                      <a:pt x="73" y="4"/>
                    </a:lnTo>
                    <a:lnTo>
                      <a:pt x="72" y="4"/>
                    </a:lnTo>
                    <a:lnTo>
                      <a:pt x="70" y="4"/>
                    </a:lnTo>
                    <a:lnTo>
                      <a:pt x="68" y="4"/>
                    </a:lnTo>
                    <a:lnTo>
                      <a:pt x="66" y="4"/>
                    </a:lnTo>
                    <a:lnTo>
                      <a:pt x="65" y="4"/>
                    </a:lnTo>
                    <a:lnTo>
                      <a:pt x="64" y="4"/>
                    </a:lnTo>
                    <a:lnTo>
                      <a:pt x="62" y="4"/>
                    </a:lnTo>
                    <a:lnTo>
                      <a:pt x="61" y="4"/>
                    </a:lnTo>
                    <a:lnTo>
                      <a:pt x="60" y="4"/>
                    </a:lnTo>
                    <a:lnTo>
                      <a:pt x="58" y="4"/>
                    </a:lnTo>
                    <a:lnTo>
                      <a:pt x="57" y="4"/>
                    </a:lnTo>
                    <a:lnTo>
                      <a:pt x="56" y="4"/>
                    </a:lnTo>
                    <a:lnTo>
                      <a:pt x="55" y="4"/>
                    </a:lnTo>
                    <a:lnTo>
                      <a:pt x="54" y="4"/>
                    </a:lnTo>
                    <a:lnTo>
                      <a:pt x="53" y="4"/>
                    </a:lnTo>
                    <a:lnTo>
                      <a:pt x="51" y="4"/>
                    </a:lnTo>
                    <a:lnTo>
                      <a:pt x="48" y="4"/>
                    </a:lnTo>
                    <a:lnTo>
                      <a:pt x="47" y="4"/>
                    </a:lnTo>
                    <a:lnTo>
                      <a:pt x="44" y="4"/>
                    </a:lnTo>
                    <a:lnTo>
                      <a:pt x="43" y="4"/>
                    </a:lnTo>
                    <a:lnTo>
                      <a:pt x="41" y="5"/>
                    </a:lnTo>
                    <a:lnTo>
                      <a:pt x="39" y="5"/>
                    </a:lnTo>
                    <a:lnTo>
                      <a:pt x="37" y="5"/>
                    </a:lnTo>
                    <a:lnTo>
                      <a:pt x="36" y="5"/>
                    </a:lnTo>
                    <a:lnTo>
                      <a:pt x="34" y="5"/>
                    </a:lnTo>
                    <a:lnTo>
                      <a:pt x="33" y="5"/>
                    </a:lnTo>
                    <a:lnTo>
                      <a:pt x="31" y="5"/>
                    </a:lnTo>
                    <a:lnTo>
                      <a:pt x="29" y="5"/>
                    </a:lnTo>
                    <a:lnTo>
                      <a:pt x="28" y="5"/>
                    </a:lnTo>
                    <a:lnTo>
                      <a:pt x="27" y="5"/>
                    </a:lnTo>
                    <a:lnTo>
                      <a:pt x="26" y="5"/>
                    </a:lnTo>
                    <a:lnTo>
                      <a:pt x="24" y="5"/>
                    </a:lnTo>
                    <a:lnTo>
                      <a:pt x="23" y="6"/>
                    </a:lnTo>
                    <a:lnTo>
                      <a:pt x="22" y="6"/>
                    </a:lnTo>
                    <a:lnTo>
                      <a:pt x="21" y="6"/>
                    </a:lnTo>
                    <a:lnTo>
                      <a:pt x="20" y="6"/>
                    </a:lnTo>
                    <a:lnTo>
                      <a:pt x="18" y="6"/>
                    </a:lnTo>
                    <a:lnTo>
                      <a:pt x="17" y="6"/>
                    </a:lnTo>
                    <a:lnTo>
                      <a:pt x="16" y="6"/>
                    </a:lnTo>
                    <a:lnTo>
                      <a:pt x="15" y="6"/>
                    </a:lnTo>
                    <a:lnTo>
                      <a:pt x="14" y="6"/>
                    </a:lnTo>
                    <a:lnTo>
                      <a:pt x="13" y="6"/>
                    </a:lnTo>
                    <a:lnTo>
                      <a:pt x="11" y="5"/>
                    </a:lnTo>
                    <a:lnTo>
                      <a:pt x="11" y="5"/>
                    </a:lnTo>
                    <a:lnTo>
                      <a:pt x="10" y="5"/>
                    </a:lnTo>
                    <a:lnTo>
                      <a:pt x="7" y="5"/>
                    </a:lnTo>
                    <a:lnTo>
                      <a:pt x="6" y="5"/>
                    </a:lnTo>
                    <a:lnTo>
                      <a:pt x="5" y="4"/>
                    </a:lnTo>
                    <a:lnTo>
                      <a:pt x="4" y="4"/>
                    </a:lnTo>
                    <a:lnTo>
                      <a:pt x="3" y="3"/>
                    </a:lnTo>
                    <a:lnTo>
                      <a:pt x="2" y="2"/>
                    </a:lnTo>
                    <a:lnTo>
                      <a:pt x="0" y="2"/>
                    </a:lnTo>
                    <a:lnTo>
                      <a:pt x="0" y="1"/>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69" name="Freeform 197"/>
              <p:cNvSpPr>
                <a:spLocks/>
              </p:cNvSpPr>
              <p:nvPr/>
            </p:nvSpPr>
            <p:spPr bwMode="auto">
              <a:xfrm>
                <a:off x="2738" y="1790"/>
                <a:ext cx="55" cy="15"/>
              </a:xfrm>
              <a:custGeom>
                <a:avLst/>
                <a:gdLst/>
                <a:ahLst/>
                <a:cxnLst>
                  <a:cxn ang="0">
                    <a:pos x="0" y="15"/>
                  </a:cxn>
                  <a:cxn ang="0">
                    <a:pos x="1" y="13"/>
                  </a:cxn>
                  <a:cxn ang="0">
                    <a:pos x="2" y="12"/>
                  </a:cxn>
                  <a:cxn ang="0">
                    <a:pos x="4" y="11"/>
                  </a:cxn>
                  <a:cxn ang="0">
                    <a:pos x="6" y="10"/>
                  </a:cxn>
                  <a:cxn ang="0">
                    <a:pos x="9" y="9"/>
                  </a:cxn>
                  <a:cxn ang="0">
                    <a:pos x="12" y="7"/>
                  </a:cxn>
                  <a:cxn ang="0">
                    <a:pos x="15" y="7"/>
                  </a:cxn>
                  <a:cxn ang="0">
                    <a:pos x="19" y="6"/>
                  </a:cxn>
                  <a:cxn ang="0">
                    <a:pos x="22" y="5"/>
                  </a:cxn>
                  <a:cxn ang="0">
                    <a:pos x="25" y="4"/>
                  </a:cxn>
                  <a:cxn ang="0">
                    <a:pos x="29" y="3"/>
                  </a:cxn>
                  <a:cxn ang="0">
                    <a:pos x="33" y="3"/>
                  </a:cxn>
                  <a:cxn ang="0">
                    <a:pos x="36" y="2"/>
                  </a:cxn>
                  <a:cxn ang="0">
                    <a:pos x="40" y="1"/>
                  </a:cxn>
                  <a:cxn ang="0">
                    <a:pos x="43" y="1"/>
                  </a:cxn>
                  <a:cxn ang="0">
                    <a:pos x="46" y="1"/>
                  </a:cxn>
                  <a:cxn ang="0">
                    <a:pos x="48" y="0"/>
                  </a:cxn>
                  <a:cxn ang="0">
                    <a:pos x="51" y="0"/>
                  </a:cxn>
                  <a:cxn ang="0">
                    <a:pos x="52" y="0"/>
                  </a:cxn>
                  <a:cxn ang="0">
                    <a:pos x="55" y="1"/>
                  </a:cxn>
                  <a:cxn ang="0">
                    <a:pos x="55" y="2"/>
                  </a:cxn>
                  <a:cxn ang="0">
                    <a:pos x="53" y="3"/>
                  </a:cxn>
                  <a:cxn ang="0">
                    <a:pos x="50" y="4"/>
                  </a:cxn>
                  <a:cxn ang="0">
                    <a:pos x="47" y="4"/>
                  </a:cxn>
                  <a:cxn ang="0">
                    <a:pos x="44" y="5"/>
                  </a:cxn>
                  <a:cxn ang="0">
                    <a:pos x="41" y="5"/>
                  </a:cxn>
                  <a:cxn ang="0">
                    <a:pos x="38" y="6"/>
                  </a:cxn>
                  <a:cxn ang="0">
                    <a:pos x="35" y="6"/>
                  </a:cxn>
                  <a:cxn ang="0">
                    <a:pos x="32" y="7"/>
                  </a:cxn>
                  <a:cxn ang="0">
                    <a:pos x="28" y="8"/>
                  </a:cxn>
                  <a:cxn ang="0">
                    <a:pos x="25" y="9"/>
                  </a:cxn>
                  <a:cxn ang="0">
                    <a:pos x="22" y="10"/>
                  </a:cxn>
                  <a:cxn ang="0">
                    <a:pos x="19" y="10"/>
                  </a:cxn>
                  <a:cxn ang="0">
                    <a:pos x="15" y="11"/>
                  </a:cxn>
                  <a:cxn ang="0">
                    <a:pos x="12" y="12"/>
                  </a:cxn>
                  <a:cxn ang="0">
                    <a:pos x="9" y="12"/>
                  </a:cxn>
                  <a:cxn ang="0">
                    <a:pos x="7" y="13"/>
                  </a:cxn>
                  <a:cxn ang="0">
                    <a:pos x="4" y="14"/>
                  </a:cxn>
                  <a:cxn ang="0">
                    <a:pos x="2" y="14"/>
                  </a:cxn>
                  <a:cxn ang="0">
                    <a:pos x="0" y="15"/>
                  </a:cxn>
                </a:cxnLst>
                <a:rect l="0" t="0" r="r" b="b"/>
                <a:pathLst>
                  <a:path w="55" h="15">
                    <a:moveTo>
                      <a:pt x="0" y="15"/>
                    </a:moveTo>
                    <a:lnTo>
                      <a:pt x="0" y="15"/>
                    </a:lnTo>
                    <a:lnTo>
                      <a:pt x="0" y="14"/>
                    </a:lnTo>
                    <a:lnTo>
                      <a:pt x="1" y="13"/>
                    </a:lnTo>
                    <a:lnTo>
                      <a:pt x="1" y="13"/>
                    </a:lnTo>
                    <a:lnTo>
                      <a:pt x="2" y="12"/>
                    </a:lnTo>
                    <a:lnTo>
                      <a:pt x="3" y="11"/>
                    </a:lnTo>
                    <a:lnTo>
                      <a:pt x="4" y="11"/>
                    </a:lnTo>
                    <a:lnTo>
                      <a:pt x="5" y="11"/>
                    </a:lnTo>
                    <a:lnTo>
                      <a:pt x="6" y="10"/>
                    </a:lnTo>
                    <a:lnTo>
                      <a:pt x="8" y="9"/>
                    </a:lnTo>
                    <a:lnTo>
                      <a:pt x="9" y="9"/>
                    </a:lnTo>
                    <a:lnTo>
                      <a:pt x="11" y="8"/>
                    </a:lnTo>
                    <a:lnTo>
                      <a:pt x="12" y="7"/>
                    </a:lnTo>
                    <a:lnTo>
                      <a:pt x="14" y="7"/>
                    </a:lnTo>
                    <a:lnTo>
                      <a:pt x="15" y="7"/>
                    </a:lnTo>
                    <a:lnTo>
                      <a:pt x="17" y="6"/>
                    </a:lnTo>
                    <a:lnTo>
                      <a:pt x="19" y="6"/>
                    </a:lnTo>
                    <a:lnTo>
                      <a:pt x="20" y="5"/>
                    </a:lnTo>
                    <a:lnTo>
                      <a:pt x="22" y="5"/>
                    </a:lnTo>
                    <a:lnTo>
                      <a:pt x="24" y="5"/>
                    </a:lnTo>
                    <a:lnTo>
                      <a:pt x="25" y="4"/>
                    </a:lnTo>
                    <a:lnTo>
                      <a:pt x="27" y="4"/>
                    </a:lnTo>
                    <a:lnTo>
                      <a:pt x="29" y="3"/>
                    </a:lnTo>
                    <a:lnTo>
                      <a:pt x="31" y="3"/>
                    </a:lnTo>
                    <a:lnTo>
                      <a:pt x="33" y="3"/>
                    </a:lnTo>
                    <a:lnTo>
                      <a:pt x="34" y="2"/>
                    </a:lnTo>
                    <a:lnTo>
                      <a:pt x="36" y="2"/>
                    </a:lnTo>
                    <a:lnTo>
                      <a:pt x="38" y="2"/>
                    </a:lnTo>
                    <a:lnTo>
                      <a:pt x="40" y="1"/>
                    </a:lnTo>
                    <a:lnTo>
                      <a:pt x="41" y="1"/>
                    </a:lnTo>
                    <a:lnTo>
                      <a:pt x="43" y="1"/>
                    </a:lnTo>
                    <a:lnTo>
                      <a:pt x="44" y="1"/>
                    </a:lnTo>
                    <a:lnTo>
                      <a:pt x="46" y="1"/>
                    </a:lnTo>
                    <a:lnTo>
                      <a:pt x="47" y="0"/>
                    </a:lnTo>
                    <a:lnTo>
                      <a:pt x="48" y="0"/>
                    </a:lnTo>
                    <a:lnTo>
                      <a:pt x="50" y="0"/>
                    </a:lnTo>
                    <a:lnTo>
                      <a:pt x="51" y="0"/>
                    </a:lnTo>
                    <a:lnTo>
                      <a:pt x="52" y="0"/>
                    </a:lnTo>
                    <a:lnTo>
                      <a:pt x="52" y="0"/>
                    </a:lnTo>
                    <a:lnTo>
                      <a:pt x="53" y="1"/>
                    </a:lnTo>
                    <a:lnTo>
                      <a:pt x="55" y="1"/>
                    </a:lnTo>
                    <a:lnTo>
                      <a:pt x="55" y="2"/>
                    </a:lnTo>
                    <a:lnTo>
                      <a:pt x="55" y="2"/>
                    </a:lnTo>
                    <a:lnTo>
                      <a:pt x="54" y="2"/>
                    </a:lnTo>
                    <a:lnTo>
                      <a:pt x="53" y="3"/>
                    </a:lnTo>
                    <a:lnTo>
                      <a:pt x="51" y="3"/>
                    </a:lnTo>
                    <a:lnTo>
                      <a:pt x="50" y="4"/>
                    </a:lnTo>
                    <a:lnTo>
                      <a:pt x="48" y="4"/>
                    </a:lnTo>
                    <a:lnTo>
                      <a:pt x="47" y="4"/>
                    </a:lnTo>
                    <a:lnTo>
                      <a:pt x="46" y="4"/>
                    </a:lnTo>
                    <a:lnTo>
                      <a:pt x="44" y="5"/>
                    </a:lnTo>
                    <a:lnTo>
                      <a:pt x="43" y="5"/>
                    </a:lnTo>
                    <a:lnTo>
                      <a:pt x="41" y="5"/>
                    </a:lnTo>
                    <a:lnTo>
                      <a:pt x="40" y="6"/>
                    </a:lnTo>
                    <a:lnTo>
                      <a:pt x="38" y="6"/>
                    </a:lnTo>
                    <a:lnTo>
                      <a:pt x="37" y="6"/>
                    </a:lnTo>
                    <a:lnTo>
                      <a:pt x="35" y="6"/>
                    </a:lnTo>
                    <a:lnTo>
                      <a:pt x="33" y="7"/>
                    </a:lnTo>
                    <a:lnTo>
                      <a:pt x="32" y="7"/>
                    </a:lnTo>
                    <a:lnTo>
                      <a:pt x="30" y="8"/>
                    </a:lnTo>
                    <a:lnTo>
                      <a:pt x="28" y="8"/>
                    </a:lnTo>
                    <a:lnTo>
                      <a:pt x="27" y="9"/>
                    </a:lnTo>
                    <a:lnTo>
                      <a:pt x="25" y="9"/>
                    </a:lnTo>
                    <a:lnTo>
                      <a:pt x="24" y="9"/>
                    </a:lnTo>
                    <a:lnTo>
                      <a:pt x="22" y="10"/>
                    </a:lnTo>
                    <a:lnTo>
                      <a:pt x="20" y="10"/>
                    </a:lnTo>
                    <a:lnTo>
                      <a:pt x="19" y="10"/>
                    </a:lnTo>
                    <a:lnTo>
                      <a:pt x="17" y="11"/>
                    </a:lnTo>
                    <a:lnTo>
                      <a:pt x="15" y="11"/>
                    </a:lnTo>
                    <a:lnTo>
                      <a:pt x="14" y="11"/>
                    </a:lnTo>
                    <a:lnTo>
                      <a:pt x="12" y="12"/>
                    </a:lnTo>
                    <a:lnTo>
                      <a:pt x="10" y="12"/>
                    </a:lnTo>
                    <a:lnTo>
                      <a:pt x="9" y="12"/>
                    </a:lnTo>
                    <a:lnTo>
                      <a:pt x="8" y="13"/>
                    </a:lnTo>
                    <a:lnTo>
                      <a:pt x="7" y="13"/>
                    </a:lnTo>
                    <a:lnTo>
                      <a:pt x="6" y="13"/>
                    </a:lnTo>
                    <a:lnTo>
                      <a:pt x="4" y="14"/>
                    </a:lnTo>
                    <a:lnTo>
                      <a:pt x="4" y="14"/>
                    </a:lnTo>
                    <a:lnTo>
                      <a:pt x="2" y="14"/>
                    </a:lnTo>
                    <a:lnTo>
                      <a:pt x="1" y="15"/>
                    </a:lnTo>
                    <a:lnTo>
                      <a:pt x="0" y="15"/>
                    </a:lnTo>
                    <a:lnTo>
                      <a:pt x="0" y="1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0" name="Freeform 198"/>
              <p:cNvSpPr>
                <a:spLocks/>
              </p:cNvSpPr>
              <p:nvPr/>
            </p:nvSpPr>
            <p:spPr bwMode="auto">
              <a:xfrm>
                <a:off x="2827" y="1789"/>
                <a:ext cx="56" cy="16"/>
              </a:xfrm>
              <a:custGeom>
                <a:avLst/>
                <a:gdLst/>
                <a:ahLst/>
                <a:cxnLst>
                  <a:cxn ang="0">
                    <a:pos x="0" y="2"/>
                  </a:cxn>
                  <a:cxn ang="0">
                    <a:pos x="0" y="0"/>
                  </a:cxn>
                  <a:cxn ang="0">
                    <a:pos x="1" y="0"/>
                  </a:cxn>
                  <a:cxn ang="0">
                    <a:pos x="2" y="0"/>
                  </a:cxn>
                  <a:cxn ang="0">
                    <a:pos x="3" y="0"/>
                  </a:cxn>
                  <a:cxn ang="0">
                    <a:pos x="4" y="1"/>
                  </a:cxn>
                  <a:cxn ang="0">
                    <a:pos x="5" y="1"/>
                  </a:cxn>
                  <a:cxn ang="0">
                    <a:pos x="7" y="1"/>
                  </a:cxn>
                  <a:cxn ang="0">
                    <a:pos x="8" y="1"/>
                  </a:cxn>
                  <a:cxn ang="0">
                    <a:pos x="10" y="2"/>
                  </a:cxn>
                  <a:cxn ang="0">
                    <a:pos x="11" y="2"/>
                  </a:cxn>
                  <a:cxn ang="0">
                    <a:pos x="13" y="2"/>
                  </a:cxn>
                  <a:cxn ang="0">
                    <a:pos x="14" y="3"/>
                  </a:cxn>
                  <a:cxn ang="0">
                    <a:pos x="16" y="3"/>
                  </a:cxn>
                  <a:cxn ang="0">
                    <a:pos x="17" y="3"/>
                  </a:cxn>
                  <a:cxn ang="0">
                    <a:pos x="19" y="4"/>
                  </a:cxn>
                  <a:cxn ang="0">
                    <a:pos x="20" y="4"/>
                  </a:cxn>
                  <a:cxn ang="0">
                    <a:pos x="22" y="4"/>
                  </a:cxn>
                  <a:cxn ang="0">
                    <a:pos x="24" y="5"/>
                  </a:cxn>
                  <a:cxn ang="0">
                    <a:pos x="25" y="5"/>
                  </a:cxn>
                  <a:cxn ang="0">
                    <a:pos x="27" y="5"/>
                  </a:cxn>
                  <a:cxn ang="0">
                    <a:pos x="29" y="6"/>
                  </a:cxn>
                  <a:cxn ang="0">
                    <a:pos x="30" y="6"/>
                  </a:cxn>
                  <a:cxn ang="0">
                    <a:pos x="32" y="6"/>
                  </a:cxn>
                  <a:cxn ang="0">
                    <a:pos x="33" y="6"/>
                  </a:cxn>
                  <a:cxn ang="0">
                    <a:pos x="35" y="7"/>
                  </a:cxn>
                  <a:cxn ang="0">
                    <a:pos x="35" y="7"/>
                  </a:cxn>
                  <a:cxn ang="0">
                    <a:pos x="37" y="7"/>
                  </a:cxn>
                  <a:cxn ang="0">
                    <a:pos x="38" y="7"/>
                  </a:cxn>
                  <a:cxn ang="0">
                    <a:pos x="40" y="8"/>
                  </a:cxn>
                  <a:cxn ang="0">
                    <a:pos x="41" y="8"/>
                  </a:cxn>
                  <a:cxn ang="0">
                    <a:pos x="42" y="8"/>
                  </a:cxn>
                  <a:cxn ang="0">
                    <a:pos x="44" y="8"/>
                  </a:cxn>
                  <a:cxn ang="0">
                    <a:pos x="46" y="9"/>
                  </a:cxn>
                  <a:cxn ang="0">
                    <a:pos x="47" y="9"/>
                  </a:cxn>
                  <a:cxn ang="0">
                    <a:pos x="49" y="10"/>
                  </a:cxn>
                  <a:cxn ang="0">
                    <a:pos x="50" y="10"/>
                  </a:cxn>
                  <a:cxn ang="0">
                    <a:pos x="52" y="11"/>
                  </a:cxn>
                  <a:cxn ang="0">
                    <a:pos x="53" y="12"/>
                  </a:cxn>
                  <a:cxn ang="0">
                    <a:pos x="53" y="12"/>
                  </a:cxn>
                  <a:cxn ang="0">
                    <a:pos x="54" y="12"/>
                  </a:cxn>
                  <a:cxn ang="0">
                    <a:pos x="55" y="13"/>
                  </a:cxn>
                  <a:cxn ang="0">
                    <a:pos x="55" y="14"/>
                  </a:cxn>
                  <a:cxn ang="0">
                    <a:pos x="56" y="15"/>
                  </a:cxn>
                  <a:cxn ang="0">
                    <a:pos x="56" y="16"/>
                  </a:cxn>
                  <a:cxn ang="0">
                    <a:pos x="56" y="16"/>
                  </a:cxn>
                  <a:cxn ang="0">
                    <a:pos x="0" y="2"/>
                  </a:cxn>
                </a:cxnLst>
                <a:rect l="0" t="0" r="r" b="b"/>
                <a:pathLst>
                  <a:path w="56" h="16">
                    <a:moveTo>
                      <a:pt x="0" y="2"/>
                    </a:moveTo>
                    <a:lnTo>
                      <a:pt x="0" y="0"/>
                    </a:lnTo>
                    <a:lnTo>
                      <a:pt x="1" y="0"/>
                    </a:lnTo>
                    <a:lnTo>
                      <a:pt x="2" y="0"/>
                    </a:lnTo>
                    <a:lnTo>
                      <a:pt x="3" y="0"/>
                    </a:lnTo>
                    <a:lnTo>
                      <a:pt x="4" y="1"/>
                    </a:lnTo>
                    <a:lnTo>
                      <a:pt x="5" y="1"/>
                    </a:lnTo>
                    <a:lnTo>
                      <a:pt x="7" y="1"/>
                    </a:lnTo>
                    <a:lnTo>
                      <a:pt x="8" y="1"/>
                    </a:lnTo>
                    <a:lnTo>
                      <a:pt x="10" y="2"/>
                    </a:lnTo>
                    <a:lnTo>
                      <a:pt x="11" y="2"/>
                    </a:lnTo>
                    <a:lnTo>
                      <a:pt x="13" y="2"/>
                    </a:lnTo>
                    <a:lnTo>
                      <a:pt x="14" y="3"/>
                    </a:lnTo>
                    <a:lnTo>
                      <a:pt x="16" y="3"/>
                    </a:lnTo>
                    <a:lnTo>
                      <a:pt x="17" y="3"/>
                    </a:lnTo>
                    <a:lnTo>
                      <a:pt x="19" y="4"/>
                    </a:lnTo>
                    <a:lnTo>
                      <a:pt x="20" y="4"/>
                    </a:lnTo>
                    <a:lnTo>
                      <a:pt x="22" y="4"/>
                    </a:lnTo>
                    <a:lnTo>
                      <a:pt x="24" y="5"/>
                    </a:lnTo>
                    <a:lnTo>
                      <a:pt x="25" y="5"/>
                    </a:lnTo>
                    <a:lnTo>
                      <a:pt x="27" y="5"/>
                    </a:lnTo>
                    <a:lnTo>
                      <a:pt x="29" y="6"/>
                    </a:lnTo>
                    <a:lnTo>
                      <a:pt x="30" y="6"/>
                    </a:lnTo>
                    <a:lnTo>
                      <a:pt x="32" y="6"/>
                    </a:lnTo>
                    <a:lnTo>
                      <a:pt x="33" y="6"/>
                    </a:lnTo>
                    <a:lnTo>
                      <a:pt x="35" y="7"/>
                    </a:lnTo>
                    <a:lnTo>
                      <a:pt x="35" y="7"/>
                    </a:lnTo>
                    <a:lnTo>
                      <a:pt x="37" y="7"/>
                    </a:lnTo>
                    <a:lnTo>
                      <a:pt x="38" y="7"/>
                    </a:lnTo>
                    <a:lnTo>
                      <a:pt x="40" y="8"/>
                    </a:lnTo>
                    <a:lnTo>
                      <a:pt x="41" y="8"/>
                    </a:lnTo>
                    <a:lnTo>
                      <a:pt x="42" y="8"/>
                    </a:lnTo>
                    <a:lnTo>
                      <a:pt x="44" y="8"/>
                    </a:lnTo>
                    <a:lnTo>
                      <a:pt x="46" y="9"/>
                    </a:lnTo>
                    <a:lnTo>
                      <a:pt x="47" y="9"/>
                    </a:lnTo>
                    <a:lnTo>
                      <a:pt x="49" y="10"/>
                    </a:lnTo>
                    <a:lnTo>
                      <a:pt x="50" y="10"/>
                    </a:lnTo>
                    <a:lnTo>
                      <a:pt x="52" y="11"/>
                    </a:lnTo>
                    <a:lnTo>
                      <a:pt x="53" y="12"/>
                    </a:lnTo>
                    <a:lnTo>
                      <a:pt x="53" y="12"/>
                    </a:lnTo>
                    <a:lnTo>
                      <a:pt x="54" y="12"/>
                    </a:lnTo>
                    <a:lnTo>
                      <a:pt x="55" y="13"/>
                    </a:lnTo>
                    <a:lnTo>
                      <a:pt x="55" y="14"/>
                    </a:lnTo>
                    <a:lnTo>
                      <a:pt x="56" y="15"/>
                    </a:lnTo>
                    <a:lnTo>
                      <a:pt x="56" y="16"/>
                    </a:lnTo>
                    <a:lnTo>
                      <a:pt x="56" y="16"/>
                    </a:lnTo>
                    <a:lnTo>
                      <a:pt x="0"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1" name="Freeform 199"/>
              <p:cNvSpPr>
                <a:spLocks/>
              </p:cNvSpPr>
              <p:nvPr/>
            </p:nvSpPr>
            <p:spPr bwMode="auto">
              <a:xfrm>
                <a:off x="2796" y="1791"/>
                <a:ext cx="25" cy="4"/>
              </a:xfrm>
              <a:custGeom>
                <a:avLst/>
                <a:gdLst/>
                <a:ahLst/>
                <a:cxnLst>
                  <a:cxn ang="0">
                    <a:pos x="0" y="0"/>
                  </a:cxn>
                  <a:cxn ang="0">
                    <a:pos x="25" y="0"/>
                  </a:cxn>
                  <a:cxn ang="0">
                    <a:pos x="25" y="0"/>
                  </a:cxn>
                  <a:cxn ang="0">
                    <a:pos x="24" y="0"/>
                  </a:cxn>
                  <a:cxn ang="0">
                    <a:pos x="22" y="1"/>
                  </a:cxn>
                  <a:cxn ang="0">
                    <a:pos x="21" y="1"/>
                  </a:cxn>
                  <a:cxn ang="0">
                    <a:pos x="19" y="2"/>
                  </a:cxn>
                  <a:cxn ang="0">
                    <a:pos x="18" y="2"/>
                  </a:cxn>
                  <a:cxn ang="0">
                    <a:pos x="18" y="2"/>
                  </a:cxn>
                  <a:cxn ang="0">
                    <a:pos x="16" y="2"/>
                  </a:cxn>
                  <a:cxn ang="0">
                    <a:pos x="15" y="3"/>
                  </a:cxn>
                  <a:cxn ang="0">
                    <a:pos x="14" y="3"/>
                  </a:cxn>
                  <a:cxn ang="0">
                    <a:pos x="13" y="3"/>
                  </a:cxn>
                  <a:cxn ang="0">
                    <a:pos x="12" y="3"/>
                  </a:cxn>
                  <a:cxn ang="0">
                    <a:pos x="10" y="3"/>
                  </a:cxn>
                  <a:cxn ang="0">
                    <a:pos x="9" y="3"/>
                  </a:cxn>
                  <a:cxn ang="0">
                    <a:pos x="8" y="3"/>
                  </a:cxn>
                  <a:cxn ang="0">
                    <a:pos x="6" y="3"/>
                  </a:cxn>
                  <a:cxn ang="0">
                    <a:pos x="5" y="3"/>
                  </a:cxn>
                  <a:cxn ang="0">
                    <a:pos x="4" y="3"/>
                  </a:cxn>
                  <a:cxn ang="0">
                    <a:pos x="3" y="3"/>
                  </a:cxn>
                  <a:cxn ang="0">
                    <a:pos x="2" y="3"/>
                  </a:cxn>
                  <a:cxn ang="0">
                    <a:pos x="1" y="3"/>
                  </a:cxn>
                  <a:cxn ang="0">
                    <a:pos x="0" y="4"/>
                  </a:cxn>
                  <a:cxn ang="0">
                    <a:pos x="0" y="0"/>
                  </a:cxn>
                </a:cxnLst>
                <a:rect l="0" t="0" r="r" b="b"/>
                <a:pathLst>
                  <a:path w="25" h="4">
                    <a:moveTo>
                      <a:pt x="0" y="0"/>
                    </a:moveTo>
                    <a:lnTo>
                      <a:pt x="25" y="0"/>
                    </a:lnTo>
                    <a:lnTo>
                      <a:pt x="25" y="0"/>
                    </a:lnTo>
                    <a:lnTo>
                      <a:pt x="24" y="0"/>
                    </a:lnTo>
                    <a:lnTo>
                      <a:pt x="22" y="1"/>
                    </a:lnTo>
                    <a:lnTo>
                      <a:pt x="21" y="1"/>
                    </a:lnTo>
                    <a:lnTo>
                      <a:pt x="19" y="2"/>
                    </a:lnTo>
                    <a:lnTo>
                      <a:pt x="18" y="2"/>
                    </a:lnTo>
                    <a:lnTo>
                      <a:pt x="18" y="2"/>
                    </a:lnTo>
                    <a:lnTo>
                      <a:pt x="16" y="2"/>
                    </a:lnTo>
                    <a:lnTo>
                      <a:pt x="15" y="3"/>
                    </a:lnTo>
                    <a:lnTo>
                      <a:pt x="14" y="3"/>
                    </a:lnTo>
                    <a:lnTo>
                      <a:pt x="13" y="3"/>
                    </a:lnTo>
                    <a:lnTo>
                      <a:pt x="12" y="3"/>
                    </a:lnTo>
                    <a:lnTo>
                      <a:pt x="10" y="3"/>
                    </a:lnTo>
                    <a:lnTo>
                      <a:pt x="9" y="3"/>
                    </a:lnTo>
                    <a:lnTo>
                      <a:pt x="8" y="3"/>
                    </a:lnTo>
                    <a:lnTo>
                      <a:pt x="6" y="3"/>
                    </a:lnTo>
                    <a:lnTo>
                      <a:pt x="5" y="3"/>
                    </a:lnTo>
                    <a:lnTo>
                      <a:pt x="4" y="3"/>
                    </a:lnTo>
                    <a:lnTo>
                      <a:pt x="3" y="3"/>
                    </a:lnTo>
                    <a:lnTo>
                      <a:pt x="2" y="3"/>
                    </a:lnTo>
                    <a:lnTo>
                      <a:pt x="1" y="3"/>
                    </a:lnTo>
                    <a:lnTo>
                      <a:pt x="0" y="4"/>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2" name="Freeform 200"/>
              <p:cNvSpPr>
                <a:spLocks/>
              </p:cNvSpPr>
              <p:nvPr/>
            </p:nvSpPr>
            <p:spPr bwMode="auto">
              <a:xfrm>
                <a:off x="2756" y="1809"/>
                <a:ext cx="6" cy="14"/>
              </a:xfrm>
              <a:custGeom>
                <a:avLst/>
                <a:gdLst/>
                <a:ahLst/>
                <a:cxnLst>
                  <a:cxn ang="0">
                    <a:pos x="6" y="0"/>
                  </a:cxn>
                  <a:cxn ang="0">
                    <a:pos x="6" y="14"/>
                  </a:cxn>
                  <a:cxn ang="0">
                    <a:pos x="6" y="14"/>
                  </a:cxn>
                  <a:cxn ang="0">
                    <a:pos x="5" y="14"/>
                  </a:cxn>
                  <a:cxn ang="0">
                    <a:pos x="4" y="13"/>
                  </a:cxn>
                  <a:cxn ang="0">
                    <a:pos x="3" y="13"/>
                  </a:cxn>
                  <a:cxn ang="0">
                    <a:pos x="2" y="13"/>
                  </a:cxn>
                  <a:cxn ang="0">
                    <a:pos x="1" y="13"/>
                  </a:cxn>
                  <a:cxn ang="0">
                    <a:pos x="0" y="12"/>
                  </a:cxn>
                  <a:cxn ang="0">
                    <a:pos x="0" y="11"/>
                  </a:cxn>
                  <a:cxn ang="0">
                    <a:pos x="0" y="10"/>
                  </a:cxn>
                  <a:cxn ang="0">
                    <a:pos x="0" y="9"/>
                  </a:cxn>
                  <a:cxn ang="0">
                    <a:pos x="0" y="8"/>
                  </a:cxn>
                  <a:cxn ang="0">
                    <a:pos x="0" y="7"/>
                  </a:cxn>
                  <a:cxn ang="0">
                    <a:pos x="1" y="6"/>
                  </a:cxn>
                  <a:cxn ang="0">
                    <a:pos x="1" y="5"/>
                  </a:cxn>
                  <a:cxn ang="0">
                    <a:pos x="1" y="5"/>
                  </a:cxn>
                  <a:cxn ang="0">
                    <a:pos x="1" y="4"/>
                  </a:cxn>
                  <a:cxn ang="0">
                    <a:pos x="1" y="4"/>
                  </a:cxn>
                  <a:cxn ang="0">
                    <a:pos x="2" y="3"/>
                  </a:cxn>
                  <a:cxn ang="0">
                    <a:pos x="2" y="2"/>
                  </a:cxn>
                  <a:cxn ang="0">
                    <a:pos x="2" y="1"/>
                  </a:cxn>
                  <a:cxn ang="0">
                    <a:pos x="3" y="0"/>
                  </a:cxn>
                  <a:cxn ang="0">
                    <a:pos x="3" y="0"/>
                  </a:cxn>
                  <a:cxn ang="0">
                    <a:pos x="6" y="0"/>
                  </a:cxn>
                </a:cxnLst>
                <a:rect l="0" t="0" r="r" b="b"/>
                <a:pathLst>
                  <a:path w="6" h="14">
                    <a:moveTo>
                      <a:pt x="6" y="0"/>
                    </a:moveTo>
                    <a:lnTo>
                      <a:pt x="6" y="14"/>
                    </a:lnTo>
                    <a:lnTo>
                      <a:pt x="6" y="14"/>
                    </a:lnTo>
                    <a:lnTo>
                      <a:pt x="5" y="14"/>
                    </a:lnTo>
                    <a:lnTo>
                      <a:pt x="4" y="13"/>
                    </a:lnTo>
                    <a:lnTo>
                      <a:pt x="3" y="13"/>
                    </a:lnTo>
                    <a:lnTo>
                      <a:pt x="2" y="13"/>
                    </a:lnTo>
                    <a:lnTo>
                      <a:pt x="1" y="13"/>
                    </a:lnTo>
                    <a:lnTo>
                      <a:pt x="0" y="12"/>
                    </a:lnTo>
                    <a:lnTo>
                      <a:pt x="0" y="11"/>
                    </a:lnTo>
                    <a:lnTo>
                      <a:pt x="0" y="10"/>
                    </a:lnTo>
                    <a:lnTo>
                      <a:pt x="0" y="9"/>
                    </a:lnTo>
                    <a:lnTo>
                      <a:pt x="0" y="8"/>
                    </a:lnTo>
                    <a:lnTo>
                      <a:pt x="0" y="7"/>
                    </a:lnTo>
                    <a:lnTo>
                      <a:pt x="1" y="6"/>
                    </a:lnTo>
                    <a:lnTo>
                      <a:pt x="1" y="5"/>
                    </a:lnTo>
                    <a:lnTo>
                      <a:pt x="1" y="5"/>
                    </a:lnTo>
                    <a:lnTo>
                      <a:pt x="1" y="4"/>
                    </a:lnTo>
                    <a:lnTo>
                      <a:pt x="1" y="4"/>
                    </a:lnTo>
                    <a:lnTo>
                      <a:pt x="2" y="3"/>
                    </a:lnTo>
                    <a:lnTo>
                      <a:pt x="2" y="2"/>
                    </a:lnTo>
                    <a:lnTo>
                      <a:pt x="2" y="1"/>
                    </a:lnTo>
                    <a:lnTo>
                      <a:pt x="3" y="0"/>
                    </a:lnTo>
                    <a:lnTo>
                      <a:pt x="3" y="0"/>
                    </a:lnTo>
                    <a:lnTo>
                      <a:pt x="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3" name="Freeform 201"/>
              <p:cNvSpPr>
                <a:spLocks/>
              </p:cNvSpPr>
              <p:nvPr/>
            </p:nvSpPr>
            <p:spPr bwMode="auto">
              <a:xfrm>
                <a:off x="2862" y="1807"/>
                <a:ext cx="6" cy="14"/>
              </a:xfrm>
              <a:custGeom>
                <a:avLst/>
                <a:gdLst/>
                <a:ahLst/>
                <a:cxnLst>
                  <a:cxn ang="0">
                    <a:pos x="0" y="0"/>
                  </a:cxn>
                  <a:cxn ang="0">
                    <a:pos x="0" y="14"/>
                  </a:cxn>
                  <a:cxn ang="0">
                    <a:pos x="0" y="14"/>
                  </a:cxn>
                  <a:cxn ang="0">
                    <a:pos x="2" y="14"/>
                  </a:cxn>
                  <a:cxn ang="0">
                    <a:pos x="3" y="14"/>
                  </a:cxn>
                  <a:cxn ang="0">
                    <a:pos x="4" y="13"/>
                  </a:cxn>
                  <a:cxn ang="0">
                    <a:pos x="5" y="13"/>
                  </a:cxn>
                  <a:cxn ang="0">
                    <a:pos x="6" y="12"/>
                  </a:cxn>
                  <a:cxn ang="0">
                    <a:pos x="6" y="10"/>
                  </a:cxn>
                  <a:cxn ang="0">
                    <a:pos x="6" y="10"/>
                  </a:cxn>
                  <a:cxn ang="0">
                    <a:pos x="5" y="9"/>
                  </a:cxn>
                  <a:cxn ang="0">
                    <a:pos x="5" y="8"/>
                  </a:cxn>
                  <a:cxn ang="0">
                    <a:pos x="5" y="7"/>
                  </a:cxn>
                  <a:cxn ang="0">
                    <a:pos x="4" y="6"/>
                  </a:cxn>
                  <a:cxn ang="0">
                    <a:pos x="4" y="6"/>
                  </a:cxn>
                  <a:cxn ang="0">
                    <a:pos x="4" y="5"/>
                  </a:cxn>
                  <a:cxn ang="0">
                    <a:pos x="3" y="4"/>
                  </a:cxn>
                  <a:cxn ang="0">
                    <a:pos x="3" y="4"/>
                  </a:cxn>
                  <a:cxn ang="0">
                    <a:pos x="3" y="3"/>
                  </a:cxn>
                  <a:cxn ang="0">
                    <a:pos x="3" y="2"/>
                  </a:cxn>
                  <a:cxn ang="0">
                    <a:pos x="3" y="1"/>
                  </a:cxn>
                  <a:cxn ang="0">
                    <a:pos x="2" y="0"/>
                  </a:cxn>
                  <a:cxn ang="0">
                    <a:pos x="0" y="0"/>
                  </a:cxn>
                </a:cxnLst>
                <a:rect l="0" t="0" r="r" b="b"/>
                <a:pathLst>
                  <a:path w="6" h="14">
                    <a:moveTo>
                      <a:pt x="0" y="0"/>
                    </a:moveTo>
                    <a:lnTo>
                      <a:pt x="0" y="14"/>
                    </a:lnTo>
                    <a:lnTo>
                      <a:pt x="0" y="14"/>
                    </a:lnTo>
                    <a:lnTo>
                      <a:pt x="2" y="14"/>
                    </a:lnTo>
                    <a:lnTo>
                      <a:pt x="3" y="14"/>
                    </a:lnTo>
                    <a:lnTo>
                      <a:pt x="4" y="13"/>
                    </a:lnTo>
                    <a:lnTo>
                      <a:pt x="5" y="13"/>
                    </a:lnTo>
                    <a:lnTo>
                      <a:pt x="6" y="12"/>
                    </a:lnTo>
                    <a:lnTo>
                      <a:pt x="6" y="10"/>
                    </a:lnTo>
                    <a:lnTo>
                      <a:pt x="6" y="10"/>
                    </a:lnTo>
                    <a:lnTo>
                      <a:pt x="5" y="9"/>
                    </a:lnTo>
                    <a:lnTo>
                      <a:pt x="5" y="8"/>
                    </a:lnTo>
                    <a:lnTo>
                      <a:pt x="5" y="7"/>
                    </a:lnTo>
                    <a:lnTo>
                      <a:pt x="4" y="6"/>
                    </a:lnTo>
                    <a:lnTo>
                      <a:pt x="4" y="6"/>
                    </a:lnTo>
                    <a:lnTo>
                      <a:pt x="4" y="5"/>
                    </a:lnTo>
                    <a:lnTo>
                      <a:pt x="3" y="4"/>
                    </a:lnTo>
                    <a:lnTo>
                      <a:pt x="3" y="4"/>
                    </a:lnTo>
                    <a:lnTo>
                      <a:pt x="3" y="3"/>
                    </a:lnTo>
                    <a:lnTo>
                      <a:pt x="3" y="2"/>
                    </a:lnTo>
                    <a:lnTo>
                      <a:pt x="3" y="1"/>
                    </a:lnTo>
                    <a:lnTo>
                      <a:pt x="2"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4" name="Freeform 202"/>
              <p:cNvSpPr>
                <a:spLocks/>
              </p:cNvSpPr>
              <p:nvPr/>
            </p:nvSpPr>
            <p:spPr bwMode="auto">
              <a:xfrm>
                <a:off x="2595" y="1732"/>
                <a:ext cx="284" cy="50"/>
              </a:xfrm>
              <a:custGeom>
                <a:avLst/>
                <a:gdLst/>
                <a:ahLst/>
                <a:cxnLst>
                  <a:cxn ang="0">
                    <a:pos x="3" y="2"/>
                  </a:cxn>
                  <a:cxn ang="0">
                    <a:pos x="9" y="6"/>
                  </a:cxn>
                  <a:cxn ang="0">
                    <a:pos x="13" y="8"/>
                  </a:cxn>
                  <a:cxn ang="0">
                    <a:pos x="18" y="11"/>
                  </a:cxn>
                  <a:cxn ang="0">
                    <a:pos x="25" y="15"/>
                  </a:cxn>
                  <a:cxn ang="0">
                    <a:pos x="33" y="18"/>
                  </a:cxn>
                  <a:cxn ang="0">
                    <a:pos x="42" y="22"/>
                  </a:cxn>
                  <a:cxn ang="0">
                    <a:pos x="52" y="25"/>
                  </a:cxn>
                  <a:cxn ang="0">
                    <a:pos x="63" y="29"/>
                  </a:cxn>
                  <a:cxn ang="0">
                    <a:pos x="76" y="33"/>
                  </a:cxn>
                  <a:cxn ang="0">
                    <a:pos x="90" y="36"/>
                  </a:cxn>
                  <a:cxn ang="0">
                    <a:pos x="105" y="40"/>
                  </a:cxn>
                  <a:cxn ang="0">
                    <a:pos x="121" y="43"/>
                  </a:cxn>
                  <a:cxn ang="0">
                    <a:pos x="139" y="45"/>
                  </a:cxn>
                  <a:cxn ang="0">
                    <a:pos x="157" y="47"/>
                  </a:cxn>
                  <a:cxn ang="0">
                    <a:pos x="173" y="49"/>
                  </a:cxn>
                  <a:cxn ang="0">
                    <a:pos x="188" y="49"/>
                  </a:cxn>
                  <a:cxn ang="0">
                    <a:pos x="202" y="50"/>
                  </a:cxn>
                  <a:cxn ang="0">
                    <a:pos x="215" y="50"/>
                  </a:cxn>
                  <a:cxn ang="0">
                    <a:pos x="227" y="50"/>
                  </a:cxn>
                  <a:cxn ang="0">
                    <a:pos x="238" y="49"/>
                  </a:cxn>
                  <a:cxn ang="0">
                    <a:pos x="248" y="49"/>
                  </a:cxn>
                  <a:cxn ang="0">
                    <a:pos x="256" y="48"/>
                  </a:cxn>
                  <a:cxn ang="0">
                    <a:pos x="264" y="47"/>
                  </a:cxn>
                  <a:cxn ang="0">
                    <a:pos x="270" y="46"/>
                  </a:cxn>
                  <a:cxn ang="0">
                    <a:pos x="275" y="45"/>
                  </a:cxn>
                  <a:cxn ang="0">
                    <a:pos x="280" y="44"/>
                  </a:cxn>
                  <a:cxn ang="0">
                    <a:pos x="283" y="43"/>
                  </a:cxn>
                  <a:cxn ang="0">
                    <a:pos x="282" y="43"/>
                  </a:cxn>
                  <a:cxn ang="0">
                    <a:pos x="278" y="44"/>
                  </a:cxn>
                  <a:cxn ang="0">
                    <a:pos x="273" y="45"/>
                  </a:cxn>
                  <a:cxn ang="0">
                    <a:pos x="266" y="45"/>
                  </a:cxn>
                  <a:cxn ang="0">
                    <a:pos x="259" y="46"/>
                  </a:cxn>
                  <a:cxn ang="0">
                    <a:pos x="249" y="47"/>
                  </a:cxn>
                  <a:cxn ang="0">
                    <a:pos x="239" y="47"/>
                  </a:cxn>
                  <a:cxn ang="0">
                    <a:pos x="228" y="47"/>
                  </a:cxn>
                  <a:cxn ang="0">
                    <a:pos x="215" y="47"/>
                  </a:cxn>
                  <a:cxn ang="0">
                    <a:pos x="201" y="47"/>
                  </a:cxn>
                  <a:cxn ang="0">
                    <a:pos x="187" y="46"/>
                  </a:cxn>
                  <a:cxn ang="0">
                    <a:pos x="171" y="45"/>
                  </a:cxn>
                  <a:cxn ang="0">
                    <a:pos x="155" y="43"/>
                  </a:cxn>
                  <a:cxn ang="0">
                    <a:pos x="139" y="41"/>
                  </a:cxn>
                  <a:cxn ang="0">
                    <a:pos x="121" y="38"/>
                  </a:cxn>
                  <a:cxn ang="0">
                    <a:pos x="110" y="36"/>
                  </a:cxn>
                  <a:cxn ang="0">
                    <a:pos x="100" y="34"/>
                  </a:cxn>
                  <a:cxn ang="0">
                    <a:pos x="90" y="31"/>
                  </a:cxn>
                  <a:cxn ang="0">
                    <a:pos x="81" y="28"/>
                  </a:cxn>
                  <a:cxn ang="0">
                    <a:pos x="70" y="26"/>
                  </a:cxn>
                  <a:cxn ang="0">
                    <a:pos x="61" y="23"/>
                  </a:cxn>
                  <a:cxn ang="0">
                    <a:pos x="51" y="19"/>
                  </a:cxn>
                  <a:cxn ang="0">
                    <a:pos x="43" y="16"/>
                  </a:cxn>
                  <a:cxn ang="0">
                    <a:pos x="34" y="13"/>
                  </a:cxn>
                  <a:cxn ang="0">
                    <a:pos x="27" y="10"/>
                  </a:cxn>
                  <a:cxn ang="0">
                    <a:pos x="19" y="7"/>
                  </a:cxn>
                  <a:cxn ang="0">
                    <a:pos x="13" y="5"/>
                  </a:cxn>
                  <a:cxn ang="0">
                    <a:pos x="8" y="3"/>
                  </a:cxn>
                  <a:cxn ang="0">
                    <a:pos x="2" y="1"/>
                  </a:cxn>
                </a:cxnLst>
                <a:rect l="0" t="0" r="r" b="b"/>
                <a:pathLst>
                  <a:path w="284" h="50">
                    <a:moveTo>
                      <a:pt x="0" y="0"/>
                    </a:moveTo>
                    <a:lnTo>
                      <a:pt x="0" y="0"/>
                    </a:lnTo>
                    <a:lnTo>
                      <a:pt x="2" y="1"/>
                    </a:lnTo>
                    <a:lnTo>
                      <a:pt x="3" y="2"/>
                    </a:lnTo>
                    <a:lnTo>
                      <a:pt x="4" y="3"/>
                    </a:lnTo>
                    <a:lnTo>
                      <a:pt x="6" y="4"/>
                    </a:lnTo>
                    <a:lnTo>
                      <a:pt x="8" y="5"/>
                    </a:lnTo>
                    <a:lnTo>
                      <a:pt x="9" y="6"/>
                    </a:lnTo>
                    <a:lnTo>
                      <a:pt x="10" y="6"/>
                    </a:lnTo>
                    <a:lnTo>
                      <a:pt x="11" y="7"/>
                    </a:lnTo>
                    <a:lnTo>
                      <a:pt x="12" y="7"/>
                    </a:lnTo>
                    <a:lnTo>
                      <a:pt x="13" y="8"/>
                    </a:lnTo>
                    <a:lnTo>
                      <a:pt x="15" y="9"/>
                    </a:lnTo>
                    <a:lnTo>
                      <a:pt x="16" y="10"/>
                    </a:lnTo>
                    <a:lnTo>
                      <a:pt x="17" y="11"/>
                    </a:lnTo>
                    <a:lnTo>
                      <a:pt x="18" y="11"/>
                    </a:lnTo>
                    <a:lnTo>
                      <a:pt x="20" y="12"/>
                    </a:lnTo>
                    <a:lnTo>
                      <a:pt x="22" y="13"/>
                    </a:lnTo>
                    <a:lnTo>
                      <a:pt x="24" y="14"/>
                    </a:lnTo>
                    <a:lnTo>
                      <a:pt x="25" y="15"/>
                    </a:lnTo>
                    <a:lnTo>
                      <a:pt x="27" y="16"/>
                    </a:lnTo>
                    <a:lnTo>
                      <a:pt x="29" y="16"/>
                    </a:lnTo>
                    <a:lnTo>
                      <a:pt x="31" y="17"/>
                    </a:lnTo>
                    <a:lnTo>
                      <a:pt x="33" y="18"/>
                    </a:lnTo>
                    <a:lnTo>
                      <a:pt x="35" y="19"/>
                    </a:lnTo>
                    <a:lnTo>
                      <a:pt x="37" y="20"/>
                    </a:lnTo>
                    <a:lnTo>
                      <a:pt x="40" y="21"/>
                    </a:lnTo>
                    <a:lnTo>
                      <a:pt x="42" y="22"/>
                    </a:lnTo>
                    <a:lnTo>
                      <a:pt x="45" y="23"/>
                    </a:lnTo>
                    <a:lnTo>
                      <a:pt x="47" y="24"/>
                    </a:lnTo>
                    <a:lnTo>
                      <a:pt x="50" y="25"/>
                    </a:lnTo>
                    <a:lnTo>
                      <a:pt x="52" y="25"/>
                    </a:lnTo>
                    <a:lnTo>
                      <a:pt x="55" y="26"/>
                    </a:lnTo>
                    <a:lnTo>
                      <a:pt x="58" y="27"/>
                    </a:lnTo>
                    <a:lnTo>
                      <a:pt x="60" y="28"/>
                    </a:lnTo>
                    <a:lnTo>
                      <a:pt x="63" y="29"/>
                    </a:lnTo>
                    <a:lnTo>
                      <a:pt x="66" y="30"/>
                    </a:lnTo>
                    <a:lnTo>
                      <a:pt x="69" y="31"/>
                    </a:lnTo>
                    <a:lnTo>
                      <a:pt x="73" y="32"/>
                    </a:lnTo>
                    <a:lnTo>
                      <a:pt x="76" y="33"/>
                    </a:lnTo>
                    <a:lnTo>
                      <a:pt x="79" y="34"/>
                    </a:lnTo>
                    <a:lnTo>
                      <a:pt x="83" y="34"/>
                    </a:lnTo>
                    <a:lnTo>
                      <a:pt x="86" y="35"/>
                    </a:lnTo>
                    <a:lnTo>
                      <a:pt x="90" y="36"/>
                    </a:lnTo>
                    <a:lnTo>
                      <a:pt x="93" y="37"/>
                    </a:lnTo>
                    <a:lnTo>
                      <a:pt x="97" y="38"/>
                    </a:lnTo>
                    <a:lnTo>
                      <a:pt x="101" y="39"/>
                    </a:lnTo>
                    <a:lnTo>
                      <a:pt x="105" y="40"/>
                    </a:lnTo>
                    <a:lnTo>
                      <a:pt x="109" y="41"/>
                    </a:lnTo>
                    <a:lnTo>
                      <a:pt x="113" y="41"/>
                    </a:lnTo>
                    <a:lnTo>
                      <a:pt x="117" y="42"/>
                    </a:lnTo>
                    <a:lnTo>
                      <a:pt x="121" y="43"/>
                    </a:lnTo>
                    <a:lnTo>
                      <a:pt x="126" y="43"/>
                    </a:lnTo>
                    <a:lnTo>
                      <a:pt x="130" y="44"/>
                    </a:lnTo>
                    <a:lnTo>
                      <a:pt x="135" y="45"/>
                    </a:lnTo>
                    <a:lnTo>
                      <a:pt x="139" y="45"/>
                    </a:lnTo>
                    <a:lnTo>
                      <a:pt x="144" y="46"/>
                    </a:lnTo>
                    <a:lnTo>
                      <a:pt x="148" y="46"/>
                    </a:lnTo>
                    <a:lnTo>
                      <a:pt x="152" y="47"/>
                    </a:lnTo>
                    <a:lnTo>
                      <a:pt x="157" y="47"/>
                    </a:lnTo>
                    <a:lnTo>
                      <a:pt x="161" y="48"/>
                    </a:lnTo>
                    <a:lnTo>
                      <a:pt x="165" y="48"/>
                    </a:lnTo>
                    <a:lnTo>
                      <a:pt x="169" y="48"/>
                    </a:lnTo>
                    <a:lnTo>
                      <a:pt x="173" y="49"/>
                    </a:lnTo>
                    <a:lnTo>
                      <a:pt x="177" y="49"/>
                    </a:lnTo>
                    <a:lnTo>
                      <a:pt x="180" y="49"/>
                    </a:lnTo>
                    <a:lnTo>
                      <a:pt x="184" y="49"/>
                    </a:lnTo>
                    <a:lnTo>
                      <a:pt x="188" y="49"/>
                    </a:lnTo>
                    <a:lnTo>
                      <a:pt x="191" y="50"/>
                    </a:lnTo>
                    <a:lnTo>
                      <a:pt x="195" y="50"/>
                    </a:lnTo>
                    <a:lnTo>
                      <a:pt x="199" y="50"/>
                    </a:lnTo>
                    <a:lnTo>
                      <a:pt x="202" y="50"/>
                    </a:lnTo>
                    <a:lnTo>
                      <a:pt x="205" y="50"/>
                    </a:lnTo>
                    <a:lnTo>
                      <a:pt x="209" y="50"/>
                    </a:lnTo>
                    <a:lnTo>
                      <a:pt x="212" y="50"/>
                    </a:lnTo>
                    <a:lnTo>
                      <a:pt x="215" y="50"/>
                    </a:lnTo>
                    <a:lnTo>
                      <a:pt x="218" y="50"/>
                    </a:lnTo>
                    <a:lnTo>
                      <a:pt x="221" y="50"/>
                    </a:lnTo>
                    <a:lnTo>
                      <a:pt x="224" y="50"/>
                    </a:lnTo>
                    <a:lnTo>
                      <a:pt x="227" y="50"/>
                    </a:lnTo>
                    <a:lnTo>
                      <a:pt x="230" y="50"/>
                    </a:lnTo>
                    <a:lnTo>
                      <a:pt x="233" y="50"/>
                    </a:lnTo>
                    <a:lnTo>
                      <a:pt x="235" y="50"/>
                    </a:lnTo>
                    <a:lnTo>
                      <a:pt x="238" y="49"/>
                    </a:lnTo>
                    <a:lnTo>
                      <a:pt x="241" y="49"/>
                    </a:lnTo>
                    <a:lnTo>
                      <a:pt x="243" y="49"/>
                    </a:lnTo>
                    <a:lnTo>
                      <a:pt x="246" y="49"/>
                    </a:lnTo>
                    <a:lnTo>
                      <a:pt x="248" y="49"/>
                    </a:lnTo>
                    <a:lnTo>
                      <a:pt x="250" y="48"/>
                    </a:lnTo>
                    <a:lnTo>
                      <a:pt x="252" y="48"/>
                    </a:lnTo>
                    <a:lnTo>
                      <a:pt x="254" y="48"/>
                    </a:lnTo>
                    <a:lnTo>
                      <a:pt x="256" y="48"/>
                    </a:lnTo>
                    <a:lnTo>
                      <a:pt x="258" y="47"/>
                    </a:lnTo>
                    <a:lnTo>
                      <a:pt x="260" y="47"/>
                    </a:lnTo>
                    <a:lnTo>
                      <a:pt x="262" y="47"/>
                    </a:lnTo>
                    <a:lnTo>
                      <a:pt x="264" y="47"/>
                    </a:lnTo>
                    <a:lnTo>
                      <a:pt x="265" y="47"/>
                    </a:lnTo>
                    <a:lnTo>
                      <a:pt x="267" y="46"/>
                    </a:lnTo>
                    <a:lnTo>
                      <a:pt x="268" y="46"/>
                    </a:lnTo>
                    <a:lnTo>
                      <a:pt x="270" y="46"/>
                    </a:lnTo>
                    <a:lnTo>
                      <a:pt x="271" y="46"/>
                    </a:lnTo>
                    <a:lnTo>
                      <a:pt x="273" y="45"/>
                    </a:lnTo>
                    <a:lnTo>
                      <a:pt x="274" y="45"/>
                    </a:lnTo>
                    <a:lnTo>
                      <a:pt x="275" y="45"/>
                    </a:lnTo>
                    <a:lnTo>
                      <a:pt x="276" y="45"/>
                    </a:lnTo>
                    <a:lnTo>
                      <a:pt x="277" y="45"/>
                    </a:lnTo>
                    <a:lnTo>
                      <a:pt x="279" y="44"/>
                    </a:lnTo>
                    <a:lnTo>
                      <a:pt x="280" y="44"/>
                    </a:lnTo>
                    <a:lnTo>
                      <a:pt x="281" y="44"/>
                    </a:lnTo>
                    <a:lnTo>
                      <a:pt x="282" y="43"/>
                    </a:lnTo>
                    <a:lnTo>
                      <a:pt x="283" y="43"/>
                    </a:lnTo>
                    <a:lnTo>
                      <a:pt x="283" y="43"/>
                    </a:lnTo>
                    <a:lnTo>
                      <a:pt x="284" y="43"/>
                    </a:lnTo>
                    <a:lnTo>
                      <a:pt x="283" y="43"/>
                    </a:lnTo>
                    <a:lnTo>
                      <a:pt x="283" y="43"/>
                    </a:lnTo>
                    <a:lnTo>
                      <a:pt x="282" y="43"/>
                    </a:lnTo>
                    <a:lnTo>
                      <a:pt x="281" y="44"/>
                    </a:lnTo>
                    <a:lnTo>
                      <a:pt x="279" y="44"/>
                    </a:lnTo>
                    <a:lnTo>
                      <a:pt x="279" y="44"/>
                    </a:lnTo>
                    <a:lnTo>
                      <a:pt x="278" y="44"/>
                    </a:lnTo>
                    <a:lnTo>
                      <a:pt x="277" y="44"/>
                    </a:lnTo>
                    <a:lnTo>
                      <a:pt x="275" y="44"/>
                    </a:lnTo>
                    <a:lnTo>
                      <a:pt x="274" y="44"/>
                    </a:lnTo>
                    <a:lnTo>
                      <a:pt x="273" y="45"/>
                    </a:lnTo>
                    <a:lnTo>
                      <a:pt x="271" y="45"/>
                    </a:lnTo>
                    <a:lnTo>
                      <a:pt x="270" y="45"/>
                    </a:lnTo>
                    <a:lnTo>
                      <a:pt x="268" y="45"/>
                    </a:lnTo>
                    <a:lnTo>
                      <a:pt x="266" y="45"/>
                    </a:lnTo>
                    <a:lnTo>
                      <a:pt x="264" y="46"/>
                    </a:lnTo>
                    <a:lnTo>
                      <a:pt x="263" y="46"/>
                    </a:lnTo>
                    <a:lnTo>
                      <a:pt x="260" y="46"/>
                    </a:lnTo>
                    <a:lnTo>
                      <a:pt x="259" y="46"/>
                    </a:lnTo>
                    <a:lnTo>
                      <a:pt x="256" y="46"/>
                    </a:lnTo>
                    <a:lnTo>
                      <a:pt x="254" y="46"/>
                    </a:lnTo>
                    <a:lnTo>
                      <a:pt x="252" y="46"/>
                    </a:lnTo>
                    <a:lnTo>
                      <a:pt x="249" y="47"/>
                    </a:lnTo>
                    <a:lnTo>
                      <a:pt x="247" y="47"/>
                    </a:lnTo>
                    <a:lnTo>
                      <a:pt x="245" y="47"/>
                    </a:lnTo>
                    <a:lnTo>
                      <a:pt x="242" y="47"/>
                    </a:lnTo>
                    <a:lnTo>
                      <a:pt x="239" y="47"/>
                    </a:lnTo>
                    <a:lnTo>
                      <a:pt x="237" y="47"/>
                    </a:lnTo>
                    <a:lnTo>
                      <a:pt x="234" y="47"/>
                    </a:lnTo>
                    <a:lnTo>
                      <a:pt x="231" y="47"/>
                    </a:lnTo>
                    <a:lnTo>
                      <a:pt x="228" y="47"/>
                    </a:lnTo>
                    <a:lnTo>
                      <a:pt x="225" y="47"/>
                    </a:lnTo>
                    <a:lnTo>
                      <a:pt x="222" y="47"/>
                    </a:lnTo>
                    <a:lnTo>
                      <a:pt x="219" y="47"/>
                    </a:lnTo>
                    <a:lnTo>
                      <a:pt x="215" y="47"/>
                    </a:lnTo>
                    <a:lnTo>
                      <a:pt x="212" y="47"/>
                    </a:lnTo>
                    <a:lnTo>
                      <a:pt x="209" y="47"/>
                    </a:lnTo>
                    <a:lnTo>
                      <a:pt x="205" y="47"/>
                    </a:lnTo>
                    <a:lnTo>
                      <a:pt x="201" y="47"/>
                    </a:lnTo>
                    <a:lnTo>
                      <a:pt x="198" y="47"/>
                    </a:lnTo>
                    <a:lnTo>
                      <a:pt x="195" y="47"/>
                    </a:lnTo>
                    <a:lnTo>
                      <a:pt x="191" y="47"/>
                    </a:lnTo>
                    <a:lnTo>
                      <a:pt x="187" y="46"/>
                    </a:lnTo>
                    <a:lnTo>
                      <a:pt x="183" y="46"/>
                    </a:lnTo>
                    <a:lnTo>
                      <a:pt x="180" y="46"/>
                    </a:lnTo>
                    <a:lnTo>
                      <a:pt x="176" y="46"/>
                    </a:lnTo>
                    <a:lnTo>
                      <a:pt x="171" y="45"/>
                    </a:lnTo>
                    <a:lnTo>
                      <a:pt x="168" y="45"/>
                    </a:lnTo>
                    <a:lnTo>
                      <a:pt x="164" y="44"/>
                    </a:lnTo>
                    <a:lnTo>
                      <a:pt x="160" y="44"/>
                    </a:lnTo>
                    <a:lnTo>
                      <a:pt x="155" y="43"/>
                    </a:lnTo>
                    <a:lnTo>
                      <a:pt x="151" y="43"/>
                    </a:lnTo>
                    <a:lnTo>
                      <a:pt x="147" y="42"/>
                    </a:lnTo>
                    <a:lnTo>
                      <a:pt x="143" y="42"/>
                    </a:lnTo>
                    <a:lnTo>
                      <a:pt x="139" y="41"/>
                    </a:lnTo>
                    <a:lnTo>
                      <a:pt x="134" y="41"/>
                    </a:lnTo>
                    <a:lnTo>
                      <a:pt x="130" y="40"/>
                    </a:lnTo>
                    <a:lnTo>
                      <a:pt x="125" y="39"/>
                    </a:lnTo>
                    <a:lnTo>
                      <a:pt x="121" y="38"/>
                    </a:lnTo>
                    <a:lnTo>
                      <a:pt x="117" y="38"/>
                    </a:lnTo>
                    <a:lnTo>
                      <a:pt x="114" y="37"/>
                    </a:lnTo>
                    <a:lnTo>
                      <a:pt x="112" y="37"/>
                    </a:lnTo>
                    <a:lnTo>
                      <a:pt x="110" y="36"/>
                    </a:lnTo>
                    <a:lnTo>
                      <a:pt x="107" y="36"/>
                    </a:lnTo>
                    <a:lnTo>
                      <a:pt x="105" y="35"/>
                    </a:lnTo>
                    <a:lnTo>
                      <a:pt x="102" y="34"/>
                    </a:lnTo>
                    <a:lnTo>
                      <a:pt x="100" y="34"/>
                    </a:lnTo>
                    <a:lnTo>
                      <a:pt x="98" y="33"/>
                    </a:lnTo>
                    <a:lnTo>
                      <a:pt x="95" y="33"/>
                    </a:lnTo>
                    <a:lnTo>
                      <a:pt x="92" y="32"/>
                    </a:lnTo>
                    <a:lnTo>
                      <a:pt x="90" y="31"/>
                    </a:lnTo>
                    <a:lnTo>
                      <a:pt x="88" y="31"/>
                    </a:lnTo>
                    <a:lnTo>
                      <a:pt x="85" y="30"/>
                    </a:lnTo>
                    <a:lnTo>
                      <a:pt x="83" y="29"/>
                    </a:lnTo>
                    <a:lnTo>
                      <a:pt x="81" y="28"/>
                    </a:lnTo>
                    <a:lnTo>
                      <a:pt x="78" y="28"/>
                    </a:lnTo>
                    <a:lnTo>
                      <a:pt x="76" y="27"/>
                    </a:lnTo>
                    <a:lnTo>
                      <a:pt x="73" y="26"/>
                    </a:lnTo>
                    <a:lnTo>
                      <a:pt x="70" y="26"/>
                    </a:lnTo>
                    <a:lnTo>
                      <a:pt x="68" y="25"/>
                    </a:lnTo>
                    <a:lnTo>
                      <a:pt x="66" y="24"/>
                    </a:lnTo>
                    <a:lnTo>
                      <a:pt x="63" y="23"/>
                    </a:lnTo>
                    <a:lnTo>
                      <a:pt x="61" y="23"/>
                    </a:lnTo>
                    <a:lnTo>
                      <a:pt x="59" y="22"/>
                    </a:lnTo>
                    <a:lnTo>
                      <a:pt x="56" y="21"/>
                    </a:lnTo>
                    <a:lnTo>
                      <a:pt x="54" y="20"/>
                    </a:lnTo>
                    <a:lnTo>
                      <a:pt x="51" y="19"/>
                    </a:lnTo>
                    <a:lnTo>
                      <a:pt x="49" y="19"/>
                    </a:lnTo>
                    <a:lnTo>
                      <a:pt x="47" y="18"/>
                    </a:lnTo>
                    <a:lnTo>
                      <a:pt x="45" y="17"/>
                    </a:lnTo>
                    <a:lnTo>
                      <a:pt x="43" y="16"/>
                    </a:lnTo>
                    <a:lnTo>
                      <a:pt x="41" y="16"/>
                    </a:lnTo>
                    <a:lnTo>
                      <a:pt x="38" y="15"/>
                    </a:lnTo>
                    <a:lnTo>
                      <a:pt x="36" y="14"/>
                    </a:lnTo>
                    <a:lnTo>
                      <a:pt x="34" y="13"/>
                    </a:lnTo>
                    <a:lnTo>
                      <a:pt x="32" y="12"/>
                    </a:lnTo>
                    <a:lnTo>
                      <a:pt x="30" y="12"/>
                    </a:lnTo>
                    <a:lnTo>
                      <a:pt x="28" y="11"/>
                    </a:lnTo>
                    <a:lnTo>
                      <a:pt x="27" y="10"/>
                    </a:lnTo>
                    <a:lnTo>
                      <a:pt x="25" y="10"/>
                    </a:lnTo>
                    <a:lnTo>
                      <a:pt x="22" y="9"/>
                    </a:lnTo>
                    <a:lnTo>
                      <a:pt x="21" y="8"/>
                    </a:lnTo>
                    <a:lnTo>
                      <a:pt x="19" y="7"/>
                    </a:lnTo>
                    <a:lnTo>
                      <a:pt x="18" y="7"/>
                    </a:lnTo>
                    <a:lnTo>
                      <a:pt x="16" y="6"/>
                    </a:lnTo>
                    <a:lnTo>
                      <a:pt x="15" y="6"/>
                    </a:lnTo>
                    <a:lnTo>
                      <a:pt x="13" y="5"/>
                    </a:lnTo>
                    <a:lnTo>
                      <a:pt x="12" y="5"/>
                    </a:lnTo>
                    <a:lnTo>
                      <a:pt x="11" y="4"/>
                    </a:lnTo>
                    <a:lnTo>
                      <a:pt x="9" y="4"/>
                    </a:lnTo>
                    <a:lnTo>
                      <a:pt x="8" y="3"/>
                    </a:lnTo>
                    <a:lnTo>
                      <a:pt x="7" y="3"/>
                    </a:lnTo>
                    <a:lnTo>
                      <a:pt x="5" y="2"/>
                    </a:lnTo>
                    <a:lnTo>
                      <a:pt x="3" y="1"/>
                    </a:lnTo>
                    <a:lnTo>
                      <a:pt x="2" y="1"/>
                    </a:lnTo>
                    <a:lnTo>
                      <a:pt x="1"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5" name="Freeform 203"/>
              <p:cNvSpPr>
                <a:spLocks/>
              </p:cNvSpPr>
              <p:nvPr/>
            </p:nvSpPr>
            <p:spPr bwMode="auto">
              <a:xfrm>
                <a:off x="2578" y="1817"/>
                <a:ext cx="288" cy="20"/>
              </a:xfrm>
              <a:custGeom>
                <a:avLst/>
                <a:gdLst/>
                <a:ahLst/>
                <a:cxnLst>
                  <a:cxn ang="0">
                    <a:pos x="2" y="4"/>
                  </a:cxn>
                  <a:cxn ang="0">
                    <a:pos x="9" y="6"/>
                  </a:cxn>
                  <a:cxn ang="0">
                    <a:pos x="15" y="7"/>
                  </a:cxn>
                  <a:cxn ang="0">
                    <a:pos x="22" y="9"/>
                  </a:cxn>
                  <a:cxn ang="0">
                    <a:pos x="30" y="11"/>
                  </a:cxn>
                  <a:cxn ang="0">
                    <a:pos x="40" y="12"/>
                  </a:cxn>
                  <a:cxn ang="0">
                    <a:pos x="53" y="14"/>
                  </a:cxn>
                  <a:cxn ang="0">
                    <a:pos x="67" y="15"/>
                  </a:cxn>
                  <a:cxn ang="0">
                    <a:pos x="83" y="17"/>
                  </a:cxn>
                  <a:cxn ang="0">
                    <a:pos x="101" y="19"/>
                  </a:cxn>
                  <a:cxn ang="0">
                    <a:pos x="113" y="19"/>
                  </a:cxn>
                  <a:cxn ang="0">
                    <a:pos x="123" y="20"/>
                  </a:cxn>
                  <a:cxn ang="0">
                    <a:pos x="134" y="20"/>
                  </a:cxn>
                  <a:cxn ang="0">
                    <a:pos x="145" y="20"/>
                  </a:cxn>
                  <a:cxn ang="0">
                    <a:pos x="156" y="19"/>
                  </a:cxn>
                  <a:cxn ang="0">
                    <a:pos x="167" y="19"/>
                  </a:cxn>
                  <a:cxn ang="0">
                    <a:pos x="178" y="19"/>
                  </a:cxn>
                  <a:cxn ang="0">
                    <a:pos x="188" y="18"/>
                  </a:cxn>
                  <a:cxn ang="0">
                    <a:pos x="199" y="17"/>
                  </a:cxn>
                  <a:cxn ang="0">
                    <a:pos x="209" y="16"/>
                  </a:cxn>
                  <a:cxn ang="0">
                    <a:pos x="218" y="15"/>
                  </a:cxn>
                  <a:cxn ang="0">
                    <a:pos x="228" y="14"/>
                  </a:cxn>
                  <a:cxn ang="0">
                    <a:pos x="236" y="13"/>
                  </a:cxn>
                  <a:cxn ang="0">
                    <a:pos x="244" y="12"/>
                  </a:cxn>
                  <a:cxn ang="0">
                    <a:pos x="251" y="11"/>
                  </a:cxn>
                  <a:cxn ang="0">
                    <a:pos x="258" y="9"/>
                  </a:cxn>
                  <a:cxn ang="0">
                    <a:pos x="264" y="8"/>
                  </a:cxn>
                  <a:cxn ang="0">
                    <a:pos x="270" y="7"/>
                  </a:cxn>
                  <a:cxn ang="0">
                    <a:pos x="278" y="5"/>
                  </a:cxn>
                  <a:cxn ang="0">
                    <a:pos x="284" y="4"/>
                  </a:cxn>
                  <a:cxn ang="0">
                    <a:pos x="288" y="3"/>
                  </a:cxn>
                  <a:cxn ang="0">
                    <a:pos x="283" y="4"/>
                  </a:cxn>
                  <a:cxn ang="0">
                    <a:pos x="277" y="5"/>
                  </a:cxn>
                  <a:cxn ang="0">
                    <a:pos x="269" y="6"/>
                  </a:cxn>
                  <a:cxn ang="0">
                    <a:pos x="259" y="7"/>
                  </a:cxn>
                  <a:cxn ang="0">
                    <a:pos x="248" y="8"/>
                  </a:cxn>
                  <a:cxn ang="0">
                    <a:pos x="235" y="9"/>
                  </a:cxn>
                  <a:cxn ang="0">
                    <a:pos x="221" y="11"/>
                  </a:cxn>
                  <a:cxn ang="0">
                    <a:pos x="206" y="12"/>
                  </a:cxn>
                  <a:cxn ang="0">
                    <a:pos x="191" y="13"/>
                  </a:cxn>
                  <a:cxn ang="0">
                    <a:pos x="176" y="14"/>
                  </a:cxn>
                  <a:cxn ang="0">
                    <a:pos x="161" y="15"/>
                  </a:cxn>
                  <a:cxn ang="0">
                    <a:pos x="146" y="16"/>
                  </a:cxn>
                  <a:cxn ang="0">
                    <a:pos x="130" y="15"/>
                  </a:cxn>
                  <a:cxn ang="0">
                    <a:pos x="115" y="15"/>
                  </a:cxn>
                  <a:cxn ang="0">
                    <a:pos x="99" y="13"/>
                  </a:cxn>
                  <a:cxn ang="0">
                    <a:pos x="83" y="12"/>
                  </a:cxn>
                  <a:cxn ang="0">
                    <a:pos x="69" y="11"/>
                  </a:cxn>
                  <a:cxn ang="0">
                    <a:pos x="54" y="9"/>
                  </a:cxn>
                  <a:cxn ang="0">
                    <a:pos x="41" y="7"/>
                  </a:cxn>
                  <a:cxn ang="0">
                    <a:pos x="29" y="5"/>
                  </a:cxn>
                  <a:cxn ang="0">
                    <a:pos x="19" y="4"/>
                  </a:cxn>
                  <a:cxn ang="0">
                    <a:pos x="11" y="2"/>
                  </a:cxn>
                  <a:cxn ang="0">
                    <a:pos x="4" y="1"/>
                  </a:cxn>
                  <a:cxn ang="0">
                    <a:pos x="0" y="3"/>
                  </a:cxn>
                </a:cxnLst>
                <a:rect l="0" t="0" r="r" b="b"/>
                <a:pathLst>
                  <a:path w="288" h="20">
                    <a:moveTo>
                      <a:pt x="0" y="3"/>
                    </a:moveTo>
                    <a:lnTo>
                      <a:pt x="0" y="3"/>
                    </a:lnTo>
                    <a:lnTo>
                      <a:pt x="1" y="3"/>
                    </a:lnTo>
                    <a:lnTo>
                      <a:pt x="1" y="3"/>
                    </a:lnTo>
                    <a:lnTo>
                      <a:pt x="2" y="4"/>
                    </a:lnTo>
                    <a:lnTo>
                      <a:pt x="3" y="4"/>
                    </a:lnTo>
                    <a:lnTo>
                      <a:pt x="4" y="5"/>
                    </a:lnTo>
                    <a:lnTo>
                      <a:pt x="6" y="5"/>
                    </a:lnTo>
                    <a:lnTo>
                      <a:pt x="7" y="5"/>
                    </a:lnTo>
                    <a:lnTo>
                      <a:pt x="9" y="6"/>
                    </a:lnTo>
                    <a:lnTo>
                      <a:pt x="11" y="6"/>
                    </a:lnTo>
                    <a:lnTo>
                      <a:pt x="12" y="6"/>
                    </a:lnTo>
                    <a:lnTo>
                      <a:pt x="13" y="6"/>
                    </a:lnTo>
                    <a:lnTo>
                      <a:pt x="14" y="7"/>
                    </a:lnTo>
                    <a:lnTo>
                      <a:pt x="15" y="7"/>
                    </a:lnTo>
                    <a:lnTo>
                      <a:pt x="16" y="8"/>
                    </a:lnTo>
                    <a:lnTo>
                      <a:pt x="17" y="8"/>
                    </a:lnTo>
                    <a:lnTo>
                      <a:pt x="19" y="8"/>
                    </a:lnTo>
                    <a:lnTo>
                      <a:pt x="20" y="9"/>
                    </a:lnTo>
                    <a:lnTo>
                      <a:pt x="22" y="9"/>
                    </a:lnTo>
                    <a:lnTo>
                      <a:pt x="24" y="9"/>
                    </a:lnTo>
                    <a:lnTo>
                      <a:pt x="25" y="9"/>
                    </a:lnTo>
                    <a:lnTo>
                      <a:pt x="27" y="10"/>
                    </a:lnTo>
                    <a:lnTo>
                      <a:pt x="29" y="10"/>
                    </a:lnTo>
                    <a:lnTo>
                      <a:pt x="30" y="11"/>
                    </a:lnTo>
                    <a:lnTo>
                      <a:pt x="32" y="11"/>
                    </a:lnTo>
                    <a:lnTo>
                      <a:pt x="34" y="11"/>
                    </a:lnTo>
                    <a:lnTo>
                      <a:pt x="36" y="12"/>
                    </a:lnTo>
                    <a:lnTo>
                      <a:pt x="38" y="12"/>
                    </a:lnTo>
                    <a:lnTo>
                      <a:pt x="40" y="12"/>
                    </a:lnTo>
                    <a:lnTo>
                      <a:pt x="43" y="12"/>
                    </a:lnTo>
                    <a:lnTo>
                      <a:pt x="45" y="13"/>
                    </a:lnTo>
                    <a:lnTo>
                      <a:pt x="47" y="13"/>
                    </a:lnTo>
                    <a:lnTo>
                      <a:pt x="50" y="13"/>
                    </a:lnTo>
                    <a:lnTo>
                      <a:pt x="53" y="14"/>
                    </a:lnTo>
                    <a:lnTo>
                      <a:pt x="55" y="14"/>
                    </a:lnTo>
                    <a:lnTo>
                      <a:pt x="58" y="14"/>
                    </a:lnTo>
                    <a:lnTo>
                      <a:pt x="61" y="15"/>
                    </a:lnTo>
                    <a:lnTo>
                      <a:pt x="64" y="15"/>
                    </a:lnTo>
                    <a:lnTo>
                      <a:pt x="67" y="15"/>
                    </a:lnTo>
                    <a:lnTo>
                      <a:pt x="70" y="16"/>
                    </a:lnTo>
                    <a:lnTo>
                      <a:pt x="73" y="16"/>
                    </a:lnTo>
                    <a:lnTo>
                      <a:pt x="76" y="17"/>
                    </a:lnTo>
                    <a:lnTo>
                      <a:pt x="80" y="17"/>
                    </a:lnTo>
                    <a:lnTo>
                      <a:pt x="83" y="17"/>
                    </a:lnTo>
                    <a:lnTo>
                      <a:pt x="86" y="18"/>
                    </a:lnTo>
                    <a:lnTo>
                      <a:pt x="90" y="18"/>
                    </a:lnTo>
                    <a:lnTo>
                      <a:pt x="94" y="18"/>
                    </a:lnTo>
                    <a:lnTo>
                      <a:pt x="97" y="19"/>
                    </a:lnTo>
                    <a:lnTo>
                      <a:pt x="101" y="19"/>
                    </a:lnTo>
                    <a:lnTo>
                      <a:pt x="105" y="19"/>
                    </a:lnTo>
                    <a:lnTo>
                      <a:pt x="107" y="19"/>
                    </a:lnTo>
                    <a:lnTo>
                      <a:pt x="109" y="19"/>
                    </a:lnTo>
                    <a:lnTo>
                      <a:pt x="111" y="19"/>
                    </a:lnTo>
                    <a:lnTo>
                      <a:pt x="113" y="19"/>
                    </a:lnTo>
                    <a:lnTo>
                      <a:pt x="115" y="19"/>
                    </a:lnTo>
                    <a:lnTo>
                      <a:pt x="117" y="19"/>
                    </a:lnTo>
                    <a:lnTo>
                      <a:pt x="119" y="19"/>
                    </a:lnTo>
                    <a:lnTo>
                      <a:pt x="121" y="20"/>
                    </a:lnTo>
                    <a:lnTo>
                      <a:pt x="123" y="20"/>
                    </a:lnTo>
                    <a:lnTo>
                      <a:pt x="125" y="20"/>
                    </a:lnTo>
                    <a:lnTo>
                      <a:pt x="128" y="20"/>
                    </a:lnTo>
                    <a:lnTo>
                      <a:pt x="130" y="20"/>
                    </a:lnTo>
                    <a:lnTo>
                      <a:pt x="131" y="20"/>
                    </a:lnTo>
                    <a:lnTo>
                      <a:pt x="134" y="20"/>
                    </a:lnTo>
                    <a:lnTo>
                      <a:pt x="136" y="20"/>
                    </a:lnTo>
                    <a:lnTo>
                      <a:pt x="138" y="20"/>
                    </a:lnTo>
                    <a:lnTo>
                      <a:pt x="140" y="20"/>
                    </a:lnTo>
                    <a:lnTo>
                      <a:pt x="142" y="20"/>
                    </a:lnTo>
                    <a:lnTo>
                      <a:pt x="145" y="20"/>
                    </a:lnTo>
                    <a:lnTo>
                      <a:pt x="147" y="20"/>
                    </a:lnTo>
                    <a:lnTo>
                      <a:pt x="149" y="19"/>
                    </a:lnTo>
                    <a:lnTo>
                      <a:pt x="151" y="19"/>
                    </a:lnTo>
                    <a:lnTo>
                      <a:pt x="153" y="19"/>
                    </a:lnTo>
                    <a:lnTo>
                      <a:pt x="156" y="19"/>
                    </a:lnTo>
                    <a:lnTo>
                      <a:pt x="158" y="19"/>
                    </a:lnTo>
                    <a:lnTo>
                      <a:pt x="160" y="19"/>
                    </a:lnTo>
                    <a:lnTo>
                      <a:pt x="162" y="19"/>
                    </a:lnTo>
                    <a:lnTo>
                      <a:pt x="164" y="19"/>
                    </a:lnTo>
                    <a:lnTo>
                      <a:pt x="167" y="19"/>
                    </a:lnTo>
                    <a:lnTo>
                      <a:pt x="169" y="19"/>
                    </a:lnTo>
                    <a:lnTo>
                      <a:pt x="171" y="19"/>
                    </a:lnTo>
                    <a:lnTo>
                      <a:pt x="173" y="19"/>
                    </a:lnTo>
                    <a:lnTo>
                      <a:pt x="175" y="19"/>
                    </a:lnTo>
                    <a:lnTo>
                      <a:pt x="178" y="19"/>
                    </a:lnTo>
                    <a:lnTo>
                      <a:pt x="180" y="18"/>
                    </a:lnTo>
                    <a:lnTo>
                      <a:pt x="182" y="18"/>
                    </a:lnTo>
                    <a:lnTo>
                      <a:pt x="184" y="18"/>
                    </a:lnTo>
                    <a:lnTo>
                      <a:pt x="186" y="18"/>
                    </a:lnTo>
                    <a:lnTo>
                      <a:pt x="188" y="18"/>
                    </a:lnTo>
                    <a:lnTo>
                      <a:pt x="190" y="18"/>
                    </a:lnTo>
                    <a:lnTo>
                      <a:pt x="192" y="17"/>
                    </a:lnTo>
                    <a:lnTo>
                      <a:pt x="194" y="17"/>
                    </a:lnTo>
                    <a:lnTo>
                      <a:pt x="197" y="17"/>
                    </a:lnTo>
                    <a:lnTo>
                      <a:pt x="199" y="17"/>
                    </a:lnTo>
                    <a:lnTo>
                      <a:pt x="200" y="17"/>
                    </a:lnTo>
                    <a:lnTo>
                      <a:pt x="203" y="17"/>
                    </a:lnTo>
                    <a:lnTo>
                      <a:pt x="205" y="16"/>
                    </a:lnTo>
                    <a:lnTo>
                      <a:pt x="207" y="16"/>
                    </a:lnTo>
                    <a:lnTo>
                      <a:pt x="209" y="16"/>
                    </a:lnTo>
                    <a:lnTo>
                      <a:pt x="211" y="16"/>
                    </a:lnTo>
                    <a:lnTo>
                      <a:pt x="213" y="16"/>
                    </a:lnTo>
                    <a:lnTo>
                      <a:pt x="215" y="15"/>
                    </a:lnTo>
                    <a:lnTo>
                      <a:pt x="216" y="15"/>
                    </a:lnTo>
                    <a:lnTo>
                      <a:pt x="218" y="15"/>
                    </a:lnTo>
                    <a:lnTo>
                      <a:pt x="220" y="15"/>
                    </a:lnTo>
                    <a:lnTo>
                      <a:pt x="222" y="15"/>
                    </a:lnTo>
                    <a:lnTo>
                      <a:pt x="224" y="14"/>
                    </a:lnTo>
                    <a:lnTo>
                      <a:pt x="226" y="14"/>
                    </a:lnTo>
                    <a:lnTo>
                      <a:pt x="228" y="14"/>
                    </a:lnTo>
                    <a:lnTo>
                      <a:pt x="230" y="14"/>
                    </a:lnTo>
                    <a:lnTo>
                      <a:pt x="231" y="13"/>
                    </a:lnTo>
                    <a:lnTo>
                      <a:pt x="233" y="13"/>
                    </a:lnTo>
                    <a:lnTo>
                      <a:pt x="235" y="13"/>
                    </a:lnTo>
                    <a:lnTo>
                      <a:pt x="236" y="13"/>
                    </a:lnTo>
                    <a:lnTo>
                      <a:pt x="238" y="12"/>
                    </a:lnTo>
                    <a:lnTo>
                      <a:pt x="240" y="12"/>
                    </a:lnTo>
                    <a:lnTo>
                      <a:pt x="241" y="12"/>
                    </a:lnTo>
                    <a:lnTo>
                      <a:pt x="243" y="12"/>
                    </a:lnTo>
                    <a:lnTo>
                      <a:pt x="244" y="12"/>
                    </a:lnTo>
                    <a:lnTo>
                      <a:pt x="246" y="12"/>
                    </a:lnTo>
                    <a:lnTo>
                      <a:pt x="247" y="11"/>
                    </a:lnTo>
                    <a:lnTo>
                      <a:pt x="249" y="11"/>
                    </a:lnTo>
                    <a:lnTo>
                      <a:pt x="250" y="11"/>
                    </a:lnTo>
                    <a:lnTo>
                      <a:pt x="251" y="11"/>
                    </a:lnTo>
                    <a:lnTo>
                      <a:pt x="253" y="10"/>
                    </a:lnTo>
                    <a:lnTo>
                      <a:pt x="254" y="10"/>
                    </a:lnTo>
                    <a:lnTo>
                      <a:pt x="255" y="10"/>
                    </a:lnTo>
                    <a:lnTo>
                      <a:pt x="257" y="10"/>
                    </a:lnTo>
                    <a:lnTo>
                      <a:pt x="258" y="9"/>
                    </a:lnTo>
                    <a:lnTo>
                      <a:pt x="259" y="9"/>
                    </a:lnTo>
                    <a:lnTo>
                      <a:pt x="260" y="9"/>
                    </a:lnTo>
                    <a:lnTo>
                      <a:pt x="262" y="9"/>
                    </a:lnTo>
                    <a:lnTo>
                      <a:pt x="263" y="9"/>
                    </a:lnTo>
                    <a:lnTo>
                      <a:pt x="264" y="8"/>
                    </a:lnTo>
                    <a:lnTo>
                      <a:pt x="265" y="8"/>
                    </a:lnTo>
                    <a:lnTo>
                      <a:pt x="266" y="8"/>
                    </a:lnTo>
                    <a:lnTo>
                      <a:pt x="267" y="8"/>
                    </a:lnTo>
                    <a:lnTo>
                      <a:pt x="268" y="8"/>
                    </a:lnTo>
                    <a:lnTo>
                      <a:pt x="270" y="7"/>
                    </a:lnTo>
                    <a:lnTo>
                      <a:pt x="272" y="7"/>
                    </a:lnTo>
                    <a:lnTo>
                      <a:pt x="274" y="6"/>
                    </a:lnTo>
                    <a:lnTo>
                      <a:pt x="276" y="6"/>
                    </a:lnTo>
                    <a:lnTo>
                      <a:pt x="277" y="6"/>
                    </a:lnTo>
                    <a:lnTo>
                      <a:pt x="278" y="5"/>
                    </a:lnTo>
                    <a:lnTo>
                      <a:pt x="280" y="5"/>
                    </a:lnTo>
                    <a:lnTo>
                      <a:pt x="281" y="5"/>
                    </a:lnTo>
                    <a:lnTo>
                      <a:pt x="282" y="5"/>
                    </a:lnTo>
                    <a:lnTo>
                      <a:pt x="283" y="4"/>
                    </a:lnTo>
                    <a:lnTo>
                      <a:pt x="284" y="4"/>
                    </a:lnTo>
                    <a:lnTo>
                      <a:pt x="285" y="4"/>
                    </a:lnTo>
                    <a:lnTo>
                      <a:pt x="286" y="3"/>
                    </a:lnTo>
                    <a:lnTo>
                      <a:pt x="287" y="3"/>
                    </a:lnTo>
                    <a:lnTo>
                      <a:pt x="287" y="3"/>
                    </a:lnTo>
                    <a:lnTo>
                      <a:pt x="288" y="3"/>
                    </a:lnTo>
                    <a:lnTo>
                      <a:pt x="287" y="3"/>
                    </a:lnTo>
                    <a:lnTo>
                      <a:pt x="287" y="3"/>
                    </a:lnTo>
                    <a:lnTo>
                      <a:pt x="286" y="3"/>
                    </a:lnTo>
                    <a:lnTo>
                      <a:pt x="284" y="4"/>
                    </a:lnTo>
                    <a:lnTo>
                      <a:pt x="283" y="4"/>
                    </a:lnTo>
                    <a:lnTo>
                      <a:pt x="282" y="4"/>
                    </a:lnTo>
                    <a:lnTo>
                      <a:pt x="281" y="4"/>
                    </a:lnTo>
                    <a:lnTo>
                      <a:pt x="280" y="4"/>
                    </a:lnTo>
                    <a:lnTo>
                      <a:pt x="279" y="4"/>
                    </a:lnTo>
                    <a:lnTo>
                      <a:pt x="277" y="5"/>
                    </a:lnTo>
                    <a:lnTo>
                      <a:pt x="276" y="5"/>
                    </a:lnTo>
                    <a:lnTo>
                      <a:pt x="274" y="5"/>
                    </a:lnTo>
                    <a:lnTo>
                      <a:pt x="273" y="5"/>
                    </a:lnTo>
                    <a:lnTo>
                      <a:pt x="271" y="5"/>
                    </a:lnTo>
                    <a:lnTo>
                      <a:pt x="269" y="6"/>
                    </a:lnTo>
                    <a:lnTo>
                      <a:pt x="268" y="6"/>
                    </a:lnTo>
                    <a:lnTo>
                      <a:pt x="266" y="6"/>
                    </a:lnTo>
                    <a:lnTo>
                      <a:pt x="263" y="6"/>
                    </a:lnTo>
                    <a:lnTo>
                      <a:pt x="262" y="6"/>
                    </a:lnTo>
                    <a:lnTo>
                      <a:pt x="259" y="7"/>
                    </a:lnTo>
                    <a:lnTo>
                      <a:pt x="257" y="7"/>
                    </a:lnTo>
                    <a:lnTo>
                      <a:pt x="255" y="7"/>
                    </a:lnTo>
                    <a:lnTo>
                      <a:pt x="252" y="7"/>
                    </a:lnTo>
                    <a:lnTo>
                      <a:pt x="250" y="8"/>
                    </a:lnTo>
                    <a:lnTo>
                      <a:pt x="248" y="8"/>
                    </a:lnTo>
                    <a:lnTo>
                      <a:pt x="245" y="8"/>
                    </a:lnTo>
                    <a:lnTo>
                      <a:pt x="243" y="9"/>
                    </a:lnTo>
                    <a:lnTo>
                      <a:pt x="240" y="9"/>
                    </a:lnTo>
                    <a:lnTo>
                      <a:pt x="238" y="9"/>
                    </a:lnTo>
                    <a:lnTo>
                      <a:pt x="235" y="9"/>
                    </a:lnTo>
                    <a:lnTo>
                      <a:pt x="232" y="10"/>
                    </a:lnTo>
                    <a:lnTo>
                      <a:pt x="230" y="10"/>
                    </a:lnTo>
                    <a:lnTo>
                      <a:pt x="226" y="10"/>
                    </a:lnTo>
                    <a:lnTo>
                      <a:pt x="224" y="11"/>
                    </a:lnTo>
                    <a:lnTo>
                      <a:pt x="221" y="11"/>
                    </a:lnTo>
                    <a:lnTo>
                      <a:pt x="218" y="11"/>
                    </a:lnTo>
                    <a:lnTo>
                      <a:pt x="215" y="11"/>
                    </a:lnTo>
                    <a:lnTo>
                      <a:pt x="212" y="12"/>
                    </a:lnTo>
                    <a:lnTo>
                      <a:pt x="209" y="12"/>
                    </a:lnTo>
                    <a:lnTo>
                      <a:pt x="206" y="12"/>
                    </a:lnTo>
                    <a:lnTo>
                      <a:pt x="203" y="12"/>
                    </a:lnTo>
                    <a:lnTo>
                      <a:pt x="200" y="12"/>
                    </a:lnTo>
                    <a:lnTo>
                      <a:pt x="197" y="13"/>
                    </a:lnTo>
                    <a:lnTo>
                      <a:pt x="194" y="13"/>
                    </a:lnTo>
                    <a:lnTo>
                      <a:pt x="191" y="13"/>
                    </a:lnTo>
                    <a:lnTo>
                      <a:pt x="188" y="13"/>
                    </a:lnTo>
                    <a:lnTo>
                      <a:pt x="185" y="13"/>
                    </a:lnTo>
                    <a:lnTo>
                      <a:pt x="182" y="14"/>
                    </a:lnTo>
                    <a:lnTo>
                      <a:pt x="179" y="14"/>
                    </a:lnTo>
                    <a:lnTo>
                      <a:pt x="176" y="14"/>
                    </a:lnTo>
                    <a:lnTo>
                      <a:pt x="172" y="14"/>
                    </a:lnTo>
                    <a:lnTo>
                      <a:pt x="170" y="15"/>
                    </a:lnTo>
                    <a:lnTo>
                      <a:pt x="167" y="15"/>
                    </a:lnTo>
                    <a:lnTo>
                      <a:pt x="164" y="15"/>
                    </a:lnTo>
                    <a:lnTo>
                      <a:pt x="161" y="15"/>
                    </a:lnTo>
                    <a:lnTo>
                      <a:pt x="157" y="15"/>
                    </a:lnTo>
                    <a:lnTo>
                      <a:pt x="154" y="15"/>
                    </a:lnTo>
                    <a:lnTo>
                      <a:pt x="151" y="15"/>
                    </a:lnTo>
                    <a:lnTo>
                      <a:pt x="149" y="15"/>
                    </a:lnTo>
                    <a:lnTo>
                      <a:pt x="146" y="16"/>
                    </a:lnTo>
                    <a:lnTo>
                      <a:pt x="142" y="15"/>
                    </a:lnTo>
                    <a:lnTo>
                      <a:pt x="139" y="15"/>
                    </a:lnTo>
                    <a:lnTo>
                      <a:pt x="136" y="15"/>
                    </a:lnTo>
                    <a:lnTo>
                      <a:pt x="133" y="15"/>
                    </a:lnTo>
                    <a:lnTo>
                      <a:pt x="130" y="15"/>
                    </a:lnTo>
                    <a:lnTo>
                      <a:pt x="127" y="15"/>
                    </a:lnTo>
                    <a:lnTo>
                      <a:pt x="124" y="15"/>
                    </a:lnTo>
                    <a:lnTo>
                      <a:pt x="121" y="15"/>
                    </a:lnTo>
                    <a:lnTo>
                      <a:pt x="118" y="15"/>
                    </a:lnTo>
                    <a:lnTo>
                      <a:pt x="115" y="15"/>
                    </a:lnTo>
                    <a:lnTo>
                      <a:pt x="112" y="14"/>
                    </a:lnTo>
                    <a:lnTo>
                      <a:pt x="109" y="14"/>
                    </a:lnTo>
                    <a:lnTo>
                      <a:pt x="105" y="14"/>
                    </a:lnTo>
                    <a:lnTo>
                      <a:pt x="102" y="14"/>
                    </a:lnTo>
                    <a:lnTo>
                      <a:pt x="99" y="13"/>
                    </a:lnTo>
                    <a:lnTo>
                      <a:pt x="96" y="13"/>
                    </a:lnTo>
                    <a:lnTo>
                      <a:pt x="93" y="13"/>
                    </a:lnTo>
                    <a:lnTo>
                      <a:pt x="90" y="13"/>
                    </a:lnTo>
                    <a:lnTo>
                      <a:pt x="86" y="12"/>
                    </a:lnTo>
                    <a:lnTo>
                      <a:pt x="83" y="12"/>
                    </a:lnTo>
                    <a:lnTo>
                      <a:pt x="81" y="12"/>
                    </a:lnTo>
                    <a:lnTo>
                      <a:pt x="78" y="12"/>
                    </a:lnTo>
                    <a:lnTo>
                      <a:pt x="75" y="11"/>
                    </a:lnTo>
                    <a:lnTo>
                      <a:pt x="72" y="11"/>
                    </a:lnTo>
                    <a:lnTo>
                      <a:pt x="69" y="11"/>
                    </a:lnTo>
                    <a:lnTo>
                      <a:pt x="66" y="10"/>
                    </a:lnTo>
                    <a:lnTo>
                      <a:pt x="63" y="10"/>
                    </a:lnTo>
                    <a:lnTo>
                      <a:pt x="60" y="10"/>
                    </a:lnTo>
                    <a:lnTo>
                      <a:pt x="57" y="9"/>
                    </a:lnTo>
                    <a:lnTo>
                      <a:pt x="54" y="9"/>
                    </a:lnTo>
                    <a:lnTo>
                      <a:pt x="52" y="9"/>
                    </a:lnTo>
                    <a:lnTo>
                      <a:pt x="49" y="8"/>
                    </a:lnTo>
                    <a:lnTo>
                      <a:pt x="47" y="8"/>
                    </a:lnTo>
                    <a:lnTo>
                      <a:pt x="44" y="7"/>
                    </a:lnTo>
                    <a:lnTo>
                      <a:pt x="41" y="7"/>
                    </a:lnTo>
                    <a:lnTo>
                      <a:pt x="39" y="7"/>
                    </a:lnTo>
                    <a:lnTo>
                      <a:pt x="36" y="6"/>
                    </a:lnTo>
                    <a:lnTo>
                      <a:pt x="34" y="6"/>
                    </a:lnTo>
                    <a:lnTo>
                      <a:pt x="32" y="6"/>
                    </a:lnTo>
                    <a:lnTo>
                      <a:pt x="29" y="5"/>
                    </a:lnTo>
                    <a:lnTo>
                      <a:pt x="27" y="5"/>
                    </a:lnTo>
                    <a:lnTo>
                      <a:pt x="25" y="5"/>
                    </a:lnTo>
                    <a:lnTo>
                      <a:pt x="23" y="4"/>
                    </a:lnTo>
                    <a:lnTo>
                      <a:pt x="21" y="4"/>
                    </a:lnTo>
                    <a:lnTo>
                      <a:pt x="19" y="4"/>
                    </a:lnTo>
                    <a:lnTo>
                      <a:pt x="17" y="3"/>
                    </a:lnTo>
                    <a:lnTo>
                      <a:pt x="16" y="3"/>
                    </a:lnTo>
                    <a:lnTo>
                      <a:pt x="14" y="3"/>
                    </a:lnTo>
                    <a:lnTo>
                      <a:pt x="12" y="2"/>
                    </a:lnTo>
                    <a:lnTo>
                      <a:pt x="11" y="2"/>
                    </a:lnTo>
                    <a:lnTo>
                      <a:pt x="9" y="2"/>
                    </a:lnTo>
                    <a:lnTo>
                      <a:pt x="8" y="2"/>
                    </a:lnTo>
                    <a:lnTo>
                      <a:pt x="6" y="2"/>
                    </a:lnTo>
                    <a:lnTo>
                      <a:pt x="6" y="1"/>
                    </a:lnTo>
                    <a:lnTo>
                      <a:pt x="4" y="1"/>
                    </a:lnTo>
                    <a:lnTo>
                      <a:pt x="4" y="1"/>
                    </a:lnTo>
                    <a:lnTo>
                      <a:pt x="2" y="1"/>
                    </a:lnTo>
                    <a:lnTo>
                      <a:pt x="1" y="0"/>
                    </a:lnTo>
                    <a:lnTo>
                      <a:pt x="0" y="0"/>
                    </a:lnTo>
                    <a:lnTo>
                      <a:pt x="0" y="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6" name="Freeform 204"/>
              <p:cNvSpPr>
                <a:spLocks/>
              </p:cNvSpPr>
              <p:nvPr/>
            </p:nvSpPr>
            <p:spPr bwMode="auto">
              <a:xfrm>
                <a:off x="2358" y="1737"/>
                <a:ext cx="78" cy="16"/>
              </a:xfrm>
              <a:custGeom>
                <a:avLst/>
                <a:gdLst/>
                <a:ahLst/>
                <a:cxnLst>
                  <a:cxn ang="0">
                    <a:pos x="1" y="4"/>
                  </a:cxn>
                  <a:cxn ang="0">
                    <a:pos x="3" y="5"/>
                  </a:cxn>
                  <a:cxn ang="0">
                    <a:pos x="7" y="6"/>
                  </a:cxn>
                  <a:cxn ang="0">
                    <a:pos x="9" y="7"/>
                  </a:cxn>
                  <a:cxn ang="0">
                    <a:pos x="11" y="7"/>
                  </a:cxn>
                  <a:cxn ang="0">
                    <a:pos x="14" y="7"/>
                  </a:cxn>
                  <a:cxn ang="0">
                    <a:pos x="16" y="8"/>
                  </a:cxn>
                  <a:cxn ang="0">
                    <a:pos x="18" y="8"/>
                  </a:cxn>
                  <a:cxn ang="0">
                    <a:pos x="21" y="9"/>
                  </a:cxn>
                  <a:cxn ang="0">
                    <a:pos x="24" y="10"/>
                  </a:cxn>
                  <a:cxn ang="0">
                    <a:pos x="27" y="10"/>
                  </a:cxn>
                  <a:cxn ang="0">
                    <a:pos x="30" y="11"/>
                  </a:cxn>
                  <a:cxn ang="0">
                    <a:pos x="33" y="12"/>
                  </a:cxn>
                  <a:cxn ang="0">
                    <a:pos x="36" y="12"/>
                  </a:cxn>
                  <a:cxn ang="0">
                    <a:pos x="39" y="13"/>
                  </a:cxn>
                  <a:cxn ang="0">
                    <a:pos x="42" y="13"/>
                  </a:cxn>
                  <a:cxn ang="0">
                    <a:pos x="45" y="14"/>
                  </a:cxn>
                  <a:cxn ang="0">
                    <a:pos x="49" y="14"/>
                  </a:cxn>
                  <a:cxn ang="0">
                    <a:pos x="52" y="15"/>
                  </a:cxn>
                  <a:cxn ang="0">
                    <a:pos x="55" y="15"/>
                  </a:cxn>
                  <a:cxn ang="0">
                    <a:pos x="58" y="15"/>
                  </a:cxn>
                  <a:cxn ang="0">
                    <a:pos x="62" y="15"/>
                  </a:cxn>
                  <a:cxn ang="0">
                    <a:pos x="65" y="16"/>
                  </a:cxn>
                  <a:cxn ang="0">
                    <a:pos x="68" y="16"/>
                  </a:cxn>
                  <a:cxn ang="0">
                    <a:pos x="71" y="16"/>
                  </a:cxn>
                  <a:cxn ang="0">
                    <a:pos x="74" y="16"/>
                  </a:cxn>
                  <a:cxn ang="0">
                    <a:pos x="77" y="16"/>
                  </a:cxn>
                  <a:cxn ang="0">
                    <a:pos x="77" y="16"/>
                  </a:cxn>
                  <a:cxn ang="0">
                    <a:pos x="74" y="15"/>
                  </a:cxn>
                  <a:cxn ang="0">
                    <a:pos x="71" y="15"/>
                  </a:cxn>
                  <a:cxn ang="0">
                    <a:pos x="67" y="14"/>
                  </a:cxn>
                  <a:cxn ang="0">
                    <a:pos x="64" y="14"/>
                  </a:cxn>
                  <a:cxn ang="0">
                    <a:pos x="62" y="14"/>
                  </a:cxn>
                  <a:cxn ang="0">
                    <a:pos x="59" y="13"/>
                  </a:cxn>
                  <a:cxn ang="0">
                    <a:pos x="57" y="13"/>
                  </a:cxn>
                  <a:cxn ang="0">
                    <a:pos x="54" y="12"/>
                  </a:cxn>
                  <a:cxn ang="0">
                    <a:pos x="52" y="12"/>
                  </a:cxn>
                  <a:cxn ang="0">
                    <a:pos x="49" y="11"/>
                  </a:cxn>
                  <a:cxn ang="0">
                    <a:pos x="47" y="11"/>
                  </a:cxn>
                  <a:cxn ang="0">
                    <a:pos x="44" y="10"/>
                  </a:cxn>
                  <a:cxn ang="0">
                    <a:pos x="41" y="10"/>
                  </a:cxn>
                  <a:cxn ang="0">
                    <a:pos x="39" y="9"/>
                  </a:cxn>
                  <a:cxn ang="0">
                    <a:pos x="36" y="9"/>
                  </a:cxn>
                  <a:cxn ang="0">
                    <a:pos x="33" y="8"/>
                  </a:cxn>
                  <a:cxn ang="0">
                    <a:pos x="30" y="7"/>
                  </a:cxn>
                  <a:cxn ang="0">
                    <a:pos x="28" y="7"/>
                  </a:cxn>
                  <a:cxn ang="0">
                    <a:pos x="25" y="6"/>
                  </a:cxn>
                  <a:cxn ang="0">
                    <a:pos x="22" y="6"/>
                  </a:cxn>
                  <a:cxn ang="0">
                    <a:pos x="19" y="5"/>
                  </a:cxn>
                  <a:cxn ang="0">
                    <a:pos x="17" y="4"/>
                  </a:cxn>
                  <a:cxn ang="0">
                    <a:pos x="15" y="3"/>
                  </a:cxn>
                  <a:cxn ang="0">
                    <a:pos x="12" y="2"/>
                  </a:cxn>
                  <a:cxn ang="0">
                    <a:pos x="10" y="2"/>
                  </a:cxn>
                  <a:cxn ang="0">
                    <a:pos x="7" y="1"/>
                  </a:cxn>
                  <a:cxn ang="0">
                    <a:pos x="5" y="0"/>
                  </a:cxn>
                  <a:cxn ang="0">
                    <a:pos x="0" y="4"/>
                  </a:cxn>
                </a:cxnLst>
                <a:rect l="0" t="0" r="r" b="b"/>
                <a:pathLst>
                  <a:path w="78" h="16">
                    <a:moveTo>
                      <a:pt x="0" y="4"/>
                    </a:moveTo>
                    <a:lnTo>
                      <a:pt x="1" y="4"/>
                    </a:lnTo>
                    <a:lnTo>
                      <a:pt x="3" y="5"/>
                    </a:lnTo>
                    <a:lnTo>
                      <a:pt x="3" y="5"/>
                    </a:lnTo>
                    <a:lnTo>
                      <a:pt x="5" y="5"/>
                    </a:lnTo>
                    <a:lnTo>
                      <a:pt x="7" y="6"/>
                    </a:lnTo>
                    <a:lnTo>
                      <a:pt x="8" y="6"/>
                    </a:lnTo>
                    <a:lnTo>
                      <a:pt x="9" y="7"/>
                    </a:lnTo>
                    <a:lnTo>
                      <a:pt x="10" y="7"/>
                    </a:lnTo>
                    <a:lnTo>
                      <a:pt x="11" y="7"/>
                    </a:lnTo>
                    <a:lnTo>
                      <a:pt x="12" y="7"/>
                    </a:lnTo>
                    <a:lnTo>
                      <a:pt x="14" y="7"/>
                    </a:lnTo>
                    <a:lnTo>
                      <a:pt x="15" y="8"/>
                    </a:lnTo>
                    <a:lnTo>
                      <a:pt x="16" y="8"/>
                    </a:lnTo>
                    <a:lnTo>
                      <a:pt x="17" y="8"/>
                    </a:lnTo>
                    <a:lnTo>
                      <a:pt x="18" y="8"/>
                    </a:lnTo>
                    <a:lnTo>
                      <a:pt x="20" y="9"/>
                    </a:lnTo>
                    <a:lnTo>
                      <a:pt x="21" y="9"/>
                    </a:lnTo>
                    <a:lnTo>
                      <a:pt x="22" y="9"/>
                    </a:lnTo>
                    <a:lnTo>
                      <a:pt x="24" y="10"/>
                    </a:lnTo>
                    <a:lnTo>
                      <a:pt x="25" y="10"/>
                    </a:lnTo>
                    <a:lnTo>
                      <a:pt x="27" y="10"/>
                    </a:lnTo>
                    <a:lnTo>
                      <a:pt x="29" y="11"/>
                    </a:lnTo>
                    <a:lnTo>
                      <a:pt x="30" y="11"/>
                    </a:lnTo>
                    <a:lnTo>
                      <a:pt x="32" y="11"/>
                    </a:lnTo>
                    <a:lnTo>
                      <a:pt x="33" y="12"/>
                    </a:lnTo>
                    <a:lnTo>
                      <a:pt x="34" y="12"/>
                    </a:lnTo>
                    <a:lnTo>
                      <a:pt x="36" y="12"/>
                    </a:lnTo>
                    <a:lnTo>
                      <a:pt x="38" y="12"/>
                    </a:lnTo>
                    <a:lnTo>
                      <a:pt x="39" y="13"/>
                    </a:lnTo>
                    <a:lnTo>
                      <a:pt x="41" y="13"/>
                    </a:lnTo>
                    <a:lnTo>
                      <a:pt x="42" y="13"/>
                    </a:lnTo>
                    <a:lnTo>
                      <a:pt x="44" y="14"/>
                    </a:lnTo>
                    <a:lnTo>
                      <a:pt x="45" y="14"/>
                    </a:lnTo>
                    <a:lnTo>
                      <a:pt x="48" y="14"/>
                    </a:lnTo>
                    <a:lnTo>
                      <a:pt x="49" y="14"/>
                    </a:lnTo>
                    <a:lnTo>
                      <a:pt x="51" y="14"/>
                    </a:lnTo>
                    <a:lnTo>
                      <a:pt x="52" y="15"/>
                    </a:lnTo>
                    <a:lnTo>
                      <a:pt x="54" y="15"/>
                    </a:lnTo>
                    <a:lnTo>
                      <a:pt x="55" y="15"/>
                    </a:lnTo>
                    <a:lnTo>
                      <a:pt x="57" y="15"/>
                    </a:lnTo>
                    <a:lnTo>
                      <a:pt x="58" y="15"/>
                    </a:lnTo>
                    <a:lnTo>
                      <a:pt x="60" y="15"/>
                    </a:lnTo>
                    <a:lnTo>
                      <a:pt x="62" y="15"/>
                    </a:lnTo>
                    <a:lnTo>
                      <a:pt x="63" y="16"/>
                    </a:lnTo>
                    <a:lnTo>
                      <a:pt x="65" y="16"/>
                    </a:lnTo>
                    <a:lnTo>
                      <a:pt x="66" y="16"/>
                    </a:lnTo>
                    <a:lnTo>
                      <a:pt x="68" y="16"/>
                    </a:lnTo>
                    <a:lnTo>
                      <a:pt x="69" y="16"/>
                    </a:lnTo>
                    <a:lnTo>
                      <a:pt x="71" y="16"/>
                    </a:lnTo>
                    <a:lnTo>
                      <a:pt x="72" y="16"/>
                    </a:lnTo>
                    <a:lnTo>
                      <a:pt x="74" y="16"/>
                    </a:lnTo>
                    <a:lnTo>
                      <a:pt x="75" y="16"/>
                    </a:lnTo>
                    <a:lnTo>
                      <a:pt x="77" y="16"/>
                    </a:lnTo>
                    <a:lnTo>
                      <a:pt x="78" y="16"/>
                    </a:lnTo>
                    <a:lnTo>
                      <a:pt x="77" y="16"/>
                    </a:lnTo>
                    <a:lnTo>
                      <a:pt x="76" y="15"/>
                    </a:lnTo>
                    <a:lnTo>
                      <a:pt x="74" y="15"/>
                    </a:lnTo>
                    <a:lnTo>
                      <a:pt x="72" y="15"/>
                    </a:lnTo>
                    <a:lnTo>
                      <a:pt x="71" y="15"/>
                    </a:lnTo>
                    <a:lnTo>
                      <a:pt x="69" y="14"/>
                    </a:lnTo>
                    <a:lnTo>
                      <a:pt x="67" y="14"/>
                    </a:lnTo>
                    <a:lnTo>
                      <a:pt x="65" y="14"/>
                    </a:lnTo>
                    <a:lnTo>
                      <a:pt x="64" y="14"/>
                    </a:lnTo>
                    <a:lnTo>
                      <a:pt x="63" y="14"/>
                    </a:lnTo>
                    <a:lnTo>
                      <a:pt x="62" y="14"/>
                    </a:lnTo>
                    <a:lnTo>
                      <a:pt x="61" y="13"/>
                    </a:lnTo>
                    <a:lnTo>
                      <a:pt x="59" y="13"/>
                    </a:lnTo>
                    <a:lnTo>
                      <a:pt x="58" y="13"/>
                    </a:lnTo>
                    <a:lnTo>
                      <a:pt x="57" y="13"/>
                    </a:lnTo>
                    <a:lnTo>
                      <a:pt x="56" y="13"/>
                    </a:lnTo>
                    <a:lnTo>
                      <a:pt x="54" y="12"/>
                    </a:lnTo>
                    <a:lnTo>
                      <a:pt x="53" y="12"/>
                    </a:lnTo>
                    <a:lnTo>
                      <a:pt x="52" y="12"/>
                    </a:lnTo>
                    <a:lnTo>
                      <a:pt x="51" y="12"/>
                    </a:lnTo>
                    <a:lnTo>
                      <a:pt x="49" y="11"/>
                    </a:lnTo>
                    <a:lnTo>
                      <a:pt x="48" y="11"/>
                    </a:lnTo>
                    <a:lnTo>
                      <a:pt x="47" y="11"/>
                    </a:lnTo>
                    <a:lnTo>
                      <a:pt x="46" y="11"/>
                    </a:lnTo>
                    <a:lnTo>
                      <a:pt x="44" y="10"/>
                    </a:lnTo>
                    <a:lnTo>
                      <a:pt x="43" y="10"/>
                    </a:lnTo>
                    <a:lnTo>
                      <a:pt x="41" y="10"/>
                    </a:lnTo>
                    <a:lnTo>
                      <a:pt x="40" y="10"/>
                    </a:lnTo>
                    <a:lnTo>
                      <a:pt x="39" y="9"/>
                    </a:lnTo>
                    <a:lnTo>
                      <a:pt x="37" y="9"/>
                    </a:lnTo>
                    <a:lnTo>
                      <a:pt x="36" y="9"/>
                    </a:lnTo>
                    <a:lnTo>
                      <a:pt x="35" y="8"/>
                    </a:lnTo>
                    <a:lnTo>
                      <a:pt x="33" y="8"/>
                    </a:lnTo>
                    <a:lnTo>
                      <a:pt x="32" y="8"/>
                    </a:lnTo>
                    <a:lnTo>
                      <a:pt x="30" y="7"/>
                    </a:lnTo>
                    <a:lnTo>
                      <a:pt x="29" y="7"/>
                    </a:lnTo>
                    <a:lnTo>
                      <a:pt x="28" y="7"/>
                    </a:lnTo>
                    <a:lnTo>
                      <a:pt x="26" y="7"/>
                    </a:lnTo>
                    <a:lnTo>
                      <a:pt x="25" y="6"/>
                    </a:lnTo>
                    <a:lnTo>
                      <a:pt x="24" y="6"/>
                    </a:lnTo>
                    <a:lnTo>
                      <a:pt x="22" y="6"/>
                    </a:lnTo>
                    <a:lnTo>
                      <a:pt x="21" y="5"/>
                    </a:lnTo>
                    <a:lnTo>
                      <a:pt x="19" y="5"/>
                    </a:lnTo>
                    <a:lnTo>
                      <a:pt x="18" y="4"/>
                    </a:lnTo>
                    <a:lnTo>
                      <a:pt x="17" y="4"/>
                    </a:lnTo>
                    <a:lnTo>
                      <a:pt x="16" y="4"/>
                    </a:lnTo>
                    <a:lnTo>
                      <a:pt x="15" y="3"/>
                    </a:lnTo>
                    <a:lnTo>
                      <a:pt x="13" y="3"/>
                    </a:lnTo>
                    <a:lnTo>
                      <a:pt x="12" y="2"/>
                    </a:lnTo>
                    <a:lnTo>
                      <a:pt x="11" y="2"/>
                    </a:lnTo>
                    <a:lnTo>
                      <a:pt x="10" y="2"/>
                    </a:lnTo>
                    <a:lnTo>
                      <a:pt x="8" y="1"/>
                    </a:lnTo>
                    <a:lnTo>
                      <a:pt x="7" y="1"/>
                    </a:lnTo>
                    <a:lnTo>
                      <a:pt x="6" y="1"/>
                    </a:lnTo>
                    <a:lnTo>
                      <a:pt x="5" y="0"/>
                    </a:lnTo>
                    <a:lnTo>
                      <a:pt x="4" y="0"/>
                    </a:lnTo>
                    <a:lnTo>
                      <a:pt x="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7" name="Freeform 205"/>
              <p:cNvSpPr>
                <a:spLocks/>
              </p:cNvSpPr>
              <p:nvPr/>
            </p:nvSpPr>
            <p:spPr bwMode="auto">
              <a:xfrm>
                <a:off x="2391" y="1823"/>
                <a:ext cx="38" cy="7"/>
              </a:xfrm>
              <a:custGeom>
                <a:avLst/>
                <a:gdLst/>
                <a:ahLst/>
                <a:cxnLst>
                  <a:cxn ang="0">
                    <a:pos x="0" y="0"/>
                  </a:cxn>
                  <a:cxn ang="0">
                    <a:pos x="0" y="0"/>
                  </a:cxn>
                  <a:cxn ang="0">
                    <a:pos x="1" y="0"/>
                  </a:cxn>
                  <a:cxn ang="0">
                    <a:pos x="3" y="0"/>
                  </a:cxn>
                  <a:cxn ang="0">
                    <a:pos x="4" y="1"/>
                  </a:cxn>
                  <a:cxn ang="0">
                    <a:pos x="6" y="1"/>
                  </a:cxn>
                  <a:cxn ang="0">
                    <a:pos x="7" y="1"/>
                  </a:cxn>
                  <a:cxn ang="0">
                    <a:pos x="8" y="2"/>
                  </a:cxn>
                  <a:cxn ang="0">
                    <a:pos x="9" y="2"/>
                  </a:cxn>
                  <a:cxn ang="0">
                    <a:pos x="11" y="2"/>
                  </a:cxn>
                  <a:cxn ang="0">
                    <a:pos x="12" y="2"/>
                  </a:cxn>
                  <a:cxn ang="0">
                    <a:pos x="13" y="3"/>
                  </a:cxn>
                  <a:cxn ang="0">
                    <a:pos x="15" y="3"/>
                  </a:cxn>
                  <a:cxn ang="0">
                    <a:pos x="16" y="3"/>
                  </a:cxn>
                  <a:cxn ang="0">
                    <a:pos x="18" y="3"/>
                  </a:cxn>
                  <a:cxn ang="0">
                    <a:pos x="19" y="3"/>
                  </a:cxn>
                  <a:cxn ang="0">
                    <a:pos x="21" y="4"/>
                  </a:cxn>
                  <a:cxn ang="0">
                    <a:pos x="23" y="4"/>
                  </a:cxn>
                  <a:cxn ang="0">
                    <a:pos x="25" y="4"/>
                  </a:cxn>
                  <a:cxn ang="0">
                    <a:pos x="26" y="4"/>
                  </a:cxn>
                  <a:cxn ang="0">
                    <a:pos x="29" y="5"/>
                  </a:cxn>
                  <a:cxn ang="0">
                    <a:pos x="30" y="5"/>
                  </a:cxn>
                  <a:cxn ang="0">
                    <a:pos x="32" y="5"/>
                  </a:cxn>
                  <a:cxn ang="0">
                    <a:pos x="34" y="5"/>
                  </a:cxn>
                  <a:cxn ang="0">
                    <a:pos x="36" y="5"/>
                  </a:cxn>
                  <a:cxn ang="0">
                    <a:pos x="38" y="6"/>
                  </a:cxn>
                  <a:cxn ang="0">
                    <a:pos x="37" y="6"/>
                  </a:cxn>
                  <a:cxn ang="0">
                    <a:pos x="35" y="6"/>
                  </a:cxn>
                  <a:cxn ang="0">
                    <a:pos x="33" y="6"/>
                  </a:cxn>
                  <a:cxn ang="0">
                    <a:pos x="32" y="6"/>
                  </a:cxn>
                  <a:cxn ang="0">
                    <a:pos x="30" y="6"/>
                  </a:cxn>
                  <a:cxn ang="0">
                    <a:pos x="30" y="6"/>
                  </a:cxn>
                  <a:cxn ang="0">
                    <a:pos x="28" y="6"/>
                  </a:cxn>
                  <a:cxn ang="0">
                    <a:pos x="27" y="7"/>
                  </a:cxn>
                  <a:cxn ang="0">
                    <a:pos x="26" y="7"/>
                  </a:cxn>
                  <a:cxn ang="0">
                    <a:pos x="25" y="7"/>
                  </a:cxn>
                  <a:cxn ang="0">
                    <a:pos x="24" y="7"/>
                  </a:cxn>
                  <a:cxn ang="0">
                    <a:pos x="22" y="7"/>
                  </a:cxn>
                  <a:cxn ang="0">
                    <a:pos x="21" y="7"/>
                  </a:cxn>
                  <a:cxn ang="0">
                    <a:pos x="20" y="7"/>
                  </a:cxn>
                  <a:cxn ang="0">
                    <a:pos x="18" y="6"/>
                  </a:cxn>
                  <a:cxn ang="0">
                    <a:pos x="18" y="6"/>
                  </a:cxn>
                  <a:cxn ang="0">
                    <a:pos x="16" y="6"/>
                  </a:cxn>
                  <a:cxn ang="0">
                    <a:pos x="15" y="6"/>
                  </a:cxn>
                  <a:cxn ang="0">
                    <a:pos x="14" y="6"/>
                  </a:cxn>
                  <a:cxn ang="0">
                    <a:pos x="12" y="6"/>
                  </a:cxn>
                  <a:cxn ang="0">
                    <a:pos x="11" y="6"/>
                  </a:cxn>
                  <a:cxn ang="0">
                    <a:pos x="10" y="6"/>
                  </a:cxn>
                  <a:cxn ang="0">
                    <a:pos x="8" y="6"/>
                  </a:cxn>
                  <a:cxn ang="0">
                    <a:pos x="7" y="6"/>
                  </a:cxn>
                  <a:cxn ang="0">
                    <a:pos x="6" y="5"/>
                  </a:cxn>
                  <a:cxn ang="0">
                    <a:pos x="4" y="5"/>
                  </a:cxn>
                  <a:cxn ang="0">
                    <a:pos x="3" y="5"/>
                  </a:cxn>
                  <a:cxn ang="0">
                    <a:pos x="2" y="4"/>
                  </a:cxn>
                  <a:cxn ang="0">
                    <a:pos x="0" y="4"/>
                  </a:cxn>
                  <a:cxn ang="0">
                    <a:pos x="0" y="3"/>
                  </a:cxn>
                  <a:cxn ang="0">
                    <a:pos x="0" y="2"/>
                  </a:cxn>
                  <a:cxn ang="0">
                    <a:pos x="0" y="2"/>
                  </a:cxn>
                  <a:cxn ang="0">
                    <a:pos x="0" y="0"/>
                  </a:cxn>
                  <a:cxn ang="0">
                    <a:pos x="0" y="0"/>
                  </a:cxn>
                </a:cxnLst>
                <a:rect l="0" t="0" r="r" b="b"/>
                <a:pathLst>
                  <a:path w="38" h="7">
                    <a:moveTo>
                      <a:pt x="0" y="0"/>
                    </a:moveTo>
                    <a:lnTo>
                      <a:pt x="0" y="0"/>
                    </a:lnTo>
                    <a:lnTo>
                      <a:pt x="1" y="0"/>
                    </a:lnTo>
                    <a:lnTo>
                      <a:pt x="3" y="0"/>
                    </a:lnTo>
                    <a:lnTo>
                      <a:pt x="4" y="1"/>
                    </a:lnTo>
                    <a:lnTo>
                      <a:pt x="6" y="1"/>
                    </a:lnTo>
                    <a:lnTo>
                      <a:pt x="7" y="1"/>
                    </a:lnTo>
                    <a:lnTo>
                      <a:pt x="8" y="2"/>
                    </a:lnTo>
                    <a:lnTo>
                      <a:pt x="9" y="2"/>
                    </a:lnTo>
                    <a:lnTo>
                      <a:pt x="11" y="2"/>
                    </a:lnTo>
                    <a:lnTo>
                      <a:pt x="12" y="2"/>
                    </a:lnTo>
                    <a:lnTo>
                      <a:pt x="13" y="3"/>
                    </a:lnTo>
                    <a:lnTo>
                      <a:pt x="15" y="3"/>
                    </a:lnTo>
                    <a:lnTo>
                      <a:pt x="16" y="3"/>
                    </a:lnTo>
                    <a:lnTo>
                      <a:pt x="18" y="3"/>
                    </a:lnTo>
                    <a:lnTo>
                      <a:pt x="19" y="3"/>
                    </a:lnTo>
                    <a:lnTo>
                      <a:pt x="21" y="4"/>
                    </a:lnTo>
                    <a:lnTo>
                      <a:pt x="23" y="4"/>
                    </a:lnTo>
                    <a:lnTo>
                      <a:pt x="25" y="4"/>
                    </a:lnTo>
                    <a:lnTo>
                      <a:pt x="26" y="4"/>
                    </a:lnTo>
                    <a:lnTo>
                      <a:pt x="29" y="5"/>
                    </a:lnTo>
                    <a:lnTo>
                      <a:pt x="30" y="5"/>
                    </a:lnTo>
                    <a:lnTo>
                      <a:pt x="32" y="5"/>
                    </a:lnTo>
                    <a:lnTo>
                      <a:pt x="34" y="5"/>
                    </a:lnTo>
                    <a:lnTo>
                      <a:pt x="36" y="5"/>
                    </a:lnTo>
                    <a:lnTo>
                      <a:pt x="38" y="6"/>
                    </a:lnTo>
                    <a:lnTo>
                      <a:pt x="37" y="6"/>
                    </a:lnTo>
                    <a:lnTo>
                      <a:pt x="35" y="6"/>
                    </a:lnTo>
                    <a:lnTo>
                      <a:pt x="33" y="6"/>
                    </a:lnTo>
                    <a:lnTo>
                      <a:pt x="32" y="6"/>
                    </a:lnTo>
                    <a:lnTo>
                      <a:pt x="30" y="6"/>
                    </a:lnTo>
                    <a:lnTo>
                      <a:pt x="30" y="6"/>
                    </a:lnTo>
                    <a:lnTo>
                      <a:pt x="28" y="6"/>
                    </a:lnTo>
                    <a:lnTo>
                      <a:pt x="27" y="7"/>
                    </a:lnTo>
                    <a:lnTo>
                      <a:pt x="26" y="7"/>
                    </a:lnTo>
                    <a:lnTo>
                      <a:pt x="25" y="7"/>
                    </a:lnTo>
                    <a:lnTo>
                      <a:pt x="24" y="7"/>
                    </a:lnTo>
                    <a:lnTo>
                      <a:pt x="22" y="7"/>
                    </a:lnTo>
                    <a:lnTo>
                      <a:pt x="21" y="7"/>
                    </a:lnTo>
                    <a:lnTo>
                      <a:pt x="20" y="7"/>
                    </a:lnTo>
                    <a:lnTo>
                      <a:pt x="18" y="6"/>
                    </a:lnTo>
                    <a:lnTo>
                      <a:pt x="18" y="6"/>
                    </a:lnTo>
                    <a:lnTo>
                      <a:pt x="16" y="6"/>
                    </a:lnTo>
                    <a:lnTo>
                      <a:pt x="15" y="6"/>
                    </a:lnTo>
                    <a:lnTo>
                      <a:pt x="14" y="6"/>
                    </a:lnTo>
                    <a:lnTo>
                      <a:pt x="12" y="6"/>
                    </a:lnTo>
                    <a:lnTo>
                      <a:pt x="11" y="6"/>
                    </a:lnTo>
                    <a:lnTo>
                      <a:pt x="10" y="6"/>
                    </a:lnTo>
                    <a:lnTo>
                      <a:pt x="8" y="6"/>
                    </a:lnTo>
                    <a:lnTo>
                      <a:pt x="7" y="6"/>
                    </a:lnTo>
                    <a:lnTo>
                      <a:pt x="6" y="5"/>
                    </a:lnTo>
                    <a:lnTo>
                      <a:pt x="4" y="5"/>
                    </a:lnTo>
                    <a:lnTo>
                      <a:pt x="3" y="5"/>
                    </a:lnTo>
                    <a:lnTo>
                      <a:pt x="2" y="4"/>
                    </a:lnTo>
                    <a:lnTo>
                      <a:pt x="0" y="4"/>
                    </a:lnTo>
                    <a:lnTo>
                      <a:pt x="0" y="3"/>
                    </a:lnTo>
                    <a:lnTo>
                      <a:pt x="0" y="2"/>
                    </a:lnTo>
                    <a:lnTo>
                      <a:pt x="0" y="2"/>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8" name="Freeform 206"/>
              <p:cNvSpPr>
                <a:spLocks/>
              </p:cNvSpPr>
              <p:nvPr/>
            </p:nvSpPr>
            <p:spPr bwMode="auto">
              <a:xfrm>
                <a:off x="2564" y="1762"/>
                <a:ext cx="169" cy="22"/>
              </a:xfrm>
              <a:custGeom>
                <a:avLst/>
                <a:gdLst/>
                <a:ahLst/>
                <a:cxnLst>
                  <a:cxn ang="0">
                    <a:pos x="2" y="0"/>
                  </a:cxn>
                  <a:cxn ang="0">
                    <a:pos x="5" y="1"/>
                  </a:cxn>
                  <a:cxn ang="0">
                    <a:pos x="9" y="2"/>
                  </a:cxn>
                  <a:cxn ang="0">
                    <a:pos x="14" y="3"/>
                  </a:cxn>
                  <a:cxn ang="0">
                    <a:pos x="19" y="4"/>
                  </a:cxn>
                  <a:cxn ang="0">
                    <a:pos x="25" y="5"/>
                  </a:cxn>
                  <a:cxn ang="0">
                    <a:pos x="32" y="7"/>
                  </a:cxn>
                  <a:cxn ang="0">
                    <a:pos x="40" y="8"/>
                  </a:cxn>
                  <a:cxn ang="0">
                    <a:pos x="48" y="9"/>
                  </a:cxn>
                  <a:cxn ang="0">
                    <a:pos x="57" y="11"/>
                  </a:cxn>
                  <a:cxn ang="0">
                    <a:pos x="66" y="12"/>
                  </a:cxn>
                  <a:cxn ang="0">
                    <a:pos x="76" y="13"/>
                  </a:cxn>
                  <a:cxn ang="0">
                    <a:pos x="86" y="15"/>
                  </a:cxn>
                  <a:cxn ang="0">
                    <a:pos x="97" y="16"/>
                  </a:cxn>
                  <a:cxn ang="0">
                    <a:pos x="109" y="17"/>
                  </a:cxn>
                  <a:cxn ang="0">
                    <a:pos x="120" y="18"/>
                  </a:cxn>
                  <a:cxn ang="0">
                    <a:pos x="131" y="19"/>
                  </a:cxn>
                  <a:cxn ang="0">
                    <a:pos x="144" y="19"/>
                  </a:cxn>
                  <a:cxn ang="0">
                    <a:pos x="156" y="20"/>
                  </a:cxn>
                  <a:cxn ang="0">
                    <a:pos x="169" y="20"/>
                  </a:cxn>
                  <a:cxn ang="0">
                    <a:pos x="166" y="20"/>
                  </a:cxn>
                  <a:cxn ang="0">
                    <a:pos x="163" y="21"/>
                  </a:cxn>
                  <a:cxn ang="0">
                    <a:pos x="159" y="21"/>
                  </a:cxn>
                  <a:cxn ang="0">
                    <a:pos x="153" y="22"/>
                  </a:cxn>
                  <a:cxn ang="0">
                    <a:pos x="150" y="22"/>
                  </a:cxn>
                  <a:cxn ang="0">
                    <a:pos x="146" y="22"/>
                  </a:cxn>
                  <a:cxn ang="0">
                    <a:pos x="142" y="22"/>
                  </a:cxn>
                  <a:cxn ang="0">
                    <a:pos x="138" y="22"/>
                  </a:cxn>
                  <a:cxn ang="0">
                    <a:pos x="133" y="22"/>
                  </a:cxn>
                  <a:cxn ang="0">
                    <a:pos x="127" y="22"/>
                  </a:cxn>
                  <a:cxn ang="0">
                    <a:pos x="122" y="22"/>
                  </a:cxn>
                  <a:cxn ang="0">
                    <a:pos x="116" y="22"/>
                  </a:cxn>
                  <a:cxn ang="0">
                    <a:pos x="109" y="21"/>
                  </a:cxn>
                  <a:cxn ang="0">
                    <a:pos x="103" y="21"/>
                  </a:cxn>
                  <a:cxn ang="0">
                    <a:pos x="95" y="20"/>
                  </a:cxn>
                  <a:cxn ang="0">
                    <a:pos x="88" y="19"/>
                  </a:cxn>
                  <a:cxn ang="0">
                    <a:pos x="78" y="18"/>
                  </a:cxn>
                  <a:cxn ang="0">
                    <a:pos x="69" y="17"/>
                  </a:cxn>
                  <a:cxn ang="0">
                    <a:pos x="61" y="16"/>
                  </a:cxn>
                  <a:cxn ang="0">
                    <a:pos x="53" y="15"/>
                  </a:cxn>
                  <a:cxn ang="0">
                    <a:pos x="46" y="13"/>
                  </a:cxn>
                  <a:cxn ang="0">
                    <a:pos x="39" y="12"/>
                  </a:cxn>
                  <a:cxn ang="0">
                    <a:pos x="34" y="11"/>
                  </a:cxn>
                  <a:cxn ang="0">
                    <a:pos x="28" y="10"/>
                  </a:cxn>
                  <a:cxn ang="0">
                    <a:pos x="24" y="8"/>
                  </a:cxn>
                  <a:cxn ang="0">
                    <a:pos x="19" y="7"/>
                  </a:cxn>
                  <a:cxn ang="0">
                    <a:pos x="16" y="6"/>
                  </a:cxn>
                  <a:cxn ang="0">
                    <a:pos x="12" y="5"/>
                  </a:cxn>
                  <a:cxn ang="0">
                    <a:pos x="7" y="3"/>
                  </a:cxn>
                  <a:cxn ang="0">
                    <a:pos x="3" y="2"/>
                  </a:cxn>
                  <a:cxn ang="0">
                    <a:pos x="0" y="0"/>
                  </a:cxn>
                </a:cxnLst>
                <a:rect l="0" t="0" r="r" b="b"/>
                <a:pathLst>
                  <a:path w="169" h="22">
                    <a:moveTo>
                      <a:pt x="0" y="0"/>
                    </a:moveTo>
                    <a:lnTo>
                      <a:pt x="1" y="0"/>
                    </a:lnTo>
                    <a:lnTo>
                      <a:pt x="2" y="0"/>
                    </a:lnTo>
                    <a:lnTo>
                      <a:pt x="3" y="1"/>
                    </a:lnTo>
                    <a:lnTo>
                      <a:pt x="4" y="1"/>
                    </a:lnTo>
                    <a:lnTo>
                      <a:pt x="5" y="1"/>
                    </a:lnTo>
                    <a:lnTo>
                      <a:pt x="6" y="1"/>
                    </a:lnTo>
                    <a:lnTo>
                      <a:pt x="8" y="2"/>
                    </a:lnTo>
                    <a:lnTo>
                      <a:pt x="9" y="2"/>
                    </a:lnTo>
                    <a:lnTo>
                      <a:pt x="10" y="2"/>
                    </a:lnTo>
                    <a:lnTo>
                      <a:pt x="12" y="3"/>
                    </a:lnTo>
                    <a:lnTo>
                      <a:pt x="14" y="3"/>
                    </a:lnTo>
                    <a:lnTo>
                      <a:pt x="15" y="3"/>
                    </a:lnTo>
                    <a:lnTo>
                      <a:pt x="17" y="4"/>
                    </a:lnTo>
                    <a:lnTo>
                      <a:pt x="19" y="4"/>
                    </a:lnTo>
                    <a:lnTo>
                      <a:pt x="21" y="4"/>
                    </a:lnTo>
                    <a:lnTo>
                      <a:pt x="23" y="5"/>
                    </a:lnTo>
                    <a:lnTo>
                      <a:pt x="25" y="5"/>
                    </a:lnTo>
                    <a:lnTo>
                      <a:pt x="28" y="6"/>
                    </a:lnTo>
                    <a:lnTo>
                      <a:pt x="30" y="6"/>
                    </a:lnTo>
                    <a:lnTo>
                      <a:pt x="32" y="7"/>
                    </a:lnTo>
                    <a:lnTo>
                      <a:pt x="34" y="7"/>
                    </a:lnTo>
                    <a:lnTo>
                      <a:pt x="37" y="8"/>
                    </a:lnTo>
                    <a:lnTo>
                      <a:pt x="40" y="8"/>
                    </a:lnTo>
                    <a:lnTo>
                      <a:pt x="42" y="8"/>
                    </a:lnTo>
                    <a:lnTo>
                      <a:pt x="45" y="9"/>
                    </a:lnTo>
                    <a:lnTo>
                      <a:pt x="48" y="9"/>
                    </a:lnTo>
                    <a:lnTo>
                      <a:pt x="51" y="10"/>
                    </a:lnTo>
                    <a:lnTo>
                      <a:pt x="54" y="11"/>
                    </a:lnTo>
                    <a:lnTo>
                      <a:pt x="57" y="11"/>
                    </a:lnTo>
                    <a:lnTo>
                      <a:pt x="60" y="11"/>
                    </a:lnTo>
                    <a:lnTo>
                      <a:pt x="63" y="12"/>
                    </a:lnTo>
                    <a:lnTo>
                      <a:pt x="66" y="12"/>
                    </a:lnTo>
                    <a:lnTo>
                      <a:pt x="69" y="12"/>
                    </a:lnTo>
                    <a:lnTo>
                      <a:pt x="72" y="13"/>
                    </a:lnTo>
                    <a:lnTo>
                      <a:pt x="76" y="13"/>
                    </a:lnTo>
                    <a:lnTo>
                      <a:pt x="79" y="14"/>
                    </a:lnTo>
                    <a:lnTo>
                      <a:pt x="83" y="14"/>
                    </a:lnTo>
                    <a:lnTo>
                      <a:pt x="86" y="15"/>
                    </a:lnTo>
                    <a:lnTo>
                      <a:pt x="90" y="15"/>
                    </a:lnTo>
                    <a:lnTo>
                      <a:pt x="94" y="16"/>
                    </a:lnTo>
                    <a:lnTo>
                      <a:pt x="97" y="16"/>
                    </a:lnTo>
                    <a:lnTo>
                      <a:pt x="101" y="16"/>
                    </a:lnTo>
                    <a:lnTo>
                      <a:pt x="105" y="17"/>
                    </a:lnTo>
                    <a:lnTo>
                      <a:pt x="109" y="17"/>
                    </a:lnTo>
                    <a:lnTo>
                      <a:pt x="112" y="17"/>
                    </a:lnTo>
                    <a:lnTo>
                      <a:pt x="116" y="18"/>
                    </a:lnTo>
                    <a:lnTo>
                      <a:pt x="120" y="18"/>
                    </a:lnTo>
                    <a:lnTo>
                      <a:pt x="123" y="18"/>
                    </a:lnTo>
                    <a:lnTo>
                      <a:pt x="128" y="18"/>
                    </a:lnTo>
                    <a:lnTo>
                      <a:pt x="131" y="19"/>
                    </a:lnTo>
                    <a:lnTo>
                      <a:pt x="136" y="19"/>
                    </a:lnTo>
                    <a:lnTo>
                      <a:pt x="140" y="19"/>
                    </a:lnTo>
                    <a:lnTo>
                      <a:pt x="144" y="19"/>
                    </a:lnTo>
                    <a:lnTo>
                      <a:pt x="148" y="19"/>
                    </a:lnTo>
                    <a:lnTo>
                      <a:pt x="152" y="20"/>
                    </a:lnTo>
                    <a:lnTo>
                      <a:pt x="156" y="20"/>
                    </a:lnTo>
                    <a:lnTo>
                      <a:pt x="160" y="20"/>
                    </a:lnTo>
                    <a:lnTo>
                      <a:pt x="164" y="20"/>
                    </a:lnTo>
                    <a:lnTo>
                      <a:pt x="169" y="20"/>
                    </a:lnTo>
                    <a:lnTo>
                      <a:pt x="168" y="20"/>
                    </a:lnTo>
                    <a:lnTo>
                      <a:pt x="167" y="20"/>
                    </a:lnTo>
                    <a:lnTo>
                      <a:pt x="166" y="20"/>
                    </a:lnTo>
                    <a:lnTo>
                      <a:pt x="166" y="20"/>
                    </a:lnTo>
                    <a:lnTo>
                      <a:pt x="165" y="20"/>
                    </a:lnTo>
                    <a:lnTo>
                      <a:pt x="163" y="21"/>
                    </a:lnTo>
                    <a:lnTo>
                      <a:pt x="162" y="21"/>
                    </a:lnTo>
                    <a:lnTo>
                      <a:pt x="161" y="21"/>
                    </a:lnTo>
                    <a:lnTo>
                      <a:pt x="159" y="21"/>
                    </a:lnTo>
                    <a:lnTo>
                      <a:pt x="157" y="21"/>
                    </a:lnTo>
                    <a:lnTo>
                      <a:pt x="156" y="21"/>
                    </a:lnTo>
                    <a:lnTo>
                      <a:pt x="153" y="22"/>
                    </a:lnTo>
                    <a:lnTo>
                      <a:pt x="152" y="22"/>
                    </a:lnTo>
                    <a:lnTo>
                      <a:pt x="151" y="22"/>
                    </a:lnTo>
                    <a:lnTo>
                      <a:pt x="150" y="22"/>
                    </a:lnTo>
                    <a:lnTo>
                      <a:pt x="149" y="22"/>
                    </a:lnTo>
                    <a:lnTo>
                      <a:pt x="148" y="22"/>
                    </a:lnTo>
                    <a:lnTo>
                      <a:pt x="146" y="22"/>
                    </a:lnTo>
                    <a:lnTo>
                      <a:pt x="145" y="22"/>
                    </a:lnTo>
                    <a:lnTo>
                      <a:pt x="144" y="22"/>
                    </a:lnTo>
                    <a:lnTo>
                      <a:pt x="142" y="22"/>
                    </a:lnTo>
                    <a:lnTo>
                      <a:pt x="141" y="22"/>
                    </a:lnTo>
                    <a:lnTo>
                      <a:pt x="139" y="22"/>
                    </a:lnTo>
                    <a:lnTo>
                      <a:pt x="138" y="22"/>
                    </a:lnTo>
                    <a:lnTo>
                      <a:pt x="136" y="22"/>
                    </a:lnTo>
                    <a:lnTo>
                      <a:pt x="134" y="22"/>
                    </a:lnTo>
                    <a:lnTo>
                      <a:pt x="133" y="22"/>
                    </a:lnTo>
                    <a:lnTo>
                      <a:pt x="131" y="22"/>
                    </a:lnTo>
                    <a:lnTo>
                      <a:pt x="129" y="22"/>
                    </a:lnTo>
                    <a:lnTo>
                      <a:pt x="127" y="22"/>
                    </a:lnTo>
                    <a:lnTo>
                      <a:pt x="126" y="22"/>
                    </a:lnTo>
                    <a:lnTo>
                      <a:pt x="124" y="22"/>
                    </a:lnTo>
                    <a:lnTo>
                      <a:pt x="122" y="22"/>
                    </a:lnTo>
                    <a:lnTo>
                      <a:pt x="120" y="22"/>
                    </a:lnTo>
                    <a:lnTo>
                      <a:pt x="118" y="22"/>
                    </a:lnTo>
                    <a:lnTo>
                      <a:pt x="116" y="22"/>
                    </a:lnTo>
                    <a:lnTo>
                      <a:pt x="114" y="21"/>
                    </a:lnTo>
                    <a:lnTo>
                      <a:pt x="112" y="21"/>
                    </a:lnTo>
                    <a:lnTo>
                      <a:pt x="109" y="21"/>
                    </a:lnTo>
                    <a:lnTo>
                      <a:pt x="107" y="21"/>
                    </a:lnTo>
                    <a:lnTo>
                      <a:pt x="105" y="21"/>
                    </a:lnTo>
                    <a:lnTo>
                      <a:pt x="103" y="21"/>
                    </a:lnTo>
                    <a:lnTo>
                      <a:pt x="100" y="21"/>
                    </a:lnTo>
                    <a:lnTo>
                      <a:pt x="98" y="20"/>
                    </a:lnTo>
                    <a:lnTo>
                      <a:pt x="95" y="20"/>
                    </a:lnTo>
                    <a:lnTo>
                      <a:pt x="93" y="20"/>
                    </a:lnTo>
                    <a:lnTo>
                      <a:pt x="90" y="20"/>
                    </a:lnTo>
                    <a:lnTo>
                      <a:pt x="88" y="19"/>
                    </a:lnTo>
                    <a:lnTo>
                      <a:pt x="85" y="19"/>
                    </a:lnTo>
                    <a:lnTo>
                      <a:pt x="81" y="19"/>
                    </a:lnTo>
                    <a:lnTo>
                      <a:pt x="78" y="18"/>
                    </a:lnTo>
                    <a:lnTo>
                      <a:pt x="75" y="18"/>
                    </a:lnTo>
                    <a:lnTo>
                      <a:pt x="72" y="17"/>
                    </a:lnTo>
                    <a:lnTo>
                      <a:pt x="69" y="17"/>
                    </a:lnTo>
                    <a:lnTo>
                      <a:pt x="66" y="17"/>
                    </a:lnTo>
                    <a:lnTo>
                      <a:pt x="64" y="16"/>
                    </a:lnTo>
                    <a:lnTo>
                      <a:pt x="61" y="16"/>
                    </a:lnTo>
                    <a:lnTo>
                      <a:pt x="58" y="15"/>
                    </a:lnTo>
                    <a:lnTo>
                      <a:pt x="55" y="15"/>
                    </a:lnTo>
                    <a:lnTo>
                      <a:pt x="53" y="15"/>
                    </a:lnTo>
                    <a:lnTo>
                      <a:pt x="50" y="14"/>
                    </a:lnTo>
                    <a:lnTo>
                      <a:pt x="48" y="14"/>
                    </a:lnTo>
                    <a:lnTo>
                      <a:pt x="46" y="13"/>
                    </a:lnTo>
                    <a:lnTo>
                      <a:pt x="44" y="13"/>
                    </a:lnTo>
                    <a:lnTo>
                      <a:pt x="42" y="13"/>
                    </a:lnTo>
                    <a:lnTo>
                      <a:pt x="39" y="12"/>
                    </a:lnTo>
                    <a:lnTo>
                      <a:pt x="37" y="12"/>
                    </a:lnTo>
                    <a:lnTo>
                      <a:pt x="35" y="11"/>
                    </a:lnTo>
                    <a:lnTo>
                      <a:pt x="34" y="11"/>
                    </a:lnTo>
                    <a:lnTo>
                      <a:pt x="31" y="11"/>
                    </a:lnTo>
                    <a:lnTo>
                      <a:pt x="30" y="10"/>
                    </a:lnTo>
                    <a:lnTo>
                      <a:pt x="28" y="10"/>
                    </a:lnTo>
                    <a:lnTo>
                      <a:pt x="27" y="9"/>
                    </a:lnTo>
                    <a:lnTo>
                      <a:pt x="25" y="9"/>
                    </a:lnTo>
                    <a:lnTo>
                      <a:pt x="24" y="8"/>
                    </a:lnTo>
                    <a:lnTo>
                      <a:pt x="22" y="8"/>
                    </a:lnTo>
                    <a:lnTo>
                      <a:pt x="20" y="8"/>
                    </a:lnTo>
                    <a:lnTo>
                      <a:pt x="19" y="7"/>
                    </a:lnTo>
                    <a:lnTo>
                      <a:pt x="18" y="7"/>
                    </a:lnTo>
                    <a:lnTo>
                      <a:pt x="17" y="7"/>
                    </a:lnTo>
                    <a:lnTo>
                      <a:pt x="16" y="6"/>
                    </a:lnTo>
                    <a:lnTo>
                      <a:pt x="14" y="6"/>
                    </a:lnTo>
                    <a:lnTo>
                      <a:pt x="13" y="5"/>
                    </a:lnTo>
                    <a:lnTo>
                      <a:pt x="12" y="5"/>
                    </a:lnTo>
                    <a:lnTo>
                      <a:pt x="10" y="4"/>
                    </a:lnTo>
                    <a:lnTo>
                      <a:pt x="9" y="4"/>
                    </a:lnTo>
                    <a:lnTo>
                      <a:pt x="7" y="3"/>
                    </a:lnTo>
                    <a:lnTo>
                      <a:pt x="6" y="3"/>
                    </a:lnTo>
                    <a:lnTo>
                      <a:pt x="4" y="2"/>
                    </a:lnTo>
                    <a:lnTo>
                      <a:pt x="3" y="2"/>
                    </a:lnTo>
                    <a:lnTo>
                      <a:pt x="2" y="1"/>
                    </a:lnTo>
                    <a:lnTo>
                      <a:pt x="1"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79" name="Freeform 207"/>
              <p:cNvSpPr>
                <a:spLocks/>
              </p:cNvSpPr>
              <p:nvPr/>
            </p:nvSpPr>
            <p:spPr bwMode="auto">
              <a:xfrm>
                <a:off x="2831" y="1797"/>
                <a:ext cx="21" cy="6"/>
              </a:xfrm>
              <a:custGeom>
                <a:avLst/>
                <a:gdLst/>
                <a:ahLst/>
                <a:cxnLst>
                  <a:cxn ang="0">
                    <a:pos x="7" y="0"/>
                  </a:cxn>
                  <a:cxn ang="0">
                    <a:pos x="6" y="0"/>
                  </a:cxn>
                  <a:cxn ang="0">
                    <a:pos x="5" y="1"/>
                  </a:cxn>
                  <a:cxn ang="0">
                    <a:pos x="3" y="2"/>
                  </a:cxn>
                  <a:cxn ang="0">
                    <a:pos x="2" y="3"/>
                  </a:cxn>
                  <a:cxn ang="0">
                    <a:pos x="1" y="4"/>
                  </a:cxn>
                  <a:cxn ang="0">
                    <a:pos x="0" y="4"/>
                  </a:cxn>
                  <a:cxn ang="0">
                    <a:pos x="0" y="5"/>
                  </a:cxn>
                  <a:cxn ang="0">
                    <a:pos x="0" y="6"/>
                  </a:cxn>
                  <a:cxn ang="0">
                    <a:pos x="1" y="6"/>
                  </a:cxn>
                  <a:cxn ang="0">
                    <a:pos x="1" y="6"/>
                  </a:cxn>
                  <a:cxn ang="0">
                    <a:pos x="2" y="6"/>
                  </a:cxn>
                  <a:cxn ang="0">
                    <a:pos x="4" y="6"/>
                  </a:cxn>
                  <a:cxn ang="0">
                    <a:pos x="6" y="6"/>
                  </a:cxn>
                  <a:cxn ang="0">
                    <a:pos x="7" y="6"/>
                  </a:cxn>
                  <a:cxn ang="0">
                    <a:pos x="9" y="6"/>
                  </a:cxn>
                  <a:cxn ang="0">
                    <a:pos x="11" y="6"/>
                  </a:cxn>
                  <a:cxn ang="0">
                    <a:pos x="13" y="6"/>
                  </a:cxn>
                  <a:cxn ang="0">
                    <a:pos x="15" y="6"/>
                  </a:cxn>
                  <a:cxn ang="0">
                    <a:pos x="16" y="6"/>
                  </a:cxn>
                  <a:cxn ang="0">
                    <a:pos x="18" y="6"/>
                  </a:cxn>
                  <a:cxn ang="0">
                    <a:pos x="19" y="6"/>
                  </a:cxn>
                  <a:cxn ang="0">
                    <a:pos x="20" y="6"/>
                  </a:cxn>
                  <a:cxn ang="0">
                    <a:pos x="20" y="5"/>
                  </a:cxn>
                  <a:cxn ang="0">
                    <a:pos x="21" y="5"/>
                  </a:cxn>
                  <a:cxn ang="0">
                    <a:pos x="20" y="4"/>
                  </a:cxn>
                  <a:cxn ang="0">
                    <a:pos x="19" y="4"/>
                  </a:cxn>
                  <a:cxn ang="0">
                    <a:pos x="18" y="3"/>
                  </a:cxn>
                  <a:cxn ang="0">
                    <a:pos x="16" y="3"/>
                  </a:cxn>
                  <a:cxn ang="0">
                    <a:pos x="16" y="2"/>
                  </a:cxn>
                  <a:cxn ang="0">
                    <a:pos x="15" y="2"/>
                  </a:cxn>
                  <a:cxn ang="0">
                    <a:pos x="13" y="1"/>
                  </a:cxn>
                  <a:cxn ang="0">
                    <a:pos x="12" y="1"/>
                  </a:cxn>
                  <a:cxn ang="0">
                    <a:pos x="11" y="0"/>
                  </a:cxn>
                  <a:cxn ang="0">
                    <a:pos x="10" y="0"/>
                  </a:cxn>
                  <a:cxn ang="0">
                    <a:pos x="8" y="0"/>
                  </a:cxn>
                  <a:cxn ang="0">
                    <a:pos x="7" y="0"/>
                  </a:cxn>
                </a:cxnLst>
                <a:rect l="0" t="0" r="r" b="b"/>
                <a:pathLst>
                  <a:path w="21" h="6">
                    <a:moveTo>
                      <a:pt x="7" y="0"/>
                    </a:moveTo>
                    <a:lnTo>
                      <a:pt x="6" y="0"/>
                    </a:lnTo>
                    <a:lnTo>
                      <a:pt x="5" y="1"/>
                    </a:lnTo>
                    <a:lnTo>
                      <a:pt x="3" y="2"/>
                    </a:lnTo>
                    <a:lnTo>
                      <a:pt x="2" y="3"/>
                    </a:lnTo>
                    <a:lnTo>
                      <a:pt x="1" y="4"/>
                    </a:lnTo>
                    <a:lnTo>
                      <a:pt x="0" y="4"/>
                    </a:lnTo>
                    <a:lnTo>
                      <a:pt x="0" y="5"/>
                    </a:lnTo>
                    <a:lnTo>
                      <a:pt x="0" y="6"/>
                    </a:lnTo>
                    <a:lnTo>
                      <a:pt x="1" y="6"/>
                    </a:lnTo>
                    <a:lnTo>
                      <a:pt x="1" y="6"/>
                    </a:lnTo>
                    <a:lnTo>
                      <a:pt x="2" y="6"/>
                    </a:lnTo>
                    <a:lnTo>
                      <a:pt x="4" y="6"/>
                    </a:lnTo>
                    <a:lnTo>
                      <a:pt x="6" y="6"/>
                    </a:lnTo>
                    <a:lnTo>
                      <a:pt x="7" y="6"/>
                    </a:lnTo>
                    <a:lnTo>
                      <a:pt x="9" y="6"/>
                    </a:lnTo>
                    <a:lnTo>
                      <a:pt x="11" y="6"/>
                    </a:lnTo>
                    <a:lnTo>
                      <a:pt x="13" y="6"/>
                    </a:lnTo>
                    <a:lnTo>
                      <a:pt x="15" y="6"/>
                    </a:lnTo>
                    <a:lnTo>
                      <a:pt x="16" y="6"/>
                    </a:lnTo>
                    <a:lnTo>
                      <a:pt x="18" y="6"/>
                    </a:lnTo>
                    <a:lnTo>
                      <a:pt x="19" y="6"/>
                    </a:lnTo>
                    <a:lnTo>
                      <a:pt x="20" y="6"/>
                    </a:lnTo>
                    <a:lnTo>
                      <a:pt x="20" y="5"/>
                    </a:lnTo>
                    <a:lnTo>
                      <a:pt x="21" y="5"/>
                    </a:lnTo>
                    <a:lnTo>
                      <a:pt x="20" y="4"/>
                    </a:lnTo>
                    <a:lnTo>
                      <a:pt x="19" y="4"/>
                    </a:lnTo>
                    <a:lnTo>
                      <a:pt x="18" y="3"/>
                    </a:lnTo>
                    <a:lnTo>
                      <a:pt x="16" y="3"/>
                    </a:lnTo>
                    <a:lnTo>
                      <a:pt x="16" y="2"/>
                    </a:lnTo>
                    <a:lnTo>
                      <a:pt x="15" y="2"/>
                    </a:lnTo>
                    <a:lnTo>
                      <a:pt x="13" y="1"/>
                    </a:lnTo>
                    <a:lnTo>
                      <a:pt x="12" y="1"/>
                    </a:lnTo>
                    <a:lnTo>
                      <a:pt x="11" y="0"/>
                    </a:lnTo>
                    <a:lnTo>
                      <a:pt x="10" y="0"/>
                    </a:lnTo>
                    <a:lnTo>
                      <a:pt x="8" y="0"/>
                    </a:lnTo>
                    <a:lnTo>
                      <a:pt x="7" y="0"/>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80" name="Freeform 208"/>
              <p:cNvSpPr>
                <a:spLocks/>
              </p:cNvSpPr>
              <p:nvPr/>
            </p:nvSpPr>
            <p:spPr bwMode="auto">
              <a:xfrm>
                <a:off x="2769" y="1797"/>
                <a:ext cx="15" cy="6"/>
              </a:xfrm>
              <a:custGeom>
                <a:avLst/>
                <a:gdLst/>
                <a:ahLst/>
                <a:cxnLst>
                  <a:cxn ang="0">
                    <a:pos x="4" y="1"/>
                  </a:cxn>
                  <a:cxn ang="0">
                    <a:pos x="4" y="1"/>
                  </a:cxn>
                  <a:cxn ang="0">
                    <a:pos x="3" y="2"/>
                  </a:cxn>
                  <a:cxn ang="0">
                    <a:pos x="2" y="3"/>
                  </a:cxn>
                  <a:cxn ang="0">
                    <a:pos x="2" y="4"/>
                  </a:cxn>
                  <a:cxn ang="0">
                    <a:pos x="1" y="4"/>
                  </a:cxn>
                  <a:cxn ang="0">
                    <a:pos x="0" y="5"/>
                  </a:cxn>
                  <a:cxn ang="0">
                    <a:pos x="0" y="6"/>
                  </a:cxn>
                  <a:cxn ang="0">
                    <a:pos x="0" y="6"/>
                  </a:cxn>
                  <a:cxn ang="0">
                    <a:pos x="1" y="6"/>
                  </a:cxn>
                  <a:cxn ang="0">
                    <a:pos x="2" y="6"/>
                  </a:cxn>
                  <a:cxn ang="0">
                    <a:pos x="4" y="6"/>
                  </a:cxn>
                  <a:cxn ang="0">
                    <a:pos x="5" y="6"/>
                  </a:cxn>
                  <a:cxn ang="0">
                    <a:pos x="6" y="6"/>
                  </a:cxn>
                  <a:cxn ang="0">
                    <a:pos x="8" y="6"/>
                  </a:cxn>
                  <a:cxn ang="0">
                    <a:pos x="9" y="6"/>
                  </a:cxn>
                  <a:cxn ang="0">
                    <a:pos x="10" y="6"/>
                  </a:cxn>
                  <a:cxn ang="0">
                    <a:pos x="11" y="6"/>
                  </a:cxn>
                  <a:cxn ang="0">
                    <a:pos x="12" y="6"/>
                  </a:cxn>
                  <a:cxn ang="0">
                    <a:pos x="14" y="6"/>
                  </a:cxn>
                  <a:cxn ang="0">
                    <a:pos x="15" y="5"/>
                  </a:cxn>
                  <a:cxn ang="0">
                    <a:pos x="15" y="4"/>
                  </a:cxn>
                  <a:cxn ang="0">
                    <a:pos x="14" y="3"/>
                  </a:cxn>
                  <a:cxn ang="0">
                    <a:pos x="12" y="2"/>
                  </a:cxn>
                  <a:cxn ang="0">
                    <a:pos x="11" y="2"/>
                  </a:cxn>
                  <a:cxn ang="0">
                    <a:pos x="9" y="1"/>
                  </a:cxn>
                  <a:cxn ang="0">
                    <a:pos x="7" y="0"/>
                  </a:cxn>
                  <a:cxn ang="0">
                    <a:pos x="6" y="0"/>
                  </a:cxn>
                  <a:cxn ang="0">
                    <a:pos x="4" y="1"/>
                  </a:cxn>
                </a:cxnLst>
                <a:rect l="0" t="0" r="r" b="b"/>
                <a:pathLst>
                  <a:path w="15" h="6">
                    <a:moveTo>
                      <a:pt x="4" y="1"/>
                    </a:moveTo>
                    <a:lnTo>
                      <a:pt x="4" y="1"/>
                    </a:lnTo>
                    <a:lnTo>
                      <a:pt x="3" y="2"/>
                    </a:lnTo>
                    <a:lnTo>
                      <a:pt x="2" y="3"/>
                    </a:lnTo>
                    <a:lnTo>
                      <a:pt x="2" y="4"/>
                    </a:lnTo>
                    <a:lnTo>
                      <a:pt x="1" y="4"/>
                    </a:lnTo>
                    <a:lnTo>
                      <a:pt x="0" y="5"/>
                    </a:lnTo>
                    <a:lnTo>
                      <a:pt x="0" y="6"/>
                    </a:lnTo>
                    <a:lnTo>
                      <a:pt x="0" y="6"/>
                    </a:lnTo>
                    <a:lnTo>
                      <a:pt x="1" y="6"/>
                    </a:lnTo>
                    <a:lnTo>
                      <a:pt x="2" y="6"/>
                    </a:lnTo>
                    <a:lnTo>
                      <a:pt x="4" y="6"/>
                    </a:lnTo>
                    <a:lnTo>
                      <a:pt x="5" y="6"/>
                    </a:lnTo>
                    <a:lnTo>
                      <a:pt x="6" y="6"/>
                    </a:lnTo>
                    <a:lnTo>
                      <a:pt x="8" y="6"/>
                    </a:lnTo>
                    <a:lnTo>
                      <a:pt x="9" y="6"/>
                    </a:lnTo>
                    <a:lnTo>
                      <a:pt x="10" y="6"/>
                    </a:lnTo>
                    <a:lnTo>
                      <a:pt x="11" y="6"/>
                    </a:lnTo>
                    <a:lnTo>
                      <a:pt x="12" y="6"/>
                    </a:lnTo>
                    <a:lnTo>
                      <a:pt x="14" y="6"/>
                    </a:lnTo>
                    <a:lnTo>
                      <a:pt x="15" y="5"/>
                    </a:lnTo>
                    <a:lnTo>
                      <a:pt x="15" y="4"/>
                    </a:lnTo>
                    <a:lnTo>
                      <a:pt x="14" y="3"/>
                    </a:lnTo>
                    <a:lnTo>
                      <a:pt x="12" y="2"/>
                    </a:lnTo>
                    <a:lnTo>
                      <a:pt x="11" y="2"/>
                    </a:lnTo>
                    <a:lnTo>
                      <a:pt x="9" y="1"/>
                    </a:lnTo>
                    <a:lnTo>
                      <a:pt x="7" y="0"/>
                    </a:lnTo>
                    <a:lnTo>
                      <a:pt x="6" y="0"/>
                    </a:lnTo>
                    <a:lnTo>
                      <a:pt x="4" y="1"/>
                    </a:lnTo>
                    <a:close/>
                  </a:path>
                </a:pathLst>
              </a:custGeom>
              <a:solidFill>
                <a:srgbClr val="9ED4DE"/>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81" name="Freeform 209"/>
              <p:cNvSpPr>
                <a:spLocks/>
              </p:cNvSpPr>
              <p:nvPr/>
            </p:nvSpPr>
            <p:spPr bwMode="auto">
              <a:xfrm>
                <a:off x="2792" y="1735"/>
                <a:ext cx="49" cy="82"/>
              </a:xfrm>
              <a:custGeom>
                <a:avLst/>
                <a:gdLst/>
                <a:ahLst/>
                <a:cxnLst>
                  <a:cxn ang="0">
                    <a:pos x="7" y="78"/>
                  </a:cxn>
                  <a:cxn ang="0">
                    <a:pos x="9" y="78"/>
                  </a:cxn>
                  <a:cxn ang="0">
                    <a:pos x="11" y="78"/>
                  </a:cxn>
                  <a:cxn ang="0">
                    <a:pos x="13" y="78"/>
                  </a:cxn>
                  <a:cxn ang="0">
                    <a:pos x="16" y="77"/>
                  </a:cxn>
                  <a:cxn ang="0">
                    <a:pos x="19" y="77"/>
                  </a:cxn>
                  <a:cxn ang="0">
                    <a:pos x="22" y="77"/>
                  </a:cxn>
                  <a:cxn ang="0">
                    <a:pos x="26" y="77"/>
                  </a:cxn>
                  <a:cxn ang="0">
                    <a:pos x="30" y="77"/>
                  </a:cxn>
                  <a:cxn ang="0">
                    <a:pos x="34" y="77"/>
                  </a:cxn>
                  <a:cxn ang="0">
                    <a:pos x="37" y="77"/>
                  </a:cxn>
                  <a:cxn ang="0">
                    <a:pos x="41" y="78"/>
                  </a:cxn>
                  <a:cxn ang="0">
                    <a:pos x="45" y="79"/>
                  </a:cxn>
                  <a:cxn ang="0">
                    <a:pos x="47" y="80"/>
                  </a:cxn>
                  <a:cxn ang="0">
                    <a:pos x="49" y="82"/>
                  </a:cxn>
                  <a:cxn ang="0">
                    <a:pos x="0" y="82"/>
                  </a:cxn>
                  <a:cxn ang="0">
                    <a:pos x="0" y="80"/>
                  </a:cxn>
                  <a:cxn ang="0">
                    <a:pos x="0" y="79"/>
                  </a:cxn>
                  <a:cxn ang="0">
                    <a:pos x="0" y="77"/>
                  </a:cxn>
                  <a:cxn ang="0">
                    <a:pos x="0" y="76"/>
                  </a:cxn>
                  <a:cxn ang="0">
                    <a:pos x="0" y="74"/>
                  </a:cxn>
                  <a:cxn ang="0">
                    <a:pos x="0" y="72"/>
                  </a:cxn>
                  <a:cxn ang="0">
                    <a:pos x="0" y="70"/>
                  </a:cxn>
                  <a:cxn ang="0">
                    <a:pos x="1" y="68"/>
                  </a:cxn>
                  <a:cxn ang="0">
                    <a:pos x="1" y="66"/>
                  </a:cxn>
                  <a:cxn ang="0">
                    <a:pos x="1" y="64"/>
                  </a:cxn>
                  <a:cxn ang="0">
                    <a:pos x="1" y="62"/>
                  </a:cxn>
                  <a:cxn ang="0">
                    <a:pos x="1" y="60"/>
                  </a:cxn>
                  <a:cxn ang="0">
                    <a:pos x="2" y="58"/>
                  </a:cxn>
                  <a:cxn ang="0">
                    <a:pos x="2" y="56"/>
                  </a:cxn>
                  <a:cxn ang="0">
                    <a:pos x="2" y="53"/>
                  </a:cxn>
                  <a:cxn ang="0">
                    <a:pos x="2" y="52"/>
                  </a:cxn>
                  <a:cxn ang="0">
                    <a:pos x="2" y="50"/>
                  </a:cxn>
                  <a:cxn ang="0">
                    <a:pos x="2" y="48"/>
                  </a:cxn>
                  <a:cxn ang="0">
                    <a:pos x="2" y="46"/>
                  </a:cxn>
                  <a:cxn ang="0">
                    <a:pos x="3" y="44"/>
                  </a:cxn>
                  <a:cxn ang="0">
                    <a:pos x="3" y="43"/>
                  </a:cxn>
                  <a:cxn ang="0">
                    <a:pos x="3" y="41"/>
                  </a:cxn>
                  <a:cxn ang="0">
                    <a:pos x="3" y="40"/>
                  </a:cxn>
                  <a:cxn ang="0">
                    <a:pos x="3" y="38"/>
                  </a:cxn>
                  <a:cxn ang="0">
                    <a:pos x="4" y="35"/>
                  </a:cxn>
                  <a:cxn ang="0">
                    <a:pos x="4" y="33"/>
                  </a:cxn>
                  <a:cxn ang="0">
                    <a:pos x="4" y="31"/>
                  </a:cxn>
                  <a:cxn ang="0">
                    <a:pos x="4" y="28"/>
                  </a:cxn>
                  <a:cxn ang="0">
                    <a:pos x="4" y="26"/>
                  </a:cxn>
                  <a:cxn ang="0">
                    <a:pos x="4" y="24"/>
                  </a:cxn>
                  <a:cxn ang="0">
                    <a:pos x="4" y="23"/>
                  </a:cxn>
                  <a:cxn ang="0">
                    <a:pos x="5" y="21"/>
                  </a:cxn>
                  <a:cxn ang="0">
                    <a:pos x="5" y="19"/>
                  </a:cxn>
                  <a:cxn ang="0">
                    <a:pos x="5" y="17"/>
                  </a:cxn>
                  <a:cxn ang="0">
                    <a:pos x="5" y="16"/>
                  </a:cxn>
                  <a:cxn ang="0">
                    <a:pos x="5" y="14"/>
                  </a:cxn>
                  <a:cxn ang="0">
                    <a:pos x="6" y="12"/>
                  </a:cxn>
                  <a:cxn ang="0">
                    <a:pos x="6" y="10"/>
                  </a:cxn>
                  <a:cxn ang="0">
                    <a:pos x="6" y="8"/>
                  </a:cxn>
                  <a:cxn ang="0">
                    <a:pos x="6" y="7"/>
                  </a:cxn>
                  <a:cxn ang="0">
                    <a:pos x="6" y="5"/>
                  </a:cxn>
                  <a:cxn ang="0">
                    <a:pos x="6" y="3"/>
                  </a:cxn>
                  <a:cxn ang="0">
                    <a:pos x="6" y="1"/>
                  </a:cxn>
                  <a:cxn ang="0">
                    <a:pos x="6" y="0"/>
                  </a:cxn>
                  <a:cxn ang="0">
                    <a:pos x="9" y="1"/>
                  </a:cxn>
                </a:cxnLst>
                <a:rect l="0" t="0" r="r" b="b"/>
                <a:pathLst>
                  <a:path w="49" h="82">
                    <a:moveTo>
                      <a:pt x="9" y="1"/>
                    </a:moveTo>
                    <a:lnTo>
                      <a:pt x="7" y="78"/>
                    </a:lnTo>
                    <a:lnTo>
                      <a:pt x="8" y="78"/>
                    </a:lnTo>
                    <a:lnTo>
                      <a:pt x="9" y="78"/>
                    </a:lnTo>
                    <a:lnTo>
                      <a:pt x="10" y="78"/>
                    </a:lnTo>
                    <a:lnTo>
                      <a:pt x="11" y="78"/>
                    </a:lnTo>
                    <a:lnTo>
                      <a:pt x="12" y="78"/>
                    </a:lnTo>
                    <a:lnTo>
                      <a:pt x="13" y="78"/>
                    </a:lnTo>
                    <a:lnTo>
                      <a:pt x="14" y="77"/>
                    </a:lnTo>
                    <a:lnTo>
                      <a:pt x="16" y="77"/>
                    </a:lnTo>
                    <a:lnTo>
                      <a:pt x="17" y="77"/>
                    </a:lnTo>
                    <a:lnTo>
                      <a:pt x="19" y="77"/>
                    </a:lnTo>
                    <a:lnTo>
                      <a:pt x="20" y="77"/>
                    </a:lnTo>
                    <a:lnTo>
                      <a:pt x="22" y="77"/>
                    </a:lnTo>
                    <a:lnTo>
                      <a:pt x="24" y="77"/>
                    </a:lnTo>
                    <a:lnTo>
                      <a:pt x="26" y="77"/>
                    </a:lnTo>
                    <a:lnTo>
                      <a:pt x="27" y="77"/>
                    </a:lnTo>
                    <a:lnTo>
                      <a:pt x="30" y="77"/>
                    </a:lnTo>
                    <a:lnTo>
                      <a:pt x="31" y="77"/>
                    </a:lnTo>
                    <a:lnTo>
                      <a:pt x="34" y="77"/>
                    </a:lnTo>
                    <a:lnTo>
                      <a:pt x="36" y="77"/>
                    </a:lnTo>
                    <a:lnTo>
                      <a:pt x="37" y="77"/>
                    </a:lnTo>
                    <a:lnTo>
                      <a:pt x="40" y="78"/>
                    </a:lnTo>
                    <a:lnTo>
                      <a:pt x="41" y="78"/>
                    </a:lnTo>
                    <a:lnTo>
                      <a:pt x="43" y="79"/>
                    </a:lnTo>
                    <a:lnTo>
                      <a:pt x="45" y="79"/>
                    </a:lnTo>
                    <a:lnTo>
                      <a:pt x="46" y="79"/>
                    </a:lnTo>
                    <a:lnTo>
                      <a:pt x="47" y="80"/>
                    </a:lnTo>
                    <a:lnTo>
                      <a:pt x="49" y="81"/>
                    </a:lnTo>
                    <a:lnTo>
                      <a:pt x="49" y="82"/>
                    </a:lnTo>
                    <a:lnTo>
                      <a:pt x="0" y="82"/>
                    </a:lnTo>
                    <a:lnTo>
                      <a:pt x="0" y="82"/>
                    </a:lnTo>
                    <a:lnTo>
                      <a:pt x="0" y="81"/>
                    </a:lnTo>
                    <a:lnTo>
                      <a:pt x="0" y="80"/>
                    </a:lnTo>
                    <a:lnTo>
                      <a:pt x="0" y="79"/>
                    </a:lnTo>
                    <a:lnTo>
                      <a:pt x="0" y="79"/>
                    </a:lnTo>
                    <a:lnTo>
                      <a:pt x="0" y="78"/>
                    </a:lnTo>
                    <a:lnTo>
                      <a:pt x="0" y="77"/>
                    </a:lnTo>
                    <a:lnTo>
                      <a:pt x="0" y="77"/>
                    </a:lnTo>
                    <a:lnTo>
                      <a:pt x="0" y="76"/>
                    </a:lnTo>
                    <a:lnTo>
                      <a:pt x="0" y="75"/>
                    </a:lnTo>
                    <a:lnTo>
                      <a:pt x="0" y="74"/>
                    </a:lnTo>
                    <a:lnTo>
                      <a:pt x="0" y="73"/>
                    </a:lnTo>
                    <a:lnTo>
                      <a:pt x="0" y="72"/>
                    </a:lnTo>
                    <a:lnTo>
                      <a:pt x="0" y="71"/>
                    </a:lnTo>
                    <a:lnTo>
                      <a:pt x="0" y="70"/>
                    </a:lnTo>
                    <a:lnTo>
                      <a:pt x="1" y="69"/>
                    </a:lnTo>
                    <a:lnTo>
                      <a:pt x="1" y="68"/>
                    </a:lnTo>
                    <a:lnTo>
                      <a:pt x="1" y="67"/>
                    </a:lnTo>
                    <a:lnTo>
                      <a:pt x="1" y="66"/>
                    </a:lnTo>
                    <a:lnTo>
                      <a:pt x="1" y="65"/>
                    </a:lnTo>
                    <a:lnTo>
                      <a:pt x="1" y="64"/>
                    </a:lnTo>
                    <a:lnTo>
                      <a:pt x="1" y="63"/>
                    </a:lnTo>
                    <a:lnTo>
                      <a:pt x="1" y="62"/>
                    </a:lnTo>
                    <a:lnTo>
                      <a:pt x="1" y="61"/>
                    </a:lnTo>
                    <a:lnTo>
                      <a:pt x="1" y="60"/>
                    </a:lnTo>
                    <a:lnTo>
                      <a:pt x="2" y="59"/>
                    </a:lnTo>
                    <a:lnTo>
                      <a:pt x="2" y="58"/>
                    </a:lnTo>
                    <a:lnTo>
                      <a:pt x="2" y="57"/>
                    </a:lnTo>
                    <a:lnTo>
                      <a:pt x="2" y="56"/>
                    </a:lnTo>
                    <a:lnTo>
                      <a:pt x="2" y="55"/>
                    </a:lnTo>
                    <a:lnTo>
                      <a:pt x="2" y="53"/>
                    </a:lnTo>
                    <a:lnTo>
                      <a:pt x="2" y="53"/>
                    </a:lnTo>
                    <a:lnTo>
                      <a:pt x="2" y="52"/>
                    </a:lnTo>
                    <a:lnTo>
                      <a:pt x="2" y="51"/>
                    </a:lnTo>
                    <a:lnTo>
                      <a:pt x="2" y="50"/>
                    </a:lnTo>
                    <a:lnTo>
                      <a:pt x="2" y="49"/>
                    </a:lnTo>
                    <a:lnTo>
                      <a:pt x="2" y="48"/>
                    </a:lnTo>
                    <a:lnTo>
                      <a:pt x="2" y="47"/>
                    </a:lnTo>
                    <a:lnTo>
                      <a:pt x="2" y="46"/>
                    </a:lnTo>
                    <a:lnTo>
                      <a:pt x="3" y="45"/>
                    </a:lnTo>
                    <a:lnTo>
                      <a:pt x="3" y="44"/>
                    </a:lnTo>
                    <a:lnTo>
                      <a:pt x="3" y="44"/>
                    </a:lnTo>
                    <a:lnTo>
                      <a:pt x="3" y="43"/>
                    </a:lnTo>
                    <a:lnTo>
                      <a:pt x="3" y="42"/>
                    </a:lnTo>
                    <a:lnTo>
                      <a:pt x="3" y="41"/>
                    </a:lnTo>
                    <a:lnTo>
                      <a:pt x="3" y="40"/>
                    </a:lnTo>
                    <a:lnTo>
                      <a:pt x="3" y="40"/>
                    </a:lnTo>
                    <a:lnTo>
                      <a:pt x="3" y="39"/>
                    </a:lnTo>
                    <a:lnTo>
                      <a:pt x="3" y="38"/>
                    </a:lnTo>
                    <a:lnTo>
                      <a:pt x="4" y="36"/>
                    </a:lnTo>
                    <a:lnTo>
                      <a:pt x="4" y="35"/>
                    </a:lnTo>
                    <a:lnTo>
                      <a:pt x="4" y="34"/>
                    </a:lnTo>
                    <a:lnTo>
                      <a:pt x="4" y="33"/>
                    </a:lnTo>
                    <a:lnTo>
                      <a:pt x="4" y="32"/>
                    </a:lnTo>
                    <a:lnTo>
                      <a:pt x="4" y="31"/>
                    </a:lnTo>
                    <a:lnTo>
                      <a:pt x="4" y="30"/>
                    </a:lnTo>
                    <a:lnTo>
                      <a:pt x="4" y="28"/>
                    </a:lnTo>
                    <a:lnTo>
                      <a:pt x="4" y="27"/>
                    </a:lnTo>
                    <a:lnTo>
                      <a:pt x="4" y="26"/>
                    </a:lnTo>
                    <a:lnTo>
                      <a:pt x="4" y="25"/>
                    </a:lnTo>
                    <a:lnTo>
                      <a:pt x="4" y="24"/>
                    </a:lnTo>
                    <a:lnTo>
                      <a:pt x="4" y="23"/>
                    </a:lnTo>
                    <a:lnTo>
                      <a:pt x="4" y="23"/>
                    </a:lnTo>
                    <a:lnTo>
                      <a:pt x="4" y="22"/>
                    </a:lnTo>
                    <a:lnTo>
                      <a:pt x="5" y="21"/>
                    </a:lnTo>
                    <a:lnTo>
                      <a:pt x="5" y="20"/>
                    </a:lnTo>
                    <a:lnTo>
                      <a:pt x="5" y="19"/>
                    </a:lnTo>
                    <a:lnTo>
                      <a:pt x="5" y="18"/>
                    </a:lnTo>
                    <a:lnTo>
                      <a:pt x="5" y="17"/>
                    </a:lnTo>
                    <a:lnTo>
                      <a:pt x="5" y="17"/>
                    </a:lnTo>
                    <a:lnTo>
                      <a:pt x="5" y="16"/>
                    </a:lnTo>
                    <a:lnTo>
                      <a:pt x="5" y="15"/>
                    </a:lnTo>
                    <a:lnTo>
                      <a:pt x="5" y="14"/>
                    </a:lnTo>
                    <a:lnTo>
                      <a:pt x="6" y="14"/>
                    </a:lnTo>
                    <a:lnTo>
                      <a:pt x="6" y="12"/>
                    </a:lnTo>
                    <a:lnTo>
                      <a:pt x="6" y="11"/>
                    </a:lnTo>
                    <a:lnTo>
                      <a:pt x="6" y="10"/>
                    </a:lnTo>
                    <a:lnTo>
                      <a:pt x="6" y="9"/>
                    </a:lnTo>
                    <a:lnTo>
                      <a:pt x="6" y="8"/>
                    </a:lnTo>
                    <a:lnTo>
                      <a:pt x="6" y="7"/>
                    </a:lnTo>
                    <a:lnTo>
                      <a:pt x="6" y="7"/>
                    </a:lnTo>
                    <a:lnTo>
                      <a:pt x="6" y="6"/>
                    </a:lnTo>
                    <a:lnTo>
                      <a:pt x="6" y="5"/>
                    </a:lnTo>
                    <a:lnTo>
                      <a:pt x="6" y="4"/>
                    </a:lnTo>
                    <a:lnTo>
                      <a:pt x="6" y="3"/>
                    </a:lnTo>
                    <a:lnTo>
                      <a:pt x="6" y="3"/>
                    </a:lnTo>
                    <a:lnTo>
                      <a:pt x="6" y="1"/>
                    </a:lnTo>
                    <a:lnTo>
                      <a:pt x="6" y="0"/>
                    </a:lnTo>
                    <a:lnTo>
                      <a:pt x="6" y="0"/>
                    </a:lnTo>
                    <a:lnTo>
                      <a:pt x="6" y="0"/>
                    </a:lnTo>
                    <a:lnTo>
                      <a:pt x="9"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sp>
            <p:nvSpPr>
              <p:cNvPr id="3282" name="Freeform 210"/>
              <p:cNvSpPr>
                <a:spLocks/>
              </p:cNvSpPr>
              <p:nvPr/>
            </p:nvSpPr>
            <p:spPr bwMode="auto">
              <a:xfrm>
                <a:off x="2818" y="1737"/>
                <a:ext cx="7" cy="77"/>
              </a:xfrm>
              <a:custGeom>
                <a:avLst/>
                <a:gdLst/>
                <a:ahLst/>
                <a:cxnLst>
                  <a:cxn ang="0">
                    <a:pos x="2" y="1"/>
                  </a:cxn>
                  <a:cxn ang="0">
                    <a:pos x="1" y="2"/>
                  </a:cxn>
                  <a:cxn ang="0">
                    <a:pos x="1" y="5"/>
                  </a:cxn>
                  <a:cxn ang="0">
                    <a:pos x="0" y="8"/>
                  </a:cxn>
                  <a:cxn ang="0">
                    <a:pos x="0" y="11"/>
                  </a:cxn>
                  <a:cxn ang="0">
                    <a:pos x="0" y="14"/>
                  </a:cxn>
                  <a:cxn ang="0">
                    <a:pos x="0" y="18"/>
                  </a:cxn>
                  <a:cxn ang="0">
                    <a:pos x="0" y="20"/>
                  </a:cxn>
                  <a:cxn ang="0">
                    <a:pos x="0" y="23"/>
                  </a:cxn>
                  <a:cxn ang="0">
                    <a:pos x="0" y="26"/>
                  </a:cxn>
                  <a:cxn ang="0">
                    <a:pos x="0" y="29"/>
                  </a:cxn>
                  <a:cxn ang="0">
                    <a:pos x="0" y="33"/>
                  </a:cxn>
                  <a:cxn ang="0">
                    <a:pos x="0" y="37"/>
                  </a:cxn>
                  <a:cxn ang="0">
                    <a:pos x="0" y="41"/>
                  </a:cxn>
                  <a:cxn ang="0">
                    <a:pos x="1" y="45"/>
                  </a:cxn>
                  <a:cxn ang="0">
                    <a:pos x="1" y="49"/>
                  </a:cxn>
                  <a:cxn ang="0">
                    <a:pos x="2" y="53"/>
                  </a:cxn>
                  <a:cxn ang="0">
                    <a:pos x="2" y="57"/>
                  </a:cxn>
                  <a:cxn ang="0">
                    <a:pos x="2" y="61"/>
                  </a:cxn>
                  <a:cxn ang="0">
                    <a:pos x="2" y="64"/>
                  </a:cxn>
                  <a:cxn ang="0">
                    <a:pos x="2" y="68"/>
                  </a:cxn>
                  <a:cxn ang="0">
                    <a:pos x="2" y="71"/>
                  </a:cxn>
                  <a:cxn ang="0">
                    <a:pos x="2" y="73"/>
                  </a:cxn>
                  <a:cxn ang="0">
                    <a:pos x="2" y="76"/>
                  </a:cxn>
                  <a:cxn ang="0">
                    <a:pos x="3" y="77"/>
                  </a:cxn>
                  <a:cxn ang="0">
                    <a:pos x="7" y="77"/>
                  </a:cxn>
                  <a:cxn ang="0">
                    <a:pos x="6" y="74"/>
                  </a:cxn>
                  <a:cxn ang="0">
                    <a:pos x="6" y="71"/>
                  </a:cxn>
                  <a:cxn ang="0">
                    <a:pos x="6" y="68"/>
                  </a:cxn>
                  <a:cxn ang="0">
                    <a:pos x="6" y="64"/>
                  </a:cxn>
                  <a:cxn ang="0">
                    <a:pos x="6" y="60"/>
                  </a:cxn>
                  <a:cxn ang="0">
                    <a:pos x="6" y="57"/>
                  </a:cxn>
                  <a:cxn ang="0">
                    <a:pos x="6" y="54"/>
                  </a:cxn>
                  <a:cxn ang="0">
                    <a:pos x="6" y="52"/>
                  </a:cxn>
                  <a:cxn ang="0">
                    <a:pos x="6" y="49"/>
                  </a:cxn>
                  <a:cxn ang="0">
                    <a:pos x="6" y="46"/>
                  </a:cxn>
                  <a:cxn ang="0">
                    <a:pos x="6" y="43"/>
                  </a:cxn>
                  <a:cxn ang="0">
                    <a:pos x="6" y="40"/>
                  </a:cxn>
                  <a:cxn ang="0">
                    <a:pos x="6" y="36"/>
                  </a:cxn>
                  <a:cxn ang="0">
                    <a:pos x="6" y="33"/>
                  </a:cxn>
                  <a:cxn ang="0">
                    <a:pos x="6" y="30"/>
                  </a:cxn>
                  <a:cxn ang="0">
                    <a:pos x="6" y="27"/>
                  </a:cxn>
                  <a:cxn ang="0">
                    <a:pos x="6" y="24"/>
                  </a:cxn>
                  <a:cxn ang="0">
                    <a:pos x="5" y="21"/>
                  </a:cxn>
                  <a:cxn ang="0">
                    <a:pos x="5" y="19"/>
                  </a:cxn>
                  <a:cxn ang="0">
                    <a:pos x="5" y="16"/>
                  </a:cxn>
                  <a:cxn ang="0">
                    <a:pos x="4" y="12"/>
                  </a:cxn>
                  <a:cxn ang="0">
                    <a:pos x="4" y="8"/>
                  </a:cxn>
                  <a:cxn ang="0">
                    <a:pos x="3" y="5"/>
                  </a:cxn>
                  <a:cxn ang="0">
                    <a:pos x="2" y="2"/>
                  </a:cxn>
                  <a:cxn ang="0">
                    <a:pos x="2" y="0"/>
                  </a:cxn>
                </a:cxnLst>
                <a:rect l="0" t="0" r="r" b="b"/>
                <a:pathLst>
                  <a:path w="7" h="77">
                    <a:moveTo>
                      <a:pt x="2" y="0"/>
                    </a:moveTo>
                    <a:lnTo>
                      <a:pt x="2" y="0"/>
                    </a:lnTo>
                    <a:lnTo>
                      <a:pt x="2" y="1"/>
                    </a:lnTo>
                    <a:lnTo>
                      <a:pt x="1" y="1"/>
                    </a:lnTo>
                    <a:lnTo>
                      <a:pt x="1" y="2"/>
                    </a:lnTo>
                    <a:lnTo>
                      <a:pt x="1" y="2"/>
                    </a:lnTo>
                    <a:lnTo>
                      <a:pt x="1" y="3"/>
                    </a:lnTo>
                    <a:lnTo>
                      <a:pt x="1" y="4"/>
                    </a:lnTo>
                    <a:lnTo>
                      <a:pt x="1" y="5"/>
                    </a:lnTo>
                    <a:lnTo>
                      <a:pt x="0" y="6"/>
                    </a:lnTo>
                    <a:lnTo>
                      <a:pt x="0" y="7"/>
                    </a:lnTo>
                    <a:lnTo>
                      <a:pt x="0" y="8"/>
                    </a:lnTo>
                    <a:lnTo>
                      <a:pt x="0" y="10"/>
                    </a:lnTo>
                    <a:lnTo>
                      <a:pt x="0" y="10"/>
                    </a:lnTo>
                    <a:lnTo>
                      <a:pt x="0" y="11"/>
                    </a:lnTo>
                    <a:lnTo>
                      <a:pt x="0" y="12"/>
                    </a:lnTo>
                    <a:lnTo>
                      <a:pt x="0" y="13"/>
                    </a:lnTo>
                    <a:lnTo>
                      <a:pt x="0" y="14"/>
                    </a:lnTo>
                    <a:lnTo>
                      <a:pt x="0" y="16"/>
                    </a:lnTo>
                    <a:lnTo>
                      <a:pt x="0" y="17"/>
                    </a:lnTo>
                    <a:lnTo>
                      <a:pt x="0" y="18"/>
                    </a:lnTo>
                    <a:lnTo>
                      <a:pt x="0" y="18"/>
                    </a:lnTo>
                    <a:lnTo>
                      <a:pt x="0" y="19"/>
                    </a:lnTo>
                    <a:lnTo>
                      <a:pt x="0" y="20"/>
                    </a:lnTo>
                    <a:lnTo>
                      <a:pt x="0" y="21"/>
                    </a:lnTo>
                    <a:lnTo>
                      <a:pt x="0" y="22"/>
                    </a:lnTo>
                    <a:lnTo>
                      <a:pt x="0" y="23"/>
                    </a:lnTo>
                    <a:lnTo>
                      <a:pt x="0" y="24"/>
                    </a:lnTo>
                    <a:lnTo>
                      <a:pt x="0" y="25"/>
                    </a:lnTo>
                    <a:lnTo>
                      <a:pt x="0" y="26"/>
                    </a:lnTo>
                    <a:lnTo>
                      <a:pt x="0" y="27"/>
                    </a:lnTo>
                    <a:lnTo>
                      <a:pt x="0" y="28"/>
                    </a:lnTo>
                    <a:lnTo>
                      <a:pt x="0" y="29"/>
                    </a:lnTo>
                    <a:lnTo>
                      <a:pt x="0" y="30"/>
                    </a:lnTo>
                    <a:lnTo>
                      <a:pt x="0" y="32"/>
                    </a:lnTo>
                    <a:lnTo>
                      <a:pt x="0" y="33"/>
                    </a:lnTo>
                    <a:lnTo>
                      <a:pt x="0" y="34"/>
                    </a:lnTo>
                    <a:lnTo>
                      <a:pt x="0" y="36"/>
                    </a:lnTo>
                    <a:lnTo>
                      <a:pt x="0" y="37"/>
                    </a:lnTo>
                    <a:lnTo>
                      <a:pt x="0" y="38"/>
                    </a:lnTo>
                    <a:lnTo>
                      <a:pt x="0" y="39"/>
                    </a:lnTo>
                    <a:lnTo>
                      <a:pt x="0" y="41"/>
                    </a:lnTo>
                    <a:lnTo>
                      <a:pt x="1" y="42"/>
                    </a:lnTo>
                    <a:lnTo>
                      <a:pt x="1" y="43"/>
                    </a:lnTo>
                    <a:lnTo>
                      <a:pt x="1" y="45"/>
                    </a:lnTo>
                    <a:lnTo>
                      <a:pt x="1" y="46"/>
                    </a:lnTo>
                    <a:lnTo>
                      <a:pt x="1" y="48"/>
                    </a:lnTo>
                    <a:lnTo>
                      <a:pt x="1" y="49"/>
                    </a:lnTo>
                    <a:lnTo>
                      <a:pt x="1" y="50"/>
                    </a:lnTo>
                    <a:lnTo>
                      <a:pt x="1" y="51"/>
                    </a:lnTo>
                    <a:lnTo>
                      <a:pt x="2" y="53"/>
                    </a:lnTo>
                    <a:lnTo>
                      <a:pt x="2" y="54"/>
                    </a:lnTo>
                    <a:lnTo>
                      <a:pt x="2" y="56"/>
                    </a:lnTo>
                    <a:lnTo>
                      <a:pt x="2" y="57"/>
                    </a:lnTo>
                    <a:lnTo>
                      <a:pt x="2" y="58"/>
                    </a:lnTo>
                    <a:lnTo>
                      <a:pt x="2" y="59"/>
                    </a:lnTo>
                    <a:lnTo>
                      <a:pt x="2" y="61"/>
                    </a:lnTo>
                    <a:lnTo>
                      <a:pt x="2" y="62"/>
                    </a:lnTo>
                    <a:lnTo>
                      <a:pt x="2" y="63"/>
                    </a:lnTo>
                    <a:lnTo>
                      <a:pt x="2" y="64"/>
                    </a:lnTo>
                    <a:lnTo>
                      <a:pt x="2" y="66"/>
                    </a:lnTo>
                    <a:lnTo>
                      <a:pt x="2" y="67"/>
                    </a:lnTo>
                    <a:lnTo>
                      <a:pt x="2" y="68"/>
                    </a:lnTo>
                    <a:lnTo>
                      <a:pt x="2" y="69"/>
                    </a:lnTo>
                    <a:lnTo>
                      <a:pt x="2" y="70"/>
                    </a:lnTo>
                    <a:lnTo>
                      <a:pt x="2" y="71"/>
                    </a:lnTo>
                    <a:lnTo>
                      <a:pt x="2" y="72"/>
                    </a:lnTo>
                    <a:lnTo>
                      <a:pt x="2" y="73"/>
                    </a:lnTo>
                    <a:lnTo>
                      <a:pt x="2" y="73"/>
                    </a:lnTo>
                    <a:lnTo>
                      <a:pt x="2" y="74"/>
                    </a:lnTo>
                    <a:lnTo>
                      <a:pt x="2" y="75"/>
                    </a:lnTo>
                    <a:lnTo>
                      <a:pt x="2" y="76"/>
                    </a:lnTo>
                    <a:lnTo>
                      <a:pt x="2" y="77"/>
                    </a:lnTo>
                    <a:lnTo>
                      <a:pt x="2" y="77"/>
                    </a:lnTo>
                    <a:lnTo>
                      <a:pt x="3" y="77"/>
                    </a:lnTo>
                    <a:lnTo>
                      <a:pt x="7" y="77"/>
                    </a:lnTo>
                    <a:lnTo>
                      <a:pt x="7" y="77"/>
                    </a:lnTo>
                    <a:lnTo>
                      <a:pt x="7" y="77"/>
                    </a:lnTo>
                    <a:lnTo>
                      <a:pt x="6" y="76"/>
                    </a:lnTo>
                    <a:lnTo>
                      <a:pt x="6" y="76"/>
                    </a:lnTo>
                    <a:lnTo>
                      <a:pt x="6" y="74"/>
                    </a:lnTo>
                    <a:lnTo>
                      <a:pt x="6" y="73"/>
                    </a:lnTo>
                    <a:lnTo>
                      <a:pt x="6" y="72"/>
                    </a:lnTo>
                    <a:lnTo>
                      <a:pt x="6" y="71"/>
                    </a:lnTo>
                    <a:lnTo>
                      <a:pt x="6" y="70"/>
                    </a:lnTo>
                    <a:lnTo>
                      <a:pt x="6" y="69"/>
                    </a:lnTo>
                    <a:lnTo>
                      <a:pt x="6" y="68"/>
                    </a:lnTo>
                    <a:lnTo>
                      <a:pt x="6" y="67"/>
                    </a:lnTo>
                    <a:lnTo>
                      <a:pt x="6" y="66"/>
                    </a:lnTo>
                    <a:lnTo>
                      <a:pt x="6" y="64"/>
                    </a:lnTo>
                    <a:lnTo>
                      <a:pt x="6" y="63"/>
                    </a:lnTo>
                    <a:lnTo>
                      <a:pt x="6" y="62"/>
                    </a:lnTo>
                    <a:lnTo>
                      <a:pt x="6" y="60"/>
                    </a:lnTo>
                    <a:lnTo>
                      <a:pt x="6" y="59"/>
                    </a:lnTo>
                    <a:lnTo>
                      <a:pt x="6" y="58"/>
                    </a:lnTo>
                    <a:lnTo>
                      <a:pt x="6" y="57"/>
                    </a:lnTo>
                    <a:lnTo>
                      <a:pt x="6" y="56"/>
                    </a:lnTo>
                    <a:lnTo>
                      <a:pt x="6" y="56"/>
                    </a:lnTo>
                    <a:lnTo>
                      <a:pt x="6" y="54"/>
                    </a:lnTo>
                    <a:lnTo>
                      <a:pt x="6" y="54"/>
                    </a:lnTo>
                    <a:lnTo>
                      <a:pt x="6" y="53"/>
                    </a:lnTo>
                    <a:lnTo>
                      <a:pt x="6" y="52"/>
                    </a:lnTo>
                    <a:lnTo>
                      <a:pt x="6" y="51"/>
                    </a:lnTo>
                    <a:lnTo>
                      <a:pt x="6" y="50"/>
                    </a:lnTo>
                    <a:lnTo>
                      <a:pt x="6" y="49"/>
                    </a:lnTo>
                    <a:lnTo>
                      <a:pt x="6" y="48"/>
                    </a:lnTo>
                    <a:lnTo>
                      <a:pt x="6" y="47"/>
                    </a:lnTo>
                    <a:lnTo>
                      <a:pt x="6" y="46"/>
                    </a:lnTo>
                    <a:lnTo>
                      <a:pt x="6" y="45"/>
                    </a:lnTo>
                    <a:lnTo>
                      <a:pt x="6" y="44"/>
                    </a:lnTo>
                    <a:lnTo>
                      <a:pt x="6" y="43"/>
                    </a:lnTo>
                    <a:lnTo>
                      <a:pt x="6" y="42"/>
                    </a:lnTo>
                    <a:lnTo>
                      <a:pt x="6" y="41"/>
                    </a:lnTo>
                    <a:lnTo>
                      <a:pt x="6" y="40"/>
                    </a:lnTo>
                    <a:lnTo>
                      <a:pt x="6" y="39"/>
                    </a:lnTo>
                    <a:lnTo>
                      <a:pt x="6" y="38"/>
                    </a:lnTo>
                    <a:lnTo>
                      <a:pt x="6" y="36"/>
                    </a:lnTo>
                    <a:lnTo>
                      <a:pt x="6" y="36"/>
                    </a:lnTo>
                    <a:lnTo>
                      <a:pt x="6" y="34"/>
                    </a:lnTo>
                    <a:lnTo>
                      <a:pt x="6" y="33"/>
                    </a:lnTo>
                    <a:lnTo>
                      <a:pt x="6" y="32"/>
                    </a:lnTo>
                    <a:lnTo>
                      <a:pt x="6" y="31"/>
                    </a:lnTo>
                    <a:lnTo>
                      <a:pt x="6" y="30"/>
                    </a:lnTo>
                    <a:lnTo>
                      <a:pt x="6" y="29"/>
                    </a:lnTo>
                    <a:lnTo>
                      <a:pt x="6" y="28"/>
                    </a:lnTo>
                    <a:lnTo>
                      <a:pt x="6" y="27"/>
                    </a:lnTo>
                    <a:lnTo>
                      <a:pt x="6" y="26"/>
                    </a:lnTo>
                    <a:lnTo>
                      <a:pt x="6" y="25"/>
                    </a:lnTo>
                    <a:lnTo>
                      <a:pt x="6" y="24"/>
                    </a:lnTo>
                    <a:lnTo>
                      <a:pt x="6" y="23"/>
                    </a:lnTo>
                    <a:lnTo>
                      <a:pt x="5" y="22"/>
                    </a:lnTo>
                    <a:lnTo>
                      <a:pt x="5" y="21"/>
                    </a:lnTo>
                    <a:lnTo>
                      <a:pt x="5" y="20"/>
                    </a:lnTo>
                    <a:lnTo>
                      <a:pt x="5" y="20"/>
                    </a:lnTo>
                    <a:lnTo>
                      <a:pt x="5" y="19"/>
                    </a:lnTo>
                    <a:lnTo>
                      <a:pt x="5" y="18"/>
                    </a:lnTo>
                    <a:lnTo>
                      <a:pt x="5" y="17"/>
                    </a:lnTo>
                    <a:lnTo>
                      <a:pt x="5" y="16"/>
                    </a:lnTo>
                    <a:lnTo>
                      <a:pt x="5" y="14"/>
                    </a:lnTo>
                    <a:lnTo>
                      <a:pt x="5" y="13"/>
                    </a:lnTo>
                    <a:lnTo>
                      <a:pt x="4" y="12"/>
                    </a:lnTo>
                    <a:lnTo>
                      <a:pt x="4" y="10"/>
                    </a:lnTo>
                    <a:lnTo>
                      <a:pt x="4" y="9"/>
                    </a:lnTo>
                    <a:lnTo>
                      <a:pt x="4" y="8"/>
                    </a:lnTo>
                    <a:lnTo>
                      <a:pt x="3" y="7"/>
                    </a:lnTo>
                    <a:lnTo>
                      <a:pt x="3" y="6"/>
                    </a:lnTo>
                    <a:lnTo>
                      <a:pt x="3" y="5"/>
                    </a:lnTo>
                    <a:lnTo>
                      <a:pt x="3" y="4"/>
                    </a:lnTo>
                    <a:lnTo>
                      <a:pt x="3" y="3"/>
                    </a:lnTo>
                    <a:lnTo>
                      <a:pt x="2" y="2"/>
                    </a:lnTo>
                    <a:lnTo>
                      <a:pt x="2" y="1"/>
                    </a:lnTo>
                    <a:lnTo>
                      <a:pt x="2" y="1"/>
                    </a:lnTo>
                    <a:lnTo>
                      <a:pt x="2" y="0"/>
                    </a:lnTo>
                    <a:lnTo>
                      <a:pt x="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CA"/>
              </a:p>
            </p:txBody>
          </p:sp>
        </p:grpSp>
      </p:grpSp>
      <p:sp>
        <p:nvSpPr>
          <p:cNvPr id="217" name="Curved Down Arrow 216"/>
          <p:cNvSpPr/>
          <p:nvPr/>
        </p:nvSpPr>
        <p:spPr>
          <a:xfrm rot="20787136">
            <a:off x="1678238" y="2002391"/>
            <a:ext cx="1373419" cy="758735"/>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CA">
              <a:solidFill>
                <a:schemeClr val="tx1"/>
              </a:solidFill>
            </a:endParaRPr>
          </a:p>
        </p:txBody>
      </p:sp>
      <p:sp>
        <p:nvSpPr>
          <p:cNvPr id="218" name="Curved Down Arrow 217"/>
          <p:cNvSpPr/>
          <p:nvPr/>
        </p:nvSpPr>
        <p:spPr>
          <a:xfrm rot="973315">
            <a:off x="1804526" y="1671027"/>
            <a:ext cx="1563565" cy="686940"/>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CA">
              <a:solidFill>
                <a:schemeClr val="tx1"/>
              </a:solidFill>
            </a:endParaRPr>
          </a:p>
        </p:txBody>
      </p:sp>
      <p:sp>
        <p:nvSpPr>
          <p:cNvPr id="219" name="Curved Down Arrow 218"/>
          <p:cNvSpPr/>
          <p:nvPr/>
        </p:nvSpPr>
        <p:spPr>
          <a:xfrm>
            <a:off x="3419872" y="1508788"/>
            <a:ext cx="2952328" cy="1068397"/>
          </a:xfrm>
          <a:prstGeom prst="curved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CA">
              <a:solidFill>
                <a:schemeClr val="tx1"/>
              </a:solidFill>
            </a:endParaRPr>
          </a:p>
        </p:txBody>
      </p:sp>
      <p:pic>
        <p:nvPicPr>
          <p:cNvPr id="202"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327568000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19872" y="-23588"/>
            <a:ext cx="5688632" cy="860303"/>
          </a:xfrm>
        </p:spPr>
        <p:txBody>
          <a:bodyPr/>
          <a:lstStyle/>
          <a:p>
            <a:pPr algn="l"/>
            <a:r>
              <a:rPr lang="en-US" sz="2000" b="1" dirty="0" smtClean="0"/>
              <a:t>Fast track by Integration </a:t>
            </a:r>
            <a:r>
              <a:rPr lang="en-US" sz="2000" b="1" dirty="0"/>
              <a:t>of C</a:t>
            </a:r>
            <a:r>
              <a:rPr lang="en-US" sz="2000" b="1" dirty="0" smtClean="0"/>
              <a:t>onsolidated Technologies … by 2030 !</a:t>
            </a:r>
            <a:endParaRPr lang="en-US" sz="2000" b="1" dirty="0"/>
          </a:p>
        </p:txBody>
      </p:sp>
      <p:pic>
        <p:nvPicPr>
          <p:cNvPr id="5" name="Picture 3" descr="sabmarin#buhta"/>
          <p:cNvPicPr>
            <a:picLocks noChangeAspect="1" noChangeArrowheads="1"/>
          </p:cNvPicPr>
          <p:nvPr/>
        </p:nvPicPr>
        <p:blipFill>
          <a:blip r:embed="rId2" cstate="print"/>
          <a:srcRect/>
          <a:stretch>
            <a:fillRect/>
          </a:stretch>
        </p:blipFill>
        <p:spPr bwMode="auto">
          <a:xfrm>
            <a:off x="5688124" y="5372103"/>
            <a:ext cx="2362200" cy="1485900"/>
          </a:xfrm>
          <a:prstGeom prst="ellipse">
            <a:avLst/>
          </a:prstGeom>
          <a:ln>
            <a:noFill/>
          </a:ln>
          <a:effectLst>
            <a:softEdge rad="112500"/>
          </a:effectLst>
        </p:spPr>
      </p:pic>
      <p:sp>
        <p:nvSpPr>
          <p:cNvPr id="6" name="Freeform 5"/>
          <p:cNvSpPr/>
          <p:nvPr/>
        </p:nvSpPr>
        <p:spPr>
          <a:xfrm flipH="1">
            <a:off x="5400092" y="2492896"/>
            <a:ext cx="2304256" cy="357717"/>
          </a:xfrm>
          <a:custGeom>
            <a:avLst/>
            <a:gdLst>
              <a:gd name="connsiteX0" fmla="*/ 0 w 1943100"/>
              <a:gd name="connsiteY0" fmla="*/ 0 h 357717"/>
              <a:gd name="connsiteX1" fmla="*/ 723900 w 1943100"/>
              <a:gd name="connsiteY1" fmla="*/ 330200 h 357717"/>
              <a:gd name="connsiteX2" fmla="*/ 1943100 w 1943100"/>
              <a:gd name="connsiteY2" fmla="*/ 165100 h 357717"/>
            </a:gdLst>
            <a:ahLst/>
            <a:cxnLst>
              <a:cxn ang="0">
                <a:pos x="connsiteX0" y="connsiteY0"/>
              </a:cxn>
              <a:cxn ang="0">
                <a:pos x="connsiteX1" y="connsiteY1"/>
              </a:cxn>
              <a:cxn ang="0">
                <a:pos x="connsiteX2" y="connsiteY2"/>
              </a:cxn>
            </a:cxnLst>
            <a:rect l="l" t="t" r="r" b="b"/>
            <a:pathLst>
              <a:path w="1943100" h="357717">
                <a:moveTo>
                  <a:pt x="0" y="0"/>
                </a:moveTo>
                <a:cubicBezTo>
                  <a:pt x="200025" y="151341"/>
                  <a:pt x="400050" y="302683"/>
                  <a:pt x="723900" y="330200"/>
                </a:cubicBezTo>
                <a:cubicBezTo>
                  <a:pt x="1047750" y="357717"/>
                  <a:pt x="1495425" y="261408"/>
                  <a:pt x="1943100" y="165100"/>
                </a:cubicBezTo>
              </a:path>
            </a:pathLst>
          </a:cu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lang="en-US" sz="1800">
              <a:solidFill>
                <a:srgbClr val="CCFFCC"/>
              </a:solidFill>
              <a:latin typeface="Calibri"/>
            </a:endParaRPr>
          </a:p>
        </p:txBody>
      </p:sp>
      <p:sp>
        <p:nvSpPr>
          <p:cNvPr id="7" name="Freeform 6"/>
          <p:cNvSpPr/>
          <p:nvPr/>
        </p:nvSpPr>
        <p:spPr>
          <a:xfrm flipH="1">
            <a:off x="5472100" y="3989288"/>
            <a:ext cx="2146300" cy="2032000"/>
          </a:xfrm>
          <a:custGeom>
            <a:avLst/>
            <a:gdLst>
              <a:gd name="connsiteX0" fmla="*/ 0 w 2146300"/>
              <a:gd name="connsiteY0" fmla="*/ 2032000 h 2032000"/>
              <a:gd name="connsiteX1" fmla="*/ 546100 w 2146300"/>
              <a:gd name="connsiteY1" fmla="*/ 1485900 h 2032000"/>
              <a:gd name="connsiteX2" fmla="*/ 1346200 w 2146300"/>
              <a:gd name="connsiteY2" fmla="*/ 889000 h 2032000"/>
              <a:gd name="connsiteX3" fmla="*/ 2146300 w 2146300"/>
              <a:gd name="connsiteY3" fmla="*/ 0 h 2032000"/>
            </a:gdLst>
            <a:ahLst/>
            <a:cxnLst>
              <a:cxn ang="0">
                <a:pos x="connsiteX0" y="connsiteY0"/>
              </a:cxn>
              <a:cxn ang="0">
                <a:pos x="connsiteX1" y="connsiteY1"/>
              </a:cxn>
              <a:cxn ang="0">
                <a:pos x="connsiteX2" y="connsiteY2"/>
              </a:cxn>
              <a:cxn ang="0">
                <a:pos x="connsiteX3" y="connsiteY3"/>
              </a:cxn>
            </a:cxnLst>
            <a:rect l="l" t="t" r="r" b="b"/>
            <a:pathLst>
              <a:path w="2146300" h="2032000">
                <a:moveTo>
                  <a:pt x="0" y="2032000"/>
                </a:moveTo>
                <a:cubicBezTo>
                  <a:pt x="160866" y="1854200"/>
                  <a:pt x="321733" y="1676400"/>
                  <a:pt x="546100" y="1485900"/>
                </a:cubicBezTo>
                <a:cubicBezTo>
                  <a:pt x="770467" y="1295400"/>
                  <a:pt x="1079500" y="1136650"/>
                  <a:pt x="1346200" y="889000"/>
                </a:cubicBezTo>
                <a:cubicBezTo>
                  <a:pt x="1612900" y="641350"/>
                  <a:pt x="1879600" y="320675"/>
                  <a:pt x="2146300" y="0"/>
                </a:cubicBezTo>
              </a:path>
            </a:pathLst>
          </a:cu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lang="en-US" sz="1800">
              <a:solidFill>
                <a:prstClr val="black"/>
              </a:solidFill>
              <a:latin typeface="Calibri"/>
            </a:endParaRPr>
          </a:p>
        </p:txBody>
      </p:sp>
      <p:sp>
        <p:nvSpPr>
          <p:cNvPr id="8" name="Freeform 7"/>
          <p:cNvSpPr/>
          <p:nvPr/>
        </p:nvSpPr>
        <p:spPr>
          <a:xfrm>
            <a:off x="1943708" y="3429000"/>
            <a:ext cx="2146300" cy="2032000"/>
          </a:xfrm>
          <a:custGeom>
            <a:avLst/>
            <a:gdLst>
              <a:gd name="connsiteX0" fmla="*/ 0 w 2146300"/>
              <a:gd name="connsiteY0" fmla="*/ 2032000 h 2032000"/>
              <a:gd name="connsiteX1" fmla="*/ 546100 w 2146300"/>
              <a:gd name="connsiteY1" fmla="*/ 1485900 h 2032000"/>
              <a:gd name="connsiteX2" fmla="*/ 1346200 w 2146300"/>
              <a:gd name="connsiteY2" fmla="*/ 889000 h 2032000"/>
              <a:gd name="connsiteX3" fmla="*/ 2146300 w 2146300"/>
              <a:gd name="connsiteY3" fmla="*/ 0 h 2032000"/>
            </a:gdLst>
            <a:ahLst/>
            <a:cxnLst>
              <a:cxn ang="0">
                <a:pos x="connsiteX0" y="connsiteY0"/>
              </a:cxn>
              <a:cxn ang="0">
                <a:pos x="connsiteX1" y="connsiteY1"/>
              </a:cxn>
              <a:cxn ang="0">
                <a:pos x="connsiteX2" y="connsiteY2"/>
              </a:cxn>
              <a:cxn ang="0">
                <a:pos x="connsiteX3" y="connsiteY3"/>
              </a:cxn>
            </a:cxnLst>
            <a:rect l="l" t="t" r="r" b="b"/>
            <a:pathLst>
              <a:path w="2146300" h="2032000">
                <a:moveTo>
                  <a:pt x="0" y="2032000"/>
                </a:moveTo>
                <a:cubicBezTo>
                  <a:pt x="160866" y="1854200"/>
                  <a:pt x="321733" y="1676400"/>
                  <a:pt x="546100" y="1485900"/>
                </a:cubicBezTo>
                <a:cubicBezTo>
                  <a:pt x="770467" y="1295400"/>
                  <a:pt x="1079500" y="1136650"/>
                  <a:pt x="1346200" y="889000"/>
                </a:cubicBezTo>
                <a:cubicBezTo>
                  <a:pt x="1612900" y="641350"/>
                  <a:pt x="1879600" y="320675"/>
                  <a:pt x="2146300" y="0"/>
                </a:cubicBezTo>
              </a:path>
            </a:pathLst>
          </a:cu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lang="en-US" sz="1800">
              <a:solidFill>
                <a:prstClr val="black"/>
              </a:solidFill>
              <a:latin typeface="Calibri"/>
            </a:endParaRPr>
          </a:p>
        </p:txBody>
      </p:sp>
      <p:sp>
        <p:nvSpPr>
          <p:cNvPr id="9" name="Freeform 8"/>
          <p:cNvSpPr/>
          <p:nvPr/>
        </p:nvSpPr>
        <p:spPr>
          <a:xfrm>
            <a:off x="2133600" y="2616200"/>
            <a:ext cx="1943100" cy="357717"/>
          </a:xfrm>
          <a:custGeom>
            <a:avLst/>
            <a:gdLst>
              <a:gd name="connsiteX0" fmla="*/ 0 w 1943100"/>
              <a:gd name="connsiteY0" fmla="*/ 0 h 357717"/>
              <a:gd name="connsiteX1" fmla="*/ 723900 w 1943100"/>
              <a:gd name="connsiteY1" fmla="*/ 330200 h 357717"/>
              <a:gd name="connsiteX2" fmla="*/ 1943100 w 1943100"/>
              <a:gd name="connsiteY2" fmla="*/ 165100 h 357717"/>
            </a:gdLst>
            <a:ahLst/>
            <a:cxnLst>
              <a:cxn ang="0">
                <a:pos x="connsiteX0" y="connsiteY0"/>
              </a:cxn>
              <a:cxn ang="0">
                <a:pos x="connsiteX1" y="connsiteY1"/>
              </a:cxn>
              <a:cxn ang="0">
                <a:pos x="connsiteX2" y="connsiteY2"/>
              </a:cxn>
            </a:cxnLst>
            <a:rect l="l" t="t" r="r" b="b"/>
            <a:pathLst>
              <a:path w="1943100" h="357717">
                <a:moveTo>
                  <a:pt x="0" y="0"/>
                </a:moveTo>
                <a:cubicBezTo>
                  <a:pt x="200025" y="151341"/>
                  <a:pt x="400050" y="302683"/>
                  <a:pt x="723900" y="330200"/>
                </a:cubicBezTo>
                <a:cubicBezTo>
                  <a:pt x="1047750" y="357717"/>
                  <a:pt x="1495425" y="261408"/>
                  <a:pt x="1943100" y="165100"/>
                </a:cubicBezTo>
              </a:path>
            </a:pathLst>
          </a:cu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lang="en-US" sz="1800">
              <a:solidFill>
                <a:prstClr val="black"/>
              </a:solidFill>
              <a:latin typeface="Calibri"/>
            </a:endParaRPr>
          </a:p>
        </p:txBody>
      </p:sp>
      <p:grpSp>
        <p:nvGrpSpPr>
          <p:cNvPr id="10" name="Group 77"/>
          <p:cNvGrpSpPr>
            <a:grpSpLocks/>
          </p:cNvGrpSpPr>
          <p:nvPr/>
        </p:nvGrpSpPr>
        <p:grpSpPr bwMode="auto">
          <a:xfrm>
            <a:off x="7344308" y="569979"/>
            <a:ext cx="1435100" cy="2667000"/>
            <a:chOff x="4226" y="469"/>
            <a:chExt cx="856" cy="1536"/>
          </a:xfrm>
          <a:effectLst>
            <a:outerShdw blurRad="50800" dist="38100" dir="10800000" algn="r" rotWithShape="0">
              <a:prstClr val="black">
                <a:alpha val="40000"/>
              </a:prstClr>
            </a:outerShdw>
          </a:effectLst>
        </p:grpSpPr>
        <p:grpSp>
          <p:nvGrpSpPr>
            <p:cNvPr id="11" name="Group 10"/>
            <p:cNvGrpSpPr>
              <a:grpSpLocks/>
            </p:cNvGrpSpPr>
            <p:nvPr/>
          </p:nvGrpSpPr>
          <p:grpSpPr bwMode="auto">
            <a:xfrm>
              <a:off x="4226" y="469"/>
              <a:ext cx="680" cy="1536"/>
              <a:chOff x="4226" y="469"/>
              <a:chExt cx="680" cy="1536"/>
            </a:xfrm>
          </p:grpSpPr>
          <p:sp>
            <p:nvSpPr>
              <p:cNvPr id="1069" name="Rectangle 79"/>
              <p:cNvSpPr>
                <a:spLocks noChangeArrowheads="1"/>
              </p:cNvSpPr>
              <p:nvPr/>
            </p:nvSpPr>
            <p:spPr bwMode="auto">
              <a:xfrm>
                <a:off x="4226" y="469"/>
                <a:ext cx="0" cy="89"/>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1000">
                    <a:solidFill>
                      <a:srgbClr val="000000"/>
                    </a:solidFill>
                    <a:latin typeface="Times New Roman" pitchFamily="18" charset="0"/>
                  </a:rPr>
                  <a:t> </a:t>
                </a:r>
                <a:endParaRPr lang="ru-RU" sz="2400">
                  <a:solidFill>
                    <a:prstClr val="black"/>
                  </a:solidFill>
                  <a:latin typeface="Times New Roman" pitchFamily="18" charset="0"/>
                </a:endParaRPr>
              </a:p>
            </p:txBody>
          </p:sp>
          <p:sp>
            <p:nvSpPr>
              <p:cNvPr id="1070" name="Oval 80"/>
              <p:cNvSpPr>
                <a:spLocks noChangeArrowheads="1"/>
              </p:cNvSpPr>
              <p:nvPr/>
            </p:nvSpPr>
            <p:spPr bwMode="auto">
              <a:xfrm>
                <a:off x="4284" y="1485"/>
                <a:ext cx="622" cy="520"/>
              </a:xfrm>
              <a:prstGeom prst="ellipse">
                <a:avLst/>
              </a:prstGeom>
              <a:solidFill>
                <a:srgbClr val="00008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1" name="Oval 81"/>
              <p:cNvSpPr>
                <a:spLocks noChangeArrowheads="1"/>
              </p:cNvSpPr>
              <p:nvPr/>
            </p:nvSpPr>
            <p:spPr bwMode="auto">
              <a:xfrm>
                <a:off x="4287" y="1488"/>
                <a:ext cx="616" cy="514"/>
              </a:xfrm>
              <a:prstGeom prst="ellipse">
                <a:avLst/>
              </a:prstGeom>
              <a:solidFill>
                <a:srgbClr val="00078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2" name="Oval 82"/>
              <p:cNvSpPr>
                <a:spLocks noChangeArrowheads="1"/>
              </p:cNvSpPr>
              <p:nvPr/>
            </p:nvSpPr>
            <p:spPr bwMode="auto">
              <a:xfrm>
                <a:off x="4288" y="1489"/>
                <a:ext cx="613" cy="512"/>
              </a:xfrm>
              <a:prstGeom prst="ellipse">
                <a:avLst/>
              </a:prstGeom>
              <a:solidFill>
                <a:srgbClr val="000D8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3" name="Oval 83"/>
              <p:cNvSpPr>
                <a:spLocks noChangeArrowheads="1"/>
              </p:cNvSpPr>
              <p:nvPr/>
            </p:nvSpPr>
            <p:spPr bwMode="auto">
              <a:xfrm>
                <a:off x="4290" y="1490"/>
                <a:ext cx="610" cy="510"/>
              </a:xfrm>
              <a:prstGeom prst="ellipse">
                <a:avLst/>
              </a:prstGeom>
              <a:solidFill>
                <a:srgbClr val="000F8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4" name="Oval 84"/>
              <p:cNvSpPr>
                <a:spLocks noChangeArrowheads="1"/>
              </p:cNvSpPr>
              <p:nvPr/>
            </p:nvSpPr>
            <p:spPr bwMode="auto">
              <a:xfrm>
                <a:off x="4291" y="1492"/>
                <a:ext cx="607" cy="506"/>
              </a:xfrm>
              <a:prstGeom prst="ellipse">
                <a:avLst/>
              </a:prstGeom>
              <a:solidFill>
                <a:srgbClr val="00118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5" name="Oval 85"/>
              <p:cNvSpPr>
                <a:spLocks noChangeArrowheads="1"/>
              </p:cNvSpPr>
              <p:nvPr/>
            </p:nvSpPr>
            <p:spPr bwMode="auto">
              <a:xfrm>
                <a:off x="4293" y="1493"/>
                <a:ext cx="603" cy="504"/>
              </a:xfrm>
              <a:prstGeom prst="ellipse">
                <a:avLst/>
              </a:prstGeom>
              <a:solidFill>
                <a:srgbClr val="00158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6" name="Oval 86"/>
              <p:cNvSpPr>
                <a:spLocks noChangeArrowheads="1"/>
              </p:cNvSpPr>
              <p:nvPr/>
            </p:nvSpPr>
            <p:spPr bwMode="auto">
              <a:xfrm>
                <a:off x="4295" y="1494"/>
                <a:ext cx="600" cy="502"/>
              </a:xfrm>
              <a:prstGeom prst="ellipse">
                <a:avLst/>
              </a:prstGeom>
              <a:solidFill>
                <a:srgbClr val="00168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7" name="Oval 87"/>
              <p:cNvSpPr>
                <a:spLocks noChangeArrowheads="1"/>
              </p:cNvSpPr>
              <p:nvPr/>
            </p:nvSpPr>
            <p:spPr bwMode="auto">
              <a:xfrm>
                <a:off x="4296" y="1496"/>
                <a:ext cx="597" cy="498"/>
              </a:xfrm>
              <a:prstGeom prst="ellipse">
                <a:avLst/>
              </a:prstGeom>
              <a:solidFill>
                <a:srgbClr val="00188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8" name="Oval 88"/>
              <p:cNvSpPr>
                <a:spLocks noChangeArrowheads="1"/>
              </p:cNvSpPr>
              <p:nvPr/>
            </p:nvSpPr>
            <p:spPr bwMode="auto">
              <a:xfrm>
                <a:off x="4298" y="1497"/>
                <a:ext cx="594" cy="496"/>
              </a:xfrm>
              <a:prstGeom prst="ellipse">
                <a:avLst/>
              </a:prstGeom>
              <a:solidFill>
                <a:srgbClr val="001B8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9" name="Oval 89"/>
              <p:cNvSpPr>
                <a:spLocks noChangeArrowheads="1"/>
              </p:cNvSpPr>
              <p:nvPr/>
            </p:nvSpPr>
            <p:spPr bwMode="auto">
              <a:xfrm>
                <a:off x="4299" y="1498"/>
                <a:ext cx="591" cy="494"/>
              </a:xfrm>
              <a:prstGeom prst="ellipse">
                <a:avLst/>
              </a:prstGeom>
              <a:solidFill>
                <a:srgbClr val="001C8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0" name="Oval 90"/>
              <p:cNvSpPr>
                <a:spLocks noChangeArrowheads="1"/>
              </p:cNvSpPr>
              <p:nvPr/>
            </p:nvSpPr>
            <p:spPr bwMode="auto">
              <a:xfrm>
                <a:off x="4301" y="1500"/>
                <a:ext cx="587" cy="490"/>
              </a:xfrm>
              <a:prstGeom prst="ellipse">
                <a:avLst/>
              </a:prstGeom>
              <a:solidFill>
                <a:srgbClr val="001E8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1" name="Oval 91"/>
              <p:cNvSpPr>
                <a:spLocks noChangeArrowheads="1"/>
              </p:cNvSpPr>
              <p:nvPr/>
            </p:nvSpPr>
            <p:spPr bwMode="auto">
              <a:xfrm>
                <a:off x="4303" y="1501"/>
                <a:ext cx="584" cy="488"/>
              </a:xfrm>
              <a:prstGeom prst="ellipse">
                <a:avLst/>
              </a:prstGeom>
              <a:solidFill>
                <a:srgbClr val="00218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2" name="Oval 92"/>
              <p:cNvSpPr>
                <a:spLocks noChangeArrowheads="1"/>
              </p:cNvSpPr>
              <p:nvPr/>
            </p:nvSpPr>
            <p:spPr bwMode="auto">
              <a:xfrm>
                <a:off x="4304" y="1502"/>
                <a:ext cx="581" cy="486"/>
              </a:xfrm>
              <a:prstGeom prst="ellipse">
                <a:avLst/>
              </a:prstGeom>
              <a:solidFill>
                <a:srgbClr val="00228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3" name="Oval 93"/>
              <p:cNvSpPr>
                <a:spLocks noChangeArrowheads="1"/>
              </p:cNvSpPr>
              <p:nvPr/>
            </p:nvSpPr>
            <p:spPr bwMode="auto">
              <a:xfrm>
                <a:off x="4306" y="1504"/>
                <a:ext cx="578" cy="482"/>
              </a:xfrm>
              <a:prstGeom prst="ellipse">
                <a:avLst/>
              </a:prstGeom>
              <a:solidFill>
                <a:srgbClr val="00238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4" name="Oval 94"/>
              <p:cNvSpPr>
                <a:spLocks noChangeArrowheads="1"/>
              </p:cNvSpPr>
              <p:nvPr/>
            </p:nvSpPr>
            <p:spPr bwMode="auto">
              <a:xfrm>
                <a:off x="4307" y="1505"/>
                <a:ext cx="575" cy="480"/>
              </a:xfrm>
              <a:prstGeom prst="ellipse">
                <a:avLst/>
              </a:prstGeom>
              <a:solidFill>
                <a:srgbClr val="00268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5" name="Oval 95"/>
              <p:cNvSpPr>
                <a:spLocks noChangeArrowheads="1"/>
              </p:cNvSpPr>
              <p:nvPr/>
            </p:nvSpPr>
            <p:spPr bwMode="auto">
              <a:xfrm>
                <a:off x="4309" y="1506"/>
                <a:ext cx="571" cy="478"/>
              </a:xfrm>
              <a:prstGeom prst="ellipse">
                <a:avLst/>
              </a:prstGeom>
              <a:solidFill>
                <a:srgbClr val="00278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6" name="Oval 96"/>
              <p:cNvSpPr>
                <a:spLocks noChangeArrowheads="1"/>
              </p:cNvSpPr>
              <p:nvPr/>
            </p:nvSpPr>
            <p:spPr bwMode="auto">
              <a:xfrm>
                <a:off x="4311" y="1508"/>
                <a:ext cx="568" cy="474"/>
              </a:xfrm>
              <a:prstGeom prst="ellipse">
                <a:avLst/>
              </a:prstGeom>
              <a:solidFill>
                <a:srgbClr val="00288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7" name="Oval 97"/>
              <p:cNvSpPr>
                <a:spLocks noChangeArrowheads="1"/>
              </p:cNvSpPr>
              <p:nvPr/>
            </p:nvSpPr>
            <p:spPr bwMode="auto">
              <a:xfrm>
                <a:off x="4312" y="1509"/>
                <a:ext cx="565" cy="472"/>
              </a:xfrm>
              <a:prstGeom prst="ellipse">
                <a:avLst/>
              </a:prstGeom>
              <a:solidFill>
                <a:srgbClr val="002B8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8" name="Oval 98"/>
              <p:cNvSpPr>
                <a:spLocks noChangeArrowheads="1"/>
              </p:cNvSpPr>
              <p:nvPr/>
            </p:nvSpPr>
            <p:spPr bwMode="auto">
              <a:xfrm>
                <a:off x="4314" y="1510"/>
                <a:ext cx="562" cy="470"/>
              </a:xfrm>
              <a:prstGeom prst="ellipse">
                <a:avLst/>
              </a:prstGeom>
              <a:solidFill>
                <a:srgbClr val="002C8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9" name="Oval 99"/>
              <p:cNvSpPr>
                <a:spLocks noChangeArrowheads="1"/>
              </p:cNvSpPr>
              <p:nvPr/>
            </p:nvSpPr>
            <p:spPr bwMode="auto">
              <a:xfrm>
                <a:off x="4316" y="1512"/>
                <a:ext cx="558" cy="466"/>
              </a:xfrm>
              <a:prstGeom prst="ellipse">
                <a:avLst/>
              </a:prstGeom>
              <a:solidFill>
                <a:srgbClr val="002E8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0" name="Oval 100"/>
              <p:cNvSpPr>
                <a:spLocks noChangeArrowheads="1"/>
              </p:cNvSpPr>
              <p:nvPr/>
            </p:nvSpPr>
            <p:spPr bwMode="auto">
              <a:xfrm>
                <a:off x="4317" y="1513"/>
                <a:ext cx="555" cy="464"/>
              </a:xfrm>
              <a:prstGeom prst="ellipse">
                <a:avLst/>
              </a:prstGeom>
              <a:solidFill>
                <a:srgbClr val="00308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1" name="Oval 101"/>
              <p:cNvSpPr>
                <a:spLocks noChangeArrowheads="1"/>
              </p:cNvSpPr>
              <p:nvPr/>
            </p:nvSpPr>
            <p:spPr bwMode="auto">
              <a:xfrm>
                <a:off x="4319" y="1514"/>
                <a:ext cx="552" cy="462"/>
              </a:xfrm>
              <a:prstGeom prst="ellipse">
                <a:avLst/>
              </a:prstGeom>
              <a:solidFill>
                <a:srgbClr val="00318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2" name="Oval 102"/>
              <p:cNvSpPr>
                <a:spLocks noChangeArrowheads="1"/>
              </p:cNvSpPr>
              <p:nvPr/>
            </p:nvSpPr>
            <p:spPr bwMode="auto">
              <a:xfrm>
                <a:off x="4320" y="1516"/>
                <a:ext cx="549" cy="458"/>
              </a:xfrm>
              <a:prstGeom prst="ellipse">
                <a:avLst/>
              </a:prstGeom>
              <a:solidFill>
                <a:srgbClr val="00338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3" name="Oval 103"/>
              <p:cNvSpPr>
                <a:spLocks noChangeArrowheads="1"/>
              </p:cNvSpPr>
              <p:nvPr/>
            </p:nvSpPr>
            <p:spPr bwMode="auto">
              <a:xfrm>
                <a:off x="4322" y="1517"/>
                <a:ext cx="546" cy="456"/>
              </a:xfrm>
              <a:prstGeom prst="ellipse">
                <a:avLst/>
              </a:prstGeom>
              <a:solidFill>
                <a:srgbClr val="00358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4" name="Oval 104"/>
              <p:cNvSpPr>
                <a:spLocks noChangeArrowheads="1"/>
              </p:cNvSpPr>
              <p:nvPr/>
            </p:nvSpPr>
            <p:spPr bwMode="auto">
              <a:xfrm>
                <a:off x="4324" y="1518"/>
                <a:ext cx="542" cy="454"/>
              </a:xfrm>
              <a:prstGeom prst="ellipse">
                <a:avLst/>
              </a:prstGeom>
              <a:solidFill>
                <a:srgbClr val="00368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5" name="Oval 105"/>
              <p:cNvSpPr>
                <a:spLocks noChangeArrowheads="1"/>
              </p:cNvSpPr>
              <p:nvPr/>
            </p:nvSpPr>
            <p:spPr bwMode="auto">
              <a:xfrm>
                <a:off x="4325" y="1520"/>
                <a:ext cx="539" cy="450"/>
              </a:xfrm>
              <a:prstGeom prst="ellipse">
                <a:avLst/>
              </a:prstGeom>
              <a:solidFill>
                <a:srgbClr val="00388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6" name="Oval 106"/>
              <p:cNvSpPr>
                <a:spLocks noChangeArrowheads="1"/>
              </p:cNvSpPr>
              <p:nvPr/>
            </p:nvSpPr>
            <p:spPr bwMode="auto">
              <a:xfrm>
                <a:off x="4327" y="1521"/>
                <a:ext cx="536" cy="447"/>
              </a:xfrm>
              <a:prstGeom prst="ellipse">
                <a:avLst/>
              </a:prstGeom>
              <a:solidFill>
                <a:srgbClr val="00398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7" name="Oval 107"/>
              <p:cNvSpPr>
                <a:spLocks noChangeArrowheads="1"/>
              </p:cNvSpPr>
              <p:nvPr/>
            </p:nvSpPr>
            <p:spPr bwMode="auto">
              <a:xfrm>
                <a:off x="4328" y="1522"/>
                <a:ext cx="533" cy="446"/>
              </a:xfrm>
              <a:prstGeom prst="ellipse">
                <a:avLst/>
              </a:prstGeom>
              <a:solidFill>
                <a:srgbClr val="003B8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8" name="Oval 108"/>
              <p:cNvSpPr>
                <a:spLocks noChangeArrowheads="1"/>
              </p:cNvSpPr>
              <p:nvPr/>
            </p:nvSpPr>
            <p:spPr bwMode="auto">
              <a:xfrm>
                <a:off x="4330" y="1524"/>
                <a:ext cx="529" cy="442"/>
              </a:xfrm>
              <a:prstGeom prst="ellipse">
                <a:avLst/>
              </a:prstGeom>
              <a:solidFill>
                <a:srgbClr val="003D8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9" name="Oval 109"/>
              <p:cNvSpPr>
                <a:spLocks noChangeArrowheads="1"/>
              </p:cNvSpPr>
              <p:nvPr/>
            </p:nvSpPr>
            <p:spPr bwMode="auto">
              <a:xfrm>
                <a:off x="4332" y="1525"/>
                <a:ext cx="526" cy="439"/>
              </a:xfrm>
              <a:prstGeom prst="ellipse">
                <a:avLst/>
              </a:prstGeom>
              <a:solidFill>
                <a:srgbClr val="003E8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0" name="Oval 110"/>
              <p:cNvSpPr>
                <a:spLocks noChangeArrowheads="1"/>
              </p:cNvSpPr>
              <p:nvPr/>
            </p:nvSpPr>
            <p:spPr bwMode="auto">
              <a:xfrm>
                <a:off x="4333" y="1526"/>
                <a:ext cx="523" cy="438"/>
              </a:xfrm>
              <a:prstGeom prst="ellipse">
                <a:avLst/>
              </a:prstGeom>
              <a:solidFill>
                <a:srgbClr val="00418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1" name="Oval 111"/>
              <p:cNvSpPr>
                <a:spLocks noChangeArrowheads="1"/>
              </p:cNvSpPr>
              <p:nvPr/>
            </p:nvSpPr>
            <p:spPr bwMode="auto">
              <a:xfrm>
                <a:off x="4335" y="1528"/>
                <a:ext cx="520" cy="434"/>
              </a:xfrm>
              <a:prstGeom prst="ellipse">
                <a:avLst/>
              </a:prstGeom>
              <a:solidFill>
                <a:srgbClr val="00428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2" name="Oval 112"/>
              <p:cNvSpPr>
                <a:spLocks noChangeArrowheads="1"/>
              </p:cNvSpPr>
              <p:nvPr/>
            </p:nvSpPr>
            <p:spPr bwMode="auto">
              <a:xfrm>
                <a:off x="4336" y="1529"/>
                <a:ext cx="517" cy="431"/>
              </a:xfrm>
              <a:prstGeom prst="ellipse">
                <a:avLst/>
              </a:prstGeom>
              <a:solidFill>
                <a:srgbClr val="00438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3" name="Oval 113"/>
              <p:cNvSpPr>
                <a:spLocks noChangeArrowheads="1"/>
              </p:cNvSpPr>
              <p:nvPr/>
            </p:nvSpPr>
            <p:spPr bwMode="auto">
              <a:xfrm>
                <a:off x="4338" y="1530"/>
                <a:ext cx="513" cy="430"/>
              </a:xfrm>
              <a:prstGeom prst="ellipse">
                <a:avLst/>
              </a:prstGeom>
              <a:solidFill>
                <a:srgbClr val="00468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4" name="Oval 114"/>
              <p:cNvSpPr>
                <a:spLocks noChangeArrowheads="1"/>
              </p:cNvSpPr>
              <p:nvPr/>
            </p:nvSpPr>
            <p:spPr bwMode="auto">
              <a:xfrm>
                <a:off x="4340" y="1532"/>
                <a:ext cx="510" cy="426"/>
              </a:xfrm>
              <a:prstGeom prst="ellipse">
                <a:avLst/>
              </a:prstGeom>
              <a:solidFill>
                <a:srgbClr val="00478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5" name="Oval 115"/>
              <p:cNvSpPr>
                <a:spLocks noChangeArrowheads="1"/>
              </p:cNvSpPr>
              <p:nvPr/>
            </p:nvSpPr>
            <p:spPr bwMode="auto">
              <a:xfrm>
                <a:off x="4341" y="1533"/>
                <a:ext cx="507" cy="423"/>
              </a:xfrm>
              <a:prstGeom prst="ellipse">
                <a:avLst/>
              </a:prstGeom>
              <a:solidFill>
                <a:srgbClr val="00488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6" name="Oval 116"/>
              <p:cNvSpPr>
                <a:spLocks noChangeArrowheads="1"/>
              </p:cNvSpPr>
              <p:nvPr/>
            </p:nvSpPr>
            <p:spPr bwMode="auto">
              <a:xfrm>
                <a:off x="4343" y="1534"/>
                <a:ext cx="504" cy="422"/>
              </a:xfrm>
              <a:prstGeom prst="ellipse">
                <a:avLst/>
              </a:prstGeom>
              <a:solidFill>
                <a:srgbClr val="004B8F"/>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7" name="Oval 117"/>
              <p:cNvSpPr>
                <a:spLocks noChangeArrowheads="1"/>
              </p:cNvSpPr>
              <p:nvPr/>
            </p:nvSpPr>
            <p:spPr bwMode="auto">
              <a:xfrm>
                <a:off x="4344" y="1536"/>
                <a:ext cx="501" cy="418"/>
              </a:xfrm>
              <a:prstGeom prst="ellipse">
                <a:avLst/>
              </a:prstGeom>
              <a:solidFill>
                <a:srgbClr val="004C9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8" name="Oval 118"/>
              <p:cNvSpPr>
                <a:spLocks noChangeArrowheads="1"/>
              </p:cNvSpPr>
              <p:nvPr/>
            </p:nvSpPr>
            <p:spPr bwMode="auto">
              <a:xfrm>
                <a:off x="4346" y="1537"/>
                <a:ext cx="497" cy="415"/>
              </a:xfrm>
              <a:prstGeom prst="ellipse">
                <a:avLst/>
              </a:prstGeom>
              <a:solidFill>
                <a:srgbClr val="004D9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9" name="Oval 119"/>
              <p:cNvSpPr>
                <a:spLocks noChangeArrowheads="1"/>
              </p:cNvSpPr>
              <p:nvPr/>
            </p:nvSpPr>
            <p:spPr bwMode="auto">
              <a:xfrm>
                <a:off x="4348" y="1538"/>
                <a:ext cx="494" cy="414"/>
              </a:xfrm>
              <a:prstGeom prst="ellipse">
                <a:avLst/>
              </a:prstGeom>
              <a:solidFill>
                <a:srgbClr val="00509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0" name="Oval 120"/>
              <p:cNvSpPr>
                <a:spLocks noChangeArrowheads="1"/>
              </p:cNvSpPr>
              <p:nvPr/>
            </p:nvSpPr>
            <p:spPr bwMode="auto">
              <a:xfrm>
                <a:off x="4349" y="1540"/>
                <a:ext cx="491" cy="410"/>
              </a:xfrm>
              <a:prstGeom prst="ellipse">
                <a:avLst/>
              </a:prstGeom>
              <a:solidFill>
                <a:srgbClr val="00519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1" name="Oval 121"/>
              <p:cNvSpPr>
                <a:spLocks noChangeArrowheads="1"/>
              </p:cNvSpPr>
              <p:nvPr/>
            </p:nvSpPr>
            <p:spPr bwMode="auto">
              <a:xfrm>
                <a:off x="4351" y="1541"/>
                <a:ext cx="488" cy="407"/>
              </a:xfrm>
              <a:prstGeom prst="ellipse">
                <a:avLst/>
              </a:prstGeom>
              <a:solidFill>
                <a:srgbClr val="00539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2" name="Oval 122"/>
              <p:cNvSpPr>
                <a:spLocks noChangeArrowheads="1"/>
              </p:cNvSpPr>
              <p:nvPr/>
            </p:nvSpPr>
            <p:spPr bwMode="auto">
              <a:xfrm>
                <a:off x="4353" y="1542"/>
                <a:ext cx="484" cy="406"/>
              </a:xfrm>
              <a:prstGeom prst="ellipse">
                <a:avLst/>
              </a:prstGeom>
              <a:solidFill>
                <a:srgbClr val="00559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3" name="Oval 123"/>
              <p:cNvSpPr>
                <a:spLocks noChangeArrowheads="1"/>
              </p:cNvSpPr>
              <p:nvPr/>
            </p:nvSpPr>
            <p:spPr bwMode="auto">
              <a:xfrm>
                <a:off x="4354" y="1544"/>
                <a:ext cx="481" cy="402"/>
              </a:xfrm>
              <a:prstGeom prst="ellipse">
                <a:avLst/>
              </a:prstGeom>
              <a:solidFill>
                <a:srgbClr val="00579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4" name="Oval 124"/>
              <p:cNvSpPr>
                <a:spLocks noChangeArrowheads="1"/>
              </p:cNvSpPr>
              <p:nvPr/>
            </p:nvSpPr>
            <p:spPr bwMode="auto">
              <a:xfrm>
                <a:off x="4356" y="1545"/>
                <a:ext cx="478" cy="399"/>
              </a:xfrm>
              <a:prstGeom prst="ellipse">
                <a:avLst/>
              </a:prstGeom>
              <a:solidFill>
                <a:srgbClr val="00589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5" name="Oval 125"/>
              <p:cNvSpPr>
                <a:spLocks noChangeArrowheads="1"/>
              </p:cNvSpPr>
              <p:nvPr/>
            </p:nvSpPr>
            <p:spPr bwMode="auto">
              <a:xfrm>
                <a:off x="4357" y="1547"/>
                <a:ext cx="475" cy="397"/>
              </a:xfrm>
              <a:prstGeom prst="ellipse">
                <a:avLst/>
              </a:prstGeom>
              <a:solidFill>
                <a:srgbClr val="005B9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6" name="Oval 126"/>
              <p:cNvSpPr>
                <a:spLocks noChangeArrowheads="1"/>
              </p:cNvSpPr>
              <p:nvPr/>
            </p:nvSpPr>
            <p:spPr bwMode="auto">
              <a:xfrm>
                <a:off x="4359" y="1548"/>
                <a:ext cx="472" cy="394"/>
              </a:xfrm>
              <a:prstGeom prst="ellipse">
                <a:avLst/>
              </a:prstGeom>
              <a:solidFill>
                <a:srgbClr val="005C9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7" name="Oval 127"/>
              <p:cNvSpPr>
                <a:spLocks noChangeArrowheads="1"/>
              </p:cNvSpPr>
              <p:nvPr/>
            </p:nvSpPr>
            <p:spPr bwMode="auto">
              <a:xfrm>
                <a:off x="4361" y="1549"/>
                <a:ext cx="468" cy="391"/>
              </a:xfrm>
              <a:prstGeom prst="ellipse">
                <a:avLst/>
              </a:prstGeom>
              <a:solidFill>
                <a:srgbClr val="005D9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8" name="Oval 128"/>
              <p:cNvSpPr>
                <a:spLocks noChangeArrowheads="1"/>
              </p:cNvSpPr>
              <p:nvPr/>
            </p:nvSpPr>
            <p:spPr bwMode="auto">
              <a:xfrm>
                <a:off x="4362" y="1551"/>
                <a:ext cx="466" cy="389"/>
              </a:xfrm>
              <a:prstGeom prst="ellipse">
                <a:avLst/>
              </a:prstGeom>
              <a:solidFill>
                <a:srgbClr val="00609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9" name="Oval 129"/>
              <p:cNvSpPr>
                <a:spLocks noChangeArrowheads="1"/>
              </p:cNvSpPr>
              <p:nvPr/>
            </p:nvSpPr>
            <p:spPr bwMode="auto">
              <a:xfrm>
                <a:off x="4364" y="1552"/>
                <a:ext cx="462" cy="387"/>
              </a:xfrm>
              <a:prstGeom prst="ellipse">
                <a:avLst/>
              </a:prstGeom>
              <a:solidFill>
                <a:srgbClr val="00619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0" name="Oval 130"/>
              <p:cNvSpPr>
                <a:spLocks noChangeArrowheads="1"/>
              </p:cNvSpPr>
              <p:nvPr/>
            </p:nvSpPr>
            <p:spPr bwMode="auto">
              <a:xfrm>
                <a:off x="4365" y="1553"/>
                <a:ext cx="460" cy="384"/>
              </a:xfrm>
              <a:prstGeom prst="ellipse">
                <a:avLst/>
              </a:prstGeom>
              <a:solidFill>
                <a:srgbClr val="00639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1" name="Oval 131"/>
              <p:cNvSpPr>
                <a:spLocks noChangeArrowheads="1"/>
              </p:cNvSpPr>
              <p:nvPr/>
            </p:nvSpPr>
            <p:spPr bwMode="auto">
              <a:xfrm>
                <a:off x="4367" y="1555"/>
                <a:ext cx="456" cy="381"/>
              </a:xfrm>
              <a:prstGeom prst="ellipse">
                <a:avLst/>
              </a:prstGeom>
              <a:solidFill>
                <a:srgbClr val="00649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2" name="Oval 132"/>
              <p:cNvSpPr>
                <a:spLocks noChangeArrowheads="1"/>
              </p:cNvSpPr>
              <p:nvPr/>
            </p:nvSpPr>
            <p:spPr bwMode="auto">
              <a:xfrm>
                <a:off x="4369" y="1556"/>
                <a:ext cx="453" cy="379"/>
              </a:xfrm>
              <a:prstGeom prst="ellipse">
                <a:avLst/>
              </a:prstGeom>
              <a:solidFill>
                <a:srgbClr val="00679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3" name="Oval 133"/>
              <p:cNvSpPr>
                <a:spLocks noChangeArrowheads="1"/>
              </p:cNvSpPr>
              <p:nvPr/>
            </p:nvSpPr>
            <p:spPr bwMode="auto">
              <a:xfrm>
                <a:off x="4370" y="1557"/>
                <a:ext cx="450" cy="376"/>
              </a:xfrm>
              <a:prstGeom prst="ellipse">
                <a:avLst/>
              </a:prstGeom>
              <a:solidFill>
                <a:srgbClr val="00689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4" name="Oval 134"/>
              <p:cNvSpPr>
                <a:spLocks noChangeArrowheads="1"/>
              </p:cNvSpPr>
              <p:nvPr/>
            </p:nvSpPr>
            <p:spPr bwMode="auto">
              <a:xfrm>
                <a:off x="4372" y="1559"/>
                <a:ext cx="446" cy="373"/>
              </a:xfrm>
              <a:prstGeom prst="ellipse">
                <a:avLst/>
              </a:prstGeom>
              <a:solidFill>
                <a:srgbClr val="006A9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5" name="Oval 135"/>
              <p:cNvSpPr>
                <a:spLocks noChangeArrowheads="1"/>
              </p:cNvSpPr>
              <p:nvPr/>
            </p:nvSpPr>
            <p:spPr bwMode="auto">
              <a:xfrm>
                <a:off x="4373" y="1560"/>
                <a:ext cx="444" cy="371"/>
              </a:xfrm>
              <a:prstGeom prst="ellipse">
                <a:avLst/>
              </a:prstGeom>
              <a:solidFill>
                <a:srgbClr val="006C9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6" name="Oval 136"/>
              <p:cNvSpPr>
                <a:spLocks noChangeArrowheads="1"/>
              </p:cNvSpPr>
              <p:nvPr/>
            </p:nvSpPr>
            <p:spPr bwMode="auto">
              <a:xfrm>
                <a:off x="4375" y="1561"/>
                <a:ext cx="440" cy="368"/>
              </a:xfrm>
              <a:prstGeom prst="ellipse">
                <a:avLst/>
              </a:prstGeom>
              <a:solidFill>
                <a:srgbClr val="006E9F"/>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7" name="Oval 137"/>
              <p:cNvSpPr>
                <a:spLocks noChangeArrowheads="1"/>
              </p:cNvSpPr>
              <p:nvPr/>
            </p:nvSpPr>
            <p:spPr bwMode="auto">
              <a:xfrm>
                <a:off x="4377" y="1563"/>
                <a:ext cx="437" cy="365"/>
              </a:xfrm>
              <a:prstGeom prst="ellipse">
                <a:avLst/>
              </a:prstGeom>
              <a:solidFill>
                <a:srgbClr val="006FA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8" name="Oval 138"/>
              <p:cNvSpPr>
                <a:spLocks noChangeArrowheads="1"/>
              </p:cNvSpPr>
              <p:nvPr/>
            </p:nvSpPr>
            <p:spPr bwMode="auto">
              <a:xfrm>
                <a:off x="4378" y="1564"/>
                <a:ext cx="434" cy="363"/>
              </a:xfrm>
              <a:prstGeom prst="ellipse">
                <a:avLst/>
              </a:prstGeom>
              <a:solidFill>
                <a:srgbClr val="0072A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9" name="Oval 139"/>
              <p:cNvSpPr>
                <a:spLocks noChangeArrowheads="1"/>
              </p:cNvSpPr>
              <p:nvPr/>
            </p:nvSpPr>
            <p:spPr bwMode="auto">
              <a:xfrm>
                <a:off x="4380" y="1565"/>
                <a:ext cx="430" cy="360"/>
              </a:xfrm>
              <a:prstGeom prst="ellipse">
                <a:avLst/>
              </a:prstGeom>
              <a:solidFill>
                <a:srgbClr val="0073A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0" name="Oval 140"/>
              <p:cNvSpPr>
                <a:spLocks noChangeArrowheads="1"/>
              </p:cNvSpPr>
              <p:nvPr/>
            </p:nvSpPr>
            <p:spPr bwMode="auto">
              <a:xfrm>
                <a:off x="4381" y="1567"/>
                <a:ext cx="428" cy="357"/>
              </a:xfrm>
              <a:prstGeom prst="ellipse">
                <a:avLst/>
              </a:prstGeom>
              <a:solidFill>
                <a:srgbClr val="0074A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1" name="Oval 141"/>
              <p:cNvSpPr>
                <a:spLocks noChangeArrowheads="1"/>
              </p:cNvSpPr>
              <p:nvPr/>
            </p:nvSpPr>
            <p:spPr bwMode="auto">
              <a:xfrm>
                <a:off x="4383" y="1568"/>
                <a:ext cx="424" cy="355"/>
              </a:xfrm>
              <a:prstGeom prst="ellipse">
                <a:avLst/>
              </a:prstGeom>
              <a:solidFill>
                <a:srgbClr val="0077A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2" name="Oval 142"/>
              <p:cNvSpPr>
                <a:spLocks noChangeArrowheads="1"/>
              </p:cNvSpPr>
              <p:nvPr/>
            </p:nvSpPr>
            <p:spPr bwMode="auto">
              <a:xfrm>
                <a:off x="4385" y="1569"/>
                <a:ext cx="421" cy="352"/>
              </a:xfrm>
              <a:prstGeom prst="ellipse">
                <a:avLst/>
              </a:prstGeom>
              <a:solidFill>
                <a:srgbClr val="0079A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3" name="Oval 143"/>
              <p:cNvSpPr>
                <a:spLocks noChangeArrowheads="1"/>
              </p:cNvSpPr>
              <p:nvPr/>
            </p:nvSpPr>
            <p:spPr bwMode="auto">
              <a:xfrm>
                <a:off x="4386" y="1571"/>
                <a:ext cx="418" cy="349"/>
              </a:xfrm>
              <a:prstGeom prst="ellipse">
                <a:avLst/>
              </a:prstGeom>
              <a:solidFill>
                <a:srgbClr val="007AA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4" name="Oval 144"/>
              <p:cNvSpPr>
                <a:spLocks noChangeArrowheads="1"/>
              </p:cNvSpPr>
              <p:nvPr/>
            </p:nvSpPr>
            <p:spPr bwMode="auto">
              <a:xfrm>
                <a:off x="4388" y="1572"/>
                <a:ext cx="414" cy="347"/>
              </a:xfrm>
              <a:prstGeom prst="ellipse">
                <a:avLst/>
              </a:prstGeom>
              <a:solidFill>
                <a:srgbClr val="007DA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5" name="Oval 145"/>
              <p:cNvSpPr>
                <a:spLocks noChangeArrowheads="1"/>
              </p:cNvSpPr>
              <p:nvPr/>
            </p:nvSpPr>
            <p:spPr bwMode="auto">
              <a:xfrm>
                <a:off x="4390" y="1573"/>
                <a:ext cx="411" cy="344"/>
              </a:xfrm>
              <a:prstGeom prst="ellipse">
                <a:avLst/>
              </a:prstGeom>
              <a:solidFill>
                <a:srgbClr val="007EA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6" name="Oval 146"/>
              <p:cNvSpPr>
                <a:spLocks noChangeArrowheads="1"/>
              </p:cNvSpPr>
              <p:nvPr/>
            </p:nvSpPr>
            <p:spPr bwMode="auto">
              <a:xfrm>
                <a:off x="4391" y="1575"/>
                <a:ext cx="408" cy="341"/>
              </a:xfrm>
              <a:prstGeom prst="ellipse">
                <a:avLst/>
              </a:prstGeom>
              <a:solidFill>
                <a:srgbClr val="007FA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7" name="Oval 147"/>
              <p:cNvSpPr>
                <a:spLocks noChangeArrowheads="1"/>
              </p:cNvSpPr>
              <p:nvPr/>
            </p:nvSpPr>
            <p:spPr bwMode="auto">
              <a:xfrm>
                <a:off x="4393" y="1576"/>
                <a:ext cx="405" cy="339"/>
              </a:xfrm>
              <a:prstGeom prst="ellipse">
                <a:avLst/>
              </a:prstGeom>
              <a:solidFill>
                <a:srgbClr val="0082A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8" name="Oval 148"/>
              <p:cNvSpPr>
                <a:spLocks noChangeArrowheads="1"/>
              </p:cNvSpPr>
              <p:nvPr/>
            </p:nvSpPr>
            <p:spPr bwMode="auto">
              <a:xfrm>
                <a:off x="4394" y="1577"/>
                <a:ext cx="402" cy="336"/>
              </a:xfrm>
              <a:prstGeom prst="ellipse">
                <a:avLst/>
              </a:prstGeom>
              <a:solidFill>
                <a:srgbClr val="0083A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9" name="Oval 149"/>
              <p:cNvSpPr>
                <a:spLocks noChangeArrowheads="1"/>
              </p:cNvSpPr>
              <p:nvPr/>
            </p:nvSpPr>
            <p:spPr bwMode="auto">
              <a:xfrm>
                <a:off x="4396" y="1579"/>
                <a:ext cx="398" cy="333"/>
              </a:xfrm>
              <a:prstGeom prst="ellipse">
                <a:avLst/>
              </a:prstGeom>
              <a:solidFill>
                <a:srgbClr val="0085A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0" name="Oval 150"/>
              <p:cNvSpPr>
                <a:spLocks noChangeArrowheads="1"/>
              </p:cNvSpPr>
              <p:nvPr/>
            </p:nvSpPr>
            <p:spPr bwMode="auto">
              <a:xfrm>
                <a:off x="4398" y="1580"/>
                <a:ext cx="395" cy="331"/>
              </a:xfrm>
              <a:prstGeom prst="ellipse">
                <a:avLst/>
              </a:prstGeom>
              <a:solidFill>
                <a:srgbClr val="0087A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1" name="Oval 151"/>
              <p:cNvSpPr>
                <a:spLocks noChangeArrowheads="1"/>
              </p:cNvSpPr>
              <p:nvPr/>
            </p:nvSpPr>
            <p:spPr bwMode="auto">
              <a:xfrm>
                <a:off x="4399" y="1581"/>
                <a:ext cx="392" cy="328"/>
              </a:xfrm>
              <a:prstGeom prst="ellipse">
                <a:avLst/>
              </a:prstGeom>
              <a:solidFill>
                <a:srgbClr val="0089A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2" name="Oval 152"/>
              <p:cNvSpPr>
                <a:spLocks noChangeArrowheads="1"/>
              </p:cNvSpPr>
              <p:nvPr/>
            </p:nvSpPr>
            <p:spPr bwMode="auto">
              <a:xfrm>
                <a:off x="4401" y="1583"/>
                <a:ext cx="388" cy="325"/>
              </a:xfrm>
              <a:prstGeom prst="ellipse">
                <a:avLst/>
              </a:prstGeom>
              <a:solidFill>
                <a:srgbClr val="008AAF"/>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3" name="Oval 153"/>
              <p:cNvSpPr>
                <a:spLocks noChangeArrowheads="1"/>
              </p:cNvSpPr>
              <p:nvPr/>
            </p:nvSpPr>
            <p:spPr bwMode="auto">
              <a:xfrm>
                <a:off x="4402" y="1584"/>
                <a:ext cx="386" cy="322"/>
              </a:xfrm>
              <a:prstGeom prst="ellipse">
                <a:avLst/>
              </a:prstGeom>
              <a:solidFill>
                <a:srgbClr val="008CB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4" name="Oval 154"/>
              <p:cNvSpPr>
                <a:spLocks noChangeArrowheads="1"/>
              </p:cNvSpPr>
              <p:nvPr/>
            </p:nvSpPr>
            <p:spPr bwMode="auto">
              <a:xfrm>
                <a:off x="4404" y="1585"/>
                <a:ext cx="382" cy="320"/>
              </a:xfrm>
              <a:prstGeom prst="ellipse">
                <a:avLst/>
              </a:prstGeom>
              <a:solidFill>
                <a:srgbClr val="008EB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5" name="Oval 155"/>
              <p:cNvSpPr>
                <a:spLocks noChangeArrowheads="1"/>
              </p:cNvSpPr>
              <p:nvPr/>
            </p:nvSpPr>
            <p:spPr bwMode="auto">
              <a:xfrm>
                <a:off x="4406" y="1587"/>
                <a:ext cx="379" cy="317"/>
              </a:xfrm>
              <a:prstGeom prst="ellipse">
                <a:avLst/>
              </a:prstGeom>
              <a:solidFill>
                <a:srgbClr val="0090B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6" name="Oval 156"/>
              <p:cNvSpPr>
                <a:spLocks noChangeArrowheads="1"/>
              </p:cNvSpPr>
              <p:nvPr/>
            </p:nvSpPr>
            <p:spPr bwMode="auto">
              <a:xfrm>
                <a:off x="4407" y="1588"/>
                <a:ext cx="376" cy="314"/>
              </a:xfrm>
              <a:prstGeom prst="ellipse">
                <a:avLst/>
              </a:prstGeom>
              <a:solidFill>
                <a:srgbClr val="0091B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7" name="Oval 157"/>
              <p:cNvSpPr>
                <a:spLocks noChangeArrowheads="1"/>
              </p:cNvSpPr>
              <p:nvPr/>
            </p:nvSpPr>
            <p:spPr bwMode="auto">
              <a:xfrm>
                <a:off x="4409" y="1589"/>
                <a:ext cx="372" cy="312"/>
              </a:xfrm>
              <a:prstGeom prst="ellipse">
                <a:avLst/>
              </a:prstGeom>
              <a:solidFill>
                <a:srgbClr val="0094B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8" name="Oval 158"/>
              <p:cNvSpPr>
                <a:spLocks noChangeArrowheads="1"/>
              </p:cNvSpPr>
              <p:nvPr/>
            </p:nvSpPr>
            <p:spPr bwMode="auto">
              <a:xfrm>
                <a:off x="4410" y="1591"/>
                <a:ext cx="370" cy="309"/>
              </a:xfrm>
              <a:prstGeom prst="ellipse">
                <a:avLst/>
              </a:prstGeom>
              <a:solidFill>
                <a:srgbClr val="0095B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9" name="Oval 159"/>
              <p:cNvSpPr>
                <a:spLocks noChangeArrowheads="1"/>
              </p:cNvSpPr>
              <p:nvPr/>
            </p:nvSpPr>
            <p:spPr bwMode="auto">
              <a:xfrm>
                <a:off x="4412" y="1592"/>
                <a:ext cx="366" cy="306"/>
              </a:xfrm>
              <a:prstGeom prst="ellipse">
                <a:avLst/>
              </a:prstGeom>
              <a:solidFill>
                <a:srgbClr val="0096B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0" name="Oval 160"/>
              <p:cNvSpPr>
                <a:spLocks noChangeArrowheads="1"/>
              </p:cNvSpPr>
              <p:nvPr/>
            </p:nvSpPr>
            <p:spPr bwMode="auto">
              <a:xfrm>
                <a:off x="4414" y="1593"/>
                <a:ext cx="363" cy="304"/>
              </a:xfrm>
              <a:prstGeom prst="ellipse">
                <a:avLst/>
              </a:prstGeom>
              <a:solidFill>
                <a:srgbClr val="0099B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1" name="Oval 161"/>
              <p:cNvSpPr>
                <a:spLocks noChangeArrowheads="1"/>
              </p:cNvSpPr>
              <p:nvPr/>
            </p:nvSpPr>
            <p:spPr bwMode="auto">
              <a:xfrm>
                <a:off x="4415" y="1595"/>
                <a:ext cx="360" cy="301"/>
              </a:xfrm>
              <a:prstGeom prst="ellipse">
                <a:avLst/>
              </a:prstGeom>
              <a:solidFill>
                <a:srgbClr val="009AB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2" name="Oval 162"/>
              <p:cNvSpPr>
                <a:spLocks noChangeArrowheads="1"/>
              </p:cNvSpPr>
              <p:nvPr/>
            </p:nvSpPr>
            <p:spPr bwMode="auto">
              <a:xfrm>
                <a:off x="4417" y="1596"/>
                <a:ext cx="356" cy="298"/>
              </a:xfrm>
              <a:prstGeom prst="ellipse">
                <a:avLst/>
              </a:prstGeom>
              <a:solidFill>
                <a:srgbClr val="009BB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3" name="Oval 163"/>
              <p:cNvSpPr>
                <a:spLocks noChangeArrowheads="1"/>
              </p:cNvSpPr>
              <p:nvPr/>
            </p:nvSpPr>
            <p:spPr bwMode="auto">
              <a:xfrm>
                <a:off x="4419" y="1597"/>
                <a:ext cx="353" cy="296"/>
              </a:xfrm>
              <a:prstGeom prst="ellipse">
                <a:avLst/>
              </a:prstGeom>
              <a:solidFill>
                <a:srgbClr val="009EB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4" name="Oval 164"/>
              <p:cNvSpPr>
                <a:spLocks noChangeArrowheads="1"/>
              </p:cNvSpPr>
              <p:nvPr/>
            </p:nvSpPr>
            <p:spPr bwMode="auto">
              <a:xfrm>
                <a:off x="4420" y="1599"/>
                <a:ext cx="350" cy="293"/>
              </a:xfrm>
              <a:prstGeom prst="ellipse">
                <a:avLst/>
              </a:prstGeom>
              <a:solidFill>
                <a:srgbClr val="009FB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5" name="Oval 165"/>
              <p:cNvSpPr>
                <a:spLocks noChangeArrowheads="1"/>
              </p:cNvSpPr>
              <p:nvPr/>
            </p:nvSpPr>
            <p:spPr bwMode="auto">
              <a:xfrm>
                <a:off x="4422" y="1600"/>
                <a:ext cx="347" cy="290"/>
              </a:xfrm>
              <a:prstGeom prst="ellipse">
                <a:avLst/>
              </a:prstGeom>
              <a:solidFill>
                <a:srgbClr val="00A1B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6" name="Oval 166"/>
              <p:cNvSpPr>
                <a:spLocks noChangeArrowheads="1"/>
              </p:cNvSpPr>
              <p:nvPr/>
            </p:nvSpPr>
            <p:spPr bwMode="auto">
              <a:xfrm>
                <a:off x="4423" y="1601"/>
                <a:ext cx="344" cy="288"/>
              </a:xfrm>
              <a:prstGeom prst="ellipse">
                <a:avLst/>
              </a:prstGeom>
              <a:solidFill>
                <a:srgbClr val="00A3B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7" name="Oval 167"/>
              <p:cNvSpPr>
                <a:spLocks noChangeArrowheads="1"/>
              </p:cNvSpPr>
              <p:nvPr/>
            </p:nvSpPr>
            <p:spPr bwMode="auto">
              <a:xfrm>
                <a:off x="4425" y="1603"/>
                <a:ext cx="340" cy="285"/>
              </a:xfrm>
              <a:prstGeom prst="ellipse">
                <a:avLst/>
              </a:prstGeom>
              <a:solidFill>
                <a:srgbClr val="00A4BF"/>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8" name="Oval 168"/>
              <p:cNvSpPr>
                <a:spLocks noChangeArrowheads="1"/>
              </p:cNvSpPr>
              <p:nvPr/>
            </p:nvSpPr>
            <p:spPr bwMode="auto">
              <a:xfrm>
                <a:off x="4427" y="1604"/>
                <a:ext cx="337" cy="282"/>
              </a:xfrm>
              <a:prstGeom prst="ellipse">
                <a:avLst/>
              </a:prstGeom>
              <a:solidFill>
                <a:srgbClr val="00A6C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9" name="Oval 169"/>
              <p:cNvSpPr>
                <a:spLocks noChangeArrowheads="1"/>
              </p:cNvSpPr>
              <p:nvPr/>
            </p:nvSpPr>
            <p:spPr bwMode="auto">
              <a:xfrm>
                <a:off x="4428" y="1605"/>
                <a:ext cx="334" cy="280"/>
              </a:xfrm>
              <a:prstGeom prst="ellipse">
                <a:avLst/>
              </a:prstGeom>
              <a:solidFill>
                <a:srgbClr val="00A8C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0" name="Oval 170"/>
              <p:cNvSpPr>
                <a:spLocks noChangeArrowheads="1"/>
              </p:cNvSpPr>
              <p:nvPr/>
            </p:nvSpPr>
            <p:spPr bwMode="auto">
              <a:xfrm>
                <a:off x="4430" y="1607"/>
                <a:ext cx="330" cy="277"/>
              </a:xfrm>
              <a:prstGeom prst="ellipse">
                <a:avLst/>
              </a:prstGeom>
              <a:solidFill>
                <a:srgbClr val="00A9C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1" name="Oval 171"/>
              <p:cNvSpPr>
                <a:spLocks noChangeArrowheads="1"/>
              </p:cNvSpPr>
              <p:nvPr/>
            </p:nvSpPr>
            <p:spPr bwMode="auto">
              <a:xfrm>
                <a:off x="4431" y="1609"/>
                <a:ext cx="328" cy="273"/>
              </a:xfrm>
              <a:prstGeom prst="ellipse">
                <a:avLst/>
              </a:prstGeom>
              <a:solidFill>
                <a:srgbClr val="00ABC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2" name="Oval 172"/>
              <p:cNvSpPr>
                <a:spLocks noChangeArrowheads="1"/>
              </p:cNvSpPr>
              <p:nvPr/>
            </p:nvSpPr>
            <p:spPr bwMode="auto">
              <a:xfrm>
                <a:off x="4433" y="1609"/>
                <a:ext cx="324" cy="272"/>
              </a:xfrm>
              <a:prstGeom prst="ellipse">
                <a:avLst/>
              </a:prstGeom>
              <a:solidFill>
                <a:srgbClr val="00ADC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3" name="Oval 173"/>
              <p:cNvSpPr>
                <a:spLocks noChangeArrowheads="1"/>
              </p:cNvSpPr>
              <p:nvPr/>
            </p:nvSpPr>
            <p:spPr bwMode="auto">
              <a:xfrm>
                <a:off x="4435" y="1611"/>
                <a:ext cx="321" cy="269"/>
              </a:xfrm>
              <a:prstGeom prst="ellipse">
                <a:avLst/>
              </a:prstGeom>
              <a:solidFill>
                <a:srgbClr val="00AEC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4" name="Oval 174"/>
              <p:cNvSpPr>
                <a:spLocks noChangeArrowheads="1"/>
              </p:cNvSpPr>
              <p:nvPr/>
            </p:nvSpPr>
            <p:spPr bwMode="auto">
              <a:xfrm>
                <a:off x="4436" y="1613"/>
                <a:ext cx="318" cy="265"/>
              </a:xfrm>
              <a:prstGeom prst="ellipse">
                <a:avLst/>
              </a:prstGeom>
              <a:solidFill>
                <a:srgbClr val="00B0C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5" name="Oval 175"/>
              <p:cNvSpPr>
                <a:spLocks noChangeArrowheads="1"/>
              </p:cNvSpPr>
              <p:nvPr/>
            </p:nvSpPr>
            <p:spPr bwMode="auto">
              <a:xfrm>
                <a:off x="4438" y="1613"/>
                <a:ext cx="314" cy="264"/>
              </a:xfrm>
              <a:prstGeom prst="ellipse">
                <a:avLst/>
              </a:prstGeom>
              <a:solidFill>
                <a:srgbClr val="00B2C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6" name="Oval 176"/>
              <p:cNvSpPr>
                <a:spLocks noChangeArrowheads="1"/>
              </p:cNvSpPr>
              <p:nvPr/>
            </p:nvSpPr>
            <p:spPr bwMode="auto">
              <a:xfrm>
                <a:off x="4439" y="1615"/>
                <a:ext cx="312" cy="260"/>
              </a:xfrm>
              <a:prstGeom prst="ellipse">
                <a:avLst/>
              </a:prstGeom>
              <a:solidFill>
                <a:srgbClr val="00B3C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7" name="Oval 177"/>
              <p:cNvSpPr>
                <a:spLocks noChangeArrowheads="1"/>
              </p:cNvSpPr>
              <p:nvPr/>
            </p:nvSpPr>
            <p:spPr bwMode="auto">
              <a:xfrm>
                <a:off x="4441" y="1617"/>
                <a:ext cx="308" cy="257"/>
              </a:xfrm>
              <a:prstGeom prst="ellipse">
                <a:avLst/>
              </a:prstGeom>
              <a:solidFill>
                <a:srgbClr val="00B4C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8" name="Oval 178"/>
              <p:cNvSpPr>
                <a:spLocks noChangeArrowheads="1"/>
              </p:cNvSpPr>
              <p:nvPr/>
            </p:nvSpPr>
            <p:spPr bwMode="auto">
              <a:xfrm>
                <a:off x="4443" y="1617"/>
                <a:ext cx="305" cy="256"/>
              </a:xfrm>
              <a:prstGeom prst="ellipse">
                <a:avLst/>
              </a:prstGeom>
              <a:solidFill>
                <a:srgbClr val="00B6C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9" name="Oval 179"/>
              <p:cNvSpPr>
                <a:spLocks noChangeArrowheads="1"/>
              </p:cNvSpPr>
              <p:nvPr/>
            </p:nvSpPr>
            <p:spPr bwMode="auto">
              <a:xfrm>
                <a:off x="4444" y="1619"/>
                <a:ext cx="302" cy="252"/>
              </a:xfrm>
              <a:prstGeom prst="ellipse">
                <a:avLst/>
              </a:prstGeom>
              <a:solidFill>
                <a:srgbClr val="00B8C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0" name="Oval 180"/>
              <p:cNvSpPr>
                <a:spLocks noChangeArrowheads="1"/>
              </p:cNvSpPr>
              <p:nvPr/>
            </p:nvSpPr>
            <p:spPr bwMode="auto">
              <a:xfrm>
                <a:off x="4446" y="1621"/>
                <a:ext cx="298" cy="249"/>
              </a:xfrm>
              <a:prstGeom prst="ellipse">
                <a:avLst/>
              </a:prstGeom>
              <a:solidFill>
                <a:srgbClr val="00B9C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1" name="Oval 181"/>
              <p:cNvSpPr>
                <a:spLocks noChangeArrowheads="1"/>
              </p:cNvSpPr>
              <p:nvPr/>
            </p:nvSpPr>
            <p:spPr bwMode="auto">
              <a:xfrm>
                <a:off x="4447" y="1621"/>
                <a:ext cx="296" cy="248"/>
              </a:xfrm>
              <a:prstGeom prst="ellipse">
                <a:avLst/>
              </a:prstGeom>
              <a:solidFill>
                <a:srgbClr val="00BAC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2" name="Oval 182"/>
              <p:cNvSpPr>
                <a:spLocks noChangeArrowheads="1"/>
              </p:cNvSpPr>
              <p:nvPr/>
            </p:nvSpPr>
            <p:spPr bwMode="auto">
              <a:xfrm>
                <a:off x="4449" y="1623"/>
                <a:ext cx="292" cy="244"/>
              </a:xfrm>
              <a:prstGeom prst="ellipse">
                <a:avLst/>
              </a:prstGeom>
              <a:solidFill>
                <a:srgbClr val="00BCCF"/>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3" name="Oval 183"/>
              <p:cNvSpPr>
                <a:spLocks noChangeArrowheads="1"/>
              </p:cNvSpPr>
              <p:nvPr/>
            </p:nvSpPr>
            <p:spPr bwMode="auto">
              <a:xfrm>
                <a:off x="4451" y="1625"/>
                <a:ext cx="289" cy="241"/>
              </a:xfrm>
              <a:prstGeom prst="ellipse">
                <a:avLst/>
              </a:prstGeom>
              <a:solidFill>
                <a:srgbClr val="00BED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4" name="Oval 184"/>
              <p:cNvSpPr>
                <a:spLocks noChangeArrowheads="1"/>
              </p:cNvSpPr>
              <p:nvPr/>
            </p:nvSpPr>
            <p:spPr bwMode="auto">
              <a:xfrm>
                <a:off x="4452" y="1625"/>
                <a:ext cx="286" cy="240"/>
              </a:xfrm>
              <a:prstGeom prst="ellipse">
                <a:avLst/>
              </a:prstGeom>
              <a:solidFill>
                <a:srgbClr val="00BFD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5" name="Oval 185"/>
              <p:cNvSpPr>
                <a:spLocks noChangeArrowheads="1"/>
              </p:cNvSpPr>
              <p:nvPr/>
            </p:nvSpPr>
            <p:spPr bwMode="auto">
              <a:xfrm>
                <a:off x="4454" y="1627"/>
                <a:ext cx="282" cy="236"/>
              </a:xfrm>
              <a:prstGeom prst="ellipse">
                <a:avLst/>
              </a:prstGeom>
              <a:solidFill>
                <a:srgbClr val="00C1D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6" name="Oval 186"/>
              <p:cNvSpPr>
                <a:spLocks noChangeArrowheads="1"/>
              </p:cNvSpPr>
              <p:nvPr/>
            </p:nvSpPr>
            <p:spPr bwMode="auto">
              <a:xfrm>
                <a:off x="4456" y="1629"/>
                <a:ext cx="279" cy="233"/>
              </a:xfrm>
              <a:prstGeom prst="ellipse">
                <a:avLst/>
              </a:prstGeom>
              <a:solidFill>
                <a:srgbClr val="00C2D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7" name="Oval 187"/>
              <p:cNvSpPr>
                <a:spLocks noChangeArrowheads="1"/>
              </p:cNvSpPr>
              <p:nvPr/>
            </p:nvSpPr>
            <p:spPr bwMode="auto">
              <a:xfrm>
                <a:off x="4457" y="1629"/>
                <a:ext cx="276" cy="232"/>
              </a:xfrm>
              <a:prstGeom prst="ellipse">
                <a:avLst/>
              </a:prstGeom>
              <a:solidFill>
                <a:srgbClr val="00C3D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8" name="Oval 188"/>
              <p:cNvSpPr>
                <a:spLocks noChangeArrowheads="1"/>
              </p:cNvSpPr>
              <p:nvPr/>
            </p:nvSpPr>
            <p:spPr bwMode="auto">
              <a:xfrm>
                <a:off x="4459" y="1631"/>
                <a:ext cx="273" cy="228"/>
              </a:xfrm>
              <a:prstGeom prst="ellipse">
                <a:avLst/>
              </a:prstGeom>
              <a:solidFill>
                <a:srgbClr val="00C5D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9" name="Oval 189"/>
              <p:cNvSpPr>
                <a:spLocks noChangeArrowheads="1"/>
              </p:cNvSpPr>
              <p:nvPr/>
            </p:nvSpPr>
            <p:spPr bwMode="auto">
              <a:xfrm>
                <a:off x="4460" y="1633"/>
                <a:ext cx="270" cy="225"/>
              </a:xfrm>
              <a:prstGeom prst="ellipse">
                <a:avLst/>
              </a:prstGeom>
              <a:solidFill>
                <a:srgbClr val="00C6D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0" name="Oval 190"/>
              <p:cNvSpPr>
                <a:spLocks noChangeArrowheads="1"/>
              </p:cNvSpPr>
              <p:nvPr/>
            </p:nvSpPr>
            <p:spPr bwMode="auto">
              <a:xfrm>
                <a:off x="4462" y="1633"/>
                <a:ext cx="266" cy="224"/>
              </a:xfrm>
              <a:prstGeom prst="ellipse">
                <a:avLst/>
              </a:prstGeom>
              <a:solidFill>
                <a:srgbClr val="00C7D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1" name="Oval 191"/>
              <p:cNvSpPr>
                <a:spLocks noChangeArrowheads="1"/>
              </p:cNvSpPr>
              <p:nvPr/>
            </p:nvSpPr>
            <p:spPr bwMode="auto">
              <a:xfrm>
                <a:off x="4464" y="1635"/>
                <a:ext cx="263" cy="220"/>
              </a:xfrm>
              <a:prstGeom prst="ellipse">
                <a:avLst/>
              </a:prstGeom>
              <a:solidFill>
                <a:srgbClr val="00C9D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2" name="Oval 192"/>
              <p:cNvSpPr>
                <a:spLocks noChangeArrowheads="1"/>
              </p:cNvSpPr>
              <p:nvPr/>
            </p:nvSpPr>
            <p:spPr bwMode="auto">
              <a:xfrm>
                <a:off x="4465" y="1637"/>
                <a:ext cx="260" cy="217"/>
              </a:xfrm>
              <a:prstGeom prst="ellipse">
                <a:avLst/>
              </a:prstGeom>
              <a:solidFill>
                <a:srgbClr val="00CAD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3" name="Oval 193"/>
              <p:cNvSpPr>
                <a:spLocks noChangeArrowheads="1"/>
              </p:cNvSpPr>
              <p:nvPr/>
            </p:nvSpPr>
            <p:spPr bwMode="auto">
              <a:xfrm>
                <a:off x="4467" y="1638"/>
                <a:ext cx="256" cy="215"/>
              </a:xfrm>
              <a:prstGeom prst="ellipse">
                <a:avLst/>
              </a:prstGeom>
              <a:solidFill>
                <a:srgbClr val="00CBD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4" name="Oval 194"/>
              <p:cNvSpPr>
                <a:spLocks noChangeArrowheads="1"/>
              </p:cNvSpPr>
              <p:nvPr/>
            </p:nvSpPr>
            <p:spPr bwMode="auto">
              <a:xfrm>
                <a:off x="4468" y="1639"/>
                <a:ext cx="254" cy="212"/>
              </a:xfrm>
              <a:prstGeom prst="ellipse">
                <a:avLst/>
              </a:prstGeom>
              <a:solidFill>
                <a:srgbClr val="00CDD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5" name="Oval 195"/>
              <p:cNvSpPr>
                <a:spLocks noChangeArrowheads="1"/>
              </p:cNvSpPr>
              <p:nvPr/>
            </p:nvSpPr>
            <p:spPr bwMode="auto">
              <a:xfrm>
                <a:off x="4470" y="1641"/>
                <a:ext cx="250" cy="209"/>
              </a:xfrm>
              <a:prstGeom prst="ellipse">
                <a:avLst/>
              </a:prstGeom>
              <a:solidFill>
                <a:srgbClr val="00CED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6" name="Oval 196"/>
              <p:cNvSpPr>
                <a:spLocks noChangeArrowheads="1"/>
              </p:cNvSpPr>
              <p:nvPr/>
            </p:nvSpPr>
            <p:spPr bwMode="auto">
              <a:xfrm>
                <a:off x="4472" y="1642"/>
                <a:ext cx="247" cy="206"/>
              </a:xfrm>
              <a:prstGeom prst="ellipse">
                <a:avLst/>
              </a:prstGeom>
              <a:solidFill>
                <a:srgbClr val="00CFD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7" name="Oval 197"/>
              <p:cNvSpPr>
                <a:spLocks noChangeArrowheads="1"/>
              </p:cNvSpPr>
              <p:nvPr/>
            </p:nvSpPr>
            <p:spPr bwMode="auto">
              <a:xfrm>
                <a:off x="4473" y="1643"/>
                <a:ext cx="244" cy="204"/>
              </a:xfrm>
              <a:prstGeom prst="ellipse">
                <a:avLst/>
              </a:prstGeom>
              <a:solidFill>
                <a:srgbClr val="00D1D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8" name="Oval 198"/>
              <p:cNvSpPr>
                <a:spLocks noChangeArrowheads="1"/>
              </p:cNvSpPr>
              <p:nvPr/>
            </p:nvSpPr>
            <p:spPr bwMode="auto">
              <a:xfrm>
                <a:off x="4475" y="1645"/>
                <a:ext cx="240" cy="201"/>
              </a:xfrm>
              <a:prstGeom prst="ellipse">
                <a:avLst/>
              </a:prstGeom>
              <a:solidFill>
                <a:srgbClr val="00D2D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9" name="Oval 199"/>
              <p:cNvSpPr>
                <a:spLocks noChangeArrowheads="1"/>
              </p:cNvSpPr>
              <p:nvPr/>
            </p:nvSpPr>
            <p:spPr bwMode="auto">
              <a:xfrm>
                <a:off x="4476" y="1646"/>
                <a:ext cx="238" cy="198"/>
              </a:xfrm>
              <a:prstGeom prst="ellipse">
                <a:avLst/>
              </a:prstGeom>
              <a:solidFill>
                <a:srgbClr val="00D3DF"/>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0" name="Oval 200"/>
              <p:cNvSpPr>
                <a:spLocks noChangeArrowheads="1"/>
              </p:cNvSpPr>
              <p:nvPr/>
            </p:nvSpPr>
            <p:spPr bwMode="auto">
              <a:xfrm>
                <a:off x="4478" y="1647"/>
                <a:ext cx="234" cy="196"/>
              </a:xfrm>
              <a:prstGeom prst="ellipse">
                <a:avLst/>
              </a:prstGeom>
              <a:solidFill>
                <a:srgbClr val="00D5E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1" name="Oval 201"/>
              <p:cNvSpPr>
                <a:spLocks noChangeArrowheads="1"/>
              </p:cNvSpPr>
              <p:nvPr/>
            </p:nvSpPr>
            <p:spPr bwMode="auto">
              <a:xfrm>
                <a:off x="4480" y="1649"/>
                <a:ext cx="231" cy="193"/>
              </a:xfrm>
              <a:prstGeom prst="ellipse">
                <a:avLst/>
              </a:prstGeom>
              <a:solidFill>
                <a:srgbClr val="00D5E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2" name="Oval 202"/>
              <p:cNvSpPr>
                <a:spLocks noChangeArrowheads="1"/>
              </p:cNvSpPr>
              <p:nvPr/>
            </p:nvSpPr>
            <p:spPr bwMode="auto">
              <a:xfrm>
                <a:off x="4481" y="1650"/>
                <a:ext cx="228" cy="190"/>
              </a:xfrm>
              <a:prstGeom prst="ellipse">
                <a:avLst/>
              </a:prstGeom>
              <a:solidFill>
                <a:srgbClr val="00D6E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3" name="Oval 203"/>
              <p:cNvSpPr>
                <a:spLocks noChangeArrowheads="1"/>
              </p:cNvSpPr>
              <p:nvPr/>
            </p:nvSpPr>
            <p:spPr bwMode="auto">
              <a:xfrm>
                <a:off x="4483" y="1651"/>
                <a:ext cx="224" cy="188"/>
              </a:xfrm>
              <a:prstGeom prst="ellipse">
                <a:avLst/>
              </a:prstGeom>
              <a:solidFill>
                <a:srgbClr val="00D7E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4" name="Oval 204"/>
              <p:cNvSpPr>
                <a:spLocks noChangeArrowheads="1"/>
              </p:cNvSpPr>
              <p:nvPr/>
            </p:nvSpPr>
            <p:spPr bwMode="auto">
              <a:xfrm>
                <a:off x="4484" y="1653"/>
                <a:ext cx="222" cy="185"/>
              </a:xfrm>
              <a:prstGeom prst="ellipse">
                <a:avLst/>
              </a:prstGeom>
              <a:solidFill>
                <a:srgbClr val="00D9E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5" name="Oval 205"/>
              <p:cNvSpPr>
                <a:spLocks noChangeArrowheads="1"/>
              </p:cNvSpPr>
              <p:nvPr/>
            </p:nvSpPr>
            <p:spPr bwMode="auto">
              <a:xfrm>
                <a:off x="4486" y="1654"/>
                <a:ext cx="218" cy="182"/>
              </a:xfrm>
              <a:prstGeom prst="ellipse">
                <a:avLst/>
              </a:prstGeom>
              <a:solidFill>
                <a:srgbClr val="00DAE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6" name="Oval 206"/>
              <p:cNvSpPr>
                <a:spLocks noChangeArrowheads="1"/>
              </p:cNvSpPr>
              <p:nvPr/>
            </p:nvSpPr>
            <p:spPr bwMode="auto">
              <a:xfrm>
                <a:off x="4488" y="1655"/>
                <a:ext cx="215" cy="180"/>
              </a:xfrm>
              <a:prstGeom prst="ellipse">
                <a:avLst/>
              </a:prstGeom>
              <a:solidFill>
                <a:srgbClr val="00DBE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7" name="Oval 207"/>
              <p:cNvSpPr>
                <a:spLocks noChangeArrowheads="1"/>
              </p:cNvSpPr>
              <p:nvPr/>
            </p:nvSpPr>
            <p:spPr bwMode="auto">
              <a:xfrm>
                <a:off x="4489" y="1657"/>
                <a:ext cx="212" cy="177"/>
              </a:xfrm>
              <a:prstGeom prst="ellipse">
                <a:avLst/>
              </a:prstGeom>
              <a:solidFill>
                <a:srgbClr val="00DCE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8" name="Oval 208"/>
              <p:cNvSpPr>
                <a:spLocks noChangeArrowheads="1"/>
              </p:cNvSpPr>
              <p:nvPr/>
            </p:nvSpPr>
            <p:spPr bwMode="auto">
              <a:xfrm>
                <a:off x="4491" y="1658"/>
                <a:ext cx="208" cy="174"/>
              </a:xfrm>
              <a:prstGeom prst="ellipse">
                <a:avLst/>
              </a:prstGeom>
              <a:solidFill>
                <a:srgbClr val="00DDE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9" name="Oval 209"/>
              <p:cNvSpPr>
                <a:spLocks noChangeArrowheads="1"/>
              </p:cNvSpPr>
              <p:nvPr/>
            </p:nvSpPr>
            <p:spPr bwMode="auto">
              <a:xfrm>
                <a:off x="4493" y="1659"/>
                <a:ext cx="205" cy="172"/>
              </a:xfrm>
              <a:prstGeom prst="ellipse">
                <a:avLst/>
              </a:prstGeom>
              <a:solidFill>
                <a:srgbClr val="00DEE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0" name="Oval 210"/>
              <p:cNvSpPr>
                <a:spLocks noChangeArrowheads="1"/>
              </p:cNvSpPr>
              <p:nvPr/>
            </p:nvSpPr>
            <p:spPr bwMode="auto">
              <a:xfrm>
                <a:off x="4494" y="1661"/>
                <a:ext cx="202" cy="169"/>
              </a:xfrm>
              <a:prstGeom prst="ellipse">
                <a:avLst/>
              </a:prstGeom>
              <a:solidFill>
                <a:srgbClr val="00DFE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1" name="Oval 211"/>
              <p:cNvSpPr>
                <a:spLocks noChangeArrowheads="1"/>
              </p:cNvSpPr>
              <p:nvPr/>
            </p:nvSpPr>
            <p:spPr bwMode="auto">
              <a:xfrm>
                <a:off x="4496" y="1662"/>
                <a:ext cx="199" cy="166"/>
              </a:xfrm>
              <a:prstGeom prst="ellipse">
                <a:avLst/>
              </a:prstGeom>
              <a:solidFill>
                <a:srgbClr val="00E0E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2" name="Oval 212"/>
              <p:cNvSpPr>
                <a:spLocks noChangeArrowheads="1"/>
              </p:cNvSpPr>
              <p:nvPr/>
            </p:nvSpPr>
            <p:spPr bwMode="auto">
              <a:xfrm>
                <a:off x="4497" y="1663"/>
                <a:ext cx="196" cy="164"/>
              </a:xfrm>
              <a:prstGeom prst="ellipse">
                <a:avLst/>
              </a:prstGeom>
              <a:solidFill>
                <a:srgbClr val="00E1E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3" name="Oval 213"/>
              <p:cNvSpPr>
                <a:spLocks noChangeArrowheads="1"/>
              </p:cNvSpPr>
              <p:nvPr/>
            </p:nvSpPr>
            <p:spPr bwMode="auto">
              <a:xfrm>
                <a:off x="4499" y="1665"/>
                <a:ext cx="192" cy="161"/>
              </a:xfrm>
              <a:prstGeom prst="ellipse">
                <a:avLst/>
              </a:prstGeom>
              <a:solidFill>
                <a:srgbClr val="00E2E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4" name="Oval 214"/>
              <p:cNvSpPr>
                <a:spLocks noChangeArrowheads="1"/>
              </p:cNvSpPr>
              <p:nvPr/>
            </p:nvSpPr>
            <p:spPr bwMode="auto">
              <a:xfrm>
                <a:off x="4501" y="1666"/>
                <a:ext cx="189" cy="158"/>
              </a:xfrm>
              <a:prstGeom prst="ellipse">
                <a:avLst/>
              </a:prstGeom>
              <a:solidFill>
                <a:srgbClr val="00E3E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5" name="Oval 215"/>
              <p:cNvSpPr>
                <a:spLocks noChangeArrowheads="1"/>
              </p:cNvSpPr>
              <p:nvPr/>
            </p:nvSpPr>
            <p:spPr bwMode="auto">
              <a:xfrm>
                <a:off x="4502" y="1667"/>
                <a:ext cx="186" cy="156"/>
              </a:xfrm>
              <a:prstGeom prst="ellipse">
                <a:avLst/>
              </a:prstGeom>
              <a:solidFill>
                <a:srgbClr val="00E4E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6" name="Oval 216"/>
              <p:cNvSpPr>
                <a:spLocks noChangeArrowheads="1"/>
              </p:cNvSpPr>
              <p:nvPr/>
            </p:nvSpPr>
            <p:spPr bwMode="auto">
              <a:xfrm>
                <a:off x="4504" y="1669"/>
                <a:ext cx="182" cy="153"/>
              </a:xfrm>
              <a:prstGeom prst="ellipse">
                <a:avLst/>
              </a:prstGeom>
              <a:solidFill>
                <a:srgbClr val="00E5E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7" name="Oval 217"/>
              <p:cNvSpPr>
                <a:spLocks noChangeArrowheads="1"/>
              </p:cNvSpPr>
              <p:nvPr/>
            </p:nvSpPr>
            <p:spPr bwMode="auto">
              <a:xfrm>
                <a:off x="4505" y="1670"/>
                <a:ext cx="180" cy="150"/>
              </a:xfrm>
              <a:prstGeom prst="ellipse">
                <a:avLst/>
              </a:prstGeom>
              <a:solidFill>
                <a:srgbClr val="00E6E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8" name="Oval 218"/>
              <p:cNvSpPr>
                <a:spLocks noChangeArrowheads="1"/>
              </p:cNvSpPr>
              <p:nvPr/>
            </p:nvSpPr>
            <p:spPr bwMode="auto">
              <a:xfrm>
                <a:off x="4507" y="1671"/>
                <a:ext cx="176" cy="148"/>
              </a:xfrm>
              <a:prstGeom prst="ellipse">
                <a:avLst/>
              </a:prstGeom>
              <a:solidFill>
                <a:srgbClr val="00E6E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9" name="Oval 219"/>
              <p:cNvSpPr>
                <a:spLocks noChangeArrowheads="1"/>
              </p:cNvSpPr>
              <p:nvPr/>
            </p:nvSpPr>
            <p:spPr bwMode="auto">
              <a:xfrm>
                <a:off x="4509" y="1673"/>
                <a:ext cx="173" cy="145"/>
              </a:xfrm>
              <a:prstGeom prst="ellipse">
                <a:avLst/>
              </a:prstGeom>
              <a:solidFill>
                <a:srgbClr val="00E7E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0" name="Oval 220"/>
              <p:cNvSpPr>
                <a:spLocks noChangeArrowheads="1"/>
              </p:cNvSpPr>
              <p:nvPr/>
            </p:nvSpPr>
            <p:spPr bwMode="auto">
              <a:xfrm>
                <a:off x="4510" y="1674"/>
                <a:ext cx="170" cy="142"/>
              </a:xfrm>
              <a:prstGeom prst="ellipse">
                <a:avLst/>
              </a:prstGeom>
              <a:solidFill>
                <a:srgbClr val="00E8E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1" name="Oval 221"/>
              <p:cNvSpPr>
                <a:spLocks noChangeArrowheads="1"/>
              </p:cNvSpPr>
              <p:nvPr/>
            </p:nvSpPr>
            <p:spPr bwMode="auto">
              <a:xfrm>
                <a:off x="4512" y="1675"/>
                <a:ext cx="166" cy="140"/>
              </a:xfrm>
              <a:prstGeom prst="ellipse">
                <a:avLst/>
              </a:prstGeom>
              <a:solidFill>
                <a:srgbClr val="00E9E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2" name="Oval 222"/>
              <p:cNvSpPr>
                <a:spLocks noChangeArrowheads="1"/>
              </p:cNvSpPr>
              <p:nvPr/>
            </p:nvSpPr>
            <p:spPr bwMode="auto">
              <a:xfrm>
                <a:off x="4513" y="1677"/>
                <a:ext cx="164" cy="137"/>
              </a:xfrm>
              <a:prstGeom prst="ellipse">
                <a:avLst/>
              </a:prstGeom>
              <a:solidFill>
                <a:srgbClr val="00EAEF"/>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3" name="Oval 223"/>
              <p:cNvSpPr>
                <a:spLocks noChangeArrowheads="1"/>
              </p:cNvSpPr>
              <p:nvPr/>
            </p:nvSpPr>
            <p:spPr bwMode="auto">
              <a:xfrm>
                <a:off x="4515" y="1678"/>
                <a:ext cx="160" cy="134"/>
              </a:xfrm>
              <a:prstGeom prst="ellipse">
                <a:avLst/>
              </a:prstGeom>
              <a:solidFill>
                <a:srgbClr val="00EAF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4" name="Oval 224"/>
              <p:cNvSpPr>
                <a:spLocks noChangeArrowheads="1"/>
              </p:cNvSpPr>
              <p:nvPr/>
            </p:nvSpPr>
            <p:spPr bwMode="auto">
              <a:xfrm>
                <a:off x="4517" y="1679"/>
                <a:ext cx="157" cy="132"/>
              </a:xfrm>
              <a:prstGeom prst="ellipse">
                <a:avLst/>
              </a:prstGeom>
              <a:solidFill>
                <a:srgbClr val="00EBF0"/>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5" name="Oval 225"/>
              <p:cNvSpPr>
                <a:spLocks noChangeArrowheads="1"/>
              </p:cNvSpPr>
              <p:nvPr/>
            </p:nvSpPr>
            <p:spPr bwMode="auto">
              <a:xfrm>
                <a:off x="4518" y="1681"/>
                <a:ext cx="155" cy="130"/>
              </a:xfrm>
              <a:prstGeom prst="ellipse">
                <a:avLst/>
              </a:prstGeom>
              <a:solidFill>
                <a:srgbClr val="00ECF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6" name="Oval 226"/>
              <p:cNvSpPr>
                <a:spLocks noChangeArrowheads="1"/>
              </p:cNvSpPr>
              <p:nvPr/>
            </p:nvSpPr>
            <p:spPr bwMode="auto">
              <a:xfrm>
                <a:off x="4520" y="1682"/>
                <a:ext cx="151" cy="127"/>
              </a:xfrm>
              <a:prstGeom prst="ellipse">
                <a:avLst/>
              </a:prstGeom>
              <a:solidFill>
                <a:srgbClr val="00EDF1"/>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7" name="Oval 227"/>
              <p:cNvSpPr>
                <a:spLocks noChangeArrowheads="1"/>
              </p:cNvSpPr>
              <p:nvPr/>
            </p:nvSpPr>
            <p:spPr bwMode="auto">
              <a:xfrm>
                <a:off x="4522" y="1683"/>
                <a:ext cx="148" cy="124"/>
              </a:xfrm>
              <a:prstGeom prst="ellipse">
                <a:avLst/>
              </a:prstGeom>
              <a:solidFill>
                <a:srgbClr val="00EDF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8" name="Oval 228"/>
              <p:cNvSpPr>
                <a:spLocks noChangeArrowheads="1"/>
              </p:cNvSpPr>
              <p:nvPr/>
            </p:nvSpPr>
            <p:spPr bwMode="auto">
              <a:xfrm>
                <a:off x="4523" y="1685"/>
                <a:ext cx="145" cy="122"/>
              </a:xfrm>
              <a:prstGeom prst="ellipse">
                <a:avLst/>
              </a:prstGeom>
              <a:solidFill>
                <a:srgbClr val="00EEF2"/>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9" name="Oval 229"/>
              <p:cNvSpPr>
                <a:spLocks noChangeArrowheads="1"/>
              </p:cNvSpPr>
              <p:nvPr/>
            </p:nvSpPr>
            <p:spPr bwMode="auto">
              <a:xfrm>
                <a:off x="4525" y="1686"/>
                <a:ext cx="141" cy="119"/>
              </a:xfrm>
              <a:prstGeom prst="ellipse">
                <a:avLst/>
              </a:prstGeom>
              <a:solidFill>
                <a:srgbClr val="00EFF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0" name="Oval 230"/>
              <p:cNvSpPr>
                <a:spLocks noChangeArrowheads="1"/>
              </p:cNvSpPr>
              <p:nvPr/>
            </p:nvSpPr>
            <p:spPr bwMode="auto">
              <a:xfrm>
                <a:off x="4526" y="1687"/>
                <a:ext cx="139" cy="116"/>
              </a:xfrm>
              <a:prstGeom prst="ellipse">
                <a:avLst/>
              </a:prstGeom>
              <a:solidFill>
                <a:srgbClr val="00EFF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1" name="Oval 231"/>
              <p:cNvSpPr>
                <a:spLocks noChangeArrowheads="1"/>
              </p:cNvSpPr>
              <p:nvPr/>
            </p:nvSpPr>
            <p:spPr bwMode="auto">
              <a:xfrm>
                <a:off x="4528" y="1689"/>
                <a:ext cx="135" cy="114"/>
              </a:xfrm>
              <a:prstGeom prst="ellipse">
                <a:avLst/>
              </a:prstGeom>
              <a:solidFill>
                <a:srgbClr val="00F0F3"/>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2" name="Oval 232"/>
              <p:cNvSpPr>
                <a:spLocks noChangeArrowheads="1"/>
              </p:cNvSpPr>
              <p:nvPr/>
            </p:nvSpPr>
            <p:spPr bwMode="auto">
              <a:xfrm>
                <a:off x="4530" y="1690"/>
                <a:ext cx="132" cy="111"/>
              </a:xfrm>
              <a:prstGeom prst="ellipse">
                <a:avLst/>
              </a:prstGeom>
              <a:solidFill>
                <a:srgbClr val="00F1F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3" name="Oval 233"/>
              <p:cNvSpPr>
                <a:spLocks noChangeArrowheads="1"/>
              </p:cNvSpPr>
              <p:nvPr/>
            </p:nvSpPr>
            <p:spPr bwMode="auto">
              <a:xfrm>
                <a:off x="4531" y="1691"/>
                <a:ext cx="129" cy="108"/>
              </a:xfrm>
              <a:prstGeom prst="ellipse">
                <a:avLst/>
              </a:prstGeom>
              <a:solidFill>
                <a:srgbClr val="00F1F4"/>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4" name="Oval 234"/>
              <p:cNvSpPr>
                <a:spLocks noChangeArrowheads="1"/>
              </p:cNvSpPr>
              <p:nvPr/>
            </p:nvSpPr>
            <p:spPr bwMode="auto">
              <a:xfrm>
                <a:off x="4533" y="1693"/>
                <a:ext cx="125" cy="106"/>
              </a:xfrm>
              <a:prstGeom prst="ellipse">
                <a:avLst/>
              </a:prstGeom>
              <a:solidFill>
                <a:srgbClr val="00F1F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5" name="Oval 235"/>
              <p:cNvSpPr>
                <a:spLocks noChangeArrowheads="1"/>
              </p:cNvSpPr>
              <p:nvPr/>
            </p:nvSpPr>
            <p:spPr bwMode="auto">
              <a:xfrm>
                <a:off x="4534" y="1694"/>
                <a:ext cx="123" cy="103"/>
              </a:xfrm>
              <a:prstGeom prst="ellipse">
                <a:avLst/>
              </a:prstGeom>
              <a:solidFill>
                <a:srgbClr val="00F2F5"/>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6" name="Oval 236"/>
              <p:cNvSpPr>
                <a:spLocks noChangeArrowheads="1"/>
              </p:cNvSpPr>
              <p:nvPr/>
            </p:nvSpPr>
            <p:spPr bwMode="auto">
              <a:xfrm>
                <a:off x="4536" y="1695"/>
                <a:ext cx="119" cy="100"/>
              </a:xfrm>
              <a:prstGeom prst="ellipse">
                <a:avLst/>
              </a:prstGeom>
              <a:solidFill>
                <a:srgbClr val="00F3F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7" name="Oval 237"/>
              <p:cNvSpPr>
                <a:spLocks noChangeArrowheads="1"/>
              </p:cNvSpPr>
              <p:nvPr/>
            </p:nvSpPr>
            <p:spPr bwMode="auto">
              <a:xfrm>
                <a:off x="4538" y="1697"/>
                <a:ext cx="115" cy="98"/>
              </a:xfrm>
              <a:prstGeom prst="ellipse">
                <a:avLst/>
              </a:prstGeom>
              <a:solidFill>
                <a:srgbClr val="00F3F6"/>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8" name="Oval 238"/>
              <p:cNvSpPr>
                <a:spLocks noChangeArrowheads="1"/>
              </p:cNvSpPr>
              <p:nvPr/>
            </p:nvSpPr>
            <p:spPr bwMode="auto">
              <a:xfrm>
                <a:off x="4539" y="1698"/>
                <a:ext cx="113" cy="95"/>
              </a:xfrm>
              <a:prstGeom prst="ellipse">
                <a:avLst/>
              </a:prstGeom>
              <a:solidFill>
                <a:srgbClr val="00F4F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9" name="Oval 239"/>
              <p:cNvSpPr>
                <a:spLocks noChangeArrowheads="1"/>
              </p:cNvSpPr>
              <p:nvPr/>
            </p:nvSpPr>
            <p:spPr bwMode="auto">
              <a:xfrm>
                <a:off x="4541" y="1700"/>
                <a:ext cx="109" cy="91"/>
              </a:xfrm>
              <a:prstGeom prst="ellipse">
                <a:avLst/>
              </a:prstGeom>
              <a:solidFill>
                <a:srgbClr val="00F4F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0" name="Oval 240"/>
              <p:cNvSpPr>
                <a:spLocks noChangeArrowheads="1"/>
              </p:cNvSpPr>
              <p:nvPr/>
            </p:nvSpPr>
            <p:spPr bwMode="auto">
              <a:xfrm>
                <a:off x="4542" y="1701"/>
                <a:ext cx="107" cy="90"/>
              </a:xfrm>
              <a:prstGeom prst="ellipse">
                <a:avLst/>
              </a:prstGeom>
              <a:solidFill>
                <a:srgbClr val="00F5F7"/>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1" name="Oval 241"/>
              <p:cNvSpPr>
                <a:spLocks noChangeArrowheads="1"/>
              </p:cNvSpPr>
              <p:nvPr/>
            </p:nvSpPr>
            <p:spPr bwMode="auto">
              <a:xfrm>
                <a:off x="4544" y="1702"/>
                <a:ext cx="103" cy="87"/>
              </a:xfrm>
              <a:prstGeom prst="ellipse">
                <a:avLst/>
              </a:prstGeom>
              <a:solidFill>
                <a:srgbClr val="00F5F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2" name="Oval 242"/>
              <p:cNvSpPr>
                <a:spLocks noChangeArrowheads="1"/>
              </p:cNvSpPr>
              <p:nvPr/>
            </p:nvSpPr>
            <p:spPr bwMode="auto">
              <a:xfrm>
                <a:off x="4546" y="1704"/>
                <a:ext cx="99" cy="83"/>
              </a:xfrm>
              <a:prstGeom prst="ellipse">
                <a:avLst/>
              </a:prstGeom>
              <a:solidFill>
                <a:srgbClr val="00F6F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3" name="Oval 243"/>
              <p:cNvSpPr>
                <a:spLocks noChangeArrowheads="1"/>
              </p:cNvSpPr>
              <p:nvPr/>
            </p:nvSpPr>
            <p:spPr bwMode="auto">
              <a:xfrm>
                <a:off x="4547" y="1705"/>
                <a:ext cx="97" cy="81"/>
              </a:xfrm>
              <a:prstGeom prst="ellipse">
                <a:avLst/>
              </a:prstGeom>
              <a:solidFill>
                <a:srgbClr val="00F6F8"/>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4" name="Oval 244"/>
              <p:cNvSpPr>
                <a:spLocks noChangeArrowheads="1"/>
              </p:cNvSpPr>
              <p:nvPr/>
            </p:nvSpPr>
            <p:spPr bwMode="auto">
              <a:xfrm>
                <a:off x="4549" y="1706"/>
                <a:ext cx="93" cy="79"/>
              </a:xfrm>
              <a:prstGeom prst="ellipse">
                <a:avLst/>
              </a:prstGeom>
              <a:solidFill>
                <a:srgbClr val="00F7F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5" name="Oval 245"/>
              <p:cNvSpPr>
                <a:spLocks noChangeArrowheads="1"/>
              </p:cNvSpPr>
              <p:nvPr/>
            </p:nvSpPr>
            <p:spPr bwMode="auto">
              <a:xfrm>
                <a:off x="4550" y="1708"/>
                <a:ext cx="91" cy="75"/>
              </a:xfrm>
              <a:prstGeom prst="ellipse">
                <a:avLst/>
              </a:prstGeom>
              <a:solidFill>
                <a:srgbClr val="00F7F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6" name="Oval 246"/>
              <p:cNvSpPr>
                <a:spLocks noChangeArrowheads="1"/>
              </p:cNvSpPr>
              <p:nvPr/>
            </p:nvSpPr>
            <p:spPr bwMode="auto">
              <a:xfrm>
                <a:off x="4552" y="1709"/>
                <a:ext cx="87" cy="73"/>
              </a:xfrm>
              <a:prstGeom prst="ellipse">
                <a:avLst/>
              </a:prstGeom>
              <a:solidFill>
                <a:srgbClr val="00F7F9"/>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7" name="Oval 247"/>
              <p:cNvSpPr>
                <a:spLocks noChangeArrowheads="1"/>
              </p:cNvSpPr>
              <p:nvPr/>
            </p:nvSpPr>
            <p:spPr bwMode="auto">
              <a:xfrm>
                <a:off x="4554" y="1710"/>
                <a:ext cx="83" cy="71"/>
              </a:xfrm>
              <a:prstGeom prst="ellipse">
                <a:avLst/>
              </a:prstGeom>
              <a:solidFill>
                <a:srgbClr val="00F8F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8" name="Oval 248"/>
              <p:cNvSpPr>
                <a:spLocks noChangeArrowheads="1"/>
              </p:cNvSpPr>
              <p:nvPr/>
            </p:nvSpPr>
            <p:spPr bwMode="auto">
              <a:xfrm>
                <a:off x="4555" y="1712"/>
                <a:ext cx="81" cy="67"/>
              </a:xfrm>
              <a:prstGeom prst="ellipse">
                <a:avLst/>
              </a:prstGeom>
              <a:solidFill>
                <a:srgbClr val="00F8F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9" name="Oval 249"/>
              <p:cNvSpPr>
                <a:spLocks noChangeArrowheads="1"/>
              </p:cNvSpPr>
              <p:nvPr/>
            </p:nvSpPr>
            <p:spPr bwMode="auto">
              <a:xfrm>
                <a:off x="4557" y="1713"/>
                <a:ext cx="77" cy="65"/>
              </a:xfrm>
              <a:prstGeom prst="ellipse">
                <a:avLst/>
              </a:prstGeom>
              <a:solidFill>
                <a:srgbClr val="00F9F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0" name="Oval 250"/>
              <p:cNvSpPr>
                <a:spLocks noChangeArrowheads="1"/>
              </p:cNvSpPr>
              <p:nvPr/>
            </p:nvSpPr>
            <p:spPr bwMode="auto">
              <a:xfrm>
                <a:off x="4559" y="1714"/>
                <a:ext cx="74" cy="63"/>
              </a:xfrm>
              <a:prstGeom prst="ellipse">
                <a:avLst/>
              </a:prstGeom>
              <a:solidFill>
                <a:srgbClr val="00F9FA"/>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1" name="Oval 251"/>
              <p:cNvSpPr>
                <a:spLocks noChangeArrowheads="1"/>
              </p:cNvSpPr>
              <p:nvPr/>
            </p:nvSpPr>
            <p:spPr bwMode="auto">
              <a:xfrm>
                <a:off x="4560" y="1716"/>
                <a:ext cx="71" cy="59"/>
              </a:xfrm>
              <a:prstGeom prst="ellipse">
                <a:avLst/>
              </a:prstGeom>
              <a:solidFill>
                <a:srgbClr val="00F9F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2" name="Oval 252"/>
              <p:cNvSpPr>
                <a:spLocks noChangeArrowheads="1"/>
              </p:cNvSpPr>
              <p:nvPr/>
            </p:nvSpPr>
            <p:spPr bwMode="auto">
              <a:xfrm>
                <a:off x="4562" y="1717"/>
                <a:ext cx="67" cy="57"/>
              </a:xfrm>
              <a:prstGeom prst="ellipse">
                <a:avLst/>
              </a:prstGeom>
              <a:solidFill>
                <a:srgbClr val="00FAF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3" name="Oval 253"/>
              <p:cNvSpPr>
                <a:spLocks noChangeArrowheads="1"/>
              </p:cNvSpPr>
              <p:nvPr/>
            </p:nvSpPr>
            <p:spPr bwMode="auto">
              <a:xfrm>
                <a:off x="4563" y="1718"/>
                <a:ext cx="65" cy="55"/>
              </a:xfrm>
              <a:prstGeom prst="ellipse">
                <a:avLst/>
              </a:prstGeom>
              <a:solidFill>
                <a:srgbClr val="00FAF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4" name="Oval 254"/>
              <p:cNvSpPr>
                <a:spLocks noChangeArrowheads="1"/>
              </p:cNvSpPr>
              <p:nvPr/>
            </p:nvSpPr>
            <p:spPr bwMode="auto">
              <a:xfrm>
                <a:off x="4565" y="1720"/>
                <a:ext cx="61" cy="51"/>
              </a:xfrm>
              <a:prstGeom prst="ellipse">
                <a:avLst/>
              </a:prstGeom>
              <a:solidFill>
                <a:srgbClr val="00FAFB"/>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5" name="Oval 255"/>
              <p:cNvSpPr>
                <a:spLocks noChangeArrowheads="1"/>
              </p:cNvSpPr>
              <p:nvPr/>
            </p:nvSpPr>
            <p:spPr bwMode="auto">
              <a:xfrm>
                <a:off x="4567" y="1721"/>
                <a:ext cx="58" cy="49"/>
              </a:xfrm>
              <a:prstGeom prst="ellipse">
                <a:avLst/>
              </a:prstGeom>
              <a:solidFill>
                <a:srgbClr val="00FBF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6" name="Oval 256"/>
              <p:cNvSpPr>
                <a:spLocks noChangeArrowheads="1"/>
              </p:cNvSpPr>
              <p:nvPr/>
            </p:nvSpPr>
            <p:spPr bwMode="auto">
              <a:xfrm>
                <a:off x="4568" y="1722"/>
                <a:ext cx="55" cy="47"/>
              </a:xfrm>
              <a:prstGeom prst="ellipse">
                <a:avLst/>
              </a:prstGeom>
              <a:solidFill>
                <a:srgbClr val="00FBF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7" name="Oval 257"/>
              <p:cNvSpPr>
                <a:spLocks noChangeArrowheads="1"/>
              </p:cNvSpPr>
              <p:nvPr/>
            </p:nvSpPr>
            <p:spPr bwMode="auto">
              <a:xfrm>
                <a:off x="4570" y="1724"/>
                <a:ext cx="51" cy="43"/>
              </a:xfrm>
              <a:prstGeom prst="ellipse">
                <a:avLst/>
              </a:prstGeom>
              <a:solidFill>
                <a:srgbClr val="00FBF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8" name="Oval 258"/>
              <p:cNvSpPr>
                <a:spLocks noChangeArrowheads="1"/>
              </p:cNvSpPr>
              <p:nvPr/>
            </p:nvSpPr>
            <p:spPr bwMode="auto">
              <a:xfrm>
                <a:off x="4571" y="1725"/>
                <a:ext cx="49" cy="41"/>
              </a:xfrm>
              <a:prstGeom prst="ellipse">
                <a:avLst/>
              </a:prstGeom>
              <a:solidFill>
                <a:srgbClr val="00FBF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9" name="Oval 259"/>
              <p:cNvSpPr>
                <a:spLocks noChangeArrowheads="1"/>
              </p:cNvSpPr>
              <p:nvPr/>
            </p:nvSpPr>
            <p:spPr bwMode="auto">
              <a:xfrm>
                <a:off x="4573" y="1726"/>
                <a:ext cx="45" cy="39"/>
              </a:xfrm>
              <a:prstGeom prst="ellipse">
                <a:avLst/>
              </a:prstGeom>
              <a:solidFill>
                <a:srgbClr val="00FCFC"/>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0" name="Oval 260"/>
              <p:cNvSpPr>
                <a:spLocks noChangeArrowheads="1"/>
              </p:cNvSpPr>
              <p:nvPr/>
            </p:nvSpPr>
            <p:spPr bwMode="auto">
              <a:xfrm>
                <a:off x="4575" y="1728"/>
                <a:ext cx="41" cy="35"/>
              </a:xfrm>
              <a:prstGeom prst="ellipse">
                <a:avLst/>
              </a:prstGeom>
              <a:solidFill>
                <a:srgbClr val="00FCF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1" name="Oval 261"/>
              <p:cNvSpPr>
                <a:spLocks noChangeArrowheads="1"/>
              </p:cNvSpPr>
              <p:nvPr/>
            </p:nvSpPr>
            <p:spPr bwMode="auto">
              <a:xfrm>
                <a:off x="4576" y="1729"/>
                <a:ext cx="39" cy="33"/>
              </a:xfrm>
              <a:prstGeom prst="ellipse">
                <a:avLst/>
              </a:prstGeom>
              <a:solidFill>
                <a:srgbClr val="00FCF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2" name="Oval 262"/>
              <p:cNvSpPr>
                <a:spLocks noChangeArrowheads="1"/>
              </p:cNvSpPr>
              <p:nvPr/>
            </p:nvSpPr>
            <p:spPr bwMode="auto">
              <a:xfrm>
                <a:off x="4578" y="1730"/>
                <a:ext cx="35" cy="31"/>
              </a:xfrm>
              <a:prstGeom prst="ellipse">
                <a:avLst/>
              </a:prstGeom>
              <a:solidFill>
                <a:srgbClr val="00FCF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3" name="Oval 263"/>
              <p:cNvSpPr>
                <a:spLocks noChangeArrowheads="1"/>
              </p:cNvSpPr>
              <p:nvPr/>
            </p:nvSpPr>
            <p:spPr bwMode="auto">
              <a:xfrm>
                <a:off x="4579" y="1732"/>
                <a:ext cx="33" cy="27"/>
              </a:xfrm>
              <a:prstGeom prst="ellipse">
                <a:avLst/>
              </a:prstGeom>
              <a:solidFill>
                <a:srgbClr val="00FDF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4" name="Oval 264"/>
              <p:cNvSpPr>
                <a:spLocks noChangeArrowheads="1"/>
              </p:cNvSpPr>
              <p:nvPr/>
            </p:nvSpPr>
            <p:spPr bwMode="auto">
              <a:xfrm>
                <a:off x="4581" y="1733"/>
                <a:ext cx="29" cy="25"/>
              </a:xfrm>
              <a:prstGeom prst="ellipse">
                <a:avLst/>
              </a:prstGeom>
              <a:solidFill>
                <a:srgbClr val="00FDF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5" name="Oval 265"/>
              <p:cNvSpPr>
                <a:spLocks noChangeArrowheads="1"/>
              </p:cNvSpPr>
              <p:nvPr/>
            </p:nvSpPr>
            <p:spPr bwMode="auto">
              <a:xfrm>
                <a:off x="4583" y="1734"/>
                <a:ext cx="25" cy="23"/>
              </a:xfrm>
              <a:prstGeom prst="ellipse">
                <a:avLst/>
              </a:prstGeom>
              <a:solidFill>
                <a:srgbClr val="00FDFD"/>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6" name="Oval 266"/>
              <p:cNvSpPr>
                <a:spLocks noChangeArrowheads="1"/>
              </p:cNvSpPr>
              <p:nvPr/>
            </p:nvSpPr>
            <p:spPr bwMode="auto">
              <a:xfrm>
                <a:off x="4584" y="1736"/>
                <a:ext cx="23" cy="19"/>
              </a:xfrm>
              <a:prstGeom prst="ellipse">
                <a:avLst/>
              </a:prstGeom>
              <a:solidFill>
                <a:srgbClr val="00FDF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7" name="Oval 267"/>
              <p:cNvSpPr>
                <a:spLocks noChangeArrowheads="1"/>
              </p:cNvSpPr>
              <p:nvPr/>
            </p:nvSpPr>
            <p:spPr bwMode="auto">
              <a:xfrm>
                <a:off x="4586" y="1737"/>
                <a:ext cx="19" cy="17"/>
              </a:xfrm>
              <a:prstGeom prst="ellipse">
                <a:avLst/>
              </a:prstGeom>
              <a:solidFill>
                <a:srgbClr val="00FDF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8" name="Oval 268"/>
              <p:cNvSpPr>
                <a:spLocks noChangeArrowheads="1"/>
              </p:cNvSpPr>
              <p:nvPr/>
            </p:nvSpPr>
            <p:spPr bwMode="auto">
              <a:xfrm>
                <a:off x="4587" y="1738"/>
                <a:ext cx="17" cy="15"/>
              </a:xfrm>
              <a:prstGeom prst="ellipse">
                <a:avLst/>
              </a:prstGeom>
              <a:solidFill>
                <a:srgbClr val="00FEF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9" name="Oval 269"/>
              <p:cNvSpPr>
                <a:spLocks noChangeArrowheads="1"/>
              </p:cNvSpPr>
              <p:nvPr/>
            </p:nvSpPr>
            <p:spPr bwMode="auto">
              <a:xfrm>
                <a:off x="4589" y="1740"/>
                <a:ext cx="13" cy="11"/>
              </a:xfrm>
              <a:prstGeom prst="ellipse">
                <a:avLst/>
              </a:prstGeom>
              <a:solidFill>
                <a:srgbClr val="00FEF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0" name="Oval 270"/>
              <p:cNvSpPr>
                <a:spLocks noChangeArrowheads="1"/>
              </p:cNvSpPr>
              <p:nvPr/>
            </p:nvSpPr>
            <p:spPr bwMode="auto">
              <a:xfrm>
                <a:off x="4591" y="1741"/>
                <a:ext cx="9" cy="9"/>
              </a:xfrm>
              <a:prstGeom prst="ellipse">
                <a:avLst/>
              </a:prstGeom>
              <a:solidFill>
                <a:srgbClr val="00FEF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1" name="Oval 271"/>
              <p:cNvSpPr>
                <a:spLocks noChangeArrowheads="1"/>
              </p:cNvSpPr>
              <p:nvPr/>
            </p:nvSpPr>
            <p:spPr bwMode="auto">
              <a:xfrm>
                <a:off x="4592" y="1742"/>
                <a:ext cx="7" cy="7"/>
              </a:xfrm>
              <a:prstGeom prst="ellipse">
                <a:avLst/>
              </a:prstGeom>
              <a:solidFill>
                <a:srgbClr val="00FEF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2" name="Oval 272"/>
              <p:cNvSpPr>
                <a:spLocks noChangeArrowheads="1"/>
              </p:cNvSpPr>
              <p:nvPr/>
            </p:nvSpPr>
            <p:spPr bwMode="auto">
              <a:xfrm>
                <a:off x="4594" y="1744"/>
                <a:ext cx="3" cy="3"/>
              </a:xfrm>
              <a:prstGeom prst="ellipse">
                <a:avLst/>
              </a:prstGeom>
              <a:solidFill>
                <a:srgbClr val="00FEFE"/>
              </a:solidFill>
              <a:ln w="9525">
                <a:no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3" name="Rectangle 273"/>
              <p:cNvSpPr>
                <a:spLocks noChangeArrowheads="1"/>
              </p:cNvSpPr>
              <p:nvPr/>
            </p:nvSpPr>
            <p:spPr bwMode="auto">
              <a:xfrm>
                <a:off x="4277" y="1076"/>
                <a:ext cx="1" cy="688"/>
              </a:xfrm>
              <a:prstGeom prst="rect">
                <a:avLst/>
              </a:prstGeom>
              <a:solidFill>
                <a:srgbClr val="000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4" name="Rectangle 274"/>
              <p:cNvSpPr>
                <a:spLocks noChangeArrowheads="1"/>
              </p:cNvSpPr>
              <p:nvPr/>
            </p:nvSpPr>
            <p:spPr bwMode="auto">
              <a:xfrm>
                <a:off x="4278" y="1076"/>
                <a:ext cx="2" cy="688"/>
              </a:xfrm>
              <a:prstGeom prst="rect">
                <a:avLst/>
              </a:prstGeom>
              <a:solidFill>
                <a:srgbClr val="0007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5" name="Rectangle 275"/>
              <p:cNvSpPr>
                <a:spLocks noChangeArrowheads="1"/>
              </p:cNvSpPr>
              <p:nvPr/>
            </p:nvSpPr>
            <p:spPr bwMode="auto">
              <a:xfrm>
                <a:off x="4280" y="1076"/>
                <a:ext cx="2" cy="688"/>
              </a:xfrm>
              <a:prstGeom prst="rect">
                <a:avLst/>
              </a:prstGeom>
              <a:solidFill>
                <a:srgbClr val="000D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6" name="Rectangle 276"/>
              <p:cNvSpPr>
                <a:spLocks noChangeArrowheads="1"/>
              </p:cNvSpPr>
              <p:nvPr/>
            </p:nvSpPr>
            <p:spPr bwMode="auto">
              <a:xfrm>
                <a:off x="4282" y="1076"/>
                <a:ext cx="1" cy="688"/>
              </a:xfrm>
              <a:prstGeom prst="rect">
                <a:avLst/>
              </a:prstGeom>
              <a:solidFill>
                <a:srgbClr val="000F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7" name="Rectangle 277"/>
              <p:cNvSpPr>
                <a:spLocks noChangeArrowheads="1"/>
              </p:cNvSpPr>
              <p:nvPr/>
            </p:nvSpPr>
            <p:spPr bwMode="auto">
              <a:xfrm>
                <a:off x="4283" y="1076"/>
                <a:ext cx="2" cy="688"/>
              </a:xfrm>
              <a:prstGeom prst="rect">
                <a:avLst/>
              </a:prstGeom>
              <a:solidFill>
                <a:srgbClr val="0011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8" name="Rectangle 278"/>
              <p:cNvSpPr>
                <a:spLocks noChangeArrowheads="1"/>
              </p:cNvSpPr>
              <p:nvPr/>
            </p:nvSpPr>
            <p:spPr bwMode="auto">
              <a:xfrm>
                <a:off x="4285" y="1076"/>
                <a:ext cx="2" cy="688"/>
              </a:xfrm>
              <a:prstGeom prst="rect">
                <a:avLst/>
              </a:prstGeom>
              <a:solidFill>
                <a:srgbClr val="00158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grpSp>
        <p:grpSp>
          <p:nvGrpSpPr>
            <p:cNvPr id="12" name="Group 279"/>
            <p:cNvGrpSpPr>
              <a:grpSpLocks/>
            </p:cNvGrpSpPr>
            <p:nvPr/>
          </p:nvGrpSpPr>
          <p:grpSpPr bwMode="auto">
            <a:xfrm>
              <a:off x="4233" y="768"/>
              <a:ext cx="849" cy="1230"/>
              <a:chOff x="4233" y="784"/>
              <a:chExt cx="849" cy="1230"/>
            </a:xfrm>
          </p:grpSpPr>
          <p:grpSp>
            <p:nvGrpSpPr>
              <p:cNvPr id="13" name="Group 280"/>
              <p:cNvGrpSpPr>
                <a:grpSpLocks/>
              </p:cNvGrpSpPr>
              <p:nvPr/>
            </p:nvGrpSpPr>
            <p:grpSpPr bwMode="auto">
              <a:xfrm>
                <a:off x="4287" y="1076"/>
                <a:ext cx="321" cy="688"/>
                <a:chOff x="4287" y="1076"/>
                <a:chExt cx="321" cy="688"/>
              </a:xfrm>
            </p:grpSpPr>
            <p:sp>
              <p:nvSpPr>
                <p:cNvPr id="869" name="Rectangle 281"/>
                <p:cNvSpPr>
                  <a:spLocks noChangeArrowheads="1"/>
                </p:cNvSpPr>
                <p:nvPr/>
              </p:nvSpPr>
              <p:spPr bwMode="auto">
                <a:xfrm>
                  <a:off x="4287" y="1076"/>
                  <a:ext cx="1" cy="688"/>
                </a:xfrm>
                <a:prstGeom prst="rect">
                  <a:avLst/>
                </a:prstGeom>
                <a:solidFill>
                  <a:srgbClr val="00168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0" name="Rectangle 282"/>
                <p:cNvSpPr>
                  <a:spLocks noChangeArrowheads="1"/>
                </p:cNvSpPr>
                <p:nvPr/>
              </p:nvSpPr>
              <p:spPr bwMode="auto">
                <a:xfrm>
                  <a:off x="4288" y="1076"/>
                  <a:ext cx="2" cy="688"/>
                </a:xfrm>
                <a:prstGeom prst="rect">
                  <a:avLst/>
                </a:prstGeom>
                <a:solidFill>
                  <a:srgbClr val="00188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1" name="Rectangle 283"/>
                <p:cNvSpPr>
                  <a:spLocks noChangeArrowheads="1"/>
                </p:cNvSpPr>
                <p:nvPr/>
              </p:nvSpPr>
              <p:spPr bwMode="auto">
                <a:xfrm>
                  <a:off x="4290" y="1076"/>
                  <a:ext cx="1" cy="688"/>
                </a:xfrm>
                <a:prstGeom prst="rect">
                  <a:avLst/>
                </a:prstGeom>
                <a:solidFill>
                  <a:srgbClr val="001B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2" name="Rectangle 284"/>
                <p:cNvSpPr>
                  <a:spLocks noChangeArrowheads="1"/>
                </p:cNvSpPr>
                <p:nvPr/>
              </p:nvSpPr>
              <p:spPr bwMode="auto">
                <a:xfrm>
                  <a:off x="4291" y="1076"/>
                  <a:ext cx="2" cy="688"/>
                </a:xfrm>
                <a:prstGeom prst="rect">
                  <a:avLst/>
                </a:prstGeom>
                <a:solidFill>
                  <a:srgbClr val="001C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3" name="Rectangle 285"/>
                <p:cNvSpPr>
                  <a:spLocks noChangeArrowheads="1"/>
                </p:cNvSpPr>
                <p:nvPr/>
              </p:nvSpPr>
              <p:spPr bwMode="auto">
                <a:xfrm>
                  <a:off x="4293" y="1076"/>
                  <a:ext cx="2" cy="688"/>
                </a:xfrm>
                <a:prstGeom prst="rect">
                  <a:avLst/>
                </a:prstGeom>
                <a:solidFill>
                  <a:srgbClr val="001E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4" name="Rectangle 286"/>
                <p:cNvSpPr>
                  <a:spLocks noChangeArrowheads="1"/>
                </p:cNvSpPr>
                <p:nvPr/>
              </p:nvSpPr>
              <p:spPr bwMode="auto">
                <a:xfrm>
                  <a:off x="4295" y="1076"/>
                  <a:ext cx="1" cy="688"/>
                </a:xfrm>
                <a:prstGeom prst="rect">
                  <a:avLst/>
                </a:prstGeom>
                <a:solidFill>
                  <a:srgbClr val="0021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5" name="Rectangle 287"/>
                <p:cNvSpPr>
                  <a:spLocks noChangeArrowheads="1"/>
                </p:cNvSpPr>
                <p:nvPr/>
              </p:nvSpPr>
              <p:spPr bwMode="auto">
                <a:xfrm>
                  <a:off x="4296" y="1076"/>
                  <a:ext cx="2" cy="688"/>
                </a:xfrm>
                <a:prstGeom prst="rect">
                  <a:avLst/>
                </a:prstGeom>
                <a:solidFill>
                  <a:srgbClr val="0022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6" name="Rectangle 288"/>
                <p:cNvSpPr>
                  <a:spLocks noChangeArrowheads="1"/>
                </p:cNvSpPr>
                <p:nvPr/>
              </p:nvSpPr>
              <p:spPr bwMode="auto">
                <a:xfrm>
                  <a:off x="4298" y="1076"/>
                  <a:ext cx="1" cy="688"/>
                </a:xfrm>
                <a:prstGeom prst="rect">
                  <a:avLst/>
                </a:prstGeom>
                <a:solidFill>
                  <a:srgbClr val="0023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7" name="Rectangle 289"/>
                <p:cNvSpPr>
                  <a:spLocks noChangeArrowheads="1"/>
                </p:cNvSpPr>
                <p:nvPr/>
              </p:nvSpPr>
              <p:spPr bwMode="auto">
                <a:xfrm>
                  <a:off x="4299" y="1076"/>
                  <a:ext cx="2" cy="688"/>
                </a:xfrm>
                <a:prstGeom prst="rect">
                  <a:avLst/>
                </a:prstGeom>
                <a:solidFill>
                  <a:srgbClr val="0025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8" name="Rectangle 290"/>
                <p:cNvSpPr>
                  <a:spLocks noChangeArrowheads="1"/>
                </p:cNvSpPr>
                <p:nvPr/>
              </p:nvSpPr>
              <p:spPr bwMode="auto">
                <a:xfrm>
                  <a:off x="4301" y="1076"/>
                  <a:ext cx="2" cy="688"/>
                </a:xfrm>
                <a:prstGeom prst="rect">
                  <a:avLst/>
                </a:prstGeom>
                <a:solidFill>
                  <a:srgbClr val="0027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9" name="Rectangle 291"/>
                <p:cNvSpPr>
                  <a:spLocks noChangeArrowheads="1"/>
                </p:cNvSpPr>
                <p:nvPr/>
              </p:nvSpPr>
              <p:spPr bwMode="auto">
                <a:xfrm>
                  <a:off x="4303" y="1076"/>
                  <a:ext cx="1" cy="688"/>
                </a:xfrm>
                <a:prstGeom prst="rect">
                  <a:avLst/>
                </a:prstGeom>
                <a:solidFill>
                  <a:srgbClr val="0028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0" name="Rectangle 292"/>
                <p:cNvSpPr>
                  <a:spLocks noChangeArrowheads="1"/>
                </p:cNvSpPr>
                <p:nvPr/>
              </p:nvSpPr>
              <p:spPr bwMode="auto">
                <a:xfrm>
                  <a:off x="4304" y="1076"/>
                  <a:ext cx="2" cy="688"/>
                </a:xfrm>
                <a:prstGeom prst="rect">
                  <a:avLst/>
                </a:prstGeom>
                <a:solidFill>
                  <a:srgbClr val="002A8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1" name="Rectangle 293"/>
                <p:cNvSpPr>
                  <a:spLocks noChangeArrowheads="1"/>
                </p:cNvSpPr>
                <p:nvPr/>
              </p:nvSpPr>
              <p:spPr bwMode="auto">
                <a:xfrm>
                  <a:off x="4306" y="1076"/>
                  <a:ext cx="1" cy="688"/>
                </a:xfrm>
                <a:prstGeom prst="rect">
                  <a:avLst/>
                </a:prstGeom>
                <a:solidFill>
                  <a:srgbClr val="002C8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2" name="Rectangle 294"/>
                <p:cNvSpPr>
                  <a:spLocks noChangeArrowheads="1"/>
                </p:cNvSpPr>
                <p:nvPr/>
              </p:nvSpPr>
              <p:spPr bwMode="auto">
                <a:xfrm>
                  <a:off x="4307" y="1076"/>
                  <a:ext cx="2" cy="688"/>
                </a:xfrm>
                <a:prstGeom prst="rect">
                  <a:avLst/>
                </a:prstGeom>
                <a:solidFill>
                  <a:srgbClr val="002E8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3" name="Rectangle 295"/>
                <p:cNvSpPr>
                  <a:spLocks noChangeArrowheads="1"/>
                </p:cNvSpPr>
                <p:nvPr/>
              </p:nvSpPr>
              <p:spPr bwMode="auto">
                <a:xfrm>
                  <a:off x="4309" y="1076"/>
                  <a:ext cx="2" cy="688"/>
                </a:xfrm>
                <a:prstGeom prst="rect">
                  <a:avLst/>
                </a:prstGeom>
                <a:solidFill>
                  <a:srgbClr val="002F8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4" name="Rectangle 296"/>
                <p:cNvSpPr>
                  <a:spLocks noChangeArrowheads="1"/>
                </p:cNvSpPr>
                <p:nvPr/>
              </p:nvSpPr>
              <p:spPr bwMode="auto">
                <a:xfrm>
                  <a:off x="4311" y="1076"/>
                  <a:ext cx="1" cy="688"/>
                </a:xfrm>
                <a:prstGeom prst="rect">
                  <a:avLst/>
                </a:prstGeom>
                <a:solidFill>
                  <a:srgbClr val="0031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5" name="Rectangle 297"/>
                <p:cNvSpPr>
                  <a:spLocks noChangeArrowheads="1"/>
                </p:cNvSpPr>
                <p:nvPr/>
              </p:nvSpPr>
              <p:spPr bwMode="auto">
                <a:xfrm>
                  <a:off x="4312" y="1076"/>
                  <a:ext cx="2" cy="688"/>
                </a:xfrm>
                <a:prstGeom prst="rect">
                  <a:avLst/>
                </a:prstGeom>
                <a:solidFill>
                  <a:srgbClr val="0033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6" name="Rectangle 298"/>
                <p:cNvSpPr>
                  <a:spLocks noChangeArrowheads="1"/>
                </p:cNvSpPr>
                <p:nvPr/>
              </p:nvSpPr>
              <p:spPr bwMode="auto">
                <a:xfrm>
                  <a:off x="4314" y="1076"/>
                  <a:ext cx="2" cy="688"/>
                </a:xfrm>
                <a:prstGeom prst="rect">
                  <a:avLst/>
                </a:prstGeom>
                <a:solidFill>
                  <a:srgbClr val="0034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7" name="Rectangle 299"/>
                <p:cNvSpPr>
                  <a:spLocks noChangeArrowheads="1"/>
                </p:cNvSpPr>
                <p:nvPr/>
              </p:nvSpPr>
              <p:spPr bwMode="auto">
                <a:xfrm>
                  <a:off x="4316" y="1076"/>
                  <a:ext cx="1" cy="688"/>
                </a:xfrm>
                <a:prstGeom prst="rect">
                  <a:avLst/>
                </a:prstGeom>
                <a:solidFill>
                  <a:srgbClr val="003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8" name="Rectangle 300"/>
                <p:cNvSpPr>
                  <a:spLocks noChangeArrowheads="1"/>
                </p:cNvSpPr>
                <p:nvPr/>
              </p:nvSpPr>
              <p:spPr bwMode="auto">
                <a:xfrm>
                  <a:off x="4317" y="1076"/>
                  <a:ext cx="2" cy="688"/>
                </a:xfrm>
                <a:prstGeom prst="rect">
                  <a:avLst/>
                </a:prstGeom>
                <a:solidFill>
                  <a:srgbClr val="0038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9" name="Rectangle 301"/>
                <p:cNvSpPr>
                  <a:spLocks noChangeArrowheads="1"/>
                </p:cNvSpPr>
                <p:nvPr/>
              </p:nvSpPr>
              <p:spPr bwMode="auto">
                <a:xfrm>
                  <a:off x="4319" y="1076"/>
                  <a:ext cx="1" cy="688"/>
                </a:xfrm>
                <a:prstGeom prst="rect">
                  <a:avLst/>
                </a:prstGeom>
                <a:solidFill>
                  <a:srgbClr val="00398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0" name="Rectangle 302"/>
                <p:cNvSpPr>
                  <a:spLocks noChangeArrowheads="1"/>
                </p:cNvSpPr>
                <p:nvPr/>
              </p:nvSpPr>
              <p:spPr bwMode="auto">
                <a:xfrm>
                  <a:off x="4320" y="1076"/>
                  <a:ext cx="2" cy="688"/>
                </a:xfrm>
                <a:prstGeom prst="rect">
                  <a:avLst/>
                </a:prstGeom>
                <a:solidFill>
                  <a:srgbClr val="003B8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1" name="Rectangle 303"/>
                <p:cNvSpPr>
                  <a:spLocks noChangeArrowheads="1"/>
                </p:cNvSpPr>
                <p:nvPr/>
              </p:nvSpPr>
              <p:spPr bwMode="auto">
                <a:xfrm>
                  <a:off x="4322" y="1076"/>
                  <a:ext cx="2" cy="688"/>
                </a:xfrm>
                <a:prstGeom prst="rect">
                  <a:avLst/>
                </a:prstGeom>
                <a:solidFill>
                  <a:srgbClr val="003D8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2" name="Rectangle 304"/>
                <p:cNvSpPr>
                  <a:spLocks noChangeArrowheads="1"/>
                </p:cNvSpPr>
                <p:nvPr/>
              </p:nvSpPr>
              <p:spPr bwMode="auto">
                <a:xfrm>
                  <a:off x="4324" y="1076"/>
                  <a:ext cx="1" cy="688"/>
                </a:xfrm>
                <a:prstGeom prst="rect">
                  <a:avLst/>
                </a:prstGeom>
                <a:solidFill>
                  <a:srgbClr val="003E8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3" name="Rectangle 305"/>
                <p:cNvSpPr>
                  <a:spLocks noChangeArrowheads="1"/>
                </p:cNvSpPr>
                <p:nvPr/>
              </p:nvSpPr>
              <p:spPr bwMode="auto">
                <a:xfrm>
                  <a:off x="4325" y="1076"/>
                  <a:ext cx="2" cy="688"/>
                </a:xfrm>
                <a:prstGeom prst="rect">
                  <a:avLst/>
                </a:prstGeom>
                <a:solidFill>
                  <a:srgbClr val="003F8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4" name="Rectangle 306"/>
                <p:cNvSpPr>
                  <a:spLocks noChangeArrowheads="1"/>
                </p:cNvSpPr>
                <p:nvPr/>
              </p:nvSpPr>
              <p:spPr bwMode="auto">
                <a:xfrm>
                  <a:off x="4327" y="1076"/>
                  <a:ext cx="1" cy="688"/>
                </a:xfrm>
                <a:prstGeom prst="rect">
                  <a:avLst/>
                </a:prstGeom>
                <a:solidFill>
                  <a:srgbClr val="00428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5" name="Rectangle 307"/>
                <p:cNvSpPr>
                  <a:spLocks noChangeArrowheads="1"/>
                </p:cNvSpPr>
                <p:nvPr/>
              </p:nvSpPr>
              <p:spPr bwMode="auto">
                <a:xfrm>
                  <a:off x="4328" y="1076"/>
                  <a:ext cx="2" cy="688"/>
                </a:xfrm>
                <a:prstGeom prst="rect">
                  <a:avLst/>
                </a:prstGeom>
                <a:solidFill>
                  <a:srgbClr val="00438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6" name="Rectangle 308"/>
                <p:cNvSpPr>
                  <a:spLocks noChangeArrowheads="1"/>
                </p:cNvSpPr>
                <p:nvPr/>
              </p:nvSpPr>
              <p:spPr bwMode="auto">
                <a:xfrm>
                  <a:off x="4330" y="1076"/>
                  <a:ext cx="2" cy="688"/>
                </a:xfrm>
                <a:prstGeom prst="rect">
                  <a:avLst/>
                </a:prstGeom>
                <a:solidFill>
                  <a:srgbClr val="0044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7" name="Rectangle 309"/>
                <p:cNvSpPr>
                  <a:spLocks noChangeArrowheads="1"/>
                </p:cNvSpPr>
                <p:nvPr/>
              </p:nvSpPr>
              <p:spPr bwMode="auto">
                <a:xfrm>
                  <a:off x="4332" y="1076"/>
                  <a:ext cx="1" cy="688"/>
                </a:xfrm>
                <a:prstGeom prst="rect">
                  <a:avLst/>
                </a:prstGeom>
                <a:solidFill>
                  <a:srgbClr val="00478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8" name="Rectangle 310"/>
                <p:cNvSpPr>
                  <a:spLocks noChangeArrowheads="1"/>
                </p:cNvSpPr>
                <p:nvPr/>
              </p:nvSpPr>
              <p:spPr bwMode="auto">
                <a:xfrm>
                  <a:off x="4333" y="1076"/>
                  <a:ext cx="2" cy="688"/>
                </a:xfrm>
                <a:prstGeom prst="rect">
                  <a:avLst/>
                </a:prstGeom>
                <a:solidFill>
                  <a:srgbClr val="00488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9" name="Rectangle 311"/>
                <p:cNvSpPr>
                  <a:spLocks noChangeArrowheads="1"/>
                </p:cNvSpPr>
                <p:nvPr/>
              </p:nvSpPr>
              <p:spPr bwMode="auto">
                <a:xfrm>
                  <a:off x="4335" y="1076"/>
                  <a:ext cx="1" cy="688"/>
                </a:xfrm>
                <a:prstGeom prst="rect">
                  <a:avLst/>
                </a:prstGeom>
                <a:solidFill>
                  <a:srgbClr val="004A8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0" name="Rectangle 312"/>
                <p:cNvSpPr>
                  <a:spLocks noChangeArrowheads="1"/>
                </p:cNvSpPr>
                <p:nvPr/>
              </p:nvSpPr>
              <p:spPr bwMode="auto">
                <a:xfrm>
                  <a:off x="4336" y="1076"/>
                  <a:ext cx="2" cy="688"/>
                </a:xfrm>
                <a:prstGeom prst="rect">
                  <a:avLst/>
                </a:prstGeom>
                <a:solidFill>
                  <a:srgbClr val="004C9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1" name="Rectangle 313"/>
                <p:cNvSpPr>
                  <a:spLocks noChangeArrowheads="1"/>
                </p:cNvSpPr>
                <p:nvPr/>
              </p:nvSpPr>
              <p:spPr bwMode="auto">
                <a:xfrm>
                  <a:off x="4338" y="1076"/>
                  <a:ext cx="2" cy="688"/>
                </a:xfrm>
                <a:prstGeom prst="rect">
                  <a:avLst/>
                </a:prstGeom>
                <a:solidFill>
                  <a:srgbClr val="004D9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2" name="Rectangle 314"/>
                <p:cNvSpPr>
                  <a:spLocks noChangeArrowheads="1"/>
                </p:cNvSpPr>
                <p:nvPr/>
              </p:nvSpPr>
              <p:spPr bwMode="auto">
                <a:xfrm>
                  <a:off x="4340" y="1076"/>
                  <a:ext cx="1" cy="688"/>
                </a:xfrm>
                <a:prstGeom prst="rect">
                  <a:avLst/>
                </a:prstGeom>
                <a:solidFill>
                  <a:srgbClr val="004F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3" name="Rectangle 315"/>
                <p:cNvSpPr>
                  <a:spLocks noChangeArrowheads="1"/>
                </p:cNvSpPr>
                <p:nvPr/>
              </p:nvSpPr>
              <p:spPr bwMode="auto">
                <a:xfrm>
                  <a:off x="4341" y="1076"/>
                  <a:ext cx="2" cy="688"/>
                </a:xfrm>
                <a:prstGeom prst="rect">
                  <a:avLst/>
                </a:prstGeom>
                <a:solidFill>
                  <a:srgbClr val="00519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4" name="Rectangle 316"/>
                <p:cNvSpPr>
                  <a:spLocks noChangeArrowheads="1"/>
                </p:cNvSpPr>
                <p:nvPr/>
              </p:nvSpPr>
              <p:spPr bwMode="auto">
                <a:xfrm>
                  <a:off x="4343" y="1076"/>
                  <a:ext cx="1" cy="688"/>
                </a:xfrm>
                <a:prstGeom prst="rect">
                  <a:avLst/>
                </a:prstGeom>
                <a:solidFill>
                  <a:srgbClr val="00539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5" name="Rectangle 317"/>
                <p:cNvSpPr>
                  <a:spLocks noChangeArrowheads="1"/>
                </p:cNvSpPr>
                <p:nvPr/>
              </p:nvSpPr>
              <p:spPr bwMode="auto">
                <a:xfrm>
                  <a:off x="4344" y="1076"/>
                  <a:ext cx="2" cy="688"/>
                </a:xfrm>
                <a:prstGeom prst="rect">
                  <a:avLst/>
                </a:prstGeom>
                <a:solidFill>
                  <a:srgbClr val="0054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6" name="Rectangle 318"/>
                <p:cNvSpPr>
                  <a:spLocks noChangeArrowheads="1"/>
                </p:cNvSpPr>
                <p:nvPr/>
              </p:nvSpPr>
              <p:spPr bwMode="auto">
                <a:xfrm>
                  <a:off x="4346" y="1076"/>
                  <a:ext cx="2" cy="688"/>
                </a:xfrm>
                <a:prstGeom prst="rect">
                  <a:avLst/>
                </a:prstGeom>
                <a:solidFill>
                  <a:srgbClr val="0055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7" name="Rectangle 319"/>
                <p:cNvSpPr>
                  <a:spLocks noChangeArrowheads="1"/>
                </p:cNvSpPr>
                <p:nvPr/>
              </p:nvSpPr>
              <p:spPr bwMode="auto">
                <a:xfrm>
                  <a:off x="4348" y="1076"/>
                  <a:ext cx="1" cy="688"/>
                </a:xfrm>
                <a:prstGeom prst="rect">
                  <a:avLst/>
                </a:prstGeom>
                <a:solidFill>
                  <a:srgbClr val="00589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8" name="Rectangle 320"/>
                <p:cNvSpPr>
                  <a:spLocks noChangeArrowheads="1"/>
                </p:cNvSpPr>
                <p:nvPr/>
              </p:nvSpPr>
              <p:spPr bwMode="auto">
                <a:xfrm>
                  <a:off x="4349" y="1076"/>
                  <a:ext cx="2" cy="688"/>
                </a:xfrm>
                <a:prstGeom prst="rect">
                  <a:avLst/>
                </a:prstGeom>
                <a:solidFill>
                  <a:srgbClr val="00599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9" name="Rectangle 321"/>
                <p:cNvSpPr>
                  <a:spLocks noChangeArrowheads="1"/>
                </p:cNvSpPr>
                <p:nvPr/>
              </p:nvSpPr>
              <p:spPr bwMode="auto">
                <a:xfrm>
                  <a:off x="4351" y="1076"/>
                  <a:ext cx="2" cy="688"/>
                </a:xfrm>
                <a:prstGeom prst="rect">
                  <a:avLst/>
                </a:prstGeom>
                <a:solidFill>
                  <a:srgbClr val="005B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0" name="Rectangle 322"/>
                <p:cNvSpPr>
                  <a:spLocks noChangeArrowheads="1"/>
                </p:cNvSpPr>
                <p:nvPr/>
              </p:nvSpPr>
              <p:spPr bwMode="auto">
                <a:xfrm>
                  <a:off x="4353" y="1076"/>
                  <a:ext cx="1" cy="688"/>
                </a:xfrm>
                <a:prstGeom prst="rect">
                  <a:avLst/>
                </a:prstGeom>
                <a:solidFill>
                  <a:srgbClr val="005D9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1" name="Rectangle 323"/>
                <p:cNvSpPr>
                  <a:spLocks noChangeArrowheads="1"/>
                </p:cNvSpPr>
                <p:nvPr/>
              </p:nvSpPr>
              <p:spPr bwMode="auto">
                <a:xfrm>
                  <a:off x="4354" y="1076"/>
                  <a:ext cx="2" cy="688"/>
                </a:xfrm>
                <a:prstGeom prst="rect">
                  <a:avLst/>
                </a:prstGeom>
                <a:solidFill>
                  <a:srgbClr val="005F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2" name="Rectangle 324"/>
                <p:cNvSpPr>
                  <a:spLocks noChangeArrowheads="1"/>
                </p:cNvSpPr>
                <p:nvPr/>
              </p:nvSpPr>
              <p:spPr bwMode="auto">
                <a:xfrm>
                  <a:off x="4356" y="1076"/>
                  <a:ext cx="1" cy="688"/>
                </a:xfrm>
                <a:prstGeom prst="rect">
                  <a:avLst/>
                </a:prstGeom>
                <a:solidFill>
                  <a:srgbClr val="0060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3" name="Rectangle 325"/>
                <p:cNvSpPr>
                  <a:spLocks noChangeArrowheads="1"/>
                </p:cNvSpPr>
                <p:nvPr/>
              </p:nvSpPr>
              <p:spPr bwMode="auto">
                <a:xfrm>
                  <a:off x="4357" y="1076"/>
                  <a:ext cx="2" cy="688"/>
                </a:xfrm>
                <a:prstGeom prst="rect">
                  <a:avLst/>
                </a:prstGeom>
                <a:solidFill>
                  <a:srgbClr val="00639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4" name="Rectangle 326"/>
                <p:cNvSpPr>
                  <a:spLocks noChangeArrowheads="1"/>
                </p:cNvSpPr>
                <p:nvPr/>
              </p:nvSpPr>
              <p:spPr bwMode="auto">
                <a:xfrm>
                  <a:off x="4359" y="1076"/>
                  <a:ext cx="2" cy="688"/>
                </a:xfrm>
                <a:prstGeom prst="rect">
                  <a:avLst/>
                </a:prstGeom>
                <a:solidFill>
                  <a:srgbClr val="00649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5" name="Rectangle 327"/>
                <p:cNvSpPr>
                  <a:spLocks noChangeArrowheads="1"/>
                </p:cNvSpPr>
                <p:nvPr/>
              </p:nvSpPr>
              <p:spPr bwMode="auto">
                <a:xfrm>
                  <a:off x="4361" y="1076"/>
                  <a:ext cx="1" cy="688"/>
                </a:xfrm>
                <a:prstGeom prst="rect">
                  <a:avLst/>
                </a:prstGeom>
                <a:solidFill>
                  <a:srgbClr val="00659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6" name="Rectangle 328"/>
                <p:cNvSpPr>
                  <a:spLocks noChangeArrowheads="1"/>
                </p:cNvSpPr>
                <p:nvPr/>
              </p:nvSpPr>
              <p:spPr bwMode="auto">
                <a:xfrm>
                  <a:off x="4362" y="1076"/>
                  <a:ext cx="2" cy="688"/>
                </a:xfrm>
                <a:prstGeom prst="rect">
                  <a:avLst/>
                </a:prstGeom>
                <a:solidFill>
                  <a:srgbClr val="00689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7" name="Rectangle 329"/>
                <p:cNvSpPr>
                  <a:spLocks noChangeArrowheads="1"/>
                </p:cNvSpPr>
                <p:nvPr/>
              </p:nvSpPr>
              <p:spPr bwMode="auto">
                <a:xfrm>
                  <a:off x="4364" y="1076"/>
                  <a:ext cx="1" cy="688"/>
                </a:xfrm>
                <a:prstGeom prst="rect">
                  <a:avLst/>
                </a:prstGeom>
                <a:solidFill>
                  <a:srgbClr val="006A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8" name="Rectangle 330"/>
                <p:cNvSpPr>
                  <a:spLocks noChangeArrowheads="1"/>
                </p:cNvSpPr>
                <p:nvPr/>
              </p:nvSpPr>
              <p:spPr bwMode="auto">
                <a:xfrm>
                  <a:off x="4365" y="1076"/>
                  <a:ext cx="2" cy="688"/>
                </a:xfrm>
                <a:prstGeom prst="rect">
                  <a:avLst/>
                </a:prstGeom>
                <a:solidFill>
                  <a:srgbClr val="006B9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9" name="Rectangle 331"/>
                <p:cNvSpPr>
                  <a:spLocks noChangeArrowheads="1"/>
                </p:cNvSpPr>
                <p:nvPr/>
              </p:nvSpPr>
              <p:spPr bwMode="auto">
                <a:xfrm>
                  <a:off x="4367" y="1076"/>
                  <a:ext cx="2" cy="688"/>
                </a:xfrm>
                <a:prstGeom prst="rect">
                  <a:avLst/>
                </a:prstGeom>
                <a:solidFill>
                  <a:srgbClr val="006C9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0" name="Rectangle 332"/>
                <p:cNvSpPr>
                  <a:spLocks noChangeArrowheads="1"/>
                </p:cNvSpPr>
                <p:nvPr/>
              </p:nvSpPr>
              <p:spPr bwMode="auto">
                <a:xfrm>
                  <a:off x="4369" y="1076"/>
                  <a:ext cx="1" cy="688"/>
                </a:xfrm>
                <a:prstGeom prst="rect">
                  <a:avLst/>
                </a:prstGeom>
                <a:solidFill>
                  <a:srgbClr val="006FA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1" name="Rectangle 333"/>
                <p:cNvSpPr>
                  <a:spLocks noChangeArrowheads="1"/>
                </p:cNvSpPr>
                <p:nvPr/>
              </p:nvSpPr>
              <p:spPr bwMode="auto">
                <a:xfrm>
                  <a:off x="4370" y="1076"/>
                  <a:ext cx="2" cy="688"/>
                </a:xfrm>
                <a:prstGeom prst="rect">
                  <a:avLst/>
                </a:prstGeom>
                <a:solidFill>
                  <a:srgbClr val="0070A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2" name="Rectangle 334"/>
                <p:cNvSpPr>
                  <a:spLocks noChangeArrowheads="1"/>
                </p:cNvSpPr>
                <p:nvPr/>
              </p:nvSpPr>
              <p:spPr bwMode="auto">
                <a:xfrm>
                  <a:off x="4372" y="1076"/>
                  <a:ext cx="1" cy="688"/>
                </a:xfrm>
                <a:prstGeom prst="rect">
                  <a:avLst/>
                </a:prstGeom>
                <a:solidFill>
                  <a:srgbClr val="0072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3" name="Rectangle 335"/>
                <p:cNvSpPr>
                  <a:spLocks noChangeArrowheads="1"/>
                </p:cNvSpPr>
                <p:nvPr/>
              </p:nvSpPr>
              <p:spPr bwMode="auto">
                <a:xfrm>
                  <a:off x="4373" y="1076"/>
                  <a:ext cx="2" cy="688"/>
                </a:xfrm>
                <a:prstGeom prst="rect">
                  <a:avLst/>
                </a:prstGeom>
                <a:solidFill>
                  <a:srgbClr val="0074A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4" name="Rectangle 336"/>
                <p:cNvSpPr>
                  <a:spLocks noChangeArrowheads="1"/>
                </p:cNvSpPr>
                <p:nvPr/>
              </p:nvSpPr>
              <p:spPr bwMode="auto">
                <a:xfrm>
                  <a:off x="4375" y="1076"/>
                  <a:ext cx="2" cy="688"/>
                </a:xfrm>
                <a:prstGeom prst="rect">
                  <a:avLst/>
                </a:prstGeom>
                <a:solidFill>
                  <a:srgbClr val="0076A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5" name="Rectangle 337"/>
                <p:cNvSpPr>
                  <a:spLocks noChangeArrowheads="1"/>
                </p:cNvSpPr>
                <p:nvPr/>
              </p:nvSpPr>
              <p:spPr bwMode="auto">
                <a:xfrm>
                  <a:off x="4377" y="1076"/>
                  <a:ext cx="1" cy="688"/>
                </a:xfrm>
                <a:prstGeom prst="rect">
                  <a:avLst/>
                </a:prstGeom>
                <a:solidFill>
                  <a:srgbClr val="0077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6" name="Rectangle 338"/>
                <p:cNvSpPr>
                  <a:spLocks noChangeArrowheads="1"/>
                </p:cNvSpPr>
                <p:nvPr/>
              </p:nvSpPr>
              <p:spPr bwMode="auto">
                <a:xfrm>
                  <a:off x="4378" y="1076"/>
                  <a:ext cx="2" cy="688"/>
                </a:xfrm>
                <a:prstGeom prst="rect">
                  <a:avLst/>
                </a:prstGeom>
                <a:solidFill>
                  <a:srgbClr val="007A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7" name="Rectangle 339"/>
                <p:cNvSpPr>
                  <a:spLocks noChangeArrowheads="1"/>
                </p:cNvSpPr>
                <p:nvPr/>
              </p:nvSpPr>
              <p:spPr bwMode="auto">
                <a:xfrm>
                  <a:off x="4380" y="1076"/>
                  <a:ext cx="1" cy="688"/>
                </a:xfrm>
                <a:prstGeom prst="rect">
                  <a:avLst/>
                </a:prstGeom>
                <a:solidFill>
                  <a:srgbClr val="007B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8" name="Rectangle 340"/>
                <p:cNvSpPr>
                  <a:spLocks noChangeArrowheads="1"/>
                </p:cNvSpPr>
                <p:nvPr/>
              </p:nvSpPr>
              <p:spPr bwMode="auto">
                <a:xfrm>
                  <a:off x="4381" y="1076"/>
                  <a:ext cx="2" cy="688"/>
                </a:xfrm>
                <a:prstGeom prst="rect">
                  <a:avLst/>
                </a:prstGeom>
                <a:solidFill>
                  <a:srgbClr val="007DA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9" name="Rectangle 341"/>
                <p:cNvSpPr>
                  <a:spLocks noChangeArrowheads="1"/>
                </p:cNvSpPr>
                <p:nvPr/>
              </p:nvSpPr>
              <p:spPr bwMode="auto">
                <a:xfrm>
                  <a:off x="4383" y="1076"/>
                  <a:ext cx="2" cy="688"/>
                </a:xfrm>
                <a:prstGeom prst="rect">
                  <a:avLst/>
                </a:prstGeom>
                <a:solidFill>
                  <a:srgbClr val="007F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0" name="Rectangle 342"/>
                <p:cNvSpPr>
                  <a:spLocks noChangeArrowheads="1"/>
                </p:cNvSpPr>
                <p:nvPr/>
              </p:nvSpPr>
              <p:spPr bwMode="auto">
                <a:xfrm>
                  <a:off x="4385" y="1076"/>
                  <a:ext cx="1" cy="688"/>
                </a:xfrm>
                <a:prstGeom prst="rect">
                  <a:avLst/>
                </a:prstGeom>
                <a:solidFill>
                  <a:srgbClr val="0081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1" name="Rectangle 343"/>
                <p:cNvSpPr>
                  <a:spLocks noChangeArrowheads="1"/>
                </p:cNvSpPr>
                <p:nvPr/>
              </p:nvSpPr>
              <p:spPr bwMode="auto">
                <a:xfrm>
                  <a:off x="4386" y="1076"/>
                  <a:ext cx="2" cy="688"/>
                </a:xfrm>
                <a:prstGeom prst="rect">
                  <a:avLst/>
                </a:prstGeom>
                <a:solidFill>
                  <a:srgbClr val="0082A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2" name="Rectangle 344"/>
                <p:cNvSpPr>
                  <a:spLocks noChangeArrowheads="1"/>
                </p:cNvSpPr>
                <p:nvPr/>
              </p:nvSpPr>
              <p:spPr bwMode="auto">
                <a:xfrm>
                  <a:off x="4388" y="1076"/>
                  <a:ext cx="2" cy="688"/>
                </a:xfrm>
                <a:prstGeom prst="rect">
                  <a:avLst/>
                </a:prstGeom>
                <a:solidFill>
                  <a:srgbClr val="0085A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3" name="Rectangle 345"/>
                <p:cNvSpPr>
                  <a:spLocks noChangeArrowheads="1"/>
                </p:cNvSpPr>
                <p:nvPr/>
              </p:nvSpPr>
              <p:spPr bwMode="auto">
                <a:xfrm>
                  <a:off x="4390" y="1076"/>
                  <a:ext cx="1" cy="688"/>
                </a:xfrm>
                <a:prstGeom prst="rect">
                  <a:avLst/>
                </a:prstGeom>
                <a:solidFill>
                  <a:srgbClr val="0086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4" name="Rectangle 346"/>
                <p:cNvSpPr>
                  <a:spLocks noChangeArrowheads="1"/>
                </p:cNvSpPr>
                <p:nvPr/>
              </p:nvSpPr>
              <p:spPr bwMode="auto">
                <a:xfrm>
                  <a:off x="4391" y="1076"/>
                  <a:ext cx="2" cy="688"/>
                </a:xfrm>
                <a:prstGeom prst="rect">
                  <a:avLst/>
                </a:prstGeom>
                <a:solidFill>
                  <a:srgbClr val="0087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5" name="Rectangle 347"/>
                <p:cNvSpPr>
                  <a:spLocks noChangeArrowheads="1"/>
                </p:cNvSpPr>
                <p:nvPr/>
              </p:nvSpPr>
              <p:spPr bwMode="auto">
                <a:xfrm>
                  <a:off x="4393" y="1076"/>
                  <a:ext cx="1" cy="688"/>
                </a:xfrm>
                <a:prstGeom prst="rect">
                  <a:avLst/>
                </a:prstGeom>
                <a:solidFill>
                  <a:srgbClr val="0089A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6" name="Rectangle 348"/>
                <p:cNvSpPr>
                  <a:spLocks noChangeArrowheads="1"/>
                </p:cNvSpPr>
                <p:nvPr/>
              </p:nvSpPr>
              <p:spPr bwMode="auto">
                <a:xfrm>
                  <a:off x="4394" y="1076"/>
                  <a:ext cx="2" cy="688"/>
                </a:xfrm>
                <a:prstGeom prst="rect">
                  <a:avLst/>
                </a:prstGeom>
                <a:solidFill>
                  <a:srgbClr val="008CB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7" name="Rectangle 349"/>
                <p:cNvSpPr>
                  <a:spLocks noChangeArrowheads="1"/>
                </p:cNvSpPr>
                <p:nvPr/>
              </p:nvSpPr>
              <p:spPr bwMode="auto">
                <a:xfrm>
                  <a:off x="4396" y="1076"/>
                  <a:ext cx="2" cy="688"/>
                </a:xfrm>
                <a:prstGeom prst="rect">
                  <a:avLst/>
                </a:prstGeom>
                <a:solidFill>
                  <a:srgbClr val="008D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8" name="Rectangle 350"/>
                <p:cNvSpPr>
                  <a:spLocks noChangeArrowheads="1"/>
                </p:cNvSpPr>
                <p:nvPr/>
              </p:nvSpPr>
              <p:spPr bwMode="auto">
                <a:xfrm>
                  <a:off x="4398" y="1076"/>
                  <a:ext cx="1" cy="688"/>
                </a:xfrm>
                <a:prstGeom prst="rect">
                  <a:avLst/>
                </a:prstGeom>
                <a:solidFill>
                  <a:srgbClr val="008E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9" name="Rectangle 351"/>
                <p:cNvSpPr>
                  <a:spLocks noChangeArrowheads="1"/>
                </p:cNvSpPr>
                <p:nvPr/>
              </p:nvSpPr>
              <p:spPr bwMode="auto">
                <a:xfrm>
                  <a:off x="4399" y="1076"/>
                  <a:ext cx="2" cy="688"/>
                </a:xfrm>
                <a:prstGeom prst="rect">
                  <a:avLst/>
                </a:prstGeom>
                <a:solidFill>
                  <a:srgbClr val="0091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0" name="Rectangle 352"/>
                <p:cNvSpPr>
                  <a:spLocks noChangeArrowheads="1"/>
                </p:cNvSpPr>
                <p:nvPr/>
              </p:nvSpPr>
              <p:spPr bwMode="auto">
                <a:xfrm>
                  <a:off x="4401" y="1076"/>
                  <a:ext cx="1" cy="688"/>
                </a:xfrm>
                <a:prstGeom prst="rect">
                  <a:avLst/>
                </a:prstGeom>
                <a:solidFill>
                  <a:srgbClr val="0092B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1" name="Rectangle 353"/>
                <p:cNvSpPr>
                  <a:spLocks noChangeArrowheads="1"/>
                </p:cNvSpPr>
                <p:nvPr/>
              </p:nvSpPr>
              <p:spPr bwMode="auto">
                <a:xfrm>
                  <a:off x="4402" y="1076"/>
                  <a:ext cx="2" cy="688"/>
                </a:xfrm>
                <a:prstGeom prst="rect">
                  <a:avLst/>
                </a:prstGeom>
                <a:solidFill>
                  <a:srgbClr val="0094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2" name="Rectangle 354"/>
                <p:cNvSpPr>
                  <a:spLocks noChangeArrowheads="1"/>
                </p:cNvSpPr>
                <p:nvPr/>
              </p:nvSpPr>
              <p:spPr bwMode="auto">
                <a:xfrm>
                  <a:off x="4404" y="1076"/>
                  <a:ext cx="2" cy="688"/>
                </a:xfrm>
                <a:prstGeom prst="rect">
                  <a:avLst/>
                </a:prstGeom>
                <a:solidFill>
                  <a:srgbClr val="0096B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3" name="Rectangle 355"/>
                <p:cNvSpPr>
                  <a:spLocks noChangeArrowheads="1"/>
                </p:cNvSpPr>
                <p:nvPr/>
              </p:nvSpPr>
              <p:spPr bwMode="auto">
                <a:xfrm>
                  <a:off x="4406" y="1076"/>
                  <a:ext cx="1" cy="688"/>
                </a:xfrm>
                <a:prstGeom prst="rect">
                  <a:avLst/>
                </a:prstGeom>
                <a:solidFill>
                  <a:srgbClr val="0098B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4" name="Rectangle 356"/>
                <p:cNvSpPr>
                  <a:spLocks noChangeArrowheads="1"/>
                </p:cNvSpPr>
                <p:nvPr/>
              </p:nvSpPr>
              <p:spPr bwMode="auto">
                <a:xfrm>
                  <a:off x="4407" y="1076"/>
                  <a:ext cx="2" cy="688"/>
                </a:xfrm>
                <a:prstGeom prst="rect">
                  <a:avLst/>
                </a:prstGeom>
                <a:solidFill>
                  <a:srgbClr val="0099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5" name="Rectangle 357"/>
                <p:cNvSpPr>
                  <a:spLocks noChangeArrowheads="1"/>
                </p:cNvSpPr>
                <p:nvPr/>
              </p:nvSpPr>
              <p:spPr bwMode="auto">
                <a:xfrm>
                  <a:off x="4409" y="1076"/>
                  <a:ext cx="1" cy="688"/>
                </a:xfrm>
                <a:prstGeom prst="rect">
                  <a:avLst/>
                </a:prstGeom>
                <a:solidFill>
                  <a:srgbClr val="009BB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6" name="Rectangle 358"/>
                <p:cNvSpPr>
                  <a:spLocks noChangeArrowheads="1"/>
                </p:cNvSpPr>
                <p:nvPr/>
              </p:nvSpPr>
              <p:spPr bwMode="auto">
                <a:xfrm>
                  <a:off x="4410" y="1076"/>
                  <a:ext cx="2" cy="688"/>
                </a:xfrm>
                <a:prstGeom prst="rect">
                  <a:avLst/>
                </a:prstGeom>
                <a:solidFill>
                  <a:srgbClr val="009D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7" name="Rectangle 359"/>
                <p:cNvSpPr>
                  <a:spLocks noChangeArrowheads="1"/>
                </p:cNvSpPr>
                <p:nvPr/>
              </p:nvSpPr>
              <p:spPr bwMode="auto">
                <a:xfrm>
                  <a:off x="4412" y="1076"/>
                  <a:ext cx="2" cy="688"/>
                </a:xfrm>
                <a:prstGeom prst="rect">
                  <a:avLst/>
                </a:prstGeom>
                <a:solidFill>
                  <a:srgbClr val="009EB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8" name="Rectangle 360"/>
                <p:cNvSpPr>
                  <a:spLocks noChangeArrowheads="1"/>
                </p:cNvSpPr>
                <p:nvPr/>
              </p:nvSpPr>
              <p:spPr bwMode="auto">
                <a:xfrm>
                  <a:off x="4414" y="1076"/>
                  <a:ext cx="1" cy="688"/>
                </a:xfrm>
                <a:prstGeom prst="rect">
                  <a:avLst/>
                </a:prstGeom>
                <a:solidFill>
                  <a:srgbClr val="009F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9" name="Rectangle 361"/>
                <p:cNvSpPr>
                  <a:spLocks noChangeArrowheads="1"/>
                </p:cNvSpPr>
                <p:nvPr/>
              </p:nvSpPr>
              <p:spPr bwMode="auto">
                <a:xfrm>
                  <a:off x="4415" y="1076"/>
                  <a:ext cx="2" cy="688"/>
                </a:xfrm>
                <a:prstGeom prst="rect">
                  <a:avLst/>
                </a:prstGeom>
                <a:solidFill>
                  <a:srgbClr val="00A2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0" name="Rectangle 362"/>
                <p:cNvSpPr>
                  <a:spLocks noChangeArrowheads="1"/>
                </p:cNvSpPr>
                <p:nvPr/>
              </p:nvSpPr>
              <p:spPr bwMode="auto">
                <a:xfrm>
                  <a:off x="4417" y="1076"/>
                  <a:ext cx="2" cy="688"/>
                </a:xfrm>
                <a:prstGeom prst="rect">
                  <a:avLst/>
                </a:prstGeom>
                <a:solidFill>
                  <a:srgbClr val="00A3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1" name="Rectangle 363"/>
                <p:cNvSpPr>
                  <a:spLocks noChangeArrowheads="1"/>
                </p:cNvSpPr>
                <p:nvPr/>
              </p:nvSpPr>
              <p:spPr bwMode="auto">
                <a:xfrm>
                  <a:off x="4419" y="1076"/>
                  <a:ext cx="1" cy="688"/>
                </a:xfrm>
                <a:prstGeom prst="rect">
                  <a:avLst/>
                </a:prstGeom>
                <a:solidFill>
                  <a:srgbClr val="00A4B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2" name="Rectangle 364"/>
                <p:cNvSpPr>
                  <a:spLocks noChangeArrowheads="1"/>
                </p:cNvSpPr>
                <p:nvPr/>
              </p:nvSpPr>
              <p:spPr bwMode="auto">
                <a:xfrm>
                  <a:off x="4420" y="1076"/>
                  <a:ext cx="2" cy="688"/>
                </a:xfrm>
                <a:prstGeom prst="rect">
                  <a:avLst/>
                </a:prstGeom>
                <a:solidFill>
                  <a:srgbClr val="00A7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3" name="Rectangle 365"/>
                <p:cNvSpPr>
                  <a:spLocks noChangeArrowheads="1"/>
                </p:cNvSpPr>
                <p:nvPr/>
              </p:nvSpPr>
              <p:spPr bwMode="auto">
                <a:xfrm>
                  <a:off x="4422" y="1076"/>
                  <a:ext cx="1" cy="688"/>
                </a:xfrm>
                <a:prstGeom prst="rect">
                  <a:avLst/>
                </a:prstGeom>
                <a:solidFill>
                  <a:srgbClr val="00A8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4" name="Rectangle 366"/>
                <p:cNvSpPr>
                  <a:spLocks noChangeArrowheads="1"/>
                </p:cNvSpPr>
                <p:nvPr/>
              </p:nvSpPr>
              <p:spPr bwMode="auto">
                <a:xfrm>
                  <a:off x="4423" y="1076"/>
                  <a:ext cx="2" cy="688"/>
                </a:xfrm>
                <a:prstGeom prst="rect">
                  <a:avLst/>
                </a:prstGeom>
                <a:solidFill>
                  <a:srgbClr val="00A9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5" name="Rectangle 367"/>
                <p:cNvSpPr>
                  <a:spLocks noChangeArrowheads="1"/>
                </p:cNvSpPr>
                <p:nvPr/>
              </p:nvSpPr>
              <p:spPr bwMode="auto">
                <a:xfrm>
                  <a:off x="4425" y="1076"/>
                  <a:ext cx="2" cy="688"/>
                </a:xfrm>
                <a:prstGeom prst="rect">
                  <a:avLst/>
                </a:prstGeom>
                <a:solidFill>
                  <a:srgbClr val="00AC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6" name="Rectangle 368"/>
                <p:cNvSpPr>
                  <a:spLocks noChangeArrowheads="1"/>
                </p:cNvSpPr>
                <p:nvPr/>
              </p:nvSpPr>
              <p:spPr bwMode="auto">
                <a:xfrm>
                  <a:off x="4427" y="1076"/>
                  <a:ext cx="1" cy="688"/>
                </a:xfrm>
                <a:prstGeom prst="rect">
                  <a:avLst/>
                </a:prstGeom>
                <a:solidFill>
                  <a:srgbClr val="00AD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7" name="Rectangle 369"/>
                <p:cNvSpPr>
                  <a:spLocks noChangeArrowheads="1"/>
                </p:cNvSpPr>
                <p:nvPr/>
              </p:nvSpPr>
              <p:spPr bwMode="auto">
                <a:xfrm>
                  <a:off x="4428" y="1076"/>
                  <a:ext cx="2" cy="688"/>
                </a:xfrm>
                <a:prstGeom prst="rect">
                  <a:avLst/>
                </a:prstGeom>
                <a:solidFill>
                  <a:srgbClr val="00AE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8" name="Rectangle 370"/>
                <p:cNvSpPr>
                  <a:spLocks noChangeArrowheads="1"/>
                </p:cNvSpPr>
                <p:nvPr/>
              </p:nvSpPr>
              <p:spPr bwMode="auto">
                <a:xfrm>
                  <a:off x="4430" y="1076"/>
                  <a:ext cx="1" cy="688"/>
                </a:xfrm>
                <a:prstGeom prst="rect">
                  <a:avLst/>
                </a:prstGeom>
                <a:solidFill>
                  <a:srgbClr val="00B1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9" name="Rectangle 371"/>
                <p:cNvSpPr>
                  <a:spLocks noChangeArrowheads="1"/>
                </p:cNvSpPr>
                <p:nvPr/>
              </p:nvSpPr>
              <p:spPr bwMode="auto">
                <a:xfrm>
                  <a:off x="4431" y="1076"/>
                  <a:ext cx="2" cy="688"/>
                </a:xfrm>
                <a:prstGeom prst="rect">
                  <a:avLst/>
                </a:prstGeom>
                <a:solidFill>
                  <a:srgbClr val="00B2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0" name="Rectangle 372"/>
                <p:cNvSpPr>
                  <a:spLocks noChangeArrowheads="1"/>
                </p:cNvSpPr>
                <p:nvPr/>
              </p:nvSpPr>
              <p:spPr bwMode="auto">
                <a:xfrm>
                  <a:off x="4433" y="1076"/>
                  <a:ext cx="2" cy="688"/>
                </a:xfrm>
                <a:prstGeom prst="rect">
                  <a:avLst/>
                </a:prstGeom>
                <a:solidFill>
                  <a:srgbClr val="00B3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1" name="Rectangle 373"/>
                <p:cNvSpPr>
                  <a:spLocks noChangeArrowheads="1"/>
                </p:cNvSpPr>
                <p:nvPr/>
              </p:nvSpPr>
              <p:spPr bwMode="auto">
                <a:xfrm>
                  <a:off x="4435" y="1076"/>
                  <a:ext cx="1" cy="688"/>
                </a:xfrm>
                <a:prstGeom prst="rect">
                  <a:avLst/>
                </a:prstGeom>
                <a:solidFill>
                  <a:srgbClr val="00B4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2" name="Rectangle 374"/>
                <p:cNvSpPr>
                  <a:spLocks noChangeArrowheads="1"/>
                </p:cNvSpPr>
                <p:nvPr/>
              </p:nvSpPr>
              <p:spPr bwMode="auto">
                <a:xfrm>
                  <a:off x="4436" y="1076"/>
                  <a:ext cx="2" cy="688"/>
                </a:xfrm>
                <a:prstGeom prst="rect">
                  <a:avLst/>
                </a:prstGeom>
                <a:solidFill>
                  <a:srgbClr val="00B7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3" name="Rectangle 375"/>
                <p:cNvSpPr>
                  <a:spLocks noChangeArrowheads="1"/>
                </p:cNvSpPr>
                <p:nvPr/>
              </p:nvSpPr>
              <p:spPr bwMode="auto">
                <a:xfrm>
                  <a:off x="4438" y="1076"/>
                  <a:ext cx="1" cy="688"/>
                </a:xfrm>
                <a:prstGeom prst="rect">
                  <a:avLst/>
                </a:prstGeom>
                <a:solidFill>
                  <a:srgbClr val="00B8C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4" name="Rectangle 376"/>
                <p:cNvSpPr>
                  <a:spLocks noChangeArrowheads="1"/>
                </p:cNvSpPr>
                <p:nvPr/>
              </p:nvSpPr>
              <p:spPr bwMode="auto">
                <a:xfrm>
                  <a:off x="4439" y="1076"/>
                  <a:ext cx="2" cy="688"/>
                </a:xfrm>
                <a:prstGeom prst="rect">
                  <a:avLst/>
                </a:prstGeom>
                <a:solidFill>
                  <a:srgbClr val="00B9C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5" name="Rectangle 377"/>
                <p:cNvSpPr>
                  <a:spLocks noChangeArrowheads="1"/>
                </p:cNvSpPr>
                <p:nvPr/>
              </p:nvSpPr>
              <p:spPr bwMode="auto">
                <a:xfrm>
                  <a:off x="4441" y="1076"/>
                  <a:ext cx="2" cy="688"/>
                </a:xfrm>
                <a:prstGeom prst="rect">
                  <a:avLst/>
                </a:prstGeom>
                <a:solidFill>
                  <a:srgbClr val="00BBC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6" name="Rectangle 378"/>
                <p:cNvSpPr>
                  <a:spLocks noChangeArrowheads="1"/>
                </p:cNvSpPr>
                <p:nvPr/>
              </p:nvSpPr>
              <p:spPr bwMode="auto">
                <a:xfrm>
                  <a:off x="4443" y="1076"/>
                  <a:ext cx="1" cy="688"/>
                </a:xfrm>
                <a:prstGeom prst="rect">
                  <a:avLst/>
                </a:prstGeom>
                <a:solidFill>
                  <a:srgbClr val="00BCC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7" name="Rectangle 379"/>
                <p:cNvSpPr>
                  <a:spLocks noChangeArrowheads="1"/>
                </p:cNvSpPr>
                <p:nvPr/>
              </p:nvSpPr>
              <p:spPr bwMode="auto">
                <a:xfrm>
                  <a:off x="4444" y="1076"/>
                  <a:ext cx="2" cy="688"/>
                </a:xfrm>
                <a:prstGeom prst="rect">
                  <a:avLst/>
                </a:prstGeom>
                <a:solidFill>
                  <a:srgbClr val="00BED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8" name="Rectangle 380"/>
                <p:cNvSpPr>
                  <a:spLocks noChangeArrowheads="1"/>
                </p:cNvSpPr>
                <p:nvPr/>
              </p:nvSpPr>
              <p:spPr bwMode="auto">
                <a:xfrm>
                  <a:off x="4446" y="1076"/>
                  <a:ext cx="1" cy="688"/>
                </a:xfrm>
                <a:prstGeom prst="rect">
                  <a:avLst/>
                </a:prstGeom>
                <a:solidFill>
                  <a:srgbClr val="00C0D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9" name="Rectangle 381"/>
                <p:cNvSpPr>
                  <a:spLocks noChangeArrowheads="1"/>
                </p:cNvSpPr>
                <p:nvPr/>
              </p:nvSpPr>
              <p:spPr bwMode="auto">
                <a:xfrm>
                  <a:off x="4447" y="1076"/>
                  <a:ext cx="2" cy="688"/>
                </a:xfrm>
                <a:prstGeom prst="rect">
                  <a:avLst/>
                </a:prstGeom>
                <a:solidFill>
                  <a:srgbClr val="00C1D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0" name="Rectangle 382"/>
                <p:cNvSpPr>
                  <a:spLocks noChangeArrowheads="1"/>
                </p:cNvSpPr>
                <p:nvPr/>
              </p:nvSpPr>
              <p:spPr bwMode="auto">
                <a:xfrm>
                  <a:off x="4449" y="1076"/>
                  <a:ext cx="2" cy="688"/>
                </a:xfrm>
                <a:prstGeom prst="rect">
                  <a:avLst/>
                </a:prstGeom>
                <a:solidFill>
                  <a:srgbClr val="00C2D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1" name="Rectangle 383"/>
                <p:cNvSpPr>
                  <a:spLocks noChangeArrowheads="1"/>
                </p:cNvSpPr>
                <p:nvPr/>
              </p:nvSpPr>
              <p:spPr bwMode="auto">
                <a:xfrm>
                  <a:off x="4451" y="1076"/>
                  <a:ext cx="1" cy="688"/>
                </a:xfrm>
                <a:prstGeom prst="rect">
                  <a:avLst/>
                </a:prstGeom>
                <a:solidFill>
                  <a:srgbClr val="00C4D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2" name="Rectangle 384"/>
                <p:cNvSpPr>
                  <a:spLocks noChangeArrowheads="1"/>
                </p:cNvSpPr>
                <p:nvPr/>
              </p:nvSpPr>
              <p:spPr bwMode="auto">
                <a:xfrm>
                  <a:off x="4452" y="1076"/>
                  <a:ext cx="2" cy="688"/>
                </a:xfrm>
                <a:prstGeom prst="rect">
                  <a:avLst/>
                </a:prstGeom>
                <a:solidFill>
                  <a:srgbClr val="00C5D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3" name="Rectangle 385"/>
                <p:cNvSpPr>
                  <a:spLocks noChangeArrowheads="1"/>
                </p:cNvSpPr>
                <p:nvPr/>
              </p:nvSpPr>
              <p:spPr bwMode="auto">
                <a:xfrm>
                  <a:off x="4454" y="1076"/>
                  <a:ext cx="2" cy="688"/>
                </a:xfrm>
                <a:prstGeom prst="rect">
                  <a:avLst/>
                </a:prstGeom>
                <a:solidFill>
                  <a:srgbClr val="00C6D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4" name="Rectangle 386"/>
                <p:cNvSpPr>
                  <a:spLocks noChangeArrowheads="1"/>
                </p:cNvSpPr>
                <p:nvPr/>
              </p:nvSpPr>
              <p:spPr bwMode="auto">
                <a:xfrm>
                  <a:off x="4456" y="1076"/>
                  <a:ext cx="1" cy="688"/>
                </a:xfrm>
                <a:prstGeom prst="rect">
                  <a:avLst/>
                </a:prstGeom>
                <a:solidFill>
                  <a:srgbClr val="00C8D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5" name="Rectangle 387"/>
                <p:cNvSpPr>
                  <a:spLocks noChangeArrowheads="1"/>
                </p:cNvSpPr>
                <p:nvPr/>
              </p:nvSpPr>
              <p:spPr bwMode="auto">
                <a:xfrm>
                  <a:off x="4457" y="1076"/>
                  <a:ext cx="2" cy="688"/>
                </a:xfrm>
                <a:prstGeom prst="rect">
                  <a:avLst/>
                </a:prstGeom>
                <a:solidFill>
                  <a:srgbClr val="00C9D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6" name="Rectangle 388"/>
                <p:cNvSpPr>
                  <a:spLocks noChangeArrowheads="1"/>
                </p:cNvSpPr>
                <p:nvPr/>
              </p:nvSpPr>
              <p:spPr bwMode="auto">
                <a:xfrm>
                  <a:off x="4459" y="1076"/>
                  <a:ext cx="1" cy="688"/>
                </a:xfrm>
                <a:prstGeom prst="rect">
                  <a:avLst/>
                </a:prstGeom>
                <a:solidFill>
                  <a:srgbClr val="00CAD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7" name="Rectangle 389"/>
                <p:cNvSpPr>
                  <a:spLocks noChangeArrowheads="1"/>
                </p:cNvSpPr>
                <p:nvPr/>
              </p:nvSpPr>
              <p:spPr bwMode="auto">
                <a:xfrm>
                  <a:off x="4460" y="1076"/>
                  <a:ext cx="2" cy="688"/>
                </a:xfrm>
                <a:prstGeom prst="rect">
                  <a:avLst/>
                </a:prstGeom>
                <a:solidFill>
                  <a:srgbClr val="00CBD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8" name="Rectangle 390"/>
                <p:cNvSpPr>
                  <a:spLocks noChangeArrowheads="1"/>
                </p:cNvSpPr>
                <p:nvPr/>
              </p:nvSpPr>
              <p:spPr bwMode="auto">
                <a:xfrm>
                  <a:off x="4462" y="1076"/>
                  <a:ext cx="2" cy="688"/>
                </a:xfrm>
                <a:prstGeom prst="rect">
                  <a:avLst/>
                </a:prstGeom>
                <a:solidFill>
                  <a:srgbClr val="00CDD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9" name="Rectangle 391"/>
                <p:cNvSpPr>
                  <a:spLocks noChangeArrowheads="1"/>
                </p:cNvSpPr>
                <p:nvPr/>
              </p:nvSpPr>
              <p:spPr bwMode="auto">
                <a:xfrm>
                  <a:off x="4464" y="1076"/>
                  <a:ext cx="1" cy="688"/>
                </a:xfrm>
                <a:prstGeom prst="rect">
                  <a:avLst/>
                </a:prstGeom>
                <a:solidFill>
                  <a:srgbClr val="00CED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0" name="Rectangle 392"/>
                <p:cNvSpPr>
                  <a:spLocks noChangeArrowheads="1"/>
                </p:cNvSpPr>
                <p:nvPr/>
              </p:nvSpPr>
              <p:spPr bwMode="auto">
                <a:xfrm>
                  <a:off x="4465" y="1076"/>
                  <a:ext cx="2" cy="688"/>
                </a:xfrm>
                <a:prstGeom prst="rect">
                  <a:avLst/>
                </a:prstGeom>
                <a:solidFill>
                  <a:srgbClr val="00CFD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1" name="Rectangle 393"/>
                <p:cNvSpPr>
                  <a:spLocks noChangeArrowheads="1"/>
                </p:cNvSpPr>
                <p:nvPr/>
              </p:nvSpPr>
              <p:spPr bwMode="auto">
                <a:xfrm>
                  <a:off x="4467" y="1076"/>
                  <a:ext cx="1" cy="688"/>
                </a:xfrm>
                <a:prstGeom prst="rect">
                  <a:avLst/>
                </a:prstGeom>
                <a:solidFill>
                  <a:srgbClr val="00D1D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2" name="Rectangle 394"/>
                <p:cNvSpPr>
                  <a:spLocks noChangeArrowheads="1"/>
                </p:cNvSpPr>
                <p:nvPr/>
              </p:nvSpPr>
              <p:spPr bwMode="auto">
                <a:xfrm>
                  <a:off x="4468" y="1076"/>
                  <a:ext cx="2" cy="688"/>
                </a:xfrm>
                <a:prstGeom prst="rect">
                  <a:avLst/>
                </a:prstGeom>
                <a:solidFill>
                  <a:srgbClr val="00D2D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3" name="Rectangle 395"/>
                <p:cNvSpPr>
                  <a:spLocks noChangeArrowheads="1"/>
                </p:cNvSpPr>
                <p:nvPr/>
              </p:nvSpPr>
              <p:spPr bwMode="auto">
                <a:xfrm>
                  <a:off x="4470" y="1076"/>
                  <a:ext cx="2" cy="688"/>
                </a:xfrm>
                <a:prstGeom prst="rect">
                  <a:avLst/>
                </a:prstGeom>
                <a:solidFill>
                  <a:srgbClr val="00D3D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4" name="Rectangle 396"/>
                <p:cNvSpPr>
                  <a:spLocks noChangeArrowheads="1"/>
                </p:cNvSpPr>
                <p:nvPr/>
              </p:nvSpPr>
              <p:spPr bwMode="auto">
                <a:xfrm>
                  <a:off x="4472" y="1076"/>
                  <a:ext cx="1" cy="688"/>
                </a:xfrm>
                <a:prstGeom prst="rect">
                  <a:avLst/>
                </a:prstGeom>
                <a:solidFill>
                  <a:srgbClr val="00D5E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5" name="Rectangle 397"/>
                <p:cNvSpPr>
                  <a:spLocks noChangeArrowheads="1"/>
                </p:cNvSpPr>
                <p:nvPr/>
              </p:nvSpPr>
              <p:spPr bwMode="auto">
                <a:xfrm>
                  <a:off x="4473" y="1076"/>
                  <a:ext cx="2" cy="688"/>
                </a:xfrm>
                <a:prstGeom prst="rect">
                  <a:avLst/>
                </a:prstGeom>
                <a:solidFill>
                  <a:srgbClr val="00D5E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6" name="Rectangle 398"/>
                <p:cNvSpPr>
                  <a:spLocks noChangeArrowheads="1"/>
                </p:cNvSpPr>
                <p:nvPr/>
              </p:nvSpPr>
              <p:spPr bwMode="auto">
                <a:xfrm>
                  <a:off x="4475" y="1076"/>
                  <a:ext cx="1" cy="688"/>
                </a:xfrm>
                <a:prstGeom prst="rect">
                  <a:avLst/>
                </a:prstGeom>
                <a:solidFill>
                  <a:srgbClr val="00D6E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7" name="Rectangle 399"/>
                <p:cNvSpPr>
                  <a:spLocks noChangeArrowheads="1"/>
                </p:cNvSpPr>
                <p:nvPr/>
              </p:nvSpPr>
              <p:spPr bwMode="auto">
                <a:xfrm>
                  <a:off x="4476" y="1076"/>
                  <a:ext cx="2" cy="688"/>
                </a:xfrm>
                <a:prstGeom prst="rect">
                  <a:avLst/>
                </a:prstGeom>
                <a:solidFill>
                  <a:srgbClr val="00D8E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8" name="Rectangle 400"/>
                <p:cNvSpPr>
                  <a:spLocks noChangeArrowheads="1"/>
                </p:cNvSpPr>
                <p:nvPr/>
              </p:nvSpPr>
              <p:spPr bwMode="auto">
                <a:xfrm>
                  <a:off x="4478" y="1076"/>
                  <a:ext cx="2" cy="688"/>
                </a:xfrm>
                <a:prstGeom prst="rect">
                  <a:avLst/>
                </a:prstGeom>
                <a:solidFill>
                  <a:srgbClr val="00D9E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9" name="Rectangle 401"/>
                <p:cNvSpPr>
                  <a:spLocks noChangeArrowheads="1"/>
                </p:cNvSpPr>
                <p:nvPr/>
              </p:nvSpPr>
              <p:spPr bwMode="auto">
                <a:xfrm>
                  <a:off x="4480" y="1076"/>
                  <a:ext cx="1" cy="688"/>
                </a:xfrm>
                <a:prstGeom prst="rect">
                  <a:avLst/>
                </a:prstGeom>
                <a:solidFill>
                  <a:srgbClr val="00DAE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0" name="Rectangle 402"/>
                <p:cNvSpPr>
                  <a:spLocks noChangeArrowheads="1"/>
                </p:cNvSpPr>
                <p:nvPr/>
              </p:nvSpPr>
              <p:spPr bwMode="auto">
                <a:xfrm>
                  <a:off x="4481" y="1076"/>
                  <a:ext cx="2" cy="688"/>
                </a:xfrm>
                <a:prstGeom prst="rect">
                  <a:avLst/>
                </a:prstGeom>
                <a:solidFill>
                  <a:srgbClr val="00DBE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1" name="Rectangle 403"/>
                <p:cNvSpPr>
                  <a:spLocks noChangeArrowheads="1"/>
                </p:cNvSpPr>
                <p:nvPr/>
              </p:nvSpPr>
              <p:spPr bwMode="auto">
                <a:xfrm>
                  <a:off x="4483" y="1076"/>
                  <a:ext cx="1" cy="688"/>
                </a:xfrm>
                <a:prstGeom prst="rect">
                  <a:avLst/>
                </a:prstGeom>
                <a:solidFill>
                  <a:srgbClr val="00DCE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2" name="Rectangle 404"/>
                <p:cNvSpPr>
                  <a:spLocks noChangeArrowheads="1"/>
                </p:cNvSpPr>
                <p:nvPr/>
              </p:nvSpPr>
              <p:spPr bwMode="auto">
                <a:xfrm>
                  <a:off x="4484" y="1076"/>
                  <a:ext cx="2" cy="688"/>
                </a:xfrm>
                <a:prstGeom prst="rect">
                  <a:avLst/>
                </a:prstGeom>
                <a:solidFill>
                  <a:srgbClr val="00DDE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3" name="Rectangle 405"/>
                <p:cNvSpPr>
                  <a:spLocks noChangeArrowheads="1"/>
                </p:cNvSpPr>
                <p:nvPr/>
              </p:nvSpPr>
              <p:spPr bwMode="auto">
                <a:xfrm>
                  <a:off x="4486" y="1076"/>
                  <a:ext cx="2" cy="688"/>
                </a:xfrm>
                <a:prstGeom prst="rect">
                  <a:avLst/>
                </a:prstGeom>
                <a:solidFill>
                  <a:srgbClr val="00DEE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4" name="Rectangle 406"/>
                <p:cNvSpPr>
                  <a:spLocks noChangeArrowheads="1"/>
                </p:cNvSpPr>
                <p:nvPr/>
              </p:nvSpPr>
              <p:spPr bwMode="auto">
                <a:xfrm>
                  <a:off x="4488" y="1076"/>
                  <a:ext cx="1" cy="688"/>
                </a:xfrm>
                <a:prstGeom prst="rect">
                  <a:avLst/>
                </a:prstGeom>
                <a:solidFill>
                  <a:srgbClr val="00DFE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5" name="Rectangle 407"/>
                <p:cNvSpPr>
                  <a:spLocks noChangeArrowheads="1"/>
                </p:cNvSpPr>
                <p:nvPr/>
              </p:nvSpPr>
              <p:spPr bwMode="auto">
                <a:xfrm>
                  <a:off x="4489" y="1076"/>
                  <a:ext cx="2" cy="688"/>
                </a:xfrm>
                <a:prstGeom prst="rect">
                  <a:avLst/>
                </a:prstGeom>
                <a:solidFill>
                  <a:srgbClr val="00E0E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6" name="Rectangle 408"/>
                <p:cNvSpPr>
                  <a:spLocks noChangeArrowheads="1"/>
                </p:cNvSpPr>
                <p:nvPr/>
              </p:nvSpPr>
              <p:spPr bwMode="auto">
                <a:xfrm>
                  <a:off x="4491" y="1076"/>
                  <a:ext cx="2" cy="688"/>
                </a:xfrm>
                <a:prstGeom prst="rect">
                  <a:avLst/>
                </a:prstGeom>
                <a:solidFill>
                  <a:srgbClr val="00E1E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7" name="Rectangle 409"/>
                <p:cNvSpPr>
                  <a:spLocks noChangeArrowheads="1"/>
                </p:cNvSpPr>
                <p:nvPr/>
              </p:nvSpPr>
              <p:spPr bwMode="auto">
                <a:xfrm>
                  <a:off x="4493" y="1076"/>
                  <a:ext cx="1" cy="688"/>
                </a:xfrm>
                <a:prstGeom prst="rect">
                  <a:avLst/>
                </a:prstGeom>
                <a:solidFill>
                  <a:srgbClr val="00E2E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8" name="Rectangle 410"/>
                <p:cNvSpPr>
                  <a:spLocks noChangeArrowheads="1"/>
                </p:cNvSpPr>
                <p:nvPr/>
              </p:nvSpPr>
              <p:spPr bwMode="auto">
                <a:xfrm>
                  <a:off x="4494" y="1076"/>
                  <a:ext cx="2" cy="688"/>
                </a:xfrm>
                <a:prstGeom prst="rect">
                  <a:avLst/>
                </a:prstGeom>
                <a:solidFill>
                  <a:srgbClr val="00E3E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9" name="Rectangle 411"/>
                <p:cNvSpPr>
                  <a:spLocks noChangeArrowheads="1"/>
                </p:cNvSpPr>
                <p:nvPr/>
              </p:nvSpPr>
              <p:spPr bwMode="auto">
                <a:xfrm>
                  <a:off x="4496" y="1076"/>
                  <a:ext cx="1" cy="688"/>
                </a:xfrm>
                <a:prstGeom prst="rect">
                  <a:avLst/>
                </a:prstGeom>
                <a:solidFill>
                  <a:srgbClr val="00E4E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0" name="Rectangle 412"/>
                <p:cNvSpPr>
                  <a:spLocks noChangeArrowheads="1"/>
                </p:cNvSpPr>
                <p:nvPr/>
              </p:nvSpPr>
              <p:spPr bwMode="auto">
                <a:xfrm>
                  <a:off x="4497" y="1076"/>
                  <a:ext cx="2" cy="688"/>
                </a:xfrm>
                <a:prstGeom prst="rect">
                  <a:avLst/>
                </a:prstGeom>
                <a:solidFill>
                  <a:srgbClr val="00E5E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1" name="Rectangle 413"/>
                <p:cNvSpPr>
                  <a:spLocks noChangeArrowheads="1"/>
                </p:cNvSpPr>
                <p:nvPr/>
              </p:nvSpPr>
              <p:spPr bwMode="auto">
                <a:xfrm>
                  <a:off x="4499" y="1076"/>
                  <a:ext cx="2" cy="688"/>
                </a:xfrm>
                <a:prstGeom prst="rect">
                  <a:avLst/>
                </a:prstGeom>
                <a:solidFill>
                  <a:srgbClr val="00E6E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2" name="Rectangle 414"/>
                <p:cNvSpPr>
                  <a:spLocks noChangeArrowheads="1"/>
                </p:cNvSpPr>
                <p:nvPr/>
              </p:nvSpPr>
              <p:spPr bwMode="auto">
                <a:xfrm>
                  <a:off x="4501" y="1076"/>
                  <a:ext cx="1" cy="688"/>
                </a:xfrm>
                <a:prstGeom prst="rect">
                  <a:avLst/>
                </a:prstGeom>
                <a:solidFill>
                  <a:srgbClr val="00E6E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3" name="Rectangle 415"/>
                <p:cNvSpPr>
                  <a:spLocks noChangeArrowheads="1"/>
                </p:cNvSpPr>
                <p:nvPr/>
              </p:nvSpPr>
              <p:spPr bwMode="auto">
                <a:xfrm>
                  <a:off x="4502" y="1076"/>
                  <a:ext cx="2" cy="688"/>
                </a:xfrm>
                <a:prstGeom prst="rect">
                  <a:avLst/>
                </a:prstGeom>
                <a:solidFill>
                  <a:srgbClr val="00E7E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4" name="Rectangle 416"/>
                <p:cNvSpPr>
                  <a:spLocks noChangeArrowheads="1"/>
                </p:cNvSpPr>
                <p:nvPr/>
              </p:nvSpPr>
              <p:spPr bwMode="auto">
                <a:xfrm>
                  <a:off x="4504" y="1076"/>
                  <a:ext cx="1" cy="688"/>
                </a:xfrm>
                <a:prstGeom prst="rect">
                  <a:avLst/>
                </a:prstGeom>
                <a:solidFill>
                  <a:srgbClr val="00E8E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5" name="Rectangle 417"/>
                <p:cNvSpPr>
                  <a:spLocks noChangeArrowheads="1"/>
                </p:cNvSpPr>
                <p:nvPr/>
              </p:nvSpPr>
              <p:spPr bwMode="auto">
                <a:xfrm>
                  <a:off x="4505" y="1076"/>
                  <a:ext cx="2" cy="688"/>
                </a:xfrm>
                <a:prstGeom prst="rect">
                  <a:avLst/>
                </a:prstGeom>
                <a:solidFill>
                  <a:srgbClr val="00E9E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6" name="Rectangle 418"/>
                <p:cNvSpPr>
                  <a:spLocks noChangeArrowheads="1"/>
                </p:cNvSpPr>
                <p:nvPr/>
              </p:nvSpPr>
              <p:spPr bwMode="auto">
                <a:xfrm>
                  <a:off x="4507" y="1076"/>
                  <a:ext cx="2" cy="688"/>
                </a:xfrm>
                <a:prstGeom prst="rect">
                  <a:avLst/>
                </a:prstGeom>
                <a:solidFill>
                  <a:srgbClr val="00E9E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7" name="Rectangle 419"/>
                <p:cNvSpPr>
                  <a:spLocks noChangeArrowheads="1"/>
                </p:cNvSpPr>
                <p:nvPr/>
              </p:nvSpPr>
              <p:spPr bwMode="auto">
                <a:xfrm>
                  <a:off x="4509" y="1076"/>
                  <a:ext cx="1" cy="688"/>
                </a:xfrm>
                <a:prstGeom prst="rect">
                  <a:avLst/>
                </a:prstGeom>
                <a:solidFill>
                  <a:srgbClr val="00EAF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8" name="Rectangle 420"/>
                <p:cNvSpPr>
                  <a:spLocks noChangeArrowheads="1"/>
                </p:cNvSpPr>
                <p:nvPr/>
              </p:nvSpPr>
              <p:spPr bwMode="auto">
                <a:xfrm>
                  <a:off x="4510" y="1076"/>
                  <a:ext cx="2" cy="688"/>
                </a:xfrm>
                <a:prstGeom prst="rect">
                  <a:avLst/>
                </a:prstGeom>
                <a:solidFill>
                  <a:srgbClr val="00EBF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9" name="Rectangle 421"/>
                <p:cNvSpPr>
                  <a:spLocks noChangeArrowheads="1"/>
                </p:cNvSpPr>
                <p:nvPr/>
              </p:nvSpPr>
              <p:spPr bwMode="auto">
                <a:xfrm>
                  <a:off x="4512" y="1076"/>
                  <a:ext cx="1" cy="688"/>
                </a:xfrm>
                <a:prstGeom prst="rect">
                  <a:avLst/>
                </a:prstGeom>
                <a:solidFill>
                  <a:srgbClr val="00ECF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0" name="Rectangle 422"/>
                <p:cNvSpPr>
                  <a:spLocks noChangeArrowheads="1"/>
                </p:cNvSpPr>
                <p:nvPr/>
              </p:nvSpPr>
              <p:spPr bwMode="auto">
                <a:xfrm>
                  <a:off x="4513" y="1076"/>
                  <a:ext cx="2" cy="688"/>
                </a:xfrm>
                <a:prstGeom prst="rect">
                  <a:avLst/>
                </a:prstGeom>
                <a:solidFill>
                  <a:srgbClr val="00EDF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1" name="Rectangle 423"/>
                <p:cNvSpPr>
                  <a:spLocks noChangeArrowheads="1"/>
                </p:cNvSpPr>
                <p:nvPr/>
              </p:nvSpPr>
              <p:spPr bwMode="auto">
                <a:xfrm>
                  <a:off x="4515" y="1076"/>
                  <a:ext cx="2" cy="688"/>
                </a:xfrm>
                <a:prstGeom prst="rect">
                  <a:avLst/>
                </a:prstGeom>
                <a:solidFill>
                  <a:srgbClr val="00EDF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2" name="Rectangle 424"/>
                <p:cNvSpPr>
                  <a:spLocks noChangeArrowheads="1"/>
                </p:cNvSpPr>
                <p:nvPr/>
              </p:nvSpPr>
              <p:spPr bwMode="auto">
                <a:xfrm>
                  <a:off x="4517" y="1076"/>
                  <a:ext cx="1" cy="688"/>
                </a:xfrm>
                <a:prstGeom prst="rect">
                  <a:avLst/>
                </a:prstGeom>
                <a:solidFill>
                  <a:srgbClr val="00EEF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3" name="Rectangle 425"/>
                <p:cNvSpPr>
                  <a:spLocks noChangeArrowheads="1"/>
                </p:cNvSpPr>
                <p:nvPr/>
              </p:nvSpPr>
              <p:spPr bwMode="auto">
                <a:xfrm>
                  <a:off x="4518" y="1076"/>
                  <a:ext cx="2" cy="688"/>
                </a:xfrm>
                <a:prstGeom prst="rect">
                  <a:avLst/>
                </a:prstGeom>
                <a:solidFill>
                  <a:srgbClr val="00EFF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4" name="Rectangle 426"/>
                <p:cNvSpPr>
                  <a:spLocks noChangeArrowheads="1"/>
                </p:cNvSpPr>
                <p:nvPr/>
              </p:nvSpPr>
              <p:spPr bwMode="auto">
                <a:xfrm>
                  <a:off x="4520" y="1076"/>
                  <a:ext cx="2" cy="688"/>
                </a:xfrm>
                <a:prstGeom prst="rect">
                  <a:avLst/>
                </a:prstGeom>
                <a:solidFill>
                  <a:srgbClr val="00EFF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5" name="Rectangle 427"/>
                <p:cNvSpPr>
                  <a:spLocks noChangeArrowheads="1"/>
                </p:cNvSpPr>
                <p:nvPr/>
              </p:nvSpPr>
              <p:spPr bwMode="auto">
                <a:xfrm>
                  <a:off x="4522" y="1076"/>
                  <a:ext cx="1" cy="688"/>
                </a:xfrm>
                <a:prstGeom prst="rect">
                  <a:avLst/>
                </a:prstGeom>
                <a:solidFill>
                  <a:srgbClr val="00F0F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6" name="Rectangle 428"/>
                <p:cNvSpPr>
                  <a:spLocks noChangeArrowheads="1"/>
                </p:cNvSpPr>
                <p:nvPr/>
              </p:nvSpPr>
              <p:spPr bwMode="auto">
                <a:xfrm>
                  <a:off x="4523" y="1076"/>
                  <a:ext cx="2" cy="688"/>
                </a:xfrm>
                <a:prstGeom prst="rect">
                  <a:avLst/>
                </a:prstGeom>
                <a:solidFill>
                  <a:srgbClr val="00F1F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7" name="Rectangle 429"/>
                <p:cNvSpPr>
                  <a:spLocks noChangeArrowheads="1"/>
                </p:cNvSpPr>
                <p:nvPr/>
              </p:nvSpPr>
              <p:spPr bwMode="auto">
                <a:xfrm>
                  <a:off x="4525" y="1076"/>
                  <a:ext cx="1" cy="688"/>
                </a:xfrm>
                <a:prstGeom prst="rect">
                  <a:avLst/>
                </a:prstGeom>
                <a:solidFill>
                  <a:srgbClr val="00F1F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8" name="Rectangle 430"/>
                <p:cNvSpPr>
                  <a:spLocks noChangeArrowheads="1"/>
                </p:cNvSpPr>
                <p:nvPr/>
              </p:nvSpPr>
              <p:spPr bwMode="auto">
                <a:xfrm>
                  <a:off x="4526" y="1076"/>
                  <a:ext cx="2" cy="688"/>
                </a:xfrm>
                <a:prstGeom prst="rect">
                  <a:avLst/>
                </a:prstGeom>
                <a:solidFill>
                  <a:srgbClr val="00F1F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9" name="Rectangle 431"/>
                <p:cNvSpPr>
                  <a:spLocks noChangeArrowheads="1"/>
                </p:cNvSpPr>
                <p:nvPr/>
              </p:nvSpPr>
              <p:spPr bwMode="auto">
                <a:xfrm>
                  <a:off x="4528" y="1076"/>
                  <a:ext cx="2" cy="688"/>
                </a:xfrm>
                <a:prstGeom prst="rect">
                  <a:avLst/>
                </a:prstGeom>
                <a:solidFill>
                  <a:srgbClr val="00F2F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0" name="Rectangle 432"/>
                <p:cNvSpPr>
                  <a:spLocks noChangeArrowheads="1"/>
                </p:cNvSpPr>
                <p:nvPr/>
              </p:nvSpPr>
              <p:spPr bwMode="auto">
                <a:xfrm>
                  <a:off x="4530" y="1076"/>
                  <a:ext cx="1" cy="688"/>
                </a:xfrm>
                <a:prstGeom prst="rect">
                  <a:avLst/>
                </a:prstGeom>
                <a:solidFill>
                  <a:srgbClr val="00F3F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1" name="Rectangle 433"/>
                <p:cNvSpPr>
                  <a:spLocks noChangeArrowheads="1"/>
                </p:cNvSpPr>
                <p:nvPr/>
              </p:nvSpPr>
              <p:spPr bwMode="auto">
                <a:xfrm>
                  <a:off x="4531" y="1076"/>
                  <a:ext cx="2" cy="688"/>
                </a:xfrm>
                <a:prstGeom prst="rect">
                  <a:avLst/>
                </a:prstGeom>
                <a:solidFill>
                  <a:srgbClr val="00F3F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2" name="Rectangle 434"/>
                <p:cNvSpPr>
                  <a:spLocks noChangeArrowheads="1"/>
                </p:cNvSpPr>
                <p:nvPr/>
              </p:nvSpPr>
              <p:spPr bwMode="auto">
                <a:xfrm>
                  <a:off x="4533" y="1076"/>
                  <a:ext cx="1" cy="688"/>
                </a:xfrm>
                <a:prstGeom prst="rect">
                  <a:avLst/>
                </a:prstGeom>
                <a:solidFill>
                  <a:srgbClr val="00F3F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3" name="Rectangle 435"/>
                <p:cNvSpPr>
                  <a:spLocks noChangeArrowheads="1"/>
                </p:cNvSpPr>
                <p:nvPr/>
              </p:nvSpPr>
              <p:spPr bwMode="auto">
                <a:xfrm>
                  <a:off x="4534" y="1076"/>
                  <a:ext cx="2" cy="688"/>
                </a:xfrm>
                <a:prstGeom prst="rect">
                  <a:avLst/>
                </a:prstGeom>
                <a:solidFill>
                  <a:srgbClr val="00F4F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4" name="Rectangle 436"/>
                <p:cNvSpPr>
                  <a:spLocks noChangeArrowheads="1"/>
                </p:cNvSpPr>
                <p:nvPr/>
              </p:nvSpPr>
              <p:spPr bwMode="auto">
                <a:xfrm>
                  <a:off x="4536" y="1076"/>
                  <a:ext cx="2" cy="688"/>
                </a:xfrm>
                <a:prstGeom prst="rect">
                  <a:avLst/>
                </a:prstGeom>
                <a:solidFill>
                  <a:srgbClr val="00F5F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5" name="Rectangle 437"/>
                <p:cNvSpPr>
                  <a:spLocks noChangeArrowheads="1"/>
                </p:cNvSpPr>
                <p:nvPr/>
              </p:nvSpPr>
              <p:spPr bwMode="auto">
                <a:xfrm>
                  <a:off x="4538" y="1076"/>
                  <a:ext cx="1" cy="688"/>
                </a:xfrm>
                <a:prstGeom prst="rect">
                  <a:avLst/>
                </a:prstGeom>
                <a:solidFill>
                  <a:srgbClr val="00F5F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6" name="Rectangle 438"/>
                <p:cNvSpPr>
                  <a:spLocks noChangeArrowheads="1"/>
                </p:cNvSpPr>
                <p:nvPr/>
              </p:nvSpPr>
              <p:spPr bwMode="auto">
                <a:xfrm>
                  <a:off x="4539" y="1076"/>
                  <a:ext cx="2" cy="688"/>
                </a:xfrm>
                <a:prstGeom prst="rect">
                  <a:avLst/>
                </a:prstGeom>
                <a:solidFill>
                  <a:srgbClr val="00F6F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7" name="Rectangle 439"/>
                <p:cNvSpPr>
                  <a:spLocks noChangeArrowheads="1"/>
                </p:cNvSpPr>
                <p:nvPr/>
              </p:nvSpPr>
              <p:spPr bwMode="auto">
                <a:xfrm>
                  <a:off x="4541" y="1076"/>
                  <a:ext cx="1" cy="688"/>
                </a:xfrm>
                <a:prstGeom prst="rect">
                  <a:avLst/>
                </a:prstGeom>
                <a:solidFill>
                  <a:srgbClr val="00F6F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8" name="Rectangle 440"/>
                <p:cNvSpPr>
                  <a:spLocks noChangeArrowheads="1"/>
                </p:cNvSpPr>
                <p:nvPr/>
              </p:nvSpPr>
              <p:spPr bwMode="auto">
                <a:xfrm>
                  <a:off x="4542" y="1076"/>
                  <a:ext cx="2" cy="688"/>
                </a:xfrm>
                <a:prstGeom prst="rect">
                  <a:avLst/>
                </a:prstGeom>
                <a:solidFill>
                  <a:srgbClr val="00F6F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9" name="Rectangle 441"/>
                <p:cNvSpPr>
                  <a:spLocks noChangeArrowheads="1"/>
                </p:cNvSpPr>
                <p:nvPr/>
              </p:nvSpPr>
              <p:spPr bwMode="auto">
                <a:xfrm>
                  <a:off x="4544" y="1076"/>
                  <a:ext cx="2" cy="688"/>
                </a:xfrm>
                <a:prstGeom prst="rect">
                  <a:avLst/>
                </a:prstGeom>
                <a:solidFill>
                  <a:srgbClr val="00F7F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0" name="Rectangle 442"/>
                <p:cNvSpPr>
                  <a:spLocks noChangeArrowheads="1"/>
                </p:cNvSpPr>
                <p:nvPr/>
              </p:nvSpPr>
              <p:spPr bwMode="auto">
                <a:xfrm>
                  <a:off x="4546" y="1076"/>
                  <a:ext cx="1" cy="688"/>
                </a:xfrm>
                <a:prstGeom prst="rect">
                  <a:avLst/>
                </a:prstGeom>
                <a:solidFill>
                  <a:srgbClr val="00F7F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1" name="Rectangle 443"/>
                <p:cNvSpPr>
                  <a:spLocks noChangeArrowheads="1"/>
                </p:cNvSpPr>
                <p:nvPr/>
              </p:nvSpPr>
              <p:spPr bwMode="auto">
                <a:xfrm>
                  <a:off x="4547" y="1076"/>
                  <a:ext cx="2" cy="688"/>
                </a:xfrm>
                <a:prstGeom prst="rect">
                  <a:avLst/>
                </a:prstGeom>
                <a:solidFill>
                  <a:srgbClr val="00F8F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2" name="Rectangle 444"/>
                <p:cNvSpPr>
                  <a:spLocks noChangeArrowheads="1"/>
                </p:cNvSpPr>
                <p:nvPr/>
              </p:nvSpPr>
              <p:spPr bwMode="auto">
                <a:xfrm>
                  <a:off x="4549" y="1076"/>
                  <a:ext cx="1" cy="688"/>
                </a:xfrm>
                <a:prstGeom prst="rect">
                  <a:avLst/>
                </a:prstGeom>
                <a:solidFill>
                  <a:srgbClr val="00F8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3" name="Rectangle 445"/>
                <p:cNvSpPr>
                  <a:spLocks noChangeArrowheads="1"/>
                </p:cNvSpPr>
                <p:nvPr/>
              </p:nvSpPr>
              <p:spPr bwMode="auto">
                <a:xfrm>
                  <a:off x="4550" y="1076"/>
                  <a:ext cx="2" cy="688"/>
                </a:xfrm>
                <a:prstGeom prst="rect">
                  <a:avLst/>
                </a:prstGeom>
                <a:solidFill>
                  <a:srgbClr val="00F9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4" name="Rectangle 446"/>
                <p:cNvSpPr>
                  <a:spLocks noChangeArrowheads="1"/>
                </p:cNvSpPr>
                <p:nvPr/>
              </p:nvSpPr>
              <p:spPr bwMode="auto">
                <a:xfrm>
                  <a:off x="4552" y="1076"/>
                  <a:ext cx="2" cy="688"/>
                </a:xfrm>
                <a:prstGeom prst="rect">
                  <a:avLst/>
                </a:prstGeom>
                <a:solidFill>
                  <a:srgbClr val="00F9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5" name="Rectangle 447"/>
                <p:cNvSpPr>
                  <a:spLocks noChangeArrowheads="1"/>
                </p:cNvSpPr>
                <p:nvPr/>
              </p:nvSpPr>
              <p:spPr bwMode="auto">
                <a:xfrm>
                  <a:off x="4554" y="1076"/>
                  <a:ext cx="1" cy="688"/>
                </a:xfrm>
                <a:prstGeom prst="rect">
                  <a:avLst/>
                </a:prstGeom>
                <a:solidFill>
                  <a:srgbClr val="00F9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6" name="Rectangle 448"/>
                <p:cNvSpPr>
                  <a:spLocks noChangeArrowheads="1"/>
                </p:cNvSpPr>
                <p:nvPr/>
              </p:nvSpPr>
              <p:spPr bwMode="auto">
                <a:xfrm>
                  <a:off x="4555" y="1076"/>
                  <a:ext cx="2" cy="688"/>
                </a:xfrm>
                <a:prstGeom prst="rect">
                  <a:avLst/>
                </a:prstGeom>
                <a:solidFill>
                  <a:srgbClr val="00FAF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7" name="Rectangle 449"/>
                <p:cNvSpPr>
                  <a:spLocks noChangeArrowheads="1"/>
                </p:cNvSpPr>
                <p:nvPr/>
              </p:nvSpPr>
              <p:spPr bwMode="auto">
                <a:xfrm>
                  <a:off x="4557" y="1076"/>
                  <a:ext cx="2" cy="688"/>
                </a:xfrm>
                <a:prstGeom prst="rect">
                  <a:avLst/>
                </a:prstGeom>
                <a:solidFill>
                  <a:srgbClr val="00FAF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8" name="Rectangle 450"/>
                <p:cNvSpPr>
                  <a:spLocks noChangeArrowheads="1"/>
                </p:cNvSpPr>
                <p:nvPr/>
              </p:nvSpPr>
              <p:spPr bwMode="auto">
                <a:xfrm>
                  <a:off x="4559" y="1076"/>
                  <a:ext cx="1" cy="688"/>
                </a:xfrm>
                <a:prstGeom prst="rect">
                  <a:avLst/>
                </a:prstGeom>
                <a:solidFill>
                  <a:srgbClr val="00FAF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9" name="Rectangle 451"/>
                <p:cNvSpPr>
                  <a:spLocks noChangeArrowheads="1"/>
                </p:cNvSpPr>
                <p:nvPr/>
              </p:nvSpPr>
              <p:spPr bwMode="auto">
                <a:xfrm>
                  <a:off x="4560" y="1076"/>
                  <a:ext cx="2"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0" name="Rectangle 452"/>
                <p:cNvSpPr>
                  <a:spLocks noChangeArrowheads="1"/>
                </p:cNvSpPr>
                <p:nvPr/>
              </p:nvSpPr>
              <p:spPr bwMode="auto">
                <a:xfrm>
                  <a:off x="4562" y="1076"/>
                  <a:ext cx="1"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1" name="Rectangle 453"/>
                <p:cNvSpPr>
                  <a:spLocks noChangeArrowheads="1"/>
                </p:cNvSpPr>
                <p:nvPr/>
              </p:nvSpPr>
              <p:spPr bwMode="auto">
                <a:xfrm>
                  <a:off x="4563" y="1076"/>
                  <a:ext cx="2"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2" name="Rectangle 454"/>
                <p:cNvSpPr>
                  <a:spLocks noChangeArrowheads="1"/>
                </p:cNvSpPr>
                <p:nvPr/>
              </p:nvSpPr>
              <p:spPr bwMode="auto">
                <a:xfrm>
                  <a:off x="4565" y="1076"/>
                  <a:ext cx="2"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3" name="Rectangle 455"/>
                <p:cNvSpPr>
                  <a:spLocks noChangeArrowheads="1"/>
                </p:cNvSpPr>
                <p:nvPr/>
              </p:nvSpPr>
              <p:spPr bwMode="auto">
                <a:xfrm>
                  <a:off x="4567" y="1076"/>
                  <a:ext cx="1" cy="688"/>
                </a:xfrm>
                <a:prstGeom prst="rect">
                  <a:avLst/>
                </a:prstGeom>
                <a:solidFill>
                  <a:srgbClr val="00FC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4" name="Rectangle 456"/>
                <p:cNvSpPr>
                  <a:spLocks noChangeArrowheads="1"/>
                </p:cNvSpPr>
                <p:nvPr/>
              </p:nvSpPr>
              <p:spPr bwMode="auto">
                <a:xfrm>
                  <a:off x="4568" y="1076"/>
                  <a:ext cx="2" cy="688"/>
                </a:xfrm>
                <a:prstGeom prst="rect">
                  <a:avLst/>
                </a:prstGeom>
                <a:solidFill>
                  <a:srgbClr val="00FC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5" name="Rectangle 457"/>
                <p:cNvSpPr>
                  <a:spLocks noChangeArrowheads="1"/>
                </p:cNvSpPr>
                <p:nvPr/>
              </p:nvSpPr>
              <p:spPr bwMode="auto">
                <a:xfrm>
                  <a:off x="4570" y="1076"/>
                  <a:ext cx="1" cy="688"/>
                </a:xfrm>
                <a:prstGeom prst="rect">
                  <a:avLst/>
                </a:prstGeom>
                <a:solidFill>
                  <a:srgbClr val="00FC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6" name="Rectangle 458"/>
                <p:cNvSpPr>
                  <a:spLocks noChangeArrowheads="1"/>
                </p:cNvSpPr>
                <p:nvPr/>
              </p:nvSpPr>
              <p:spPr bwMode="auto">
                <a:xfrm>
                  <a:off x="4571" y="1076"/>
                  <a:ext cx="2" cy="688"/>
                </a:xfrm>
                <a:prstGeom prst="rect">
                  <a:avLst/>
                </a:prstGeom>
                <a:solidFill>
                  <a:srgbClr val="00FC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7" name="Rectangle 459"/>
                <p:cNvSpPr>
                  <a:spLocks noChangeArrowheads="1"/>
                </p:cNvSpPr>
                <p:nvPr/>
              </p:nvSpPr>
              <p:spPr bwMode="auto">
                <a:xfrm>
                  <a:off x="4573" y="1076"/>
                  <a:ext cx="2" cy="688"/>
                </a:xfrm>
                <a:prstGeom prst="rect">
                  <a:avLst/>
                </a:prstGeom>
                <a:solidFill>
                  <a:srgbClr val="00FD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8" name="Rectangle 460"/>
                <p:cNvSpPr>
                  <a:spLocks noChangeArrowheads="1"/>
                </p:cNvSpPr>
                <p:nvPr/>
              </p:nvSpPr>
              <p:spPr bwMode="auto">
                <a:xfrm>
                  <a:off x="4575" y="1076"/>
                  <a:ext cx="1" cy="688"/>
                </a:xfrm>
                <a:prstGeom prst="rect">
                  <a:avLst/>
                </a:prstGeom>
                <a:solidFill>
                  <a:srgbClr val="00FD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9" name="Rectangle 461"/>
                <p:cNvSpPr>
                  <a:spLocks noChangeArrowheads="1"/>
                </p:cNvSpPr>
                <p:nvPr/>
              </p:nvSpPr>
              <p:spPr bwMode="auto">
                <a:xfrm>
                  <a:off x="4576" y="1076"/>
                  <a:ext cx="2" cy="688"/>
                </a:xfrm>
                <a:prstGeom prst="rect">
                  <a:avLst/>
                </a:prstGeom>
                <a:solidFill>
                  <a:srgbClr val="00FD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0" name="Rectangle 462"/>
                <p:cNvSpPr>
                  <a:spLocks noChangeArrowheads="1"/>
                </p:cNvSpPr>
                <p:nvPr/>
              </p:nvSpPr>
              <p:spPr bwMode="auto">
                <a:xfrm>
                  <a:off x="4578" y="1076"/>
                  <a:ext cx="1" cy="688"/>
                </a:xfrm>
                <a:prstGeom prst="rect">
                  <a:avLst/>
                </a:prstGeom>
                <a:solidFill>
                  <a:srgbClr val="00FD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1" name="Rectangle 463"/>
                <p:cNvSpPr>
                  <a:spLocks noChangeArrowheads="1"/>
                </p:cNvSpPr>
                <p:nvPr/>
              </p:nvSpPr>
              <p:spPr bwMode="auto">
                <a:xfrm>
                  <a:off x="4579" y="1076"/>
                  <a:ext cx="2" cy="688"/>
                </a:xfrm>
                <a:prstGeom prst="rect">
                  <a:avLst/>
                </a:prstGeom>
                <a:solidFill>
                  <a:srgbClr val="00FD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2" name="Rectangle 464"/>
                <p:cNvSpPr>
                  <a:spLocks noChangeArrowheads="1"/>
                </p:cNvSpPr>
                <p:nvPr/>
              </p:nvSpPr>
              <p:spPr bwMode="auto">
                <a:xfrm>
                  <a:off x="4581" y="1076"/>
                  <a:ext cx="2"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3" name="Rectangle 465"/>
                <p:cNvSpPr>
                  <a:spLocks noChangeArrowheads="1"/>
                </p:cNvSpPr>
                <p:nvPr/>
              </p:nvSpPr>
              <p:spPr bwMode="auto">
                <a:xfrm>
                  <a:off x="4583" y="1076"/>
                  <a:ext cx="1"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4" name="Rectangle 466"/>
                <p:cNvSpPr>
                  <a:spLocks noChangeArrowheads="1"/>
                </p:cNvSpPr>
                <p:nvPr/>
              </p:nvSpPr>
              <p:spPr bwMode="auto">
                <a:xfrm>
                  <a:off x="4584" y="1076"/>
                  <a:ext cx="2"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5" name="Rectangle 467"/>
                <p:cNvSpPr>
                  <a:spLocks noChangeArrowheads="1"/>
                </p:cNvSpPr>
                <p:nvPr/>
              </p:nvSpPr>
              <p:spPr bwMode="auto">
                <a:xfrm>
                  <a:off x="4586" y="1076"/>
                  <a:ext cx="1"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6" name="Rectangle 468"/>
                <p:cNvSpPr>
                  <a:spLocks noChangeArrowheads="1"/>
                </p:cNvSpPr>
                <p:nvPr/>
              </p:nvSpPr>
              <p:spPr bwMode="auto">
                <a:xfrm>
                  <a:off x="4587" y="1076"/>
                  <a:ext cx="2"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7" name="Rectangle 469"/>
                <p:cNvSpPr>
                  <a:spLocks noChangeArrowheads="1"/>
                </p:cNvSpPr>
                <p:nvPr/>
              </p:nvSpPr>
              <p:spPr bwMode="auto">
                <a:xfrm>
                  <a:off x="4589" y="1076"/>
                  <a:ext cx="2"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8" name="Rectangle 470"/>
                <p:cNvSpPr>
                  <a:spLocks noChangeArrowheads="1"/>
                </p:cNvSpPr>
                <p:nvPr/>
              </p:nvSpPr>
              <p:spPr bwMode="auto">
                <a:xfrm>
                  <a:off x="4591" y="1076"/>
                  <a:ext cx="1" cy="688"/>
                </a:xfrm>
                <a:prstGeom prst="rect">
                  <a:avLst/>
                </a:prstGeom>
                <a:solidFill>
                  <a:srgbClr val="00FFF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9" name="Rectangle 471"/>
                <p:cNvSpPr>
                  <a:spLocks noChangeArrowheads="1"/>
                </p:cNvSpPr>
                <p:nvPr/>
              </p:nvSpPr>
              <p:spPr bwMode="auto">
                <a:xfrm>
                  <a:off x="4592" y="1076"/>
                  <a:ext cx="2" cy="688"/>
                </a:xfrm>
                <a:prstGeom prst="rect">
                  <a:avLst/>
                </a:prstGeom>
                <a:solidFill>
                  <a:srgbClr val="00FFF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0" name="Rectangle 472"/>
                <p:cNvSpPr>
                  <a:spLocks noChangeArrowheads="1"/>
                </p:cNvSpPr>
                <p:nvPr/>
              </p:nvSpPr>
              <p:spPr bwMode="auto">
                <a:xfrm>
                  <a:off x="4594" y="1076"/>
                  <a:ext cx="2"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1" name="Rectangle 473"/>
                <p:cNvSpPr>
                  <a:spLocks noChangeArrowheads="1"/>
                </p:cNvSpPr>
                <p:nvPr/>
              </p:nvSpPr>
              <p:spPr bwMode="auto">
                <a:xfrm>
                  <a:off x="4596" y="1076"/>
                  <a:ext cx="1"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2" name="Rectangle 474"/>
                <p:cNvSpPr>
                  <a:spLocks noChangeArrowheads="1"/>
                </p:cNvSpPr>
                <p:nvPr/>
              </p:nvSpPr>
              <p:spPr bwMode="auto">
                <a:xfrm>
                  <a:off x="4597" y="1076"/>
                  <a:ext cx="2"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3" name="Rectangle 475"/>
                <p:cNvSpPr>
                  <a:spLocks noChangeArrowheads="1"/>
                </p:cNvSpPr>
                <p:nvPr/>
              </p:nvSpPr>
              <p:spPr bwMode="auto">
                <a:xfrm>
                  <a:off x="4599" y="1076"/>
                  <a:ext cx="1"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4" name="Rectangle 476"/>
                <p:cNvSpPr>
                  <a:spLocks noChangeArrowheads="1"/>
                </p:cNvSpPr>
                <p:nvPr/>
              </p:nvSpPr>
              <p:spPr bwMode="auto">
                <a:xfrm>
                  <a:off x="4600" y="1076"/>
                  <a:ext cx="2" cy="688"/>
                </a:xfrm>
                <a:prstGeom prst="rect">
                  <a:avLst/>
                </a:prstGeom>
                <a:solidFill>
                  <a:srgbClr val="00FE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5" name="Rectangle 477"/>
                <p:cNvSpPr>
                  <a:spLocks noChangeArrowheads="1"/>
                </p:cNvSpPr>
                <p:nvPr/>
              </p:nvSpPr>
              <p:spPr bwMode="auto">
                <a:xfrm>
                  <a:off x="4602" y="1076"/>
                  <a:ext cx="2" cy="688"/>
                </a:xfrm>
                <a:prstGeom prst="rect">
                  <a:avLst/>
                </a:prstGeom>
                <a:solidFill>
                  <a:srgbClr val="00FD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6" name="Rectangle 478"/>
                <p:cNvSpPr>
                  <a:spLocks noChangeArrowheads="1"/>
                </p:cNvSpPr>
                <p:nvPr/>
              </p:nvSpPr>
              <p:spPr bwMode="auto">
                <a:xfrm>
                  <a:off x="4604" y="1076"/>
                  <a:ext cx="1" cy="688"/>
                </a:xfrm>
                <a:prstGeom prst="rect">
                  <a:avLst/>
                </a:prstGeom>
                <a:solidFill>
                  <a:srgbClr val="00FDF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7" name="Rectangle 479"/>
                <p:cNvSpPr>
                  <a:spLocks noChangeArrowheads="1"/>
                </p:cNvSpPr>
                <p:nvPr/>
              </p:nvSpPr>
              <p:spPr bwMode="auto">
                <a:xfrm>
                  <a:off x="4605" y="1076"/>
                  <a:ext cx="2" cy="688"/>
                </a:xfrm>
                <a:prstGeom prst="rect">
                  <a:avLst/>
                </a:prstGeom>
                <a:solidFill>
                  <a:srgbClr val="00FD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8" name="Rectangle 480"/>
                <p:cNvSpPr>
                  <a:spLocks noChangeArrowheads="1"/>
                </p:cNvSpPr>
                <p:nvPr/>
              </p:nvSpPr>
              <p:spPr bwMode="auto">
                <a:xfrm>
                  <a:off x="4607" y="1076"/>
                  <a:ext cx="1" cy="688"/>
                </a:xfrm>
                <a:prstGeom prst="rect">
                  <a:avLst/>
                </a:prstGeom>
                <a:solidFill>
                  <a:srgbClr val="00FD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grpSp>
          <p:grpSp>
            <p:nvGrpSpPr>
              <p:cNvPr id="14" name="Group 481"/>
              <p:cNvGrpSpPr>
                <a:grpSpLocks/>
              </p:cNvGrpSpPr>
              <p:nvPr/>
            </p:nvGrpSpPr>
            <p:grpSpPr bwMode="auto">
              <a:xfrm>
                <a:off x="4233" y="784"/>
                <a:ext cx="720" cy="1230"/>
                <a:chOff x="4233" y="784"/>
                <a:chExt cx="720" cy="1230"/>
              </a:xfrm>
            </p:grpSpPr>
            <p:sp>
              <p:nvSpPr>
                <p:cNvPr id="669" name="Rectangle 482"/>
                <p:cNvSpPr>
                  <a:spLocks noChangeArrowheads="1"/>
                </p:cNvSpPr>
                <p:nvPr/>
              </p:nvSpPr>
              <p:spPr bwMode="auto">
                <a:xfrm>
                  <a:off x="4608" y="1076"/>
                  <a:ext cx="2" cy="688"/>
                </a:xfrm>
                <a:prstGeom prst="rect">
                  <a:avLst/>
                </a:prstGeom>
                <a:solidFill>
                  <a:srgbClr val="00FD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0" name="Rectangle 483"/>
                <p:cNvSpPr>
                  <a:spLocks noChangeArrowheads="1"/>
                </p:cNvSpPr>
                <p:nvPr/>
              </p:nvSpPr>
              <p:spPr bwMode="auto">
                <a:xfrm>
                  <a:off x="4610" y="1076"/>
                  <a:ext cx="2" cy="688"/>
                </a:xfrm>
                <a:prstGeom prst="rect">
                  <a:avLst/>
                </a:prstGeom>
                <a:solidFill>
                  <a:srgbClr val="00FC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1" name="Rectangle 484"/>
                <p:cNvSpPr>
                  <a:spLocks noChangeArrowheads="1"/>
                </p:cNvSpPr>
                <p:nvPr/>
              </p:nvSpPr>
              <p:spPr bwMode="auto">
                <a:xfrm>
                  <a:off x="4612" y="1076"/>
                  <a:ext cx="1" cy="688"/>
                </a:xfrm>
                <a:prstGeom prst="rect">
                  <a:avLst/>
                </a:prstGeom>
                <a:solidFill>
                  <a:srgbClr val="00FCF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2" name="Rectangle 485"/>
                <p:cNvSpPr>
                  <a:spLocks noChangeArrowheads="1"/>
                </p:cNvSpPr>
                <p:nvPr/>
              </p:nvSpPr>
              <p:spPr bwMode="auto">
                <a:xfrm>
                  <a:off x="4613" y="1076"/>
                  <a:ext cx="2" cy="688"/>
                </a:xfrm>
                <a:prstGeom prst="rect">
                  <a:avLst/>
                </a:prstGeom>
                <a:solidFill>
                  <a:srgbClr val="00FC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3" name="Rectangle 486"/>
                <p:cNvSpPr>
                  <a:spLocks noChangeArrowheads="1"/>
                </p:cNvSpPr>
                <p:nvPr/>
              </p:nvSpPr>
              <p:spPr bwMode="auto">
                <a:xfrm>
                  <a:off x="4615" y="1076"/>
                  <a:ext cx="1" cy="688"/>
                </a:xfrm>
                <a:prstGeom prst="rect">
                  <a:avLst/>
                </a:prstGeom>
                <a:solidFill>
                  <a:srgbClr val="00FC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4" name="Rectangle 487"/>
                <p:cNvSpPr>
                  <a:spLocks noChangeArrowheads="1"/>
                </p:cNvSpPr>
                <p:nvPr/>
              </p:nvSpPr>
              <p:spPr bwMode="auto">
                <a:xfrm>
                  <a:off x="4616" y="1076"/>
                  <a:ext cx="2"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5" name="Rectangle 488"/>
                <p:cNvSpPr>
                  <a:spLocks noChangeArrowheads="1"/>
                </p:cNvSpPr>
                <p:nvPr/>
              </p:nvSpPr>
              <p:spPr bwMode="auto">
                <a:xfrm>
                  <a:off x="4618" y="1076"/>
                  <a:ext cx="2"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6" name="Rectangle 489"/>
                <p:cNvSpPr>
                  <a:spLocks noChangeArrowheads="1"/>
                </p:cNvSpPr>
                <p:nvPr/>
              </p:nvSpPr>
              <p:spPr bwMode="auto">
                <a:xfrm>
                  <a:off x="4620" y="1076"/>
                  <a:ext cx="1"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7" name="Rectangle 490"/>
                <p:cNvSpPr>
                  <a:spLocks noChangeArrowheads="1"/>
                </p:cNvSpPr>
                <p:nvPr/>
              </p:nvSpPr>
              <p:spPr bwMode="auto">
                <a:xfrm>
                  <a:off x="4621" y="1076"/>
                  <a:ext cx="2" cy="688"/>
                </a:xfrm>
                <a:prstGeom prst="rect">
                  <a:avLst/>
                </a:prstGeom>
                <a:solidFill>
                  <a:srgbClr val="00FBF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8" name="Rectangle 491"/>
                <p:cNvSpPr>
                  <a:spLocks noChangeArrowheads="1"/>
                </p:cNvSpPr>
                <p:nvPr/>
              </p:nvSpPr>
              <p:spPr bwMode="auto">
                <a:xfrm>
                  <a:off x="4623" y="1076"/>
                  <a:ext cx="2" cy="688"/>
                </a:xfrm>
                <a:prstGeom prst="rect">
                  <a:avLst/>
                </a:prstGeom>
                <a:solidFill>
                  <a:srgbClr val="00FAF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79" name="Rectangle 492"/>
                <p:cNvSpPr>
                  <a:spLocks noChangeArrowheads="1"/>
                </p:cNvSpPr>
                <p:nvPr/>
              </p:nvSpPr>
              <p:spPr bwMode="auto">
                <a:xfrm>
                  <a:off x="4625" y="1076"/>
                  <a:ext cx="1" cy="688"/>
                </a:xfrm>
                <a:prstGeom prst="rect">
                  <a:avLst/>
                </a:prstGeom>
                <a:solidFill>
                  <a:srgbClr val="00FAF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0" name="Rectangle 493"/>
                <p:cNvSpPr>
                  <a:spLocks noChangeArrowheads="1"/>
                </p:cNvSpPr>
                <p:nvPr/>
              </p:nvSpPr>
              <p:spPr bwMode="auto">
                <a:xfrm>
                  <a:off x="4626" y="1076"/>
                  <a:ext cx="2" cy="688"/>
                </a:xfrm>
                <a:prstGeom prst="rect">
                  <a:avLst/>
                </a:prstGeom>
                <a:solidFill>
                  <a:srgbClr val="00FAF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1" name="Rectangle 494"/>
                <p:cNvSpPr>
                  <a:spLocks noChangeArrowheads="1"/>
                </p:cNvSpPr>
                <p:nvPr/>
              </p:nvSpPr>
              <p:spPr bwMode="auto">
                <a:xfrm>
                  <a:off x="4628" y="1076"/>
                  <a:ext cx="1" cy="688"/>
                </a:xfrm>
                <a:prstGeom prst="rect">
                  <a:avLst/>
                </a:prstGeom>
                <a:solidFill>
                  <a:srgbClr val="00F9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2" name="Rectangle 495"/>
                <p:cNvSpPr>
                  <a:spLocks noChangeArrowheads="1"/>
                </p:cNvSpPr>
                <p:nvPr/>
              </p:nvSpPr>
              <p:spPr bwMode="auto">
                <a:xfrm>
                  <a:off x="4629" y="1076"/>
                  <a:ext cx="2" cy="688"/>
                </a:xfrm>
                <a:prstGeom prst="rect">
                  <a:avLst/>
                </a:prstGeom>
                <a:solidFill>
                  <a:srgbClr val="00F9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3" name="Rectangle 496"/>
                <p:cNvSpPr>
                  <a:spLocks noChangeArrowheads="1"/>
                </p:cNvSpPr>
                <p:nvPr/>
              </p:nvSpPr>
              <p:spPr bwMode="auto">
                <a:xfrm>
                  <a:off x="4631" y="1076"/>
                  <a:ext cx="2" cy="688"/>
                </a:xfrm>
                <a:prstGeom prst="rect">
                  <a:avLst/>
                </a:prstGeom>
                <a:solidFill>
                  <a:srgbClr val="00F9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4" name="Rectangle 497"/>
                <p:cNvSpPr>
                  <a:spLocks noChangeArrowheads="1"/>
                </p:cNvSpPr>
                <p:nvPr/>
              </p:nvSpPr>
              <p:spPr bwMode="auto">
                <a:xfrm>
                  <a:off x="4633" y="1076"/>
                  <a:ext cx="1" cy="688"/>
                </a:xfrm>
                <a:prstGeom prst="rect">
                  <a:avLst/>
                </a:prstGeom>
                <a:solidFill>
                  <a:srgbClr val="00F8F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5" name="Rectangle 498"/>
                <p:cNvSpPr>
                  <a:spLocks noChangeArrowheads="1"/>
                </p:cNvSpPr>
                <p:nvPr/>
              </p:nvSpPr>
              <p:spPr bwMode="auto">
                <a:xfrm>
                  <a:off x="4634" y="1076"/>
                  <a:ext cx="2" cy="688"/>
                </a:xfrm>
                <a:prstGeom prst="rect">
                  <a:avLst/>
                </a:prstGeom>
                <a:solidFill>
                  <a:srgbClr val="00F8F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6" name="Rectangle 499"/>
                <p:cNvSpPr>
                  <a:spLocks noChangeArrowheads="1"/>
                </p:cNvSpPr>
                <p:nvPr/>
              </p:nvSpPr>
              <p:spPr bwMode="auto">
                <a:xfrm>
                  <a:off x="4636" y="1076"/>
                  <a:ext cx="1" cy="688"/>
                </a:xfrm>
                <a:prstGeom prst="rect">
                  <a:avLst/>
                </a:prstGeom>
                <a:solidFill>
                  <a:srgbClr val="00F7F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7" name="Rectangle 500"/>
                <p:cNvSpPr>
                  <a:spLocks noChangeArrowheads="1"/>
                </p:cNvSpPr>
                <p:nvPr/>
              </p:nvSpPr>
              <p:spPr bwMode="auto">
                <a:xfrm>
                  <a:off x="4637" y="1076"/>
                  <a:ext cx="2" cy="688"/>
                </a:xfrm>
                <a:prstGeom prst="rect">
                  <a:avLst/>
                </a:prstGeom>
                <a:solidFill>
                  <a:srgbClr val="00F7F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8" name="Rectangle 501"/>
                <p:cNvSpPr>
                  <a:spLocks noChangeArrowheads="1"/>
                </p:cNvSpPr>
                <p:nvPr/>
              </p:nvSpPr>
              <p:spPr bwMode="auto">
                <a:xfrm>
                  <a:off x="4639" y="1076"/>
                  <a:ext cx="2" cy="688"/>
                </a:xfrm>
                <a:prstGeom prst="rect">
                  <a:avLst/>
                </a:prstGeom>
                <a:solidFill>
                  <a:srgbClr val="00F6F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89" name="Rectangle 502"/>
                <p:cNvSpPr>
                  <a:spLocks noChangeArrowheads="1"/>
                </p:cNvSpPr>
                <p:nvPr/>
              </p:nvSpPr>
              <p:spPr bwMode="auto">
                <a:xfrm>
                  <a:off x="4641" y="1076"/>
                  <a:ext cx="1" cy="688"/>
                </a:xfrm>
                <a:prstGeom prst="rect">
                  <a:avLst/>
                </a:prstGeom>
                <a:solidFill>
                  <a:srgbClr val="00F6F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0" name="Rectangle 503"/>
                <p:cNvSpPr>
                  <a:spLocks noChangeArrowheads="1"/>
                </p:cNvSpPr>
                <p:nvPr/>
              </p:nvSpPr>
              <p:spPr bwMode="auto">
                <a:xfrm>
                  <a:off x="4642" y="1076"/>
                  <a:ext cx="2" cy="688"/>
                </a:xfrm>
                <a:prstGeom prst="rect">
                  <a:avLst/>
                </a:prstGeom>
                <a:solidFill>
                  <a:srgbClr val="00F6F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1" name="Rectangle 504"/>
                <p:cNvSpPr>
                  <a:spLocks noChangeArrowheads="1"/>
                </p:cNvSpPr>
                <p:nvPr/>
              </p:nvSpPr>
              <p:spPr bwMode="auto">
                <a:xfrm>
                  <a:off x="4644" y="1076"/>
                  <a:ext cx="1" cy="688"/>
                </a:xfrm>
                <a:prstGeom prst="rect">
                  <a:avLst/>
                </a:prstGeom>
                <a:solidFill>
                  <a:srgbClr val="00F5F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2" name="Rectangle 505"/>
                <p:cNvSpPr>
                  <a:spLocks noChangeArrowheads="1"/>
                </p:cNvSpPr>
                <p:nvPr/>
              </p:nvSpPr>
              <p:spPr bwMode="auto">
                <a:xfrm>
                  <a:off x="4645" y="1076"/>
                  <a:ext cx="2" cy="688"/>
                </a:xfrm>
                <a:prstGeom prst="rect">
                  <a:avLst/>
                </a:prstGeom>
                <a:solidFill>
                  <a:srgbClr val="00F5F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3" name="Rectangle 506"/>
                <p:cNvSpPr>
                  <a:spLocks noChangeArrowheads="1"/>
                </p:cNvSpPr>
                <p:nvPr/>
              </p:nvSpPr>
              <p:spPr bwMode="auto">
                <a:xfrm>
                  <a:off x="4647" y="1076"/>
                  <a:ext cx="2" cy="688"/>
                </a:xfrm>
                <a:prstGeom prst="rect">
                  <a:avLst/>
                </a:prstGeom>
                <a:solidFill>
                  <a:srgbClr val="00F4F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4" name="Rectangle 507"/>
                <p:cNvSpPr>
                  <a:spLocks noChangeArrowheads="1"/>
                </p:cNvSpPr>
                <p:nvPr/>
              </p:nvSpPr>
              <p:spPr bwMode="auto">
                <a:xfrm>
                  <a:off x="4649" y="1076"/>
                  <a:ext cx="1" cy="688"/>
                </a:xfrm>
                <a:prstGeom prst="rect">
                  <a:avLst/>
                </a:prstGeom>
                <a:solidFill>
                  <a:srgbClr val="00F3F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5" name="Rectangle 508"/>
                <p:cNvSpPr>
                  <a:spLocks noChangeArrowheads="1"/>
                </p:cNvSpPr>
                <p:nvPr/>
              </p:nvSpPr>
              <p:spPr bwMode="auto">
                <a:xfrm>
                  <a:off x="4650" y="1076"/>
                  <a:ext cx="2" cy="688"/>
                </a:xfrm>
                <a:prstGeom prst="rect">
                  <a:avLst/>
                </a:prstGeom>
                <a:solidFill>
                  <a:srgbClr val="00F3F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6" name="Rectangle 509"/>
                <p:cNvSpPr>
                  <a:spLocks noChangeArrowheads="1"/>
                </p:cNvSpPr>
                <p:nvPr/>
              </p:nvSpPr>
              <p:spPr bwMode="auto">
                <a:xfrm>
                  <a:off x="4652" y="1076"/>
                  <a:ext cx="1" cy="688"/>
                </a:xfrm>
                <a:prstGeom prst="rect">
                  <a:avLst/>
                </a:prstGeom>
                <a:solidFill>
                  <a:srgbClr val="00F3F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7" name="Rectangle 510"/>
                <p:cNvSpPr>
                  <a:spLocks noChangeArrowheads="1"/>
                </p:cNvSpPr>
                <p:nvPr/>
              </p:nvSpPr>
              <p:spPr bwMode="auto">
                <a:xfrm>
                  <a:off x="4653" y="1076"/>
                  <a:ext cx="2" cy="688"/>
                </a:xfrm>
                <a:prstGeom prst="rect">
                  <a:avLst/>
                </a:prstGeom>
                <a:solidFill>
                  <a:srgbClr val="00F2F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8" name="Rectangle 511"/>
                <p:cNvSpPr>
                  <a:spLocks noChangeArrowheads="1"/>
                </p:cNvSpPr>
                <p:nvPr/>
              </p:nvSpPr>
              <p:spPr bwMode="auto">
                <a:xfrm>
                  <a:off x="4655" y="1076"/>
                  <a:ext cx="2" cy="688"/>
                </a:xfrm>
                <a:prstGeom prst="rect">
                  <a:avLst/>
                </a:prstGeom>
                <a:solidFill>
                  <a:srgbClr val="00F1F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99" name="Rectangle 512"/>
                <p:cNvSpPr>
                  <a:spLocks noChangeArrowheads="1"/>
                </p:cNvSpPr>
                <p:nvPr/>
              </p:nvSpPr>
              <p:spPr bwMode="auto">
                <a:xfrm>
                  <a:off x="4657" y="1076"/>
                  <a:ext cx="1" cy="688"/>
                </a:xfrm>
                <a:prstGeom prst="rect">
                  <a:avLst/>
                </a:prstGeom>
                <a:solidFill>
                  <a:srgbClr val="00F1F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0" name="Rectangle 513"/>
                <p:cNvSpPr>
                  <a:spLocks noChangeArrowheads="1"/>
                </p:cNvSpPr>
                <p:nvPr/>
              </p:nvSpPr>
              <p:spPr bwMode="auto">
                <a:xfrm>
                  <a:off x="4658" y="1076"/>
                  <a:ext cx="2" cy="688"/>
                </a:xfrm>
                <a:prstGeom prst="rect">
                  <a:avLst/>
                </a:prstGeom>
                <a:solidFill>
                  <a:srgbClr val="00F1F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1" name="Rectangle 514"/>
                <p:cNvSpPr>
                  <a:spLocks noChangeArrowheads="1"/>
                </p:cNvSpPr>
                <p:nvPr/>
              </p:nvSpPr>
              <p:spPr bwMode="auto">
                <a:xfrm>
                  <a:off x="4660" y="1076"/>
                  <a:ext cx="2" cy="688"/>
                </a:xfrm>
                <a:prstGeom prst="rect">
                  <a:avLst/>
                </a:prstGeom>
                <a:solidFill>
                  <a:srgbClr val="00F0F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2" name="Rectangle 515"/>
                <p:cNvSpPr>
                  <a:spLocks noChangeArrowheads="1"/>
                </p:cNvSpPr>
                <p:nvPr/>
              </p:nvSpPr>
              <p:spPr bwMode="auto">
                <a:xfrm>
                  <a:off x="4662" y="1076"/>
                  <a:ext cx="1" cy="688"/>
                </a:xfrm>
                <a:prstGeom prst="rect">
                  <a:avLst/>
                </a:prstGeom>
                <a:solidFill>
                  <a:srgbClr val="00EFF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3" name="Rectangle 516"/>
                <p:cNvSpPr>
                  <a:spLocks noChangeArrowheads="1"/>
                </p:cNvSpPr>
                <p:nvPr/>
              </p:nvSpPr>
              <p:spPr bwMode="auto">
                <a:xfrm>
                  <a:off x="4663" y="1076"/>
                  <a:ext cx="2" cy="688"/>
                </a:xfrm>
                <a:prstGeom prst="rect">
                  <a:avLst/>
                </a:prstGeom>
                <a:solidFill>
                  <a:srgbClr val="00EFF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4" name="Rectangle 517"/>
                <p:cNvSpPr>
                  <a:spLocks noChangeArrowheads="1"/>
                </p:cNvSpPr>
                <p:nvPr/>
              </p:nvSpPr>
              <p:spPr bwMode="auto">
                <a:xfrm>
                  <a:off x="4665" y="1076"/>
                  <a:ext cx="1" cy="688"/>
                </a:xfrm>
                <a:prstGeom prst="rect">
                  <a:avLst/>
                </a:prstGeom>
                <a:solidFill>
                  <a:srgbClr val="00EEF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5" name="Rectangle 518"/>
                <p:cNvSpPr>
                  <a:spLocks noChangeArrowheads="1"/>
                </p:cNvSpPr>
                <p:nvPr/>
              </p:nvSpPr>
              <p:spPr bwMode="auto">
                <a:xfrm>
                  <a:off x="4666" y="1076"/>
                  <a:ext cx="2" cy="688"/>
                </a:xfrm>
                <a:prstGeom prst="rect">
                  <a:avLst/>
                </a:prstGeom>
                <a:solidFill>
                  <a:srgbClr val="00EDF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6" name="Rectangle 519"/>
                <p:cNvSpPr>
                  <a:spLocks noChangeArrowheads="1"/>
                </p:cNvSpPr>
                <p:nvPr/>
              </p:nvSpPr>
              <p:spPr bwMode="auto">
                <a:xfrm>
                  <a:off x="4668" y="1076"/>
                  <a:ext cx="2" cy="688"/>
                </a:xfrm>
                <a:prstGeom prst="rect">
                  <a:avLst/>
                </a:prstGeom>
                <a:solidFill>
                  <a:srgbClr val="00EDF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7" name="Rectangle 520"/>
                <p:cNvSpPr>
                  <a:spLocks noChangeArrowheads="1"/>
                </p:cNvSpPr>
                <p:nvPr/>
              </p:nvSpPr>
              <p:spPr bwMode="auto">
                <a:xfrm>
                  <a:off x="4670" y="1076"/>
                  <a:ext cx="1" cy="688"/>
                </a:xfrm>
                <a:prstGeom prst="rect">
                  <a:avLst/>
                </a:prstGeom>
                <a:solidFill>
                  <a:srgbClr val="00ECF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8" name="Rectangle 521"/>
                <p:cNvSpPr>
                  <a:spLocks noChangeArrowheads="1"/>
                </p:cNvSpPr>
                <p:nvPr/>
              </p:nvSpPr>
              <p:spPr bwMode="auto">
                <a:xfrm>
                  <a:off x="4671" y="1076"/>
                  <a:ext cx="2" cy="688"/>
                </a:xfrm>
                <a:prstGeom prst="rect">
                  <a:avLst/>
                </a:prstGeom>
                <a:solidFill>
                  <a:srgbClr val="00EBF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9" name="Rectangle 522"/>
                <p:cNvSpPr>
                  <a:spLocks noChangeArrowheads="1"/>
                </p:cNvSpPr>
                <p:nvPr/>
              </p:nvSpPr>
              <p:spPr bwMode="auto">
                <a:xfrm>
                  <a:off x="4673" y="1076"/>
                  <a:ext cx="1" cy="688"/>
                </a:xfrm>
                <a:prstGeom prst="rect">
                  <a:avLst/>
                </a:prstGeom>
                <a:solidFill>
                  <a:srgbClr val="00EAF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0" name="Rectangle 523"/>
                <p:cNvSpPr>
                  <a:spLocks noChangeArrowheads="1"/>
                </p:cNvSpPr>
                <p:nvPr/>
              </p:nvSpPr>
              <p:spPr bwMode="auto">
                <a:xfrm>
                  <a:off x="4674" y="1076"/>
                  <a:ext cx="2" cy="688"/>
                </a:xfrm>
                <a:prstGeom prst="rect">
                  <a:avLst/>
                </a:prstGeom>
                <a:solidFill>
                  <a:srgbClr val="00E9E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1" name="Rectangle 524"/>
                <p:cNvSpPr>
                  <a:spLocks noChangeArrowheads="1"/>
                </p:cNvSpPr>
                <p:nvPr/>
              </p:nvSpPr>
              <p:spPr bwMode="auto">
                <a:xfrm>
                  <a:off x="4676" y="1076"/>
                  <a:ext cx="2" cy="688"/>
                </a:xfrm>
                <a:prstGeom prst="rect">
                  <a:avLst/>
                </a:prstGeom>
                <a:solidFill>
                  <a:srgbClr val="00E9E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2" name="Rectangle 525"/>
                <p:cNvSpPr>
                  <a:spLocks noChangeArrowheads="1"/>
                </p:cNvSpPr>
                <p:nvPr/>
              </p:nvSpPr>
              <p:spPr bwMode="auto">
                <a:xfrm>
                  <a:off x="4678" y="1076"/>
                  <a:ext cx="1" cy="688"/>
                </a:xfrm>
                <a:prstGeom prst="rect">
                  <a:avLst/>
                </a:prstGeom>
                <a:solidFill>
                  <a:srgbClr val="00E8E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3" name="Rectangle 526"/>
                <p:cNvSpPr>
                  <a:spLocks noChangeArrowheads="1"/>
                </p:cNvSpPr>
                <p:nvPr/>
              </p:nvSpPr>
              <p:spPr bwMode="auto">
                <a:xfrm>
                  <a:off x="4679" y="1076"/>
                  <a:ext cx="2" cy="688"/>
                </a:xfrm>
                <a:prstGeom prst="rect">
                  <a:avLst/>
                </a:prstGeom>
                <a:solidFill>
                  <a:srgbClr val="00E7E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4" name="Rectangle 527"/>
                <p:cNvSpPr>
                  <a:spLocks noChangeArrowheads="1"/>
                </p:cNvSpPr>
                <p:nvPr/>
              </p:nvSpPr>
              <p:spPr bwMode="auto">
                <a:xfrm>
                  <a:off x="4681" y="1076"/>
                  <a:ext cx="1" cy="688"/>
                </a:xfrm>
                <a:prstGeom prst="rect">
                  <a:avLst/>
                </a:prstGeom>
                <a:solidFill>
                  <a:srgbClr val="00E6E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5" name="Rectangle 528"/>
                <p:cNvSpPr>
                  <a:spLocks noChangeArrowheads="1"/>
                </p:cNvSpPr>
                <p:nvPr/>
              </p:nvSpPr>
              <p:spPr bwMode="auto">
                <a:xfrm>
                  <a:off x="4682" y="1076"/>
                  <a:ext cx="2" cy="688"/>
                </a:xfrm>
                <a:prstGeom prst="rect">
                  <a:avLst/>
                </a:prstGeom>
                <a:solidFill>
                  <a:srgbClr val="00E6E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6" name="Rectangle 529"/>
                <p:cNvSpPr>
                  <a:spLocks noChangeArrowheads="1"/>
                </p:cNvSpPr>
                <p:nvPr/>
              </p:nvSpPr>
              <p:spPr bwMode="auto">
                <a:xfrm>
                  <a:off x="4684" y="1076"/>
                  <a:ext cx="2" cy="688"/>
                </a:xfrm>
                <a:prstGeom prst="rect">
                  <a:avLst/>
                </a:prstGeom>
                <a:solidFill>
                  <a:srgbClr val="00E5E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7" name="Rectangle 530"/>
                <p:cNvSpPr>
                  <a:spLocks noChangeArrowheads="1"/>
                </p:cNvSpPr>
                <p:nvPr/>
              </p:nvSpPr>
              <p:spPr bwMode="auto">
                <a:xfrm>
                  <a:off x="4686" y="1076"/>
                  <a:ext cx="1" cy="688"/>
                </a:xfrm>
                <a:prstGeom prst="rect">
                  <a:avLst/>
                </a:prstGeom>
                <a:solidFill>
                  <a:srgbClr val="00E4E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8" name="Rectangle 531"/>
                <p:cNvSpPr>
                  <a:spLocks noChangeArrowheads="1"/>
                </p:cNvSpPr>
                <p:nvPr/>
              </p:nvSpPr>
              <p:spPr bwMode="auto">
                <a:xfrm>
                  <a:off x="4687" y="1076"/>
                  <a:ext cx="2" cy="688"/>
                </a:xfrm>
                <a:prstGeom prst="rect">
                  <a:avLst/>
                </a:prstGeom>
                <a:solidFill>
                  <a:srgbClr val="00E3E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9" name="Rectangle 532"/>
                <p:cNvSpPr>
                  <a:spLocks noChangeArrowheads="1"/>
                </p:cNvSpPr>
                <p:nvPr/>
              </p:nvSpPr>
              <p:spPr bwMode="auto">
                <a:xfrm>
                  <a:off x="4689" y="1076"/>
                  <a:ext cx="1" cy="688"/>
                </a:xfrm>
                <a:prstGeom prst="rect">
                  <a:avLst/>
                </a:prstGeom>
                <a:solidFill>
                  <a:srgbClr val="00E2E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0" name="Rectangle 533"/>
                <p:cNvSpPr>
                  <a:spLocks noChangeArrowheads="1"/>
                </p:cNvSpPr>
                <p:nvPr/>
              </p:nvSpPr>
              <p:spPr bwMode="auto">
                <a:xfrm>
                  <a:off x="4690" y="1076"/>
                  <a:ext cx="2" cy="688"/>
                </a:xfrm>
                <a:prstGeom prst="rect">
                  <a:avLst/>
                </a:prstGeom>
                <a:solidFill>
                  <a:srgbClr val="00E1E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1" name="Rectangle 534"/>
                <p:cNvSpPr>
                  <a:spLocks noChangeArrowheads="1"/>
                </p:cNvSpPr>
                <p:nvPr/>
              </p:nvSpPr>
              <p:spPr bwMode="auto">
                <a:xfrm>
                  <a:off x="4692" y="1076"/>
                  <a:ext cx="2" cy="688"/>
                </a:xfrm>
                <a:prstGeom prst="rect">
                  <a:avLst/>
                </a:prstGeom>
                <a:solidFill>
                  <a:srgbClr val="00E0E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2" name="Rectangle 535"/>
                <p:cNvSpPr>
                  <a:spLocks noChangeArrowheads="1"/>
                </p:cNvSpPr>
                <p:nvPr/>
              </p:nvSpPr>
              <p:spPr bwMode="auto">
                <a:xfrm>
                  <a:off x="4694" y="1076"/>
                  <a:ext cx="1" cy="688"/>
                </a:xfrm>
                <a:prstGeom prst="rect">
                  <a:avLst/>
                </a:prstGeom>
                <a:solidFill>
                  <a:srgbClr val="00DFE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3" name="Rectangle 536"/>
                <p:cNvSpPr>
                  <a:spLocks noChangeArrowheads="1"/>
                </p:cNvSpPr>
                <p:nvPr/>
              </p:nvSpPr>
              <p:spPr bwMode="auto">
                <a:xfrm>
                  <a:off x="4695" y="1076"/>
                  <a:ext cx="2" cy="688"/>
                </a:xfrm>
                <a:prstGeom prst="rect">
                  <a:avLst/>
                </a:prstGeom>
                <a:solidFill>
                  <a:srgbClr val="00DEE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4" name="Rectangle 537"/>
                <p:cNvSpPr>
                  <a:spLocks noChangeArrowheads="1"/>
                </p:cNvSpPr>
                <p:nvPr/>
              </p:nvSpPr>
              <p:spPr bwMode="auto">
                <a:xfrm>
                  <a:off x="4697" y="1076"/>
                  <a:ext cx="2" cy="688"/>
                </a:xfrm>
                <a:prstGeom prst="rect">
                  <a:avLst/>
                </a:prstGeom>
                <a:solidFill>
                  <a:srgbClr val="00DDE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5" name="Rectangle 538"/>
                <p:cNvSpPr>
                  <a:spLocks noChangeArrowheads="1"/>
                </p:cNvSpPr>
                <p:nvPr/>
              </p:nvSpPr>
              <p:spPr bwMode="auto">
                <a:xfrm>
                  <a:off x="4699" y="1076"/>
                  <a:ext cx="1" cy="688"/>
                </a:xfrm>
                <a:prstGeom prst="rect">
                  <a:avLst/>
                </a:prstGeom>
                <a:solidFill>
                  <a:srgbClr val="00DCE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6" name="Rectangle 539"/>
                <p:cNvSpPr>
                  <a:spLocks noChangeArrowheads="1"/>
                </p:cNvSpPr>
                <p:nvPr/>
              </p:nvSpPr>
              <p:spPr bwMode="auto">
                <a:xfrm>
                  <a:off x="4700" y="1076"/>
                  <a:ext cx="2" cy="688"/>
                </a:xfrm>
                <a:prstGeom prst="rect">
                  <a:avLst/>
                </a:prstGeom>
                <a:solidFill>
                  <a:srgbClr val="00DBE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7" name="Rectangle 540"/>
                <p:cNvSpPr>
                  <a:spLocks noChangeArrowheads="1"/>
                </p:cNvSpPr>
                <p:nvPr/>
              </p:nvSpPr>
              <p:spPr bwMode="auto">
                <a:xfrm>
                  <a:off x="4702" y="1076"/>
                  <a:ext cx="1" cy="688"/>
                </a:xfrm>
                <a:prstGeom prst="rect">
                  <a:avLst/>
                </a:prstGeom>
                <a:solidFill>
                  <a:srgbClr val="00DAE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8" name="Rectangle 541"/>
                <p:cNvSpPr>
                  <a:spLocks noChangeArrowheads="1"/>
                </p:cNvSpPr>
                <p:nvPr/>
              </p:nvSpPr>
              <p:spPr bwMode="auto">
                <a:xfrm>
                  <a:off x="4703" y="1076"/>
                  <a:ext cx="2" cy="688"/>
                </a:xfrm>
                <a:prstGeom prst="rect">
                  <a:avLst/>
                </a:prstGeom>
                <a:solidFill>
                  <a:srgbClr val="00D9E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9" name="Rectangle 542"/>
                <p:cNvSpPr>
                  <a:spLocks noChangeArrowheads="1"/>
                </p:cNvSpPr>
                <p:nvPr/>
              </p:nvSpPr>
              <p:spPr bwMode="auto">
                <a:xfrm>
                  <a:off x="4705" y="1076"/>
                  <a:ext cx="2" cy="688"/>
                </a:xfrm>
                <a:prstGeom prst="rect">
                  <a:avLst/>
                </a:prstGeom>
                <a:solidFill>
                  <a:srgbClr val="00D8E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0" name="Rectangle 543"/>
                <p:cNvSpPr>
                  <a:spLocks noChangeArrowheads="1"/>
                </p:cNvSpPr>
                <p:nvPr/>
              </p:nvSpPr>
              <p:spPr bwMode="auto">
                <a:xfrm>
                  <a:off x="4707" y="1076"/>
                  <a:ext cx="1" cy="688"/>
                </a:xfrm>
                <a:prstGeom prst="rect">
                  <a:avLst/>
                </a:prstGeom>
                <a:solidFill>
                  <a:srgbClr val="00D6E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1" name="Rectangle 544"/>
                <p:cNvSpPr>
                  <a:spLocks noChangeArrowheads="1"/>
                </p:cNvSpPr>
                <p:nvPr/>
              </p:nvSpPr>
              <p:spPr bwMode="auto">
                <a:xfrm>
                  <a:off x="4708" y="1076"/>
                  <a:ext cx="2" cy="688"/>
                </a:xfrm>
                <a:prstGeom prst="rect">
                  <a:avLst/>
                </a:prstGeom>
                <a:solidFill>
                  <a:srgbClr val="00D5E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2" name="Rectangle 545"/>
                <p:cNvSpPr>
                  <a:spLocks noChangeArrowheads="1"/>
                </p:cNvSpPr>
                <p:nvPr/>
              </p:nvSpPr>
              <p:spPr bwMode="auto">
                <a:xfrm>
                  <a:off x="4710" y="1076"/>
                  <a:ext cx="1" cy="688"/>
                </a:xfrm>
                <a:prstGeom prst="rect">
                  <a:avLst/>
                </a:prstGeom>
                <a:solidFill>
                  <a:srgbClr val="00D5E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3" name="Rectangle 546"/>
                <p:cNvSpPr>
                  <a:spLocks noChangeArrowheads="1"/>
                </p:cNvSpPr>
                <p:nvPr/>
              </p:nvSpPr>
              <p:spPr bwMode="auto">
                <a:xfrm>
                  <a:off x="4711" y="1076"/>
                  <a:ext cx="2" cy="688"/>
                </a:xfrm>
                <a:prstGeom prst="rect">
                  <a:avLst/>
                </a:prstGeom>
                <a:solidFill>
                  <a:srgbClr val="00D3D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4" name="Rectangle 547"/>
                <p:cNvSpPr>
                  <a:spLocks noChangeArrowheads="1"/>
                </p:cNvSpPr>
                <p:nvPr/>
              </p:nvSpPr>
              <p:spPr bwMode="auto">
                <a:xfrm>
                  <a:off x="4713" y="1076"/>
                  <a:ext cx="2" cy="688"/>
                </a:xfrm>
                <a:prstGeom prst="rect">
                  <a:avLst/>
                </a:prstGeom>
                <a:solidFill>
                  <a:srgbClr val="00D2D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5" name="Rectangle 548"/>
                <p:cNvSpPr>
                  <a:spLocks noChangeArrowheads="1"/>
                </p:cNvSpPr>
                <p:nvPr/>
              </p:nvSpPr>
              <p:spPr bwMode="auto">
                <a:xfrm>
                  <a:off x="4715" y="1076"/>
                  <a:ext cx="1" cy="688"/>
                </a:xfrm>
                <a:prstGeom prst="rect">
                  <a:avLst/>
                </a:prstGeom>
                <a:solidFill>
                  <a:srgbClr val="00D1D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6" name="Rectangle 549"/>
                <p:cNvSpPr>
                  <a:spLocks noChangeArrowheads="1"/>
                </p:cNvSpPr>
                <p:nvPr/>
              </p:nvSpPr>
              <p:spPr bwMode="auto">
                <a:xfrm>
                  <a:off x="4716" y="1076"/>
                  <a:ext cx="2" cy="688"/>
                </a:xfrm>
                <a:prstGeom prst="rect">
                  <a:avLst/>
                </a:prstGeom>
                <a:solidFill>
                  <a:srgbClr val="00CFD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7" name="Rectangle 550"/>
                <p:cNvSpPr>
                  <a:spLocks noChangeArrowheads="1"/>
                </p:cNvSpPr>
                <p:nvPr/>
              </p:nvSpPr>
              <p:spPr bwMode="auto">
                <a:xfrm>
                  <a:off x="4718" y="1076"/>
                  <a:ext cx="1" cy="688"/>
                </a:xfrm>
                <a:prstGeom prst="rect">
                  <a:avLst/>
                </a:prstGeom>
                <a:solidFill>
                  <a:srgbClr val="00CED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8" name="Rectangle 551"/>
                <p:cNvSpPr>
                  <a:spLocks noChangeArrowheads="1"/>
                </p:cNvSpPr>
                <p:nvPr/>
              </p:nvSpPr>
              <p:spPr bwMode="auto">
                <a:xfrm>
                  <a:off x="4719" y="1076"/>
                  <a:ext cx="2" cy="688"/>
                </a:xfrm>
                <a:prstGeom prst="rect">
                  <a:avLst/>
                </a:prstGeom>
                <a:solidFill>
                  <a:srgbClr val="00CDD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9" name="Rectangle 552"/>
                <p:cNvSpPr>
                  <a:spLocks noChangeArrowheads="1"/>
                </p:cNvSpPr>
                <p:nvPr/>
              </p:nvSpPr>
              <p:spPr bwMode="auto">
                <a:xfrm>
                  <a:off x="4721" y="1076"/>
                  <a:ext cx="2" cy="688"/>
                </a:xfrm>
                <a:prstGeom prst="rect">
                  <a:avLst/>
                </a:prstGeom>
                <a:solidFill>
                  <a:srgbClr val="00CBD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0" name="Rectangle 553"/>
                <p:cNvSpPr>
                  <a:spLocks noChangeArrowheads="1"/>
                </p:cNvSpPr>
                <p:nvPr/>
              </p:nvSpPr>
              <p:spPr bwMode="auto">
                <a:xfrm>
                  <a:off x="4723" y="1076"/>
                  <a:ext cx="1" cy="688"/>
                </a:xfrm>
                <a:prstGeom prst="rect">
                  <a:avLst/>
                </a:prstGeom>
                <a:solidFill>
                  <a:srgbClr val="00CAD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1" name="Rectangle 554"/>
                <p:cNvSpPr>
                  <a:spLocks noChangeArrowheads="1"/>
                </p:cNvSpPr>
                <p:nvPr/>
              </p:nvSpPr>
              <p:spPr bwMode="auto">
                <a:xfrm>
                  <a:off x="4724" y="1076"/>
                  <a:ext cx="2" cy="688"/>
                </a:xfrm>
                <a:prstGeom prst="rect">
                  <a:avLst/>
                </a:prstGeom>
                <a:solidFill>
                  <a:srgbClr val="00C9D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2" name="Rectangle 555"/>
                <p:cNvSpPr>
                  <a:spLocks noChangeArrowheads="1"/>
                </p:cNvSpPr>
                <p:nvPr/>
              </p:nvSpPr>
              <p:spPr bwMode="auto">
                <a:xfrm>
                  <a:off x="4726" y="1076"/>
                  <a:ext cx="2" cy="688"/>
                </a:xfrm>
                <a:prstGeom prst="rect">
                  <a:avLst/>
                </a:prstGeom>
                <a:solidFill>
                  <a:srgbClr val="00C8D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3" name="Rectangle 556"/>
                <p:cNvSpPr>
                  <a:spLocks noChangeArrowheads="1"/>
                </p:cNvSpPr>
                <p:nvPr/>
              </p:nvSpPr>
              <p:spPr bwMode="auto">
                <a:xfrm>
                  <a:off x="4728" y="1076"/>
                  <a:ext cx="1" cy="688"/>
                </a:xfrm>
                <a:prstGeom prst="rect">
                  <a:avLst/>
                </a:prstGeom>
                <a:solidFill>
                  <a:srgbClr val="00C6D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4" name="Rectangle 557"/>
                <p:cNvSpPr>
                  <a:spLocks noChangeArrowheads="1"/>
                </p:cNvSpPr>
                <p:nvPr/>
              </p:nvSpPr>
              <p:spPr bwMode="auto">
                <a:xfrm>
                  <a:off x="4729" y="1076"/>
                  <a:ext cx="2" cy="688"/>
                </a:xfrm>
                <a:prstGeom prst="rect">
                  <a:avLst/>
                </a:prstGeom>
                <a:solidFill>
                  <a:srgbClr val="00C5D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5" name="Rectangle 558"/>
                <p:cNvSpPr>
                  <a:spLocks noChangeArrowheads="1"/>
                </p:cNvSpPr>
                <p:nvPr/>
              </p:nvSpPr>
              <p:spPr bwMode="auto">
                <a:xfrm>
                  <a:off x="4731" y="1076"/>
                  <a:ext cx="1" cy="688"/>
                </a:xfrm>
                <a:prstGeom prst="rect">
                  <a:avLst/>
                </a:prstGeom>
                <a:solidFill>
                  <a:srgbClr val="00C4D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6" name="Rectangle 559"/>
                <p:cNvSpPr>
                  <a:spLocks noChangeArrowheads="1"/>
                </p:cNvSpPr>
                <p:nvPr/>
              </p:nvSpPr>
              <p:spPr bwMode="auto">
                <a:xfrm>
                  <a:off x="4732" y="1076"/>
                  <a:ext cx="2" cy="688"/>
                </a:xfrm>
                <a:prstGeom prst="rect">
                  <a:avLst/>
                </a:prstGeom>
                <a:solidFill>
                  <a:srgbClr val="00C2D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7" name="Rectangle 560"/>
                <p:cNvSpPr>
                  <a:spLocks noChangeArrowheads="1"/>
                </p:cNvSpPr>
                <p:nvPr/>
              </p:nvSpPr>
              <p:spPr bwMode="auto">
                <a:xfrm>
                  <a:off x="4734" y="1076"/>
                  <a:ext cx="2" cy="688"/>
                </a:xfrm>
                <a:prstGeom prst="rect">
                  <a:avLst/>
                </a:prstGeom>
                <a:solidFill>
                  <a:srgbClr val="00C1D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8" name="Rectangle 561"/>
                <p:cNvSpPr>
                  <a:spLocks noChangeArrowheads="1"/>
                </p:cNvSpPr>
                <p:nvPr/>
              </p:nvSpPr>
              <p:spPr bwMode="auto">
                <a:xfrm>
                  <a:off x="4736" y="1076"/>
                  <a:ext cx="1" cy="688"/>
                </a:xfrm>
                <a:prstGeom prst="rect">
                  <a:avLst/>
                </a:prstGeom>
                <a:solidFill>
                  <a:srgbClr val="00C0D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9" name="Rectangle 562"/>
                <p:cNvSpPr>
                  <a:spLocks noChangeArrowheads="1"/>
                </p:cNvSpPr>
                <p:nvPr/>
              </p:nvSpPr>
              <p:spPr bwMode="auto">
                <a:xfrm>
                  <a:off x="4737" y="1076"/>
                  <a:ext cx="2" cy="688"/>
                </a:xfrm>
                <a:prstGeom prst="rect">
                  <a:avLst/>
                </a:prstGeom>
                <a:solidFill>
                  <a:srgbClr val="00BED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0" name="Rectangle 563"/>
                <p:cNvSpPr>
                  <a:spLocks noChangeArrowheads="1"/>
                </p:cNvSpPr>
                <p:nvPr/>
              </p:nvSpPr>
              <p:spPr bwMode="auto">
                <a:xfrm>
                  <a:off x="4739" y="1076"/>
                  <a:ext cx="1" cy="688"/>
                </a:xfrm>
                <a:prstGeom prst="rect">
                  <a:avLst/>
                </a:prstGeom>
                <a:solidFill>
                  <a:srgbClr val="00BCC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1" name="Rectangle 564"/>
                <p:cNvSpPr>
                  <a:spLocks noChangeArrowheads="1"/>
                </p:cNvSpPr>
                <p:nvPr/>
              </p:nvSpPr>
              <p:spPr bwMode="auto">
                <a:xfrm>
                  <a:off x="4740" y="1076"/>
                  <a:ext cx="2" cy="688"/>
                </a:xfrm>
                <a:prstGeom prst="rect">
                  <a:avLst/>
                </a:prstGeom>
                <a:solidFill>
                  <a:srgbClr val="00BBC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2" name="Rectangle 565"/>
                <p:cNvSpPr>
                  <a:spLocks noChangeArrowheads="1"/>
                </p:cNvSpPr>
                <p:nvPr/>
              </p:nvSpPr>
              <p:spPr bwMode="auto">
                <a:xfrm>
                  <a:off x="4742" y="1076"/>
                  <a:ext cx="2" cy="688"/>
                </a:xfrm>
                <a:prstGeom prst="rect">
                  <a:avLst/>
                </a:prstGeom>
                <a:solidFill>
                  <a:srgbClr val="00B9C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3" name="Rectangle 566"/>
                <p:cNvSpPr>
                  <a:spLocks noChangeArrowheads="1"/>
                </p:cNvSpPr>
                <p:nvPr/>
              </p:nvSpPr>
              <p:spPr bwMode="auto">
                <a:xfrm>
                  <a:off x="4744" y="1076"/>
                  <a:ext cx="1" cy="688"/>
                </a:xfrm>
                <a:prstGeom prst="rect">
                  <a:avLst/>
                </a:prstGeom>
                <a:solidFill>
                  <a:srgbClr val="00B8C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4" name="Rectangle 567"/>
                <p:cNvSpPr>
                  <a:spLocks noChangeArrowheads="1"/>
                </p:cNvSpPr>
                <p:nvPr/>
              </p:nvSpPr>
              <p:spPr bwMode="auto">
                <a:xfrm>
                  <a:off x="4745" y="1076"/>
                  <a:ext cx="2" cy="688"/>
                </a:xfrm>
                <a:prstGeom prst="rect">
                  <a:avLst/>
                </a:prstGeom>
                <a:solidFill>
                  <a:srgbClr val="00B7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5" name="Rectangle 568"/>
                <p:cNvSpPr>
                  <a:spLocks noChangeArrowheads="1"/>
                </p:cNvSpPr>
                <p:nvPr/>
              </p:nvSpPr>
              <p:spPr bwMode="auto">
                <a:xfrm>
                  <a:off x="4747" y="1076"/>
                  <a:ext cx="1" cy="688"/>
                </a:xfrm>
                <a:prstGeom prst="rect">
                  <a:avLst/>
                </a:prstGeom>
                <a:solidFill>
                  <a:srgbClr val="00B4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6" name="Rectangle 569"/>
                <p:cNvSpPr>
                  <a:spLocks noChangeArrowheads="1"/>
                </p:cNvSpPr>
                <p:nvPr/>
              </p:nvSpPr>
              <p:spPr bwMode="auto">
                <a:xfrm>
                  <a:off x="4748" y="1076"/>
                  <a:ext cx="2" cy="688"/>
                </a:xfrm>
                <a:prstGeom prst="rect">
                  <a:avLst/>
                </a:prstGeom>
                <a:solidFill>
                  <a:srgbClr val="00B3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7" name="Rectangle 570"/>
                <p:cNvSpPr>
                  <a:spLocks noChangeArrowheads="1"/>
                </p:cNvSpPr>
                <p:nvPr/>
              </p:nvSpPr>
              <p:spPr bwMode="auto">
                <a:xfrm>
                  <a:off x="4750" y="1076"/>
                  <a:ext cx="2" cy="688"/>
                </a:xfrm>
                <a:prstGeom prst="rect">
                  <a:avLst/>
                </a:prstGeom>
                <a:solidFill>
                  <a:srgbClr val="00B2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8" name="Rectangle 571"/>
                <p:cNvSpPr>
                  <a:spLocks noChangeArrowheads="1"/>
                </p:cNvSpPr>
                <p:nvPr/>
              </p:nvSpPr>
              <p:spPr bwMode="auto">
                <a:xfrm>
                  <a:off x="4752" y="1076"/>
                  <a:ext cx="1" cy="688"/>
                </a:xfrm>
                <a:prstGeom prst="rect">
                  <a:avLst/>
                </a:prstGeom>
                <a:solidFill>
                  <a:srgbClr val="00B1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9" name="Rectangle 572"/>
                <p:cNvSpPr>
                  <a:spLocks noChangeArrowheads="1"/>
                </p:cNvSpPr>
                <p:nvPr/>
              </p:nvSpPr>
              <p:spPr bwMode="auto">
                <a:xfrm>
                  <a:off x="4753" y="1076"/>
                  <a:ext cx="2" cy="688"/>
                </a:xfrm>
                <a:prstGeom prst="rect">
                  <a:avLst/>
                </a:prstGeom>
                <a:solidFill>
                  <a:srgbClr val="00AE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0" name="Rectangle 573"/>
                <p:cNvSpPr>
                  <a:spLocks noChangeArrowheads="1"/>
                </p:cNvSpPr>
                <p:nvPr/>
              </p:nvSpPr>
              <p:spPr bwMode="auto">
                <a:xfrm>
                  <a:off x="4755" y="1076"/>
                  <a:ext cx="1" cy="688"/>
                </a:xfrm>
                <a:prstGeom prst="rect">
                  <a:avLst/>
                </a:prstGeom>
                <a:solidFill>
                  <a:srgbClr val="00AD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1" name="Rectangle 574"/>
                <p:cNvSpPr>
                  <a:spLocks noChangeArrowheads="1"/>
                </p:cNvSpPr>
                <p:nvPr/>
              </p:nvSpPr>
              <p:spPr bwMode="auto">
                <a:xfrm>
                  <a:off x="4756" y="1076"/>
                  <a:ext cx="2" cy="688"/>
                </a:xfrm>
                <a:prstGeom prst="rect">
                  <a:avLst/>
                </a:prstGeom>
                <a:solidFill>
                  <a:srgbClr val="00AC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2" name="Rectangle 575"/>
                <p:cNvSpPr>
                  <a:spLocks noChangeArrowheads="1"/>
                </p:cNvSpPr>
                <p:nvPr/>
              </p:nvSpPr>
              <p:spPr bwMode="auto">
                <a:xfrm>
                  <a:off x="4758" y="1076"/>
                  <a:ext cx="2" cy="688"/>
                </a:xfrm>
                <a:prstGeom prst="rect">
                  <a:avLst/>
                </a:prstGeom>
                <a:solidFill>
                  <a:srgbClr val="00A9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3" name="Rectangle 576"/>
                <p:cNvSpPr>
                  <a:spLocks noChangeArrowheads="1"/>
                </p:cNvSpPr>
                <p:nvPr/>
              </p:nvSpPr>
              <p:spPr bwMode="auto">
                <a:xfrm>
                  <a:off x="4760" y="1076"/>
                  <a:ext cx="1" cy="688"/>
                </a:xfrm>
                <a:prstGeom prst="rect">
                  <a:avLst/>
                </a:prstGeom>
                <a:solidFill>
                  <a:srgbClr val="00A8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4" name="Rectangle 577"/>
                <p:cNvSpPr>
                  <a:spLocks noChangeArrowheads="1"/>
                </p:cNvSpPr>
                <p:nvPr/>
              </p:nvSpPr>
              <p:spPr bwMode="auto">
                <a:xfrm>
                  <a:off x="4761" y="1076"/>
                  <a:ext cx="2" cy="688"/>
                </a:xfrm>
                <a:prstGeom prst="rect">
                  <a:avLst/>
                </a:prstGeom>
                <a:solidFill>
                  <a:srgbClr val="00A7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5" name="Rectangle 578"/>
                <p:cNvSpPr>
                  <a:spLocks noChangeArrowheads="1"/>
                </p:cNvSpPr>
                <p:nvPr/>
              </p:nvSpPr>
              <p:spPr bwMode="auto">
                <a:xfrm>
                  <a:off x="4763" y="1076"/>
                  <a:ext cx="2" cy="688"/>
                </a:xfrm>
                <a:prstGeom prst="rect">
                  <a:avLst/>
                </a:prstGeom>
                <a:solidFill>
                  <a:srgbClr val="00A4B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6" name="Rectangle 579"/>
                <p:cNvSpPr>
                  <a:spLocks noChangeArrowheads="1"/>
                </p:cNvSpPr>
                <p:nvPr/>
              </p:nvSpPr>
              <p:spPr bwMode="auto">
                <a:xfrm>
                  <a:off x="4765" y="1076"/>
                  <a:ext cx="1" cy="688"/>
                </a:xfrm>
                <a:prstGeom prst="rect">
                  <a:avLst/>
                </a:prstGeom>
                <a:solidFill>
                  <a:srgbClr val="00A3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7" name="Rectangle 580"/>
                <p:cNvSpPr>
                  <a:spLocks noChangeArrowheads="1"/>
                </p:cNvSpPr>
                <p:nvPr/>
              </p:nvSpPr>
              <p:spPr bwMode="auto">
                <a:xfrm>
                  <a:off x="4766" y="1076"/>
                  <a:ext cx="2" cy="688"/>
                </a:xfrm>
                <a:prstGeom prst="rect">
                  <a:avLst/>
                </a:prstGeom>
                <a:solidFill>
                  <a:srgbClr val="00A2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8" name="Rectangle 581"/>
                <p:cNvSpPr>
                  <a:spLocks noChangeArrowheads="1"/>
                </p:cNvSpPr>
                <p:nvPr/>
              </p:nvSpPr>
              <p:spPr bwMode="auto">
                <a:xfrm>
                  <a:off x="4768" y="1076"/>
                  <a:ext cx="1" cy="688"/>
                </a:xfrm>
                <a:prstGeom prst="rect">
                  <a:avLst/>
                </a:prstGeom>
                <a:solidFill>
                  <a:srgbClr val="009F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9" name="Rectangle 582"/>
                <p:cNvSpPr>
                  <a:spLocks noChangeArrowheads="1"/>
                </p:cNvSpPr>
                <p:nvPr/>
              </p:nvSpPr>
              <p:spPr bwMode="auto">
                <a:xfrm>
                  <a:off x="4769" y="1076"/>
                  <a:ext cx="2" cy="688"/>
                </a:xfrm>
                <a:prstGeom prst="rect">
                  <a:avLst/>
                </a:prstGeom>
                <a:solidFill>
                  <a:srgbClr val="009EB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0" name="Rectangle 583"/>
                <p:cNvSpPr>
                  <a:spLocks noChangeArrowheads="1"/>
                </p:cNvSpPr>
                <p:nvPr/>
              </p:nvSpPr>
              <p:spPr bwMode="auto">
                <a:xfrm>
                  <a:off x="4771" y="1076"/>
                  <a:ext cx="2" cy="688"/>
                </a:xfrm>
                <a:prstGeom prst="rect">
                  <a:avLst/>
                </a:prstGeom>
                <a:solidFill>
                  <a:srgbClr val="009D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1" name="Rectangle 584"/>
                <p:cNvSpPr>
                  <a:spLocks noChangeArrowheads="1"/>
                </p:cNvSpPr>
                <p:nvPr/>
              </p:nvSpPr>
              <p:spPr bwMode="auto">
                <a:xfrm>
                  <a:off x="4773" y="1076"/>
                  <a:ext cx="1" cy="688"/>
                </a:xfrm>
                <a:prstGeom prst="rect">
                  <a:avLst/>
                </a:prstGeom>
                <a:solidFill>
                  <a:srgbClr val="009BB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2" name="Rectangle 585"/>
                <p:cNvSpPr>
                  <a:spLocks noChangeArrowheads="1"/>
                </p:cNvSpPr>
                <p:nvPr/>
              </p:nvSpPr>
              <p:spPr bwMode="auto">
                <a:xfrm>
                  <a:off x="4774" y="1076"/>
                  <a:ext cx="2" cy="688"/>
                </a:xfrm>
                <a:prstGeom prst="rect">
                  <a:avLst/>
                </a:prstGeom>
                <a:solidFill>
                  <a:srgbClr val="0099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3" name="Rectangle 586"/>
                <p:cNvSpPr>
                  <a:spLocks noChangeArrowheads="1"/>
                </p:cNvSpPr>
                <p:nvPr/>
              </p:nvSpPr>
              <p:spPr bwMode="auto">
                <a:xfrm>
                  <a:off x="4776" y="1076"/>
                  <a:ext cx="1" cy="688"/>
                </a:xfrm>
                <a:prstGeom prst="rect">
                  <a:avLst/>
                </a:prstGeom>
                <a:solidFill>
                  <a:srgbClr val="0098B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4" name="Rectangle 587"/>
                <p:cNvSpPr>
                  <a:spLocks noChangeArrowheads="1"/>
                </p:cNvSpPr>
                <p:nvPr/>
              </p:nvSpPr>
              <p:spPr bwMode="auto">
                <a:xfrm>
                  <a:off x="4777" y="1076"/>
                  <a:ext cx="2" cy="688"/>
                </a:xfrm>
                <a:prstGeom prst="rect">
                  <a:avLst/>
                </a:prstGeom>
                <a:solidFill>
                  <a:srgbClr val="0096B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5" name="Rectangle 588"/>
                <p:cNvSpPr>
                  <a:spLocks noChangeArrowheads="1"/>
                </p:cNvSpPr>
                <p:nvPr/>
              </p:nvSpPr>
              <p:spPr bwMode="auto">
                <a:xfrm>
                  <a:off x="4779" y="1076"/>
                  <a:ext cx="2" cy="688"/>
                </a:xfrm>
                <a:prstGeom prst="rect">
                  <a:avLst/>
                </a:prstGeom>
                <a:solidFill>
                  <a:srgbClr val="0094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6" name="Rectangle 589"/>
                <p:cNvSpPr>
                  <a:spLocks noChangeArrowheads="1"/>
                </p:cNvSpPr>
                <p:nvPr/>
              </p:nvSpPr>
              <p:spPr bwMode="auto">
                <a:xfrm>
                  <a:off x="4781" y="1076"/>
                  <a:ext cx="1" cy="688"/>
                </a:xfrm>
                <a:prstGeom prst="rect">
                  <a:avLst/>
                </a:prstGeom>
                <a:solidFill>
                  <a:srgbClr val="0092B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7" name="Rectangle 590"/>
                <p:cNvSpPr>
                  <a:spLocks noChangeArrowheads="1"/>
                </p:cNvSpPr>
                <p:nvPr/>
              </p:nvSpPr>
              <p:spPr bwMode="auto">
                <a:xfrm>
                  <a:off x="4782" y="1076"/>
                  <a:ext cx="2" cy="688"/>
                </a:xfrm>
                <a:prstGeom prst="rect">
                  <a:avLst/>
                </a:prstGeom>
                <a:solidFill>
                  <a:srgbClr val="0091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8" name="Rectangle 591"/>
                <p:cNvSpPr>
                  <a:spLocks noChangeArrowheads="1"/>
                </p:cNvSpPr>
                <p:nvPr/>
              </p:nvSpPr>
              <p:spPr bwMode="auto">
                <a:xfrm>
                  <a:off x="4784" y="1076"/>
                  <a:ext cx="1" cy="688"/>
                </a:xfrm>
                <a:prstGeom prst="rect">
                  <a:avLst/>
                </a:prstGeom>
                <a:solidFill>
                  <a:srgbClr val="008E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9" name="Rectangle 592"/>
                <p:cNvSpPr>
                  <a:spLocks noChangeArrowheads="1"/>
                </p:cNvSpPr>
                <p:nvPr/>
              </p:nvSpPr>
              <p:spPr bwMode="auto">
                <a:xfrm>
                  <a:off x="4785" y="1076"/>
                  <a:ext cx="2" cy="688"/>
                </a:xfrm>
                <a:prstGeom prst="rect">
                  <a:avLst/>
                </a:prstGeom>
                <a:solidFill>
                  <a:srgbClr val="008D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0" name="Rectangle 593"/>
                <p:cNvSpPr>
                  <a:spLocks noChangeArrowheads="1"/>
                </p:cNvSpPr>
                <p:nvPr/>
              </p:nvSpPr>
              <p:spPr bwMode="auto">
                <a:xfrm>
                  <a:off x="4787" y="1076"/>
                  <a:ext cx="2" cy="688"/>
                </a:xfrm>
                <a:prstGeom prst="rect">
                  <a:avLst/>
                </a:prstGeom>
                <a:solidFill>
                  <a:srgbClr val="008CB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1" name="Rectangle 594"/>
                <p:cNvSpPr>
                  <a:spLocks noChangeArrowheads="1"/>
                </p:cNvSpPr>
                <p:nvPr/>
              </p:nvSpPr>
              <p:spPr bwMode="auto">
                <a:xfrm>
                  <a:off x="4789" y="1076"/>
                  <a:ext cx="1" cy="688"/>
                </a:xfrm>
                <a:prstGeom prst="rect">
                  <a:avLst/>
                </a:prstGeom>
                <a:solidFill>
                  <a:srgbClr val="0089A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2" name="Rectangle 595"/>
                <p:cNvSpPr>
                  <a:spLocks noChangeArrowheads="1"/>
                </p:cNvSpPr>
                <p:nvPr/>
              </p:nvSpPr>
              <p:spPr bwMode="auto">
                <a:xfrm>
                  <a:off x="4790" y="1076"/>
                  <a:ext cx="2" cy="688"/>
                </a:xfrm>
                <a:prstGeom prst="rect">
                  <a:avLst/>
                </a:prstGeom>
                <a:solidFill>
                  <a:srgbClr val="0087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3" name="Rectangle 596"/>
                <p:cNvSpPr>
                  <a:spLocks noChangeArrowheads="1"/>
                </p:cNvSpPr>
                <p:nvPr/>
              </p:nvSpPr>
              <p:spPr bwMode="auto">
                <a:xfrm>
                  <a:off x="4792" y="1076"/>
                  <a:ext cx="1" cy="688"/>
                </a:xfrm>
                <a:prstGeom prst="rect">
                  <a:avLst/>
                </a:prstGeom>
                <a:solidFill>
                  <a:srgbClr val="0086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4" name="Rectangle 597"/>
                <p:cNvSpPr>
                  <a:spLocks noChangeArrowheads="1"/>
                </p:cNvSpPr>
                <p:nvPr/>
              </p:nvSpPr>
              <p:spPr bwMode="auto">
                <a:xfrm>
                  <a:off x="4793" y="1076"/>
                  <a:ext cx="2" cy="688"/>
                </a:xfrm>
                <a:prstGeom prst="rect">
                  <a:avLst/>
                </a:prstGeom>
                <a:solidFill>
                  <a:srgbClr val="0085A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5" name="Rectangle 598"/>
                <p:cNvSpPr>
                  <a:spLocks noChangeArrowheads="1"/>
                </p:cNvSpPr>
                <p:nvPr/>
              </p:nvSpPr>
              <p:spPr bwMode="auto">
                <a:xfrm>
                  <a:off x="4795" y="1076"/>
                  <a:ext cx="2" cy="688"/>
                </a:xfrm>
                <a:prstGeom prst="rect">
                  <a:avLst/>
                </a:prstGeom>
                <a:solidFill>
                  <a:srgbClr val="0082A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6" name="Rectangle 599"/>
                <p:cNvSpPr>
                  <a:spLocks noChangeArrowheads="1"/>
                </p:cNvSpPr>
                <p:nvPr/>
              </p:nvSpPr>
              <p:spPr bwMode="auto">
                <a:xfrm>
                  <a:off x="4797" y="1076"/>
                  <a:ext cx="1" cy="688"/>
                </a:xfrm>
                <a:prstGeom prst="rect">
                  <a:avLst/>
                </a:prstGeom>
                <a:solidFill>
                  <a:srgbClr val="0081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7" name="Rectangle 600"/>
                <p:cNvSpPr>
                  <a:spLocks noChangeArrowheads="1"/>
                </p:cNvSpPr>
                <p:nvPr/>
              </p:nvSpPr>
              <p:spPr bwMode="auto">
                <a:xfrm>
                  <a:off x="4798" y="1076"/>
                  <a:ext cx="2" cy="688"/>
                </a:xfrm>
                <a:prstGeom prst="rect">
                  <a:avLst/>
                </a:prstGeom>
                <a:solidFill>
                  <a:srgbClr val="007F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8" name="Rectangle 601"/>
                <p:cNvSpPr>
                  <a:spLocks noChangeArrowheads="1"/>
                </p:cNvSpPr>
                <p:nvPr/>
              </p:nvSpPr>
              <p:spPr bwMode="auto">
                <a:xfrm>
                  <a:off x="4800" y="1076"/>
                  <a:ext cx="2" cy="688"/>
                </a:xfrm>
                <a:prstGeom prst="rect">
                  <a:avLst/>
                </a:prstGeom>
                <a:solidFill>
                  <a:srgbClr val="007DA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9" name="Rectangle 602"/>
                <p:cNvSpPr>
                  <a:spLocks noChangeArrowheads="1"/>
                </p:cNvSpPr>
                <p:nvPr/>
              </p:nvSpPr>
              <p:spPr bwMode="auto">
                <a:xfrm>
                  <a:off x="4802" y="1076"/>
                  <a:ext cx="1" cy="688"/>
                </a:xfrm>
                <a:prstGeom prst="rect">
                  <a:avLst/>
                </a:prstGeom>
                <a:solidFill>
                  <a:srgbClr val="007B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0" name="Rectangle 603"/>
                <p:cNvSpPr>
                  <a:spLocks noChangeArrowheads="1"/>
                </p:cNvSpPr>
                <p:nvPr/>
              </p:nvSpPr>
              <p:spPr bwMode="auto">
                <a:xfrm>
                  <a:off x="4803" y="1076"/>
                  <a:ext cx="2" cy="688"/>
                </a:xfrm>
                <a:prstGeom prst="rect">
                  <a:avLst/>
                </a:prstGeom>
                <a:solidFill>
                  <a:srgbClr val="007A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1" name="Rectangle 604"/>
                <p:cNvSpPr>
                  <a:spLocks noChangeArrowheads="1"/>
                </p:cNvSpPr>
                <p:nvPr/>
              </p:nvSpPr>
              <p:spPr bwMode="auto">
                <a:xfrm>
                  <a:off x="4805" y="1076"/>
                  <a:ext cx="1" cy="688"/>
                </a:xfrm>
                <a:prstGeom prst="rect">
                  <a:avLst/>
                </a:prstGeom>
                <a:solidFill>
                  <a:srgbClr val="0077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2" name="Rectangle 605"/>
                <p:cNvSpPr>
                  <a:spLocks noChangeArrowheads="1"/>
                </p:cNvSpPr>
                <p:nvPr/>
              </p:nvSpPr>
              <p:spPr bwMode="auto">
                <a:xfrm>
                  <a:off x="4806" y="1076"/>
                  <a:ext cx="2" cy="688"/>
                </a:xfrm>
                <a:prstGeom prst="rect">
                  <a:avLst/>
                </a:prstGeom>
                <a:solidFill>
                  <a:srgbClr val="0076A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3" name="Rectangle 606"/>
                <p:cNvSpPr>
                  <a:spLocks noChangeArrowheads="1"/>
                </p:cNvSpPr>
                <p:nvPr/>
              </p:nvSpPr>
              <p:spPr bwMode="auto">
                <a:xfrm>
                  <a:off x="4808" y="1076"/>
                  <a:ext cx="2" cy="688"/>
                </a:xfrm>
                <a:prstGeom prst="rect">
                  <a:avLst/>
                </a:prstGeom>
                <a:solidFill>
                  <a:srgbClr val="0074A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4" name="Rectangle 607"/>
                <p:cNvSpPr>
                  <a:spLocks noChangeArrowheads="1"/>
                </p:cNvSpPr>
                <p:nvPr/>
              </p:nvSpPr>
              <p:spPr bwMode="auto">
                <a:xfrm>
                  <a:off x="4810" y="1076"/>
                  <a:ext cx="1" cy="688"/>
                </a:xfrm>
                <a:prstGeom prst="rect">
                  <a:avLst/>
                </a:prstGeom>
                <a:solidFill>
                  <a:srgbClr val="0072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5" name="Rectangle 608"/>
                <p:cNvSpPr>
                  <a:spLocks noChangeArrowheads="1"/>
                </p:cNvSpPr>
                <p:nvPr/>
              </p:nvSpPr>
              <p:spPr bwMode="auto">
                <a:xfrm>
                  <a:off x="4811" y="1076"/>
                  <a:ext cx="2" cy="688"/>
                </a:xfrm>
                <a:prstGeom prst="rect">
                  <a:avLst/>
                </a:prstGeom>
                <a:solidFill>
                  <a:srgbClr val="0070A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6" name="Rectangle 609"/>
                <p:cNvSpPr>
                  <a:spLocks noChangeArrowheads="1"/>
                </p:cNvSpPr>
                <p:nvPr/>
              </p:nvSpPr>
              <p:spPr bwMode="auto">
                <a:xfrm>
                  <a:off x="4813" y="1076"/>
                  <a:ext cx="1" cy="688"/>
                </a:xfrm>
                <a:prstGeom prst="rect">
                  <a:avLst/>
                </a:prstGeom>
                <a:solidFill>
                  <a:srgbClr val="006FA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7" name="Rectangle 610"/>
                <p:cNvSpPr>
                  <a:spLocks noChangeArrowheads="1"/>
                </p:cNvSpPr>
                <p:nvPr/>
              </p:nvSpPr>
              <p:spPr bwMode="auto">
                <a:xfrm>
                  <a:off x="4814" y="1076"/>
                  <a:ext cx="2" cy="688"/>
                </a:xfrm>
                <a:prstGeom prst="rect">
                  <a:avLst/>
                </a:prstGeom>
                <a:solidFill>
                  <a:srgbClr val="006C9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8" name="Rectangle 611"/>
                <p:cNvSpPr>
                  <a:spLocks noChangeArrowheads="1"/>
                </p:cNvSpPr>
                <p:nvPr/>
              </p:nvSpPr>
              <p:spPr bwMode="auto">
                <a:xfrm>
                  <a:off x="4816" y="1076"/>
                  <a:ext cx="2" cy="688"/>
                </a:xfrm>
                <a:prstGeom prst="rect">
                  <a:avLst/>
                </a:prstGeom>
                <a:solidFill>
                  <a:srgbClr val="006B9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9" name="Rectangle 612"/>
                <p:cNvSpPr>
                  <a:spLocks noChangeArrowheads="1"/>
                </p:cNvSpPr>
                <p:nvPr/>
              </p:nvSpPr>
              <p:spPr bwMode="auto">
                <a:xfrm>
                  <a:off x="4818" y="1076"/>
                  <a:ext cx="1" cy="688"/>
                </a:xfrm>
                <a:prstGeom prst="rect">
                  <a:avLst/>
                </a:prstGeom>
                <a:solidFill>
                  <a:srgbClr val="006A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0" name="Rectangle 613"/>
                <p:cNvSpPr>
                  <a:spLocks noChangeArrowheads="1"/>
                </p:cNvSpPr>
                <p:nvPr/>
              </p:nvSpPr>
              <p:spPr bwMode="auto">
                <a:xfrm>
                  <a:off x="4819" y="1076"/>
                  <a:ext cx="2" cy="688"/>
                </a:xfrm>
                <a:prstGeom prst="rect">
                  <a:avLst/>
                </a:prstGeom>
                <a:solidFill>
                  <a:srgbClr val="00689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1" name="Rectangle 614"/>
                <p:cNvSpPr>
                  <a:spLocks noChangeArrowheads="1"/>
                </p:cNvSpPr>
                <p:nvPr/>
              </p:nvSpPr>
              <p:spPr bwMode="auto">
                <a:xfrm>
                  <a:off x="4821" y="1076"/>
                  <a:ext cx="1" cy="688"/>
                </a:xfrm>
                <a:prstGeom prst="rect">
                  <a:avLst/>
                </a:prstGeom>
                <a:solidFill>
                  <a:srgbClr val="00659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2" name="Rectangle 615"/>
                <p:cNvSpPr>
                  <a:spLocks noChangeArrowheads="1"/>
                </p:cNvSpPr>
                <p:nvPr/>
              </p:nvSpPr>
              <p:spPr bwMode="auto">
                <a:xfrm>
                  <a:off x="4822" y="1076"/>
                  <a:ext cx="2" cy="688"/>
                </a:xfrm>
                <a:prstGeom prst="rect">
                  <a:avLst/>
                </a:prstGeom>
                <a:solidFill>
                  <a:srgbClr val="00649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3" name="Rectangle 616"/>
                <p:cNvSpPr>
                  <a:spLocks noChangeArrowheads="1"/>
                </p:cNvSpPr>
                <p:nvPr/>
              </p:nvSpPr>
              <p:spPr bwMode="auto">
                <a:xfrm>
                  <a:off x="4824" y="1076"/>
                  <a:ext cx="2" cy="688"/>
                </a:xfrm>
                <a:prstGeom prst="rect">
                  <a:avLst/>
                </a:prstGeom>
                <a:solidFill>
                  <a:srgbClr val="00639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4" name="Rectangle 617"/>
                <p:cNvSpPr>
                  <a:spLocks noChangeArrowheads="1"/>
                </p:cNvSpPr>
                <p:nvPr/>
              </p:nvSpPr>
              <p:spPr bwMode="auto">
                <a:xfrm>
                  <a:off x="4826" y="1076"/>
                  <a:ext cx="1" cy="688"/>
                </a:xfrm>
                <a:prstGeom prst="rect">
                  <a:avLst/>
                </a:prstGeom>
                <a:solidFill>
                  <a:srgbClr val="0060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5" name="Rectangle 618"/>
                <p:cNvSpPr>
                  <a:spLocks noChangeArrowheads="1"/>
                </p:cNvSpPr>
                <p:nvPr/>
              </p:nvSpPr>
              <p:spPr bwMode="auto">
                <a:xfrm>
                  <a:off x="4827" y="1076"/>
                  <a:ext cx="2" cy="688"/>
                </a:xfrm>
                <a:prstGeom prst="rect">
                  <a:avLst/>
                </a:prstGeom>
                <a:solidFill>
                  <a:srgbClr val="005F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6" name="Rectangle 619"/>
                <p:cNvSpPr>
                  <a:spLocks noChangeArrowheads="1"/>
                </p:cNvSpPr>
                <p:nvPr/>
              </p:nvSpPr>
              <p:spPr bwMode="auto">
                <a:xfrm>
                  <a:off x="4829" y="1076"/>
                  <a:ext cx="2" cy="688"/>
                </a:xfrm>
                <a:prstGeom prst="rect">
                  <a:avLst/>
                </a:prstGeom>
                <a:solidFill>
                  <a:srgbClr val="005D9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7" name="Rectangle 620"/>
                <p:cNvSpPr>
                  <a:spLocks noChangeArrowheads="1"/>
                </p:cNvSpPr>
                <p:nvPr/>
              </p:nvSpPr>
              <p:spPr bwMode="auto">
                <a:xfrm>
                  <a:off x="4831" y="1076"/>
                  <a:ext cx="1" cy="688"/>
                </a:xfrm>
                <a:prstGeom prst="rect">
                  <a:avLst/>
                </a:prstGeom>
                <a:solidFill>
                  <a:srgbClr val="005B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8" name="Rectangle 621"/>
                <p:cNvSpPr>
                  <a:spLocks noChangeArrowheads="1"/>
                </p:cNvSpPr>
                <p:nvPr/>
              </p:nvSpPr>
              <p:spPr bwMode="auto">
                <a:xfrm>
                  <a:off x="4832" y="1076"/>
                  <a:ext cx="2" cy="688"/>
                </a:xfrm>
                <a:prstGeom prst="rect">
                  <a:avLst/>
                </a:prstGeom>
                <a:solidFill>
                  <a:srgbClr val="00599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9" name="Rectangle 622"/>
                <p:cNvSpPr>
                  <a:spLocks noChangeArrowheads="1"/>
                </p:cNvSpPr>
                <p:nvPr/>
              </p:nvSpPr>
              <p:spPr bwMode="auto">
                <a:xfrm>
                  <a:off x="4834" y="1076"/>
                  <a:ext cx="1" cy="688"/>
                </a:xfrm>
                <a:prstGeom prst="rect">
                  <a:avLst/>
                </a:prstGeom>
                <a:solidFill>
                  <a:srgbClr val="00589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0" name="Rectangle 623"/>
                <p:cNvSpPr>
                  <a:spLocks noChangeArrowheads="1"/>
                </p:cNvSpPr>
                <p:nvPr/>
              </p:nvSpPr>
              <p:spPr bwMode="auto">
                <a:xfrm>
                  <a:off x="4835" y="1076"/>
                  <a:ext cx="2" cy="688"/>
                </a:xfrm>
                <a:prstGeom prst="rect">
                  <a:avLst/>
                </a:prstGeom>
                <a:solidFill>
                  <a:srgbClr val="0055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1" name="Rectangle 624"/>
                <p:cNvSpPr>
                  <a:spLocks noChangeArrowheads="1"/>
                </p:cNvSpPr>
                <p:nvPr/>
              </p:nvSpPr>
              <p:spPr bwMode="auto">
                <a:xfrm>
                  <a:off x="4837" y="1076"/>
                  <a:ext cx="2" cy="688"/>
                </a:xfrm>
                <a:prstGeom prst="rect">
                  <a:avLst/>
                </a:prstGeom>
                <a:solidFill>
                  <a:srgbClr val="0054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2" name="Rectangle 625"/>
                <p:cNvSpPr>
                  <a:spLocks noChangeArrowheads="1"/>
                </p:cNvSpPr>
                <p:nvPr/>
              </p:nvSpPr>
              <p:spPr bwMode="auto">
                <a:xfrm>
                  <a:off x="4839" y="1076"/>
                  <a:ext cx="1" cy="688"/>
                </a:xfrm>
                <a:prstGeom prst="rect">
                  <a:avLst/>
                </a:prstGeom>
                <a:solidFill>
                  <a:srgbClr val="00539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3" name="Rectangle 626"/>
                <p:cNvSpPr>
                  <a:spLocks noChangeArrowheads="1"/>
                </p:cNvSpPr>
                <p:nvPr/>
              </p:nvSpPr>
              <p:spPr bwMode="auto">
                <a:xfrm>
                  <a:off x="4840" y="1076"/>
                  <a:ext cx="2" cy="688"/>
                </a:xfrm>
                <a:prstGeom prst="rect">
                  <a:avLst/>
                </a:prstGeom>
                <a:solidFill>
                  <a:srgbClr val="00519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4" name="Rectangle 627"/>
                <p:cNvSpPr>
                  <a:spLocks noChangeArrowheads="1"/>
                </p:cNvSpPr>
                <p:nvPr/>
              </p:nvSpPr>
              <p:spPr bwMode="auto">
                <a:xfrm>
                  <a:off x="4842" y="1076"/>
                  <a:ext cx="1" cy="688"/>
                </a:xfrm>
                <a:prstGeom prst="rect">
                  <a:avLst/>
                </a:prstGeom>
                <a:solidFill>
                  <a:srgbClr val="004F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5" name="Rectangle 628"/>
                <p:cNvSpPr>
                  <a:spLocks noChangeArrowheads="1"/>
                </p:cNvSpPr>
                <p:nvPr/>
              </p:nvSpPr>
              <p:spPr bwMode="auto">
                <a:xfrm>
                  <a:off x="4843" y="1076"/>
                  <a:ext cx="2" cy="688"/>
                </a:xfrm>
                <a:prstGeom prst="rect">
                  <a:avLst/>
                </a:prstGeom>
                <a:solidFill>
                  <a:srgbClr val="004E9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6" name="Rectangle 629"/>
                <p:cNvSpPr>
                  <a:spLocks noChangeArrowheads="1"/>
                </p:cNvSpPr>
                <p:nvPr/>
              </p:nvSpPr>
              <p:spPr bwMode="auto">
                <a:xfrm>
                  <a:off x="4845" y="1076"/>
                  <a:ext cx="2" cy="688"/>
                </a:xfrm>
                <a:prstGeom prst="rect">
                  <a:avLst/>
                </a:prstGeom>
                <a:solidFill>
                  <a:srgbClr val="004C9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7" name="Rectangle 630"/>
                <p:cNvSpPr>
                  <a:spLocks noChangeArrowheads="1"/>
                </p:cNvSpPr>
                <p:nvPr/>
              </p:nvSpPr>
              <p:spPr bwMode="auto">
                <a:xfrm>
                  <a:off x="4847" y="1076"/>
                  <a:ext cx="1" cy="688"/>
                </a:xfrm>
                <a:prstGeom prst="rect">
                  <a:avLst/>
                </a:prstGeom>
                <a:solidFill>
                  <a:srgbClr val="004A8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8" name="Rectangle 631"/>
                <p:cNvSpPr>
                  <a:spLocks noChangeArrowheads="1"/>
                </p:cNvSpPr>
                <p:nvPr/>
              </p:nvSpPr>
              <p:spPr bwMode="auto">
                <a:xfrm>
                  <a:off x="4848" y="1076"/>
                  <a:ext cx="2" cy="688"/>
                </a:xfrm>
                <a:prstGeom prst="rect">
                  <a:avLst/>
                </a:prstGeom>
                <a:solidFill>
                  <a:srgbClr val="00488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9" name="Rectangle 632"/>
                <p:cNvSpPr>
                  <a:spLocks noChangeArrowheads="1"/>
                </p:cNvSpPr>
                <p:nvPr/>
              </p:nvSpPr>
              <p:spPr bwMode="auto">
                <a:xfrm>
                  <a:off x="4850" y="1076"/>
                  <a:ext cx="1" cy="688"/>
                </a:xfrm>
                <a:prstGeom prst="rect">
                  <a:avLst/>
                </a:prstGeom>
                <a:solidFill>
                  <a:srgbClr val="00478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0" name="Rectangle 633"/>
                <p:cNvSpPr>
                  <a:spLocks noChangeArrowheads="1"/>
                </p:cNvSpPr>
                <p:nvPr/>
              </p:nvSpPr>
              <p:spPr bwMode="auto">
                <a:xfrm>
                  <a:off x="4851" y="1076"/>
                  <a:ext cx="2" cy="688"/>
                </a:xfrm>
                <a:prstGeom prst="rect">
                  <a:avLst/>
                </a:prstGeom>
                <a:solidFill>
                  <a:srgbClr val="0044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1" name="Rectangle 634"/>
                <p:cNvSpPr>
                  <a:spLocks noChangeArrowheads="1"/>
                </p:cNvSpPr>
                <p:nvPr/>
              </p:nvSpPr>
              <p:spPr bwMode="auto">
                <a:xfrm>
                  <a:off x="4853" y="1076"/>
                  <a:ext cx="2" cy="688"/>
                </a:xfrm>
                <a:prstGeom prst="rect">
                  <a:avLst/>
                </a:prstGeom>
                <a:solidFill>
                  <a:srgbClr val="00438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2" name="Rectangle 635"/>
                <p:cNvSpPr>
                  <a:spLocks noChangeArrowheads="1"/>
                </p:cNvSpPr>
                <p:nvPr/>
              </p:nvSpPr>
              <p:spPr bwMode="auto">
                <a:xfrm>
                  <a:off x="4855" y="1076"/>
                  <a:ext cx="1" cy="688"/>
                </a:xfrm>
                <a:prstGeom prst="rect">
                  <a:avLst/>
                </a:prstGeom>
                <a:solidFill>
                  <a:srgbClr val="00428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3" name="Rectangle 636"/>
                <p:cNvSpPr>
                  <a:spLocks noChangeArrowheads="1"/>
                </p:cNvSpPr>
                <p:nvPr/>
              </p:nvSpPr>
              <p:spPr bwMode="auto">
                <a:xfrm>
                  <a:off x="4856" y="1076"/>
                  <a:ext cx="2" cy="688"/>
                </a:xfrm>
                <a:prstGeom prst="rect">
                  <a:avLst/>
                </a:prstGeom>
                <a:solidFill>
                  <a:srgbClr val="003F8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4" name="Rectangle 637"/>
                <p:cNvSpPr>
                  <a:spLocks noChangeArrowheads="1"/>
                </p:cNvSpPr>
                <p:nvPr/>
              </p:nvSpPr>
              <p:spPr bwMode="auto">
                <a:xfrm>
                  <a:off x="4858" y="1076"/>
                  <a:ext cx="1" cy="688"/>
                </a:xfrm>
                <a:prstGeom prst="rect">
                  <a:avLst/>
                </a:prstGeom>
                <a:solidFill>
                  <a:srgbClr val="003E8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5" name="Rectangle 638"/>
                <p:cNvSpPr>
                  <a:spLocks noChangeArrowheads="1"/>
                </p:cNvSpPr>
                <p:nvPr/>
              </p:nvSpPr>
              <p:spPr bwMode="auto">
                <a:xfrm>
                  <a:off x="4859" y="1076"/>
                  <a:ext cx="2" cy="688"/>
                </a:xfrm>
                <a:prstGeom prst="rect">
                  <a:avLst/>
                </a:prstGeom>
                <a:solidFill>
                  <a:srgbClr val="003D8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6" name="Rectangle 639"/>
                <p:cNvSpPr>
                  <a:spLocks noChangeArrowheads="1"/>
                </p:cNvSpPr>
                <p:nvPr/>
              </p:nvSpPr>
              <p:spPr bwMode="auto">
                <a:xfrm>
                  <a:off x="4861" y="1076"/>
                  <a:ext cx="2" cy="688"/>
                </a:xfrm>
                <a:prstGeom prst="rect">
                  <a:avLst/>
                </a:prstGeom>
                <a:solidFill>
                  <a:srgbClr val="003C8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7" name="Rectangle 640"/>
                <p:cNvSpPr>
                  <a:spLocks noChangeArrowheads="1"/>
                </p:cNvSpPr>
                <p:nvPr/>
              </p:nvSpPr>
              <p:spPr bwMode="auto">
                <a:xfrm>
                  <a:off x="4863" y="1076"/>
                  <a:ext cx="1" cy="688"/>
                </a:xfrm>
                <a:prstGeom prst="rect">
                  <a:avLst/>
                </a:prstGeom>
                <a:solidFill>
                  <a:srgbClr val="00398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8" name="Rectangle 641"/>
                <p:cNvSpPr>
                  <a:spLocks noChangeArrowheads="1"/>
                </p:cNvSpPr>
                <p:nvPr/>
              </p:nvSpPr>
              <p:spPr bwMode="auto">
                <a:xfrm>
                  <a:off x="4864" y="1076"/>
                  <a:ext cx="2" cy="688"/>
                </a:xfrm>
                <a:prstGeom prst="rect">
                  <a:avLst/>
                </a:prstGeom>
                <a:solidFill>
                  <a:srgbClr val="0038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9" name="Rectangle 642"/>
                <p:cNvSpPr>
                  <a:spLocks noChangeArrowheads="1"/>
                </p:cNvSpPr>
                <p:nvPr/>
              </p:nvSpPr>
              <p:spPr bwMode="auto">
                <a:xfrm>
                  <a:off x="4866" y="1076"/>
                  <a:ext cx="2" cy="688"/>
                </a:xfrm>
                <a:prstGeom prst="rect">
                  <a:avLst/>
                </a:prstGeom>
                <a:solidFill>
                  <a:srgbClr val="003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0" name="Rectangle 643"/>
                <p:cNvSpPr>
                  <a:spLocks noChangeArrowheads="1"/>
                </p:cNvSpPr>
                <p:nvPr/>
              </p:nvSpPr>
              <p:spPr bwMode="auto">
                <a:xfrm>
                  <a:off x="4868" y="1076"/>
                  <a:ext cx="1" cy="688"/>
                </a:xfrm>
                <a:prstGeom prst="rect">
                  <a:avLst/>
                </a:prstGeom>
                <a:solidFill>
                  <a:srgbClr val="0034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1" name="Rectangle 644"/>
                <p:cNvSpPr>
                  <a:spLocks noChangeArrowheads="1"/>
                </p:cNvSpPr>
                <p:nvPr/>
              </p:nvSpPr>
              <p:spPr bwMode="auto">
                <a:xfrm>
                  <a:off x="4869" y="1076"/>
                  <a:ext cx="2" cy="688"/>
                </a:xfrm>
                <a:prstGeom prst="rect">
                  <a:avLst/>
                </a:prstGeom>
                <a:solidFill>
                  <a:srgbClr val="0033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2" name="Rectangle 645"/>
                <p:cNvSpPr>
                  <a:spLocks noChangeArrowheads="1"/>
                </p:cNvSpPr>
                <p:nvPr/>
              </p:nvSpPr>
              <p:spPr bwMode="auto">
                <a:xfrm>
                  <a:off x="4871" y="1076"/>
                  <a:ext cx="1" cy="688"/>
                </a:xfrm>
                <a:prstGeom prst="rect">
                  <a:avLst/>
                </a:prstGeom>
                <a:solidFill>
                  <a:srgbClr val="0031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3" name="Rectangle 646"/>
                <p:cNvSpPr>
                  <a:spLocks noChangeArrowheads="1"/>
                </p:cNvSpPr>
                <p:nvPr/>
              </p:nvSpPr>
              <p:spPr bwMode="auto">
                <a:xfrm>
                  <a:off x="4872" y="1076"/>
                  <a:ext cx="2" cy="688"/>
                </a:xfrm>
                <a:prstGeom prst="rect">
                  <a:avLst/>
                </a:prstGeom>
                <a:solidFill>
                  <a:srgbClr val="002F8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4" name="Rectangle 647"/>
                <p:cNvSpPr>
                  <a:spLocks noChangeArrowheads="1"/>
                </p:cNvSpPr>
                <p:nvPr/>
              </p:nvSpPr>
              <p:spPr bwMode="auto">
                <a:xfrm>
                  <a:off x="4874" y="1076"/>
                  <a:ext cx="2" cy="688"/>
                </a:xfrm>
                <a:prstGeom prst="rect">
                  <a:avLst/>
                </a:prstGeom>
                <a:solidFill>
                  <a:srgbClr val="002E8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5" name="Rectangle 648"/>
                <p:cNvSpPr>
                  <a:spLocks noChangeArrowheads="1"/>
                </p:cNvSpPr>
                <p:nvPr/>
              </p:nvSpPr>
              <p:spPr bwMode="auto">
                <a:xfrm>
                  <a:off x="4876" y="1076"/>
                  <a:ext cx="1" cy="688"/>
                </a:xfrm>
                <a:prstGeom prst="rect">
                  <a:avLst/>
                </a:prstGeom>
                <a:solidFill>
                  <a:srgbClr val="002C8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6" name="Rectangle 649"/>
                <p:cNvSpPr>
                  <a:spLocks noChangeArrowheads="1"/>
                </p:cNvSpPr>
                <p:nvPr/>
              </p:nvSpPr>
              <p:spPr bwMode="auto">
                <a:xfrm>
                  <a:off x="4877" y="1076"/>
                  <a:ext cx="2" cy="688"/>
                </a:xfrm>
                <a:prstGeom prst="rect">
                  <a:avLst/>
                </a:prstGeom>
                <a:solidFill>
                  <a:srgbClr val="002A8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7" name="Rectangle 650"/>
                <p:cNvSpPr>
                  <a:spLocks noChangeArrowheads="1"/>
                </p:cNvSpPr>
                <p:nvPr/>
              </p:nvSpPr>
              <p:spPr bwMode="auto">
                <a:xfrm>
                  <a:off x="4879" y="1076"/>
                  <a:ext cx="1" cy="688"/>
                </a:xfrm>
                <a:prstGeom prst="rect">
                  <a:avLst/>
                </a:prstGeom>
                <a:solidFill>
                  <a:srgbClr val="0028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8" name="Rectangle 651"/>
                <p:cNvSpPr>
                  <a:spLocks noChangeArrowheads="1"/>
                </p:cNvSpPr>
                <p:nvPr/>
              </p:nvSpPr>
              <p:spPr bwMode="auto">
                <a:xfrm>
                  <a:off x="4880" y="1076"/>
                  <a:ext cx="2" cy="688"/>
                </a:xfrm>
                <a:prstGeom prst="rect">
                  <a:avLst/>
                </a:prstGeom>
                <a:solidFill>
                  <a:srgbClr val="0027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9" name="Rectangle 652"/>
                <p:cNvSpPr>
                  <a:spLocks noChangeArrowheads="1"/>
                </p:cNvSpPr>
                <p:nvPr/>
              </p:nvSpPr>
              <p:spPr bwMode="auto">
                <a:xfrm>
                  <a:off x="4882" y="1076"/>
                  <a:ext cx="2" cy="688"/>
                </a:xfrm>
                <a:prstGeom prst="rect">
                  <a:avLst/>
                </a:prstGeom>
                <a:solidFill>
                  <a:srgbClr val="0025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0" name="Rectangle 653"/>
                <p:cNvSpPr>
                  <a:spLocks noChangeArrowheads="1"/>
                </p:cNvSpPr>
                <p:nvPr/>
              </p:nvSpPr>
              <p:spPr bwMode="auto">
                <a:xfrm>
                  <a:off x="4884" y="1076"/>
                  <a:ext cx="1" cy="688"/>
                </a:xfrm>
                <a:prstGeom prst="rect">
                  <a:avLst/>
                </a:prstGeom>
                <a:solidFill>
                  <a:srgbClr val="0023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1" name="Rectangle 654"/>
                <p:cNvSpPr>
                  <a:spLocks noChangeArrowheads="1"/>
                </p:cNvSpPr>
                <p:nvPr/>
              </p:nvSpPr>
              <p:spPr bwMode="auto">
                <a:xfrm>
                  <a:off x="4885" y="1076"/>
                  <a:ext cx="2" cy="688"/>
                </a:xfrm>
                <a:prstGeom prst="rect">
                  <a:avLst/>
                </a:prstGeom>
                <a:solidFill>
                  <a:srgbClr val="0022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2" name="Rectangle 655"/>
                <p:cNvSpPr>
                  <a:spLocks noChangeArrowheads="1"/>
                </p:cNvSpPr>
                <p:nvPr/>
              </p:nvSpPr>
              <p:spPr bwMode="auto">
                <a:xfrm>
                  <a:off x="4887" y="1076"/>
                  <a:ext cx="1" cy="688"/>
                </a:xfrm>
                <a:prstGeom prst="rect">
                  <a:avLst/>
                </a:prstGeom>
                <a:solidFill>
                  <a:srgbClr val="00218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3" name="Rectangle 656"/>
                <p:cNvSpPr>
                  <a:spLocks noChangeArrowheads="1"/>
                </p:cNvSpPr>
                <p:nvPr/>
              </p:nvSpPr>
              <p:spPr bwMode="auto">
                <a:xfrm>
                  <a:off x="4888" y="1076"/>
                  <a:ext cx="2" cy="688"/>
                </a:xfrm>
                <a:prstGeom prst="rect">
                  <a:avLst/>
                </a:prstGeom>
                <a:solidFill>
                  <a:srgbClr val="001E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4" name="Rectangle 657"/>
                <p:cNvSpPr>
                  <a:spLocks noChangeArrowheads="1"/>
                </p:cNvSpPr>
                <p:nvPr/>
              </p:nvSpPr>
              <p:spPr bwMode="auto">
                <a:xfrm>
                  <a:off x="4890" y="1076"/>
                  <a:ext cx="2" cy="688"/>
                </a:xfrm>
                <a:prstGeom prst="rect">
                  <a:avLst/>
                </a:prstGeom>
                <a:solidFill>
                  <a:srgbClr val="001C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5" name="Rectangle 658"/>
                <p:cNvSpPr>
                  <a:spLocks noChangeArrowheads="1"/>
                </p:cNvSpPr>
                <p:nvPr/>
              </p:nvSpPr>
              <p:spPr bwMode="auto">
                <a:xfrm>
                  <a:off x="4892" y="1076"/>
                  <a:ext cx="1" cy="688"/>
                </a:xfrm>
                <a:prstGeom prst="rect">
                  <a:avLst/>
                </a:prstGeom>
                <a:solidFill>
                  <a:srgbClr val="001B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6" name="Rectangle 659"/>
                <p:cNvSpPr>
                  <a:spLocks noChangeArrowheads="1"/>
                </p:cNvSpPr>
                <p:nvPr/>
              </p:nvSpPr>
              <p:spPr bwMode="auto">
                <a:xfrm>
                  <a:off x="4893" y="1076"/>
                  <a:ext cx="2" cy="688"/>
                </a:xfrm>
                <a:prstGeom prst="rect">
                  <a:avLst/>
                </a:prstGeom>
                <a:solidFill>
                  <a:srgbClr val="00188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7" name="Rectangle 660"/>
                <p:cNvSpPr>
                  <a:spLocks noChangeArrowheads="1"/>
                </p:cNvSpPr>
                <p:nvPr/>
              </p:nvSpPr>
              <p:spPr bwMode="auto">
                <a:xfrm>
                  <a:off x="4895" y="1076"/>
                  <a:ext cx="1" cy="688"/>
                </a:xfrm>
                <a:prstGeom prst="rect">
                  <a:avLst/>
                </a:prstGeom>
                <a:solidFill>
                  <a:srgbClr val="00168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8" name="Rectangle 661"/>
                <p:cNvSpPr>
                  <a:spLocks noChangeArrowheads="1"/>
                </p:cNvSpPr>
                <p:nvPr/>
              </p:nvSpPr>
              <p:spPr bwMode="auto">
                <a:xfrm>
                  <a:off x="4896" y="1076"/>
                  <a:ext cx="2" cy="688"/>
                </a:xfrm>
                <a:prstGeom prst="rect">
                  <a:avLst/>
                </a:prstGeom>
                <a:solidFill>
                  <a:srgbClr val="00158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9" name="Rectangle 662"/>
                <p:cNvSpPr>
                  <a:spLocks noChangeArrowheads="1"/>
                </p:cNvSpPr>
                <p:nvPr/>
              </p:nvSpPr>
              <p:spPr bwMode="auto">
                <a:xfrm>
                  <a:off x="4898" y="1076"/>
                  <a:ext cx="2" cy="688"/>
                </a:xfrm>
                <a:prstGeom prst="rect">
                  <a:avLst/>
                </a:prstGeom>
                <a:solidFill>
                  <a:srgbClr val="0011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0" name="Rectangle 663"/>
                <p:cNvSpPr>
                  <a:spLocks noChangeArrowheads="1"/>
                </p:cNvSpPr>
                <p:nvPr/>
              </p:nvSpPr>
              <p:spPr bwMode="auto">
                <a:xfrm>
                  <a:off x="4900" y="1076"/>
                  <a:ext cx="1" cy="688"/>
                </a:xfrm>
                <a:prstGeom prst="rect">
                  <a:avLst/>
                </a:prstGeom>
                <a:solidFill>
                  <a:srgbClr val="000F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1" name="Rectangle 664"/>
                <p:cNvSpPr>
                  <a:spLocks noChangeArrowheads="1"/>
                </p:cNvSpPr>
                <p:nvPr/>
              </p:nvSpPr>
              <p:spPr bwMode="auto">
                <a:xfrm>
                  <a:off x="4901" y="1076"/>
                  <a:ext cx="2" cy="688"/>
                </a:xfrm>
                <a:prstGeom prst="rect">
                  <a:avLst/>
                </a:prstGeom>
                <a:solidFill>
                  <a:srgbClr val="000D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2" name="Rectangle 665"/>
                <p:cNvSpPr>
                  <a:spLocks noChangeArrowheads="1"/>
                </p:cNvSpPr>
                <p:nvPr/>
              </p:nvSpPr>
              <p:spPr bwMode="auto">
                <a:xfrm>
                  <a:off x="4903" y="1076"/>
                  <a:ext cx="2" cy="688"/>
                </a:xfrm>
                <a:prstGeom prst="rect">
                  <a:avLst/>
                </a:prstGeom>
                <a:solidFill>
                  <a:srgbClr val="0007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3" name="Rectangle 666"/>
                <p:cNvSpPr>
                  <a:spLocks noChangeArrowheads="1"/>
                </p:cNvSpPr>
                <p:nvPr/>
              </p:nvSpPr>
              <p:spPr bwMode="auto">
                <a:xfrm>
                  <a:off x="4905" y="1076"/>
                  <a:ext cx="1" cy="688"/>
                </a:xfrm>
                <a:prstGeom prst="rect">
                  <a:avLst/>
                </a:prstGeom>
                <a:solidFill>
                  <a:srgbClr val="000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4" name="Rectangle 667"/>
                <p:cNvSpPr>
                  <a:spLocks noChangeArrowheads="1"/>
                </p:cNvSpPr>
                <p:nvPr/>
              </p:nvSpPr>
              <p:spPr bwMode="auto">
                <a:xfrm>
                  <a:off x="4270" y="1049"/>
                  <a:ext cx="13" cy="692"/>
                </a:xfrm>
                <a:prstGeom prst="rect">
                  <a:avLst/>
                </a:prstGeom>
                <a:solidFill>
                  <a:srgbClr val="00000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5" name="Freeform 668"/>
                <p:cNvSpPr>
                  <a:spLocks/>
                </p:cNvSpPr>
                <p:nvPr/>
              </p:nvSpPr>
              <p:spPr bwMode="auto">
                <a:xfrm>
                  <a:off x="4902" y="1049"/>
                  <a:ext cx="15" cy="692"/>
                </a:xfrm>
                <a:custGeom>
                  <a:avLst/>
                  <a:gdLst>
                    <a:gd name="T0" fmla="*/ 28 w 29"/>
                    <a:gd name="T1" fmla="*/ 0 h 1385"/>
                    <a:gd name="T2" fmla="*/ 0 w 29"/>
                    <a:gd name="T3" fmla="*/ 0 h 1385"/>
                    <a:gd name="T4" fmla="*/ 2 w 29"/>
                    <a:gd name="T5" fmla="*/ 1385 h 1385"/>
                    <a:gd name="T6" fmla="*/ 29 w 29"/>
                    <a:gd name="T7" fmla="*/ 1385 h 1385"/>
                    <a:gd name="T8" fmla="*/ 28 w 29"/>
                    <a:gd name="T9" fmla="*/ 0 h 1385"/>
                    <a:gd name="T10" fmla="*/ 0 60000 65536"/>
                    <a:gd name="T11" fmla="*/ 0 60000 65536"/>
                    <a:gd name="T12" fmla="*/ 0 60000 65536"/>
                    <a:gd name="T13" fmla="*/ 0 60000 65536"/>
                    <a:gd name="T14" fmla="*/ 0 60000 65536"/>
                    <a:gd name="T15" fmla="*/ 0 w 29"/>
                    <a:gd name="T16" fmla="*/ 0 h 1385"/>
                    <a:gd name="T17" fmla="*/ 29 w 29"/>
                    <a:gd name="T18" fmla="*/ 1385 h 1385"/>
                  </a:gdLst>
                  <a:ahLst/>
                  <a:cxnLst>
                    <a:cxn ang="T10">
                      <a:pos x="T0" y="T1"/>
                    </a:cxn>
                    <a:cxn ang="T11">
                      <a:pos x="T2" y="T3"/>
                    </a:cxn>
                    <a:cxn ang="T12">
                      <a:pos x="T4" y="T5"/>
                    </a:cxn>
                    <a:cxn ang="T13">
                      <a:pos x="T6" y="T7"/>
                    </a:cxn>
                    <a:cxn ang="T14">
                      <a:pos x="T8" y="T9"/>
                    </a:cxn>
                  </a:cxnLst>
                  <a:rect l="T15" t="T16" r="T17" b="T18"/>
                  <a:pathLst>
                    <a:path w="29" h="1385">
                      <a:moveTo>
                        <a:pt x="28" y="0"/>
                      </a:moveTo>
                      <a:lnTo>
                        <a:pt x="0" y="0"/>
                      </a:lnTo>
                      <a:lnTo>
                        <a:pt x="2" y="1385"/>
                      </a:lnTo>
                      <a:lnTo>
                        <a:pt x="29" y="1385"/>
                      </a:lnTo>
                      <a:lnTo>
                        <a:pt x="28" y="0"/>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856" name="Freeform 669"/>
                <p:cNvSpPr>
                  <a:spLocks/>
                </p:cNvSpPr>
                <p:nvPr/>
              </p:nvSpPr>
              <p:spPr bwMode="auto">
                <a:xfrm>
                  <a:off x="4270" y="1741"/>
                  <a:ext cx="333" cy="273"/>
                </a:xfrm>
                <a:custGeom>
                  <a:avLst/>
                  <a:gdLst>
                    <a:gd name="T0" fmla="*/ 667 w 667"/>
                    <a:gd name="T1" fmla="*/ 546 h 546"/>
                    <a:gd name="T2" fmla="*/ 667 w 667"/>
                    <a:gd name="T3" fmla="*/ 518 h 546"/>
                    <a:gd name="T4" fmla="*/ 601 w 667"/>
                    <a:gd name="T5" fmla="*/ 515 h 546"/>
                    <a:gd name="T6" fmla="*/ 535 w 667"/>
                    <a:gd name="T7" fmla="*/ 507 h 546"/>
                    <a:gd name="T8" fmla="*/ 535 w 667"/>
                    <a:gd name="T9" fmla="*/ 520 h 546"/>
                    <a:gd name="T10" fmla="*/ 541 w 667"/>
                    <a:gd name="T11" fmla="*/ 507 h 546"/>
                    <a:gd name="T12" fmla="*/ 478 w 667"/>
                    <a:gd name="T13" fmla="*/ 494 h 546"/>
                    <a:gd name="T14" fmla="*/ 419 w 667"/>
                    <a:gd name="T15" fmla="*/ 477 h 546"/>
                    <a:gd name="T16" fmla="*/ 361 w 667"/>
                    <a:gd name="T17" fmla="*/ 454 h 546"/>
                    <a:gd name="T18" fmla="*/ 308 w 667"/>
                    <a:gd name="T19" fmla="*/ 428 h 546"/>
                    <a:gd name="T20" fmla="*/ 256 w 667"/>
                    <a:gd name="T21" fmla="*/ 398 h 546"/>
                    <a:gd name="T22" fmla="*/ 251 w 667"/>
                    <a:gd name="T23" fmla="*/ 410 h 546"/>
                    <a:gd name="T24" fmla="*/ 261 w 667"/>
                    <a:gd name="T25" fmla="*/ 401 h 546"/>
                    <a:gd name="T26" fmla="*/ 214 w 667"/>
                    <a:gd name="T27" fmla="*/ 365 h 546"/>
                    <a:gd name="T28" fmla="*/ 172 w 667"/>
                    <a:gd name="T29" fmla="*/ 328 h 546"/>
                    <a:gd name="T30" fmla="*/ 134 w 667"/>
                    <a:gd name="T31" fmla="*/ 286 h 546"/>
                    <a:gd name="T32" fmla="*/ 102 w 667"/>
                    <a:gd name="T33" fmla="*/ 243 h 546"/>
                    <a:gd name="T34" fmla="*/ 92 w 667"/>
                    <a:gd name="T35" fmla="*/ 253 h 546"/>
                    <a:gd name="T36" fmla="*/ 105 w 667"/>
                    <a:gd name="T37" fmla="*/ 248 h 546"/>
                    <a:gd name="T38" fmla="*/ 78 w 667"/>
                    <a:gd name="T39" fmla="*/ 201 h 546"/>
                    <a:gd name="T40" fmla="*/ 55 w 667"/>
                    <a:gd name="T41" fmla="*/ 153 h 546"/>
                    <a:gd name="T42" fmla="*/ 39 w 667"/>
                    <a:gd name="T43" fmla="*/ 101 h 546"/>
                    <a:gd name="T44" fmla="*/ 34 w 667"/>
                    <a:gd name="T45" fmla="*/ 75 h 546"/>
                    <a:gd name="T46" fmla="*/ 21 w 667"/>
                    <a:gd name="T47" fmla="*/ 80 h 546"/>
                    <a:gd name="T48" fmla="*/ 34 w 667"/>
                    <a:gd name="T49" fmla="*/ 80 h 546"/>
                    <a:gd name="T50" fmla="*/ 31 w 667"/>
                    <a:gd name="T51" fmla="*/ 55 h 546"/>
                    <a:gd name="T52" fmla="*/ 28 w 667"/>
                    <a:gd name="T53" fmla="*/ 27 h 546"/>
                    <a:gd name="T54" fmla="*/ 28 w 667"/>
                    <a:gd name="T55" fmla="*/ 0 h 546"/>
                    <a:gd name="T56" fmla="*/ 0 w 667"/>
                    <a:gd name="T57" fmla="*/ 0 h 546"/>
                    <a:gd name="T58" fmla="*/ 0 w 667"/>
                    <a:gd name="T59" fmla="*/ 27 h 546"/>
                    <a:gd name="T60" fmla="*/ 4 w 667"/>
                    <a:gd name="T61" fmla="*/ 55 h 546"/>
                    <a:gd name="T62" fmla="*/ 7 w 667"/>
                    <a:gd name="T63" fmla="*/ 80 h 546"/>
                    <a:gd name="T64" fmla="*/ 8 w 667"/>
                    <a:gd name="T65" fmla="*/ 87 h 546"/>
                    <a:gd name="T66" fmla="*/ 13 w 667"/>
                    <a:gd name="T67" fmla="*/ 113 h 546"/>
                    <a:gd name="T68" fmla="*/ 29 w 667"/>
                    <a:gd name="T69" fmla="*/ 164 h 546"/>
                    <a:gd name="T70" fmla="*/ 52 w 667"/>
                    <a:gd name="T71" fmla="*/ 212 h 546"/>
                    <a:gd name="T72" fmla="*/ 79 w 667"/>
                    <a:gd name="T73" fmla="*/ 259 h 546"/>
                    <a:gd name="T74" fmla="*/ 82 w 667"/>
                    <a:gd name="T75" fmla="*/ 262 h 546"/>
                    <a:gd name="T76" fmla="*/ 115 w 667"/>
                    <a:gd name="T77" fmla="*/ 306 h 546"/>
                    <a:gd name="T78" fmla="*/ 153 w 667"/>
                    <a:gd name="T79" fmla="*/ 348 h 546"/>
                    <a:gd name="T80" fmla="*/ 195 w 667"/>
                    <a:gd name="T81" fmla="*/ 385 h 546"/>
                    <a:gd name="T82" fmla="*/ 242 w 667"/>
                    <a:gd name="T83" fmla="*/ 420 h 546"/>
                    <a:gd name="T84" fmla="*/ 245 w 667"/>
                    <a:gd name="T85" fmla="*/ 423 h 546"/>
                    <a:gd name="T86" fmla="*/ 296 w 667"/>
                    <a:gd name="T87" fmla="*/ 454 h 546"/>
                    <a:gd name="T88" fmla="*/ 350 w 667"/>
                    <a:gd name="T89" fmla="*/ 480 h 546"/>
                    <a:gd name="T90" fmla="*/ 407 w 667"/>
                    <a:gd name="T91" fmla="*/ 502 h 546"/>
                    <a:gd name="T92" fmla="*/ 467 w 667"/>
                    <a:gd name="T93" fmla="*/ 520 h 546"/>
                    <a:gd name="T94" fmla="*/ 530 w 667"/>
                    <a:gd name="T95" fmla="*/ 533 h 546"/>
                    <a:gd name="T96" fmla="*/ 535 w 667"/>
                    <a:gd name="T97" fmla="*/ 535 h 546"/>
                    <a:gd name="T98" fmla="*/ 601 w 667"/>
                    <a:gd name="T99" fmla="*/ 543 h 546"/>
                    <a:gd name="T100" fmla="*/ 667 w 667"/>
                    <a:gd name="T101" fmla="*/ 546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67"/>
                    <a:gd name="T154" fmla="*/ 0 h 546"/>
                    <a:gd name="T155" fmla="*/ 667 w 667"/>
                    <a:gd name="T156" fmla="*/ 546 h 54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67" h="546">
                      <a:moveTo>
                        <a:pt x="667" y="546"/>
                      </a:moveTo>
                      <a:lnTo>
                        <a:pt x="667" y="518"/>
                      </a:lnTo>
                      <a:lnTo>
                        <a:pt x="601" y="515"/>
                      </a:lnTo>
                      <a:lnTo>
                        <a:pt x="535" y="507"/>
                      </a:lnTo>
                      <a:lnTo>
                        <a:pt x="535" y="520"/>
                      </a:lnTo>
                      <a:lnTo>
                        <a:pt x="541" y="507"/>
                      </a:lnTo>
                      <a:lnTo>
                        <a:pt x="478" y="494"/>
                      </a:lnTo>
                      <a:lnTo>
                        <a:pt x="419" y="477"/>
                      </a:lnTo>
                      <a:lnTo>
                        <a:pt x="361" y="454"/>
                      </a:lnTo>
                      <a:lnTo>
                        <a:pt x="308" y="428"/>
                      </a:lnTo>
                      <a:lnTo>
                        <a:pt x="256" y="398"/>
                      </a:lnTo>
                      <a:lnTo>
                        <a:pt x="251" y="410"/>
                      </a:lnTo>
                      <a:lnTo>
                        <a:pt x="261" y="401"/>
                      </a:lnTo>
                      <a:lnTo>
                        <a:pt x="214" y="365"/>
                      </a:lnTo>
                      <a:lnTo>
                        <a:pt x="172" y="328"/>
                      </a:lnTo>
                      <a:lnTo>
                        <a:pt x="134" y="286"/>
                      </a:lnTo>
                      <a:lnTo>
                        <a:pt x="102" y="243"/>
                      </a:lnTo>
                      <a:lnTo>
                        <a:pt x="92" y="253"/>
                      </a:lnTo>
                      <a:lnTo>
                        <a:pt x="105" y="248"/>
                      </a:lnTo>
                      <a:lnTo>
                        <a:pt x="78" y="201"/>
                      </a:lnTo>
                      <a:lnTo>
                        <a:pt x="55" y="153"/>
                      </a:lnTo>
                      <a:lnTo>
                        <a:pt x="39" y="101"/>
                      </a:lnTo>
                      <a:lnTo>
                        <a:pt x="34" y="75"/>
                      </a:lnTo>
                      <a:lnTo>
                        <a:pt x="21" y="80"/>
                      </a:lnTo>
                      <a:lnTo>
                        <a:pt x="34" y="80"/>
                      </a:lnTo>
                      <a:lnTo>
                        <a:pt x="31" y="55"/>
                      </a:lnTo>
                      <a:lnTo>
                        <a:pt x="28" y="27"/>
                      </a:lnTo>
                      <a:lnTo>
                        <a:pt x="28" y="0"/>
                      </a:lnTo>
                      <a:lnTo>
                        <a:pt x="0" y="0"/>
                      </a:lnTo>
                      <a:lnTo>
                        <a:pt x="0" y="27"/>
                      </a:lnTo>
                      <a:lnTo>
                        <a:pt x="4" y="55"/>
                      </a:lnTo>
                      <a:lnTo>
                        <a:pt x="7" y="80"/>
                      </a:lnTo>
                      <a:lnTo>
                        <a:pt x="8" y="87"/>
                      </a:lnTo>
                      <a:lnTo>
                        <a:pt x="13" y="113"/>
                      </a:lnTo>
                      <a:lnTo>
                        <a:pt x="29" y="164"/>
                      </a:lnTo>
                      <a:lnTo>
                        <a:pt x="52" y="212"/>
                      </a:lnTo>
                      <a:lnTo>
                        <a:pt x="79" y="259"/>
                      </a:lnTo>
                      <a:lnTo>
                        <a:pt x="82" y="262"/>
                      </a:lnTo>
                      <a:lnTo>
                        <a:pt x="115" y="306"/>
                      </a:lnTo>
                      <a:lnTo>
                        <a:pt x="153" y="348"/>
                      </a:lnTo>
                      <a:lnTo>
                        <a:pt x="195" y="385"/>
                      </a:lnTo>
                      <a:lnTo>
                        <a:pt x="242" y="420"/>
                      </a:lnTo>
                      <a:lnTo>
                        <a:pt x="245" y="423"/>
                      </a:lnTo>
                      <a:lnTo>
                        <a:pt x="296" y="454"/>
                      </a:lnTo>
                      <a:lnTo>
                        <a:pt x="350" y="480"/>
                      </a:lnTo>
                      <a:lnTo>
                        <a:pt x="407" y="502"/>
                      </a:lnTo>
                      <a:lnTo>
                        <a:pt x="467" y="520"/>
                      </a:lnTo>
                      <a:lnTo>
                        <a:pt x="530" y="533"/>
                      </a:lnTo>
                      <a:lnTo>
                        <a:pt x="535" y="535"/>
                      </a:lnTo>
                      <a:lnTo>
                        <a:pt x="601" y="543"/>
                      </a:lnTo>
                      <a:lnTo>
                        <a:pt x="667" y="546"/>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857" name="Freeform 670"/>
                <p:cNvSpPr>
                  <a:spLocks/>
                </p:cNvSpPr>
                <p:nvPr/>
              </p:nvSpPr>
              <p:spPr bwMode="auto">
                <a:xfrm>
                  <a:off x="4592" y="1741"/>
                  <a:ext cx="323" cy="273"/>
                </a:xfrm>
                <a:custGeom>
                  <a:avLst/>
                  <a:gdLst>
                    <a:gd name="T0" fmla="*/ 0 w 645"/>
                    <a:gd name="T1" fmla="*/ 518 h 546"/>
                    <a:gd name="T2" fmla="*/ 0 w 645"/>
                    <a:gd name="T3" fmla="*/ 546 h 546"/>
                    <a:gd name="T4" fmla="*/ 64 w 645"/>
                    <a:gd name="T5" fmla="*/ 543 h 546"/>
                    <a:gd name="T6" fmla="*/ 127 w 645"/>
                    <a:gd name="T7" fmla="*/ 535 h 546"/>
                    <a:gd name="T8" fmla="*/ 133 w 645"/>
                    <a:gd name="T9" fmla="*/ 533 h 546"/>
                    <a:gd name="T10" fmla="*/ 193 w 645"/>
                    <a:gd name="T11" fmla="*/ 520 h 546"/>
                    <a:gd name="T12" fmla="*/ 251 w 645"/>
                    <a:gd name="T13" fmla="*/ 502 h 546"/>
                    <a:gd name="T14" fmla="*/ 307 w 645"/>
                    <a:gd name="T15" fmla="*/ 480 h 546"/>
                    <a:gd name="T16" fmla="*/ 359 w 645"/>
                    <a:gd name="T17" fmla="*/ 454 h 546"/>
                    <a:gd name="T18" fmla="*/ 407 w 645"/>
                    <a:gd name="T19" fmla="*/ 423 h 546"/>
                    <a:gd name="T20" fmla="*/ 412 w 645"/>
                    <a:gd name="T21" fmla="*/ 420 h 546"/>
                    <a:gd name="T22" fmla="*/ 455 w 645"/>
                    <a:gd name="T23" fmla="*/ 385 h 546"/>
                    <a:gd name="T24" fmla="*/ 497 w 645"/>
                    <a:gd name="T25" fmla="*/ 348 h 546"/>
                    <a:gd name="T26" fmla="*/ 532 w 645"/>
                    <a:gd name="T27" fmla="*/ 306 h 546"/>
                    <a:gd name="T28" fmla="*/ 565 w 645"/>
                    <a:gd name="T29" fmla="*/ 262 h 546"/>
                    <a:gd name="T30" fmla="*/ 568 w 645"/>
                    <a:gd name="T31" fmla="*/ 259 h 546"/>
                    <a:gd name="T32" fmla="*/ 593 w 645"/>
                    <a:gd name="T33" fmla="*/ 212 h 546"/>
                    <a:gd name="T34" fmla="*/ 614 w 645"/>
                    <a:gd name="T35" fmla="*/ 164 h 546"/>
                    <a:gd name="T36" fmla="*/ 631 w 645"/>
                    <a:gd name="T37" fmla="*/ 113 h 546"/>
                    <a:gd name="T38" fmla="*/ 632 w 645"/>
                    <a:gd name="T39" fmla="*/ 106 h 546"/>
                    <a:gd name="T40" fmla="*/ 642 w 645"/>
                    <a:gd name="T41" fmla="*/ 55 h 546"/>
                    <a:gd name="T42" fmla="*/ 643 w 645"/>
                    <a:gd name="T43" fmla="*/ 27 h 546"/>
                    <a:gd name="T44" fmla="*/ 645 w 645"/>
                    <a:gd name="T45" fmla="*/ 0 h 546"/>
                    <a:gd name="T46" fmla="*/ 618 w 645"/>
                    <a:gd name="T47" fmla="*/ 0 h 546"/>
                    <a:gd name="T48" fmla="*/ 616 w 645"/>
                    <a:gd name="T49" fmla="*/ 27 h 546"/>
                    <a:gd name="T50" fmla="*/ 614 w 645"/>
                    <a:gd name="T51" fmla="*/ 55 h 546"/>
                    <a:gd name="T52" fmla="*/ 605 w 645"/>
                    <a:gd name="T53" fmla="*/ 106 h 546"/>
                    <a:gd name="T54" fmla="*/ 618 w 645"/>
                    <a:gd name="T55" fmla="*/ 106 h 546"/>
                    <a:gd name="T56" fmla="*/ 605 w 645"/>
                    <a:gd name="T57" fmla="*/ 101 h 546"/>
                    <a:gd name="T58" fmla="*/ 589 w 645"/>
                    <a:gd name="T59" fmla="*/ 153 h 546"/>
                    <a:gd name="T60" fmla="*/ 568 w 645"/>
                    <a:gd name="T61" fmla="*/ 201 h 546"/>
                    <a:gd name="T62" fmla="*/ 542 w 645"/>
                    <a:gd name="T63" fmla="*/ 248 h 546"/>
                    <a:gd name="T64" fmla="*/ 555 w 645"/>
                    <a:gd name="T65" fmla="*/ 253 h 546"/>
                    <a:gd name="T66" fmla="*/ 545 w 645"/>
                    <a:gd name="T67" fmla="*/ 243 h 546"/>
                    <a:gd name="T68" fmla="*/ 513 w 645"/>
                    <a:gd name="T69" fmla="*/ 286 h 546"/>
                    <a:gd name="T70" fmla="*/ 478 w 645"/>
                    <a:gd name="T71" fmla="*/ 328 h 546"/>
                    <a:gd name="T72" fmla="*/ 436 w 645"/>
                    <a:gd name="T73" fmla="*/ 365 h 546"/>
                    <a:gd name="T74" fmla="*/ 392 w 645"/>
                    <a:gd name="T75" fmla="*/ 401 h 546"/>
                    <a:gd name="T76" fmla="*/ 402 w 645"/>
                    <a:gd name="T77" fmla="*/ 410 h 546"/>
                    <a:gd name="T78" fmla="*/ 396 w 645"/>
                    <a:gd name="T79" fmla="*/ 398 h 546"/>
                    <a:gd name="T80" fmla="*/ 347 w 645"/>
                    <a:gd name="T81" fmla="*/ 428 h 546"/>
                    <a:gd name="T82" fmla="*/ 296 w 645"/>
                    <a:gd name="T83" fmla="*/ 454 h 546"/>
                    <a:gd name="T84" fmla="*/ 239 w 645"/>
                    <a:gd name="T85" fmla="*/ 477 h 546"/>
                    <a:gd name="T86" fmla="*/ 181 w 645"/>
                    <a:gd name="T87" fmla="*/ 494 h 546"/>
                    <a:gd name="T88" fmla="*/ 122 w 645"/>
                    <a:gd name="T89" fmla="*/ 507 h 546"/>
                    <a:gd name="T90" fmla="*/ 127 w 645"/>
                    <a:gd name="T91" fmla="*/ 520 h 546"/>
                    <a:gd name="T92" fmla="*/ 127 w 645"/>
                    <a:gd name="T93" fmla="*/ 507 h 546"/>
                    <a:gd name="T94" fmla="*/ 64 w 645"/>
                    <a:gd name="T95" fmla="*/ 515 h 546"/>
                    <a:gd name="T96" fmla="*/ 0 w 645"/>
                    <a:gd name="T97" fmla="*/ 518 h 54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45"/>
                    <a:gd name="T148" fmla="*/ 0 h 546"/>
                    <a:gd name="T149" fmla="*/ 645 w 645"/>
                    <a:gd name="T150" fmla="*/ 546 h 54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45" h="546">
                      <a:moveTo>
                        <a:pt x="0" y="518"/>
                      </a:moveTo>
                      <a:lnTo>
                        <a:pt x="0" y="546"/>
                      </a:lnTo>
                      <a:lnTo>
                        <a:pt x="64" y="543"/>
                      </a:lnTo>
                      <a:lnTo>
                        <a:pt x="127" y="535"/>
                      </a:lnTo>
                      <a:lnTo>
                        <a:pt x="133" y="533"/>
                      </a:lnTo>
                      <a:lnTo>
                        <a:pt x="193" y="520"/>
                      </a:lnTo>
                      <a:lnTo>
                        <a:pt x="251" y="502"/>
                      </a:lnTo>
                      <a:lnTo>
                        <a:pt x="307" y="480"/>
                      </a:lnTo>
                      <a:lnTo>
                        <a:pt x="359" y="454"/>
                      </a:lnTo>
                      <a:lnTo>
                        <a:pt x="407" y="423"/>
                      </a:lnTo>
                      <a:lnTo>
                        <a:pt x="412" y="420"/>
                      </a:lnTo>
                      <a:lnTo>
                        <a:pt x="455" y="385"/>
                      </a:lnTo>
                      <a:lnTo>
                        <a:pt x="497" y="348"/>
                      </a:lnTo>
                      <a:lnTo>
                        <a:pt x="532" y="306"/>
                      </a:lnTo>
                      <a:lnTo>
                        <a:pt x="565" y="262"/>
                      </a:lnTo>
                      <a:lnTo>
                        <a:pt x="568" y="259"/>
                      </a:lnTo>
                      <a:lnTo>
                        <a:pt x="593" y="212"/>
                      </a:lnTo>
                      <a:lnTo>
                        <a:pt x="614" y="164"/>
                      </a:lnTo>
                      <a:lnTo>
                        <a:pt x="631" y="113"/>
                      </a:lnTo>
                      <a:lnTo>
                        <a:pt x="632" y="106"/>
                      </a:lnTo>
                      <a:lnTo>
                        <a:pt x="642" y="55"/>
                      </a:lnTo>
                      <a:lnTo>
                        <a:pt x="643" y="27"/>
                      </a:lnTo>
                      <a:lnTo>
                        <a:pt x="645" y="0"/>
                      </a:lnTo>
                      <a:lnTo>
                        <a:pt x="618" y="0"/>
                      </a:lnTo>
                      <a:lnTo>
                        <a:pt x="616" y="27"/>
                      </a:lnTo>
                      <a:lnTo>
                        <a:pt x="614" y="55"/>
                      </a:lnTo>
                      <a:lnTo>
                        <a:pt x="605" y="106"/>
                      </a:lnTo>
                      <a:lnTo>
                        <a:pt x="618" y="106"/>
                      </a:lnTo>
                      <a:lnTo>
                        <a:pt x="605" y="101"/>
                      </a:lnTo>
                      <a:lnTo>
                        <a:pt x="589" y="153"/>
                      </a:lnTo>
                      <a:lnTo>
                        <a:pt x="568" y="201"/>
                      </a:lnTo>
                      <a:lnTo>
                        <a:pt x="542" y="248"/>
                      </a:lnTo>
                      <a:lnTo>
                        <a:pt x="555" y="253"/>
                      </a:lnTo>
                      <a:lnTo>
                        <a:pt x="545" y="243"/>
                      </a:lnTo>
                      <a:lnTo>
                        <a:pt x="513" y="286"/>
                      </a:lnTo>
                      <a:lnTo>
                        <a:pt x="478" y="328"/>
                      </a:lnTo>
                      <a:lnTo>
                        <a:pt x="436" y="365"/>
                      </a:lnTo>
                      <a:lnTo>
                        <a:pt x="392" y="401"/>
                      </a:lnTo>
                      <a:lnTo>
                        <a:pt x="402" y="410"/>
                      </a:lnTo>
                      <a:lnTo>
                        <a:pt x="396" y="398"/>
                      </a:lnTo>
                      <a:lnTo>
                        <a:pt x="347" y="428"/>
                      </a:lnTo>
                      <a:lnTo>
                        <a:pt x="296" y="454"/>
                      </a:lnTo>
                      <a:lnTo>
                        <a:pt x="239" y="477"/>
                      </a:lnTo>
                      <a:lnTo>
                        <a:pt x="181" y="494"/>
                      </a:lnTo>
                      <a:lnTo>
                        <a:pt x="122" y="507"/>
                      </a:lnTo>
                      <a:lnTo>
                        <a:pt x="127" y="520"/>
                      </a:lnTo>
                      <a:lnTo>
                        <a:pt x="127" y="507"/>
                      </a:lnTo>
                      <a:lnTo>
                        <a:pt x="64" y="515"/>
                      </a:lnTo>
                      <a:lnTo>
                        <a:pt x="0" y="518"/>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858" name="Rectangle 671"/>
                <p:cNvSpPr>
                  <a:spLocks noChangeArrowheads="1"/>
                </p:cNvSpPr>
                <p:nvPr/>
              </p:nvSpPr>
              <p:spPr bwMode="auto">
                <a:xfrm>
                  <a:off x="4313" y="1072"/>
                  <a:ext cx="14" cy="643"/>
                </a:xfrm>
                <a:prstGeom prst="rect">
                  <a:avLst/>
                </a:prstGeom>
                <a:solidFill>
                  <a:srgbClr val="00000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9" name="Rectangle 672"/>
                <p:cNvSpPr>
                  <a:spLocks noChangeArrowheads="1"/>
                </p:cNvSpPr>
                <p:nvPr/>
              </p:nvSpPr>
              <p:spPr bwMode="auto">
                <a:xfrm>
                  <a:off x="4858" y="1072"/>
                  <a:ext cx="14" cy="643"/>
                </a:xfrm>
                <a:prstGeom prst="rect">
                  <a:avLst/>
                </a:prstGeom>
                <a:solidFill>
                  <a:srgbClr val="00000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0" name="Freeform 673"/>
                <p:cNvSpPr>
                  <a:spLocks/>
                </p:cNvSpPr>
                <p:nvPr/>
              </p:nvSpPr>
              <p:spPr bwMode="auto">
                <a:xfrm>
                  <a:off x="4313" y="1715"/>
                  <a:ext cx="289" cy="253"/>
                </a:xfrm>
                <a:custGeom>
                  <a:avLst/>
                  <a:gdLst>
                    <a:gd name="T0" fmla="*/ 578 w 578"/>
                    <a:gd name="T1" fmla="*/ 505 h 505"/>
                    <a:gd name="T2" fmla="*/ 578 w 578"/>
                    <a:gd name="T3" fmla="*/ 478 h 505"/>
                    <a:gd name="T4" fmla="*/ 520 w 578"/>
                    <a:gd name="T5" fmla="*/ 475 h 505"/>
                    <a:gd name="T6" fmla="*/ 464 w 578"/>
                    <a:gd name="T7" fmla="*/ 467 h 505"/>
                    <a:gd name="T8" fmla="*/ 464 w 578"/>
                    <a:gd name="T9" fmla="*/ 481 h 505"/>
                    <a:gd name="T10" fmla="*/ 470 w 578"/>
                    <a:gd name="T11" fmla="*/ 468 h 505"/>
                    <a:gd name="T12" fmla="*/ 415 w 578"/>
                    <a:gd name="T13" fmla="*/ 455 h 505"/>
                    <a:gd name="T14" fmla="*/ 364 w 578"/>
                    <a:gd name="T15" fmla="*/ 439 h 505"/>
                    <a:gd name="T16" fmla="*/ 314 w 578"/>
                    <a:gd name="T17" fmla="*/ 418 h 505"/>
                    <a:gd name="T18" fmla="*/ 267 w 578"/>
                    <a:gd name="T19" fmla="*/ 394 h 505"/>
                    <a:gd name="T20" fmla="*/ 224 w 578"/>
                    <a:gd name="T21" fmla="*/ 367 h 505"/>
                    <a:gd name="T22" fmla="*/ 219 w 578"/>
                    <a:gd name="T23" fmla="*/ 380 h 505"/>
                    <a:gd name="T24" fmla="*/ 229 w 578"/>
                    <a:gd name="T25" fmla="*/ 370 h 505"/>
                    <a:gd name="T26" fmla="*/ 188 w 578"/>
                    <a:gd name="T27" fmla="*/ 338 h 505"/>
                    <a:gd name="T28" fmla="*/ 151 w 578"/>
                    <a:gd name="T29" fmla="*/ 302 h 505"/>
                    <a:gd name="T30" fmla="*/ 119 w 578"/>
                    <a:gd name="T31" fmla="*/ 265 h 505"/>
                    <a:gd name="T32" fmla="*/ 90 w 578"/>
                    <a:gd name="T33" fmla="*/ 225 h 505"/>
                    <a:gd name="T34" fmla="*/ 81 w 578"/>
                    <a:gd name="T35" fmla="*/ 235 h 505"/>
                    <a:gd name="T36" fmla="*/ 94 w 578"/>
                    <a:gd name="T37" fmla="*/ 228 h 505"/>
                    <a:gd name="T38" fmla="*/ 71 w 578"/>
                    <a:gd name="T39" fmla="*/ 185 h 505"/>
                    <a:gd name="T40" fmla="*/ 52 w 578"/>
                    <a:gd name="T41" fmla="*/ 140 h 505"/>
                    <a:gd name="T42" fmla="*/ 37 w 578"/>
                    <a:gd name="T43" fmla="*/ 93 h 505"/>
                    <a:gd name="T44" fmla="*/ 24 w 578"/>
                    <a:gd name="T45" fmla="*/ 99 h 505"/>
                    <a:gd name="T46" fmla="*/ 39 w 578"/>
                    <a:gd name="T47" fmla="*/ 99 h 505"/>
                    <a:gd name="T48" fmla="*/ 29 w 578"/>
                    <a:gd name="T49" fmla="*/ 50 h 505"/>
                    <a:gd name="T50" fmla="*/ 28 w 578"/>
                    <a:gd name="T51" fmla="*/ 0 h 505"/>
                    <a:gd name="T52" fmla="*/ 0 w 578"/>
                    <a:gd name="T53" fmla="*/ 0 h 505"/>
                    <a:gd name="T54" fmla="*/ 2 w 578"/>
                    <a:gd name="T55" fmla="*/ 50 h 505"/>
                    <a:gd name="T56" fmla="*/ 11 w 578"/>
                    <a:gd name="T57" fmla="*/ 99 h 505"/>
                    <a:gd name="T58" fmla="*/ 11 w 578"/>
                    <a:gd name="T59" fmla="*/ 104 h 505"/>
                    <a:gd name="T60" fmla="*/ 26 w 578"/>
                    <a:gd name="T61" fmla="*/ 151 h 505"/>
                    <a:gd name="T62" fmla="*/ 45 w 578"/>
                    <a:gd name="T63" fmla="*/ 196 h 505"/>
                    <a:gd name="T64" fmla="*/ 68 w 578"/>
                    <a:gd name="T65" fmla="*/ 240 h 505"/>
                    <a:gd name="T66" fmla="*/ 71 w 578"/>
                    <a:gd name="T67" fmla="*/ 244 h 505"/>
                    <a:gd name="T68" fmla="*/ 100 w 578"/>
                    <a:gd name="T69" fmla="*/ 285 h 505"/>
                    <a:gd name="T70" fmla="*/ 132 w 578"/>
                    <a:gd name="T71" fmla="*/ 322 h 505"/>
                    <a:gd name="T72" fmla="*/ 169 w 578"/>
                    <a:gd name="T73" fmla="*/ 357 h 505"/>
                    <a:gd name="T74" fmla="*/ 209 w 578"/>
                    <a:gd name="T75" fmla="*/ 389 h 505"/>
                    <a:gd name="T76" fmla="*/ 213 w 578"/>
                    <a:gd name="T77" fmla="*/ 393 h 505"/>
                    <a:gd name="T78" fmla="*/ 256 w 578"/>
                    <a:gd name="T79" fmla="*/ 420 h 505"/>
                    <a:gd name="T80" fmla="*/ 303 w 578"/>
                    <a:gd name="T81" fmla="*/ 444 h 505"/>
                    <a:gd name="T82" fmla="*/ 353 w 578"/>
                    <a:gd name="T83" fmla="*/ 465 h 505"/>
                    <a:gd name="T84" fmla="*/ 404 w 578"/>
                    <a:gd name="T85" fmla="*/ 481 h 505"/>
                    <a:gd name="T86" fmla="*/ 459 w 578"/>
                    <a:gd name="T87" fmla="*/ 494 h 505"/>
                    <a:gd name="T88" fmla="*/ 464 w 578"/>
                    <a:gd name="T89" fmla="*/ 494 h 505"/>
                    <a:gd name="T90" fmla="*/ 520 w 578"/>
                    <a:gd name="T91" fmla="*/ 502 h 505"/>
                    <a:gd name="T92" fmla="*/ 578 w 578"/>
                    <a:gd name="T93" fmla="*/ 505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78"/>
                    <a:gd name="T142" fmla="*/ 0 h 505"/>
                    <a:gd name="T143" fmla="*/ 578 w 578"/>
                    <a:gd name="T144" fmla="*/ 505 h 50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78" h="505">
                      <a:moveTo>
                        <a:pt x="578" y="505"/>
                      </a:moveTo>
                      <a:lnTo>
                        <a:pt x="578" y="478"/>
                      </a:lnTo>
                      <a:lnTo>
                        <a:pt x="520" y="475"/>
                      </a:lnTo>
                      <a:lnTo>
                        <a:pt x="464" y="467"/>
                      </a:lnTo>
                      <a:lnTo>
                        <a:pt x="464" y="481"/>
                      </a:lnTo>
                      <a:lnTo>
                        <a:pt x="470" y="468"/>
                      </a:lnTo>
                      <a:lnTo>
                        <a:pt x="415" y="455"/>
                      </a:lnTo>
                      <a:lnTo>
                        <a:pt x="364" y="439"/>
                      </a:lnTo>
                      <a:lnTo>
                        <a:pt x="314" y="418"/>
                      </a:lnTo>
                      <a:lnTo>
                        <a:pt x="267" y="394"/>
                      </a:lnTo>
                      <a:lnTo>
                        <a:pt x="224" y="367"/>
                      </a:lnTo>
                      <a:lnTo>
                        <a:pt x="219" y="380"/>
                      </a:lnTo>
                      <a:lnTo>
                        <a:pt x="229" y="370"/>
                      </a:lnTo>
                      <a:lnTo>
                        <a:pt x="188" y="338"/>
                      </a:lnTo>
                      <a:lnTo>
                        <a:pt x="151" y="302"/>
                      </a:lnTo>
                      <a:lnTo>
                        <a:pt x="119" y="265"/>
                      </a:lnTo>
                      <a:lnTo>
                        <a:pt x="90" y="225"/>
                      </a:lnTo>
                      <a:lnTo>
                        <a:pt x="81" y="235"/>
                      </a:lnTo>
                      <a:lnTo>
                        <a:pt x="94" y="228"/>
                      </a:lnTo>
                      <a:lnTo>
                        <a:pt x="71" y="185"/>
                      </a:lnTo>
                      <a:lnTo>
                        <a:pt x="52" y="140"/>
                      </a:lnTo>
                      <a:lnTo>
                        <a:pt x="37" y="93"/>
                      </a:lnTo>
                      <a:lnTo>
                        <a:pt x="24" y="99"/>
                      </a:lnTo>
                      <a:lnTo>
                        <a:pt x="39" y="99"/>
                      </a:lnTo>
                      <a:lnTo>
                        <a:pt x="29" y="50"/>
                      </a:lnTo>
                      <a:lnTo>
                        <a:pt x="28" y="0"/>
                      </a:lnTo>
                      <a:lnTo>
                        <a:pt x="0" y="0"/>
                      </a:lnTo>
                      <a:lnTo>
                        <a:pt x="2" y="50"/>
                      </a:lnTo>
                      <a:lnTo>
                        <a:pt x="11" y="99"/>
                      </a:lnTo>
                      <a:lnTo>
                        <a:pt x="11" y="104"/>
                      </a:lnTo>
                      <a:lnTo>
                        <a:pt x="26" y="151"/>
                      </a:lnTo>
                      <a:lnTo>
                        <a:pt x="45" y="196"/>
                      </a:lnTo>
                      <a:lnTo>
                        <a:pt x="68" y="240"/>
                      </a:lnTo>
                      <a:lnTo>
                        <a:pt x="71" y="244"/>
                      </a:lnTo>
                      <a:lnTo>
                        <a:pt x="100" y="285"/>
                      </a:lnTo>
                      <a:lnTo>
                        <a:pt x="132" y="322"/>
                      </a:lnTo>
                      <a:lnTo>
                        <a:pt x="169" y="357"/>
                      </a:lnTo>
                      <a:lnTo>
                        <a:pt x="209" y="389"/>
                      </a:lnTo>
                      <a:lnTo>
                        <a:pt x="213" y="393"/>
                      </a:lnTo>
                      <a:lnTo>
                        <a:pt x="256" y="420"/>
                      </a:lnTo>
                      <a:lnTo>
                        <a:pt x="303" y="444"/>
                      </a:lnTo>
                      <a:lnTo>
                        <a:pt x="353" y="465"/>
                      </a:lnTo>
                      <a:lnTo>
                        <a:pt x="404" y="481"/>
                      </a:lnTo>
                      <a:lnTo>
                        <a:pt x="459" y="494"/>
                      </a:lnTo>
                      <a:lnTo>
                        <a:pt x="464" y="494"/>
                      </a:lnTo>
                      <a:lnTo>
                        <a:pt x="520" y="502"/>
                      </a:lnTo>
                      <a:lnTo>
                        <a:pt x="578" y="505"/>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861" name="Freeform 674"/>
                <p:cNvSpPr>
                  <a:spLocks/>
                </p:cNvSpPr>
                <p:nvPr/>
              </p:nvSpPr>
              <p:spPr bwMode="auto">
                <a:xfrm>
                  <a:off x="4592" y="1715"/>
                  <a:ext cx="280" cy="253"/>
                </a:xfrm>
                <a:custGeom>
                  <a:avLst/>
                  <a:gdLst>
                    <a:gd name="T0" fmla="*/ 0 w 558"/>
                    <a:gd name="T1" fmla="*/ 478 h 505"/>
                    <a:gd name="T2" fmla="*/ 0 w 558"/>
                    <a:gd name="T3" fmla="*/ 505 h 505"/>
                    <a:gd name="T4" fmla="*/ 56 w 558"/>
                    <a:gd name="T5" fmla="*/ 502 h 505"/>
                    <a:gd name="T6" fmla="*/ 109 w 558"/>
                    <a:gd name="T7" fmla="*/ 494 h 505"/>
                    <a:gd name="T8" fmla="*/ 116 w 558"/>
                    <a:gd name="T9" fmla="*/ 494 h 505"/>
                    <a:gd name="T10" fmla="*/ 167 w 558"/>
                    <a:gd name="T11" fmla="*/ 481 h 505"/>
                    <a:gd name="T12" fmla="*/ 217 w 558"/>
                    <a:gd name="T13" fmla="*/ 465 h 505"/>
                    <a:gd name="T14" fmla="*/ 265 w 558"/>
                    <a:gd name="T15" fmla="*/ 444 h 505"/>
                    <a:gd name="T16" fmla="*/ 310 w 558"/>
                    <a:gd name="T17" fmla="*/ 420 h 505"/>
                    <a:gd name="T18" fmla="*/ 352 w 558"/>
                    <a:gd name="T19" fmla="*/ 393 h 505"/>
                    <a:gd name="T20" fmla="*/ 355 w 558"/>
                    <a:gd name="T21" fmla="*/ 389 h 505"/>
                    <a:gd name="T22" fmla="*/ 394 w 558"/>
                    <a:gd name="T23" fmla="*/ 357 h 505"/>
                    <a:gd name="T24" fmla="*/ 429 w 558"/>
                    <a:gd name="T25" fmla="*/ 322 h 505"/>
                    <a:gd name="T26" fmla="*/ 460 w 558"/>
                    <a:gd name="T27" fmla="*/ 285 h 505"/>
                    <a:gd name="T28" fmla="*/ 463 w 558"/>
                    <a:gd name="T29" fmla="*/ 280 h 505"/>
                    <a:gd name="T30" fmla="*/ 490 w 558"/>
                    <a:gd name="T31" fmla="*/ 240 h 505"/>
                    <a:gd name="T32" fmla="*/ 515 w 558"/>
                    <a:gd name="T33" fmla="*/ 196 h 505"/>
                    <a:gd name="T34" fmla="*/ 532 w 558"/>
                    <a:gd name="T35" fmla="*/ 151 h 505"/>
                    <a:gd name="T36" fmla="*/ 545 w 558"/>
                    <a:gd name="T37" fmla="*/ 104 h 505"/>
                    <a:gd name="T38" fmla="*/ 547 w 558"/>
                    <a:gd name="T39" fmla="*/ 99 h 505"/>
                    <a:gd name="T40" fmla="*/ 555 w 558"/>
                    <a:gd name="T41" fmla="*/ 50 h 505"/>
                    <a:gd name="T42" fmla="*/ 558 w 558"/>
                    <a:gd name="T43" fmla="*/ 0 h 505"/>
                    <a:gd name="T44" fmla="*/ 531 w 558"/>
                    <a:gd name="T45" fmla="*/ 0 h 505"/>
                    <a:gd name="T46" fmla="*/ 528 w 558"/>
                    <a:gd name="T47" fmla="*/ 50 h 505"/>
                    <a:gd name="T48" fmla="*/ 519 w 558"/>
                    <a:gd name="T49" fmla="*/ 99 h 505"/>
                    <a:gd name="T50" fmla="*/ 532 w 558"/>
                    <a:gd name="T51" fmla="*/ 99 h 505"/>
                    <a:gd name="T52" fmla="*/ 519 w 558"/>
                    <a:gd name="T53" fmla="*/ 93 h 505"/>
                    <a:gd name="T54" fmla="*/ 507 w 558"/>
                    <a:gd name="T55" fmla="*/ 140 h 505"/>
                    <a:gd name="T56" fmla="*/ 489 w 558"/>
                    <a:gd name="T57" fmla="*/ 185 h 505"/>
                    <a:gd name="T58" fmla="*/ 465 w 558"/>
                    <a:gd name="T59" fmla="*/ 228 h 505"/>
                    <a:gd name="T60" fmla="*/ 437 w 558"/>
                    <a:gd name="T61" fmla="*/ 269 h 505"/>
                    <a:gd name="T62" fmla="*/ 450 w 558"/>
                    <a:gd name="T63" fmla="*/ 275 h 505"/>
                    <a:gd name="T64" fmla="*/ 441 w 558"/>
                    <a:gd name="T65" fmla="*/ 265 h 505"/>
                    <a:gd name="T66" fmla="*/ 410 w 558"/>
                    <a:gd name="T67" fmla="*/ 302 h 505"/>
                    <a:gd name="T68" fmla="*/ 375 w 558"/>
                    <a:gd name="T69" fmla="*/ 338 h 505"/>
                    <a:gd name="T70" fmla="*/ 336 w 558"/>
                    <a:gd name="T71" fmla="*/ 370 h 505"/>
                    <a:gd name="T72" fmla="*/ 346 w 558"/>
                    <a:gd name="T73" fmla="*/ 380 h 505"/>
                    <a:gd name="T74" fmla="*/ 341 w 558"/>
                    <a:gd name="T75" fmla="*/ 367 h 505"/>
                    <a:gd name="T76" fmla="*/ 299 w 558"/>
                    <a:gd name="T77" fmla="*/ 394 h 505"/>
                    <a:gd name="T78" fmla="*/ 254 w 558"/>
                    <a:gd name="T79" fmla="*/ 418 h 505"/>
                    <a:gd name="T80" fmla="*/ 206 w 558"/>
                    <a:gd name="T81" fmla="*/ 439 h 505"/>
                    <a:gd name="T82" fmla="*/ 156 w 558"/>
                    <a:gd name="T83" fmla="*/ 455 h 505"/>
                    <a:gd name="T84" fmla="*/ 104 w 558"/>
                    <a:gd name="T85" fmla="*/ 468 h 505"/>
                    <a:gd name="T86" fmla="*/ 109 w 558"/>
                    <a:gd name="T87" fmla="*/ 481 h 505"/>
                    <a:gd name="T88" fmla="*/ 109 w 558"/>
                    <a:gd name="T89" fmla="*/ 467 h 505"/>
                    <a:gd name="T90" fmla="*/ 56 w 558"/>
                    <a:gd name="T91" fmla="*/ 475 h 505"/>
                    <a:gd name="T92" fmla="*/ 0 w 558"/>
                    <a:gd name="T93" fmla="*/ 478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58"/>
                    <a:gd name="T142" fmla="*/ 0 h 505"/>
                    <a:gd name="T143" fmla="*/ 558 w 558"/>
                    <a:gd name="T144" fmla="*/ 505 h 50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58" h="505">
                      <a:moveTo>
                        <a:pt x="0" y="478"/>
                      </a:moveTo>
                      <a:lnTo>
                        <a:pt x="0" y="505"/>
                      </a:lnTo>
                      <a:lnTo>
                        <a:pt x="56" y="502"/>
                      </a:lnTo>
                      <a:lnTo>
                        <a:pt x="109" y="494"/>
                      </a:lnTo>
                      <a:lnTo>
                        <a:pt x="116" y="494"/>
                      </a:lnTo>
                      <a:lnTo>
                        <a:pt x="167" y="481"/>
                      </a:lnTo>
                      <a:lnTo>
                        <a:pt x="217" y="465"/>
                      </a:lnTo>
                      <a:lnTo>
                        <a:pt x="265" y="444"/>
                      </a:lnTo>
                      <a:lnTo>
                        <a:pt x="310" y="420"/>
                      </a:lnTo>
                      <a:lnTo>
                        <a:pt x="352" y="393"/>
                      </a:lnTo>
                      <a:lnTo>
                        <a:pt x="355" y="389"/>
                      </a:lnTo>
                      <a:lnTo>
                        <a:pt x="394" y="357"/>
                      </a:lnTo>
                      <a:lnTo>
                        <a:pt x="429" y="322"/>
                      </a:lnTo>
                      <a:lnTo>
                        <a:pt x="460" y="285"/>
                      </a:lnTo>
                      <a:lnTo>
                        <a:pt x="463" y="280"/>
                      </a:lnTo>
                      <a:lnTo>
                        <a:pt x="490" y="240"/>
                      </a:lnTo>
                      <a:lnTo>
                        <a:pt x="515" y="196"/>
                      </a:lnTo>
                      <a:lnTo>
                        <a:pt x="532" y="151"/>
                      </a:lnTo>
                      <a:lnTo>
                        <a:pt x="545" y="104"/>
                      </a:lnTo>
                      <a:lnTo>
                        <a:pt x="547" y="99"/>
                      </a:lnTo>
                      <a:lnTo>
                        <a:pt x="555" y="50"/>
                      </a:lnTo>
                      <a:lnTo>
                        <a:pt x="558" y="0"/>
                      </a:lnTo>
                      <a:lnTo>
                        <a:pt x="531" y="0"/>
                      </a:lnTo>
                      <a:lnTo>
                        <a:pt x="528" y="50"/>
                      </a:lnTo>
                      <a:lnTo>
                        <a:pt x="519" y="99"/>
                      </a:lnTo>
                      <a:lnTo>
                        <a:pt x="532" y="99"/>
                      </a:lnTo>
                      <a:lnTo>
                        <a:pt x="519" y="93"/>
                      </a:lnTo>
                      <a:lnTo>
                        <a:pt x="507" y="140"/>
                      </a:lnTo>
                      <a:lnTo>
                        <a:pt x="489" y="185"/>
                      </a:lnTo>
                      <a:lnTo>
                        <a:pt x="465" y="228"/>
                      </a:lnTo>
                      <a:lnTo>
                        <a:pt x="437" y="269"/>
                      </a:lnTo>
                      <a:lnTo>
                        <a:pt x="450" y="275"/>
                      </a:lnTo>
                      <a:lnTo>
                        <a:pt x="441" y="265"/>
                      </a:lnTo>
                      <a:lnTo>
                        <a:pt x="410" y="302"/>
                      </a:lnTo>
                      <a:lnTo>
                        <a:pt x="375" y="338"/>
                      </a:lnTo>
                      <a:lnTo>
                        <a:pt x="336" y="370"/>
                      </a:lnTo>
                      <a:lnTo>
                        <a:pt x="346" y="380"/>
                      </a:lnTo>
                      <a:lnTo>
                        <a:pt x="341" y="367"/>
                      </a:lnTo>
                      <a:lnTo>
                        <a:pt x="299" y="394"/>
                      </a:lnTo>
                      <a:lnTo>
                        <a:pt x="254" y="418"/>
                      </a:lnTo>
                      <a:lnTo>
                        <a:pt x="206" y="439"/>
                      </a:lnTo>
                      <a:lnTo>
                        <a:pt x="156" y="455"/>
                      </a:lnTo>
                      <a:lnTo>
                        <a:pt x="104" y="468"/>
                      </a:lnTo>
                      <a:lnTo>
                        <a:pt x="109" y="481"/>
                      </a:lnTo>
                      <a:lnTo>
                        <a:pt x="109" y="467"/>
                      </a:lnTo>
                      <a:lnTo>
                        <a:pt x="56" y="475"/>
                      </a:lnTo>
                      <a:lnTo>
                        <a:pt x="0" y="478"/>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862" name="Rectangle 675"/>
                <p:cNvSpPr>
                  <a:spLocks noChangeArrowheads="1"/>
                </p:cNvSpPr>
                <p:nvPr/>
              </p:nvSpPr>
              <p:spPr bwMode="auto">
                <a:xfrm>
                  <a:off x="4233" y="1038"/>
                  <a:ext cx="720" cy="35"/>
                </a:xfrm>
                <a:prstGeom prst="rect">
                  <a:avLst/>
                </a:prstGeom>
                <a:solidFill>
                  <a:srgbClr val="FFFFFF"/>
                </a:solidFill>
                <a:ln w="22225">
                  <a:solidFill>
                    <a:srgbClr val="000000"/>
                  </a:solid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3" name="Rectangle 676"/>
                <p:cNvSpPr>
                  <a:spLocks noChangeArrowheads="1"/>
                </p:cNvSpPr>
                <p:nvPr/>
              </p:nvSpPr>
              <p:spPr bwMode="auto">
                <a:xfrm>
                  <a:off x="4549" y="784"/>
                  <a:ext cx="98" cy="899"/>
                </a:xfrm>
                <a:prstGeom prst="rect">
                  <a:avLst/>
                </a:prstGeom>
                <a:solidFill>
                  <a:srgbClr val="FFFFFF"/>
                </a:solidFill>
                <a:ln w="22225">
                  <a:solidFill>
                    <a:srgbClr val="000000"/>
                  </a:solid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4" name="Oval 677"/>
                <p:cNvSpPr>
                  <a:spLocks noChangeArrowheads="1"/>
                </p:cNvSpPr>
                <p:nvPr/>
              </p:nvSpPr>
              <p:spPr bwMode="auto">
                <a:xfrm>
                  <a:off x="4359" y="1374"/>
                  <a:ext cx="43" cy="47"/>
                </a:xfrm>
                <a:prstGeom prst="ellipse">
                  <a:avLst/>
                </a:prstGeom>
                <a:solidFill>
                  <a:srgbClr val="FFFFFF"/>
                </a:solidFill>
                <a:ln w="22225">
                  <a:solidFill>
                    <a:srgbClr val="000000"/>
                  </a:solid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5" name="Oval 678"/>
                <p:cNvSpPr>
                  <a:spLocks noChangeArrowheads="1"/>
                </p:cNvSpPr>
                <p:nvPr/>
              </p:nvSpPr>
              <p:spPr bwMode="auto">
                <a:xfrm>
                  <a:off x="4397" y="1626"/>
                  <a:ext cx="33" cy="23"/>
                </a:xfrm>
                <a:prstGeom prst="ellipse">
                  <a:avLst/>
                </a:prstGeom>
                <a:solidFill>
                  <a:srgbClr val="FFFFFF"/>
                </a:solidFill>
                <a:ln w="22225">
                  <a:solidFill>
                    <a:srgbClr val="000000"/>
                  </a:solid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6" name="Oval 679"/>
                <p:cNvSpPr>
                  <a:spLocks noChangeArrowheads="1"/>
                </p:cNvSpPr>
                <p:nvPr/>
              </p:nvSpPr>
              <p:spPr bwMode="auto">
                <a:xfrm>
                  <a:off x="4359" y="1551"/>
                  <a:ext cx="33" cy="36"/>
                </a:xfrm>
                <a:prstGeom prst="ellipse">
                  <a:avLst/>
                </a:prstGeom>
                <a:solidFill>
                  <a:srgbClr val="FFFFFF"/>
                </a:solidFill>
                <a:ln w="22225">
                  <a:solidFill>
                    <a:srgbClr val="000000"/>
                  </a:solid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7" name="Oval 680"/>
                <p:cNvSpPr>
                  <a:spLocks noChangeArrowheads="1"/>
                </p:cNvSpPr>
                <p:nvPr/>
              </p:nvSpPr>
              <p:spPr bwMode="auto">
                <a:xfrm>
                  <a:off x="4545" y="1846"/>
                  <a:ext cx="22" cy="23"/>
                </a:xfrm>
                <a:prstGeom prst="ellipse">
                  <a:avLst/>
                </a:prstGeom>
                <a:solidFill>
                  <a:srgbClr val="FFFFFF"/>
                </a:solidFill>
                <a:ln w="22225">
                  <a:solidFill>
                    <a:srgbClr val="000000"/>
                  </a:solid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8" name="Rectangle 681"/>
                <p:cNvSpPr>
                  <a:spLocks noChangeArrowheads="1"/>
                </p:cNvSpPr>
                <p:nvPr/>
              </p:nvSpPr>
              <p:spPr bwMode="auto">
                <a:xfrm>
                  <a:off x="4320" y="1355"/>
                  <a:ext cx="543" cy="14"/>
                </a:xfrm>
                <a:prstGeom prst="rect">
                  <a:avLst/>
                </a:prstGeom>
                <a:solidFill>
                  <a:srgbClr val="00000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grpSp>
          <p:grpSp>
            <p:nvGrpSpPr>
              <p:cNvPr id="15" name="Group 682"/>
              <p:cNvGrpSpPr>
                <a:grpSpLocks/>
              </p:cNvGrpSpPr>
              <p:nvPr/>
            </p:nvGrpSpPr>
            <p:grpSpPr bwMode="auto">
              <a:xfrm>
                <a:off x="4497" y="1356"/>
                <a:ext cx="194" cy="513"/>
                <a:chOff x="4497" y="1356"/>
                <a:chExt cx="194" cy="513"/>
              </a:xfrm>
            </p:grpSpPr>
            <p:sp>
              <p:nvSpPr>
                <p:cNvPr id="469" name="Oval 683"/>
                <p:cNvSpPr>
                  <a:spLocks noChangeArrowheads="1"/>
                </p:cNvSpPr>
                <p:nvPr/>
              </p:nvSpPr>
              <p:spPr bwMode="auto">
                <a:xfrm>
                  <a:off x="4627" y="1846"/>
                  <a:ext cx="22" cy="23"/>
                </a:xfrm>
                <a:prstGeom prst="ellipse">
                  <a:avLst/>
                </a:prstGeom>
                <a:solidFill>
                  <a:srgbClr val="FFFFFF"/>
                </a:solidFill>
                <a:ln w="22225">
                  <a:solidFill>
                    <a:srgbClr val="000000"/>
                  </a:solid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0" name="Rectangle 684"/>
                <p:cNvSpPr>
                  <a:spLocks noChangeArrowheads="1"/>
                </p:cNvSpPr>
                <p:nvPr/>
              </p:nvSpPr>
              <p:spPr bwMode="auto">
                <a:xfrm>
                  <a:off x="4497" y="1729"/>
                  <a:ext cx="194" cy="1"/>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1" name="Rectangle 685"/>
                <p:cNvSpPr>
                  <a:spLocks noChangeArrowheads="1"/>
                </p:cNvSpPr>
                <p:nvPr/>
              </p:nvSpPr>
              <p:spPr bwMode="auto">
                <a:xfrm>
                  <a:off x="4497" y="1356"/>
                  <a:ext cx="194"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2" name="Rectangle 686"/>
                <p:cNvSpPr>
                  <a:spLocks noChangeArrowheads="1"/>
                </p:cNvSpPr>
                <p:nvPr/>
              </p:nvSpPr>
              <p:spPr bwMode="auto">
                <a:xfrm>
                  <a:off x="4497" y="1727"/>
                  <a:ext cx="194"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3" name="Rectangle 687"/>
                <p:cNvSpPr>
                  <a:spLocks noChangeArrowheads="1"/>
                </p:cNvSpPr>
                <p:nvPr/>
              </p:nvSpPr>
              <p:spPr bwMode="auto">
                <a:xfrm>
                  <a:off x="4497" y="1358"/>
                  <a:ext cx="1" cy="369"/>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4" name="Rectangle 688"/>
                <p:cNvSpPr>
                  <a:spLocks noChangeArrowheads="1"/>
                </p:cNvSpPr>
                <p:nvPr/>
              </p:nvSpPr>
              <p:spPr bwMode="auto">
                <a:xfrm>
                  <a:off x="4690" y="1358"/>
                  <a:ext cx="1" cy="369"/>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5" name="Rectangle 689"/>
                <p:cNvSpPr>
                  <a:spLocks noChangeArrowheads="1"/>
                </p:cNvSpPr>
                <p:nvPr/>
              </p:nvSpPr>
              <p:spPr bwMode="auto">
                <a:xfrm>
                  <a:off x="4498" y="1358"/>
                  <a:ext cx="192"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6" name="Rectangle 690"/>
                <p:cNvSpPr>
                  <a:spLocks noChangeArrowheads="1"/>
                </p:cNvSpPr>
                <p:nvPr/>
              </p:nvSpPr>
              <p:spPr bwMode="auto">
                <a:xfrm>
                  <a:off x="4498" y="1725"/>
                  <a:ext cx="192"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7" name="Rectangle 691"/>
                <p:cNvSpPr>
                  <a:spLocks noChangeArrowheads="1"/>
                </p:cNvSpPr>
                <p:nvPr/>
              </p:nvSpPr>
              <p:spPr bwMode="auto">
                <a:xfrm>
                  <a:off x="4498" y="1360"/>
                  <a:ext cx="192" cy="1"/>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8" name="Rectangle 692"/>
                <p:cNvSpPr>
                  <a:spLocks noChangeArrowheads="1"/>
                </p:cNvSpPr>
                <p:nvPr/>
              </p:nvSpPr>
              <p:spPr bwMode="auto">
                <a:xfrm>
                  <a:off x="4498" y="1724"/>
                  <a:ext cx="192" cy="1"/>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79" name="Rectangle 693"/>
                <p:cNvSpPr>
                  <a:spLocks noChangeArrowheads="1"/>
                </p:cNvSpPr>
                <p:nvPr/>
              </p:nvSpPr>
              <p:spPr bwMode="auto">
                <a:xfrm>
                  <a:off x="4498" y="1361"/>
                  <a:ext cx="2" cy="363"/>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0" name="Rectangle 694"/>
                <p:cNvSpPr>
                  <a:spLocks noChangeArrowheads="1"/>
                </p:cNvSpPr>
                <p:nvPr/>
              </p:nvSpPr>
              <p:spPr bwMode="auto">
                <a:xfrm>
                  <a:off x="4688" y="1361"/>
                  <a:ext cx="2" cy="363"/>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1" name="Rectangle 695"/>
                <p:cNvSpPr>
                  <a:spLocks noChangeArrowheads="1"/>
                </p:cNvSpPr>
                <p:nvPr/>
              </p:nvSpPr>
              <p:spPr bwMode="auto">
                <a:xfrm>
                  <a:off x="4500" y="1361"/>
                  <a:ext cx="188"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2" name="Rectangle 696"/>
                <p:cNvSpPr>
                  <a:spLocks noChangeArrowheads="1"/>
                </p:cNvSpPr>
                <p:nvPr/>
              </p:nvSpPr>
              <p:spPr bwMode="auto">
                <a:xfrm>
                  <a:off x="4500" y="1722"/>
                  <a:ext cx="188"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3" name="Rectangle 697"/>
                <p:cNvSpPr>
                  <a:spLocks noChangeArrowheads="1"/>
                </p:cNvSpPr>
                <p:nvPr/>
              </p:nvSpPr>
              <p:spPr bwMode="auto">
                <a:xfrm>
                  <a:off x="4500" y="1363"/>
                  <a:ext cx="188" cy="2"/>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4" name="Rectangle 698"/>
                <p:cNvSpPr>
                  <a:spLocks noChangeArrowheads="1"/>
                </p:cNvSpPr>
                <p:nvPr/>
              </p:nvSpPr>
              <p:spPr bwMode="auto">
                <a:xfrm>
                  <a:off x="4500" y="1720"/>
                  <a:ext cx="188" cy="2"/>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5" name="Rectangle 699"/>
                <p:cNvSpPr>
                  <a:spLocks noChangeArrowheads="1"/>
                </p:cNvSpPr>
                <p:nvPr/>
              </p:nvSpPr>
              <p:spPr bwMode="auto">
                <a:xfrm>
                  <a:off x="4500" y="1365"/>
                  <a:ext cx="1" cy="355"/>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6" name="Rectangle 700"/>
                <p:cNvSpPr>
                  <a:spLocks noChangeArrowheads="1"/>
                </p:cNvSpPr>
                <p:nvPr/>
              </p:nvSpPr>
              <p:spPr bwMode="auto">
                <a:xfrm>
                  <a:off x="4686" y="1365"/>
                  <a:ext cx="2" cy="355"/>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7" name="Rectangle 701"/>
                <p:cNvSpPr>
                  <a:spLocks noChangeArrowheads="1"/>
                </p:cNvSpPr>
                <p:nvPr/>
              </p:nvSpPr>
              <p:spPr bwMode="auto">
                <a:xfrm>
                  <a:off x="4501" y="1365"/>
                  <a:ext cx="185" cy="1"/>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8" name="Rectangle 702"/>
                <p:cNvSpPr>
                  <a:spLocks noChangeArrowheads="1"/>
                </p:cNvSpPr>
                <p:nvPr/>
              </p:nvSpPr>
              <p:spPr bwMode="auto">
                <a:xfrm>
                  <a:off x="4501" y="1719"/>
                  <a:ext cx="185" cy="1"/>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89" name="Rectangle 703"/>
                <p:cNvSpPr>
                  <a:spLocks noChangeArrowheads="1"/>
                </p:cNvSpPr>
                <p:nvPr/>
              </p:nvSpPr>
              <p:spPr bwMode="auto">
                <a:xfrm>
                  <a:off x="4501" y="1366"/>
                  <a:ext cx="185" cy="2"/>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0" name="Rectangle 704"/>
                <p:cNvSpPr>
                  <a:spLocks noChangeArrowheads="1"/>
                </p:cNvSpPr>
                <p:nvPr/>
              </p:nvSpPr>
              <p:spPr bwMode="auto">
                <a:xfrm>
                  <a:off x="4501" y="1717"/>
                  <a:ext cx="185" cy="2"/>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1" name="Rectangle 705"/>
                <p:cNvSpPr>
                  <a:spLocks noChangeArrowheads="1"/>
                </p:cNvSpPr>
                <p:nvPr/>
              </p:nvSpPr>
              <p:spPr bwMode="auto">
                <a:xfrm>
                  <a:off x="4501" y="1368"/>
                  <a:ext cx="2" cy="349"/>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2" name="Rectangle 706"/>
                <p:cNvSpPr>
                  <a:spLocks noChangeArrowheads="1"/>
                </p:cNvSpPr>
                <p:nvPr/>
              </p:nvSpPr>
              <p:spPr bwMode="auto">
                <a:xfrm>
                  <a:off x="4685" y="1368"/>
                  <a:ext cx="1" cy="349"/>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3" name="Rectangle 707"/>
                <p:cNvSpPr>
                  <a:spLocks noChangeArrowheads="1"/>
                </p:cNvSpPr>
                <p:nvPr/>
              </p:nvSpPr>
              <p:spPr bwMode="auto">
                <a:xfrm>
                  <a:off x="4503" y="1368"/>
                  <a:ext cx="182" cy="1"/>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4" name="Rectangle 708"/>
                <p:cNvSpPr>
                  <a:spLocks noChangeArrowheads="1"/>
                </p:cNvSpPr>
                <p:nvPr/>
              </p:nvSpPr>
              <p:spPr bwMode="auto">
                <a:xfrm>
                  <a:off x="4503" y="1716"/>
                  <a:ext cx="182" cy="1"/>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5" name="Rectangle 709"/>
                <p:cNvSpPr>
                  <a:spLocks noChangeArrowheads="1"/>
                </p:cNvSpPr>
                <p:nvPr/>
              </p:nvSpPr>
              <p:spPr bwMode="auto">
                <a:xfrm>
                  <a:off x="4503" y="1369"/>
                  <a:ext cx="182" cy="2"/>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6" name="Rectangle 710"/>
                <p:cNvSpPr>
                  <a:spLocks noChangeArrowheads="1"/>
                </p:cNvSpPr>
                <p:nvPr/>
              </p:nvSpPr>
              <p:spPr bwMode="auto">
                <a:xfrm>
                  <a:off x="4503" y="1714"/>
                  <a:ext cx="182" cy="2"/>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7" name="Rectangle 711"/>
                <p:cNvSpPr>
                  <a:spLocks noChangeArrowheads="1"/>
                </p:cNvSpPr>
                <p:nvPr/>
              </p:nvSpPr>
              <p:spPr bwMode="auto">
                <a:xfrm>
                  <a:off x="4503" y="1371"/>
                  <a:ext cx="2" cy="343"/>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8" name="Rectangle 712"/>
                <p:cNvSpPr>
                  <a:spLocks noChangeArrowheads="1"/>
                </p:cNvSpPr>
                <p:nvPr/>
              </p:nvSpPr>
              <p:spPr bwMode="auto">
                <a:xfrm>
                  <a:off x="4683" y="1371"/>
                  <a:ext cx="2" cy="343"/>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99" name="Rectangle 713"/>
                <p:cNvSpPr>
                  <a:spLocks noChangeArrowheads="1"/>
                </p:cNvSpPr>
                <p:nvPr/>
              </p:nvSpPr>
              <p:spPr bwMode="auto">
                <a:xfrm>
                  <a:off x="4505" y="1371"/>
                  <a:ext cx="178" cy="2"/>
                </a:xfrm>
                <a:prstGeom prst="rect">
                  <a:avLst/>
                </a:prstGeom>
                <a:solidFill>
                  <a:srgbClr val="FC96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0" name="Rectangle 714"/>
                <p:cNvSpPr>
                  <a:spLocks noChangeArrowheads="1"/>
                </p:cNvSpPr>
                <p:nvPr/>
              </p:nvSpPr>
              <p:spPr bwMode="auto">
                <a:xfrm>
                  <a:off x="4505" y="1712"/>
                  <a:ext cx="178" cy="2"/>
                </a:xfrm>
                <a:prstGeom prst="rect">
                  <a:avLst/>
                </a:prstGeom>
                <a:solidFill>
                  <a:srgbClr val="FC96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1" name="Rectangle 715"/>
                <p:cNvSpPr>
                  <a:spLocks noChangeArrowheads="1"/>
                </p:cNvSpPr>
                <p:nvPr/>
              </p:nvSpPr>
              <p:spPr bwMode="auto">
                <a:xfrm>
                  <a:off x="4505" y="1373"/>
                  <a:ext cx="178" cy="1"/>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2" name="Rectangle 716"/>
                <p:cNvSpPr>
                  <a:spLocks noChangeArrowheads="1"/>
                </p:cNvSpPr>
                <p:nvPr/>
              </p:nvSpPr>
              <p:spPr bwMode="auto">
                <a:xfrm>
                  <a:off x="4505" y="1711"/>
                  <a:ext cx="178" cy="1"/>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3" name="Rectangle 717"/>
                <p:cNvSpPr>
                  <a:spLocks noChangeArrowheads="1"/>
                </p:cNvSpPr>
                <p:nvPr/>
              </p:nvSpPr>
              <p:spPr bwMode="auto">
                <a:xfrm>
                  <a:off x="4505" y="1374"/>
                  <a:ext cx="1" cy="337"/>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4" name="Rectangle 718"/>
                <p:cNvSpPr>
                  <a:spLocks noChangeArrowheads="1"/>
                </p:cNvSpPr>
                <p:nvPr/>
              </p:nvSpPr>
              <p:spPr bwMode="auto">
                <a:xfrm>
                  <a:off x="4682" y="1374"/>
                  <a:ext cx="1" cy="337"/>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5" name="Rectangle 719"/>
                <p:cNvSpPr>
                  <a:spLocks noChangeArrowheads="1"/>
                </p:cNvSpPr>
                <p:nvPr/>
              </p:nvSpPr>
              <p:spPr bwMode="auto">
                <a:xfrm>
                  <a:off x="4506" y="1374"/>
                  <a:ext cx="176" cy="2"/>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6" name="Rectangle 720"/>
                <p:cNvSpPr>
                  <a:spLocks noChangeArrowheads="1"/>
                </p:cNvSpPr>
                <p:nvPr/>
              </p:nvSpPr>
              <p:spPr bwMode="auto">
                <a:xfrm>
                  <a:off x="4506" y="1709"/>
                  <a:ext cx="176" cy="2"/>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7" name="Rectangle 721"/>
                <p:cNvSpPr>
                  <a:spLocks noChangeArrowheads="1"/>
                </p:cNvSpPr>
                <p:nvPr/>
              </p:nvSpPr>
              <p:spPr bwMode="auto">
                <a:xfrm>
                  <a:off x="4506" y="1376"/>
                  <a:ext cx="176" cy="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8" name="Rectangle 722"/>
                <p:cNvSpPr>
                  <a:spLocks noChangeArrowheads="1"/>
                </p:cNvSpPr>
                <p:nvPr/>
              </p:nvSpPr>
              <p:spPr bwMode="auto">
                <a:xfrm>
                  <a:off x="4506" y="1708"/>
                  <a:ext cx="176" cy="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09" name="Rectangle 723"/>
                <p:cNvSpPr>
                  <a:spLocks noChangeArrowheads="1"/>
                </p:cNvSpPr>
                <p:nvPr/>
              </p:nvSpPr>
              <p:spPr bwMode="auto">
                <a:xfrm>
                  <a:off x="4506" y="1377"/>
                  <a:ext cx="2" cy="33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0" name="Rectangle 724"/>
                <p:cNvSpPr>
                  <a:spLocks noChangeArrowheads="1"/>
                </p:cNvSpPr>
                <p:nvPr/>
              </p:nvSpPr>
              <p:spPr bwMode="auto">
                <a:xfrm>
                  <a:off x="4680" y="1377"/>
                  <a:ext cx="2" cy="33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1" name="Rectangle 725"/>
                <p:cNvSpPr>
                  <a:spLocks noChangeArrowheads="1"/>
                </p:cNvSpPr>
                <p:nvPr/>
              </p:nvSpPr>
              <p:spPr bwMode="auto">
                <a:xfrm>
                  <a:off x="4508" y="1377"/>
                  <a:ext cx="172" cy="2"/>
                </a:xfrm>
                <a:prstGeom prst="rect">
                  <a:avLst/>
                </a:prstGeom>
                <a:solidFill>
                  <a:srgbClr val="FA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2" name="Rectangle 726"/>
                <p:cNvSpPr>
                  <a:spLocks noChangeArrowheads="1"/>
                </p:cNvSpPr>
                <p:nvPr/>
              </p:nvSpPr>
              <p:spPr bwMode="auto">
                <a:xfrm>
                  <a:off x="4508" y="1706"/>
                  <a:ext cx="172" cy="2"/>
                </a:xfrm>
                <a:prstGeom prst="rect">
                  <a:avLst/>
                </a:prstGeom>
                <a:solidFill>
                  <a:srgbClr val="FA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3" name="Rectangle 727"/>
                <p:cNvSpPr>
                  <a:spLocks noChangeArrowheads="1"/>
                </p:cNvSpPr>
                <p:nvPr/>
              </p:nvSpPr>
              <p:spPr bwMode="auto">
                <a:xfrm>
                  <a:off x="4508" y="1379"/>
                  <a:ext cx="172" cy="2"/>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4" name="Rectangle 728"/>
                <p:cNvSpPr>
                  <a:spLocks noChangeArrowheads="1"/>
                </p:cNvSpPr>
                <p:nvPr/>
              </p:nvSpPr>
              <p:spPr bwMode="auto">
                <a:xfrm>
                  <a:off x="4508" y="1704"/>
                  <a:ext cx="172" cy="2"/>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5" name="Rectangle 729"/>
                <p:cNvSpPr>
                  <a:spLocks noChangeArrowheads="1"/>
                </p:cNvSpPr>
                <p:nvPr/>
              </p:nvSpPr>
              <p:spPr bwMode="auto">
                <a:xfrm>
                  <a:off x="4508" y="1381"/>
                  <a:ext cx="1" cy="323"/>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6" name="Rectangle 730"/>
                <p:cNvSpPr>
                  <a:spLocks noChangeArrowheads="1"/>
                </p:cNvSpPr>
                <p:nvPr/>
              </p:nvSpPr>
              <p:spPr bwMode="auto">
                <a:xfrm>
                  <a:off x="4678" y="1381"/>
                  <a:ext cx="2" cy="323"/>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7" name="Rectangle 731"/>
                <p:cNvSpPr>
                  <a:spLocks noChangeArrowheads="1"/>
                </p:cNvSpPr>
                <p:nvPr/>
              </p:nvSpPr>
              <p:spPr bwMode="auto">
                <a:xfrm>
                  <a:off x="4509" y="1381"/>
                  <a:ext cx="169" cy="1"/>
                </a:xfrm>
                <a:prstGeom prst="rect">
                  <a:avLst/>
                </a:prstGeom>
                <a:solidFill>
                  <a:srgbClr val="F994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8" name="Rectangle 732"/>
                <p:cNvSpPr>
                  <a:spLocks noChangeArrowheads="1"/>
                </p:cNvSpPr>
                <p:nvPr/>
              </p:nvSpPr>
              <p:spPr bwMode="auto">
                <a:xfrm>
                  <a:off x="4509" y="1703"/>
                  <a:ext cx="169" cy="1"/>
                </a:xfrm>
                <a:prstGeom prst="rect">
                  <a:avLst/>
                </a:prstGeom>
                <a:solidFill>
                  <a:srgbClr val="F994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9" name="Rectangle 733"/>
                <p:cNvSpPr>
                  <a:spLocks noChangeArrowheads="1"/>
                </p:cNvSpPr>
                <p:nvPr/>
              </p:nvSpPr>
              <p:spPr bwMode="auto">
                <a:xfrm>
                  <a:off x="4509" y="1382"/>
                  <a:ext cx="169" cy="2"/>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0" name="Rectangle 734"/>
                <p:cNvSpPr>
                  <a:spLocks noChangeArrowheads="1"/>
                </p:cNvSpPr>
                <p:nvPr/>
              </p:nvSpPr>
              <p:spPr bwMode="auto">
                <a:xfrm>
                  <a:off x="4509" y="1701"/>
                  <a:ext cx="169" cy="2"/>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1" name="Rectangle 735"/>
                <p:cNvSpPr>
                  <a:spLocks noChangeArrowheads="1"/>
                </p:cNvSpPr>
                <p:nvPr/>
              </p:nvSpPr>
              <p:spPr bwMode="auto">
                <a:xfrm>
                  <a:off x="4509" y="1384"/>
                  <a:ext cx="2" cy="317"/>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2" name="Rectangle 736"/>
                <p:cNvSpPr>
                  <a:spLocks noChangeArrowheads="1"/>
                </p:cNvSpPr>
                <p:nvPr/>
              </p:nvSpPr>
              <p:spPr bwMode="auto">
                <a:xfrm>
                  <a:off x="4677" y="1384"/>
                  <a:ext cx="1" cy="317"/>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3" name="Rectangle 737"/>
                <p:cNvSpPr>
                  <a:spLocks noChangeArrowheads="1"/>
                </p:cNvSpPr>
                <p:nvPr/>
              </p:nvSpPr>
              <p:spPr bwMode="auto">
                <a:xfrm>
                  <a:off x="4511" y="1384"/>
                  <a:ext cx="166" cy="1"/>
                </a:xfrm>
                <a:prstGeom prst="rect">
                  <a:avLst/>
                </a:prstGeom>
                <a:solidFill>
                  <a:srgbClr val="F893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4" name="Rectangle 738"/>
                <p:cNvSpPr>
                  <a:spLocks noChangeArrowheads="1"/>
                </p:cNvSpPr>
                <p:nvPr/>
              </p:nvSpPr>
              <p:spPr bwMode="auto">
                <a:xfrm>
                  <a:off x="4511" y="1700"/>
                  <a:ext cx="166" cy="1"/>
                </a:xfrm>
                <a:prstGeom prst="rect">
                  <a:avLst/>
                </a:prstGeom>
                <a:solidFill>
                  <a:srgbClr val="F893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5" name="Rectangle 739"/>
                <p:cNvSpPr>
                  <a:spLocks noChangeArrowheads="1"/>
                </p:cNvSpPr>
                <p:nvPr/>
              </p:nvSpPr>
              <p:spPr bwMode="auto">
                <a:xfrm>
                  <a:off x="4511" y="1385"/>
                  <a:ext cx="166" cy="2"/>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6" name="Rectangle 740"/>
                <p:cNvSpPr>
                  <a:spLocks noChangeArrowheads="1"/>
                </p:cNvSpPr>
                <p:nvPr/>
              </p:nvSpPr>
              <p:spPr bwMode="auto">
                <a:xfrm>
                  <a:off x="4511" y="1698"/>
                  <a:ext cx="166" cy="2"/>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7" name="Rectangle 741"/>
                <p:cNvSpPr>
                  <a:spLocks noChangeArrowheads="1"/>
                </p:cNvSpPr>
                <p:nvPr/>
              </p:nvSpPr>
              <p:spPr bwMode="auto">
                <a:xfrm>
                  <a:off x="4511" y="1387"/>
                  <a:ext cx="2" cy="311"/>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8" name="Rectangle 742"/>
                <p:cNvSpPr>
                  <a:spLocks noChangeArrowheads="1"/>
                </p:cNvSpPr>
                <p:nvPr/>
              </p:nvSpPr>
              <p:spPr bwMode="auto">
                <a:xfrm>
                  <a:off x="4675" y="1387"/>
                  <a:ext cx="2" cy="311"/>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29" name="Rectangle 743"/>
                <p:cNvSpPr>
                  <a:spLocks noChangeArrowheads="1"/>
                </p:cNvSpPr>
                <p:nvPr/>
              </p:nvSpPr>
              <p:spPr bwMode="auto">
                <a:xfrm>
                  <a:off x="4513" y="1387"/>
                  <a:ext cx="162" cy="2"/>
                </a:xfrm>
                <a:prstGeom prst="rect">
                  <a:avLst/>
                </a:prstGeom>
                <a:solidFill>
                  <a:srgbClr val="F7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0" name="Rectangle 744"/>
                <p:cNvSpPr>
                  <a:spLocks noChangeArrowheads="1"/>
                </p:cNvSpPr>
                <p:nvPr/>
              </p:nvSpPr>
              <p:spPr bwMode="auto">
                <a:xfrm>
                  <a:off x="4513" y="1696"/>
                  <a:ext cx="162" cy="2"/>
                </a:xfrm>
                <a:prstGeom prst="rect">
                  <a:avLst/>
                </a:prstGeom>
                <a:solidFill>
                  <a:srgbClr val="F7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1" name="Rectangle 745"/>
                <p:cNvSpPr>
                  <a:spLocks noChangeArrowheads="1"/>
                </p:cNvSpPr>
                <p:nvPr/>
              </p:nvSpPr>
              <p:spPr bwMode="auto">
                <a:xfrm>
                  <a:off x="4513" y="1389"/>
                  <a:ext cx="162" cy="1"/>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2" name="Rectangle 746"/>
                <p:cNvSpPr>
                  <a:spLocks noChangeArrowheads="1"/>
                </p:cNvSpPr>
                <p:nvPr/>
              </p:nvSpPr>
              <p:spPr bwMode="auto">
                <a:xfrm>
                  <a:off x="4513" y="1695"/>
                  <a:ext cx="162" cy="1"/>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3" name="Rectangle 747"/>
                <p:cNvSpPr>
                  <a:spLocks noChangeArrowheads="1"/>
                </p:cNvSpPr>
                <p:nvPr/>
              </p:nvSpPr>
              <p:spPr bwMode="auto">
                <a:xfrm>
                  <a:off x="4513" y="1390"/>
                  <a:ext cx="1" cy="305"/>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4" name="Rectangle 748"/>
                <p:cNvSpPr>
                  <a:spLocks noChangeArrowheads="1"/>
                </p:cNvSpPr>
                <p:nvPr/>
              </p:nvSpPr>
              <p:spPr bwMode="auto">
                <a:xfrm>
                  <a:off x="4674" y="1390"/>
                  <a:ext cx="1" cy="305"/>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5" name="Rectangle 749"/>
                <p:cNvSpPr>
                  <a:spLocks noChangeArrowheads="1"/>
                </p:cNvSpPr>
                <p:nvPr/>
              </p:nvSpPr>
              <p:spPr bwMode="auto">
                <a:xfrm>
                  <a:off x="4514" y="1390"/>
                  <a:ext cx="160" cy="2"/>
                </a:xfrm>
                <a:prstGeom prst="rect">
                  <a:avLst/>
                </a:prstGeom>
                <a:solidFill>
                  <a:srgbClr val="F691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6" name="Rectangle 750"/>
                <p:cNvSpPr>
                  <a:spLocks noChangeArrowheads="1"/>
                </p:cNvSpPr>
                <p:nvPr/>
              </p:nvSpPr>
              <p:spPr bwMode="auto">
                <a:xfrm>
                  <a:off x="4514" y="1693"/>
                  <a:ext cx="160" cy="2"/>
                </a:xfrm>
                <a:prstGeom prst="rect">
                  <a:avLst/>
                </a:prstGeom>
                <a:solidFill>
                  <a:srgbClr val="F691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7" name="Rectangle 751"/>
                <p:cNvSpPr>
                  <a:spLocks noChangeArrowheads="1"/>
                </p:cNvSpPr>
                <p:nvPr/>
              </p:nvSpPr>
              <p:spPr bwMode="auto">
                <a:xfrm>
                  <a:off x="4514" y="1392"/>
                  <a:ext cx="160" cy="1"/>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8" name="Rectangle 752"/>
                <p:cNvSpPr>
                  <a:spLocks noChangeArrowheads="1"/>
                </p:cNvSpPr>
                <p:nvPr/>
              </p:nvSpPr>
              <p:spPr bwMode="auto">
                <a:xfrm>
                  <a:off x="4514" y="1691"/>
                  <a:ext cx="160" cy="2"/>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39" name="Rectangle 753"/>
                <p:cNvSpPr>
                  <a:spLocks noChangeArrowheads="1"/>
                </p:cNvSpPr>
                <p:nvPr/>
              </p:nvSpPr>
              <p:spPr bwMode="auto">
                <a:xfrm>
                  <a:off x="4514" y="1393"/>
                  <a:ext cx="2" cy="298"/>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0" name="Rectangle 754"/>
                <p:cNvSpPr>
                  <a:spLocks noChangeArrowheads="1"/>
                </p:cNvSpPr>
                <p:nvPr/>
              </p:nvSpPr>
              <p:spPr bwMode="auto">
                <a:xfrm>
                  <a:off x="4672" y="1393"/>
                  <a:ext cx="2" cy="298"/>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1" name="Rectangle 755"/>
                <p:cNvSpPr>
                  <a:spLocks noChangeArrowheads="1"/>
                </p:cNvSpPr>
                <p:nvPr/>
              </p:nvSpPr>
              <p:spPr bwMode="auto">
                <a:xfrm>
                  <a:off x="4516" y="1393"/>
                  <a:ext cx="156" cy="2"/>
                </a:xfrm>
                <a:prstGeom prst="rect">
                  <a:avLst/>
                </a:prstGeom>
                <a:solidFill>
                  <a:srgbClr val="F490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2" name="Rectangle 756"/>
                <p:cNvSpPr>
                  <a:spLocks noChangeArrowheads="1"/>
                </p:cNvSpPr>
                <p:nvPr/>
              </p:nvSpPr>
              <p:spPr bwMode="auto">
                <a:xfrm>
                  <a:off x="4516" y="1690"/>
                  <a:ext cx="156" cy="1"/>
                </a:xfrm>
                <a:prstGeom prst="rect">
                  <a:avLst/>
                </a:prstGeom>
                <a:solidFill>
                  <a:srgbClr val="F490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3" name="Rectangle 757"/>
                <p:cNvSpPr>
                  <a:spLocks noChangeArrowheads="1"/>
                </p:cNvSpPr>
                <p:nvPr/>
              </p:nvSpPr>
              <p:spPr bwMode="auto">
                <a:xfrm>
                  <a:off x="4516" y="1395"/>
                  <a:ext cx="156" cy="2"/>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4" name="Rectangle 758"/>
                <p:cNvSpPr>
                  <a:spLocks noChangeArrowheads="1"/>
                </p:cNvSpPr>
                <p:nvPr/>
              </p:nvSpPr>
              <p:spPr bwMode="auto">
                <a:xfrm>
                  <a:off x="4516" y="1688"/>
                  <a:ext cx="156" cy="2"/>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5" name="Rectangle 759"/>
                <p:cNvSpPr>
                  <a:spLocks noChangeArrowheads="1"/>
                </p:cNvSpPr>
                <p:nvPr/>
              </p:nvSpPr>
              <p:spPr bwMode="auto">
                <a:xfrm>
                  <a:off x="4516" y="1397"/>
                  <a:ext cx="2" cy="291"/>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6" name="Rectangle 760"/>
                <p:cNvSpPr>
                  <a:spLocks noChangeArrowheads="1"/>
                </p:cNvSpPr>
                <p:nvPr/>
              </p:nvSpPr>
              <p:spPr bwMode="auto">
                <a:xfrm>
                  <a:off x="4670" y="1397"/>
                  <a:ext cx="2" cy="291"/>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7" name="Rectangle 761"/>
                <p:cNvSpPr>
                  <a:spLocks noChangeArrowheads="1"/>
                </p:cNvSpPr>
                <p:nvPr/>
              </p:nvSpPr>
              <p:spPr bwMode="auto">
                <a:xfrm>
                  <a:off x="4518" y="1397"/>
                  <a:ext cx="152" cy="1"/>
                </a:xfrm>
                <a:prstGeom prst="rect">
                  <a:avLst/>
                </a:prstGeom>
                <a:solidFill>
                  <a:srgbClr val="F38FB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8" name="Rectangle 762"/>
                <p:cNvSpPr>
                  <a:spLocks noChangeArrowheads="1"/>
                </p:cNvSpPr>
                <p:nvPr/>
              </p:nvSpPr>
              <p:spPr bwMode="auto">
                <a:xfrm>
                  <a:off x="4518" y="1687"/>
                  <a:ext cx="152" cy="1"/>
                </a:xfrm>
                <a:prstGeom prst="rect">
                  <a:avLst/>
                </a:prstGeom>
                <a:solidFill>
                  <a:srgbClr val="F38FB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9" name="Rectangle 763"/>
                <p:cNvSpPr>
                  <a:spLocks noChangeArrowheads="1"/>
                </p:cNvSpPr>
                <p:nvPr/>
              </p:nvSpPr>
              <p:spPr bwMode="auto">
                <a:xfrm>
                  <a:off x="4518" y="1398"/>
                  <a:ext cx="152" cy="2"/>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0" name="Rectangle 764"/>
                <p:cNvSpPr>
                  <a:spLocks noChangeArrowheads="1"/>
                </p:cNvSpPr>
                <p:nvPr/>
              </p:nvSpPr>
              <p:spPr bwMode="auto">
                <a:xfrm>
                  <a:off x="4518" y="1685"/>
                  <a:ext cx="152" cy="2"/>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1" name="Rectangle 765"/>
                <p:cNvSpPr>
                  <a:spLocks noChangeArrowheads="1"/>
                </p:cNvSpPr>
                <p:nvPr/>
              </p:nvSpPr>
              <p:spPr bwMode="auto">
                <a:xfrm>
                  <a:off x="4518" y="1400"/>
                  <a:ext cx="2" cy="285"/>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2" name="Rectangle 766"/>
                <p:cNvSpPr>
                  <a:spLocks noChangeArrowheads="1"/>
                </p:cNvSpPr>
                <p:nvPr/>
              </p:nvSpPr>
              <p:spPr bwMode="auto">
                <a:xfrm>
                  <a:off x="4668" y="1400"/>
                  <a:ext cx="2" cy="285"/>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3" name="Rectangle 767"/>
                <p:cNvSpPr>
                  <a:spLocks noChangeArrowheads="1"/>
                </p:cNvSpPr>
                <p:nvPr/>
              </p:nvSpPr>
              <p:spPr bwMode="auto">
                <a:xfrm>
                  <a:off x="4520" y="1400"/>
                  <a:ext cx="148" cy="2"/>
                </a:xfrm>
                <a:prstGeom prst="rect">
                  <a:avLst/>
                </a:prstGeom>
                <a:solidFill>
                  <a:srgbClr val="F18EB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4" name="Rectangle 768"/>
                <p:cNvSpPr>
                  <a:spLocks noChangeArrowheads="1"/>
                </p:cNvSpPr>
                <p:nvPr/>
              </p:nvSpPr>
              <p:spPr bwMode="auto">
                <a:xfrm>
                  <a:off x="4520" y="1683"/>
                  <a:ext cx="148" cy="2"/>
                </a:xfrm>
                <a:prstGeom prst="rect">
                  <a:avLst/>
                </a:prstGeom>
                <a:solidFill>
                  <a:srgbClr val="F18EB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5" name="Rectangle 769"/>
                <p:cNvSpPr>
                  <a:spLocks noChangeArrowheads="1"/>
                </p:cNvSpPr>
                <p:nvPr/>
              </p:nvSpPr>
              <p:spPr bwMode="auto">
                <a:xfrm>
                  <a:off x="4520" y="1402"/>
                  <a:ext cx="148" cy="1"/>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6" name="Rectangle 770"/>
                <p:cNvSpPr>
                  <a:spLocks noChangeArrowheads="1"/>
                </p:cNvSpPr>
                <p:nvPr/>
              </p:nvSpPr>
              <p:spPr bwMode="auto">
                <a:xfrm>
                  <a:off x="4520" y="1682"/>
                  <a:ext cx="148" cy="1"/>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7" name="Rectangle 771"/>
                <p:cNvSpPr>
                  <a:spLocks noChangeArrowheads="1"/>
                </p:cNvSpPr>
                <p:nvPr/>
              </p:nvSpPr>
              <p:spPr bwMode="auto">
                <a:xfrm>
                  <a:off x="4520" y="1403"/>
                  <a:ext cx="2" cy="279"/>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8" name="Rectangle 772"/>
                <p:cNvSpPr>
                  <a:spLocks noChangeArrowheads="1"/>
                </p:cNvSpPr>
                <p:nvPr/>
              </p:nvSpPr>
              <p:spPr bwMode="auto">
                <a:xfrm>
                  <a:off x="4666" y="1403"/>
                  <a:ext cx="2" cy="279"/>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9" name="Rectangle 773"/>
                <p:cNvSpPr>
                  <a:spLocks noChangeArrowheads="1"/>
                </p:cNvSpPr>
                <p:nvPr/>
              </p:nvSpPr>
              <p:spPr bwMode="auto">
                <a:xfrm>
                  <a:off x="4522" y="1403"/>
                  <a:ext cx="144" cy="2"/>
                </a:xfrm>
                <a:prstGeom prst="rect">
                  <a:avLst/>
                </a:prstGeom>
                <a:solidFill>
                  <a:srgbClr val="EF8CB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0" name="Rectangle 774"/>
                <p:cNvSpPr>
                  <a:spLocks noChangeArrowheads="1"/>
                </p:cNvSpPr>
                <p:nvPr/>
              </p:nvSpPr>
              <p:spPr bwMode="auto">
                <a:xfrm>
                  <a:off x="4522" y="1680"/>
                  <a:ext cx="144" cy="2"/>
                </a:xfrm>
                <a:prstGeom prst="rect">
                  <a:avLst/>
                </a:prstGeom>
                <a:solidFill>
                  <a:srgbClr val="EF8CB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1" name="Rectangle 775"/>
                <p:cNvSpPr>
                  <a:spLocks noChangeArrowheads="1"/>
                </p:cNvSpPr>
                <p:nvPr/>
              </p:nvSpPr>
              <p:spPr bwMode="auto">
                <a:xfrm>
                  <a:off x="4522" y="1405"/>
                  <a:ext cx="144" cy="1"/>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2" name="Rectangle 776"/>
                <p:cNvSpPr>
                  <a:spLocks noChangeArrowheads="1"/>
                </p:cNvSpPr>
                <p:nvPr/>
              </p:nvSpPr>
              <p:spPr bwMode="auto">
                <a:xfrm>
                  <a:off x="4522" y="1679"/>
                  <a:ext cx="144" cy="1"/>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3" name="Rectangle 777"/>
                <p:cNvSpPr>
                  <a:spLocks noChangeArrowheads="1"/>
                </p:cNvSpPr>
                <p:nvPr/>
              </p:nvSpPr>
              <p:spPr bwMode="auto">
                <a:xfrm>
                  <a:off x="4522" y="1406"/>
                  <a:ext cx="1" cy="273"/>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4" name="Rectangle 778"/>
                <p:cNvSpPr>
                  <a:spLocks noChangeArrowheads="1"/>
                </p:cNvSpPr>
                <p:nvPr/>
              </p:nvSpPr>
              <p:spPr bwMode="auto">
                <a:xfrm>
                  <a:off x="4665" y="1406"/>
                  <a:ext cx="1" cy="273"/>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5" name="Rectangle 779"/>
                <p:cNvSpPr>
                  <a:spLocks noChangeArrowheads="1"/>
                </p:cNvSpPr>
                <p:nvPr/>
              </p:nvSpPr>
              <p:spPr bwMode="auto">
                <a:xfrm>
                  <a:off x="4523" y="1406"/>
                  <a:ext cx="142" cy="2"/>
                </a:xfrm>
                <a:prstGeom prst="rect">
                  <a:avLst/>
                </a:prstGeom>
                <a:solidFill>
                  <a:srgbClr val="ED8BB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6" name="Rectangle 780"/>
                <p:cNvSpPr>
                  <a:spLocks noChangeArrowheads="1"/>
                </p:cNvSpPr>
                <p:nvPr/>
              </p:nvSpPr>
              <p:spPr bwMode="auto">
                <a:xfrm>
                  <a:off x="4523" y="1677"/>
                  <a:ext cx="142" cy="2"/>
                </a:xfrm>
                <a:prstGeom prst="rect">
                  <a:avLst/>
                </a:prstGeom>
                <a:solidFill>
                  <a:srgbClr val="ED8BB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7" name="Rectangle 781"/>
                <p:cNvSpPr>
                  <a:spLocks noChangeArrowheads="1"/>
                </p:cNvSpPr>
                <p:nvPr/>
              </p:nvSpPr>
              <p:spPr bwMode="auto">
                <a:xfrm>
                  <a:off x="4523" y="1408"/>
                  <a:ext cx="142" cy="2"/>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8" name="Rectangle 782"/>
                <p:cNvSpPr>
                  <a:spLocks noChangeArrowheads="1"/>
                </p:cNvSpPr>
                <p:nvPr/>
              </p:nvSpPr>
              <p:spPr bwMode="auto">
                <a:xfrm>
                  <a:off x="4523" y="1675"/>
                  <a:ext cx="142" cy="2"/>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9" name="Rectangle 783"/>
                <p:cNvSpPr>
                  <a:spLocks noChangeArrowheads="1"/>
                </p:cNvSpPr>
                <p:nvPr/>
              </p:nvSpPr>
              <p:spPr bwMode="auto">
                <a:xfrm>
                  <a:off x="4523" y="1410"/>
                  <a:ext cx="2" cy="265"/>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0" name="Rectangle 784"/>
                <p:cNvSpPr>
                  <a:spLocks noChangeArrowheads="1"/>
                </p:cNvSpPr>
                <p:nvPr/>
              </p:nvSpPr>
              <p:spPr bwMode="auto">
                <a:xfrm>
                  <a:off x="4663" y="1410"/>
                  <a:ext cx="2" cy="265"/>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1" name="Rectangle 785"/>
                <p:cNvSpPr>
                  <a:spLocks noChangeArrowheads="1"/>
                </p:cNvSpPr>
                <p:nvPr/>
              </p:nvSpPr>
              <p:spPr bwMode="auto">
                <a:xfrm>
                  <a:off x="4525" y="1410"/>
                  <a:ext cx="138" cy="1"/>
                </a:xfrm>
                <a:prstGeom prst="rect">
                  <a:avLst/>
                </a:prstGeom>
                <a:solidFill>
                  <a:srgbClr val="EC89B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2" name="Rectangle 786"/>
                <p:cNvSpPr>
                  <a:spLocks noChangeArrowheads="1"/>
                </p:cNvSpPr>
                <p:nvPr/>
              </p:nvSpPr>
              <p:spPr bwMode="auto">
                <a:xfrm>
                  <a:off x="4525" y="1674"/>
                  <a:ext cx="138" cy="1"/>
                </a:xfrm>
                <a:prstGeom prst="rect">
                  <a:avLst/>
                </a:prstGeom>
                <a:solidFill>
                  <a:srgbClr val="EC89B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3" name="Rectangle 787"/>
                <p:cNvSpPr>
                  <a:spLocks noChangeArrowheads="1"/>
                </p:cNvSpPr>
                <p:nvPr/>
              </p:nvSpPr>
              <p:spPr bwMode="auto">
                <a:xfrm>
                  <a:off x="4525" y="1411"/>
                  <a:ext cx="138" cy="2"/>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4" name="Rectangle 788"/>
                <p:cNvSpPr>
                  <a:spLocks noChangeArrowheads="1"/>
                </p:cNvSpPr>
                <p:nvPr/>
              </p:nvSpPr>
              <p:spPr bwMode="auto">
                <a:xfrm>
                  <a:off x="4525" y="1672"/>
                  <a:ext cx="138" cy="2"/>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5" name="Rectangle 789"/>
                <p:cNvSpPr>
                  <a:spLocks noChangeArrowheads="1"/>
                </p:cNvSpPr>
                <p:nvPr/>
              </p:nvSpPr>
              <p:spPr bwMode="auto">
                <a:xfrm>
                  <a:off x="4525" y="1413"/>
                  <a:ext cx="1" cy="259"/>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6" name="Rectangle 790"/>
                <p:cNvSpPr>
                  <a:spLocks noChangeArrowheads="1"/>
                </p:cNvSpPr>
                <p:nvPr/>
              </p:nvSpPr>
              <p:spPr bwMode="auto">
                <a:xfrm>
                  <a:off x="4662" y="1413"/>
                  <a:ext cx="1" cy="259"/>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7" name="Rectangle 791"/>
                <p:cNvSpPr>
                  <a:spLocks noChangeArrowheads="1"/>
                </p:cNvSpPr>
                <p:nvPr/>
              </p:nvSpPr>
              <p:spPr bwMode="auto">
                <a:xfrm>
                  <a:off x="4526" y="1413"/>
                  <a:ext cx="136" cy="1"/>
                </a:xfrm>
                <a:prstGeom prst="rect">
                  <a:avLst/>
                </a:prstGeom>
                <a:solidFill>
                  <a:srgbClr val="E987B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8" name="Rectangle 792"/>
                <p:cNvSpPr>
                  <a:spLocks noChangeArrowheads="1"/>
                </p:cNvSpPr>
                <p:nvPr/>
              </p:nvSpPr>
              <p:spPr bwMode="auto">
                <a:xfrm>
                  <a:off x="4526" y="1671"/>
                  <a:ext cx="136" cy="1"/>
                </a:xfrm>
                <a:prstGeom prst="rect">
                  <a:avLst/>
                </a:prstGeom>
                <a:solidFill>
                  <a:srgbClr val="E987B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79" name="Rectangle 793"/>
                <p:cNvSpPr>
                  <a:spLocks noChangeArrowheads="1"/>
                </p:cNvSpPr>
                <p:nvPr/>
              </p:nvSpPr>
              <p:spPr bwMode="auto">
                <a:xfrm>
                  <a:off x="4526" y="1414"/>
                  <a:ext cx="136" cy="2"/>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0" name="Rectangle 794"/>
                <p:cNvSpPr>
                  <a:spLocks noChangeArrowheads="1"/>
                </p:cNvSpPr>
                <p:nvPr/>
              </p:nvSpPr>
              <p:spPr bwMode="auto">
                <a:xfrm>
                  <a:off x="4526" y="1669"/>
                  <a:ext cx="136" cy="2"/>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1" name="Rectangle 795"/>
                <p:cNvSpPr>
                  <a:spLocks noChangeArrowheads="1"/>
                </p:cNvSpPr>
                <p:nvPr/>
              </p:nvSpPr>
              <p:spPr bwMode="auto">
                <a:xfrm>
                  <a:off x="4526" y="1416"/>
                  <a:ext cx="2" cy="253"/>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2" name="Rectangle 796"/>
                <p:cNvSpPr>
                  <a:spLocks noChangeArrowheads="1"/>
                </p:cNvSpPr>
                <p:nvPr/>
              </p:nvSpPr>
              <p:spPr bwMode="auto">
                <a:xfrm>
                  <a:off x="4660" y="1416"/>
                  <a:ext cx="2" cy="253"/>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3" name="Rectangle 797"/>
                <p:cNvSpPr>
                  <a:spLocks noChangeArrowheads="1"/>
                </p:cNvSpPr>
                <p:nvPr/>
              </p:nvSpPr>
              <p:spPr bwMode="auto">
                <a:xfrm>
                  <a:off x="4528" y="1416"/>
                  <a:ext cx="132" cy="2"/>
                </a:xfrm>
                <a:prstGeom prst="rect">
                  <a:avLst/>
                </a:prstGeom>
                <a:solidFill>
                  <a:srgbClr val="E785B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4" name="Rectangle 798"/>
                <p:cNvSpPr>
                  <a:spLocks noChangeArrowheads="1"/>
                </p:cNvSpPr>
                <p:nvPr/>
              </p:nvSpPr>
              <p:spPr bwMode="auto">
                <a:xfrm>
                  <a:off x="4528" y="1667"/>
                  <a:ext cx="132" cy="2"/>
                </a:xfrm>
                <a:prstGeom prst="rect">
                  <a:avLst/>
                </a:prstGeom>
                <a:solidFill>
                  <a:srgbClr val="E785B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5" name="Rectangle 799"/>
                <p:cNvSpPr>
                  <a:spLocks noChangeArrowheads="1"/>
                </p:cNvSpPr>
                <p:nvPr/>
              </p:nvSpPr>
              <p:spPr bwMode="auto">
                <a:xfrm>
                  <a:off x="4528" y="1418"/>
                  <a:ext cx="132" cy="1"/>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6" name="Rectangle 800"/>
                <p:cNvSpPr>
                  <a:spLocks noChangeArrowheads="1"/>
                </p:cNvSpPr>
                <p:nvPr/>
              </p:nvSpPr>
              <p:spPr bwMode="auto">
                <a:xfrm>
                  <a:off x="4528" y="1666"/>
                  <a:ext cx="132" cy="1"/>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7" name="Rectangle 801"/>
                <p:cNvSpPr>
                  <a:spLocks noChangeArrowheads="1"/>
                </p:cNvSpPr>
                <p:nvPr/>
              </p:nvSpPr>
              <p:spPr bwMode="auto">
                <a:xfrm>
                  <a:off x="4528" y="1419"/>
                  <a:ext cx="2" cy="247"/>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8" name="Rectangle 802"/>
                <p:cNvSpPr>
                  <a:spLocks noChangeArrowheads="1"/>
                </p:cNvSpPr>
                <p:nvPr/>
              </p:nvSpPr>
              <p:spPr bwMode="auto">
                <a:xfrm>
                  <a:off x="4658" y="1419"/>
                  <a:ext cx="2" cy="247"/>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89" name="Rectangle 803"/>
                <p:cNvSpPr>
                  <a:spLocks noChangeArrowheads="1"/>
                </p:cNvSpPr>
                <p:nvPr/>
              </p:nvSpPr>
              <p:spPr bwMode="auto">
                <a:xfrm>
                  <a:off x="4530" y="1419"/>
                  <a:ext cx="128" cy="2"/>
                </a:xfrm>
                <a:prstGeom prst="rect">
                  <a:avLst/>
                </a:prstGeom>
                <a:solidFill>
                  <a:srgbClr val="E583A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0" name="Rectangle 804"/>
                <p:cNvSpPr>
                  <a:spLocks noChangeArrowheads="1"/>
                </p:cNvSpPr>
                <p:nvPr/>
              </p:nvSpPr>
              <p:spPr bwMode="auto">
                <a:xfrm>
                  <a:off x="4530" y="1664"/>
                  <a:ext cx="128" cy="2"/>
                </a:xfrm>
                <a:prstGeom prst="rect">
                  <a:avLst/>
                </a:prstGeom>
                <a:solidFill>
                  <a:srgbClr val="E583A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1" name="Rectangle 805"/>
                <p:cNvSpPr>
                  <a:spLocks noChangeArrowheads="1"/>
                </p:cNvSpPr>
                <p:nvPr/>
              </p:nvSpPr>
              <p:spPr bwMode="auto">
                <a:xfrm>
                  <a:off x="4530" y="1421"/>
                  <a:ext cx="128" cy="1"/>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2" name="Rectangle 806"/>
                <p:cNvSpPr>
                  <a:spLocks noChangeArrowheads="1"/>
                </p:cNvSpPr>
                <p:nvPr/>
              </p:nvSpPr>
              <p:spPr bwMode="auto">
                <a:xfrm>
                  <a:off x="4530" y="1662"/>
                  <a:ext cx="128" cy="2"/>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3" name="Rectangle 807"/>
                <p:cNvSpPr>
                  <a:spLocks noChangeArrowheads="1"/>
                </p:cNvSpPr>
                <p:nvPr/>
              </p:nvSpPr>
              <p:spPr bwMode="auto">
                <a:xfrm>
                  <a:off x="4530" y="1422"/>
                  <a:ext cx="1" cy="240"/>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4" name="Rectangle 808"/>
                <p:cNvSpPr>
                  <a:spLocks noChangeArrowheads="1"/>
                </p:cNvSpPr>
                <p:nvPr/>
              </p:nvSpPr>
              <p:spPr bwMode="auto">
                <a:xfrm>
                  <a:off x="4657" y="1422"/>
                  <a:ext cx="1" cy="240"/>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5" name="Rectangle 809"/>
                <p:cNvSpPr>
                  <a:spLocks noChangeArrowheads="1"/>
                </p:cNvSpPr>
                <p:nvPr/>
              </p:nvSpPr>
              <p:spPr bwMode="auto">
                <a:xfrm>
                  <a:off x="4531" y="1422"/>
                  <a:ext cx="126" cy="2"/>
                </a:xfrm>
                <a:prstGeom prst="rect">
                  <a:avLst/>
                </a:prstGeom>
                <a:solidFill>
                  <a:srgbClr val="E281A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6" name="Rectangle 810"/>
                <p:cNvSpPr>
                  <a:spLocks noChangeArrowheads="1"/>
                </p:cNvSpPr>
                <p:nvPr/>
              </p:nvSpPr>
              <p:spPr bwMode="auto">
                <a:xfrm>
                  <a:off x="4531" y="1661"/>
                  <a:ext cx="126" cy="1"/>
                </a:xfrm>
                <a:prstGeom prst="rect">
                  <a:avLst/>
                </a:prstGeom>
                <a:solidFill>
                  <a:srgbClr val="E281A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7" name="Rectangle 811"/>
                <p:cNvSpPr>
                  <a:spLocks noChangeArrowheads="1"/>
                </p:cNvSpPr>
                <p:nvPr/>
              </p:nvSpPr>
              <p:spPr bwMode="auto">
                <a:xfrm>
                  <a:off x="4531" y="1424"/>
                  <a:ext cx="126" cy="2"/>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8" name="Rectangle 812"/>
                <p:cNvSpPr>
                  <a:spLocks noChangeArrowheads="1"/>
                </p:cNvSpPr>
                <p:nvPr/>
              </p:nvSpPr>
              <p:spPr bwMode="auto">
                <a:xfrm>
                  <a:off x="4531" y="1659"/>
                  <a:ext cx="126" cy="2"/>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99" name="Rectangle 813"/>
                <p:cNvSpPr>
                  <a:spLocks noChangeArrowheads="1"/>
                </p:cNvSpPr>
                <p:nvPr/>
              </p:nvSpPr>
              <p:spPr bwMode="auto">
                <a:xfrm>
                  <a:off x="4531" y="1426"/>
                  <a:ext cx="2" cy="233"/>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0" name="Rectangle 814"/>
                <p:cNvSpPr>
                  <a:spLocks noChangeArrowheads="1"/>
                </p:cNvSpPr>
                <p:nvPr/>
              </p:nvSpPr>
              <p:spPr bwMode="auto">
                <a:xfrm>
                  <a:off x="4655" y="1426"/>
                  <a:ext cx="2" cy="233"/>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1" name="Rectangle 815"/>
                <p:cNvSpPr>
                  <a:spLocks noChangeArrowheads="1"/>
                </p:cNvSpPr>
                <p:nvPr/>
              </p:nvSpPr>
              <p:spPr bwMode="auto">
                <a:xfrm>
                  <a:off x="4533" y="1426"/>
                  <a:ext cx="122" cy="1"/>
                </a:xfrm>
                <a:prstGeom prst="rect">
                  <a:avLst/>
                </a:prstGeom>
                <a:solidFill>
                  <a:srgbClr val="DF7F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2" name="Rectangle 816"/>
                <p:cNvSpPr>
                  <a:spLocks noChangeArrowheads="1"/>
                </p:cNvSpPr>
                <p:nvPr/>
              </p:nvSpPr>
              <p:spPr bwMode="auto">
                <a:xfrm>
                  <a:off x="4533" y="1658"/>
                  <a:ext cx="122" cy="1"/>
                </a:xfrm>
                <a:prstGeom prst="rect">
                  <a:avLst/>
                </a:prstGeom>
                <a:solidFill>
                  <a:srgbClr val="DF7F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3" name="Rectangle 817"/>
                <p:cNvSpPr>
                  <a:spLocks noChangeArrowheads="1"/>
                </p:cNvSpPr>
                <p:nvPr/>
              </p:nvSpPr>
              <p:spPr bwMode="auto">
                <a:xfrm>
                  <a:off x="4533" y="1427"/>
                  <a:ext cx="122" cy="2"/>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4" name="Rectangle 818"/>
                <p:cNvSpPr>
                  <a:spLocks noChangeArrowheads="1"/>
                </p:cNvSpPr>
                <p:nvPr/>
              </p:nvSpPr>
              <p:spPr bwMode="auto">
                <a:xfrm>
                  <a:off x="4533" y="1656"/>
                  <a:ext cx="122" cy="2"/>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5" name="Rectangle 819"/>
                <p:cNvSpPr>
                  <a:spLocks noChangeArrowheads="1"/>
                </p:cNvSpPr>
                <p:nvPr/>
              </p:nvSpPr>
              <p:spPr bwMode="auto">
                <a:xfrm>
                  <a:off x="4533" y="1429"/>
                  <a:ext cx="1" cy="227"/>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6" name="Rectangle 820"/>
                <p:cNvSpPr>
                  <a:spLocks noChangeArrowheads="1"/>
                </p:cNvSpPr>
                <p:nvPr/>
              </p:nvSpPr>
              <p:spPr bwMode="auto">
                <a:xfrm>
                  <a:off x="4653" y="1429"/>
                  <a:ext cx="2" cy="227"/>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7" name="Rectangle 821"/>
                <p:cNvSpPr>
                  <a:spLocks noChangeArrowheads="1"/>
                </p:cNvSpPr>
                <p:nvPr/>
              </p:nvSpPr>
              <p:spPr bwMode="auto">
                <a:xfrm>
                  <a:off x="4534" y="1429"/>
                  <a:ext cx="119" cy="2"/>
                </a:xfrm>
                <a:prstGeom prst="rect">
                  <a:avLst/>
                </a:prstGeom>
                <a:solidFill>
                  <a:srgbClr val="DC7C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8" name="Rectangle 822"/>
                <p:cNvSpPr>
                  <a:spLocks noChangeArrowheads="1"/>
                </p:cNvSpPr>
                <p:nvPr/>
              </p:nvSpPr>
              <p:spPr bwMode="auto">
                <a:xfrm>
                  <a:off x="4534" y="1654"/>
                  <a:ext cx="119" cy="2"/>
                </a:xfrm>
                <a:prstGeom prst="rect">
                  <a:avLst/>
                </a:prstGeom>
                <a:solidFill>
                  <a:srgbClr val="DC7C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09" name="Rectangle 823"/>
                <p:cNvSpPr>
                  <a:spLocks noChangeArrowheads="1"/>
                </p:cNvSpPr>
                <p:nvPr/>
              </p:nvSpPr>
              <p:spPr bwMode="auto">
                <a:xfrm>
                  <a:off x="4534" y="1431"/>
                  <a:ext cx="119" cy="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0" name="Rectangle 824"/>
                <p:cNvSpPr>
                  <a:spLocks noChangeArrowheads="1"/>
                </p:cNvSpPr>
                <p:nvPr/>
              </p:nvSpPr>
              <p:spPr bwMode="auto">
                <a:xfrm>
                  <a:off x="4534" y="1653"/>
                  <a:ext cx="119" cy="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1" name="Rectangle 825"/>
                <p:cNvSpPr>
                  <a:spLocks noChangeArrowheads="1"/>
                </p:cNvSpPr>
                <p:nvPr/>
              </p:nvSpPr>
              <p:spPr bwMode="auto">
                <a:xfrm>
                  <a:off x="4534" y="1432"/>
                  <a:ext cx="2" cy="22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2" name="Rectangle 826"/>
                <p:cNvSpPr>
                  <a:spLocks noChangeArrowheads="1"/>
                </p:cNvSpPr>
                <p:nvPr/>
              </p:nvSpPr>
              <p:spPr bwMode="auto">
                <a:xfrm>
                  <a:off x="4652" y="1432"/>
                  <a:ext cx="1" cy="22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3" name="Rectangle 827"/>
                <p:cNvSpPr>
                  <a:spLocks noChangeArrowheads="1"/>
                </p:cNvSpPr>
                <p:nvPr/>
              </p:nvSpPr>
              <p:spPr bwMode="auto">
                <a:xfrm>
                  <a:off x="4536" y="1432"/>
                  <a:ext cx="116" cy="2"/>
                </a:xfrm>
                <a:prstGeom prst="rect">
                  <a:avLst/>
                </a:prstGeom>
                <a:solidFill>
                  <a:srgbClr val="D97AA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4" name="Rectangle 828"/>
                <p:cNvSpPr>
                  <a:spLocks noChangeArrowheads="1"/>
                </p:cNvSpPr>
                <p:nvPr/>
              </p:nvSpPr>
              <p:spPr bwMode="auto">
                <a:xfrm>
                  <a:off x="4536" y="1651"/>
                  <a:ext cx="116" cy="2"/>
                </a:xfrm>
                <a:prstGeom prst="rect">
                  <a:avLst/>
                </a:prstGeom>
                <a:solidFill>
                  <a:srgbClr val="D97AA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5" name="Rectangle 829"/>
                <p:cNvSpPr>
                  <a:spLocks noChangeArrowheads="1"/>
                </p:cNvSpPr>
                <p:nvPr/>
              </p:nvSpPr>
              <p:spPr bwMode="auto">
                <a:xfrm>
                  <a:off x="4536" y="1434"/>
                  <a:ext cx="116" cy="1"/>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6" name="Rectangle 830"/>
                <p:cNvSpPr>
                  <a:spLocks noChangeArrowheads="1"/>
                </p:cNvSpPr>
                <p:nvPr/>
              </p:nvSpPr>
              <p:spPr bwMode="auto">
                <a:xfrm>
                  <a:off x="4536" y="1650"/>
                  <a:ext cx="116" cy="1"/>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7" name="Rectangle 831"/>
                <p:cNvSpPr>
                  <a:spLocks noChangeArrowheads="1"/>
                </p:cNvSpPr>
                <p:nvPr/>
              </p:nvSpPr>
              <p:spPr bwMode="auto">
                <a:xfrm>
                  <a:off x="4536" y="1435"/>
                  <a:ext cx="2" cy="215"/>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8" name="Rectangle 832"/>
                <p:cNvSpPr>
                  <a:spLocks noChangeArrowheads="1"/>
                </p:cNvSpPr>
                <p:nvPr/>
              </p:nvSpPr>
              <p:spPr bwMode="auto">
                <a:xfrm>
                  <a:off x="4650" y="1435"/>
                  <a:ext cx="2" cy="215"/>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9" name="Rectangle 833"/>
                <p:cNvSpPr>
                  <a:spLocks noChangeArrowheads="1"/>
                </p:cNvSpPr>
                <p:nvPr/>
              </p:nvSpPr>
              <p:spPr bwMode="auto">
                <a:xfrm>
                  <a:off x="4538" y="1435"/>
                  <a:ext cx="112" cy="2"/>
                </a:xfrm>
                <a:prstGeom prst="rect">
                  <a:avLst/>
                </a:prstGeom>
                <a:solidFill>
                  <a:srgbClr val="D6779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0" name="Rectangle 834"/>
                <p:cNvSpPr>
                  <a:spLocks noChangeArrowheads="1"/>
                </p:cNvSpPr>
                <p:nvPr/>
              </p:nvSpPr>
              <p:spPr bwMode="auto">
                <a:xfrm>
                  <a:off x="4538" y="1648"/>
                  <a:ext cx="112" cy="2"/>
                </a:xfrm>
                <a:prstGeom prst="rect">
                  <a:avLst/>
                </a:prstGeom>
                <a:solidFill>
                  <a:srgbClr val="D6779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1" name="Rectangle 835"/>
                <p:cNvSpPr>
                  <a:spLocks noChangeArrowheads="1"/>
                </p:cNvSpPr>
                <p:nvPr/>
              </p:nvSpPr>
              <p:spPr bwMode="auto">
                <a:xfrm>
                  <a:off x="4538" y="1437"/>
                  <a:ext cx="112" cy="2"/>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2" name="Rectangle 836"/>
                <p:cNvSpPr>
                  <a:spLocks noChangeArrowheads="1"/>
                </p:cNvSpPr>
                <p:nvPr/>
              </p:nvSpPr>
              <p:spPr bwMode="auto">
                <a:xfrm>
                  <a:off x="4538" y="1646"/>
                  <a:ext cx="112" cy="2"/>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3" name="Rectangle 837"/>
                <p:cNvSpPr>
                  <a:spLocks noChangeArrowheads="1"/>
                </p:cNvSpPr>
                <p:nvPr/>
              </p:nvSpPr>
              <p:spPr bwMode="auto">
                <a:xfrm>
                  <a:off x="4538" y="1439"/>
                  <a:ext cx="2" cy="207"/>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4" name="Rectangle 838"/>
                <p:cNvSpPr>
                  <a:spLocks noChangeArrowheads="1"/>
                </p:cNvSpPr>
                <p:nvPr/>
              </p:nvSpPr>
              <p:spPr bwMode="auto">
                <a:xfrm>
                  <a:off x="4648" y="1439"/>
                  <a:ext cx="2" cy="207"/>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5" name="Rectangle 839"/>
                <p:cNvSpPr>
                  <a:spLocks noChangeArrowheads="1"/>
                </p:cNvSpPr>
                <p:nvPr/>
              </p:nvSpPr>
              <p:spPr bwMode="auto">
                <a:xfrm>
                  <a:off x="4540" y="1439"/>
                  <a:ext cx="108" cy="1"/>
                </a:xfrm>
                <a:prstGeom prst="rect">
                  <a:avLst/>
                </a:prstGeom>
                <a:solidFill>
                  <a:srgbClr val="D3749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6" name="Rectangle 840"/>
                <p:cNvSpPr>
                  <a:spLocks noChangeArrowheads="1"/>
                </p:cNvSpPr>
                <p:nvPr/>
              </p:nvSpPr>
              <p:spPr bwMode="auto">
                <a:xfrm>
                  <a:off x="4540" y="1645"/>
                  <a:ext cx="108" cy="1"/>
                </a:xfrm>
                <a:prstGeom prst="rect">
                  <a:avLst/>
                </a:prstGeom>
                <a:solidFill>
                  <a:srgbClr val="D3749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7" name="Rectangle 841"/>
                <p:cNvSpPr>
                  <a:spLocks noChangeArrowheads="1"/>
                </p:cNvSpPr>
                <p:nvPr/>
              </p:nvSpPr>
              <p:spPr bwMode="auto">
                <a:xfrm>
                  <a:off x="4540" y="1440"/>
                  <a:ext cx="108" cy="2"/>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8" name="Rectangle 842"/>
                <p:cNvSpPr>
                  <a:spLocks noChangeArrowheads="1"/>
                </p:cNvSpPr>
                <p:nvPr/>
              </p:nvSpPr>
              <p:spPr bwMode="auto">
                <a:xfrm>
                  <a:off x="4540" y="1643"/>
                  <a:ext cx="108" cy="2"/>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29" name="Rectangle 843"/>
                <p:cNvSpPr>
                  <a:spLocks noChangeArrowheads="1"/>
                </p:cNvSpPr>
                <p:nvPr/>
              </p:nvSpPr>
              <p:spPr bwMode="auto">
                <a:xfrm>
                  <a:off x="4540" y="1442"/>
                  <a:ext cx="2" cy="201"/>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0" name="Rectangle 844"/>
                <p:cNvSpPr>
                  <a:spLocks noChangeArrowheads="1"/>
                </p:cNvSpPr>
                <p:nvPr/>
              </p:nvSpPr>
              <p:spPr bwMode="auto">
                <a:xfrm>
                  <a:off x="4646" y="1442"/>
                  <a:ext cx="2" cy="201"/>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1" name="Rectangle 845"/>
                <p:cNvSpPr>
                  <a:spLocks noChangeArrowheads="1"/>
                </p:cNvSpPr>
                <p:nvPr/>
              </p:nvSpPr>
              <p:spPr bwMode="auto">
                <a:xfrm>
                  <a:off x="4542" y="1442"/>
                  <a:ext cx="104" cy="1"/>
                </a:xfrm>
                <a:prstGeom prst="rect">
                  <a:avLst/>
                </a:prstGeom>
                <a:solidFill>
                  <a:srgbClr val="D072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2" name="Rectangle 846"/>
                <p:cNvSpPr>
                  <a:spLocks noChangeArrowheads="1"/>
                </p:cNvSpPr>
                <p:nvPr/>
              </p:nvSpPr>
              <p:spPr bwMode="auto">
                <a:xfrm>
                  <a:off x="4542" y="1642"/>
                  <a:ext cx="104" cy="1"/>
                </a:xfrm>
                <a:prstGeom prst="rect">
                  <a:avLst/>
                </a:prstGeom>
                <a:solidFill>
                  <a:srgbClr val="D072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3" name="Rectangle 847"/>
                <p:cNvSpPr>
                  <a:spLocks noChangeArrowheads="1"/>
                </p:cNvSpPr>
                <p:nvPr/>
              </p:nvSpPr>
              <p:spPr bwMode="auto">
                <a:xfrm>
                  <a:off x="4542" y="1443"/>
                  <a:ext cx="104" cy="2"/>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4" name="Rectangle 848"/>
                <p:cNvSpPr>
                  <a:spLocks noChangeArrowheads="1"/>
                </p:cNvSpPr>
                <p:nvPr/>
              </p:nvSpPr>
              <p:spPr bwMode="auto">
                <a:xfrm>
                  <a:off x="4542" y="1640"/>
                  <a:ext cx="104" cy="2"/>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5" name="Rectangle 849"/>
                <p:cNvSpPr>
                  <a:spLocks noChangeArrowheads="1"/>
                </p:cNvSpPr>
                <p:nvPr/>
              </p:nvSpPr>
              <p:spPr bwMode="auto">
                <a:xfrm>
                  <a:off x="4542" y="1445"/>
                  <a:ext cx="1" cy="195"/>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6" name="Rectangle 850"/>
                <p:cNvSpPr>
                  <a:spLocks noChangeArrowheads="1"/>
                </p:cNvSpPr>
                <p:nvPr/>
              </p:nvSpPr>
              <p:spPr bwMode="auto">
                <a:xfrm>
                  <a:off x="4645" y="1445"/>
                  <a:ext cx="1" cy="195"/>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7" name="Rectangle 851"/>
                <p:cNvSpPr>
                  <a:spLocks noChangeArrowheads="1"/>
                </p:cNvSpPr>
                <p:nvPr/>
              </p:nvSpPr>
              <p:spPr bwMode="auto">
                <a:xfrm>
                  <a:off x="4543" y="1445"/>
                  <a:ext cx="102" cy="2"/>
                </a:xfrm>
                <a:prstGeom prst="rect">
                  <a:avLst/>
                </a:prstGeom>
                <a:solidFill>
                  <a:srgbClr val="CC6E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8" name="Rectangle 852"/>
                <p:cNvSpPr>
                  <a:spLocks noChangeArrowheads="1"/>
                </p:cNvSpPr>
                <p:nvPr/>
              </p:nvSpPr>
              <p:spPr bwMode="auto">
                <a:xfrm>
                  <a:off x="4543" y="1638"/>
                  <a:ext cx="102" cy="2"/>
                </a:xfrm>
                <a:prstGeom prst="rect">
                  <a:avLst/>
                </a:prstGeom>
                <a:solidFill>
                  <a:srgbClr val="CC6E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39" name="Rectangle 853"/>
                <p:cNvSpPr>
                  <a:spLocks noChangeArrowheads="1"/>
                </p:cNvSpPr>
                <p:nvPr/>
              </p:nvSpPr>
              <p:spPr bwMode="auto">
                <a:xfrm>
                  <a:off x="4543" y="1447"/>
                  <a:ext cx="102" cy="1"/>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0" name="Rectangle 854"/>
                <p:cNvSpPr>
                  <a:spLocks noChangeArrowheads="1"/>
                </p:cNvSpPr>
                <p:nvPr/>
              </p:nvSpPr>
              <p:spPr bwMode="auto">
                <a:xfrm>
                  <a:off x="4543" y="1637"/>
                  <a:ext cx="102" cy="1"/>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1" name="Rectangle 855"/>
                <p:cNvSpPr>
                  <a:spLocks noChangeArrowheads="1"/>
                </p:cNvSpPr>
                <p:nvPr/>
              </p:nvSpPr>
              <p:spPr bwMode="auto">
                <a:xfrm>
                  <a:off x="4543" y="1448"/>
                  <a:ext cx="2" cy="189"/>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2" name="Rectangle 856"/>
                <p:cNvSpPr>
                  <a:spLocks noChangeArrowheads="1"/>
                </p:cNvSpPr>
                <p:nvPr/>
              </p:nvSpPr>
              <p:spPr bwMode="auto">
                <a:xfrm>
                  <a:off x="4643" y="1448"/>
                  <a:ext cx="2" cy="189"/>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3" name="Rectangle 857"/>
                <p:cNvSpPr>
                  <a:spLocks noChangeArrowheads="1"/>
                </p:cNvSpPr>
                <p:nvPr/>
              </p:nvSpPr>
              <p:spPr bwMode="auto">
                <a:xfrm>
                  <a:off x="4545" y="1448"/>
                  <a:ext cx="98" cy="2"/>
                </a:xfrm>
                <a:prstGeom prst="rect">
                  <a:avLst/>
                </a:prstGeom>
                <a:solidFill>
                  <a:srgbClr val="C96B8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4" name="Rectangle 858"/>
                <p:cNvSpPr>
                  <a:spLocks noChangeArrowheads="1"/>
                </p:cNvSpPr>
                <p:nvPr/>
              </p:nvSpPr>
              <p:spPr bwMode="auto">
                <a:xfrm>
                  <a:off x="4545" y="1635"/>
                  <a:ext cx="98" cy="2"/>
                </a:xfrm>
                <a:prstGeom prst="rect">
                  <a:avLst/>
                </a:prstGeom>
                <a:solidFill>
                  <a:srgbClr val="C96B8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5" name="Rectangle 859"/>
                <p:cNvSpPr>
                  <a:spLocks noChangeArrowheads="1"/>
                </p:cNvSpPr>
                <p:nvPr/>
              </p:nvSpPr>
              <p:spPr bwMode="auto">
                <a:xfrm>
                  <a:off x="4545" y="1450"/>
                  <a:ext cx="98" cy="1"/>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6" name="Rectangle 860"/>
                <p:cNvSpPr>
                  <a:spLocks noChangeArrowheads="1"/>
                </p:cNvSpPr>
                <p:nvPr/>
              </p:nvSpPr>
              <p:spPr bwMode="auto">
                <a:xfrm>
                  <a:off x="4545" y="1633"/>
                  <a:ext cx="98" cy="2"/>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7" name="Rectangle 861"/>
                <p:cNvSpPr>
                  <a:spLocks noChangeArrowheads="1"/>
                </p:cNvSpPr>
                <p:nvPr/>
              </p:nvSpPr>
              <p:spPr bwMode="auto">
                <a:xfrm>
                  <a:off x="4545" y="1451"/>
                  <a:ext cx="1" cy="182"/>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8" name="Rectangle 862"/>
                <p:cNvSpPr>
                  <a:spLocks noChangeArrowheads="1"/>
                </p:cNvSpPr>
                <p:nvPr/>
              </p:nvSpPr>
              <p:spPr bwMode="auto">
                <a:xfrm>
                  <a:off x="4641" y="1451"/>
                  <a:ext cx="2" cy="182"/>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49" name="Rectangle 863"/>
                <p:cNvSpPr>
                  <a:spLocks noChangeArrowheads="1"/>
                </p:cNvSpPr>
                <p:nvPr/>
              </p:nvSpPr>
              <p:spPr bwMode="auto">
                <a:xfrm>
                  <a:off x="4546" y="1451"/>
                  <a:ext cx="95" cy="2"/>
                </a:xfrm>
                <a:prstGeom prst="rect">
                  <a:avLst/>
                </a:prstGeom>
                <a:solidFill>
                  <a:srgbClr val="C6688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0" name="Rectangle 864"/>
                <p:cNvSpPr>
                  <a:spLocks noChangeArrowheads="1"/>
                </p:cNvSpPr>
                <p:nvPr/>
              </p:nvSpPr>
              <p:spPr bwMode="auto">
                <a:xfrm>
                  <a:off x="4546" y="1632"/>
                  <a:ext cx="95" cy="1"/>
                </a:xfrm>
                <a:prstGeom prst="rect">
                  <a:avLst/>
                </a:prstGeom>
                <a:solidFill>
                  <a:srgbClr val="C6688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1" name="Rectangle 865"/>
                <p:cNvSpPr>
                  <a:spLocks noChangeArrowheads="1"/>
                </p:cNvSpPr>
                <p:nvPr/>
              </p:nvSpPr>
              <p:spPr bwMode="auto">
                <a:xfrm>
                  <a:off x="4546" y="1453"/>
                  <a:ext cx="95" cy="2"/>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2" name="Rectangle 866"/>
                <p:cNvSpPr>
                  <a:spLocks noChangeArrowheads="1"/>
                </p:cNvSpPr>
                <p:nvPr/>
              </p:nvSpPr>
              <p:spPr bwMode="auto">
                <a:xfrm>
                  <a:off x="4546" y="1630"/>
                  <a:ext cx="95" cy="2"/>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3" name="Rectangle 867"/>
                <p:cNvSpPr>
                  <a:spLocks noChangeArrowheads="1"/>
                </p:cNvSpPr>
                <p:nvPr/>
              </p:nvSpPr>
              <p:spPr bwMode="auto">
                <a:xfrm>
                  <a:off x="4546" y="1455"/>
                  <a:ext cx="2" cy="175"/>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4" name="Rectangle 868"/>
                <p:cNvSpPr>
                  <a:spLocks noChangeArrowheads="1"/>
                </p:cNvSpPr>
                <p:nvPr/>
              </p:nvSpPr>
              <p:spPr bwMode="auto">
                <a:xfrm>
                  <a:off x="4640" y="1455"/>
                  <a:ext cx="1" cy="175"/>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5" name="Rectangle 869"/>
                <p:cNvSpPr>
                  <a:spLocks noChangeArrowheads="1"/>
                </p:cNvSpPr>
                <p:nvPr/>
              </p:nvSpPr>
              <p:spPr bwMode="auto">
                <a:xfrm>
                  <a:off x="4548" y="1455"/>
                  <a:ext cx="92" cy="1"/>
                </a:xfrm>
                <a:prstGeom prst="rect">
                  <a:avLst/>
                </a:prstGeom>
                <a:solidFill>
                  <a:srgbClr val="C265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6" name="Rectangle 870"/>
                <p:cNvSpPr>
                  <a:spLocks noChangeArrowheads="1"/>
                </p:cNvSpPr>
                <p:nvPr/>
              </p:nvSpPr>
              <p:spPr bwMode="auto">
                <a:xfrm>
                  <a:off x="4548" y="1629"/>
                  <a:ext cx="92" cy="1"/>
                </a:xfrm>
                <a:prstGeom prst="rect">
                  <a:avLst/>
                </a:prstGeom>
                <a:solidFill>
                  <a:srgbClr val="C265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7" name="Rectangle 871"/>
                <p:cNvSpPr>
                  <a:spLocks noChangeArrowheads="1"/>
                </p:cNvSpPr>
                <p:nvPr/>
              </p:nvSpPr>
              <p:spPr bwMode="auto">
                <a:xfrm>
                  <a:off x="4548" y="1456"/>
                  <a:ext cx="92" cy="2"/>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8" name="Rectangle 872"/>
                <p:cNvSpPr>
                  <a:spLocks noChangeArrowheads="1"/>
                </p:cNvSpPr>
                <p:nvPr/>
              </p:nvSpPr>
              <p:spPr bwMode="auto">
                <a:xfrm>
                  <a:off x="4548" y="1627"/>
                  <a:ext cx="92" cy="2"/>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59" name="Rectangle 873"/>
                <p:cNvSpPr>
                  <a:spLocks noChangeArrowheads="1"/>
                </p:cNvSpPr>
                <p:nvPr/>
              </p:nvSpPr>
              <p:spPr bwMode="auto">
                <a:xfrm>
                  <a:off x="4548" y="1458"/>
                  <a:ext cx="2" cy="169"/>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0" name="Rectangle 874"/>
                <p:cNvSpPr>
                  <a:spLocks noChangeArrowheads="1"/>
                </p:cNvSpPr>
                <p:nvPr/>
              </p:nvSpPr>
              <p:spPr bwMode="auto">
                <a:xfrm>
                  <a:off x="4638" y="1458"/>
                  <a:ext cx="2" cy="169"/>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1" name="Rectangle 875"/>
                <p:cNvSpPr>
                  <a:spLocks noChangeArrowheads="1"/>
                </p:cNvSpPr>
                <p:nvPr/>
              </p:nvSpPr>
              <p:spPr bwMode="auto">
                <a:xfrm>
                  <a:off x="4550" y="1458"/>
                  <a:ext cx="88" cy="2"/>
                </a:xfrm>
                <a:prstGeom prst="rect">
                  <a:avLst/>
                </a:prstGeom>
                <a:solidFill>
                  <a:srgbClr val="BE62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2" name="Rectangle 876"/>
                <p:cNvSpPr>
                  <a:spLocks noChangeArrowheads="1"/>
                </p:cNvSpPr>
                <p:nvPr/>
              </p:nvSpPr>
              <p:spPr bwMode="auto">
                <a:xfrm>
                  <a:off x="4550" y="1625"/>
                  <a:ext cx="88" cy="2"/>
                </a:xfrm>
                <a:prstGeom prst="rect">
                  <a:avLst/>
                </a:prstGeom>
                <a:solidFill>
                  <a:srgbClr val="BE62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3" name="Rectangle 877"/>
                <p:cNvSpPr>
                  <a:spLocks noChangeArrowheads="1"/>
                </p:cNvSpPr>
                <p:nvPr/>
              </p:nvSpPr>
              <p:spPr bwMode="auto">
                <a:xfrm>
                  <a:off x="4550" y="1460"/>
                  <a:ext cx="88" cy="1"/>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4" name="Rectangle 878"/>
                <p:cNvSpPr>
                  <a:spLocks noChangeArrowheads="1"/>
                </p:cNvSpPr>
                <p:nvPr/>
              </p:nvSpPr>
              <p:spPr bwMode="auto">
                <a:xfrm>
                  <a:off x="4550" y="1624"/>
                  <a:ext cx="88" cy="1"/>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5" name="Rectangle 879"/>
                <p:cNvSpPr>
                  <a:spLocks noChangeArrowheads="1"/>
                </p:cNvSpPr>
                <p:nvPr/>
              </p:nvSpPr>
              <p:spPr bwMode="auto">
                <a:xfrm>
                  <a:off x="4550" y="1461"/>
                  <a:ext cx="1" cy="163"/>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6" name="Rectangle 880"/>
                <p:cNvSpPr>
                  <a:spLocks noChangeArrowheads="1"/>
                </p:cNvSpPr>
                <p:nvPr/>
              </p:nvSpPr>
              <p:spPr bwMode="auto">
                <a:xfrm>
                  <a:off x="4637" y="1461"/>
                  <a:ext cx="1" cy="163"/>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7" name="Rectangle 881"/>
                <p:cNvSpPr>
                  <a:spLocks noChangeArrowheads="1"/>
                </p:cNvSpPr>
                <p:nvPr/>
              </p:nvSpPr>
              <p:spPr bwMode="auto">
                <a:xfrm>
                  <a:off x="4551" y="1461"/>
                  <a:ext cx="86" cy="2"/>
                </a:xfrm>
                <a:prstGeom prst="rect">
                  <a:avLst/>
                </a:prstGeom>
                <a:solidFill>
                  <a:srgbClr val="BA5E7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68" name="Rectangle 882"/>
                <p:cNvSpPr>
                  <a:spLocks noChangeArrowheads="1"/>
                </p:cNvSpPr>
                <p:nvPr/>
              </p:nvSpPr>
              <p:spPr bwMode="auto">
                <a:xfrm>
                  <a:off x="4551" y="1622"/>
                  <a:ext cx="86" cy="2"/>
                </a:xfrm>
                <a:prstGeom prst="rect">
                  <a:avLst/>
                </a:prstGeom>
                <a:solidFill>
                  <a:srgbClr val="BA5E7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grpSp>
          <p:grpSp>
            <p:nvGrpSpPr>
              <p:cNvPr id="16" name="Group 883"/>
              <p:cNvGrpSpPr>
                <a:grpSpLocks/>
              </p:cNvGrpSpPr>
              <p:nvPr/>
            </p:nvGrpSpPr>
            <p:grpSpPr bwMode="auto">
              <a:xfrm>
                <a:off x="4497" y="1356"/>
                <a:ext cx="194" cy="374"/>
                <a:chOff x="4497" y="1356"/>
                <a:chExt cx="194" cy="374"/>
              </a:xfrm>
            </p:grpSpPr>
            <p:sp>
              <p:nvSpPr>
                <p:cNvPr id="269" name="Rectangle 884"/>
                <p:cNvSpPr>
                  <a:spLocks noChangeArrowheads="1"/>
                </p:cNvSpPr>
                <p:nvPr/>
              </p:nvSpPr>
              <p:spPr bwMode="auto">
                <a:xfrm>
                  <a:off x="4551" y="1463"/>
                  <a:ext cx="86" cy="1"/>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0" name="Rectangle 885"/>
                <p:cNvSpPr>
                  <a:spLocks noChangeArrowheads="1"/>
                </p:cNvSpPr>
                <p:nvPr/>
              </p:nvSpPr>
              <p:spPr bwMode="auto">
                <a:xfrm>
                  <a:off x="4551" y="1621"/>
                  <a:ext cx="86" cy="1"/>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1" name="Rectangle 886"/>
                <p:cNvSpPr>
                  <a:spLocks noChangeArrowheads="1"/>
                </p:cNvSpPr>
                <p:nvPr/>
              </p:nvSpPr>
              <p:spPr bwMode="auto">
                <a:xfrm>
                  <a:off x="4551" y="1464"/>
                  <a:ext cx="2" cy="157"/>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2" name="Rectangle 887"/>
                <p:cNvSpPr>
                  <a:spLocks noChangeArrowheads="1"/>
                </p:cNvSpPr>
                <p:nvPr/>
              </p:nvSpPr>
              <p:spPr bwMode="auto">
                <a:xfrm>
                  <a:off x="4635" y="1464"/>
                  <a:ext cx="2" cy="157"/>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3" name="Rectangle 888"/>
                <p:cNvSpPr>
                  <a:spLocks noChangeArrowheads="1"/>
                </p:cNvSpPr>
                <p:nvPr/>
              </p:nvSpPr>
              <p:spPr bwMode="auto">
                <a:xfrm>
                  <a:off x="4553" y="1464"/>
                  <a:ext cx="82" cy="2"/>
                </a:xfrm>
                <a:prstGeom prst="rect">
                  <a:avLst/>
                </a:prstGeom>
                <a:solidFill>
                  <a:srgbClr val="B75B7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4" name="Rectangle 889"/>
                <p:cNvSpPr>
                  <a:spLocks noChangeArrowheads="1"/>
                </p:cNvSpPr>
                <p:nvPr/>
              </p:nvSpPr>
              <p:spPr bwMode="auto">
                <a:xfrm>
                  <a:off x="4553" y="1619"/>
                  <a:ext cx="82" cy="2"/>
                </a:xfrm>
                <a:prstGeom prst="rect">
                  <a:avLst/>
                </a:prstGeom>
                <a:solidFill>
                  <a:srgbClr val="B75B7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5" name="Rectangle 890"/>
                <p:cNvSpPr>
                  <a:spLocks noChangeArrowheads="1"/>
                </p:cNvSpPr>
                <p:nvPr/>
              </p:nvSpPr>
              <p:spPr bwMode="auto">
                <a:xfrm>
                  <a:off x="4553" y="1466"/>
                  <a:ext cx="82" cy="2"/>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6" name="Rectangle 891"/>
                <p:cNvSpPr>
                  <a:spLocks noChangeArrowheads="1"/>
                </p:cNvSpPr>
                <p:nvPr/>
              </p:nvSpPr>
              <p:spPr bwMode="auto">
                <a:xfrm>
                  <a:off x="4553" y="1617"/>
                  <a:ext cx="82" cy="2"/>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7" name="Rectangle 892"/>
                <p:cNvSpPr>
                  <a:spLocks noChangeArrowheads="1"/>
                </p:cNvSpPr>
                <p:nvPr/>
              </p:nvSpPr>
              <p:spPr bwMode="auto">
                <a:xfrm>
                  <a:off x="4553" y="1468"/>
                  <a:ext cx="2" cy="149"/>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8" name="Rectangle 893"/>
                <p:cNvSpPr>
                  <a:spLocks noChangeArrowheads="1"/>
                </p:cNvSpPr>
                <p:nvPr/>
              </p:nvSpPr>
              <p:spPr bwMode="auto">
                <a:xfrm>
                  <a:off x="4633" y="1468"/>
                  <a:ext cx="2" cy="149"/>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9" name="Rectangle 894"/>
                <p:cNvSpPr>
                  <a:spLocks noChangeArrowheads="1"/>
                </p:cNvSpPr>
                <p:nvPr/>
              </p:nvSpPr>
              <p:spPr bwMode="auto">
                <a:xfrm>
                  <a:off x="4555" y="1468"/>
                  <a:ext cx="78" cy="1"/>
                </a:xfrm>
                <a:prstGeom prst="rect">
                  <a:avLst/>
                </a:prstGeom>
                <a:solidFill>
                  <a:srgbClr val="B4587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0" name="Rectangle 895"/>
                <p:cNvSpPr>
                  <a:spLocks noChangeArrowheads="1"/>
                </p:cNvSpPr>
                <p:nvPr/>
              </p:nvSpPr>
              <p:spPr bwMode="auto">
                <a:xfrm>
                  <a:off x="4555" y="1616"/>
                  <a:ext cx="78" cy="1"/>
                </a:xfrm>
                <a:prstGeom prst="rect">
                  <a:avLst/>
                </a:prstGeom>
                <a:solidFill>
                  <a:srgbClr val="B4587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1" name="Rectangle 896"/>
                <p:cNvSpPr>
                  <a:spLocks noChangeArrowheads="1"/>
                </p:cNvSpPr>
                <p:nvPr/>
              </p:nvSpPr>
              <p:spPr bwMode="auto">
                <a:xfrm>
                  <a:off x="4555" y="1469"/>
                  <a:ext cx="78" cy="2"/>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2" name="Rectangle 897"/>
                <p:cNvSpPr>
                  <a:spLocks noChangeArrowheads="1"/>
                </p:cNvSpPr>
                <p:nvPr/>
              </p:nvSpPr>
              <p:spPr bwMode="auto">
                <a:xfrm>
                  <a:off x="4555" y="1614"/>
                  <a:ext cx="78" cy="2"/>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3" name="Rectangle 898"/>
                <p:cNvSpPr>
                  <a:spLocks noChangeArrowheads="1"/>
                </p:cNvSpPr>
                <p:nvPr/>
              </p:nvSpPr>
              <p:spPr bwMode="auto">
                <a:xfrm>
                  <a:off x="4555" y="1471"/>
                  <a:ext cx="1" cy="143"/>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4" name="Rectangle 899"/>
                <p:cNvSpPr>
                  <a:spLocks noChangeArrowheads="1"/>
                </p:cNvSpPr>
                <p:nvPr/>
              </p:nvSpPr>
              <p:spPr bwMode="auto">
                <a:xfrm>
                  <a:off x="4632" y="1471"/>
                  <a:ext cx="1" cy="143"/>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5" name="Rectangle 900"/>
                <p:cNvSpPr>
                  <a:spLocks noChangeArrowheads="1"/>
                </p:cNvSpPr>
                <p:nvPr/>
              </p:nvSpPr>
              <p:spPr bwMode="auto">
                <a:xfrm>
                  <a:off x="4556" y="1471"/>
                  <a:ext cx="76" cy="1"/>
                </a:xfrm>
                <a:prstGeom prst="rect">
                  <a:avLst/>
                </a:prstGeom>
                <a:solidFill>
                  <a:srgbClr val="B0547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6" name="Rectangle 901"/>
                <p:cNvSpPr>
                  <a:spLocks noChangeArrowheads="1"/>
                </p:cNvSpPr>
                <p:nvPr/>
              </p:nvSpPr>
              <p:spPr bwMode="auto">
                <a:xfrm>
                  <a:off x="4556" y="1613"/>
                  <a:ext cx="76" cy="1"/>
                </a:xfrm>
                <a:prstGeom prst="rect">
                  <a:avLst/>
                </a:prstGeom>
                <a:solidFill>
                  <a:srgbClr val="B0547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7" name="Rectangle 902"/>
                <p:cNvSpPr>
                  <a:spLocks noChangeArrowheads="1"/>
                </p:cNvSpPr>
                <p:nvPr/>
              </p:nvSpPr>
              <p:spPr bwMode="auto">
                <a:xfrm>
                  <a:off x="4556" y="1472"/>
                  <a:ext cx="76" cy="2"/>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8" name="Rectangle 903"/>
                <p:cNvSpPr>
                  <a:spLocks noChangeArrowheads="1"/>
                </p:cNvSpPr>
                <p:nvPr/>
              </p:nvSpPr>
              <p:spPr bwMode="auto">
                <a:xfrm>
                  <a:off x="4556" y="1611"/>
                  <a:ext cx="76" cy="2"/>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9" name="Rectangle 904"/>
                <p:cNvSpPr>
                  <a:spLocks noChangeArrowheads="1"/>
                </p:cNvSpPr>
                <p:nvPr/>
              </p:nvSpPr>
              <p:spPr bwMode="auto">
                <a:xfrm>
                  <a:off x="4556" y="1474"/>
                  <a:ext cx="2" cy="137"/>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0" name="Rectangle 905"/>
                <p:cNvSpPr>
                  <a:spLocks noChangeArrowheads="1"/>
                </p:cNvSpPr>
                <p:nvPr/>
              </p:nvSpPr>
              <p:spPr bwMode="auto">
                <a:xfrm>
                  <a:off x="4630" y="1474"/>
                  <a:ext cx="2" cy="137"/>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1" name="Rectangle 906"/>
                <p:cNvSpPr>
                  <a:spLocks noChangeArrowheads="1"/>
                </p:cNvSpPr>
                <p:nvPr/>
              </p:nvSpPr>
              <p:spPr bwMode="auto">
                <a:xfrm>
                  <a:off x="4558" y="1474"/>
                  <a:ext cx="72" cy="2"/>
                </a:xfrm>
                <a:prstGeom prst="rect">
                  <a:avLst/>
                </a:prstGeom>
                <a:solidFill>
                  <a:srgbClr val="AD506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2" name="Rectangle 907"/>
                <p:cNvSpPr>
                  <a:spLocks noChangeArrowheads="1"/>
                </p:cNvSpPr>
                <p:nvPr/>
              </p:nvSpPr>
              <p:spPr bwMode="auto">
                <a:xfrm>
                  <a:off x="4558" y="1609"/>
                  <a:ext cx="72" cy="2"/>
                </a:xfrm>
                <a:prstGeom prst="rect">
                  <a:avLst/>
                </a:prstGeom>
                <a:solidFill>
                  <a:srgbClr val="AD506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3" name="Rectangle 908"/>
                <p:cNvSpPr>
                  <a:spLocks noChangeArrowheads="1"/>
                </p:cNvSpPr>
                <p:nvPr/>
              </p:nvSpPr>
              <p:spPr bwMode="auto">
                <a:xfrm>
                  <a:off x="4558" y="1476"/>
                  <a:ext cx="72" cy="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4" name="Rectangle 909"/>
                <p:cNvSpPr>
                  <a:spLocks noChangeArrowheads="1"/>
                </p:cNvSpPr>
                <p:nvPr/>
              </p:nvSpPr>
              <p:spPr bwMode="auto">
                <a:xfrm>
                  <a:off x="4558" y="1608"/>
                  <a:ext cx="72" cy="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5" name="Rectangle 910"/>
                <p:cNvSpPr>
                  <a:spLocks noChangeArrowheads="1"/>
                </p:cNvSpPr>
                <p:nvPr/>
              </p:nvSpPr>
              <p:spPr bwMode="auto">
                <a:xfrm>
                  <a:off x="4558" y="1477"/>
                  <a:ext cx="1" cy="13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6" name="Rectangle 911"/>
                <p:cNvSpPr>
                  <a:spLocks noChangeArrowheads="1"/>
                </p:cNvSpPr>
                <p:nvPr/>
              </p:nvSpPr>
              <p:spPr bwMode="auto">
                <a:xfrm>
                  <a:off x="4629" y="1477"/>
                  <a:ext cx="1" cy="13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7" name="Rectangle 912"/>
                <p:cNvSpPr>
                  <a:spLocks noChangeArrowheads="1"/>
                </p:cNvSpPr>
                <p:nvPr/>
              </p:nvSpPr>
              <p:spPr bwMode="auto">
                <a:xfrm>
                  <a:off x="4559" y="1477"/>
                  <a:ext cx="70" cy="2"/>
                </a:xfrm>
                <a:prstGeom prst="rect">
                  <a:avLst/>
                </a:prstGeom>
                <a:solidFill>
                  <a:srgbClr val="A94C6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8" name="Rectangle 913"/>
                <p:cNvSpPr>
                  <a:spLocks noChangeArrowheads="1"/>
                </p:cNvSpPr>
                <p:nvPr/>
              </p:nvSpPr>
              <p:spPr bwMode="auto">
                <a:xfrm>
                  <a:off x="4559" y="1606"/>
                  <a:ext cx="70" cy="2"/>
                </a:xfrm>
                <a:prstGeom prst="rect">
                  <a:avLst/>
                </a:prstGeom>
                <a:solidFill>
                  <a:srgbClr val="A94C6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9" name="Rectangle 914"/>
                <p:cNvSpPr>
                  <a:spLocks noChangeArrowheads="1"/>
                </p:cNvSpPr>
                <p:nvPr/>
              </p:nvSpPr>
              <p:spPr bwMode="auto">
                <a:xfrm>
                  <a:off x="4559" y="1479"/>
                  <a:ext cx="70" cy="1"/>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0" name="Rectangle 915"/>
                <p:cNvSpPr>
                  <a:spLocks noChangeArrowheads="1"/>
                </p:cNvSpPr>
                <p:nvPr/>
              </p:nvSpPr>
              <p:spPr bwMode="auto">
                <a:xfrm>
                  <a:off x="4559" y="1604"/>
                  <a:ext cx="70" cy="2"/>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1" name="Rectangle 916"/>
                <p:cNvSpPr>
                  <a:spLocks noChangeArrowheads="1"/>
                </p:cNvSpPr>
                <p:nvPr/>
              </p:nvSpPr>
              <p:spPr bwMode="auto">
                <a:xfrm>
                  <a:off x="4559" y="1480"/>
                  <a:ext cx="3" cy="124"/>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2" name="Rectangle 917"/>
                <p:cNvSpPr>
                  <a:spLocks noChangeArrowheads="1"/>
                </p:cNvSpPr>
                <p:nvPr/>
              </p:nvSpPr>
              <p:spPr bwMode="auto">
                <a:xfrm>
                  <a:off x="4626" y="1480"/>
                  <a:ext cx="3" cy="124"/>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3" name="Rectangle 918"/>
                <p:cNvSpPr>
                  <a:spLocks noChangeArrowheads="1"/>
                </p:cNvSpPr>
                <p:nvPr/>
              </p:nvSpPr>
              <p:spPr bwMode="auto">
                <a:xfrm>
                  <a:off x="4562" y="1480"/>
                  <a:ext cx="64" cy="2"/>
                </a:xfrm>
                <a:prstGeom prst="rect">
                  <a:avLst/>
                </a:prstGeom>
                <a:solidFill>
                  <a:srgbClr val="A6496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4" name="Rectangle 919"/>
                <p:cNvSpPr>
                  <a:spLocks noChangeArrowheads="1"/>
                </p:cNvSpPr>
                <p:nvPr/>
              </p:nvSpPr>
              <p:spPr bwMode="auto">
                <a:xfrm>
                  <a:off x="4562" y="1603"/>
                  <a:ext cx="64" cy="1"/>
                </a:xfrm>
                <a:prstGeom prst="rect">
                  <a:avLst/>
                </a:prstGeom>
                <a:solidFill>
                  <a:srgbClr val="A6496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5" name="Rectangle 920"/>
                <p:cNvSpPr>
                  <a:spLocks noChangeArrowheads="1"/>
                </p:cNvSpPr>
                <p:nvPr/>
              </p:nvSpPr>
              <p:spPr bwMode="auto">
                <a:xfrm>
                  <a:off x="4562" y="1482"/>
                  <a:ext cx="64" cy="2"/>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6" name="Rectangle 921"/>
                <p:cNvSpPr>
                  <a:spLocks noChangeArrowheads="1"/>
                </p:cNvSpPr>
                <p:nvPr/>
              </p:nvSpPr>
              <p:spPr bwMode="auto">
                <a:xfrm>
                  <a:off x="4562" y="1601"/>
                  <a:ext cx="64" cy="2"/>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7" name="Rectangle 922"/>
                <p:cNvSpPr>
                  <a:spLocks noChangeArrowheads="1"/>
                </p:cNvSpPr>
                <p:nvPr/>
              </p:nvSpPr>
              <p:spPr bwMode="auto">
                <a:xfrm>
                  <a:off x="4562" y="1484"/>
                  <a:ext cx="1" cy="117"/>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8" name="Rectangle 923"/>
                <p:cNvSpPr>
                  <a:spLocks noChangeArrowheads="1"/>
                </p:cNvSpPr>
                <p:nvPr/>
              </p:nvSpPr>
              <p:spPr bwMode="auto">
                <a:xfrm>
                  <a:off x="4625" y="1484"/>
                  <a:ext cx="1" cy="117"/>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9" name="Rectangle 924"/>
                <p:cNvSpPr>
                  <a:spLocks noChangeArrowheads="1"/>
                </p:cNvSpPr>
                <p:nvPr/>
              </p:nvSpPr>
              <p:spPr bwMode="auto">
                <a:xfrm>
                  <a:off x="4563" y="1484"/>
                  <a:ext cx="62" cy="1"/>
                </a:xfrm>
                <a:prstGeom prst="rect">
                  <a:avLst/>
                </a:prstGeom>
                <a:solidFill>
                  <a:srgbClr val="A3465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0" name="Rectangle 925"/>
                <p:cNvSpPr>
                  <a:spLocks noChangeArrowheads="1"/>
                </p:cNvSpPr>
                <p:nvPr/>
              </p:nvSpPr>
              <p:spPr bwMode="auto">
                <a:xfrm>
                  <a:off x="4563" y="1600"/>
                  <a:ext cx="62" cy="1"/>
                </a:xfrm>
                <a:prstGeom prst="rect">
                  <a:avLst/>
                </a:prstGeom>
                <a:solidFill>
                  <a:srgbClr val="A3465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1" name="Rectangle 926"/>
                <p:cNvSpPr>
                  <a:spLocks noChangeArrowheads="1"/>
                </p:cNvSpPr>
                <p:nvPr/>
              </p:nvSpPr>
              <p:spPr bwMode="auto">
                <a:xfrm>
                  <a:off x="4563" y="1485"/>
                  <a:ext cx="62" cy="2"/>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2" name="Rectangle 927"/>
                <p:cNvSpPr>
                  <a:spLocks noChangeArrowheads="1"/>
                </p:cNvSpPr>
                <p:nvPr/>
              </p:nvSpPr>
              <p:spPr bwMode="auto">
                <a:xfrm>
                  <a:off x="4563" y="1598"/>
                  <a:ext cx="62" cy="2"/>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3" name="Rectangle 928"/>
                <p:cNvSpPr>
                  <a:spLocks noChangeArrowheads="1"/>
                </p:cNvSpPr>
                <p:nvPr/>
              </p:nvSpPr>
              <p:spPr bwMode="auto">
                <a:xfrm>
                  <a:off x="4563" y="1487"/>
                  <a:ext cx="2" cy="111"/>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4" name="Rectangle 929"/>
                <p:cNvSpPr>
                  <a:spLocks noChangeArrowheads="1"/>
                </p:cNvSpPr>
                <p:nvPr/>
              </p:nvSpPr>
              <p:spPr bwMode="auto">
                <a:xfrm>
                  <a:off x="4623" y="1487"/>
                  <a:ext cx="2" cy="111"/>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5" name="Rectangle 930"/>
                <p:cNvSpPr>
                  <a:spLocks noChangeArrowheads="1"/>
                </p:cNvSpPr>
                <p:nvPr/>
              </p:nvSpPr>
              <p:spPr bwMode="auto">
                <a:xfrm>
                  <a:off x="4565" y="1487"/>
                  <a:ext cx="58" cy="2"/>
                </a:xfrm>
                <a:prstGeom prst="rect">
                  <a:avLst/>
                </a:prstGeom>
                <a:solidFill>
                  <a:srgbClr val="9F425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6" name="Rectangle 931"/>
                <p:cNvSpPr>
                  <a:spLocks noChangeArrowheads="1"/>
                </p:cNvSpPr>
                <p:nvPr/>
              </p:nvSpPr>
              <p:spPr bwMode="auto">
                <a:xfrm>
                  <a:off x="4565" y="1596"/>
                  <a:ext cx="58" cy="2"/>
                </a:xfrm>
                <a:prstGeom prst="rect">
                  <a:avLst/>
                </a:prstGeom>
                <a:solidFill>
                  <a:srgbClr val="9F425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7" name="Rectangle 932"/>
                <p:cNvSpPr>
                  <a:spLocks noChangeArrowheads="1"/>
                </p:cNvSpPr>
                <p:nvPr/>
              </p:nvSpPr>
              <p:spPr bwMode="auto">
                <a:xfrm>
                  <a:off x="4565" y="1489"/>
                  <a:ext cx="58" cy="1"/>
                </a:xfrm>
                <a:prstGeom prst="rect">
                  <a:avLst/>
                </a:prstGeom>
                <a:solidFill>
                  <a:srgbClr val="9E405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8" name="Rectangle 933"/>
                <p:cNvSpPr>
                  <a:spLocks noChangeArrowheads="1"/>
                </p:cNvSpPr>
                <p:nvPr/>
              </p:nvSpPr>
              <p:spPr bwMode="auto">
                <a:xfrm>
                  <a:off x="4565" y="1595"/>
                  <a:ext cx="58" cy="1"/>
                </a:xfrm>
                <a:prstGeom prst="rect">
                  <a:avLst/>
                </a:prstGeom>
                <a:solidFill>
                  <a:srgbClr val="9E405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9" name="Rectangle 934"/>
                <p:cNvSpPr>
                  <a:spLocks noChangeArrowheads="1"/>
                </p:cNvSpPr>
                <p:nvPr/>
              </p:nvSpPr>
              <p:spPr bwMode="auto">
                <a:xfrm>
                  <a:off x="4565" y="1490"/>
                  <a:ext cx="2" cy="105"/>
                </a:xfrm>
                <a:prstGeom prst="rect">
                  <a:avLst/>
                </a:prstGeom>
                <a:solidFill>
                  <a:srgbClr val="9E405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0" name="Rectangle 935"/>
                <p:cNvSpPr>
                  <a:spLocks noChangeArrowheads="1"/>
                </p:cNvSpPr>
                <p:nvPr/>
              </p:nvSpPr>
              <p:spPr bwMode="auto">
                <a:xfrm>
                  <a:off x="4621" y="1490"/>
                  <a:ext cx="2" cy="105"/>
                </a:xfrm>
                <a:prstGeom prst="rect">
                  <a:avLst/>
                </a:prstGeom>
                <a:solidFill>
                  <a:srgbClr val="9E405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1" name="Rectangle 936"/>
                <p:cNvSpPr>
                  <a:spLocks noChangeArrowheads="1"/>
                </p:cNvSpPr>
                <p:nvPr/>
              </p:nvSpPr>
              <p:spPr bwMode="auto">
                <a:xfrm>
                  <a:off x="4567" y="1490"/>
                  <a:ext cx="54" cy="2"/>
                </a:xfrm>
                <a:prstGeom prst="rect">
                  <a:avLst/>
                </a:prstGeom>
                <a:solidFill>
                  <a:srgbClr val="9C3E5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2" name="Rectangle 937"/>
                <p:cNvSpPr>
                  <a:spLocks noChangeArrowheads="1"/>
                </p:cNvSpPr>
                <p:nvPr/>
              </p:nvSpPr>
              <p:spPr bwMode="auto">
                <a:xfrm>
                  <a:off x="4567" y="1593"/>
                  <a:ext cx="54" cy="2"/>
                </a:xfrm>
                <a:prstGeom prst="rect">
                  <a:avLst/>
                </a:prstGeom>
                <a:solidFill>
                  <a:srgbClr val="9C3E5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3" name="Rectangle 938"/>
                <p:cNvSpPr>
                  <a:spLocks noChangeArrowheads="1"/>
                </p:cNvSpPr>
                <p:nvPr/>
              </p:nvSpPr>
              <p:spPr bwMode="auto">
                <a:xfrm>
                  <a:off x="4567" y="1492"/>
                  <a:ext cx="54" cy="1"/>
                </a:xfrm>
                <a:prstGeom prst="rect">
                  <a:avLst/>
                </a:prstGeom>
                <a:solidFill>
                  <a:srgbClr val="9B3D5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4" name="Rectangle 939"/>
                <p:cNvSpPr>
                  <a:spLocks noChangeArrowheads="1"/>
                </p:cNvSpPr>
                <p:nvPr/>
              </p:nvSpPr>
              <p:spPr bwMode="auto">
                <a:xfrm>
                  <a:off x="4567" y="1592"/>
                  <a:ext cx="54" cy="1"/>
                </a:xfrm>
                <a:prstGeom prst="rect">
                  <a:avLst/>
                </a:prstGeom>
                <a:solidFill>
                  <a:srgbClr val="9B3D5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5" name="Rectangle 940"/>
                <p:cNvSpPr>
                  <a:spLocks noChangeArrowheads="1"/>
                </p:cNvSpPr>
                <p:nvPr/>
              </p:nvSpPr>
              <p:spPr bwMode="auto">
                <a:xfrm>
                  <a:off x="4567" y="1493"/>
                  <a:ext cx="1" cy="99"/>
                </a:xfrm>
                <a:prstGeom prst="rect">
                  <a:avLst/>
                </a:prstGeom>
                <a:solidFill>
                  <a:srgbClr val="9B3D5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6" name="Rectangle 941"/>
                <p:cNvSpPr>
                  <a:spLocks noChangeArrowheads="1"/>
                </p:cNvSpPr>
                <p:nvPr/>
              </p:nvSpPr>
              <p:spPr bwMode="auto">
                <a:xfrm>
                  <a:off x="4620" y="1493"/>
                  <a:ext cx="1" cy="99"/>
                </a:xfrm>
                <a:prstGeom prst="rect">
                  <a:avLst/>
                </a:prstGeom>
                <a:solidFill>
                  <a:srgbClr val="9B3D5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7" name="Rectangle 942"/>
                <p:cNvSpPr>
                  <a:spLocks noChangeArrowheads="1"/>
                </p:cNvSpPr>
                <p:nvPr/>
              </p:nvSpPr>
              <p:spPr bwMode="auto">
                <a:xfrm>
                  <a:off x="4568" y="1493"/>
                  <a:ext cx="52" cy="2"/>
                </a:xfrm>
                <a:prstGeom prst="rect">
                  <a:avLst/>
                </a:prstGeom>
                <a:solidFill>
                  <a:srgbClr val="993A4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8" name="Rectangle 943"/>
                <p:cNvSpPr>
                  <a:spLocks noChangeArrowheads="1"/>
                </p:cNvSpPr>
                <p:nvPr/>
              </p:nvSpPr>
              <p:spPr bwMode="auto">
                <a:xfrm>
                  <a:off x="4568" y="1590"/>
                  <a:ext cx="52" cy="2"/>
                </a:xfrm>
                <a:prstGeom prst="rect">
                  <a:avLst/>
                </a:prstGeom>
                <a:solidFill>
                  <a:srgbClr val="993A4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9" name="Rectangle 944"/>
                <p:cNvSpPr>
                  <a:spLocks noChangeArrowheads="1"/>
                </p:cNvSpPr>
                <p:nvPr/>
              </p:nvSpPr>
              <p:spPr bwMode="auto">
                <a:xfrm>
                  <a:off x="4568" y="1495"/>
                  <a:ext cx="52" cy="2"/>
                </a:xfrm>
                <a:prstGeom prst="rect">
                  <a:avLst/>
                </a:prstGeom>
                <a:solidFill>
                  <a:srgbClr val="98394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0" name="Rectangle 945"/>
                <p:cNvSpPr>
                  <a:spLocks noChangeArrowheads="1"/>
                </p:cNvSpPr>
                <p:nvPr/>
              </p:nvSpPr>
              <p:spPr bwMode="auto">
                <a:xfrm>
                  <a:off x="4568" y="1588"/>
                  <a:ext cx="52" cy="2"/>
                </a:xfrm>
                <a:prstGeom prst="rect">
                  <a:avLst/>
                </a:prstGeom>
                <a:solidFill>
                  <a:srgbClr val="98394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1" name="Rectangle 946"/>
                <p:cNvSpPr>
                  <a:spLocks noChangeArrowheads="1"/>
                </p:cNvSpPr>
                <p:nvPr/>
              </p:nvSpPr>
              <p:spPr bwMode="auto">
                <a:xfrm>
                  <a:off x="4568" y="1497"/>
                  <a:ext cx="2" cy="91"/>
                </a:xfrm>
                <a:prstGeom prst="rect">
                  <a:avLst/>
                </a:prstGeom>
                <a:solidFill>
                  <a:srgbClr val="98394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2" name="Rectangle 947"/>
                <p:cNvSpPr>
                  <a:spLocks noChangeArrowheads="1"/>
                </p:cNvSpPr>
                <p:nvPr/>
              </p:nvSpPr>
              <p:spPr bwMode="auto">
                <a:xfrm>
                  <a:off x="4618" y="1497"/>
                  <a:ext cx="2" cy="91"/>
                </a:xfrm>
                <a:prstGeom prst="rect">
                  <a:avLst/>
                </a:prstGeom>
                <a:solidFill>
                  <a:srgbClr val="98394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3" name="Rectangle 948"/>
                <p:cNvSpPr>
                  <a:spLocks noChangeArrowheads="1"/>
                </p:cNvSpPr>
                <p:nvPr/>
              </p:nvSpPr>
              <p:spPr bwMode="auto">
                <a:xfrm>
                  <a:off x="4570" y="1497"/>
                  <a:ext cx="48" cy="1"/>
                </a:xfrm>
                <a:prstGeom prst="rect">
                  <a:avLst/>
                </a:prstGeom>
                <a:solidFill>
                  <a:srgbClr val="96374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4" name="Rectangle 949"/>
                <p:cNvSpPr>
                  <a:spLocks noChangeArrowheads="1"/>
                </p:cNvSpPr>
                <p:nvPr/>
              </p:nvSpPr>
              <p:spPr bwMode="auto">
                <a:xfrm>
                  <a:off x="4570" y="1587"/>
                  <a:ext cx="48" cy="1"/>
                </a:xfrm>
                <a:prstGeom prst="rect">
                  <a:avLst/>
                </a:prstGeom>
                <a:solidFill>
                  <a:srgbClr val="96374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5" name="Rectangle 950"/>
                <p:cNvSpPr>
                  <a:spLocks noChangeArrowheads="1"/>
                </p:cNvSpPr>
                <p:nvPr/>
              </p:nvSpPr>
              <p:spPr bwMode="auto">
                <a:xfrm>
                  <a:off x="4570" y="1498"/>
                  <a:ext cx="48" cy="2"/>
                </a:xfrm>
                <a:prstGeom prst="rect">
                  <a:avLst/>
                </a:prstGeom>
                <a:solidFill>
                  <a:srgbClr val="95354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6" name="Rectangle 951"/>
                <p:cNvSpPr>
                  <a:spLocks noChangeArrowheads="1"/>
                </p:cNvSpPr>
                <p:nvPr/>
              </p:nvSpPr>
              <p:spPr bwMode="auto">
                <a:xfrm>
                  <a:off x="4570" y="1585"/>
                  <a:ext cx="48" cy="2"/>
                </a:xfrm>
                <a:prstGeom prst="rect">
                  <a:avLst/>
                </a:prstGeom>
                <a:solidFill>
                  <a:srgbClr val="95354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7" name="Rectangle 952"/>
                <p:cNvSpPr>
                  <a:spLocks noChangeArrowheads="1"/>
                </p:cNvSpPr>
                <p:nvPr/>
              </p:nvSpPr>
              <p:spPr bwMode="auto">
                <a:xfrm>
                  <a:off x="4570" y="1500"/>
                  <a:ext cx="1" cy="85"/>
                </a:xfrm>
                <a:prstGeom prst="rect">
                  <a:avLst/>
                </a:prstGeom>
                <a:solidFill>
                  <a:srgbClr val="95354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8" name="Rectangle 953"/>
                <p:cNvSpPr>
                  <a:spLocks noChangeArrowheads="1"/>
                </p:cNvSpPr>
                <p:nvPr/>
              </p:nvSpPr>
              <p:spPr bwMode="auto">
                <a:xfrm>
                  <a:off x="4616" y="1500"/>
                  <a:ext cx="2" cy="85"/>
                </a:xfrm>
                <a:prstGeom prst="rect">
                  <a:avLst/>
                </a:prstGeom>
                <a:solidFill>
                  <a:srgbClr val="95354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9" name="Rectangle 954"/>
                <p:cNvSpPr>
                  <a:spLocks noChangeArrowheads="1"/>
                </p:cNvSpPr>
                <p:nvPr/>
              </p:nvSpPr>
              <p:spPr bwMode="auto">
                <a:xfrm>
                  <a:off x="4571" y="1500"/>
                  <a:ext cx="45" cy="1"/>
                </a:xfrm>
                <a:prstGeom prst="rect">
                  <a:avLst/>
                </a:prstGeom>
                <a:solidFill>
                  <a:srgbClr val="94344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0" name="Rectangle 955"/>
                <p:cNvSpPr>
                  <a:spLocks noChangeArrowheads="1"/>
                </p:cNvSpPr>
                <p:nvPr/>
              </p:nvSpPr>
              <p:spPr bwMode="auto">
                <a:xfrm>
                  <a:off x="4571" y="1584"/>
                  <a:ext cx="45" cy="1"/>
                </a:xfrm>
                <a:prstGeom prst="rect">
                  <a:avLst/>
                </a:prstGeom>
                <a:solidFill>
                  <a:srgbClr val="94344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1" name="Rectangle 956"/>
                <p:cNvSpPr>
                  <a:spLocks noChangeArrowheads="1"/>
                </p:cNvSpPr>
                <p:nvPr/>
              </p:nvSpPr>
              <p:spPr bwMode="auto">
                <a:xfrm>
                  <a:off x="4571" y="1501"/>
                  <a:ext cx="45" cy="2"/>
                </a:xfrm>
                <a:prstGeom prst="rect">
                  <a:avLst/>
                </a:prstGeom>
                <a:solidFill>
                  <a:srgbClr val="92314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2" name="Rectangle 957"/>
                <p:cNvSpPr>
                  <a:spLocks noChangeArrowheads="1"/>
                </p:cNvSpPr>
                <p:nvPr/>
              </p:nvSpPr>
              <p:spPr bwMode="auto">
                <a:xfrm>
                  <a:off x="4571" y="1582"/>
                  <a:ext cx="45" cy="2"/>
                </a:xfrm>
                <a:prstGeom prst="rect">
                  <a:avLst/>
                </a:prstGeom>
                <a:solidFill>
                  <a:srgbClr val="92314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3" name="Rectangle 958"/>
                <p:cNvSpPr>
                  <a:spLocks noChangeArrowheads="1"/>
                </p:cNvSpPr>
                <p:nvPr/>
              </p:nvSpPr>
              <p:spPr bwMode="auto">
                <a:xfrm>
                  <a:off x="4571" y="1503"/>
                  <a:ext cx="2" cy="79"/>
                </a:xfrm>
                <a:prstGeom prst="rect">
                  <a:avLst/>
                </a:prstGeom>
                <a:solidFill>
                  <a:srgbClr val="92314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4" name="Rectangle 959"/>
                <p:cNvSpPr>
                  <a:spLocks noChangeArrowheads="1"/>
                </p:cNvSpPr>
                <p:nvPr/>
              </p:nvSpPr>
              <p:spPr bwMode="auto">
                <a:xfrm>
                  <a:off x="4615" y="1503"/>
                  <a:ext cx="1" cy="79"/>
                </a:xfrm>
                <a:prstGeom prst="rect">
                  <a:avLst/>
                </a:prstGeom>
                <a:solidFill>
                  <a:srgbClr val="92314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5" name="Rectangle 960"/>
                <p:cNvSpPr>
                  <a:spLocks noChangeArrowheads="1"/>
                </p:cNvSpPr>
                <p:nvPr/>
              </p:nvSpPr>
              <p:spPr bwMode="auto">
                <a:xfrm>
                  <a:off x="4573" y="1503"/>
                  <a:ext cx="42" cy="2"/>
                </a:xfrm>
                <a:prstGeom prst="rect">
                  <a:avLst/>
                </a:prstGeom>
                <a:solidFill>
                  <a:srgbClr val="91304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6" name="Rectangle 961"/>
                <p:cNvSpPr>
                  <a:spLocks noChangeArrowheads="1"/>
                </p:cNvSpPr>
                <p:nvPr/>
              </p:nvSpPr>
              <p:spPr bwMode="auto">
                <a:xfrm>
                  <a:off x="4573" y="1580"/>
                  <a:ext cx="42" cy="2"/>
                </a:xfrm>
                <a:prstGeom prst="rect">
                  <a:avLst/>
                </a:prstGeom>
                <a:solidFill>
                  <a:srgbClr val="91304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7" name="Rectangle 962"/>
                <p:cNvSpPr>
                  <a:spLocks noChangeArrowheads="1"/>
                </p:cNvSpPr>
                <p:nvPr/>
              </p:nvSpPr>
              <p:spPr bwMode="auto">
                <a:xfrm>
                  <a:off x="4573" y="1505"/>
                  <a:ext cx="42" cy="1"/>
                </a:xfrm>
                <a:prstGeom prst="rect">
                  <a:avLst/>
                </a:prstGeom>
                <a:solidFill>
                  <a:srgbClr val="902E3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8" name="Rectangle 963"/>
                <p:cNvSpPr>
                  <a:spLocks noChangeArrowheads="1"/>
                </p:cNvSpPr>
                <p:nvPr/>
              </p:nvSpPr>
              <p:spPr bwMode="auto">
                <a:xfrm>
                  <a:off x="4573" y="1579"/>
                  <a:ext cx="42" cy="1"/>
                </a:xfrm>
                <a:prstGeom prst="rect">
                  <a:avLst/>
                </a:prstGeom>
                <a:solidFill>
                  <a:srgbClr val="902E3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9" name="Rectangle 964"/>
                <p:cNvSpPr>
                  <a:spLocks noChangeArrowheads="1"/>
                </p:cNvSpPr>
                <p:nvPr/>
              </p:nvSpPr>
              <p:spPr bwMode="auto">
                <a:xfrm>
                  <a:off x="4573" y="1506"/>
                  <a:ext cx="2" cy="73"/>
                </a:xfrm>
                <a:prstGeom prst="rect">
                  <a:avLst/>
                </a:prstGeom>
                <a:solidFill>
                  <a:srgbClr val="902E3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0" name="Rectangle 965"/>
                <p:cNvSpPr>
                  <a:spLocks noChangeArrowheads="1"/>
                </p:cNvSpPr>
                <p:nvPr/>
              </p:nvSpPr>
              <p:spPr bwMode="auto">
                <a:xfrm>
                  <a:off x="4613" y="1506"/>
                  <a:ext cx="2" cy="73"/>
                </a:xfrm>
                <a:prstGeom prst="rect">
                  <a:avLst/>
                </a:prstGeom>
                <a:solidFill>
                  <a:srgbClr val="902E3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1" name="Rectangle 966"/>
                <p:cNvSpPr>
                  <a:spLocks noChangeArrowheads="1"/>
                </p:cNvSpPr>
                <p:nvPr/>
              </p:nvSpPr>
              <p:spPr bwMode="auto">
                <a:xfrm>
                  <a:off x="4575" y="1506"/>
                  <a:ext cx="38" cy="2"/>
                </a:xfrm>
                <a:prstGeom prst="rect">
                  <a:avLst/>
                </a:prstGeom>
                <a:solidFill>
                  <a:srgbClr val="8F2D3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2" name="Rectangle 967"/>
                <p:cNvSpPr>
                  <a:spLocks noChangeArrowheads="1"/>
                </p:cNvSpPr>
                <p:nvPr/>
              </p:nvSpPr>
              <p:spPr bwMode="auto">
                <a:xfrm>
                  <a:off x="4575" y="1577"/>
                  <a:ext cx="38" cy="2"/>
                </a:xfrm>
                <a:prstGeom prst="rect">
                  <a:avLst/>
                </a:prstGeom>
                <a:solidFill>
                  <a:srgbClr val="8F2D3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3" name="Rectangle 968"/>
                <p:cNvSpPr>
                  <a:spLocks noChangeArrowheads="1"/>
                </p:cNvSpPr>
                <p:nvPr/>
              </p:nvSpPr>
              <p:spPr bwMode="auto">
                <a:xfrm>
                  <a:off x="4575" y="1508"/>
                  <a:ext cx="38" cy="1"/>
                </a:xfrm>
                <a:prstGeom prst="rect">
                  <a:avLst/>
                </a:prstGeom>
                <a:solidFill>
                  <a:srgbClr val="8E2B3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4" name="Rectangle 969"/>
                <p:cNvSpPr>
                  <a:spLocks noChangeArrowheads="1"/>
                </p:cNvSpPr>
                <p:nvPr/>
              </p:nvSpPr>
              <p:spPr bwMode="auto">
                <a:xfrm>
                  <a:off x="4575" y="1575"/>
                  <a:ext cx="38" cy="2"/>
                </a:xfrm>
                <a:prstGeom prst="rect">
                  <a:avLst/>
                </a:prstGeom>
                <a:solidFill>
                  <a:srgbClr val="8E2B3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5" name="Rectangle 970"/>
                <p:cNvSpPr>
                  <a:spLocks noChangeArrowheads="1"/>
                </p:cNvSpPr>
                <p:nvPr/>
              </p:nvSpPr>
              <p:spPr bwMode="auto">
                <a:xfrm>
                  <a:off x="4575" y="1509"/>
                  <a:ext cx="1" cy="66"/>
                </a:xfrm>
                <a:prstGeom prst="rect">
                  <a:avLst/>
                </a:prstGeom>
                <a:solidFill>
                  <a:srgbClr val="8E2B3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6" name="Rectangle 971"/>
                <p:cNvSpPr>
                  <a:spLocks noChangeArrowheads="1"/>
                </p:cNvSpPr>
                <p:nvPr/>
              </p:nvSpPr>
              <p:spPr bwMode="auto">
                <a:xfrm>
                  <a:off x="4612" y="1509"/>
                  <a:ext cx="1" cy="66"/>
                </a:xfrm>
                <a:prstGeom prst="rect">
                  <a:avLst/>
                </a:prstGeom>
                <a:solidFill>
                  <a:srgbClr val="8E2B3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7" name="Rectangle 972"/>
                <p:cNvSpPr>
                  <a:spLocks noChangeArrowheads="1"/>
                </p:cNvSpPr>
                <p:nvPr/>
              </p:nvSpPr>
              <p:spPr bwMode="auto">
                <a:xfrm>
                  <a:off x="4576" y="1509"/>
                  <a:ext cx="36" cy="2"/>
                </a:xfrm>
                <a:prstGeom prst="rect">
                  <a:avLst/>
                </a:prstGeom>
                <a:solidFill>
                  <a:srgbClr val="8D293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8" name="Rectangle 973"/>
                <p:cNvSpPr>
                  <a:spLocks noChangeArrowheads="1"/>
                </p:cNvSpPr>
                <p:nvPr/>
              </p:nvSpPr>
              <p:spPr bwMode="auto">
                <a:xfrm>
                  <a:off x="4576" y="1574"/>
                  <a:ext cx="36" cy="1"/>
                </a:xfrm>
                <a:prstGeom prst="rect">
                  <a:avLst/>
                </a:prstGeom>
                <a:solidFill>
                  <a:srgbClr val="8D293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9" name="Rectangle 974"/>
                <p:cNvSpPr>
                  <a:spLocks noChangeArrowheads="1"/>
                </p:cNvSpPr>
                <p:nvPr/>
              </p:nvSpPr>
              <p:spPr bwMode="auto">
                <a:xfrm>
                  <a:off x="4576" y="1511"/>
                  <a:ext cx="36" cy="2"/>
                </a:xfrm>
                <a:prstGeom prst="rect">
                  <a:avLst/>
                </a:prstGeom>
                <a:solidFill>
                  <a:srgbClr val="8C273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0" name="Rectangle 975"/>
                <p:cNvSpPr>
                  <a:spLocks noChangeArrowheads="1"/>
                </p:cNvSpPr>
                <p:nvPr/>
              </p:nvSpPr>
              <p:spPr bwMode="auto">
                <a:xfrm>
                  <a:off x="4576" y="1572"/>
                  <a:ext cx="36" cy="2"/>
                </a:xfrm>
                <a:prstGeom prst="rect">
                  <a:avLst/>
                </a:prstGeom>
                <a:solidFill>
                  <a:srgbClr val="8C273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1" name="Rectangle 976"/>
                <p:cNvSpPr>
                  <a:spLocks noChangeArrowheads="1"/>
                </p:cNvSpPr>
                <p:nvPr/>
              </p:nvSpPr>
              <p:spPr bwMode="auto">
                <a:xfrm>
                  <a:off x="4576" y="1513"/>
                  <a:ext cx="2" cy="59"/>
                </a:xfrm>
                <a:prstGeom prst="rect">
                  <a:avLst/>
                </a:prstGeom>
                <a:solidFill>
                  <a:srgbClr val="8C273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2" name="Rectangle 977"/>
                <p:cNvSpPr>
                  <a:spLocks noChangeArrowheads="1"/>
                </p:cNvSpPr>
                <p:nvPr/>
              </p:nvSpPr>
              <p:spPr bwMode="auto">
                <a:xfrm>
                  <a:off x="4610" y="1513"/>
                  <a:ext cx="2" cy="59"/>
                </a:xfrm>
                <a:prstGeom prst="rect">
                  <a:avLst/>
                </a:prstGeom>
                <a:solidFill>
                  <a:srgbClr val="8C273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3" name="Rectangle 978"/>
                <p:cNvSpPr>
                  <a:spLocks noChangeArrowheads="1"/>
                </p:cNvSpPr>
                <p:nvPr/>
              </p:nvSpPr>
              <p:spPr bwMode="auto">
                <a:xfrm>
                  <a:off x="4578" y="1513"/>
                  <a:ext cx="32" cy="1"/>
                </a:xfrm>
                <a:prstGeom prst="rect">
                  <a:avLst/>
                </a:prstGeom>
                <a:solidFill>
                  <a:srgbClr val="8B263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4" name="Rectangle 979"/>
                <p:cNvSpPr>
                  <a:spLocks noChangeArrowheads="1"/>
                </p:cNvSpPr>
                <p:nvPr/>
              </p:nvSpPr>
              <p:spPr bwMode="auto">
                <a:xfrm>
                  <a:off x="4578" y="1571"/>
                  <a:ext cx="32" cy="1"/>
                </a:xfrm>
                <a:prstGeom prst="rect">
                  <a:avLst/>
                </a:prstGeom>
                <a:solidFill>
                  <a:srgbClr val="8B263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5" name="Rectangle 980"/>
                <p:cNvSpPr>
                  <a:spLocks noChangeArrowheads="1"/>
                </p:cNvSpPr>
                <p:nvPr/>
              </p:nvSpPr>
              <p:spPr bwMode="auto">
                <a:xfrm>
                  <a:off x="4578" y="1514"/>
                  <a:ext cx="32" cy="2"/>
                </a:xfrm>
                <a:prstGeom prst="rect">
                  <a:avLst/>
                </a:prstGeom>
                <a:solidFill>
                  <a:srgbClr val="8A243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6" name="Rectangle 981"/>
                <p:cNvSpPr>
                  <a:spLocks noChangeArrowheads="1"/>
                </p:cNvSpPr>
                <p:nvPr/>
              </p:nvSpPr>
              <p:spPr bwMode="auto">
                <a:xfrm>
                  <a:off x="4578" y="1569"/>
                  <a:ext cx="32" cy="2"/>
                </a:xfrm>
                <a:prstGeom prst="rect">
                  <a:avLst/>
                </a:prstGeom>
                <a:solidFill>
                  <a:srgbClr val="8A243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7" name="Rectangle 982"/>
                <p:cNvSpPr>
                  <a:spLocks noChangeArrowheads="1"/>
                </p:cNvSpPr>
                <p:nvPr/>
              </p:nvSpPr>
              <p:spPr bwMode="auto">
                <a:xfrm>
                  <a:off x="4578" y="1516"/>
                  <a:ext cx="1" cy="53"/>
                </a:xfrm>
                <a:prstGeom prst="rect">
                  <a:avLst/>
                </a:prstGeom>
                <a:solidFill>
                  <a:srgbClr val="8A243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8" name="Rectangle 983"/>
                <p:cNvSpPr>
                  <a:spLocks noChangeArrowheads="1"/>
                </p:cNvSpPr>
                <p:nvPr/>
              </p:nvSpPr>
              <p:spPr bwMode="auto">
                <a:xfrm>
                  <a:off x="4608" y="1516"/>
                  <a:ext cx="2" cy="53"/>
                </a:xfrm>
                <a:prstGeom prst="rect">
                  <a:avLst/>
                </a:prstGeom>
                <a:solidFill>
                  <a:srgbClr val="8A243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9" name="Rectangle 984"/>
                <p:cNvSpPr>
                  <a:spLocks noChangeArrowheads="1"/>
                </p:cNvSpPr>
                <p:nvPr/>
              </p:nvSpPr>
              <p:spPr bwMode="auto">
                <a:xfrm>
                  <a:off x="4579" y="1516"/>
                  <a:ext cx="29" cy="2"/>
                </a:xfrm>
                <a:prstGeom prst="rect">
                  <a:avLst/>
                </a:prstGeom>
                <a:solidFill>
                  <a:srgbClr val="89232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0" name="Rectangle 985"/>
                <p:cNvSpPr>
                  <a:spLocks noChangeArrowheads="1"/>
                </p:cNvSpPr>
                <p:nvPr/>
              </p:nvSpPr>
              <p:spPr bwMode="auto">
                <a:xfrm>
                  <a:off x="4579" y="1567"/>
                  <a:ext cx="29" cy="2"/>
                </a:xfrm>
                <a:prstGeom prst="rect">
                  <a:avLst/>
                </a:prstGeom>
                <a:solidFill>
                  <a:srgbClr val="89232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1" name="Rectangle 986"/>
                <p:cNvSpPr>
                  <a:spLocks noChangeArrowheads="1"/>
                </p:cNvSpPr>
                <p:nvPr/>
              </p:nvSpPr>
              <p:spPr bwMode="auto">
                <a:xfrm>
                  <a:off x="4579" y="1518"/>
                  <a:ext cx="29" cy="1"/>
                </a:xfrm>
                <a:prstGeom prst="rect">
                  <a:avLst/>
                </a:prstGeom>
                <a:solidFill>
                  <a:srgbClr val="88202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2" name="Rectangle 987"/>
                <p:cNvSpPr>
                  <a:spLocks noChangeArrowheads="1"/>
                </p:cNvSpPr>
                <p:nvPr/>
              </p:nvSpPr>
              <p:spPr bwMode="auto">
                <a:xfrm>
                  <a:off x="4579" y="1566"/>
                  <a:ext cx="29" cy="1"/>
                </a:xfrm>
                <a:prstGeom prst="rect">
                  <a:avLst/>
                </a:prstGeom>
                <a:solidFill>
                  <a:srgbClr val="88202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3" name="Rectangle 988"/>
                <p:cNvSpPr>
                  <a:spLocks noChangeArrowheads="1"/>
                </p:cNvSpPr>
                <p:nvPr/>
              </p:nvSpPr>
              <p:spPr bwMode="auto">
                <a:xfrm>
                  <a:off x="4579" y="1519"/>
                  <a:ext cx="2" cy="47"/>
                </a:xfrm>
                <a:prstGeom prst="rect">
                  <a:avLst/>
                </a:prstGeom>
                <a:solidFill>
                  <a:srgbClr val="88202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4" name="Rectangle 989"/>
                <p:cNvSpPr>
                  <a:spLocks noChangeArrowheads="1"/>
                </p:cNvSpPr>
                <p:nvPr/>
              </p:nvSpPr>
              <p:spPr bwMode="auto">
                <a:xfrm>
                  <a:off x="4607" y="1519"/>
                  <a:ext cx="1" cy="47"/>
                </a:xfrm>
                <a:prstGeom prst="rect">
                  <a:avLst/>
                </a:prstGeom>
                <a:solidFill>
                  <a:srgbClr val="88202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5" name="Rectangle 990"/>
                <p:cNvSpPr>
                  <a:spLocks noChangeArrowheads="1"/>
                </p:cNvSpPr>
                <p:nvPr/>
              </p:nvSpPr>
              <p:spPr bwMode="auto">
                <a:xfrm>
                  <a:off x="4581" y="1519"/>
                  <a:ext cx="26" cy="2"/>
                </a:xfrm>
                <a:prstGeom prst="rect">
                  <a:avLst/>
                </a:prstGeom>
                <a:solidFill>
                  <a:srgbClr val="871F2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6" name="Rectangle 991"/>
                <p:cNvSpPr>
                  <a:spLocks noChangeArrowheads="1"/>
                </p:cNvSpPr>
                <p:nvPr/>
              </p:nvSpPr>
              <p:spPr bwMode="auto">
                <a:xfrm>
                  <a:off x="4581" y="1564"/>
                  <a:ext cx="26" cy="2"/>
                </a:xfrm>
                <a:prstGeom prst="rect">
                  <a:avLst/>
                </a:prstGeom>
                <a:solidFill>
                  <a:srgbClr val="871F2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7" name="Rectangle 992"/>
                <p:cNvSpPr>
                  <a:spLocks noChangeArrowheads="1"/>
                </p:cNvSpPr>
                <p:nvPr/>
              </p:nvSpPr>
              <p:spPr bwMode="auto">
                <a:xfrm>
                  <a:off x="4581" y="1521"/>
                  <a:ext cx="26" cy="1"/>
                </a:xfrm>
                <a:prstGeom prst="rect">
                  <a:avLst/>
                </a:prstGeom>
                <a:solidFill>
                  <a:srgbClr val="871D2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8" name="Rectangle 993"/>
                <p:cNvSpPr>
                  <a:spLocks noChangeArrowheads="1"/>
                </p:cNvSpPr>
                <p:nvPr/>
              </p:nvSpPr>
              <p:spPr bwMode="auto">
                <a:xfrm>
                  <a:off x="4581" y="1563"/>
                  <a:ext cx="26" cy="1"/>
                </a:xfrm>
                <a:prstGeom prst="rect">
                  <a:avLst/>
                </a:prstGeom>
                <a:solidFill>
                  <a:srgbClr val="871D2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9" name="Rectangle 994"/>
                <p:cNvSpPr>
                  <a:spLocks noChangeArrowheads="1"/>
                </p:cNvSpPr>
                <p:nvPr/>
              </p:nvSpPr>
              <p:spPr bwMode="auto">
                <a:xfrm>
                  <a:off x="4581" y="1522"/>
                  <a:ext cx="2" cy="41"/>
                </a:xfrm>
                <a:prstGeom prst="rect">
                  <a:avLst/>
                </a:prstGeom>
                <a:solidFill>
                  <a:srgbClr val="871D2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0" name="Rectangle 995"/>
                <p:cNvSpPr>
                  <a:spLocks noChangeArrowheads="1"/>
                </p:cNvSpPr>
                <p:nvPr/>
              </p:nvSpPr>
              <p:spPr bwMode="auto">
                <a:xfrm>
                  <a:off x="4604" y="1522"/>
                  <a:ext cx="3" cy="41"/>
                </a:xfrm>
                <a:prstGeom prst="rect">
                  <a:avLst/>
                </a:prstGeom>
                <a:solidFill>
                  <a:srgbClr val="871D2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1" name="Rectangle 996"/>
                <p:cNvSpPr>
                  <a:spLocks noChangeArrowheads="1"/>
                </p:cNvSpPr>
                <p:nvPr/>
              </p:nvSpPr>
              <p:spPr bwMode="auto">
                <a:xfrm>
                  <a:off x="4583" y="1522"/>
                  <a:ext cx="21" cy="2"/>
                </a:xfrm>
                <a:prstGeom prst="rect">
                  <a:avLst/>
                </a:prstGeom>
                <a:solidFill>
                  <a:srgbClr val="861C2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2" name="Rectangle 997"/>
                <p:cNvSpPr>
                  <a:spLocks noChangeArrowheads="1"/>
                </p:cNvSpPr>
                <p:nvPr/>
              </p:nvSpPr>
              <p:spPr bwMode="auto">
                <a:xfrm>
                  <a:off x="4583" y="1561"/>
                  <a:ext cx="21" cy="2"/>
                </a:xfrm>
                <a:prstGeom prst="rect">
                  <a:avLst/>
                </a:prstGeom>
                <a:solidFill>
                  <a:srgbClr val="861C2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3" name="Rectangle 998"/>
                <p:cNvSpPr>
                  <a:spLocks noChangeArrowheads="1"/>
                </p:cNvSpPr>
                <p:nvPr/>
              </p:nvSpPr>
              <p:spPr bwMode="auto">
                <a:xfrm>
                  <a:off x="4583" y="1524"/>
                  <a:ext cx="21" cy="2"/>
                </a:xfrm>
                <a:prstGeom prst="rect">
                  <a:avLst/>
                </a:prstGeom>
                <a:solidFill>
                  <a:srgbClr val="851A2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4" name="Rectangle 999"/>
                <p:cNvSpPr>
                  <a:spLocks noChangeArrowheads="1"/>
                </p:cNvSpPr>
                <p:nvPr/>
              </p:nvSpPr>
              <p:spPr bwMode="auto">
                <a:xfrm>
                  <a:off x="4583" y="1559"/>
                  <a:ext cx="21" cy="2"/>
                </a:xfrm>
                <a:prstGeom prst="rect">
                  <a:avLst/>
                </a:prstGeom>
                <a:solidFill>
                  <a:srgbClr val="851A2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5" name="Rectangle 1000"/>
                <p:cNvSpPr>
                  <a:spLocks noChangeArrowheads="1"/>
                </p:cNvSpPr>
                <p:nvPr/>
              </p:nvSpPr>
              <p:spPr bwMode="auto">
                <a:xfrm>
                  <a:off x="4583" y="1526"/>
                  <a:ext cx="2" cy="33"/>
                </a:xfrm>
                <a:prstGeom prst="rect">
                  <a:avLst/>
                </a:prstGeom>
                <a:solidFill>
                  <a:srgbClr val="851A2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6" name="Rectangle 1001"/>
                <p:cNvSpPr>
                  <a:spLocks noChangeArrowheads="1"/>
                </p:cNvSpPr>
                <p:nvPr/>
              </p:nvSpPr>
              <p:spPr bwMode="auto">
                <a:xfrm>
                  <a:off x="4603" y="1526"/>
                  <a:ext cx="1" cy="33"/>
                </a:xfrm>
                <a:prstGeom prst="rect">
                  <a:avLst/>
                </a:prstGeom>
                <a:solidFill>
                  <a:srgbClr val="851A2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7" name="Rectangle 1002"/>
                <p:cNvSpPr>
                  <a:spLocks noChangeArrowheads="1"/>
                </p:cNvSpPr>
                <p:nvPr/>
              </p:nvSpPr>
              <p:spPr bwMode="auto">
                <a:xfrm>
                  <a:off x="4585" y="1526"/>
                  <a:ext cx="18" cy="1"/>
                </a:xfrm>
                <a:prstGeom prst="rect">
                  <a:avLst/>
                </a:prstGeom>
                <a:solidFill>
                  <a:srgbClr val="84182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8" name="Rectangle 1003"/>
                <p:cNvSpPr>
                  <a:spLocks noChangeArrowheads="1"/>
                </p:cNvSpPr>
                <p:nvPr/>
              </p:nvSpPr>
              <p:spPr bwMode="auto">
                <a:xfrm>
                  <a:off x="4585" y="1558"/>
                  <a:ext cx="18" cy="1"/>
                </a:xfrm>
                <a:prstGeom prst="rect">
                  <a:avLst/>
                </a:prstGeom>
                <a:solidFill>
                  <a:srgbClr val="84182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9" name="Rectangle 1004"/>
                <p:cNvSpPr>
                  <a:spLocks noChangeArrowheads="1"/>
                </p:cNvSpPr>
                <p:nvPr/>
              </p:nvSpPr>
              <p:spPr bwMode="auto">
                <a:xfrm>
                  <a:off x="4585" y="1527"/>
                  <a:ext cx="18" cy="2"/>
                </a:xfrm>
                <a:prstGeom prst="rect">
                  <a:avLst/>
                </a:prstGeom>
                <a:solidFill>
                  <a:srgbClr val="84171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0" name="Rectangle 1005"/>
                <p:cNvSpPr>
                  <a:spLocks noChangeArrowheads="1"/>
                </p:cNvSpPr>
                <p:nvPr/>
              </p:nvSpPr>
              <p:spPr bwMode="auto">
                <a:xfrm>
                  <a:off x="4585" y="1556"/>
                  <a:ext cx="18" cy="2"/>
                </a:xfrm>
                <a:prstGeom prst="rect">
                  <a:avLst/>
                </a:prstGeom>
                <a:solidFill>
                  <a:srgbClr val="84171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1" name="Rectangle 1006"/>
                <p:cNvSpPr>
                  <a:spLocks noChangeArrowheads="1"/>
                </p:cNvSpPr>
                <p:nvPr/>
              </p:nvSpPr>
              <p:spPr bwMode="auto">
                <a:xfrm>
                  <a:off x="4585" y="1529"/>
                  <a:ext cx="2" cy="27"/>
                </a:xfrm>
                <a:prstGeom prst="rect">
                  <a:avLst/>
                </a:prstGeom>
                <a:solidFill>
                  <a:srgbClr val="84171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2" name="Rectangle 1007"/>
                <p:cNvSpPr>
                  <a:spLocks noChangeArrowheads="1"/>
                </p:cNvSpPr>
                <p:nvPr/>
              </p:nvSpPr>
              <p:spPr bwMode="auto">
                <a:xfrm>
                  <a:off x="4601" y="1529"/>
                  <a:ext cx="2" cy="27"/>
                </a:xfrm>
                <a:prstGeom prst="rect">
                  <a:avLst/>
                </a:prstGeom>
                <a:solidFill>
                  <a:srgbClr val="84171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3" name="Rectangle 1008"/>
                <p:cNvSpPr>
                  <a:spLocks noChangeArrowheads="1"/>
                </p:cNvSpPr>
                <p:nvPr/>
              </p:nvSpPr>
              <p:spPr bwMode="auto">
                <a:xfrm>
                  <a:off x="4587" y="1529"/>
                  <a:ext cx="14" cy="1"/>
                </a:xfrm>
                <a:prstGeom prst="rect">
                  <a:avLst/>
                </a:prstGeom>
                <a:solidFill>
                  <a:srgbClr val="83151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4" name="Rectangle 1009"/>
                <p:cNvSpPr>
                  <a:spLocks noChangeArrowheads="1"/>
                </p:cNvSpPr>
                <p:nvPr/>
              </p:nvSpPr>
              <p:spPr bwMode="auto">
                <a:xfrm>
                  <a:off x="4587" y="1555"/>
                  <a:ext cx="14" cy="1"/>
                </a:xfrm>
                <a:prstGeom prst="rect">
                  <a:avLst/>
                </a:prstGeom>
                <a:solidFill>
                  <a:srgbClr val="83151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5" name="Rectangle 1010"/>
                <p:cNvSpPr>
                  <a:spLocks noChangeArrowheads="1"/>
                </p:cNvSpPr>
                <p:nvPr/>
              </p:nvSpPr>
              <p:spPr bwMode="auto">
                <a:xfrm>
                  <a:off x="4587" y="1530"/>
                  <a:ext cx="14" cy="2"/>
                </a:xfrm>
                <a:prstGeom prst="rect">
                  <a:avLst/>
                </a:prstGeom>
                <a:solidFill>
                  <a:srgbClr val="83131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6" name="Rectangle 1011"/>
                <p:cNvSpPr>
                  <a:spLocks noChangeArrowheads="1"/>
                </p:cNvSpPr>
                <p:nvPr/>
              </p:nvSpPr>
              <p:spPr bwMode="auto">
                <a:xfrm>
                  <a:off x="4587" y="1553"/>
                  <a:ext cx="14" cy="2"/>
                </a:xfrm>
                <a:prstGeom prst="rect">
                  <a:avLst/>
                </a:prstGeom>
                <a:solidFill>
                  <a:srgbClr val="83131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7" name="Rectangle 1012"/>
                <p:cNvSpPr>
                  <a:spLocks noChangeArrowheads="1"/>
                </p:cNvSpPr>
                <p:nvPr/>
              </p:nvSpPr>
              <p:spPr bwMode="auto">
                <a:xfrm>
                  <a:off x="4587" y="1532"/>
                  <a:ext cx="1" cy="21"/>
                </a:xfrm>
                <a:prstGeom prst="rect">
                  <a:avLst/>
                </a:prstGeom>
                <a:solidFill>
                  <a:srgbClr val="83131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8" name="Rectangle 1013"/>
                <p:cNvSpPr>
                  <a:spLocks noChangeArrowheads="1"/>
                </p:cNvSpPr>
                <p:nvPr/>
              </p:nvSpPr>
              <p:spPr bwMode="auto">
                <a:xfrm>
                  <a:off x="4600" y="1532"/>
                  <a:ext cx="1" cy="21"/>
                </a:xfrm>
                <a:prstGeom prst="rect">
                  <a:avLst/>
                </a:prstGeom>
                <a:solidFill>
                  <a:srgbClr val="83131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9" name="Rectangle 1014"/>
                <p:cNvSpPr>
                  <a:spLocks noChangeArrowheads="1"/>
                </p:cNvSpPr>
                <p:nvPr/>
              </p:nvSpPr>
              <p:spPr bwMode="auto">
                <a:xfrm>
                  <a:off x="4588" y="1532"/>
                  <a:ext cx="12" cy="2"/>
                </a:xfrm>
                <a:prstGeom prst="rect">
                  <a:avLst/>
                </a:prstGeom>
                <a:solidFill>
                  <a:srgbClr val="82121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0" name="Rectangle 1015"/>
                <p:cNvSpPr>
                  <a:spLocks noChangeArrowheads="1"/>
                </p:cNvSpPr>
                <p:nvPr/>
              </p:nvSpPr>
              <p:spPr bwMode="auto">
                <a:xfrm>
                  <a:off x="4588" y="1551"/>
                  <a:ext cx="12" cy="2"/>
                </a:xfrm>
                <a:prstGeom prst="rect">
                  <a:avLst/>
                </a:prstGeom>
                <a:solidFill>
                  <a:srgbClr val="82121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1" name="Rectangle 1016"/>
                <p:cNvSpPr>
                  <a:spLocks noChangeArrowheads="1"/>
                </p:cNvSpPr>
                <p:nvPr/>
              </p:nvSpPr>
              <p:spPr bwMode="auto">
                <a:xfrm>
                  <a:off x="4588" y="1534"/>
                  <a:ext cx="12" cy="1"/>
                </a:xfrm>
                <a:prstGeom prst="rect">
                  <a:avLst/>
                </a:prstGeom>
                <a:solidFill>
                  <a:srgbClr val="810F1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2" name="Rectangle 1017"/>
                <p:cNvSpPr>
                  <a:spLocks noChangeArrowheads="1"/>
                </p:cNvSpPr>
                <p:nvPr/>
              </p:nvSpPr>
              <p:spPr bwMode="auto">
                <a:xfrm>
                  <a:off x="4588" y="1550"/>
                  <a:ext cx="12" cy="1"/>
                </a:xfrm>
                <a:prstGeom prst="rect">
                  <a:avLst/>
                </a:prstGeom>
                <a:solidFill>
                  <a:srgbClr val="810F1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3" name="Rectangle 1018"/>
                <p:cNvSpPr>
                  <a:spLocks noChangeArrowheads="1"/>
                </p:cNvSpPr>
                <p:nvPr/>
              </p:nvSpPr>
              <p:spPr bwMode="auto">
                <a:xfrm>
                  <a:off x="4588" y="1535"/>
                  <a:ext cx="2" cy="15"/>
                </a:xfrm>
                <a:prstGeom prst="rect">
                  <a:avLst/>
                </a:prstGeom>
                <a:solidFill>
                  <a:srgbClr val="810F1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4" name="Rectangle 1019"/>
                <p:cNvSpPr>
                  <a:spLocks noChangeArrowheads="1"/>
                </p:cNvSpPr>
                <p:nvPr/>
              </p:nvSpPr>
              <p:spPr bwMode="auto">
                <a:xfrm>
                  <a:off x="4598" y="1535"/>
                  <a:ext cx="2" cy="15"/>
                </a:xfrm>
                <a:prstGeom prst="rect">
                  <a:avLst/>
                </a:prstGeom>
                <a:solidFill>
                  <a:srgbClr val="810F1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5" name="Rectangle 1020"/>
                <p:cNvSpPr>
                  <a:spLocks noChangeArrowheads="1"/>
                </p:cNvSpPr>
                <p:nvPr/>
              </p:nvSpPr>
              <p:spPr bwMode="auto">
                <a:xfrm>
                  <a:off x="4590" y="1535"/>
                  <a:ext cx="8" cy="2"/>
                </a:xfrm>
                <a:prstGeom prst="rect">
                  <a:avLst/>
                </a:prstGeom>
                <a:solidFill>
                  <a:srgbClr val="810D1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6" name="Rectangle 1021"/>
                <p:cNvSpPr>
                  <a:spLocks noChangeArrowheads="1"/>
                </p:cNvSpPr>
                <p:nvPr/>
              </p:nvSpPr>
              <p:spPr bwMode="auto">
                <a:xfrm>
                  <a:off x="4590" y="1548"/>
                  <a:ext cx="8" cy="2"/>
                </a:xfrm>
                <a:prstGeom prst="rect">
                  <a:avLst/>
                </a:prstGeom>
                <a:solidFill>
                  <a:srgbClr val="810D1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7" name="Rectangle 1022"/>
                <p:cNvSpPr>
                  <a:spLocks noChangeArrowheads="1"/>
                </p:cNvSpPr>
                <p:nvPr/>
              </p:nvSpPr>
              <p:spPr bwMode="auto">
                <a:xfrm>
                  <a:off x="4590" y="1537"/>
                  <a:ext cx="8" cy="1"/>
                </a:xfrm>
                <a:prstGeom prst="rect">
                  <a:avLst/>
                </a:prstGeom>
                <a:solidFill>
                  <a:srgbClr val="810B0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8" name="Rectangle 1023"/>
                <p:cNvSpPr>
                  <a:spLocks noChangeArrowheads="1"/>
                </p:cNvSpPr>
                <p:nvPr/>
              </p:nvSpPr>
              <p:spPr bwMode="auto">
                <a:xfrm>
                  <a:off x="4590" y="1547"/>
                  <a:ext cx="8" cy="1"/>
                </a:xfrm>
                <a:prstGeom prst="rect">
                  <a:avLst/>
                </a:prstGeom>
                <a:solidFill>
                  <a:srgbClr val="810B0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9" name="Rectangle 0"/>
                <p:cNvSpPr>
                  <a:spLocks noChangeArrowheads="1"/>
                </p:cNvSpPr>
                <p:nvPr/>
              </p:nvSpPr>
              <p:spPr bwMode="auto">
                <a:xfrm>
                  <a:off x="4590" y="1538"/>
                  <a:ext cx="2" cy="9"/>
                </a:xfrm>
                <a:prstGeom prst="rect">
                  <a:avLst/>
                </a:prstGeom>
                <a:solidFill>
                  <a:srgbClr val="810B0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0" name="Rectangle 1"/>
                <p:cNvSpPr>
                  <a:spLocks noChangeArrowheads="1"/>
                </p:cNvSpPr>
                <p:nvPr/>
              </p:nvSpPr>
              <p:spPr bwMode="auto">
                <a:xfrm>
                  <a:off x="4596" y="1538"/>
                  <a:ext cx="2" cy="9"/>
                </a:xfrm>
                <a:prstGeom prst="rect">
                  <a:avLst/>
                </a:prstGeom>
                <a:solidFill>
                  <a:srgbClr val="810B0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1" name="Rectangle 2"/>
                <p:cNvSpPr>
                  <a:spLocks noChangeArrowheads="1"/>
                </p:cNvSpPr>
                <p:nvPr/>
              </p:nvSpPr>
              <p:spPr bwMode="auto">
                <a:xfrm>
                  <a:off x="4592" y="1538"/>
                  <a:ext cx="4" cy="2"/>
                </a:xfrm>
                <a:prstGeom prst="rect">
                  <a:avLst/>
                </a:prstGeom>
                <a:solidFill>
                  <a:srgbClr val="80090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2" name="Rectangle 3"/>
                <p:cNvSpPr>
                  <a:spLocks noChangeArrowheads="1"/>
                </p:cNvSpPr>
                <p:nvPr/>
              </p:nvSpPr>
              <p:spPr bwMode="auto">
                <a:xfrm>
                  <a:off x="4592" y="1545"/>
                  <a:ext cx="4" cy="2"/>
                </a:xfrm>
                <a:prstGeom prst="rect">
                  <a:avLst/>
                </a:prstGeom>
                <a:solidFill>
                  <a:srgbClr val="80090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3" name="Rectangle 4"/>
                <p:cNvSpPr>
                  <a:spLocks noChangeArrowheads="1"/>
                </p:cNvSpPr>
                <p:nvPr/>
              </p:nvSpPr>
              <p:spPr bwMode="auto">
                <a:xfrm>
                  <a:off x="4592" y="1540"/>
                  <a:ext cx="4" cy="2"/>
                </a:xfrm>
                <a:prstGeom prst="rect">
                  <a:avLst/>
                </a:prstGeom>
                <a:solidFill>
                  <a:srgbClr val="80060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4" name="Rectangle 5"/>
                <p:cNvSpPr>
                  <a:spLocks noChangeArrowheads="1"/>
                </p:cNvSpPr>
                <p:nvPr/>
              </p:nvSpPr>
              <p:spPr bwMode="auto">
                <a:xfrm>
                  <a:off x="4592" y="1543"/>
                  <a:ext cx="4" cy="2"/>
                </a:xfrm>
                <a:prstGeom prst="rect">
                  <a:avLst/>
                </a:prstGeom>
                <a:solidFill>
                  <a:srgbClr val="80060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5" name="Rectangle 6"/>
                <p:cNvSpPr>
                  <a:spLocks noChangeArrowheads="1"/>
                </p:cNvSpPr>
                <p:nvPr/>
              </p:nvSpPr>
              <p:spPr bwMode="auto">
                <a:xfrm>
                  <a:off x="4592" y="1542"/>
                  <a:ext cx="1" cy="1"/>
                </a:xfrm>
                <a:prstGeom prst="rect">
                  <a:avLst/>
                </a:prstGeom>
                <a:solidFill>
                  <a:srgbClr val="80060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6" name="Rectangle 7"/>
                <p:cNvSpPr>
                  <a:spLocks noChangeArrowheads="1"/>
                </p:cNvSpPr>
                <p:nvPr/>
              </p:nvSpPr>
              <p:spPr bwMode="auto">
                <a:xfrm>
                  <a:off x="4595" y="1542"/>
                  <a:ext cx="1" cy="1"/>
                </a:xfrm>
                <a:prstGeom prst="rect">
                  <a:avLst/>
                </a:prstGeom>
                <a:solidFill>
                  <a:srgbClr val="80060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7" name="Rectangle 8"/>
                <p:cNvSpPr>
                  <a:spLocks noChangeArrowheads="1"/>
                </p:cNvSpPr>
                <p:nvPr/>
              </p:nvSpPr>
              <p:spPr bwMode="auto">
                <a:xfrm>
                  <a:off x="4593" y="1542"/>
                  <a:ext cx="2" cy="1"/>
                </a:xfrm>
                <a:prstGeom prst="rect">
                  <a:avLst/>
                </a:prstGeom>
                <a:solidFill>
                  <a:srgbClr val="80000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8" name="Freeform 9"/>
                <p:cNvSpPr>
                  <a:spLocks/>
                </p:cNvSpPr>
                <p:nvPr/>
              </p:nvSpPr>
              <p:spPr bwMode="auto">
                <a:xfrm>
                  <a:off x="4497" y="1356"/>
                  <a:ext cx="193" cy="373"/>
                </a:xfrm>
                <a:custGeom>
                  <a:avLst/>
                  <a:gdLst>
                    <a:gd name="T0" fmla="*/ 100 w 388"/>
                    <a:gd name="T1" fmla="*/ 15 h 748"/>
                    <a:gd name="T2" fmla="*/ 93 w 388"/>
                    <a:gd name="T3" fmla="*/ 24 h 748"/>
                    <a:gd name="T4" fmla="*/ 77 w 388"/>
                    <a:gd name="T5" fmla="*/ 33 h 748"/>
                    <a:gd name="T6" fmla="*/ 69 w 388"/>
                    <a:gd name="T7" fmla="*/ 39 h 748"/>
                    <a:gd name="T8" fmla="*/ 61 w 388"/>
                    <a:gd name="T9" fmla="*/ 47 h 748"/>
                    <a:gd name="T10" fmla="*/ 53 w 388"/>
                    <a:gd name="T11" fmla="*/ 63 h 748"/>
                    <a:gd name="T12" fmla="*/ 47 w 388"/>
                    <a:gd name="T13" fmla="*/ 95 h 748"/>
                    <a:gd name="T14" fmla="*/ 39 w 388"/>
                    <a:gd name="T15" fmla="*/ 110 h 748"/>
                    <a:gd name="T16" fmla="*/ 32 w 388"/>
                    <a:gd name="T17" fmla="*/ 150 h 748"/>
                    <a:gd name="T18" fmla="*/ 24 w 388"/>
                    <a:gd name="T19" fmla="*/ 173 h 748"/>
                    <a:gd name="T20" fmla="*/ 16 w 388"/>
                    <a:gd name="T21" fmla="*/ 205 h 748"/>
                    <a:gd name="T22" fmla="*/ 10 w 388"/>
                    <a:gd name="T23" fmla="*/ 221 h 748"/>
                    <a:gd name="T24" fmla="*/ 0 w 388"/>
                    <a:gd name="T25" fmla="*/ 409 h 748"/>
                    <a:gd name="T26" fmla="*/ 10 w 388"/>
                    <a:gd name="T27" fmla="*/ 582 h 748"/>
                    <a:gd name="T28" fmla="*/ 16 w 388"/>
                    <a:gd name="T29" fmla="*/ 598 h 748"/>
                    <a:gd name="T30" fmla="*/ 24 w 388"/>
                    <a:gd name="T31" fmla="*/ 606 h 748"/>
                    <a:gd name="T32" fmla="*/ 32 w 388"/>
                    <a:gd name="T33" fmla="*/ 612 h 748"/>
                    <a:gd name="T34" fmla="*/ 39 w 388"/>
                    <a:gd name="T35" fmla="*/ 628 h 748"/>
                    <a:gd name="T36" fmla="*/ 47 w 388"/>
                    <a:gd name="T37" fmla="*/ 636 h 748"/>
                    <a:gd name="T38" fmla="*/ 53 w 388"/>
                    <a:gd name="T39" fmla="*/ 646 h 748"/>
                    <a:gd name="T40" fmla="*/ 61 w 388"/>
                    <a:gd name="T41" fmla="*/ 675 h 748"/>
                    <a:gd name="T42" fmla="*/ 69 w 388"/>
                    <a:gd name="T43" fmla="*/ 693 h 748"/>
                    <a:gd name="T44" fmla="*/ 77 w 388"/>
                    <a:gd name="T45" fmla="*/ 715 h 748"/>
                    <a:gd name="T46" fmla="*/ 106 w 388"/>
                    <a:gd name="T47" fmla="*/ 723 h 748"/>
                    <a:gd name="T48" fmla="*/ 145 w 388"/>
                    <a:gd name="T49" fmla="*/ 733 h 748"/>
                    <a:gd name="T50" fmla="*/ 282 w 388"/>
                    <a:gd name="T51" fmla="*/ 740 h 748"/>
                    <a:gd name="T52" fmla="*/ 343 w 388"/>
                    <a:gd name="T53" fmla="*/ 748 h 748"/>
                    <a:gd name="T54" fmla="*/ 351 w 388"/>
                    <a:gd name="T55" fmla="*/ 740 h 748"/>
                    <a:gd name="T56" fmla="*/ 359 w 388"/>
                    <a:gd name="T57" fmla="*/ 733 h 748"/>
                    <a:gd name="T58" fmla="*/ 364 w 388"/>
                    <a:gd name="T59" fmla="*/ 707 h 748"/>
                    <a:gd name="T60" fmla="*/ 373 w 388"/>
                    <a:gd name="T61" fmla="*/ 693 h 748"/>
                    <a:gd name="T62" fmla="*/ 380 w 388"/>
                    <a:gd name="T63" fmla="*/ 669 h 748"/>
                    <a:gd name="T64" fmla="*/ 388 w 388"/>
                    <a:gd name="T65" fmla="*/ 646 h 748"/>
                    <a:gd name="T66" fmla="*/ 380 w 388"/>
                    <a:gd name="T67" fmla="*/ 189 h 748"/>
                    <a:gd name="T68" fmla="*/ 373 w 388"/>
                    <a:gd name="T69" fmla="*/ 173 h 748"/>
                    <a:gd name="T70" fmla="*/ 364 w 388"/>
                    <a:gd name="T71" fmla="*/ 150 h 748"/>
                    <a:gd name="T72" fmla="*/ 359 w 388"/>
                    <a:gd name="T73" fmla="*/ 126 h 748"/>
                    <a:gd name="T74" fmla="*/ 351 w 388"/>
                    <a:gd name="T75" fmla="*/ 95 h 748"/>
                    <a:gd name="T76" fmla="*/ 343 w 388"/>
                    <a:gd name="T77" fmla="*/ 79 h 748"/>
                    <a:gd name="T78" fmla="*/ 336 w 388"/>
                    <a:gd name="T79" fmla="*/ 47 h 748"/>
                    <a:gd name="T80" fmla="*/ 327 w 388"/>
                    <a:gd name="T81" fmla="*/ 33 h 748"/>
                    <a:gd name="T82" fmla="*/ 319 w 388"/>
                    <a:gd name="T83" fmla="*/ 15 h 748"/>
                    <a:gd name="T84" fmla="*/ 312 w 388"/>
                    <a:gd name="T85" fmla="*/ 8 h 748"/>
                    <a:gd name="T86" fmla="*/ 304 w 388"/>
                    <a:gd name="T87" fmla="*/ 0 h 74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88"/>
                    <a:gd name="T133" fmla="*/ 0 h 748"/>
                    <a:gd name="T134" fmla="*/ 388 w 388"/>
                    <a:gd name="T135" fmla="*/ 748 h 74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88" h="748">
                      <a:moveTo>
                        <a:pt x="103" y="8"/>
                      </a:moveTo>
                      <a:lnTo>
                        <a:pt x="100" y="15"/>
                      </a:lnTo>
                      <a:lnTo>
                        <a:pt x="100" y="24"/>
                      </a:lnTo>
                      <a:lnTo>
                        <a:pt x="93" y="24"/>
                      </a:lnTo>
                      <a:lnTo>
                        <a:pt x="93" y="33"/>
                      </a:lnTo>
                      <a:lnTo>
                        <a:pt x="77" y="33"/>
                      </a:lnTo>
                      <a:lnTo>
                        <a:pt x="77" y="39"/>
                      </a:lnTo>
                      <a:lnTo>
                        <a:pt x="69" y="39"/>
                      </a:lnTo>
                      <a:lnTo>
                        <a:pt x="69" y="47"/>
                      </a:lnTo>
                      <a:lnTo>
                        <a:pt x="61" y="47"/>
                      </a:lnTo>
                      <a:lnTo>
                        <a:pt x="61" y="63"/>
                      </a:lnTo>
                      <a:lnTo>
                        <a:pt x="53" y="63"/>
                      </a:lnTo>
                      <a:lnTo>
                        <a:pt x="53" y="95"/>
                      </a:lnTo>
                      <a:lnTo>
                        <a:pt x="47" y="95"/>
                      </a:lnTo>
                      <a:lnTo>
                        <a:pt x="47" y="110"/>
                      </a:lnTo>
                      <a:lnTo>
                        <a:pt x="39" y="110"/>
                      </a:lnTo>
                      <a:lnTo>
                        <a:pt x="39" y="150"/>
                      </a:lnTo>
                      <a:lnTo>
                        <a:pt x="32" y="150"/>
                      </a:lnTo>
                      <a:lnTo>
                        <a:pt x="32" y="166"/>
                      </a:lnTo>
                      <a:lnTo>
                        <a:pt x="24" y="173"/>
                      </a:lnTo>
                      <a:lnTo>
                        <a:pt x="24" y="197"/>
                      </a:lnTo>
                      <a:lnTo>
                        <a:pt x="16" y="205"/>
                      </a:lnTo>
                      <a:lnTo>
                        <a:pt x="16" y="221"/>
                      </a:lnTo>
                      <a:lnTo>
                        <a:pt x="10" y="221"/>
                      </a:lnTo>
                      <a:lnTo>
                        <a:pt x="10" y="409"/>
                      </a:lnTo>
                      <a:lnTo>
                        <a:pt x="0" y="409"/>
                      </a:lnTo>
                      <a:lnTo>
                        <a:pt x="0" y="582"/>
                      </a:lnTo>
                      <a:lnTo>
                        <a:pt x="10" y="582"/>
                      </a:lnTo>
                      <a:lnTo>
                        <a:pt x="10" y="598"/>
                      </a:lnTo>
                      <a:lnTo>
                        <a:pt x="16" y="598"/>
                      </a:lnTo>
                      <a:lnTo>
                        <a:pt x="16" y="606"/>
                      </a:lnTo>
                      <a:lnTo>
                        <a:pt x="24" y="606"/>
                      </a:lnTo>
                      <a:lnTo>
                        <a:pt x="24" y="612"/>
                      </a:lnTo>
                      <a:lnTo>
                        <a:pt x="32" y="612"/>
                      </a:lnTo>
                      <a:lnTo>
                        <a:pt x="32" y="628"/>
                      </a:lnTo>
                      <a:lnTo>
                        <a:pt x="39" y="628"/>
                      </a:lnTo>
                      <a:lnTo>
                        <a:pt x="39" y="636"/>
                      </a:lnTo>
                      <a:lnTo>
                        <a:pt x="47" y="636"/>
                      </a:lnTo>
                      <a:lnTo>
                        <a:pt x="47" y="646"/>
                      </a:lnTo>
                      <a:lnTo>
                        <a:pt x="53" y="646"/>
                      </a:lnTo>
                      <a:lnTo>
                        <a:pt x="53" y="675"/>
                      </a:lnTo>
                      <a:lnTo>
                        <a:pt x="61" y="675"/>
                      </a:lnTo>
                      <a:lnTo>
                        <a:pt x="61" y="693"/>
                      </a:lnTo>
                      <a:lnTo>
                        <a:pt x="69" y="693"/>
                      </a:lnTo>
                      <a:lnTo>
                        <a:pt x="69" y="715"/>
                      </a:lnTo>
                      <a:lnTo>
                        <a:pt x="77" y="715"/>
                      </a:lnTo>
                      <a:lnTo>
                        <a:pt x="77" y="723"/>
                      </a:lnTo>
                      <a:lnTo>
                        <a:pt x="106" y="723"/>
                      </a:lnTo>
                      <a:lnTo>
                        <a:pt x="121" y="733"/>
                      </a:lnTo>
                      <a:lnTo>
                        <a:pt x="145" y="733"/>
                      </a:lnTo>
                      <a:lnTo>
                        <a:pt x="145" y="740"/>
                      </a:lnTo>
                      <a:lnTo>
                        <a:pt x="282" y="740"/>
                      </a:lnTo>
                      <a:lnTo>
                        <a:pt x="290" y="748"/>
                      </a:lnTo>
                      <a:lnTo>
                        <a:pt x="343" y="748"/>
                      </a:lnTo>
                      <a:lnTo>
                        <a:pt x="343" y="740"/>
                      </a:lnTo>
                      <a:lnTo>
                        <a:pt x="351" y="740"/>
                      </a:lnTo>
                      <a:lnTo>
                        <a:pt x="351" y="733"/>
                      </a:lnTo>
                      <a:lnTo>
                        <a:pt x="359" y="733"/>
                      </a:lnTo>
                      <a:lnTo>
                        <a:pt x="359" y="707"/>
                      </a:lnTo>
                      <a:lnTo>
                        <a:pt x="364" y="707"/>
                      </a:lnTo>
                      <a:lnTo>
                        <a:pt x="364" y="693"/>
                      </a:lnTo>
                      <a:lnTo>
                        <a:pt x="373" y="693"/>
                      </a:lnTo>
                      <a:lnTo>
                        <a:pt x="373" y="669"/>
                      </a:lnTo>
                      <a:lnTo>
                        <a:pt x="380" y="669"/>
                      </a:lnTo>
                      <a:lnTo>
                        <a:pt x="380" y="653"/>
                      </a:lnTo>
                      <a:lnTo>
                        <a:pt x="388" y="646"/>
                      </a:lnTo>
                      <a:lnTo>
                        <a:pt x="388" y="189"/>
                      </a:lnTo>
                      <a:lnTo>
                        <a:pt x="380" y="189"/>
                      </a:lnTo>
                      <a:lnTo>
                        <a:pt x="380" y="173"/>
                      </a:lnTo>
                      <a:lnTo>
                        <a:pt x="373" y="173"/>
                      </a:lnTo>
                      <a:lnTo>
                        <a:pt x="373" y="150"/>
                      </a:lnTo>
                      <a:lnTo>
                        <a:pt x="364" y="150"/>
                      </a:lnTo>
                      <a:lnTo>
                        <a:pt x="364" y="126"/>
                      </a:lnTo>
                      <a:lnTo>
                        <a:pt x="359" y="126"/>
                      </a:lnTo>
                      <a:lnTo>
                        <a:pt x="359" y="95"/>
                      </a:lnTo>
                      <a:lnTo>
                        <a:pt x="351" y="95"/>
                      </a:lnTo>
                      <a:lnTo>
                        <a:pt x="351" y="79"/>
                      </a:lnTo>
                      <a:lnTo>
                        <a:pt x="343" y="79"/>
                      </a:lnTo>
                      <a:lnTo>
                        <a:pt x="343" y="47"/>
                      </a:lnTo>
                      <a:lnTo>
                        <a:pt x="336" y="47"/>
                      </a:lnTo>
                      <a:lnTo>
                        <a:pt x="336" y="33"/>
                      </a:lnTo>
                      <a:lnTo>
                        <a:pt x="327" y="33"/>
                      </a:lnTo>
                      <a:lnTo>
                        <a:pt x="327" y="15"/>
                      </a:lnTo>
                      <a:lnTo>
                        <a:pt x="319" y="15"/>
                      </a:lnTo>
                      <a:lnTo>
                        <a:pt x="319" y="8"/>
                      </a:lnTo>
                      <a:lnTo>
                        <a:pt x="312" y="8"/>
                      </a:lnTo>
                      <a:lnTo>
                        <a:pt x="312" y="0"/>
                      </a:lnTo>
                      <a:lnTo>
                        <a:pt x="304" y="0"/>
                      </a:lnTo>
                      <a:lnTo>
                        <a:pt x="103" y="8"/>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419" name="Rectangle 10"/>
                <p:cNvSpPr>
                  <a:spLocks noChangeArrowheads="1"/>
                </p:cNvSpPr>
                <p:nvPr/>
              </p:nvSpPr>
              <p:spPr bwMode="auto">
                <a:xfrm>
                  <a:off x="4497" y="1729"/>
                  <a:ext cx="194" cy="1"/>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0" name="Rectangle 11"/>
                <p:cNvSpPr>
                  <a:spLocks noChangeArrowheads="1"/>
                </p:cNvSpPr>
                <p:nvPr/>
              </p:nvSpPr>
              <p:spPr bwMode="auto">
                <a:xfrm>
                  <a:off x="4497" y="1356"/>
                  <a:ext cx="194"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1" name="Rectangle 12"/>
                <p:cNvSpPr>
                  <a:spLocks noChangeArrowheads="1"/>
                </p:cNvSpPr>
                <p:nvPr/>
              </p:nvSpPr>
              <p:spPr bwMode="auto">
                <a:xfrm>
                  <a:off x="4497" y="1727"/>
                  <a:ext cx="194"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2" name="Rectangle 13"/>
                <p:cNvSpPr>
                  <a:spLocks noChangeArrowheads="1"/>
                </p:cNvSpPr>
                <p:nvPr/>
              </p:nvSpPr>
              <p:spPr bwMode="auto">
                <a:xfrm>
                  <a:off x="4497" y="1358"/>
                  <a:ext cx="1" cy="369"/>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3" name="Rectangle 14"/>
                <p:cNvSpPr>
                  <a:spLocks noChangeArrowheads="1"/>
                </p:cNvSpPr>
                <p:nvPr/>
              </p:nvSpPr>
              <p:spPr bwMode="auto">
                <a:xfrm>
                  <a:off x="4690" y="1358"/>
                  <a:ext cx="1" cy="369"/>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4" name="Rectangle 15"/>
                <p:cNvSpPr>
                  <a:spLocks noChangeArrowheads="1"/>
                </p:cNvSpPr>
                <p:nvPr/>
              </p:nvSpPr>
              <p:spPr bwMode="auto">
                <a:xfrm>
                  <a:off x="4498" y="1358"/>
                  <a:ext cx="192"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5" name="Rectangle 16"/>
                <p:cNvSpPr>
                  <a:spLocks noChangeArrowheads="1"/>
                </p:cNvSpPr>
                <p:nvPr/>
              </p:nvSpPr>
              <p:spPr bwMode="auto">
                <a:xfrm>
                  <a:off x="4498" y="1725"/>
                  <a:ext cx="192"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6" name="Rectangle 17"/>
                <p:cNvSpPr>
                  <a:spLocks noChangeArrowheads="1"/>
                </p:cNvSpPr>
                <p:nvPr/>
              </p:nvSpPr>
              <p:spPr bwMode="auto">
                <a:xfrm>
                  <a:off x="4498" y="1360"/>
                  <a:ext cx="192" cy="1"/>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7" name="Rectangle 18"/>
                <p:cNvSpPr>
                  <a:spLocks noChangeArrowheads="1"/>
                </p:cNvSpPr>
                <p:nvPr/>
              </p:nvSpPr>
              <p:spPr bwMode="auto">
                <a:xfrm>
                  <a:off x="4498" y="1724"/>
                  <a:ext cx="192" cy="1"/>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8" name="Rectangle 19"/>
                <p:cNvSpPr>
                  <a:spLocks noChangeArrowheads="1"/>
                </p:cNvSpPr>
                <p:nvPr/>
              </p:nvSpPr>
              <p:spPr bwMode="auto">
                <a:xfrm>
                  <a:off x="4498" y="1361"/>
                  <a:ext cx="2" cy="363"/>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9" name="Rectangle 20"/>
                <p:cNvSpPr>
                  <a:spLocks noChangeArrowheads="1"/>
                </p:cNvSpPr>
                <p:nvPr/>
              </p:nvSpPr>
              <p:spPr bwMode="auto">
                <a:xfrm>
                  <a:off x="4688" y="1361"/>
                  <a:ext cx="2" cy="363"/>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0" name="Rectangle 21"/>
                <p:cNvSpPr>
                  <a:spLocks noChangeArrowheads="1"/>
                </p:cNvSpPr>
                <p:nvPr/>
              </p:nvSpPr>
              <p:spPr bwMode="auto">
                <a:xfrm>
                  <a:off x="4500" y="1361"/>
                  <a:ext cx="188"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1" name="Rectangle 22"/>
                <p:cNvSpPr>
                  <a:spLocks noChangeArrowheads="1"/>
                </p:cNvSpPr>
                <p:nvPr/>
              </p:nvSpPr>
              <p:spPr bwMode="auto">
                <a:xfrm>
                  <a:off x="4500" y="1722"/>
                  <a:ext cx="188" cy="2"/>
                </a:xfrm>
                <a:prstGeom prst="rect">
                  <a:avLst/>
                </a:prstGeom>
                <a:solidFill>
                  <a:srgbClr val="FE98C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2" name="Rectangle 23"/>
                <p:cNvSpPr>
                  <a:spLocks noChangeArrowheads="1"/>
                </p:cNvSpPr>
                <p:nvPr/>
              </p:nvSpPr>
              <p:spPr bwMode="auto">
                <a:xfrm>
                  <a:off x="4500" y="1363"/>
                  <a:ext cx="188" cy="2"/>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3" name="Rectangle 24"/>
                <p:cNvSpPr>
                  <a:spLocks noChangeArrowheads="1"/>
                </p:cNvSpPr>
                <p:nvPr/>
              </p:nvSpPr>
              <p:spPr bwMode="auto">
                <a:xfrm>
                  <a:off x="4500" y="1720"/>
                  <a:ext cx="188" cy="2"/>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4" name="Rectangle 25"/>
                <p:cNvSpPr>
                  <a:spLocks noChangeArrowheads="1"/>
                </p:cNvSpPr>
                <p:nvPr/>
              </p:nvSpPr>
              <p:spPr bwMode="auto">
                <a:xfrm>
                  <a:off x="4500" y="1365"/>
                  <a:ext cx="1" cy="355"/>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5" name="Rectangle 26"/>
                <p:cNvSpPr>
                  <a:spLocks noChangeArrowheads="1"/>
                </p:cNvSpPr>
                <p:nvPr/>
              </p:nvSpPr>
              <p:spPr bwMode="auto">
                <a:xfrm>
                  <a:off x="4686" y="1365"/>
                  <a:ext cx="2" cy="355"/>
                </a:xfrm>
                <a:prstGeom prst="rect">
                  <a:avLst/>
                </a:prstGeom>
                <a:solidFill>
                  <a:srgbClr val="FD98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6" name="Rectangle 27"/>
                <p:cNvSpPr>
                  <a:spLocks noChangeArrowheads="1"/>
                </p:cNvSpPr>
                <p:nvPr/>
              </p:nvSpPr>
              <p:spPr bwMode="auto">
                <a:xfrm>
                  <a:off x="4501" y="1365"/>
                  <a:ext cx="185" cy="1"/>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7" name="Rectangle 28"/>
                <p:cNvSpPr>
                  <a:spLocks noChangeArrowheads="1"/>
                </p:cNvSpPr>
                <p:nvPr/>
              </p:nvSpPr>
              <p:spPr bwMode="auto">
                <a:xfrm>
                  <a:off x="4501" y="1719"/>
                  <a:ext cx="185" cy="1"/>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8" name="Rectangle 29"/>
                <p:cNvSpPr>
                  <a:spLocks noChangeArrowheads="1"/>
                </p:cNvSpPr>
                <p:nvPr/>
              </p:nvSpPr>
              <p:spPr bwMode="auto">
                <a:xfrm>
                  <a:off x="4501" y="1366"/>
                  <a:ext cx="185" cy="2"/>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9" name="Rectangle 30"/>
                <p:cNvSpPr>
                  <a:spLocks noChangeArrowheads="1"/>
                </p:cNvSpPr>
                <p:nvPr/>
              </p:nvSpPr>
              <p:spPr bwMode="auto">
                <a:xfrm>
                  <a:off x="4501" y="1717"/>
                  <a:ext cx="185" cy="2"/>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0" name="Rectangle 31"/>
                <p:cNvSpPr>
                  <a:spLocks noChangeArrowheads="1"/>
                </p:cNvSpPr>
                <p:nvPr/>
              </p:nvSpPr>
              <p:spPr bwMode="auto">
                <a:xfrm>
                  <a:off x="4501" y="1368"/>
                  <a:ext cx="2" cy="349"/>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1" name="Rectangle 32"/>
                <p:cNvSpPr>
                  <a:spLocks noChangeArrowheads="1"/>
                </p:cNvSpPr>
                <p:nvPr/>
              </p:nvSpPr>
              <p:spPr bwMode="auto">
                <a:xfrm>
                  <a:off x="4685" y="1368"/>
                  <a:ext cx="1" cy="349"/>
                </a:xfrm>
                <a:prstGeom prst="rect">
                  <a:avLst/>
                </a:prstGeom>
                <a:solidFill>
                  <a:srgbClr val="FD97C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2" name="Rectangle 33"/>
                <p:cNvSpPr>
                  <a:spLocks noChangeArrowheads="1"/>
                </p:cNvSpPr>
                <p:nvPr/>
              </p:nvSpPr>
              <p:spPr bwMode="auto">
                <a:xfrm>
                  <a:off x="4503" y="1368"/>
                  <a:ext cx="182" cy="1"/>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3" name="Rectangle 34"/>
                <p:cNvSpPr>
                  <a:spLocks noChangeArrowheads="1"/>
                </p:cNvSpPr>
                <p:nvPr/>
              </p:nvSpPr>
              <p:spPr bwMode="auto">
                <a:xfrm>
                  <a:off x="4503" y="1716"/>
                  <a:ext cx="182" cy="1"/>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4" name="Rectangle 35"/>
                <p:cNvSpPr>
                  <a:spLocks noChangeArrowheads="1"/>
                </p:cNvSpPr>
                <p:nvPr/>
              </p:nvSpPr>
              <p:spPr bwMode="auto">
                <a:xfrm>
                  <a:off x="4503" y="1369"/>
                  <a:ext cx="182" cy="2"/>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5" name="Rectangle 36"/>
                <p:cNvSpPr>
                  <a:spLocks noChangeArrowheads="1"/>
                </p:cNvSpPr>
                <p:nvPr/>
              </p:nvSpPr>
              <p:spPr bwMode="auto">
                <a:xfrm>
                  <a:off x="4503" y="1714"/>
                  <a:ext cx="182" cy="2"/>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6" name="Rectangle 37"/>
                <p:cNvSpPr>
                  <a:spLocks noChangeArrowheads="1"/>
                </p:cNvSpPr>
                <p:nvPr/>
              </p:nvSpPr>
              <p:spPr bwMode="auto">
                <a:xfrm>
                  <a:off x="4503" y="1371"/>
                  <a:ext cx="2" cy="343"/>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7" name="Rectangle 38"/>
                <p:cNvSpPr>
                  <a:spLocks noChangeArrowheads="1"/>
                </p:cNvSpPr>
                <p:nvPr/>
              </p:nvSpPr>
              <p:spPr bwMode="auto">
                <a:xfrm>
                  <a:off x="4683" y="1371"/>
                  <a:ext cx="2" cy="343"/>
                </a:xfrm>
                <a:prstGeom prst="rect">
                  <a:avLst/>
                </a:prstGeom>
                <a:solidFill>
                  <a:srgbClr val="FC97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8" name="Rectangle 39"/>
                <p:cNvSpPr>
                  <a:spLocks noChangeArrowheads="1"/>
                </p:cNvSpPr>
                <p:nvPr/>
              </p:nvSpPr>
              <p:spPr bwMode="auto">
                <a:xfrm>
                  <a:off x="4505" y="1371"/>
                  <a:ext cx="178" cy="2"/>
                </a:xfrm>
                <a:prstGeom prst="rect">
                  <a:avLst/>
                </a:prstGeom>
                <a:solidFill>
                  <a:srgbClr val="FC96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9" name="Rectangle 40"/>
                <p:cNvSpPr>
                  <a:spLocks noChangeArrowheads="1"/>
                </p:cNvSpPr>
                <p:nvPr/>
              </p:nvSpPr>
              <p:spPr bwMode="auto">
                <a:xfrm>
                  <a:off x="4505" y="1712"/>
                  <a:ext cx="178" cy="2"/>
                </a:xfrm>
                <a:prstGeom prst="rect">
                  <a:avLst/>
                </a:prstGeom>
                <a:solidFill>
                  <a:srgbClr val="FC96C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0" name="Rectangle 41"/>
                <p:cNvSpPr>
                  <a:spLocks noChangeArrowheads="1"/>
                </p:cNvSpPr>
                <p:nvPr/>
              </p:nvSpPr>
              <p:spPr bwMode="auto">
                <a:xfrm>
                  <a:off x="4505" y="1373"/>
                  <a:ext cx="178" cy="1"/>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1" name="Rectangle 42"/>
                <p:cNvSpPr>
                  <a:spLocks noChangeArrowheads="1"/>
                </p:cNvSpPr>
                <p:nvPr/>
              </p:nvSpPr>
              <p:spPr bwMode="auto">
                <a:xfrm>
                  <a:off x="4505" y="1711"/>
                  <a:ext cx="178" cy="1"/>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2" name="Rectangle 43"/>
                <p:cNvSpPr>
                  <a:spLocks noChangeArrowheads="1"/>
                </p:cNvSpPr>
                <p:nvPr/>
              </p:nvSpPr>
              <p:spPr bwMode="auto">
                <a:xfrm>
                  <a:off x="4505" y="1374"/>
                  <a:ext cx="1" cy="337"/>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3" name="Rectangle 44"/>
                <p:cNvSpPr>
                  <a:spLocks noChangeArrowheads="1"/>
                </p:cNvSpPr>
                <p:nvPr/>
              </p:nvSpPr>
              <p:spPr bwMode="auto">
                <a:xfrm>
                  <a:off x="4682" y="1374"/>
                  <a:ext cx="1" cy="337"/>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4" name="Rectangle 45"/>
                <p:cNvSpPr>
                  <a:spLocks noChangeArrowheads="1"/>
                </p:cNvSpPr>
                <p:nvPr/>
              </p:nvSpPr>
              <p:spPr bwMode="auto">
                <a:xfrm>
                  <a:off x="4506" y="1374"/>
                  <a:ext cx="176" cy="2"/>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5" name="Rectangle 46"/>
                <p:cNvSpPr>
                  <a:spLocks noChangeArrowheads="1"/>
                </p:cNvSpPr>
                <p:nvPr/>
              </p:nvSpPr>
              <p:spPr bwMode="auto">
                <a:xfrm>
                  <a:off x="4506" y="1709"/>
                  <a:ext cx="176" cy="2"/>
                </a:xfrm>
                <a:prstGeom prst="rect">
                  <a:avLst/>
                </a:prstGeom>
                <a:solidFill>
                  <a:srgbClr val="FB96C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6" name="Rectangle 47"/>
                <p:cNvSpPr>
                  <a:spLocks noChangeArrowheads="1"/>
                </p:cNvSpPr>
                <p:nvPr/>
              </p:nvSpPr>
              <p:spPr bwMode="auto">
                <a:xfrm>
                  <a:off x="4506" y="1376"/>
                  <a:ext cx="176" cy="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7" name="Rectangle 48"/>
                <p:cNvSpPr>
                  <a:spLocks noChangeArrowheads="1"/>
                </p:cNvSpPr>
                <p:nvPr/>
              </p:nvSpPr>
              <p:spPr bwMode="auto">
                <a:xfrm>
                  <a:off x="4506" y="1708"/>
                  <a:ext cx="176" cy="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8" name="Rectangle 49"/>
                <p:cNvSpPr>
                  <a:spLocks noChangeArrowheads="1"/>
                </p:cNvSpPr>
                <p:nvPr/>
              </p:nvSpPr>
              <p:spPr bwMode="auto">
                <a:xfrm>
                  <a:off x="4506" y="1377"/>
                  <a:ext cx="2" cy="33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9" name="Rectangle 50"/>
                <p:cNvSpPr>
                  <a:spLocks noChangeArrowheads="1"/>
                </p:cNvSpPr>
                <p:nvPr/>
              </p:nvSpPr>
              <p:spPr bwMode="auto">
                <a:xfrm>
                  <a:off x="4680" y="1377"/>
                  <a:ext cx="2" cy="331"/>
                </a:xfrm>
                <a:prstGeom prst="rect">
                  <a:avLst/>
                </a:prstGeom>
                <a:solidFill>
                  <a:srgbClr val="FB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0" name="Rectangle 51"/>
                <p:cNvSpPr>
                  <a:spLocks noChangeArrowheads="1"/>
                </p:cNvSpPr>
                <p:nvPr/>
              </p:nvSpPr>
              <p:spPr bwMode="auto">
                <a:xfrm>
                  <a:off x="4508" y="1377"/>
                  <a:ext cx="172" cy="2"/>
                </a:xfrm>
                <a:prstGeom prst="rect">
                  <a:avLst/>
                </a:prstGeom>
                <a:solidFill>
                  <a:srgbClr val="FA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1" name="Rectangle 52"/>
                <p:cNvSpPr>
                  <a:spLocks noChangeArrowheads="1"/>
                </p:cNvSpPr>
                <p:nvPr/>
              </p:nvSpPr>
              <p:spPr bwMode="auto">
                <a:xfrm>
                  <a:off x="4508" y="1706"/>
                  <a:ext cx="172" cy="2"/>
                </a:xfrm>
                <a:prstGeom prst="rect">
                  <a:avLst/>
                </a:prstGeom>
                <a:solidFill>
                  <a:srgbClr val="FA95C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2" name="Rectangle 53"/>
                <p:cNvSpPr>
                  <a:spLocks noChangeArrowheads="1"/>
                </p:cNvSpPr>
                <p:nvPr/>
              </p:nvSpPr>
              <p:spPr bwMode="auto">
                <a:xfrm>
                  <a:off x="4508" y="1379"/>
                  <a:ext cx="172" cy="2"/>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3" name="Rectangle 54"/>
                <p:cNvSpPr>
                  <a:spLocks noChangeArrowheads="1"/>
                </p:cNvSpPr>
                <p:nvPr/>
              </p:nvSpPr>
              <p:spPr bwMode="auto">
                <a:xfrm>
                  <a:off x="4508" y="1704"/>
                  <a:ext cx="172" cy="2"/>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4" name="Rectangle 55"/>
                <p:cNvSpPr>
                  <a:spLocks noChangeArrowheads="1"/>
                </p:cNvSpPr>
                <p:nvPr/>
              </p:nvSpPr>
              <p:spPr bwMode="auto">
                <a:xfrm>
                  <a:off x="4508" y="1381"/>
                  <a:ext cx="1" cy="323"/>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5" name="Rectangle 56"/>
                <p:cNvSpPr>
                  <a:spLocks noChangeArrowheads="1"/>
                </p:cNvSpPr>
                <p:nvPr/>
              </p:nvSpPr>
              <p:spPr bwMode="auto">
                <a:xfrm>
                  <a:off x="4678" y="1381"/>
                  <a:ext cx="2" cy="323"/>
                </a:xfrm>
                <a:prstGeom prst="rect">
                  <a:avLst/>
                </a:prstGeom>
                <a:solidFill>
                  <a:srgbClr val="FA95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6" name="Rectangle 57"/>
                <p:cNvSpPr>
                  <a:spLocks noChangeArrowheads="1"/>
                </p:cNvSpPr>
                <p:nvPr/>
              </p:nvSpPr>
              <p:spPr bwMode="auto">
                <a:xfrm>
                  <a:off x="4509" y="1381"/>
                  <a:ext cx="169" cy="1"/>
                </a:xfrm>
                <a:prstGeom prst="rect">
                  <a:avLst/>
                </a:prstGeom>
                <a:solidFill>
                  <a:srgbClr val="F994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7" name="Rectangle 58"/>
                <p:cNvSpPr>
                  <a:spLocks noChangeArrowheads="1"/>
                </p:cNvSpPr>
                <p:nvPr/>
              </p:nvSpPr>
              <p:spPr bwMode="auto">
                <a:xfrm>
                  <a:off x="4509" y="1703"/>
                  <a:ext cx="169" cy="1"/>
                </a:xfrm>
                <a:prstGeom prst="rect">
                  <a:avLst/>
                </a:prstGeom>
                <a:solidFill>
                  <a:srgbClr val="F994C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68" name="Rectangle 59"/>
                <p:cNvSpPr>
                  <a:spLocks noChangeArrowheads="1"/>
                </p:cNvSpPr>
                <p:nvPr/>
              </p:nvSpPr>
              <p:spPr bwMode="auto">
                <a:xfrm>
                  <a:off x="4509" y="1382"/>
                  <a:ext cx="169" cy="2"/>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grpSp>
          <p:grpSp>
            <p:nvGrpSpPr>
              <p:cNvPr id="17" name="Group 60"/>
              <p:cNvGrpSpPr>
                <a:grpSpLocks/>
              </p:cNvGrpSpPr>
              <p:nvPr/>
            </p:nvGrpSpPr>
            <p:grpSpPr bwMode="auto">
              <a:xfrm>
                <a:off x="4509" y="1384"/>
                <a:ext cx="169" cy="319"/>
                <a:chOff x="4509" y="1384"/>
                <a:chExt cx="169" cy="319"/>
              </a:xfrm>
            </p:grpSpPr>
            <p:sp>
              <p:nvSpPr>
                <p:cNvPr id="69" name="Rectangle 61"/>
                <p:cNvSpPr>
                  <a:spLocks noChangeArrowheads="1"/>
                </p:cNvSpPr>
                <p:nvPr/>
              </p:nvSpPr>
              <p:spPr bwMode="auto">
                <a:xfrm>
                  <a:off x="4509" y="1701"/>
                  <a:ext cx="169" cy="2"/>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0" name="Rectangle 62"/>
                <p:cNvSpPr>
                  <a:spLocks noChangeArrowheads="1"/>
                </p:cNvSpPr>
                <p:nvPr/>
              </p:nvSpPr>
              <p:spPr bwMode="auto">
                <a:xfrm>
                  <a:off x="4509" y="1384"/>
                  <a:ext cx="2" cy="317"/>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1" name="Rectangle 63"/>
                <p:cNvSpPr>
                  <a:spLocks noChangeArrowheads="1"/>
                </p:cNvSpPr>
                <p:nvPr/>
              </p:nvSpPr>
              <p:spPr bwMode="auto">
                <a:xfrm>
                  <a:off x="4677" y="1384"/>
                  <a:ext cx="1" cy="317"/>
                </a:xfrm>
                <a:prstGeom prst="rect">
                  <a:avLst/>
                </a:prstGeom>
                <a:solidFill>
                  <a:srgbClr val="F994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2" name="Rectangle 64"/>
                <p:cNvSpPr>
                  <a:spLocks noChangeArrowheads="1"/>
                </p:cNvSpPr>
                <p:nvPr/>
              </p:nvSpPr>
              <p:spPr bwMode="auto">
                <a:xfrm>
                  <a:off x="4511" y="1384"/>
                  <a:ext cx="166" cy="1"/>
                </a:xfrm>
                <a:prstGeom prst="rect">
                  <a:avLst/>
                </a:prstGeom>
                <a:solidFill>
                  <a:srgbClr val="F893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3" name="Rectangle 65"/>
                <p:cNvSpPr>
                  <a:spLocks noChangeArrowheads="1"/>
                </p:cNvSpPr>
                <p:nvPr/>
              </p:nvSpPr>
              <p:spPr bwMode="auto">
                <a:xfrm>
                  <a:off x="4511" y="1700"/>
                  <a:ext cx="166" cy="1"/>
                </a:xfrm>
                <a:prstGeom prst="rect">
                  <a:avLst/>
                </a:prstGeom>
                <a:solidFill>
                  <a:srgbClr val="F893C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4" name="Rectangle 66"/>
                <p:cNvSpPr>
                  <a:spLocks noChangeArrowheads="1"/>
                </p:cNvSpPr>
                <p:nvPr/>
              </p:nvSpPr>
              <p:spPr bwMode="auto">
                <a:xfrm>
                  <a:off x="4511" y="1385"/>
                  <a:ext cx="166" cy="2"/>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5" name="Rectangle 67"/>
                <p:cNvSpPr>
                  <a:spLocks noChangeArrowheads="1"/>
                </p:cNvSpPr>
                <p:nvPr/>
              </p:nvSpPr>
              <p:spPr bwMode="auto">
                <a:xfrm>
                  <a:off x="4511" y="1698"/>
                  <a:ext cx="166" cy="2"/>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6" name="Rectangle 68"/>
                <p:cNvSpPr>
                  <a:spLocks noChangeArrowheads="1"/>
                </p:cNvSpPr>
                <p:nvPr/>
              </p:nvSpPr>
              <p:spPr bwMode="auto">
                <a:xfrm>
                  <a:off x="4511" y="1387"/>
                  <a:ext cx="2" cy="311"/>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7" name="Rectangle 69"/>
                <p:cNvSpPr>
                  <a:spLocks noChangeArrowheads="1"/>
                </p:cNvSpPr>
                <p:nvPr/>
              </p:nvSpPr>
              <p:spPr bwMode="auto">
                <a:xfrm>
                  <a:off x="4675" y="1387"/>
                  <a:ext cx="2" cy="311"/>
                </a:xfrm>
                <a:prstGeom prst="rect">
                  <a:avLst/>
                </a:prstGeom>
                <a:solidFill>
                  <a:srgbClr val="F893C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8" name="Rectangle 70"/>
                <p:cNvSpPr>
                  <a:spLocks noChangeArrowheads="1"/>
                </p:cNvSpPr>
                <p:nvPr/>
              </p:nvSpPr>
              <p:spPr bwMode="auto">
                <a:xfrm>
                  <a:off x="4513" y="1387"/>
                  <a:ext cx="162" cy="2"/>
                </a:xfrm>
                <a:prstGeom prst="rect">
                  <a:avLst/>
                </a:prstGeom>
                <a:solidFill>
                  <a:srgbClr val="F7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79" name="Rectangle 71"/>
                <p:cNvSpPr>
                  <a:spLocks noChangeArrowheads="1"/>
                </p:cNvSpPr>
                <p:nvPr/>
              </p:nvSpPr>
              <p:spPr bwMode="auto">
                <a:xfrm>
                  <a:off x="4513" y="1696"/>
                  <a:ext cx="162" cy="2"/>
                </a:xfrm>
                <a:prstGeom prst="rect">
                  <a:avLst/>
                </a:prstGeom>
                <a:solidFill>
                  <a:srgbClr val="F7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0" name="Rectangle 72"/>
                <p:cNvSpPr>
                  <a:spLocks noChangeArrowheads="1"/>
                </p:cNvSpPr>
                <p:nvPr/>
              </p:nvSpPr>
              <p:spPr bwMode="auto">
                <a:xfrm>
                  <a:off x="4513" y="1389"/>
                  <a:ext cx="162" cy="1"/>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1" name="Rectangle 73"/>
                <p:cNvSpPr>
                  <a:spLocks noChangeArrowheads="1"/>
                </p:cNvSpPr>
                <p:nvPr/>
              </p:nvSpPr>
              <p:spPr bwMode="auto">
                <a:xfrm>
                  <a:off x="4513" y="1695"/>
                  <a:ext cx="162" cy="1"/>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2" name="Rectangle 74"/>
                <p:cNvSpPr>
                  <a:spLocks noChangeArrowheads="1"/>
                </p:cNvSpPr>
                <p:nvPr/>
              </p:nvSpPr>
              <p:spPr bwMode="auto">
                <a:xfrm>
                  <a:off x="4513" y="1390"/>
                  <a:ext cx="1" cy="305"/>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3" name="Rectangle 75"/>
                <p:cNvSpPr>
                  <a:spLocks noChangeArrowheads="1"/>
                </p:cNvSpPr>
                <p:nvPr/>
              </p:nvSpPr>
              <p:spPr bwMode="auto">
                <a:xfrm>
                  <a:off x="4674" y="1390"/>
                  <a:ext cx="1" cy="305"/>
                </a:xfrm>
                <a:prstGeom prst="rect">
                  <a:avLst/>
                </a:prstGeom>
                <a:solidFill>
                  <a:srgbClr val="F692C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4" name="Rectangle 76"/>
                <p:cNvSpPr>
                  <a:spLocks noChangeArrowheads="1"/>
                </p:cNvSpPr>
                <p:nvPr/>
              </p:nvSpPr>
              <p:spPr bwMode="auto">
                <a:xfrm>
                  <a:off x="4514" y="1390"/>
                  <a:ext cx="160" cy="2"/>
                </a:xfrm>
                <a:prstGeom prst="rect">
                  <a:avLst/>
                </a:prstGeom>
                <a:solidFill>
                  <a:srgbClr val="F691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5" name="Rectangle 77"/>
                <p:cNvSpPr>
                  <a:spLocks noChangeArrowheads="1"/>
                </p:cNvSpPr>
                <p:nvPr/>
              </p:nvSpPr>
              <p:spPr bwMode="auto">
                <a:xfrm>
                  <a:off x="4514" y="1693"/>
                  <a:ext cx="160" cy="2"/>
                </a:xfrm>
                <a:prstGeom prst="rect">
                  <a:avLst/>
                </a:prstGeom>
                <a:solidFill>
                  <a:srgbClr val="F691C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6" name="Rectangle 78"/>
                <p:cNvSpPr>
                  <a:spLocks noChangeArrowheads="1"/>
                </p:cNvSpPr>
                <p:nvPr/>
              </p:nvSpPr>
              <p:spPr bwMode="auto">
                <a:xfrm>
                  <a:off x="4514" y="1392"/>
                  <a:ext cx="160" cy="1"/>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7" name="Rectangle 79"/>
                <p:cNvSpPr>
                  <a:spLocks noChangeArrowheads="1"/>
                </p:cNvSpPr>
                <p:nvPr/>
              </p:nvSpPr>
              <p:spPr bwMode="auto">
                <a:xfrm>
                  <a:off x="4514" y="1691"/>
                  <a:ext cx="160" cy="2"/>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8" name="Rectangle 80"/>
                <p:cNvSpPr>
                  <a:spLocks noChangeArrowheads="1"/>
                </p:cNvSpPr>
                <p:nvPr/>
              </p:nvSpPr>
              <p:spPr bwMode="auto">
                <a:xfrm>
                  <a:off x="4514" y="1393"/>
                  <a:ext cx="2" cy="298"/>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89" name="Rectangle 81"/>
                <p:cNvSpPr>
                  <a:spLocks noChangeArrowheads="1"/>
                </p:cNvSpPr>
                <p:nvPr/>
              </p:nvSpPr>
              <p:spPr bwMode="auto">
                <a:xfrm>
                  <a:off x="4672" y="1393"/>
                  <a:ext cx="2" cy="298"/>
                </a:xfrm>
                <a:prstGeom prst="rect">
                  <a:avLst/>
                </a:prstGeom>
                <a:solidFill>
                  <a:srgbClr val="F591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0" name="Rectangle 82"/>
                <p:cNvSpPr>
                  <a:spLocks noChangeArrowheads="1"/>
                </p:cNvSpPr>
                <p:nvPr/>
              </p:nvSpPr>
              <p:spPr bwMode="auto">
                <a:xfrm>
                  <a:off x="4516" y="1393"/>
                  <a:ext cx="156" cy="2"/>
                </a:xfrm>
                <a:prstGeom prst="rect">
                  <a:avLst/>
                </a:prstGeom>
                <a:solidFill>
                  <a:srgbClr val="F490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1" name="Rectangle 83"/>
                <p:cNvSpPr>
                  <a:spLocks noChangeArrowheads="1"/>
                </p:cNvSpPr>
                <p:nvPr/>
              </p:nvSpPr>
              <p:spPr bwMode="auto">
                <a:xfrm>
                  <a:off x="4516" y="1690"/>
                  <a:ext cx="156" cy="1"/>
                </a:xfrm>
                <a:prstGeom prst="rect">
                  <a:avLst/>
                </a:prstGeom>
                <a:solidFill>
                  <a:srgbClr val="F490C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2" name="Rectangle 84"/>
                <p:cNvSpPr>
                  <a:spLocks noChangeArrowheads="1"/>
                </p:cNvSpPr>
                <p:nvPr/>
              </p:nvSpPr>
              <p:spPr bwMode="auto">
                <a:xfrm>
                  <a:off x="4516" y="1395"/>
                  <a:ext cx="156" cy="2"/>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3" name="Rectangle 85"/>
                <p:cNvSpPr>
                  <a:spLocks noChangeArrowheads="1"/>
                </p:cNvSpPr>
                <p:nvPr/>
              </p:nvSpPr>
              <p:spPr bwMode="auto">
                <a:xfrm>
                  <a:off x="4516" y="1688"/>
                  <a:ext cx="156" cy="2"/>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4" name="Rectangle 86"/>
                <p:cNvSpPr>
                  <a:spLocks noChangeArrowheads="1"/>
                </p:cNvSpPr>
                <p:nvPr/>
              </p:nvSpPr>
              <p:spPr bwMode="auto">
                <a:xfrm>
                  <a:off x="4516" y="1397"/>
                  <a:ext cx="2" cy="291"/>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5" name="Rectangle 87"/>
                <p:cNvSpPr>
                  <a:spLocks noChangeArrowheads="1"/>
                </p:cNvSpPr>
                <p:nvPr/>
              </p:nvSpPr>
              <p:spPr bwMode="auto">
                <a:xfrm>
                  <a:off x="4670" y="1397"/>
                  <a:ext cx="2" cy="291"/>
                </a:xfrm>
                <a:prstGeom prst="rect">
                  <a:avLst/>
                </a:prstGeom>
                <a:solidFill>
                  <a:srgbClr val="F390C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6" name="Rectangle 88"/>
                <p:cNvSpPr>
                  <a:spLocks noChangeArrowheads="1"/>
                </p:cNvSpPr>
                <p:nvPr/>
              </p:nvSpPr>
              <p:spPr bwMode="auto">
                <a:xfrm>
                  <a:off x="4518" y="1397"/>
                  <a:ext cx="152" cy="1"/>
                </a:xfrm>
                <a:prstGeom prst="rect">
                  <a:avLst/>
                </a:prstGeom>
                <a:solidFill>
                  <a:srgbClr val="F38FB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7" name="Rectangle 89"/>
                <p:cNvSpPr>
                  <a:spLocks noChangeArrowheads="1"/>
                </p:cNvSpPr>
                <p:nvPr/>
              </p:nvSpPr>
              <p:spPr bwMode="auto">
                <a:xfrm>
                  <a:off x="4518" y="1687"/>
                  <a:ext cx="152" cy="1"/>
                </a:xfrm>
                <a:prstGeom prst="rect">
                  <a:avLst/>
                </a:prstGeom>
                <a:solidFill>
                  <a:srgbClr val="F38FB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8" name="Rectangle 90"/>
                <p:cNvSpPr>
                  <a:spLocks noChangeArrowheads="1"/>
                </p:cNvSpPr>
                <p:nvPr/>
              </p:nvSpPr>
              <p:spPr bwMode="auto">
                <a:xfrm>
                  <a:off x="4518" y="1398"/>
                  <a:ext cx="152" cy="2"/>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99" name="Rectangle 91"/>
                <p:cNvSpPr>
                  <a:spLocks noChangeArrowheads="1"/>
                </p:cNvSpPr>
                <p:nvPr/>
              </p:nvSpPr>
              <p:spPr bwMode="auto">
                <a:xfrm>
                  <a:off x="4518" y="1685"/>
                  <a:ext cx="152" cy="2"/>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0" name="Rectangle 92"/>
                <p:cNvSpPr>
                  <a:spLocks noChangeArrowheads="1"/>
                </p:cNvSpPr>
                <p:nvPr/>
              </p:nvSpPr>
              <p:spPr bwMode="auto">
                <a:xfrm>
                  <a:off x="4518" y="1400"/>
                  <a:ext cx="2" cy="285"/>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1" name="Rectangle 93"/>
                <p:cNvSpPr>
                  <a:spLocks noChangeArrowheads="1"/>
                </p:cNvSpPr>
                <p:nvPr/>
              </p:nvSpPr>
              <p:spPr bwMode="auto">
                <a:xfrm>
                  <a:off x="4668" y="1400"/>
                  <a:ext cx="2" cy="285"/>
                </a:xfrm>
                <a:prstGeom prst="rect">
                  <a:avLst/>
                </a:prstGeom>
                <a:solidFill>
                  <a:srgbClr val="F28EB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2" name="Rectangle 94"/>
                <p:cNvSpPr>
                  <a:spLocks noChangeArrowheads="1"/>
                </p:cNvSpPr>
                <p:nvPr/>
              </p:nvSpPr>
              <p:spPr bwMode="auto">
                <a:xfrm>
                  <a:off x="4520" y="1400"/>
                  <a:ext cx="148" cy="2"/>
                </a:xfrm>
                <a:prstGeom prst="rect">
                  <a:avLst/>
                </a:prstGeom>
                <a:solidFill>
                  <a:srgbClr val="F18EB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3" name="Rectangle 95"/>
                <p:cNvSpPr>
                  <a:spLocks noChangeArrowheads="1"/>
                </p:cNvSpPr>
                <p:nvPr/>
              </p:nvSpPr>
              <p:spPr bwMode="auto">
                <a:xfrm>
                  <a:off x="4520" y="1683"/>
                  <a:ext cx="148" cy="2"/>
                </a:xfrm>
                <a:prstGeom prst="rect">
                  <a:avLst/>
                </a:prstGeom>
                <a:solidFill>
                  <a:srgbClr val="F18EB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4" name="Rectangle 96"/>
                <p:cNvSpPr>
                  <a:spLocks noChangeArrowheads="1"/>
                </p:cNvSpPr>
                <p:nvPr/>
              </p:nvSpPr>
              <p:spPr bwMode="auto">
                <a:xfrm>
                  <a:off x="4520" y="1402"/>
                  <a:ext cx="148" cy="1"/>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5" name="Rectangle 97"/>
                <p:cNvSpPr>
                  <a:spLocks noChangeArrowheads="1"/>
                </p:cNvSpPr>
                <p:nvPr/>
              </p:nvSpPr>
              <p:spPr bwMode="auto">
                <a:xfrm>
                  <a:off x="4520" y="1682"/>
                  <a:ext cx="148" cy="1"/>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6" name="Rectangle 98"/>
                <p:cNvSpPr>
                  <a:spLocks noChangeArrowheads="1"/>
                </p:cNvSpPr>
                <p:nvPr/>
              </p:nvSpPr>
              <p:spPr bwMode="auto">
                <a:xfrm>
                  <a:off x="4520" y="1403"/>
                  <a:ext cx="2" cy="279"/>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7" name="Rectangle 99"/>
                <p:cNvSpPr>
                  <a:spLocks noChangeArrowheads="1"/>
                </p:cNvSpPr>
                <p:nvPr/>
              </p:nvSpPr>
              <p:spPr bwMode="auto">
                <a:xfrm>
                  <a:off x="4666" y="1403"/>
                  <a:ext cx="2" cy="279"/>
                </a:xfrm>
                <a:prstGeom prst="rect">
                  <a:avLst/>
                </a:prstGeom>
                <a:solidFill>
                  <a:srgbClr val="F08DB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8" name="Rectangle 100"/>
                <p:cNvSpPr>
                  <a:spLocks noChangeArrowheads="1"/>
                </p:cNvSpPr>
                <p:nvPr/>
              </p:nvSpPr>
              <p:spPr bwMode="auto">
                <a:xfrm>
                  <a:off x="4522" y="1403"/>
                  <a:ext cx="144" cy="2"/>
                </a:xfrm>
                <a:prstGeom prst="rect">
                  <a:avLst/>
                </a:prstGeom>
                <a:solidFill>
                  <a:srgbClr val="EF8CB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09" name="Rectangle 101"/>
                <p:cNvSpPr>
                  <a:spLocks noChangeArrowheads="1"/>
                </p:cNvSpPr>
                <p:nvPr/>
              </p:nvSpPr>
              <p:spPr bwMode="auto">
                <a:xfrm>
                  <a:off x="4522" y="1680"/>
                  <a:ext cx="144" cy="2"/>
                </a:xfrm>
                <a:prstGeom prst="rect">
                  <a:avLst/>
                </a:prstGeom>
                <a:solidFill>
                  <a:srgbClr val="EF8CB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0" name="Rectangle 102"/>
                <p:cNvSpPr>
                  <a:spLocks noChangeArrowheads="1"/>
                </p:cNvSpPr>
                <p:nvPr/>
              </p:nvSpPr>
              <p:spPr bwMode="auto">
                <a:xfrm>
                  <a:off x="4522" y="1405"/>
                  <a:ext cx="144" cy="1"/>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1" name="Rectangle 103"/>
                <p:cNvSpPr>
                  <a:spLocks noChangeArrowheads="1"/>
                </p:cNvSpPr>
                <p:nvPr/>
              </p:nvSpPr>
              <p:spPr bwMode="auto">
                <a:xfrm>
                  <a:off x="4522" y="1679"/>
                  <a:ext cx="144" cy="1"/>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2" name="Rectangle 104"/>
                <p:cNvSpPr>
                  <a:spLocks noChangeArrowheads="1"/>
                </p:cNvSpPr>
                <p:nvPr/>
              </p:nvSpPr>
              <p:spPr bwMode="auto">
                <a:xfrm>
                  <a:off x="4522" y="1406"/>
                  <a:ext cx="1" cy="273"/>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3" name="Rectangle 105"/>
                <p:cNvSpPr>
                  <a:spLocks noChangeArrowheads="1"/>
                </p:cNvSpPr>
                <p:nvPr/>
              </p:nvSpPr>
              <p:spPr bwMode="auto">
                <a:xfrm>
                  <a:off x="4665" y="1406"/>
                  <a:ext cx="1" cy="273"/>
                </a:xfrm>
                <a:prstGeom prst="rect">
                  <a:avLst/>
                </a:prstGeom>
                <a:solidFill>
                  <a:srgbClr val="EE8BB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4" name="Rectangle 106"/>
                <p:cNvSpPr>
                  <a:spLocks noChangeArrowheads="1"/>
                </p:cNvSpPr>
                <p:nvPr/>
              </p:nvSpPr>
              <p:spPr bwMode="auto">
                <a:xfrm>
                  <a:off x="4523" y="1406"/>
                  <a:ext cx="142" cy="2"/>
                </a:xfrm>
                <a:prstGeom prst="rect">
                  <a:avLst/>
                </a:prstGeom>
                <a:solidFill>
                  <a:srgbClr val="ED8BB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5" name="Rectangle 107"/>
                <p:cNvSpPr>
                  <a:spLocks noChangeArrowheads="1"/>
                </p:cNvSpPr>
                <p:nvPr/>
              </p:nvSpPr>
              <p:spPr bwMode="auto">
                <a:xfrm>
                  <a:off x="4523" y="1677"/>
                  <a:ext cx="142" cy="2"/>
                </a:xfrm>
                <a:prstGeom prst="rect">
                  <a:avLst/>
                </a:prstGeom>
                <a:solidFill>
                  <a:srgbClr val="ED8BB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6" name="Rectangle 108"/>
                <p:cNvSpPr>
                  <a:spLocks noChangeArrowheads="1"/>
                </p:cNvSpPr>
                <p:nvPr/>
              </p:nvSpPr>
              <p:spPr bwMode="auto">
                <a:xfrm>
                  <a:off x="4523" y="1408"/>
                  <a:ext cx="142" cy="2"/>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7" name="Rectangle 109"/>
                <p:cNvSpPr>
                  <a:spLocks noChangeArrowheads="1"/>
                </p:cNvSpPr>
                <p:nvPr/>
              </p:nvSpPr>
              <p:spPr bwMode="auto">
                <a:xfrm>
                  <a:off x="4523" y="1675"/>
                  <a:ext cx="142" cy="2"/>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8" name="Rectangle 110"/>
                <p:cNvSpPr>
                  <a:spLocks noChangeArrowheads="1"/>
                </p:cNvSpPr>
                <p:nvPr/>
              </p:nvSpPr>
              <p:spPr bwMode="auto">
                <a:xfrm>
                  <a:off x="4523" y="1410"/>
                  <a:ext cx="2" cy="265"/>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19" name="Rectangle 111"/>
                <p:cNvSpPr>
                  <a:spLocks noChangeArrowheads="1"/>
                </p:cNvSpPr>
                <p:nvPr/>
              </p:nvSpPr>
              <p:spPr bwMode="auto">
                <a:xfrm>
                  <a:off x="4663" y="1410"/>
                  <a:ext cx="2" cy="265"/>
                </a:xfrm>
                <a:prstGeom prst="rect">
                  <a:avLst/>
                </a:prstGeom>
                <a:solidFill>
                  <a:srgbClr val="ED8AB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0" name="Rectangle 112"/>
                <p:cNvSpPr>
                  <a:spLocks noChangeArrowheads="1"/>
                </p:cNvSpPr>
                <p:nvPr/>
              </p:nvSpPr>
              <p:spPr bwMode="auto">
                <a:xfrm>
                  <a:off x="4525" y="1410"/>
                  <a:ext cx="138" cy="1"/>
                </a:xfrm>
                <a:prstGeom prst="rect">
                  <a:avLst/>
                </a:prstGeom>
                <a:solidFill>
                  <a:srgbClr val="EC89B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1" name="Rectangle 113"/>
                <p:cNvSpPr>
                  <a:spLocks noChangeArrowheads="1"/>
                </p:cNvSpPr>
                <p:nvPr/>
              </p:nvSpPr>
              <p:spPr bwMode="auto">
                <a:xfrm>
                  <a:off x="4525" y="1674"/>
                  <a:ext cx="138" cy="1"/>
                </a:xfrm>
                <a:prstGeom prst="rect">
                  <a:avLst/>
                </a:prstGeom>
                <a:solidFill>
                  <a:srgbClr val="EC89B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2" name="Rectangle 114"/>
                <p:cNvSpPr>
                  <a:spLocks noChangeArrowheads="1"/>
                </p:cNvSpPr>
                <p:nvPr/>
              </p:nvSpPr>
              <p:spPr bwMode="auto">
                <a:xfrm>
                  <a:off x="4525" y="1411"/>
                  <a:ext cx="138" cy="2"/>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3" name="Rectangle 115"/>
                <p:cNvSpPr>
                  <a:spLocks noChangeArrowheads="1"/>
                </p:cNvSpPr>
                <p:nvPr/>
              </p:nvSpPr>
              <p:spPr bwMode="auto">
                <a:xfrm>
                  <a:off x="4525" y="1672"/>
                  <a:ext cx="138" cy="2"/>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4" name="Rectangle 116"/>
                <p:cNvSpPr>
                  <a:spLocks noChangeArrowheads="1"/>
                </p:cNvSpPr>
                <p:nvPr/>
              </p:nvSpPr>
              <p:spPr bwMode="auto">
                <a:xfrm>
                  <a:off x="4525" y="1413"/>
                  <a:ext cx="1" cy="259"/>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5" name="Rectangle 117"/>
                <p:cNvSpPr>
                  <a:spLocks noChangeArrowheads="1"/>
                </p:cNvSpPr>
                <p:nvPr/>
              </p:nvSpPr>
              <p:spPr bwMode="auto">
                <a:xfrm>
                  <a:off x="4662" y="1413"/>
                  <a:ext cx="1" cy="259"/>
                </a:xfrm>
                <a:prstGeom prst="rect">
                  <a:avLst/>
                </a:prstGeom>
                <a:solidFill>
                  <a:srgbClr val="EA88B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6" name="Rectangle 118"/>
                <p:cNvSpPr>
                  <a:spLocks noChangeArrowheads="1"/>
                </p:cNvSpPr>
                <p:nvPr/>
              </p:nvSpPr>
              <p:spPr bwMode="auto">
                <a:xfrm>
                  <a:off x="4526" y="1413"/>
                  <a:ext cx="136" cy="1"/>
                </a:xfrm>
                <a:prstGeom prst="rect">
                  <a:avLst/>
                </a:prstGeom>
                <a:solidFill>
                  <a:srgbClr val="E987B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7" name="Rectangle 119"/>
                <p:cNvSpPr>
                  <a:spLocks noChangeArrowheads="1"/>
                </p:cNvSpPr>
                <p:nvPr/>
              </p:nvSpPr>
              <p:spPr bwMode="auto">
                <a:xfrm>
                  <a:off x="4526" y="1671"/>
                  <a:ext cx="136" cy="1"/>
                </a:xfrm>
                <a:prstGeom prst="rect">
                  <a:avLst/>
                </a:prstGeom>
                <a:solidFill>
                  <a:srgbClr val="E987B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8" name="Rectangle 120"/>
                <p:cNvSpPr>
                  <a:spLocks noChangeArrowheads="1"/>
                </p:cNvSpPr>
                <p:nvPr/>
              </p:nvSpPr>
              <p:spPr bwMode="auto">
                <a:xfrm>
                  <a:off x="4526" y="1414"/>
                  <a:ext cx="136" cy="2"/>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29" name="Rectangle 121"/>
                <p:cNvSpPr>
                  <a:spLocks noChangeArrowheads="1"/>
                </p:cNvSpPr>
                <p:nvPr/>
              </p:nvSpPr>
              <p:spPr bwMode="auto">
                <a:xfrm>
                  <a:off x="4526" y="1669"/>
                  <a:ext cx="136" cy="2"/>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0" name="Rectangle 122"/>
                <p:cNvSpPr>
                  <a:spLocks noChangeArrowheads="1"/>
                </p:cNvSpPr>
                <p:nvPr/>
              </p:nvSpPr>
              <p:spPr bwMode="auto">
                <a:xfrm>
                  <a:off x="4526" y="1416"/>
                  <a:ext cx="2" cy="253"/>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1" name="Rectangle 123"/>
                <p:cNvSpPr>
                  <a:spLocks noChangeArrowheads="1"/>
                </p:cNvSpPr>
                <p:nvPr/>
              </p:nvSpPr>
              <p:spPr bwMode="auto">
                <a:xfrm>
                  <a:off x="4660" y="1416"/>
                  <a:ext cx="2" cy="253"/>
                </a:xfrm>
                <a:prstGeom prst="rect">
                  <a:avLst/>
                </a:prstGeom>
                <a:solidFill>
                  <a:srgbClr val="E886B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2" name="Rectangle 124"/>
                <p:cNvSpPr>
                  <a:spLocks noChangeArrowheads="1"/>
                </p:cNvSpPr>
                <p:nvPr/>
              </p:nvSpPr>
              <p:spPr bwMode="auto">
                <a:xfrm>
                  <a:off x="4528" y="1416"/>
                  <a:ext cx="132" cy="2"/>
                </a:xfrm>
                <a:prstGeom prst="rect">
                  <a:avLst/>
                </a:prstGeom>
                <a:solidFill>
                  <a:srgbClr val="E785B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3" name="Rectangle 125"/>
                <p:cNvSpPr>
                  <a:spLocks noChangeArrowheads="1"/>
                </p:cNvSpPr>
                <p:nvPr/>
              </p:nvSpPr>
              <p:spPr bwMode="auto">
                <a:xfrm>
                  <a:off x="4528" y="1667"/>
                  <a:ext cx="132" cy="2"/>
                </a:xfrm>
                <a:prstGeom prst="rect">
                  <a:avLst/>
                </a:prstGeom>
                <a:solidFill>
                  <a:srgbClr val="E785B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4" name="Rectangle 126"/>
                <p:cNvSpPr>
                  <a:spLocks noChangeArrowheads="1"/>
                </p:cNvSpPr>
                <p:nvPr/>
              </p:nvSpPr>
              <p:spPr bwMode="auto">
                <a:xfrm>
                  <a:off x="4528" y="1418"/>
                  <a:ext cx="132" cy="1"/>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5" name="Rectangle 127"/>
                <p:cNvSpPr>
                  <a:spLocks noChangeArrowheads="1"/>
                </p:cNvSpPr>
                <p:nvPr/>
              </p:nvSpPr>
              <p:spPr bwMode="auto">
                <a:xfrm>
                  <a:off x="4528" y="1666"/>
                  <a:ext cx="132" cy="1"/>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6" name="Rectangle 128"/>
                <p:cNvSpPr>
                  <a:spLocks noChangeArrowheads="1"/>
                </p:cNvSpPr>
                <p:nvPr/>
              </p:nvSpPr>
              <p:spPr bwMode="auto">
                <a:xfrm>
                  <a:off x="4528" y="1419"/>
                  <a:ext cx="2" cy="247"/>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7" name="Rectangle 129"/>
                <p:cNvSpPr>
                  <a:spLocks noChangeArrowheads="1"/>
                </p:cNvSpPr>
                <p:nvPr/>
              </p:nvSpPr>
              <p:spPr bwMode="auto">
                <a:xfrm>
                  <a:off x="4658" y="1419"/>
                  <a:ext cx="2" cy="247"/>
                </a:xfrm>
                <a:prstGeom prst="rect">
                  <a:avLst/>
                </a:prstGeom>
                <a:solidFill>
                  <a:srgbClr val="E684B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8" name="Rectangle 130"/>
                <p:cNvSpPr>
                  <a:spLocks noChangeArrowheads="1"/>
                </p:cNvSpPr>
                <p:nvPr/>
              </p:nvSpPr>
              <p:spPr bwMode="auto">
                <a:xfrm>
                  <a:off x="4530" y="1419"/>
                  <a:ext cx="128" cy="2"/>
                </a:xfrm>
                <a:prstGeom prst="rect">
                  <a:avLst/>
                </a:prstGeom>
                <a:solidFill>
                  <a:srgbClr val="E583A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39" name="Rectangle 131"/>
                <p:cNvSpPr>
                  <a:spLocks noChangeArrowheads="1"/>
                </p:cNvSpPr>
                <p:nvPr/>
              </p:nvSpPr>
              <p:spPr bwMode="auto">
                <a:xfrm>
                  <a:off x="4530" y="1664"/>
                  <a:ext cx="128" cy="2"/>
                </a:xfrm>
                <a:prstGeom prst="rect">
                  <a:avLst/>
                </a:prstGeom>
                <a:solidFill>
                  <a:srgbClr val="E583A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0" name="Rectangle 132"/>
                <p:cNvSpPr>
                  <a:spLocks noChangeArrowheads="1"/>
                </p:cNvSpPr>
                <p:nvPr/>
              </p:nvSpPr>
              <p:spPr bwMode="auto">
                <a:xfrm>
                  <a:off x="4530" y="1421"/>
                  <a:ext cx="128" cy="1"/>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1" name="Rectangle 133"/>
                <p:cNvSpPr>
                  <a:spLocks noChangeArrowheads="1"/>
                </p:cNvSpPr>
                <p:nvPr/>
              </p:nvSpPr>
              <p:spPr bwMode="auto">
                <a:xfrm>
                  <a:off x="4530" y="1662"/>
                  <a:ext cx="128" cy="2"/>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2" name="Rectangle 134"/>
                <p:cNvSpPr>
                  <a:spLocks noChangeArrowheads="1"/>
                </p:cNvSpPr>
                <p:nvPr/>
              </p:nvSpPr>
              <p:spPr bwMode="auto">
                <a:xfrm>
                  <a:off x="4530" y="1422"/>
                  <a:ext cx="1" cy="240"/>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3" name="Rectangle 135"/>
                <p:cNvSpPr>
                  <a:spLocks noChangeArrowheads="1"/>
                </p:cNvSpPr>
                <p:nvPr/>
              </p:nvSpPr>
              <p:spPr bwMode="auto">
                <a:xfrm>
                  <a:off x="4657" y="1422"/>
                  <a:ext cx="1" cy="240"/>
                </a:xfrm>
                <a:prstGeom prst="rect">
                  <a:avLst/>
                </a:prstGeom>
                <a:solidFill>
                  <a:srgbClr val="E382A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4" name="Rectangle 136"/>
                <p:cNvSpPr>
                  <a:spLocks noChangeArrowheads="1"/>
                </p:cNvSpPr>
                <p:nvPr/>
              </p:nvSpPr>
              <p:spPr bwMode="auto">
                <a:xfrm>
                  <a:off x="4531" y="1422"/>
                  <a:ext cx="126" cy="2"/>
                </a:xfrm>
                <a:prstGeom prst="rect">
                  <a:avLst/>
                </a:prstGeom>
                <a:solidFill>
                  <a:srgbClr val="E281A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5" name="Rectangle 137"/>
                <p:cNvSpPr>
                  <a:spLocks noChangeArrowheads="1"/>
                </p:cNvSpPr>
                <p:nvPr/>
              </p:nvSpPr>
              <p:spPr bwMode="auto">
                <a:xfrm>
                  <a:off x="4531" y="1661"/>
                  <a:ext cx="126" cy="1"/>
                </a:xfrm>
                <a:prstGeom prst="rect">
                  <a:avLst/>
                </a:prstGeom>
                <a:solidFill>
                  <a:srgbClr val="E281A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6" name="Rectangle 138"/>
                <p:cNvSpPr>
                  <a:spLocks noChangeArrowheads="1"/>
                </p:cNvSpPr>
                <p:nvPr/>
              </p:nvSpPr>
              <p:spPr bwMode="auto">
                <a:xfrm>
                  <a:off x="4531" y="1424"/>
                  <a:ext cx="126" cy="2"/>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7" name="Rectangle 139"/>
                <p:cNvSpPr>
                  <a:spLocks noChangeArrowheads="1"/>
                </p:cNvSpPr>
                <p:nvPr/>
              </p:nvSpPr>
              <p:spPr bwMode="auto">
                <a:xfrm>
                  <a:off x="4531" y="1659"/>
                  <a:ext cx="126" cy="2"/>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8" name="Rectangle 140"/>
                <p:cNvSpPr>
                  <a:spLocks noChangeArrowheads="1"/>
                </p:cNvSpPr>
                <p:nvPr/>
              </p:nvSpPr>
              <p:spPr bwMode="auto">
                <a:xfrm>
                  <a:off x="4531" y="1426"/>
                  <a:ext cx="2" cy="233"/>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49" name="Rectangle 141"/>
                <p:cNvSpPr>
                  <a:spLocks noChangeArrowheads="1"/>
                </p:cNvSpPr>
                <p:nvPr/>
              </p:nvSpPr>
              <p:spPr bwMode="auto">
                <a:xfrm>
                  <a:off x="4655" y="1426"/>
                  <a:ext cx="2" cy="233"/>
                </a:xfrm>
                <a:prstGeom prst="rect">
                  <a:avLst/>
                </a:prstGeom>
                <a:solidFill>
                  <a:srgbClr val="E180A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0" name="Rectangle 142"/>
                <p:cNvSpPr>
                  <a:spLocks noChangeArrowheads="1"/>
                </p:cNvSpPr>
                <p:nvPr/>
              </p:nvSpPr>
              <p:spPr bwMode="auto">
                <a:xfrm>
                  <a:off x="4533" y="1426"/>
                  <a:ext cx="122" cy="1"/>
                </a:xfrm>
                <a:prstGeom prst="rect">
                  <a:avLst/>
                </a:prstGeom>
                <a:solidFill>
                  <a:srgbClr val="DF7F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1" name="Rectangle 143"/>
                <p:cNvSpPr>
                  <a:spLocks noChangeArrowheads="1"/>
                </p:cNvSpPr>
                <p:nvPr/>
              </p:nvSpPr>
              <p:spPr bwMode="auto">
                <a:xfrm>
                  <a:off x="4533" y="1658"/>
                  <a:ext cx="122" cy="1"/>
                </a:xfrm>
                <a:prstGeom prst="rect">
                  <a:avLst/>
                </a:prstGeom>
                <a:solidFill>
                  <a:srgbClr val="DF7FA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2" name="Rectangle 144"/>
                <p:cNvSpPr>
                  <a:spLocks noChangeArrowheads="1"/>
                </p:cNvSpPr>
                <p:nvPr/>
              </p:nvSpPr>
              <p:spPr bwMode="auto">
                <a:xfrm>
                  <a:off x="4533" y="1427"/>
                  <a:ext cx="122" cy="2"/>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3" name="Rectangle 145"/>
                <p:cNvSpPr>
                  <a:spLocks noChangeArrowheads="1"/>
                </p:cNvSpPr>
                <p:nvPr/>
              </p:nvSpPr>
              <p:spPr bwMode="auto">
                <a:xfrm>
                  <a:off x="4533" y="1656"/>
                  <a:ext cx="122" cy="2"/>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4" name="Rectangle 146"/>
                <p:cNvSpPr>
                  <a:spLocks noChangeArrowheads="1"/>
                </p:cNvSpPr>
                <p:nvPr/>
              </p:nvSpPr>
              <p:spPr bwMode="auto">
                <a:xfrm>
                  <a:off x="4533" y="1429"/>
                  <a:ext cx="1" cy="227"/>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5" name="Rectangle 147"/>
                <p:cNvSpPr>
                  <a:spLocks noChangeArrowheads="1"/>
                </p:cNvSpPr>
                <p:nvPr/>
              </p:nvSpPr>
              <p:spPr bwMode="auto">
                <a:xfrm>
                  <a:off x="4653" y="1429"/>
                  <a:ext cx="2" cy="227"/>
                </a:xfrm>
                <a:prstGeom prst="rect">
                  <a:avLst/>
                </a:prstGeom>
                <a:solidFill>
                  <a:srgbClr val="DE7EA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6" name="Rectangle 148"/>
                <p:cNvSpPr>
                  <a:spLocks noChangeArrowheads="1"/>
                </p:cNvSpPr>
                <p:nvPr/>
              </p:nvSpPr>
              <p:spPr bwMode="auto">
                <a:xfrm>
                  <a:off x="4534" y="1429"/>
                  <a:ext cx="119" cy="2"/>
                </a:xfrm>
                <a:prstGeom prst="rect">
                  <a:avLst/>
                </a:prstGeom>
                <a:solidFill>
                  <a:srgbClr val="DC7C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7" name="Rectangle 149"/>
                <p:cNvSpPr>
                  <a:spLocks noChangeArrowheads="1"/>
                </p:cNvSpPr>
                <p:nvPr/>
              </p:nvSpPr>
              <p:spPr bwMode="auto">
                <a:xfrm>
                  <a:off x="4534" y="1654"/>
                  <a:ext cx="119" cy="2"/>
                </a:xfrm>
                <a:prstGeom prst="rect">
                  <a:avLst/>
                </a:prstGeom>
                <a:solidFill>
                  <a:srgbClr val="DC7CA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8" name="Rectangle 150"/>
                <p:cNvSpPr>
                  <a:spLocks noChangeArrowheads="1"/>
                </p:cNvSpPr>
                <p:nvPr/>
              </p:nvSpPr>
              <p:spPr bwMode="auto">
                <a:xfrm>
                  <a:off x="4534" y="1431"/>
                  <a:ext cx="119" cy="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59" name="Rectangle 151"/>
                <p:cNvSpPr>
                  <a:spLocks noChangeArrowheads="1"/>
                </p:cNvSpPr>
                <p:nvPr/>
              </p:nvSpPr>
              <p:spPr bwMode="auto">
                <a:xfrm>
                  <a:off x="4534" y="1653"/>
                  <a:ext cx="119" cy="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0" name="Rectangle 152"/>
                <p:cNvSpPr>
                  <a:spLocks noChangeArrowheads="1"/>
                </p:cNvSpPr>
                <p:nvPr/>
              </p:nvSpPr>
              <p:spPr bwMode="auto">
                <a:xfrm>
                  <a:off x="4534" y="1432"/>
                  <a:ext cx="2" cy="22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1" name="Rectangle 153"/>
                <p:cNvSpPr>
                  <a:spLocks noChangeArrowheads="1"/>
                </p:cNvSpPr>
                <p:nvPr/>
              </p:nvSpPr>
              <p:spPr bwMode="auto">
                <a:xfrm>
                  <a:off x="4652" y="1432"/>
                  <a:ext cx="1" cy="221"/>
                </a:xfrm>
                <a:prstGeom prst="rect">
                  <a:avLst/>
                </a:prstGeom>
                <a:solidFill>
                  <a:srgbClr val="DB7BA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2" name="Rectangle 154"/>
                <p:cNvSpPr>
                  <a:spLocks noChangeArrowheads="1"/>
                </p:cNvSpPr>
                <p:nvPr/>
              </p:nvSpPr>
              <p:spPr bwMode="auto">
                <a:xfrm>
                  <a:off x="4536" y="1432"/>
                  <a:ext cx="116" cy="2"/>
                </a:xfrm>
                <a:prstGeom prst="rect">
                  <a:avLst/>
                </a:prstGeom>
                <a:solidFill>
                  <a:srgbClr val="D97AA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3" name="Rectangle 155"/>
                <p:cNvSpPr>
                  <a:spLocks noChangeArrowheads="1"/>
                </p:cNvSpPr>
                <p:nvPr/>
              </p:nvSpPr>
              <p:spPr bwMode="auto">
                <a:xfrm>
                  <a:off x="4536" y="1651"/>
                  <a:ext cx="116" cy="2"/>
                </a:xfrm>
                <a:prstGeom prst="rect">
                  <a:avLst/>
                </a:prstGeom>
                <a:solidFill>
                  <a:srgbClr val="D97AA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4" name="Rectangle 156"/>
                <p:cNvSpPr>
                  <a:spLocks noChangeArrowheads="1"/>
                </p:cNvSpPr>
                <p:nvPr/>
              </p:nvSpPr>
              <p:spPr bwMode="auto">
                <a:xfrm>
                  <a:off x="4536" y="1434"/>
                  <a:ext cx="116" cy="1"/>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5" name="Rectangle 157"/>
                <p:cNvSpPr>
                  <a:spLocks noChangeArrowheads="1"/>
                </p:cNvSpPr>
                <p:nvPr/>
              </p:nvSpPr>
              <p:spPr bwMode="auto">
                <a:xfrm>
                  <a:off x="4536" y="1650"/>
                  <a:ext cx="116" cy="1"/>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6" name="Rectangle 158"/>
                <p:cNvSpPr>
                  <a:spLocks noChangeArrowheads="1"/>
                </p:cNvSpPr>
                <p:nvPr/>
              </p:nvSpPr>
              <p:spPr bwMode="auto">
                <a:xfrm>
                  <a:off x="4536" y="1435"/>
                  <a:ext cx="2" cy="215"/>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7" name="Rectangle 159"/>
                <p:cNvSpPr>
                  <a:spLocks noChangeArrowheads="1"/>
                </p:cNvSpPr>
                <p:nvPr/>
              </p:nvSpPr>
              <p:spPr bwMode="auto">
                <a:xfrm>
                  <a:off x="4650" y="1435"/>
                  <a:ext cx="2" cy="215"/>
                </a:xfrm>
                <a:prstGeom prst="rect">
                  <a:avLst/>
                </a:prstGeom>
                <a:solidFill>
                  <a:srgbClr val="D879A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8" name="Rectangle 160"/>
                <p:cNvSpPr>
                  <a:spLocks noChangeArrowheads="1"/>
                </p:cNvSpPr>
                <p:nvPr/>
              </p:nvSpPr>
              <p:spPr bwMode="auto">
                <a:xfrm>
                  <a:off x="4538" y="1435"/>
                  <a:ext cx="112" cy="2"/>
                </a:xfrm>
                <a:prstGeom prst="rect">
                  <a:avLst/>
                </a:prstGeom>
                <a:solidFill>
                  <a:srgbClr val="D6779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69" name="Rectangle 161"/>
                <p:cNvSpPr>
                  <a:spLocks noChangeArrowheads="1"/>
                </p:cNvSpPr>
                <p:nvPr/>
              </p:nvSpPr>
              <p:spPr bwMode="auto">
                <a:xfrm>
                  <a:off x="4538" y="1648"/>
                  <a:ext cx="112" cy="2"/>
                </a:xfrm>
                <a:prstGeom prst="rect">
                  <a:avLst/>
                </a:prstGeom>
                <a:solidFill>
                  <a:srgbClr val="D6779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0" name="Rectangle 162"/>
                <p:cNvSpPr>
                  <a:spLocks noChangeArrowheads="1"/>
                </p:cNvSpPr>
                <p:nvPr/>
              </p:nvSpPr>
              <p:spPr bwMode="auto">
                <a:xfrm>
                  <a:off x="4538" y="1437"/>
                  <a:ext cx="112" cy="2"/>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1" name="Rectangle 163"/>
                <p:cNvSpPr>
                  <a:spLocks noChangeArrowheads="1"/>
                </p:cNvSpPr>
                <p:nvPr/>
              </p:nvSpPr>
              <p:spPr bwMode="auto">
                <a:xfrm>
                  <a:off x="4538" y="1646"/>
                  <a:ext cx="112" cy="2"/>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2" name="Rectangle 164"/>
                <p:cNvSpPr>
                  <a:spLocks noChangeArrowheads="1"/>
                </p:cNvSpPr>
                <p:nvPr/>
              </p:nvSpPr>
              <p:spPr bwMode="auto">
                <a:xfrm>
                  <a:off x="4538" y="1439"/>
                  <a:ext cx="2" cy="207"/>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3" name="Rectangle 165"/>
                <p:cNvSpPr>
                  <a:spLocks noChangeArrowheads="1"/>
                </p:cNvSpPr>
                <p:nvPr/>
              </p:nvSpPr>
              <p:spPr bwMode="auto">
                <a:xfrm>
                  <a:off x="4648" y="1439"/>
                  <a:ext cx="2" cy="207"/>
                </a:xfrm>
                <a:prstGeom prst="rect">
                  <a:avLst/>
                </a:prstGeom>
                <a:solidFill>
                  <a:srgbClr val="D4759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4" name="Rectangle 166"/>
                <p:cNvSpPr>
                  <a:spLocks noChangeArrowheads="1"/>
                </p:cNvSpPr>
                <p:nvPr/>
              </p:nvSpPr>
              <p:spPr bwMode="auto">
                <a:xfrm>
                  <a:off x="4540" y="1439"/>
                  <a:ext cx="108" cy="1"/>
                </a:xfrm>
                <a:prstGeom prst="rect">
                  <a:avLst/>
                </a:prstGeom>
                <a:solidFill>
                  <a:srgbClr val="D3749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5" name="Rectangle 167"/>
                <p:cNvSpPr>
                  <a:spLocks noChangeArrowheads="1"/>
                </p:cNvSpPr>
                <p:nvPr/>
              </p:nvSpPr>
              <p:spPr bwMode="auto">
                <a:xfrm>
                  <a:off x="4540" y="1645"/>
                  <a:ext cx="108" cy="1"/>
                </a:xfrm>
                <a:prstGeom prst="rect">
                  <a:avLst/>
                </a:prstGeom>
                <a:solidFill>
                  <a:srgbClr val="D3749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6" name="Rectangle 168"/>
                <p:cNvSpPr>
                  <a:spLocks noChangeArrowheads="1"/>
                </p:cNvSpPr>
                <p:nvPr/>
              </p:nvSpPr>
              <p:spPr bwMode="auto">
                <a:xfrm>
                  <a:off x="4540" y="1440"/>
                  <a:ext cx="108" cy="2"/>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7" name="Rectangle 169"/>
                <p:cNvSpPr>
                  <a:spLocks noChangeArrowheads="1"/>
                </p:cNvSpPr>
                <p:nvPr/>
              </p:nvSpPr>
              <p:spPr bwMode="auto">
                <a:xfrm>
                  <a:off x="4540" y="1643"/>
                  <a:ext cx="108" cy="2"/>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8" name="Rectangle 170"/>
                <p:cNvSpPr>
                  <a:spLocks noChangeArrowheads="1"/>
                </p:cNvSpPr>
                <p:nvPr/>
              </p:nvSpPr>
              <p:spPr bwMode="auto">
                <a:xfrm>
                  <a:off x="4540" y="1442"/>
                  <a:ext cx="2" cy="201"/>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79" name="Rectangle 171"/>
                <p:cNvSpPr>
                  <a:spLocks noChangeArrowheads="1"/>
                </p:cNvSpPr>
                <p:nvPr/>
              </p:nvSpPr>
              <p:spPr bwMode="auto">
                <a:xfrm>
                  <a:off x="4646" y="1442"/>
                  <a:ext cx="2" cy="201"/>
                </a:xfrm>
                <a:prstGeom prst="rect">
                  <a:avLst/>
                </a:prstGeom>
                <a:solidFill>
                  <a:srgbClr val="D1739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0" name="Rectangle 172"/>
                <p:cNvSpPr>
                  <a:spLocks noChangeArrowheads="1"/>
                </p:cNvSpPr>
                <p:nvPr/>
              </p:nvSpPr>
              <p:spPr bwMode="auto">
                <a:xfrm>
                  <a:off x="4542" y="1442"/>
                  <a:ext cx="104" cy="1"/>
                </a:xfrm>
                <a:prstGeom prst="rect">
                  <a:avLst/>
                </a:prstGeom>
                <a:solidFill>
                  <a:srgbClr val="D072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1" name="Rectangle 173"/>
                <p:cNvSpPr>
                  <a:spLocks noChangeArrowheads="1"/>
                </p:cNvSpPr>
                <p:nvPr/>
              </p:nvSpPr>
              <p:spPr bwMode="auto">
                <a:xfrm>
                  <a:off x="4542" y="1642"/>
                  <a:ext cx="104" cy="1"/>
                </a:xfrm>
                <a:prstGeom prst="rect">
                  <a:avLst/>
                </a:prstGeom>
                <a:solidFill>
                  <a:srgbClr val="D0729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2" name="Rectangle 174"/>
                <p:cNvSpPr>
                  <a:spLocks noChangeArrowheads="1"/>
                </p:cNvSpPr>
                <p:nvPr/>
              </p:nvSpPr>
              <p:spPr bwMode="auto">
                <a:xfrm>
                  <a:off x="4542" y="1443"/>
                  <a:ext cx="104" cy="2"/>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3" name="Rectangle 175"/>
                <p:cNvSpPr>
                  <a:spLocks noChangeArrowheads="1"/>
                </p:cNvSpPr>
                <p:nvPr/>
              </p:nvSpPr>
              <p:spPr bwMode="auto">
                <a:xfrm>
                  <a:off x="4542" y="1640"/>
                  <a:ext cx="104" cy="2"/>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4" name="Rectangle 176"/>
                <p:cNvSpPr>
                  <a:spLocks noChangeArrowheads="1"/>
                </p:cNvSpPr>
                <p:nvPr/>
              </p:nvSpPr>
              <p:spPr bwMode="auto">
                <a:xfrm>
                  <a:off x="4542" y="1445"/>
                  <a:ext cx="1" cy="195"/>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5" name="Rectangle 177"/>
                <p:cNvSpPr>
                  <a:spLocks noChangeArrowheads="1"/>
                </p:cNvSpPr>
                <p:nvPr/>
              </p:nvSpPr>
              <p:spPr bwMode="auto">
                <a:xfrm>
                  <a:off x="4645" y="1445"/>
                  <a:ext cx="1" cy="195"/>
                </a:xfrm>
                <a:prstGeom prst="rect">
                  <a:avLst/>
                </a:prstGeom>
                <a:solidFill>
                  <a:srgbClr val="CE709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6" name="Rectangle 178"/>
                <p:cNvSpPr>
                  <a:spLocks noChangeArrowheads="1"/>
                </p:cNvSpPr>
                <p:nvPr/>
              </p:nvSpPr>
              <p:spPr bwMode="auto">
                <a:xfrm>
                  <a:off x="4543" y="1445"/>
                  <a:ext cx="102" cy="2"/>
                </a:xfrm>
                <a:prstGeom prst="rect">
                  <a:avLst/>
                </a:prstGeom>
                <a:solidFill>
                  <a:srgbClr val="CC6E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7" name="Rectangle 179"/>
                <p:cNvSpPr>
                  <a:spLocks noChangeArrowheads="1"/>
                </p:cNvSpPr>
                <p:nvPr/>
              </p:nvSpPr>
              <p:spPr bwMode="auto">
                <a:xfrm>
                  <a:off x="4543" y="1638"/>
                  <a:ext cx="102" cy="2"/>
                </a:xfrm>
                <a:prstGeom prst="rect">
                  <a:avLst/>
                </a:prstGeom>
                <a:solidFill>
                  <a:srgbClr val="CC6E9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8" name="Rectangle 180"/>
                <p:cNvSpPr>
                  <a:spLocks noChangeArrowheads="1"/>
                </p:cNvSpPr>
                <p:nvPr/>
              </p:nvSpPr>
              <p:spPr bwMode="auto">
                <a:xfrm>
                  <a:off x="4543" y="1447"/>
                  <a:ext cx="102" cy="1"/>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89" name="Rectangle 181"/>
                <p:cNvSpPr>
                  <a:spLocks noChangeArrowheads="1"/>
                </p:cNvSpPr>
                <p:nvPr/>
              </p:nvSpPr>
              <p:spPr bwMode="auto">
                <a:xfrm>
                  <a:off x="4543" y="1637"/>
                  <a:ext cx="102" cy="1"/>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0" name="Rectangle 182"/>
                <p:cNvSpPr>
                  <a:spLocks noChangeArrowheads="1"/>
                </p:cNvSpPr>
                <p:nvPr/>
              </p:nvSpPr>
              <p:spPr bwMode="auto">
                <a:xfrm>
                  <a:off x="4543" y="1448"/>
                  <a:ext cx="2" cy="189"/>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1" name="Rectangle 183"/>
                <p:cNvSpPr>
                  <a:spLocks noChangeArrowheads="1"/>
                </p:cNvSpPr>
                <p:nvPr/>
              </p:nvSpPr>
              <p:spPr bwMode="auto">
                <a:xfrm>
                  <a:off x="4643" y="1448"/>
                  <a:ext cx="2" cy="189"/>
                </a:xfrm>
                <a:prstGeom prst="rect">
                  <a:avLst/>
                </a:prstGeom>
                <a:solidFill>
                  <a:srgbClr val="CA6D9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2" name="Rectangle 184"/>
                <p:cNvSpPr>
                  <a:spLocks noChangeArrowheads="1"/>
                </p:cNvSpPr>
                <p:nvPr/>
              </p:nvSpPr>
              <p:spPr bwMode="auto">
                <a:xfrm>
                  <a:off x="4545" y="1448"/>
                  <a:ext cx="98" cy="2"/>
                </a:xfrm>
                <a:prstGeom prst="rect">
                  <a:avLst/>
                </a:prstGeom>
                <a:solidFill>
                  <a:srgbClr val="C96B8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3" name="Rectangle 185"/>
                <p:cNvSpPr>
                  <a:spLocks noChangeArrowheads="1"/>
                </p:cNvSpPr>
                <p:nvPr/>
              </p:nvSpPr>
              <p:spPr bwMode="auto">
                <a:xfrm>
                  <a:off x="4545" y="1635"/>
                  <a:ext cx="98" cy="2"/>
                </a:xfrm>
                <a:prstGeom prst="rect">
                  <a:avLst/>
                </a:prstGeom>
                <a:solidFill>
                  <a:srgbClr val="C96B8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4" name="Rectangle 186"/>
                <p:cNvSpPr>
                  <a:spLocks noChangeArrowheads="1"/>
                </p:cNvSpPr>
                <p:nvPr/>
              </p:nvSpPr>
              <p:spPr bwMode="auto">
                <a:xfrm>
                  <a:off x="4545" y="1450"/>
                  <a:ext cx="98" cy="1"/>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5" name="Rectangle 187"/>
                <p:cNvSpPr>
                  <a:spLocks noChangeArrowheads="1"/>
                </p:cNvSpPr>
                <p:nvPr/>
              </p:nvSpPr>
              <p:spPr bwMode="auto">
                <a:xfrm>
                  <a:off x="4545" y="1633"/>
                  <a:ext cx="98" cy="2"/>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6" name="Rectangle 188"/>
                <p:cNvSpPr>
                  <a:spLocks noChangeArrowheads="1"/>
                </p:cNvSpPr>
                <p:nvPr/>
              </p:nvSpPr>
              <p:spPr bwMode="auto">
                <a:xfrm>
                  <a:off x="4545" y="1451"/>
                  <a:ext cx="1" cy="182"/>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7" name="Rectangle 189"/>
                <p:cNvSpPr>
                  <a:spLocks noChangeArrowheads="1"/>
                </p:cNvSpPr>
                <p:nvPr/>
              </p:nvSpPr>
              <p:spPr bwMode="auto">
                <a:xfrm>
                  <a:off x="4641" y="1451"/>
                  <a:ext cx="2" cy="182"/>
                </a:xfrm>
                <a:prstGeom prst="rect">
                  <a:avLst/>
                </a:prstGeom>
                <a:solidFill>
                  <a:srgbClr val="C76A8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8" name="Rectangle 190"/>
                <p:cNvSpPr>
                  <a:spLocks noChangeArrowheads="1"/>
                </p:cNvSpPr>
                <p:nvPr/>
              </p:nvSpPr>
              <p:spPr bwMode="auto">
                <a:xfrm>
                  <a:off x="4546" y="1451"/>
                  <a:ext cx="95" cy="2"/>
                </a:xfrm>
                <a:prstGeom prst="rect">
                  <a:avLst/>
                </a:prstGeom>
                <a:solidFill>
                  <a:srgbClr val="C6688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9" name="Rectangle 191"/>
                <p:cNvSpPr>
                  <a:spLocks noChangeArrowheads="1"/>
                </p:cNvSpPr>
                <p:nvPr/>
              </p:nvSpPr>
              <p:spPr bwMode="auto">
                <a:xfrm>
                  <a:off x="4546" y="1632"/>
                  <a:ext cx="95" cy="1"/>
                </a:xfrm>
                <a:prstGeom prst="rect">
                  <a:avLst/>
                </a:prstGeom>
                <a:solidFill>
                  <a:srgbClr val="C6688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0" name="Rectangle 192"/>
                <p:cNvSpPr>
                  <a:spLocks noChangeArrowheads="1"/>
                </p:cNvSpPr>
                <p:nvPr/>
              </p:nvSpPr>
              <p:spPr bwMode="auto">
                <a:xfrm>
                  <a:off x="4546" y="1453"/>
                  <a:ext cx="95" cy="2"/>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1" name="Rectangle 193"/>
                <p:cNvSpPr>
                  <a:spLocks noChangeArrowheads="1"/>
                </p:cNvSpPr>
                <p:nvPr/>
              </p:nvSpPr>
              <p:spPr bwMode="auto">
                <a:xfrm>
                  <a:off x="4546" y="1630"/>
                  <a:ext cx="95" cy="2"/>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2" name="Rectangle 194"/>
                <p:cNvSpPr>
                  <a:spLocks noChangeArrowheads="1"/>
                </p:cNvSpPr>
                <p:nvPr/>
              </p:nvSpPr>
              <p:spPr bwMode="auto">
                <a:xfrm>
                  <a:off x="4546" y="1455"/>
                  <a:ext cx="2" cy="175"/>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3" name="Rectangle 195"/>
                <p:cNvSpPr>
                  <a:spLocks noChangeArrowheads="1"/>
                </p:cNvSpPr>
                <p:nvPr/>
              </p:nvSpPr>
              <p:spPr bwMode="auto">
                <a:xfrm>
                  <a:off x="4640" y="1455"/>
                  <a:ext cx="1" cy="175"/>
                </a:xfrm>
                <a:prstGeom prst="rect">
                  <a:avLst/>
                </a:prstGeom>
                <a:solidFill>
                  <a:srgbClr val="C3668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4" name="Rectangle 196"/>
                <p:cNvSpPr>
                  <a:spLocks noChangeArrowheads="1"/>
                </p:cNvSpPr>
                <p:nvPr/>
              </p:nvSpPr>
              <p:spPr bwMode="auto">
                <a:xfrm>
                  <a:off x="4548" y="1455"/>
                  <a:ext cx="92" cy="1"/>
                </a:xfrm>
                <a:prstGeom prst="rect">
                  <a:avLst/>
                </a:prstGeom>
                <a:solidFill>
                  <a:srgbClr val="C265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5" name="Rectangle 197"/>
                <p:cNvSpPr>
                  <a:spLocks noChangeArrowheads="1"/>
                </p:cNvSpPr>
                <p:nvPr/>
              </p:nvSpPr>
              <p:spPr bwMode="auto">
                <a:xfrm>
                  <a:off x="4548" y="1629"/>
                  <a:ext cx="92" cy="1"/>
                </a:xfrm>
                <a:prstGeom prst="rect">
                  <a:avLst/>
                </a:prstGeom>
                <a:solidFill>
                  <a:srgbClr val="C2658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6" name="Rectangle 198"/>
                <p:cNvSpPr>
                  <a:spLocks noChangeArrowheads="1"/>
                </p:cNvSpPr>
                <p:nvPr/>
              </p:nvSpPr>
              <p:spPr bwMode="auto">
                <a:xfrm>
                  <a:off x="4548" y="1456"/>
                  <a:ext cx="92" cy="2"/>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7" name="Rectangle 199"/>
                <p:cNvSpPr>
                  <a:spLocks noChangeArrowheads="1"/>
                </p:cNvSpPr>
                <p:nvPr/>
              </p:nvSpPr>
              <p:spPr bwMode="auto">
                <a:xfrm>
                  <a:off x="4548" y="1627"/>
                  <a:ext cx="92" cy="2"/>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8" name="Rectangle 200"/>
                <p:cNvSpPr>
                  <a:spLocks noChangeArrowheads="1"/>
                </p:cNvSpPr>
                <p:nvPr/>
              </p:nvSpPr>
              <p:spPr bwMode="auto">
                <a:xfrm>
                  <a:off x="4548" y="1458"/>
                  <a:ext cx="2" cy="169"/>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9" name="Rectangle 201"/>
                <p:cNvSpPr>
                  <a:spLocks noChangeArrowheads="1"/>
                </p:cNvSpPr>
                <p:nvPr/>
              </p:nvSpPr>
              <p:spPr bwMode="auto">
                <a:xfrm>
                  <a:off x="4638" y="1458"/>
                  <a:ext cx="2" cy="169"/>
                </a:xfrm>
                <a:prstGeom prst="rect">
                  <a:avLst/>
                </a:prstGeom>
                <a:solidFill>
                  <a:srgbClr val="C0638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0" name="Rectangle 202"/>
                <p:cNvSpPr>
                  <a:spLocks noChangeArrowheads="1"/>
                </p:cNvSpPr>
                <p:nvPr/>
              </p:nvSpPr>
              <p:spPr bwMode="auto">
                <a:xfrm>
                  <a:off x="4550" y="1458"/>
                  <a:ext cx="88" cy="2"/>
                </a:xfrm>
                <a:prstGeom prst="rect">
                  <a:avLst/>
                </a:prstGeom>
                <a:solidFill>
                  <a:srgbClr val="BE62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1" name="Rectangle 203"/>
                <p:cNvSpPr>
                  <a:spLocks noChangeArrowheads="1"/>
                </p:cNvSpPr>
                <p:nvPr/>
              </p:nvSpPr>
              <p:spPr bwMode="auto">
                <a:xfrm>
                  <a:off x="4550" y="1625"/>
                  <a:ext cx="88" cy="2"/>
                </a:xfrm>
                <a:prstGeom prst="rect">
                  <a:avLst/>
                </a:prstGeom>
                <a:solidFill>
                  <a:srgbClr val="BE628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2" name="Rectangle 204"/>
                <p:cNvSpPr>
                  <a:spLocks noChangeArrowheads="1"/>
                </p:cNvSpPr>
                <p:nvPr/>
              </p:nvSpPr>
              <p:spPr bwMode="auto">
                <a:xfrm>
                  <a:off x="4550" y="1460"/>
                  <a:ext cx="88" cy="1"/>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3" name="Rectangle 205"/>
                <p:cNvSpPr>
                  <a:spLocks noChangeArrowheads="1"/>
                </p:cNvSpPr>
                <p:nvPr/>
              </p:nvSpPr>
              <p:spPr bwMode="auto">
                <a:xfrm>
                  <a:off x="4550" y="1624"/>
                  <a:ext cx="88" cy="1"/>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4" name="Rectangle 206"/>
                <p:cNvSpPr>
                  <a:spLocks noChangeArrowheads="1"/>
                </p:cNvSpPr>
                <p:nvPr/>
              </p:nvSpPr>
              <p:spPr bwMode="auto">
                <a:xfrm>
                  <a:off x="4550" y="1461"/>
                  <a:ext cx="1" cy="163"/>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5" name="Rectangle 207"/>
                <p:cNvSpPr>
                  <a:spLocks noChangeArrowheads="1"/>
                </p:cNvSpPr>
                <p:nvPr/>
              </p:nvSpPr>
              <p:spPr bwMode="auto">
                <a:xfrm>
                  <a:off x="4637" y="1461"/>
                  <a:ext cx="1" cy="163"/>
                </a:xfrm>
                <a:prstGeom prst="rect">
                  <a:avLst/>
                </a:prstGeom>
                <a:solidFill>
                  <a:srgbClr val="BD608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6" name="Rectangle 208"/>
                <p:cNvSpPr>
                  <a:spLocks noChangeArrowheads="1"/>
                </p:cNvSpPr>
                <p:nvPr/>
              </p:nvSpPr>
              <p:spPr bwMode="auto">
                <a:xfrm>
                  <a:off x="4551" y="1461"/>
                  <a:ext cx="86" cy="2"/>
                </a:xfrm>
                <a:prstGeom prst="rect">
                  <a:avLst/>
                </a:prstGeom>
                <a:solidFill>
                  <a:srgbClr val="BA5E7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7" name="Rectangle 209"/>
                <p:cNvSpPr>
                  <a:spLocks noChangeArrowheads="1"/>
                </p:cNvSpPr>
                <p:nvPr/>
              </p:nvSpPr>
              <p:spPr bwMode="auto">
                <a:xfrm>
                  <a:off x="4551" y="1622"/>
                  <a:ext cx="86" cy="2"/>
                </a:xfrm>
                <a:prstGeom prst="rect">
                  <a:avLst/>
                </a:prstGeom>
                <a:solidFill>
                  <a:srgbClr val="BA5E7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8" name="Rectangle 210"/>
                <p:cNvSpPr>
                  <a:spLocks noChangeArrowheads="1"/>
                </p:cNvSpPr>
                <p:nvPr/>
              </p:nvSpPr>
              <p:spPr bwMode="auto">
                <a:xfrm>
                  <a:off x="4551" y="1463"/>
                  <a:ext cx="86" cy="1"/>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9" name="Rectangle 211"/>
                <p:cNvSpPr>
                  <a:spLocks noChangeArrowheads="1"/>
                </p:cNvSpPr>
                <p:nvPr/>
              </p:nvSpPr>
              <p:spPr bwMode="auto">
                <a:xfrm>
                  <a:off x="4551" y="1621"/>
                  <a:ext cx="86" cy="1"/>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0" name="Rectangle 212"/>
                <p:cNvSpPr>
                  <a:spLocks noChangeArrowheads="1"/>
                </p:cNvSpPr>
                <p:nvPr/>
              </p:nvSpPr>
              <p:spPr bwMode="auto">
                <a:xfrm>
                  <a:off x="4551" y="1464"/>
                  <a:ext cx="2" cy="157"/>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1" name="Rectangle 213"/>
                <p:cNvSpPr>
                  <a:spLocks noChangeArrowheads="1"/>
                </p:cNvSpPr>
                <p:nvPr/>
              </p:nvSpPr>
              <p:spPr bwMode="auto">
                <a:xfrm>
                  <a:off x="4635" y="1464"/>
                  <a:ext cx="2" cy="157"/>
                </a:xfrm>
                <a:prstGeom prst="rect">
                  <a:avLst/>
                </a:prstGeom>
                <a:solidFill>
                  <a:srgbClr val="B95C7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2" name="Rectangle 214"/>
                <p:cNvSpPr>
                  <a:spLocks noChangeArrowheads="1"/>
                </p:cNvSpPr>
                <p:nvPr/>
              </p:nvSpPr>
              <p:spPr bwMode="auto">
                <a:xfrm>
                  <a:off x="4553" y="1464"/>
                  <a:ext cx="82" cy="2"/>
                </a:xfrm>
                <a:prstGeom prst="rect">
                  <a:avLst/>
                </a:prstGeom>
                <a:solidFill>
                  <a:srgbClr val="B75B7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3" name="Rectangle 215"/>
                <p:cNvSpPr>
                  <a:spLocks noChangeArrowheads="1"/>
                </p:cNvSpPr>
                <p:nvPr/>
              </p:nvSpPr>
              <p:spPr bwMode="auto">
                <a:xfrm>
                  <a:off x="4553" y="1619"/>
                  <a:ext cx="82" cy="2"/>
                </a:xfrm>
                <a:prstGeom prst="rect">
                  <a:avLst/>
                </a:prstGeom>
                <a:solidFill>
                  <a:srgbClr val="B75B7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4" name="Rectangle 216"/>
                <p:cNvSpPr>
                  <a:spLocks noChangeArrowheads="1"/>
                </p:cNvSpPr>
                <p:nvPr/>
              </p:nvSpPr>
              <p:spPr bwMode="auto">
                <a:xfrm>
                  <a:off x="4553" y="1466"/>
                  <a:ext cx="82" cy="2"/>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5" name="Rectangle 217"/>
                <p:cNvSpPr>
                  <a:spLocks noChangeArrowheads="1"/>
                </p:cNvSpPr>
                <p:nvPr/>
              </p:nvSpPr>
              <p:spPr bwMode="auto">
                <a:xfrm>
                  <a:off x="4553" y="1617"/>
                  <a:ext cx="82" cy="2"/>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6" name="Rectangle 218"/>
                <p:cNvSpPr>
                  <a:spLocks noChangeArrowheads="1"/>
                </p:cNvSpPr>
                <p:nvPr/>
              </p:nvSpPr>
              <p:spPr bwMode="auto">
                <a:xfrm>
                  <a:off x="4553" y="1468"/>
                  <a:ext cx="2" cy="149"/>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7" name="Rectangle 219"/>
                <p:cNvSpPr>
                  <a:spLocks noChangeArrowheads="1"/>
                </p:cNvSpPr>
                <p:nvPr/>
              </p:nvSpPr>
              <p:spPr bwMode="auto">
                <a:xfrm>
                  <a:off x="4633" y="1468"/>
                  <a:ext cx="2" cy="149"/>
                </a:xfrm>
                <a:prstGeom prst="rect">
                  <a:avLst/>
                </a:prstGeom>
                <a:solidFill>
                  <a:srgbClr val="B5597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8" name="Rectangle 220"/>
                <p:cNvSpPr>
                  <a:spLocks noChangeArrowheads="1"/>
                </p:cNvSpPr>
                <p:nvPr/>
              </p:nvSpPr>
              <p:spPr bwMode="auto">
                <a:xfrm>
                  <a:off x="4555" y="1468"/>
                  <a:ext cx="78" cy="1"/>
                </a:xfrm>
                <a:prstGeom prst="rect">
                  <a:avLst/>
                </a:prstGeom>
                <a:solidFill>
                  <a:srgbClr val="B4587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9" name="Rectangle 221"/>
                <p:cNvSpPr>
                  <a:spLocks noChangeArrowheads="1"/>
                </p:cNvSpPr>
                <p:nvPr/>
              </p:nvSpPr>
              <p:spPr bwMode="auto">
                <a:xfrm>
                  <a:off x="4555" y="1616"/>
                  <a:ext cx="78" cy="1"/>
                </a:xfrm>
                <a:prstGeom prst="rect">
                  <a:avLst/>
                </a:prstGeom>
                <a:solidFill>
                  <a:srgbClr val="B4587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0" name="Rectangle 222"/>
                <p:cNvSpPr>
                  <a:spLocks noChangeArrowheads="1"/>
                </p:cNvSpPr>
                <p:nvPr/>
              </p:nvSpPr>
              <p:spPr bwMode="auto">
                <a:xfrm>
                  <a:off x="4555" y="1469"/>
                  <a:ext cx="78" cy="2"/>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1" name="Rectangle 223"/>
                <p:cNvSpPr>
                  <a:spLocks noChangeArrowheads="1"/>
                </p:cNvSpPr>
                <p:nvPr/>
              </p:nvSpPr>
              <p:spPr bwMode="auto">
                <a:xfrm>
                  <a:off x="4555" y="1614"/>
                  <a:ext cx="78" cy="2"/>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2" name="Rectangle 224"/>
                <p:cNvSpPr>
                  <a:spLocks noChangeArrowheads="1"/>
                </p:cNvSpPr>
                <p:nvPr/>
              </p:nvSpPr>
              <p:spPr bwMode="auto">
                <a:xfrm>
                  <a:off x="4555" y="1471"/>
                  <a:ext cx="1" cy="143"/>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3" name="Rectangle 225"/>
                <p:cNvSpPr>
                  <a:spLocks noChangeArrowheads="1"/>
                </p:cNvSpPr>
                <p:nvPr/>
              </p:nvSpPr>
              <p:spPr bwMode="auto">
                <a:xfrm>
                  <a:off x="4632" y="1471"/>
                  <a:ext cx="1" cy="143"/>
                </a:xfrm>
                <a:prstGeom prst="rect">
                  <a:avLst/>
                </a:prstGeom>
                <a:solidFill>
                  <a:srgbClr val="B1557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4" name="Rectangle 226"/>
                <p:cNvSpPr>
                  <a:spLocks noChangeArrowheads="1"/>
                </p:cNvSpPr>
                <p:nvPr/>
              </p:nvSpPr>
              <p:spPr bwMode="auto">
                <a:xfrm>
                  <a:off x="4556" y="1471"/>
                  <a:ext cx="76" cy="1"/>
                </a:xfrm>
                <a:prstGeom prst="rect">
                  <a:avLst/>
                </a:prstGeom>
                <a:solidFill>
                  <a:srgbClr val="B0547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5" name="Rectangle 227"/>
                <p:cNvSpPr>
                  <a:spLocks noChangeArrowheads="1"/>
                </p:cNvSpPr>
                <p:nvPr/>
              </p:nvSpPr>
              <p:spPr bwMode="auto">
                <a:xfrm>
                  <a:off x="4556" y="1613"/>
                  <a:ext cx="76" cy="1"/>
                </a:xfrm>
                <a:prstGeom prst="rect">
                  <a:avLst/>
                </a:prstGeom>
                <a:solidFill>
                  <a:srgbClr val="B0547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6" name="Rectangle 228"/>
                <p:cNvSpPr>
                  <a:spLocks noChangeArrowheads="1"/>
                </p:cNvSpPr>
                <p:nvPr/>
              </p:nvSpPr>
              <p:spPr bwMode="auto">
                <a:xfrm>
                  <a:off x="4556" y="1472"/>
                  <a:ext cx="76" cy="2"/>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7" name="Rectangle 229"/>
                <p:cNvSpPr>
                  <a:spLocks noChangeArrowheads="1"/>
                </p:cNvSpPr>
                <p:nvPr/>
              </p:nvSpPr>
              <p:spPr bwMode="auto">
                <a:xfrm>
                  <a:off x="4556" y="1611"/>
                  <a:ext cx="76" cy="2"/>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8" name="Rectangle 230"/>
                <p:cNvSpPr>
                  <a:spLocks noChangeArrowheads="1"/>
                </p:cNvSpPr>
                <p:nvPr/>
              </p:nvSpPr>
              <p:spPr bwMode="auto">
                <a:xfrm>
                  <a:off x="4556" y="1474"/>
                  <a:ext cx="2" cy="137"/>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9" name="Rectangle 231"/>
                <p:cNvSpPr>
                  <a:spLocks noChangeArrowheads="1"/>
                </p:cNvSpPr>
                <p:nvPr/>
              </p:nvSpPr>
              <p:spPr bwMode="auto">
                <a:xfrm>
                  <a:off x="4630" y="1474"/>
                  <a:ext cx="2" cy="137"/>
                </a:xfrm>
                <a:prstGeom prst="rect">
                  <a:avLst/>
                </a:prstGeom>
                <a:solidFill>
                  <a:srgbClr val="AE526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0" name="Rectangle 232"/>
                <p:cNvSpPr>
                  <a:spLocks noChangeArrowheads="1"/>
                </p:cNvSpPr>
                <p:nvPr/>
              </p:nvSpPr>
              <p:spPr bwMode="auto">
                <a:xfrm>
                  <a:off x="4558" y="1474"/>
                  <a:ext cx="72" cy="2"/>
                </a:xfrm>
                <a:prstGeom prst="rect">
                  <a:avLst/>
                </a:prstGeom>
                <a:solidFill>
                  <a:srgbClr val="AD506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1" name="Rectangle 233"/>
                <p:cNvSpPr>
                  <a:spLocks noChangeArrowheads="1"/>
                </p:cNvSpPr>
                <p:nvPr/>
              </p:nvSpPr>
              <p:spPr bwMode="auto">
                <a:xfrm>
                  <a:off x="4558" y="1609"/>
                  <a:ext cx="72" cy="2"/>
                </a:xfrm>
                <a:prstGeom prst="rect">
                  <a:avLst/>
                </a:prstGeom>
                <a:solidFill>
                  <a:srgbClr val="AD506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2" name="Rectangle 234"/>
                <p:cNvSpPr>
                  <a:spLocks noChangeArrowheads="1"/>
                </p:cNvSpPr>
                <p:nvPr/>
              </p:nvSpPr>
              <p:spPr bwMode="auto">
                <a:xfrm>
                  <a:off x="4558" y="1476"/>
                  <a:ext cx="72" cy="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3" name="Rectangle 235"/>
                <p:cNvSpPr>
                  <a:spLocks noChangeArrowheads="1"/>
                </p:cNvSpPr>
                <p:nvPr/>
              </p:nvSpPr>
              <p:spPr bwMode="auto">
                <a:xfrm>
                  <a:off x="4558" y="1608"/>
                  <a:ext cx="72" cy="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4" name="Rectangle 236"/>
                <p:cNvSpPr>
                  <a:spLocks noChangeArrowheads="1"/>
                </p:cNvSpPr>
                <p:nvPr/>
              </p:nvSpPr>
              <p:spPr bwMode="auto">
                <a:xfrm>
                  <a:off x="4558" y="1477"/>
                  <a:ext cx="1" cy="13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5" name="Rectangle 237"/>
                <p:cNvSpPr>
                  <a:spLocks noChangeArrowheads="1"/>
                </p:cNvSpPr>
                <p:nvPr/>
              </p:nvSpPr>
              <p:spPr bwMode="auto">
                <a:xfrm>
                  <a:off x="4629" y="1477"/>
                  <a:ext cx="1" cy="131"/>
                </a:xfrm>
                <a:prstGeom prst="rect">
                  <a:avLst/>
                </a:prstGeom>
                <a:solidFill>
                  <a:srgbClr val="AB4F6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6" name="Rectangle 238"/>
                <p:cNvSpPr>
                  <a:spLocks noChangeArrowheads="1"/>
                </p:cNvSpPr>
                <p:nvPr/>
              </p:nvSpPr>
              <p:spPr bwMode="auto">
                <a:xfrm>
                  <a:off x="4559" y="1477"/>
                  <a:ext cx="70" cy="2"/>
                </a:xfrm>
                <a:prstGeom prst="rect">
                  <a:avLst/>
                </a:prstGeom>
                <a:solidFill>
                  <a:srgbClr val="A94C6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7" name="Rectangle 239"/>
                <p:cNvSpPr>
                  <a:spLocks noChangeArrowheads="1"/>
                </p:cNvSpPr>
                <p:nvPr/>
              </p:nvSpPr>
              <p:spPr bwMode="auto">
                <a:xfrm>
                  <a:off x="4559" y="1606"/>
                  <a:ext cx="70" cy="2"/>
                </a:xfrm>
                <a:prstGeom prst="rect">
                  <a:avLst/>
                </a:prstGeom>
                <a:solidFill>
                  <a:srgbClr val="A94C66"/>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8" name="Rectangle 240"/>
                <p:cNvSpPr>
                  <a:spLocks noChangeArrowheads="1"/>
                </p:cNvSpPr>
                <p:nvPr/>
              </p:nvSpPr>
              <p:spPr bwMode="auto">
                <a:xfrm>
                  <a:off x="4559" y="1479"/>
                  <a:ext cx="70" cy="1"/>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9" name="Rectangle 241"/>
                <p:cNvSpPr>
                  <a:spLocks noChangeArrowheads="1"/>
                </p:cNvSpPr>
                <p:nvPr/>
              </p:nvSpPr>
              <p:spPr bwMode="auto">
                <a:xfrm>
                  <a:off x="4559" y="1604"/>
                  <a:ext cx="70" cy="2"/>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0" name="Rectangle 242"/>
                <p:cNvSpPr>
                  <a:spLocks noChangeArrowheads="1"/>
                </p:cNvSpPr>
                <p:nvPr/>
              </p:nvSpPr>
              <p:spPr bwMode="auto">
                <a:xfrm>
                  <a:off x="4559" y="1480"/>
                  <a:ext cx="3" cy="124"/>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1" name="Rectangle 243"/>
                <p:cNvSpPr>
                  <a:spLocks noChangeArrowheads="1"/>
                </p:cNvSpPr>
                <p:nvPr/>
              </p:nvSpPr>
              <p:spPr bwMode="auto">
                <a:xfrm>
                  <a:off x="4626" y="1480"/>
                  <a:ext cx="3" cy="124"/>
                </a:xfrm>
                <a:prstGeom prst="rect">
                  <a:avLst/>
                </a:prstGeom>
                <a:solidFill>
                  <a:srgbClr val="A74B6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2" name="Rectangle 244"/>
                <p:cNvSpPr>
                  <a:spLocks noChangeArrowheads="1"/>
                </p:cNvSpPr>
                <p:nvPr/>
              </p:nvSpPr>
              <p:spPr bwMode="auto">
                <a:xfrm>
                  <a:off x="4562" y="1480"/>
                  <a:ext cx="64" cy="2"/>
                </a:xfrm>
                <a:prstGeom prst="rect">
                  <a:avLst/>
                </a:prstGeom>
                <a:solidFill>
                  <a:srgbClr val="A6496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3" name="Rectangle 245"/>
                <p:cNvSpPr>
                  <a:spLocks noChangeArrowheads="1"/>
                </p:cNvSpPr>
                <p:nvPr/>
              </p:nvSpPr>
              <p:spPr bwMode="auto">
                <a:xfrm>
                  <a:off x="4562" y="1603"/>
                  <a:ext cx="64" cy="1"/>
                </a:xfrm>
                <a:prstGeom prst="rect">
                  <a:avLst/>
                </a:prstGeom>
                <a:solidFill>
                  <a:srgbClr val="A64961"/>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4" name="Rectangle 246"/>
                <p:cNvSpPr>
                  <a:spLocks noChangeArrowheads="1"/>
                </p:cNvSpPr>
                <p:nvPr/>
              </p:nvSpPr>
              <p:spPr bwMode="auto">
                <a:xfrm>
                  <a:off x="4562" y="1482"/>
                  <a:ext cx="64" cy="2"/>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5" name="Rectangle 247"/>
                <p:cNvSpPr>
                  <a:spLocks noChangeArrowheads="1"/>
                </p:cNvSpPr>
                <p:nvPr/>
              </p:nvSpPr>
              <p:spPr bwMode="auto">
                <a:xfrm>
                  <a:off x="4562" y="1601"/>
                  <a:ext cx="64" cy="2"/>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6" name="Rectangle 248"/>
                <p:cNvSpPr>
                  <a:spLocks noChangeArrowheads="1"/>
                </p:cNvSpPr>
                <p:nvPr/>
              </p:nvSpPr>
              <p:spPr bwMode="auto">
                <a:xfrm>
                  <a:off x="4562" y="1484"/>
                  <a:ext cx="1" cy="117"/>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7" name="Rectangle 249"/>
                <p:cNvSpPr>
                  <a:spLocks noChangeArrowheads="1"/>
                </p:cNvSpPr>
                <p:nvPr/>
              </p:nvSpPr>
              <p:spPr bwMode="auto">
                <a:xfrm>
                  <a:off x="4625" y="1484"/>
                  <a:ext cx="1" cy="117"/>
                </a:xfrm>
                <a:prstGeom prst="rect">
                  <a:avLst/>
                </a:prstGeom>
                <a:solidFill>
                  <a:srgbClr val="A4475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8" name="Rectangle 250"/>
                <p:cNvSpPr>
                  <a:spLocks noChangeArrowheads="1"/>
                </p:cNvSpPr>
                <p:nvPr/>
              </p:nvSpPr>
              <p:spPr bwMode="auto">
                <a:xfrm>
                  <a:off x="4563" y="1484"/>
                  <a:ext cx="62" cy="1"/>
                </a:xfrm>
                <a:prstGeom prst="rect">
                  <a:avLst/>
                </a:prstGeom>
                <a:solidFill>
                  <a:srgbClr val="A3465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9" name="Rectangle 251"/>
                <p:cNvSpPr>
                  <a:spLocks noChangeArrowheads="1"/>
                </p:cNvSpPr>
                <p:nvPr/>
              </p:nvSpPr>
              <p:spPr bwMode="auto">
                <a:xfrm>
                  <a:off x="4563" y="1600"/>
                  <a:ext cx="62" cy="1"/>
                </a:xfrm>
                <a:prstGeom prst="rect">
                  <a:avLst/>
                </a:prstGeom>
                <a:solidFill>
                  <a:srgbClr val="A3465D"/>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0" name="Rectangle 252"/>
                <p:cNvSpPr>
                  <a:spLocks noChangeArrowheads="1"/>
                </p:cNvSpPr>
                <p:nvPr/>
              </p:nvSpPr>
              <p:spPr bwMode="auto">
                <a:xfrm>
                  <a:off x="4563" y="1485"/>
                  <a:ext cx="62" cy="2"/>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1" name="Rectangle 253"/>
                <p:cNvSpPr>
                  <a:spLocks noChangeArrowheads="1"/>
                </p:cNvSpPr>
                <p:nvPr/>
              </p:nvSpPr>
              <p:spPr bwMode="auto">
                <a:xfrm>
                  <a:off x="4563" y="1598"/>
                  <a:ext cx="62" cy="2"/>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2" name="Rectangle 254"/>
                <p:cNvSpPr>
                  <a:spLocks noChangeArrowheads="1"/>
                </p:cNvSpPr>
                <p:nvPr/>
              </p:nvSpPr>
              <p:spPr bwMode="auto">
                <a:xfrm>
                  <a:off x="4563" y="1487"/>
                  <a:ext cx="2" cy="111"/>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3" name="Rectangle 255"/>
                <p:cNvSpPr>
                  <a:spLocks noChangeArrowheads="1"/>
                </p:cNvSpPr>
                <p:nvPr/>
              </p:nvSpPr>
              <p:spPr bwMode="auto">
                <a:xfrm>
                  <a:off x="4623" y="1487"/>
                  <a:ext cx="2" cy="111"/>
                </a:xfrm>
                <a:prstGeom prst="rect">
                  <a:avLst/>
                </a:prstGeom>
                <a:solidFill>
                  <a:srgbClr val="A0435A"/>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4" name="Rectangle 256"/>
                <p:cNvSpPr>
                  <a:spLocks noChangeArrowheads="1"/>
                </p:cNvSpPr>
                <p:nvPr/>
              </p:nvSpPr>
              <p:spPr bwMode="auto">
                <a:xfrm>
                  <a:off x="4565" y="1487"/>
                  <a:ext cx="58" cy="2"/>
                </a:xfrm>
                <a:prstGeom prst="rect">
                  <a:avLst/>
                </a:prstGeom>
                <a:solidFill>
                  <a:srgbClr val="9F425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5" name="Rectangle 257"/>
                <p:cNvSpPr>
                  <a:spLocks noChangeArrowheads="1"/>
                </p:cNvSpPr>
                <p:nvPr/>
              </p:nvSpPr>
              <p:spPr bwMode="auto">
                <a:xfrm>
                  <a:off x="4565" y="1596"/>
                  <a:ext cx="58" cy="2"/>
                </a:xfrm>
                <a:prstGeom prst="rect">
                  <a:avLst/>
                </a:prstGeom>
                <a:solidFill>
                  <a:srgbClr val="9F425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6" name="Rectangle 258"/>
                <p:cNvSpPr>
                  <a:spLocks noChangeArrowheads="1"/>
                </p:cNvSpPr>
                <p:nvPr/>
              </p:nvSpPr>
              <p:spPr bwMode="auto">
                <a:xfrm>
                  <a:off x="4565" y="1489"/>
                  <a:ext cx="58" cy="1"/>
                </a:xfrm>
                <a:prstGeom prst="rect">
                  <a:avLst/>
                </a:prstGeom>
                <a:solidFill>
                  <a:srgbClr val="9E405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7" name="Rectangle 259"/>
                <p:cNvSpPr>
                  <a:spLocks noChangeArrowheads="1"/>
                </p:cNvSpPr>
                <p:nvPr/>
              </p:nvSpPr>
              <p:spPr bwMode="auto">
                <a:xfrm>
                  <a:off x="4565" y="1595"/>
                  <a:ext cx="58" cy="1"/>
                </a:xfrm>
                <a:prstGeom prst="rect">
                  <a:avLst/>
                </a:prstGeom>
                <a:solidFill>
                  <a:srgbClr val="9E405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8" name="Rectangle 260"/>
                <p:cNvSpPr>
                  <a:spLocks noChangeArrowheads="1"/>
                </p:cNvSpPr>
                <p:nvPr/>
              </p:nvSpPr>
              <p:spPr bwMode="auto">
                <a:xfrm>
                  <a:off x="4565" y="1490"/>
                  <a:ext cx="2" cy="105"/>
                </a:xfrm>
                <a:prstGeom prst="rect">
                  <a:avLst/>
                </a:prstGeom>
                <a:solidFill>
                  <a:srgbClr val="9E405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grpSp>
          <p:sp>
            <p:nvSpPr>
              <p:cNvPr id="18" name="Rectangle 261"/>
              <p:cNvSpPr>
                <a:spLocks noChangeArrowheads="1"/>
              </p:cNvSpPr>
              <p:nvPr/>
            </p:nvSpPr>
            <p:spPr bwMode="auto">
              <a:xfrm>
                <a:off x="4568" y="1493"/>
                <a:ext cx="52" cy="2"/>
              </a:xfrm>
              <a:prstGeom prst="rect">
                <a:avLst/>
              </a:prstGeom>
              <a:solidFill>
                <a:srgbClr val="993A4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19" name="Rectangle 262"/>
              <p:cNvSpPr>
                <a:spLocks noChangeArrowheads="1"/>
              </p:cNvSpPr>
              <p:nvPr/>
            </p:nvSpPr>
            <p:spPr bwMode="auto">
              <a:xfrm>
                <a:off x="4568" y="1590"/>
                <a:ext cx="52" cy="2"/>
              </a:xfrm>
              <a:prstGeom prst="rect">
                <a:avLst/>
              </a:prstGeom>
              <a:solidFill>
                <a:srgbClr val="993A4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0" name="Rectangle 263"/>
              <p:cNvSpPr>
                <a:spLocks noChangeArrowheads="1"/>
              </p:cNvSpPr>
              <p:nvPr/>
            </p:nvSpPr>
            <p:spPr bwMode="auto">
              <a:xfrm>
                <a:off x="4616" y="1500"/>
                <a:ext cx="2" cy="85"/>
              </a:xfrm>
              <a:prstGeom prst="rect">
                <a:avLst/>
              </a:prstGeom>
              <a:solidFill>
                <a:srgbClr val="95354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1" name="Rectangle 264"/>
              <p:cNvSpPr>
                <a:spLocks noChangeArrowheads="1"/>
              </p:cNvSpPr>
              <p:nvPr/>
            </p:nvSpPr>
            <p:spPr bwMode="auto">
              <a:xfrm>
                <a:off x="4571" y="1500"/>
                <a:ext cx="45" cy="1"/>
              </a:xfrm>
              <a:prstGeom prst="rect">
                <a:avLst/>
              </a:prstGeom>
              <a:solidFill>
                <a:srgbClr val="94344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2" name="Rectangle 265"/>
              <p:cNvSpPr>
                <a:spLocks noChangeArrowheads="1"/>
              </p:cNvSpPr>
              <p:nvPr/>
            </p:nvSpPr>
            <p:spPr bwMode="auto">
              <a:xfrm>
                <a:off x="4571" y="1584"/>
                <a:ext cx="45" cy="1"/>
              </a:xfrm>
              <a:prstGeom prst="rect">
                <a:avLst/>
              </a:prstGeom>
              <a:solidFill>
                <a:srgbClr val="94344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3" name="Rectangle 266"/>
              <p:cNvSpPr>
                <a:spLocks noChangeArrowheads="1"/>
              </p:cNvSpPr>
              <p:nvPr/>
            </p:nvSpPr>
            <p:spPr bwMode="auto">
              <a:xfrm>
                <a:off x="4571" y="1582"/>
                <a:ext cx="45" cy="2"/>
              </a:xfrm>
              <a:prstGeom prst="rect">
                <a:avLst/>
              </a:prstGeom>
              <a:solidFill>
                <a:srgbClr val="92314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4" name="Rectangle 267"/>
              <p:cNvSpPr>
                <a:spLocks noChangeArrowheads="1"/>
              </p:cNvSpPr>
              <p:nvPr/>
            </p:nvSpPr>
            <p:spPr bwMode="auto">
              <a:xfrm>
                <a:off x="4571" y="1503"/>
                <a:ext cx="2" cy="79"/>
              </a:xfrm>
              <a:prstGeom prst="rect">
                <a:avLst/>
              </a:prstGeom>
              <a:solidFill>
                <a:srgbClr val="923142"/>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5" name="Rectangle 268"/>
              <p:cNvSpPr>
                <a:spLocks noChangeArrowheads="1"/>
              </p:cNvSpPr>
              <p:nvPr/>
            </p:nvSpPr>
            <p:spPr bwMode="auto">
              <a:xfrm>
                <a:off x="4575" y="1506"/>
                <a:ext cx="38" cy="2"/>
              </a:xfrm>
              <a:prstGeom prst="rect">
                <a:avLst/>
              </a:prstGeom>
              <a:solidFill>
                <a:srgbClr val="8F2D3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6" name="Rectangle 269"/>
              <p:cNvSpPr>
                <a:spLocks noChangeArrowheads="1"/>
              </p:cNvSpPr>
              <p:nvPr/>
            </p:nvSpPr>
            <p:spPr bwMode="auto">
              <a:xfrm>
                <a:off x="4575" y="1577"/>
                <a:ext cx="38" cy="2"/>
              </a:xfrm>
              <a:prstGeom prst="rect">
                <a:avLst/>
              </a:prstGeom>
              <a:solidFill>
                <a:srgbClr val="8F2D3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7" name="Rectangle 270"/>
              <p:cNvSpPr>
                <a:spLocks noChangeArrowheads="1"/>
              </p:cNvSpPr>
              <p:nvPr/>
            </p:nvSpPr>
            <p:spPr bwMode="auto">
              <a:xfrm>
                <a:off x="4610" y="1513"/>
                <a:ext cx="2" cy="59"/>
              </a:xfrm>
              <a:prstGeom prst="rect">
                <a:avLst/>
              </a:prstGeom>
              <a:solidFill>
                <a:srgbClr val="8C2735"/>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8" name="Rectangle 271"/>
              <p:cNvSpPr>
                <a:spLocks noChangeArrowheads="1"/>
              </p:cNvSpPr>
              <p:nvPr/>
            </p:nvSpPr>
            <p:spPr bwMode="auto">
              <a:xfrm>
                <a:off x="4578" y="1513"/>
                <a:ext cx="32" cy="1"/>
              </a:xfrm>
              <a:prstGeom prst="rect">
                <a:avLst/>
              </a:prstGeom>
              <a:solidFill>
                <a:srgbClr val="8B263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29" name="Rectangle 272"/>
              <p:cNvSpPr>
                <a:spLocks noChangeArrowheads="1"/>
              </p:cNvSpPr>
              <p:nvPr/>
            </p:nvSpPr>
            <p:spPr bwMode="auto">
              <a:xfrm>
                <a:off x="4578" y="1571"/>
                <a:ext cx="32" cy="1"/>
              </a:xfrm>
              <a:prstGeom prst="rect">
                <a:avLst/>
              </a:prstGeom>
              <a:solidFill>
                <a:srgbClr val="8B2633"/>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0" name="Rectangle 273"/>
              <p:cNvSpPr>
                <a:spLocks noChangeArrowheads="1"/>
              </p:cNvSpPr>
              <p:nvPr/>
            </p:nvSpPr>
            <p:spPr bwMode="auto">
              <a:xfrm>
                <a:off x="4579" y="1519"/>
                <a:ext cx="2" cy="47"/>
              </a:xfrm>
              <a:prstGeom prst="rect">
                <a:avLst/>
              </a:prstGeom>
              <a:solidFill>
                <a:srgbClr val="88202B"/>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1" name="Rectangle 274"/>
              <p:cNvSpPr>
                <a:spLocks noChangeArrowheads="1"/>
              </p:cNvSpPr>
              <p:nvPr/>
            </p:nvSpPr>
            <p:spPr bwMode="auto">
              <a:xfrm>
                <a:off x="4581" y="1519"/>
                <a:ext cx="26" cy="2"/>
              </a:xfrm>
              <a:prstGeom prst="rect">
                <a:avLst/>
              </a:prstGeom>
              <a:solidFill>
                <a:srgbClr val="871F2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2" name="Rectangle 275"/>
              <p:cNvSpPr>
                <a:spLocks noChangeArrowheads="1"/>
              </p:cNvSpPr>
              <p:nvPr/>
            </p:nvSpPr>
            <p:spPr bwMode="auto">
              <a:xfrm>
                <a:off x="4581" y="1564"/>
                <a:ext cx="26" cy="2"/>
              </a:xfrm>
              <a:prstGeom prst="rect">
                <a:avLst/>
              </a:prstGeom>
              <a:solidFill>
                <a:srgbClr val="871F29"/>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3" name="Rectangle 276"/>
              <p:cNvSpPr>
                <a:spLocks noChangeArrowheads="1"/>
              </p:cNvSpPr>
              <p:nvPr/>
            </p:nvSpPr>
            <p:spPr bwMode="auto">
              <a:xfrm>
                <a:off x="4604" y="1522"/>
                <a:ext cx="3" cy="41"/>
              </a:xfrm>
              <a:prstGeom prst="rect">
                <a:avLst/>
              </a:prstGeom>
              <a:solidFill>
                <a:srgbClr val="871D27"/>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4" name="Rectangle 277"/>
              <p:cNvSpPr>
                <a:spLocks noChangeArrowheads="1"/>
              </p:cNvSpPr>
              <p:nvPr/>
            </p:nvSpPr>
            <p:spPr bwMode="auto">
              <a:xfrm>
                <a:off x="4585" y="1526"/>
                <a:ext cx="18" cy="1"/>
              </a:xfrm>
              <a:prstGeom prst="rect">
                <a:avLst/>
              </a:prstGeom>
              <a:solidFill>
                <a:srgbClr val="84182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5" name="Rectangle 278"/>
              <p:cNvSpPr>
                <a:spLocks noChangeArrowheads="1"/>
              </p:cNvSpPr>
              <p:nvPr/>
            </p:nvSpPr>
            <p:spPr bwMode="auto">
              <a:xfrm>
                <a:off x="4585" y="1558"/>
                <a:ext cx="18" cy="1"/>
              </a:xfrm>
              <a:prstGeom prst="rect">
                <a:avLst/>
              </a:prstGeom>
              <a:solidFill>
                <a:srgbClr val="841820"/>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6" name="Rectangle 279"/>
              <p:cNvSpPr>
                <a:spLocks noChangeArrowheads="1"/>
              </p:cNvSpPr>
              <p:nvPr/>
            </p:nvSpPr>
            <p:spPr bwMode="auto">
              <a:xfrm>
                <a:off x="4585" y="1529"/>
                <a:ext cx="2" cy="27"/>
              </a:xfrm>
              <a:prstGeom prst="rect">
                <a:avLst/>
              </a:prstGeom>
              <a:solidFill>
                <a:srgbClr val="84171E"/>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7" name="Rectangle 280"/>
              <p:cNvSpPr>
                <a:spLocks noChangeArrowheads="1"/>
              </p:cNvSpPr>
              <p:nvPr/>
            </p:nvSpPr>
            <p:spPr bwMode="auto">
              <a:xfrm>
                <a:off x="4588" y="1532"/>
                <a:ext cx="12" cy="2"/>
              </a:xfrm>
              <a:prstGeom prst="rect">
                <a:avLst/>
              </a:prstGeom>
              <a:solidFill>
                <a:srgbClr val="82121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8" name="Rectangle 281"/>
              <p:cNvSpPr>
                <a:spLocks noChangeArrowheads="1"/>
              </p:cNvSpPr>
              <p:nvPr/>
            </p:nvSpPr>
            <p:spPr bwMode="auto">
              <a:xfrm>
                <a:off x="4588" y="1551"/>
                <a:ext cx="12" cy="2"/>
              </a:xfrm>
              <a:prstGeom prst="rect">
                <a:avLst/>
              </a:prstGeom>
              <a:solidFill>
                <a:srgbClr val="821218"/>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39" name="Rectangle 282"/>
              <p:cNvSpPr>
                <a:spLocks noChangeArrowheads="1"/>
              </p:cNvSpPr>
              <p:nvPr/>
            </p:nvSpPr>
            <p:spPr bwMode="auto">
              <a:xfrm>
                <a:off x="4598" y="1535"/>
                <a:ext cx="2" cy="15"/>
              </a:xfrm>
              <a:prstGeom prst="rect">
                <a:avLst/>
              </a:prstGeom>
              <a:solidFill>
                <a:srgbClr val="810F14"/>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0" name="Rectangle 283"/>
              <p:cNvSpPr>
                <a:spLocks noChangeArrowheads="1"/>
              </p:cNvSpPr>
              <p:nvPr/>
            </p:nvSpPr>
            <p:spPr bwMode="auto">
              <a:xfrm>
                <a:off x="4590" y="1538"/>
                <a:ext cx="2" cy="9"/>
              </a:xfrm>
              <a:prstGeom prst="rect">
                <a:avLst/>
              </a:prstGeom>
              <a:solidFill>
                <a:srgbClr val="810B0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1" name="Rectangle 284"/>
              <p:cNvSpPr>
                <a:spLocks noChangeArrowheads="1"/>
              </p:cNvSpPr>
              <p:nvPr/>
            </p:nvSpPr>
            <p:spPr bwMode="auto">
              <a:xfrm>
                <a:off x="4592" y="1538"/>
                <a:ext cx="4" cy="2"/>
              </a:xfrm>
              <a:prstGeom prst="rect">
                <a:avLst/>
              </a:prstGeom>
              <a:solidFill>
                <a:srgbClr val="80090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2" name="Rectangle 285"/>
              <p:cNvSpPr>
                <a:spLocks noChangeArrowheads="1"/>
              </p:cNvSpPr>
              <p:nvPr/>
            </p:nvSpPr>
            <p:spPr bwMode="auto">
              <a:xfrm>
                <a:off x="4592" y="1545"/>
                <a:ext cx="4" cy="2"/>
              </a:xfrm>
              <a:prstGeom prst="rect">
                <a:avLst/>
              </a:prstGeom>
              <a:solidFill>
                <a:srgbClr val="80090C"/>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3" name="Rectangle 286"/>
              <p:cNvSpPr>
                <a:spLocks noChangeArrowheads="1"/>
              </p:cNvSpPr>
              <p:nvPr/>
            </p:nvSpPr>
            <p:spPr bwMode="auto">
              <a:xfrm>
                <a:off x="4741" y="818"/>
                <a:ext cx="36" cy="1005"/>
              </a:xfrm>
              <a:prstGeom prst="rect">
                <a:avLst/>
              </a:prstGeom>
              <a:solidFill>
                <a:srgbClr val="FFFFFF"/>
              </a:solidFill>
              <a:ln w="22225">
                <a:solidFill>
                  <a:srgbClr val="000000"/>
                </a:solid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4" name="Rectangle 287"/>
              <p:cNvSpPr>
                <a:spLocks noChangeArrowheads="1"/>
              </p:cNvSpPr>
              <p:nvPr/>
            </p:nvSpPr>
            <p:spPr bwMode="auto">
              <a:xfrm>
                <a:off x="4442" y="1532"/>
                <a:ext cx="289" cy="78"/>
              </a:xfrm>
              <a:prstGeom prst="rect">
                <a:avLst/>
              </a:prstGeom>
              <a:solidFill>
                <a:srgbClr val="FFFFF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45" name="Rectangle 288"/>
              <p:cNvSpPr>
                <a:spLocks noChangeArrowheads="1"/>
              </p:cNvSpPr>
              <p:nvPr/>
            </p:nvSpPr>
            <p:spPr bwMode="auto">
              <a:xfrm>
                <a:off x="4462" y="1540"/>
                <a:ext cx="84" cy="62"/>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700" b="1">
                    <a:solidFill>
                      <a:srgbClr val="000000"/>
                    </a:solidFill>
                    <a:latin typeface="Times New Roman" pitchFamily="18" charset="0"/>
                  </a:rPr>
                  <a:t>UO</a:t>
                </a:r>
                <a:endParaRPr lang="ru-RU" sz="2400">
                  <a:solidFill>
                    <a:prstClr val="black"/>
                  </a:solidFill>
                  <a:latin typeface="Times New Roman" pitchFamily="18" charset="0"/>
                </a:endParaRPr>
              </a:p>
            </p:txBody>
          </p:sp>
          <p:sp>
            <p:nvSpPr>
              <p:cNvPr id="46" name="Rectangle 289"/>
              <p:cNvSpPr>
                <a:spLocks noChangeArrowheads="1"/>
              </p:cNvSpPr>
              <p:nvPr/>
            </p:nvSpPr>
            <p:spPr bwMode="auto">
              <a:xfrm>
                <a:off x="4541" y="1564"/>
                <a:ext cx="15" cy="35"/>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400" b="1">
                    <a:solidFill>
                      <a:srgbClr val="000000"/>
                    </a:solidFill>
                    <a:latin typeface="Times New Roman" pitchFamily="18" charset="0"/>
                  </a:rPr>
                  <a:t>2</a:t>
                </a:r>
                <a:endParaRPr lang="ru-RU" sz="2400">
                  <a:solidFill>
                    <a:prstClr val="black"/>
                  </a:solidFill>
                  <a:latin typeface="Times New Roman" pitchFamily="18" charset="0"/>
                </a:endParaRPr>
              </a:p>
            </p:txBody>
          </p:sp>
          <p:sp>
            <p:nvSpPr>
              <p:cNvPr id="47" name="Rectangle 290"/>
              <p:cNvSpPr>
                <a:spLocks noChangeArrowheads="1"/>
              </p:cNvSpPr>
              <p:nvPr/>
            </p:nvSpPr>
            <p:spPr bwMode="auto">
              <a:xfrm>
                <a:off x="4556" y="1540"/>
                <a:ext cx="138" cy="62"/>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700" b="1" dirty="0">
                    <a:solidFill>
                      <a:srgbClr val="000000"/>
                    </a:solidFill>
                    <a:latin typeface="Times New Roman" pitchFamily="18" charset="0"/>
                  </a:rPr>
                  <a:t>+PuO</a:t>
                </a:r>
                <a:endParaRPr lang="ru-RU" sz="2400" dirty="0">
                  <a:solidFill>
                    <a:prstClr val="black"/>
                  </a:solidFill>
                  <a:latin typeface="Times New Roman" pitchFamily="18" charset="0"/>
                </a:endParaRPr>
              </a:p>
            </p:txBody>
          </p:sp>
          <p:sp>
            <p:nvSpPr>
              <p:cNvPr id="48" name="Rectangle 291"/>
              <p:cNvSpPr>
                <a:spLocks noChangeArrowheads="1"/>
              </p:cNvSpPr>
              <p:nvPr/>
            </p:nvSpPr>
            <p:spPr bwMode="auto">
              <a:xfrm>
                <a:off x="4694" y="1564"/>
                <a:ext cx="15" cy="35"/>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400" b="1">
                    <a:solidFill>
                      <a:srgbClr val="000000"/>
                    </a:solidFill>
                    <a:latin typeface="Times New Roman" pitchFamily="18" charset="0"/>
                  </a:rPr>
                  <a:t>2</a:t>
                </a:r>
                <a:endParaRPr lang="ru-RU" sz="2400">
                  <a:solidFill>
                    <a:prstClr val="black"/>
                  </a:solidFill>
                  <a:latin typeface="Times New Roman" pitchFamily="18" charset="0"/>
                </a:endParaRPr>
              </a:p>
            </p:txBody>
          </p:sp>
          <p:sp>
            <p:nvSpPr>
              <p:cNvPr id="49" name="Rectangle 292"/>
              <p:cNvSpPr>
                <a:spLocks noChangeArrowheads="1"/>
              </p:cNvSpPr>
              <p:nvPr/>
            </p:nvSpPr>
            <p:spPr bwMode="auto">
              <a:xfrm>
                <a:off x="4711" y="1540"/>
                <a:ext cx="0" cy="62"/>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700" b="1">
                    <a:solidFill>
                      <a:srgbClr val="000000"/>
                    </a:solidFill>
                    <a:latin typeface="Times New Roman" pitchFamily="18" charset="0"/>
                  </a:rPr>
                  <a:t> </a:t>
                </a:r>
                <a:endParaRPr lang="ru-RU" sz="2400">
                  <a:solidFill>
                    <a:prstClr val="black"/>
                  </a:solidFill>
                  <a:latin typeface="Times New Roman" pitchFamily="18" charset="0"/>
                </a:endParaRPr>
              </a:p>
            </p:txBody>
          </p:sp>
          <p:sp>
            <p:nvSpPr>
              <p:cNvPr id="50" name="Oval 293"/>
              <p:cNvSpPr>
                <a:spLocks noChangeArrowheads="1"/>
              </p:cNvSpPr>
              <p:nvPr/>
            </p:nvSpPr>
            <p:spPr bwMode="auto">
              <a:xfrm>
                <a:off x="4917" y="1079"/>
                <a:ext cx="165" cy="157"/>
              </a:xfrm>
              <a:prstGeom prst="ellipse">
                <a:avLst/>
              </a:prstGeom>
              <a:solidFill>
                <a:srgbClr val="FFFFFF"/>
              </a:solidFill>
              <a:ln w="9525">
                <a:solidFill>
                  <a:srgbClr val="FF0000"/>
                </a:solid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1" name="Freeform 294"/>
              <p:cNvSpPr>
                <a:spLocks/>
              </p:cNvSpPr>
              <p:nvPr/>
            </p:nvSpPr>
            <p:spPr bwMode="auto">
              <a:xfrm>
                <a:off x="4958" y="1151"/>
                <a:ext cx="83" cy="15"/>
              </a:xfrm>
              <a:custGeom>
                <a:avLst/>
                <a:gdLst>
                  <a:gd name="T0" fmla="*/ 0 w 166"/>
                  <a:gd name="T1" fmla="*/ 0 h 29"/>
                  <a:gd name="T2" fmla="*/ 0 w 166"/>
                  <a:gd name="T3" fmla="*/ 28 h 29"/>
                  <a:gd name="T4" fmla="*/ 166 w 166"/>
                  <a:gd name="T5" fmla="*/ 29 h 29"/>
                  <a:gd name="T6" fmla="*/ 166 w 166"/>
                  <a:gd name="T7" fmla="*/ 2 h 29"/>
                  <a:gd name="T8" fmla="*/ 0 w 166"/>
                  <a:gd name="T9" fmla="*/ 0 h 29"/>
                  <a:gd name="T10" fmla="*/ 0 60000 65536"/>
                  <a:gd name="T11" fmla="*/ 0 60000 65536"/>
                  <a:gd name="T12" fmla="*/ 0 60000 65536"/>
                  <a:gd name="T13" fmla="*/ 0 60000 65536"/>
                  <a:gd name="T14" fmla="*/ 0 60000 65536"/>
                  <a:gd name="T15" fmla="*/ 0 w 166"/>
                  <a:gd name="T16" fmla="*/ 0 h 29"/>
                  <a:gd name="T17" fmla="*/ 166 w 166"/>
                  <a:gd name="T18" fmla="*/ 29 h 29"/>
                </a:gdLst>
                <a:ahLst/>
                <a:cxnLst>
                  <a:cxn ang="T10">
                    <a:pos x="T0" y="T1"/>
                  </a:cxn>
                  <a:cxn ang="T11">
                    <a:pos x="T2" y="T3"/>
                  </a:cxn>
                  <a:cxn ang="T12">
                    <a:pos x="T4" y="T5"/>
                  </a:cxn>
                  <a:cxn ang="T13">
                    <a:pos x="T6" y="T7"/>
                  </a:cxn>
                  <a:cxn ang="T14">
                    <a:pos x="T8" y="T9"/>
                  </a:cxn>
                </a:cxnLst>
                <a:rect l="T15" t="T16" r="T17" b="T18"/>
                <a:pathLst>
                  <a:path w="166" h="29">
                    <a:moveTo>
                      <a:pt x="0" y="0"/>
                    </a:moveTo>
                    <a:lnTo>
                      <a:pt x="0" y="28"/>
                    </a:lnTo>
                    <a:lnTo>
                      <a:pt x="166" y="29"/>
                    </a:lnTo>
                    <a:lnTo>
                      <a:pt x="166" y="2"/>
                    </a:lnTo>
                    <a:lnTo>
                      <a:pt x="0" y="0"/>
                    </a:lnTo>
                    <a:close/>
                  </a:path>
                </a:pathLst>
              </a:custGeom>
              <a:solidFill>
                <a:srgbClr val="FF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52" name="Freeform 295"/>
              <p:cNvSpPr>
                <a:spLocks/>
              </p:cNvSpPr>
              <p:nvPr/>
            </p:nvSpPr>
            <p:spPr bwMode="auto">
              <a:xfrm>
                <a:off x="4993" y="1118"/>
                <a:ext cx="15" cy="80"/>
              </a:xfrm>
              <a:custGeom>
                <a:avLst/>
                <a:gdLst>
                  <a:gd name="T0" fmla="*/ 27 w 29"/>
                  <a:gd name="T1" fmla="*/ 0 h 160"/>
                  <a:gd name="T2" fmla="*/ 0 w 29"/>
                  <a:gd name="T3" fmla="*/ 0 h 160"/>
                  <a:gd name="T4" fmla="*/ 2 w 29"/>
                  <a:gd name="T5" fmla="*/ 160 h 160"/>
                  <a:gd name="T6" fmla="*/ 29 w 29"/>
                  <a:gd name="T7" fmla="*/ 160 h 160"/>
                  <a:gd name="T8" fmla="*/ 27 w 29"/>
                  <a:gd name="T9" fmla="*/ 0 h 160"/>
                  <a:gd name="T10" fmla="*/ 0 60000 65536"/>
                  <a:gd name="T11" fmla="*/ 0 60000 65536"/>
                  <a:gd name="T12" fmla="*/ 0 60000 65536"/>
                  <a:gd name="T13" fmla="*/ 0 60000 65536"/>
                  <a:gd name="T14" fmla="*/ 0 60000 65536"/>
                  <a:gd name="T15" fmla="*/ 0 w 29"/>
                  <a:gd name="T16" fmla="*/ 0 h 160"/>
                  <a:gd name="T17" fmla="*/ 29 w 29"/>
                  <a:gd name="T18" fmla="*/ 160 h 160"/>
                </a:gdLst>
                <a:ahLst/>
                <a:cxnLst>
                  <a:cxn ang="T10">
                    <a:pos x="T0" y="T1"/>
                  </a:cxn>
                  <a:cxn ang="T11">
                    <a:pos x="T2" y="T3"/>
                  </a:cxn>
                  <a:cxn ang="T12">
                    <a:pos x="T4" y="T5"/>
                  </a:cxn>
                  <a:cxn ang="T13">
                    <a:pos x="T6" y="T7"/>
                  </a:cxn>
                  <a:cxn ang="T14">
                    <a:pos x="T8" y="T9"/>
                  </a:cxn>
                </a:cxnLst>
                <a:rect l="T15" t="T16" r="T17" b="T18"/>
                <a:pathLst>
                  <a:path w="29" h="160">
                    <a:moveTo>
                      <a:pt x="27" y="0"/>
                    </a:moveTo>
                    <a:lnTo>
                      <a:pt x="0" y="0"/>
                    </a:lnTo>
                    <a:lnTo>
                      <a:pt x="2" y="160"/>
                    </a:lnTo>
                    <a:lnTo>
                      <a:pt x="29" y="160"/>
                    </a:lnTo>
                    <a:lnTo>
                      <a:pt x="27" y="0"/>
                    </a:lnTo>
                    <a:close/>
                  </a:path>
                </a:pathLst>
              </a:custGeom>
              <a:solidFill>
                <a:srgbClr val="FF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53" name="Oval 296"/>
              <p:cNvSpPr>
                <a:spLocks noChangeArrowheads="1"/>
              </p:cNvSpPr>
              <p:nvPr/>
            </p:nvSpPr>
            <p:spPr bwMode="auto">
              <a:xfrm>
                <a:off x="4359" y="843"/>
                <a:ext cx="179" cy="158"/>
              </a:xfrm>
              <a:prstGeom prst="ellipse">
                <a:avLst/>
              </a:prstGeom>
              <a:solidFill>
                <a:srgbClr val="FFFFFF"/>
              </a:solidFill>
              <a:ln w="9525">
                <a:solidFill>
                  <a:srgbClr val="0000FF"/>
                </a:solidFill>
                <a:round/>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4" name="Rectangle 297"/>
              <p:cNvSpPr>
                <a:spLocks noChangeArrowheads="1"/>
              </p:cNvSpPr>
              <p:nvPr/>
            </p:nvSpPr>
            <p:spPr bwMode="auto">
              <a:xfrm>
                <a:off x="4401" y="915"/>
                <a:ext cx="103" cy="14"/>
              </a:xfrm>
              <a:prstGeom prst="rect">
                <a:avLst/>
              </a:prstGeom>
              <a:solidFill>
                <a:srgbClr val="0000F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5" name="Rectangle 298"/>
              <p:cNvSpPr>
                <a:spLocks noChangeArrowheads="1"/>
              </p:cNvSpPr>
              <p:nvPr/>
            </p:nvSpPr>
            <p:spPr bwMode="auto">
              <a:xfrm>
                <a:off x="4339" y="1414"/>
                <a:ext cx="165" cy="78"/>
              </a:xfrm>
              <a:prstGeom prst="rect">
                <a:avLst/>
              </a:prstGeom>
              <a:no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56" name="Rectangle 299"/>
              <p:cNvSpPr>
                <a:spLocks noChangeArrowheads="1"/>
              </p:cNvSpPr>
              <p:nvPr/>
            </p:nvSpPr>
            <p:spPr bwMode="auto">
              <a:xfrm>
                <a:off x="4355" y="1423"/>
                <a:ext cx="84" cy="62"/>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700" b="1">
                    <a:solidFill>
                      <a:srgbClr val="000000"/>
                    </a:solidFill>
                    <a:latin typeface="Times New Roman" pitchFamily="18" charset="0"/>
                  </a:rPr>
                  <a:t>UO</a:t>
                </a:r>
                <a:endParaRPr lang="ru-RU" sz="2400">
                  <a:solidFill>
                    <a:prstClr val="black"/>
                  </a:solidFill>
                  <a:latin typeface="Times New Roman" pitchFamily="18" charset="0"/>
                </a:endParaRPr>
              </a:p>
            </p:txBody>
          </p:sp>
          <p:sp>
            <p:nvSpPr>
              <p:cNvPr id="57" name="Rectangle 300"/>
              <p:cNvSpPr>
                <a:spLocks noChangeArrowheads="1"/>
              </p:cNvSpPr>
              <p:nvPr/>
            </p:nvSpPr>
            <p:spPr bwMode="auto">
              <a:xfrm>
                <a:off x="4434" y="1446"/>
                <a:ext cx="15" cy="35"/>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400" b="1">
                    <a:solidFill>
                      <a:srgbClr val="000000"/>
                    </a:solidFill>
                    <a:latin typeface="Times New Roman" pitchFamily="18" charset="0"/>
                  </a:rPr>
                  <a:t>2</a:t>
                </a:r>
                <a:endParaRPr lang="ru-RU" sz="2400">
                  <a:solidFill>
                    <a:prstClr val="black"/>
                  </a:solidFill>
                  <a:latin typeface="Times New Roman" pitchFamily="18" charset="0"/>
                </a:endParaRPr>
              </a:p>
            </p:txBody>
          </p:sp>
          <p:sp>
            <p:nvSpPr>
              <p:cNvPr id="58" name="Rectangle 301"/>
              <p:cNvSpPr>
                <a:spLocks noChangeArrowheads="1"/>
              </p:cNvSpPr>
              <p:nvPr/>
            </p:nvSpPr>
            <p:spPr bwMode="auto">
              <a:xfrm>
                <a:off x="4449" y="1416"/>
                <a:ext cx="38" cy="35"/>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400" b="1">
                    <a:solidFill>
                      <a:srgbClr val="000000"/>
                    </a:solidFill>
                    <a:latin typeface="Times New Roman" pitchFamily="18" charset="0"/>
                  </a:rPr>
                  <a:t>2+</a:t>
                </a:r>
                <a:endParaRPr lang="ru-RU" sz="2400">
                  <a:solidFill>
                    <a:prstClr val="black"/>
                  </a:solidFill>
                  <a:latin typeface="Times New Roman" pitchFamily="18" charset="0"/>
                </a:endParaRPr>
              </a:p>
            </p:txBody>
          </p:sp>
          <p:sp>
            <p:nvSpPr>
              <p:cNvPr id="59" name="Rectangle 302"/>
              <p:cNvSpPr>
                <a:spLocks noChangeArrowheads="1"/>
              </p:cNvSpPr>
              <p:nvPr/>
            </p:nvSpPr>
            <p:spPr bwMode="auto">
              <a:xfrm>
                <a:off x="4485" y="1423"/>
                <a:ext cx="0" cy="62"/>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700" b="1">
                    <a:solidFill>
                      <a:srgbClr val="000000"/>
                    </a:solidFill>
                    <a:latin typeface="Times New Roman" pitchFamily="18" charset="0"/>
                  </a:rPr>
                  <a:t> </a:t>
                </a:r>
                <a:endParaRPr lang="ru-RU" sz="2400">
                  <a:solidFill>
                    <a:prstClr val="black"/>
                  </a:solidFill>
                  <a:latin typeface="Times New Roman" pitchFamily="18" charset="0"/>
                </a:endParaRPr>
              </a:p>
            </p:txBody>
          </p:sp>
          <p:sp>
            <p:nvSpPr>
              <p:cNvPr id="60" name="Rectangle 303"/>
              <p:cNvSpPr>
                <a:spLocks noChangeArrowheads="1"/>
              </p:cNvSpPr>
              <p:nvPr/>
            </p:nvSpPr>
            <p:spPr bwMode="auto">
              <a:xfrm>
                <a:off x="4359" y="1748"/>
                <a:ext cx="186" cy="78"/>
              </a:xfrm>
              <a:prstGeom prst="rect">
                <a:avLst/>
              </a:prstGeom>
              <a:solidFill>
                <a:srgbClr val="FFFFFF"/>
              </a:solidFill>
              <a:ln w="9525">
                <a:noFill/>
                <a:miter lim="800000"/>
                <a:headEnd/>
                <a:tailEnd/>
              </a:ln>
            </p:spPr>
            <p:txBody>
              <a:bodyPr/>
              <a:lstStyle/>
              <a:p>
                <a:pPr eaLnBrk="1" fontAlgn="auto" hangingPunct="1">
                  <a:spcBef>
                    <a:spcPts val="0"/>
                  </a:spcBef>
                  <a:spcAft>
                    <a:spcPts val="0"/>
                  </a:spcAft>
                </a:pPr>
                <a:endParaRPr lang="el-GR" sz="1800">
                  <a:solidFill>
                    <a:prstClr val="black"/>
                  </a:solidFill>
                  <a:latin typeface="Constantia" pitchFamily="18" charset="0"/>
                </a:endParaRPr>
              </a:p>
            </p:txBody>
          </p:sp>
          <p:sp>
            <p:nvSpPr>
              <p:cNvPr id="61" name="Rectangle 304"/>
              <p:cNvSpPr>
                <a:spLocks noChangeArrowheads="1"/>
              </p:cNvSpPr>
              <p:nvPr/>
            </p:nvSpPr>
            <p:spPr bwMode="auto">
              <a:xfrm>
                <a:off x="4373" y="1756"/>
                <a:ext cx="107" cy="62"/>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700" b="1">
                    <a:solidFill>
                      <a:srgbClr val="000000"/>
                    </a:solidFill>
                    <a:latin typeface="Times New Roman" pitchFamily="18" charset="0"/>
                  </a:rPr>
                  <a:t>PuO</a:t>
                </a:r>
                <a:endParaRPr lang="ru-RU" sz="2400">
                  <a:solidFill>
                    <a:prstClr val="black"/>
                  </a:solidFill>
                  <a:latin typeface="Times New Roman" pitchFamily="18" charset="0"/>
                </a:endParaRPr>
              </a:p>
            </p:txBody>
          </p:sp>
          <p:sp>
            <p:nvSpPr>
              <p:cNvPr id="62" name="Rectangle 305"/>
              <p:cNvSpPr>
                <a:spLocks noChangeArrowheads="1"/>
              </p:cNvSpPr>
              <p:nvPr/>
            </p:nvSpPr>
            <p:spPr bwMode="auto">
              <a:xfrm>
                <a:off x="4478" y="1781"/>
                <a:ext cx="15" cy="35"/>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400" b="1">
                    <a:solidFill>
                      <a:srgbClr val="000000"/>
                    </a:solidFill>
                    <a:latin typeface="Times New Roman" pitchFamily="18" charset="0"/>
                  </a:rPr>
                  <a:t>2</a:t>
                </a:r>
                <a:endParaRPr lang="ru-RU" sz="2400">
                  <a:solidFill>
                    <a:prstClr val="black"/>
                  </a:solidFill>
                  <a:latin typeface="Times New Roman" pitchFamily="18" charset="0"/>
                </a:endParaRPr>
              </a:p>
            </p:txBody>
          </p:sp>
          <p:sp>
            <p:nvSpPr>
              <p:cNvPr id="63" name="Rectangle 306"/>
              <p:cNvSpPr>
                <a:spLocks noChangeArrowheads="1"/>
              </p:cNvSpPr>
              <p:nvPr/>
            </p:nvSpPr>
            <p:spPr bwMode="auto">
              <a:xfrm>
                <a:off x="4495" y="1749"/>
                <a:ext cx="38" cy="35"/>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400" b="1">
                    <a:solidFill>
                      <a:srgbClr val="000000"/>
                    </a:solidFill>
                    <a:latin typeface="Times New Roman" pitchFamily="18" charset="0"/>
                  </a:rPr>
                  <a:t>2+</a:t>
                </a:r>
                <a:endParaRPr lang="ru-RU" sz="2400">
                  <a:solidFill>
                    <a:prstClr val="black"/>
                  </a:solidFill>
                  <a:latin typeface="Times New Roman" pitchFamily="18" charset="0"/>
                </a:endParaRPr>
              </a:p>
            </p:txBody>
          </p:sp>
          <p:sp>
            <p:nvSpPr>
              <p:cNvPr id="64" name="Rectangle 307"/>
              <p:cNvSpPr>
                <a:spLocks noChangeArrowheads="1"/>
              </p:cNvSpPr>
              <p:nvPr/>
            </p:nvSpPr>
            <p:spPr bwMode="auto">
              <a:xfrm>
                <a:off x="4531" y="1756"/>
                <a:ext cx="0" cy="62"/>
              </a:xfrm>
              <a:prstGeom prst="rect">
                <a:avLst/>
              </a:prstGeom>
              <a:noFill/>
              <a:ln w="9525">
                <a:noFill/>
                <a:miter lim="800000"/>
                <a:headEnd/>
                <a:tailEnd/>
              </a:ln>
            </p:spPr>
            <p:txBody>
              <a:bodyPr wrap="none" lIns="0" tIns="0" rIns="0" bIns="0">
                <a:spAutoFit/>
              </a:bodyPr>
              <a:lstStyle/>
              <a:p>
                <a:pPr eaLnBrk="1" fontAlgn="auto" hangingPunct="1">
                  <a:spcBef>
                    <a:spcPts val="0"/>
                  </a:spcBef>
                  <a:spcAft>
                    <a:spcPts val="0"/>
                  </a:spcAft>
                </a:pPr>
                <a:r>
                  <a:rPr lang="ru-RU" sz="700" b="1">
                    <a:solidFill>
                      <a:srgbClr val="000000"/>
                    </a:solidFill>
                    <a:latin typeface="Times New Roman" pitchFamily="18" charset="0"/>
                  </a:rPr>
                  <a:t> </a:t>
                </a:r>
                <a:endParaRPr lang="ru-RU" sz="2400">
                  <a:solidFill>
                    <a:prstClr val="black"/>
                  </a:solidFill>
                  <a:latin typeface="Times New Roman" pitchFamily="18" charset="0"/>
                </a:endParaRPr>
              </a:p>
            </p:txBody>
          </p:sp>
          <p:sp>
            <p:nvSpPr>
              <p:cNvPr id="65" name="Freeform 308"/>
              <p:cNvSpPr>
                <a:spLocks/>
              </p:cNvSpPr>
              <p:nvPr/>
            </p:nvSpPr>
            <p:spPr bwMode="auto">
              <a:xfrm>
                <a:off x="4415" y="1686"/>
                <a:ext cx="55" cy="85"/>
              </a:xfrm>
              <a:custGeom>
                <a:avLst/>
                <a:gdLst>
                  <a:gd name="T0" fmla="*/ 0 w 109"/>
                  <a:gd name="T1" fmla="*/ 157 h 170"/>
                  <a:gd name="T2" fmla="*/ 24 w 109"/>
                  <a:gd name="T3" fmla="*/ 170 h 170"/>
                  <a:gd name="T4" fmla="*/ 109 w 109"/>
                  <a:gd name="T5" fmla="*/ 13 h 170"/>
                  <a:gd name="T6" fmla="*/ 85 w 109"/>
                  <a:gd name="T7" fmla="*/ 0 h 170"/>
                  <a:gd name="T8" fmla="*/ 0 w 109"/>
                  <a:gd name="T9" fmla="*/ 157 h 170"/>
                  <a:gd name="T10" fmla="*/ 0 60000 65536"/>
                  <a:gd name="T11" fmla="*/ 0 60000 65536"/>
                  <a:gd name="T12" fmla="*/ 0 60000 65536"/>
                  <a:gd name="T13" fmla="*/ 0 60000 65536"/>
                  <a:gd name="T14" fmla="*/ 0 60000 65536"/>
                  <a:gd name="T15" fmla="*/ 0 w 109"/>
                  <a:gd name="T16" fmla="*/ 0 h 170"/>
                  <a:gd name="T17" fmla="*/ 109 w 109"/>
                  <a:gd name="T18" fmla="*/ 170 h 170"/>
                </a:gdLst>
                <a:ahLst/>
                <a:cxnLst>
                  <a:cxn ang="T10">
                    <a:pos x="T0" y="T1"/>
                  </a:cxn>
                  <a:cxn ang="T11">
                    <a:pos x="T2" y="T3"/>
                  </a:cxn>
                  <a:cxn ang="T12">
                    <a:pos x="T4" y="T5"/>
                  </a:cxn>
                  <a:cxn ang="T13">
                    <a:pos x="T6" y="T7"/>
                  </a:cxn>
                  <a:cxn ang="T14">
                    <a:pos x="T8" y="T9"/>
                  </a:cxn>
                </a:cxnLst>
                <a:rect l="T15" t="T16" r="T17" b="T18"/>
                <a:pathLst>
                  <a:path w="109" h="170">
                    <a:moveTo>
                      <a:pt x="0" y="157"/>
                    </a:moveTo>
                    <a:lnTo>
                      <a:pt x="24" y="170"/>
                    </a:lnTo>
                    <a:lnTo>
                      <a:pt x="109" y="13"/>
                    </a:lnTo>
                    <a:lnTo>
                      <a:pt x="85" y="0"/>
                    </a:lnTo>
                    <a:lnTo>
                      <a:pt x="0" y="157"/>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66" name="Freeform 309"/>
              <p:cNvSpPr>
                <a:spLocks/>
              </p:cNvSpPr>
              <p:nvPr/>
            </p:nvSpPr>
            <p:spPr bwMode="auto">
              <a:xfrm>
                <a:off x="4441" y="1650"/>
                <a:ext cx="43" cy="53"/>
              </a:xfrm>
              <a:custGeom>
                <a:avLst/>
                <a:gdLst>
                  <a:gd name="T0" fmla="*/ 84 w 85"/>
                  <a:gd name="T1" fmla="*/ 106 h 106"/>
                  <a:gd name="T2" fmla="*/ 85 w 85"/>
                  <a:gd name="T3" fmla="*/ 0 h 106"/>
                  <a:gd name="T4" fmla="*/ 0 w 85"/>
                  <a:gd name="T5" fmla="*/ 61 h 106"/>
                  <a:gd name="T6" fmla="*/ 84 w 85"/>
                  <a:gd name="T7" fmla="*/ 106 h 106"/>
                  <a:gd name="T8" fmla="*/ 0 60000 65536"/>
                  <a:gd name="T9" fmla="*/ 0 60000 65536"/>
                  <a:gd name="T10" fmla="*/ 0 60000 65536"/>
                  <a:gd name="T11" fmla="*/ 0 60000 65536"/>
                  <a:gd name="T12" fmla="*/ 0 w 85"/>
                  <a:gd name="T13" fmla="*/ 0 h 106"/>
                  <a:gd name="T14" fmla="*/ 85 w 85"/>
                  <a:gd name="T15" fmla="*/ 106 h 106"/>
                </a:gdLst>
                <a:ahLst/>
                <a:cxnLst>
                  <a:cxn ang="T8">
                    <a:pos x="T0" y="T1"/>
                  </a:cxn>
                  <a:cxn ang="T9">
                    <a:pos x="T2" y="T3"/>
                  </a:cxn>
                  <a:cxn ang="T10">
                    <a:pos x="T4" y="T5"/>
                  </a:cxn>
                  <a:cxn ang="T11">
                    <a:pos x="T6" y="T7"/>
                  </a:cxn>
                </a:cxnLst>
                <a:rect l="T12" t="T13" r="T14" b="T15"/>
                <a:pathLst>
                  <a:path w="85" h="106">
                    <a:moveTo>
                      <a:pt x="84" y="106"/>
                    </a:moveTo>
                    <a:lnTo>
                      <a:pt x="85" y="0"/>
                    </a:lnTo>
                    <a:lnTo>
                      <a:pt x="0" y="61"/>
                    </a:lnTo>
                    <a:lnTo>
                      <a:pt x="84" y="106"/>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67" name="Freeform 310"/>
              <p:cNvSpPr>
                <a:spLocks/>
              </p:cNvSpPr>
              <p:nvPr/>
            </p:nvSpPr>
            <p:spPr bwMode="auto">
              <a:xfrm>
                <a:off x="4377" y="1485"/>
                <a:ext cx="67" cy="37"/>
              </a:xfrm>
              <a:custGeom>
                <a:avLst/>
                <a:gdLst>
                  <a:gd name="T0" fmla="*/ 10 w 134"/>
                  <a:gd name="T1" fmla="*/ 0 h 72"/>
                  <a:gd name="T2" fmla="*/ 0 w 134"/>
                  <a:gd name="T3" fmla="*/ 25 h 72"/>
                  <a:gd name="T4" fmla="*/ 124 w 134"/>
                  <a:gd name="T5" fmla="*/ 72 h 72"/>
                  <a:gd name="T6" fmla="*/ 134 w 134"/>
                  <a:gd name="T7" fmla="*/ 46 h 72"/>
                  <a:gd name="T8" fmla="*/ 10 w 134"/>
                  <a:gd name="T9" fmla="*/ 0 h 72"/>
                  <a:gd name="T10" fmla="*/ 0 60000 65536"/>
                  <a:gd name="T11" fmla="*/ 0 60000 65536"/>
                  <a:gd name="T12" fmla="*/ 0 60000 65536"/>
                  <a:gd name="T13" fmla="*/ 0 60000 65536"/>
                  <a:gd name="T14" fmla="*/ 0 60000 65536"/>
                  <a:gd name="T15" fmla="*/ 0 w 134"/>
                  <a:gd name="T16" fmla="*/ 0 h 72"/>
                  <a:gd name="T17" fmla="*/ 134 w 134"/>
                  <a:gd name="T18" fmla="*/ 72 h 72"/>
                </a:gdLst>
                <a:ahLst/>
                <a:cxnLst>
                  <a:cxn ang="T10">
                    <a:pos x="T0" y="T1"/>
                  </a:cxn>
                  <a:cxn ang="T11">
                    <a:pos x="T2" y="T3"/>
                  </a:cxn>
                  <a:cxn ang="T12">
                    <a:pos x="T4" y="T5"/>
                  </a:cxn>
                  <a:cxn ang="T13">
                    <a:pos x="T6" y="T7"/>
                  </a:cxn>
                  <a:cxn ang="T14">
                    <a:pos x="T8" y="T9"/>
                  </a:cxn>
                </a:cxnLst>
                <a:rect l="T15" t="T16" r="T17" b="T18"/>
                <a:pathLst>
                  <a:path w="134" h="72">
                    <a:moveTo>
                      <a:pt x="10" y="0"/>
                    </a:moveTo>
                    <a:lnTo>
                      <a:pt x="0" y="25"/>
                    </a:lnTo>
                    <a:lnTo>
                      <a:pt x="124" y="72"/>
                    </a:lnTo>
                    <a:lnTo>
                      <a:pt x="134" y="46"/>
                    </a:lnTo>
                    <a:lnTo>
                      <a:pt x="10" y="0"/>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sp>
            <p:nvSpPr>
              <p:cNvPr id="68" name="Freeform 311"/>
              <p:cNvSpPr>
                <a:spLocks/>
              </p:cNvSpPr>
              <p:nvPr/>
            </p:nvSpPr>
            <p:spPr bwMode="auto">
              <a:xfrm>
                <a:off x="4432" y="1493"/>
                <a:ext cx="52" cy="45"/>
              </a:xfrm>
              <a:custGeom>
                <a:avLst/>
                <a:gdLst>
                  <a:gd name="T0" fmla="*/ 0 w 103"/>
                  <a:gd name="T1" fmla="*/ 88 h 88"/>
                  <a:gd name="T2" fmla="*/ 103 w 103"/>
                  <a:gd name="T3" fmla="*/ 77 h 88"/>
                  <a:gd name="T4" fmla="*/ 34 w 103"/>
                  <a:gd name="T5" fmla="*/ 0 h 88"/>
                  <a:gd name="T6" fmla="*/ 0 w 103"/>
                  <a:gd name="T7" fmla="*/ 88 h 88"/>
                  <a:gd name="T8" fmla="*/ 0 60000 65536"/>
                  <a:gd name="T9" fmla="*/ 0 60000 65536"/>
                  <a:gd name="T10" fmla="*/ 0 60000 65536"/>
                  <a:gd name="T11" fmla="*/ 0 60000 65536"/>
                  <a:gd name="T12" fmla="*/ 0 w 103"/>
                  <a:gd name="T13" fmla="*/ 0 h 88"/>
                  <a:gd name="T14" fmla="*/ 103 w 103"/>
                  <a:gd name="T15" fmla="*/ 88 h 88"/>
                </a:gdLst>
                <a:ahLst/>
                <a:cxnLst>
                  <a:cxn ang="T8">
                    <a:pos x="T0" y="T1"/>
                  </a:cxn>
                  <a:cxn ang="T9">
                    <a:pos x="T2" y="T3"/>
                  </a:cxn>
                  <a:cxn ang="T10">
                    <a:pos x="T4" y="T5"/>
                  </a:cxn>
                  <a:cxn ang="T11">
                    <a:pos x="T6" y="T7"/>
                  </a:cxn>
                </a:cxnLst>
                <a:rect l="T12" t="T13" r="T14" b="T15"/>
                <a:pathLst>
                  <a:path w="103" h="88">
                    <a:moveTo>
                      <a:pt x="0" y="88"/>
                    </a:moveTo>
                    <a:lnTo>
                      <a:pt x="103" y="77"/>
                    </a:lnTo>
                    <a:lnTo>
                      <a:pt x="34" y="0"/>
                    </a:lnTo>
                    <a:lnTo>
                      <a:pt x="0" y="88"/>
                    </a:lnTo>
                    <a:close/>
                  </a:path>
                </a:pathLst>
              </a:custGeom>
              <a:solidFill>
                <a:srgbClr val="000000"/>
              </a:solidFill>
              <a:ln w="9525">
                <a:noFill/>
                <a:round/>
                <a:headEnd/>
                <a:tailEnd/>
              </a:ln>
            </p:spPr>
            <p:txBody>
              <a:bodyPr/>
              <a:lstStyle/>
              <a:p>
                <a:pPr eaLnBrk="1" fontAlgn="auto" hangingPunct="1">
                  <a:spcBef>
                    <a:spcPts val="0"/>
                  </a:spcBef>
                  <a:spcAft>
                    <a:spcPts val="0"/>
                  </a:spcAft>
                </a:pPr>
                <a:endParaRPr lang="en-US" sz="1800">
                  <a:solidFill>
                    <a:prstClr val="black"/>
                  </a:solidFill>
                  <a:latin typeface="Calibri"/>
                </a:endParaRPr>
              </a:p>
            </p:txBody>
          </p:sp>
        </p:grpSp>
      </p:grpSp>
      <p:pic>
        <p:nvPicPr>
          <p:cNvPr id="1269" name="Picture 319" descr="Zicl_PSI"/>
          <p:cNvPicPr>
            <a:picLocks noChangeAspect="1" noChangeArrowheads="1"/>
          </p:cNvPicPr>
          <p:nvPr/>
        </p:nvPicPr>
        <p:blipFill>
          <a:blip r:embed="rId3" cstate="print"/>
          <a:srcRect/>
          <a:stretch>
            <a:fillRect/>
          </a:stretch>
        </p:blipFill>
        <p:spPr bwMode="auto">
          <a:xfrm>
            <a:off x="76557" y="1376772"/>
            <a:ext cx="2335213" cy="1417637"/>
          </a:xfrm>
          <a:prstGeom prst="rect">
            <a:avLst/>
          </a:prstGeom>
          <a:ln>
            <a:noFill/>
          </a:ln>
          <a:effectLst>
            <a:outerShdw blurRad="292100" dist="139700" dir="2700000" algn="tl" rotWithShape="0">
              <a:srgbClr val="333333">
                <a:alpha val="65000"/>
              </a:srgbClr>
            </a:outerShdw>
          </a:effectLst>
        </p:spPr>
      </p:pic>
      <p:sp>
        <p:nvSpPr>
          <p:cNvPr id="1270" name="Rectangle 1269"/>
          <p:cNvSpPr/>
          <p:nvPr/>
        </p:nvSpPr>
        <p:spPr>
          <a:xfrm>
            <a:off x="5400092" y="1220760"/>
            <a:ext cx="1980220" cy="1200329"/>
          </a:xfrm>
          <a:prstGeom prst="rect">
            <a:avLst/>
          </a:prstGeom>
        </p:spPr>
        <p:txBody>
          <a:bodyPr wrap="square">
            <a:spAutoFit/>
          </a:bodyPr>
          <a:lstStyle/>
          <a:p>
            <a:pPr algn="ctr" eaLnBrk="1" fontAlgn="auto" hangingPunct="1">
              <a:spcBef>
                <a:spcPct val="50000"/>
              </a:spcBef>
              <a:spcAft>
                <a:spcPts val="0"/>
              </a:spcAft>
            </a:pPr>
            <a:r>
              <a:rPr lang="en-US" sz="1800" dirty="0" smtClean="0">
                <a:solidFill>
                  <a:srgbClr val="CCFFCC"/>
                </a:solidFill>
                <a:latin typeface="Calibri"/>
                <a:cs typeface="Times New Roman" pitchFamily="18" charset="0"/>
              </a:rPr>
              <a:t>Technology of </a:t>
            </a:r>
            <a:r>
              <a:rPr lang="en-US" sz="1800" dirty="0" err="1" smtClean="0">
                <a:solidFill>
                  <a:srgbClr val="CCFFCC"/>
                </a:solidFill>
                <a:latin typeface="Calibri"/>
                <a:cs typeface="Times New Roman" pitchFamily="18" charset="0"/>
              </a:rPr>
              <a:t>pyrochemical</a:t>
            </a:r>
            <a:r>
              <a:rPr lang="en-US" sz="1800" dirty="0" smtClean="0">
                <a:solidFill>
                  <a:srgbClr val="CCFFCC"/>
                </a:solidFill>
                <a:latin typeface="Calibri"/>
                <a:cs typeface="Times New Roman" pitchFamily="18" charset="0"/>
              </a:rPr>
              <a:t> reprocessing of fuel</a:t>
            </a:r>
            <a:r>
              <a:rPr lang="en-US" sz="1600" dirty="0" smtClean="0">
                <a:solidFill>
                  <a:srgbClr val="CCFFCC"/>
                </a:solidFill>
                <a:latin typeface="Calibri"/>
                <a:cs typeface="Times New Roman" pitchFamily="18" charset="0"/>
              </a:rPr>
              <a:t> </a:t>
            </a:r>
            <a:endParaRPr lang="ru-RU" sz="1600" dirty="0">
              <a:solidFill>
                <a:srgbClr val="CCFFCC"/>
              </a:solidFill>
              <a:latin typeface="Calibri"/>
              <a:cs typeface="Times New Roman" pitchFamily="18" charset="0"/>
            </a:endParaRPr>
          </a:p>
        </p:txBody>
      </p:sp>
      <p:sp>
        <p:nvSpPr>
          <p:cNvPr id="1271" name="Rectangle 1270"/>
          <p:cNvSpPr/>
          <p:nvPr/>
        </p:nvSpPr>
        <p:spPr>
          <a:xfrm>
            <a:off x="5868144" y="3076704"/>
            <a:ext cx="1836204" cy="1200329"/>
          </a:xfrm>
          <a:prstGeom prst="rect">
            <a:avLst/>
          </a:prstGeom>
        </p:spPr>
        <p:txBody>
          <a:bodyPr wrap="square">
            <a:spAutoFit/>
          </a:bodyPr>
          <a:lstStyle/>
          <a:p>
            <a:pPr algn="ctr" eaLnBrk="1" fontAlgn="auto" hangingPunct="1">
              <a:spcBef>
                <a:spcPct val="50000"/>
              </a:spcBef>
              <a:spcAft>
                <a:spcPts val="0"/>
              </a:spcAft>
            </a:pPr>
            <a:r>
              <a:rPr lang="en-US" sz="1800" dirty="0" smtClean="0">
                <a:solidFill>
                  <a:srgbClr val="CCFFCC"/>
                </a:solidFill>
                <a:latin typeface="Calibri"/>
              </a:rPr>
              <a:t>Technologies of fast reactors </a:t>
            </a:r>
            <a:br>
              <a:rPr lang="en-US" sz="1800" dirty="0" smtClean="0">
                <a:solidFill>
                  <a:srgbClr val="CCFFCC"/>
                </a:solidFill>
                <a:latin typeface="Calibri"/>
              </a:rPr>
            </a:br>
            <a:r>
              <a:rPr lang="en-US" sz="1800" dirty="0" smtClean="0">
                <a:solidFill>
                  <a:srgbClr val="CCFFCC"/>
                </a:solidFill>
                <a:latin typeface="Calibri"/>
              </a:rPr>
              <a:t>with lead-bismuth coolant</a:t>
            </a:r>
            <a:endParaRPr lang="ru-RU" sz="1800" dirty="0">
              <a:solidFill>
                <a:srgbClr val="CCFFCC"/>
              </a:solidFill>
              <a:latin typeface="Calibri"/>
            </a:endParaRPr>
          </a:p>
        </p:txBody>
      </p:sp>
      <p:sp>
        <p:nvSpPr>
          <p:cNvPr id="1272" name="Rectangle 1271"/>
          <p:cNvSpPr/>
          <p:nvPr/>
        </p:nvSpPr>
        <p:spPr>
          <a:xfrm>
            <a:off x="2375756" y="1412776"/>
            <a:ext cx="1476164" cy="923330"/>
          </a:xfrm>
          <a:prstGeom prst="rect">
            <a:avLst/>
          </a:prstGeom>
        </p:spPr>
        <p:txBody>
          <a:bodyPr wrap="square">
            <a:spAutoFit/>
          </a:bodyPr>
          <a:lstStyle/>
          <a:p>
            <a:pPr algn="ctr" eaLnBrk="1" fontAlgn="auto" hangingPunct="1">
              <a:spcBef>
                <a:spcPct val="50000"/>
              </a:spcBef>
              <a:spcAft>
                <a:spcPts val="0"/>
              </a:spcAft>
            </a:pPr>
            <a:r>
              <a:rPr lang="en-US" sz="1800" dirty="0" smtClean="0">
                <a:solidFill>
                  <a:srgbClr val="CCFFCC"/>
                </a:solidFill>
                <a:latin typeface="Calibri"/>
              </a:rPr>
              <a:t>High power accelerators technology</a:t>
            </a:r>
            <a:endParaRPr lang="ru-RU" sz="1800" dirty="0">
              <a:solidFill>
                <a:srgbClr val="CCFFCC"/>
              </a:solidFill>
              <a:latin typeface="Calibri"/>
            </a:endParaRPr>
          </a:p>
        </p:txBody>
      </p:sp>
      <p:sp>
        <p:nvSpPr>
          <p:cNvPr id="1273" name="Rectangle 1272"/>
          <p:cNvSpPr/>
          <p:nvPr/>
        </p:nvSpPr>
        <p:spPr>
          <a:xfrm>
            <a:off x="2195736" y="5078213"/>
            <a:ext cx="1764196" cy="923330"/>
          </a:xfrm>
          <a:prstGeom prst="rect">
            <a:avLst/>
          </a:prstGeom>
        </p:spPr>
        <p:txBody>
          <a:bodyPr wrap="square">
            <a:spAutoFit/>
          </a:bodyPr>
          <a:lstStyle/>
          <a:p>
            <a:pPr algn="ctr" eaLnBrk="1" fontAlgn="auto" hangingPunct="1">
              <a:spcBef>
                <a:spcPct val="50000"/>
              </a:spcBef>
              <a:spcAft>
                <a:spcPts val="0"/>
              </a:spcAft>
            </a:pPr>
            <a:r>
              <a:rPr lang="en-US" sz="1800" dirty="0" smtClean="0">
                <a:solidFill>
                  <a:srgbClr val="CCFFCC"/>
                </a:solidFill>
                <a:latin typeface="Calibri"/>
              </a:rPr>
              <a:t>Liquid metal targets technology</a:t>
            </a:r>
            <a:endParaRPr lang="ru-RU" sz="1800" dirty="0">
              <a:solidFill>
                <a:srgbClr val="CCFFCC"/>
              </a:solidFill>
              <a:latin typeface="Calibri"/>
            </a:endParaRPr>
          </a:p>
        </p:txBody>
      </p:sp>
      <p:pic>
        <p:nvPicPr>
          <p:cNvPr id="1274" name="Picture 2"/>
          <p:cNvPicPr>
            <a:picLocks noChangeAspect="1" noChangeArrowheads="1"/>
          </p:cNvPicPr>
          <p:nvPr/>
        </p:nvPicPr>
        <p:blipFill>
          <a:blip r:embed="rId4" cstate="print"/>
          <a:srcRect/>
          <a:stretch>
            <a:fillRect/>
          </a:stretch>
        </p:blipFill>
        <p:spPr bwMode="auto">
          <a:xfrm>
            <a:off x="7452340" y="3822702"/>
            <a:ext cx="1493837" cy="3035300"/>
          </a:xfrm>
          <a:prstGeom prst="rect">
            <a:avLst/>
          </a:prstGeom>
          <a:ln>
            <a:noFill/>
          </a:ln>
          <a:effectLst>
            <a:outerShdw blurRad="292100" dist="139700" dir="2700000" algn="tl" rotWithShape="0">
              <a:srgbClr val="333333">
                <a:alpha val="65000"/>
              </a:srgbClr>
            </a:outerShdw>
          </a:effectLst>
        </p:spPr>
      </p:pic>
      <p:pic>
        <p:nvPicPr>
          <p:cNvPr id="1276" name="Picture 1275" descr="submarine-reactor.png"/>
          <p:cNvPicPr>
            <a:picLocks noChangeAspect="1"/>
          </p:cNvPicPr>
          <p:nvPr/>
        </p:nvPicPr>
        <p:blipFill>
          <a:blip r:embed="rId5" cstate="print"/>
          <a:stretch>
            <a:fillRect/>
          </a:stretch>
        </p:blipFill>
        <p:spPr>
          <a:xfrm>
            <a:off x="3819128" y="944724"/>
            <a:ext cx="1905000" cy="464820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6"/>
          <a:stretch>
            <a:fillRect/>
          </a:stretch>
        </p:blipFill>
        <p:spPr>
          <a:xfrm>
            <a:off x="1048614" y="3110571"/>
            <a:ext cx="1003106" cy="3555408"/>
          </a:xfrm>
          <a:prstGeom prst="rect">
            <a:avLst/>
          </a:prstGeom>
        </p:spPr>
      </p:pic>
      <p:pic>
        <p:nvPicPr>
          <p:cNvPr id="1277" name="Image 1"/>
          <p:cNvPicPr/>
          <p:nvPr/>
        </p:nvPicPr>
        <p:blipFill>
          <a:blip r:embed="rId7">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85773541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76"/>
                                        </p:tgtEl>
                                        <p:attrNameLst>
                                          <p:attrName>style.visibility</p:attrName>
                                        </p:attrNameLst>
                                      </p:cBhvr>
                                      <p:to>
                                        <p:strVal val="visible"/>
                                      </p:to>
                                    </p:set>
                                    <p:animEffect transition="in" filter="wipe(down)">
                                      <p:cBhvr>
                                        <p:cTn id="7" dur="500"/>
                                        <p:tgtEl>
                                          <p:spTgt spid="12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69"/>
                                        </p:tgtEl>
                                        <p:attrNameLst>
                                          <p:attrName>style.visibility</p:attrName>
                                        </p:attrNameLst>
                                      </p:cBhvr>
                                      <p:to>
                                        <p:strVal val="visible"/>
                                      </p:to>
                                    </p:set>
                                    <p:animEffect transition="in" filter="wipe(left)">
                                      <p:cBhvr>
                                        <p:cTn id="12" dur="500"/>
                                        <p:tgtEl>
                                          <p:spTgt spid="1269"/>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272"/>
                                        </p:tgtEl>
                                        <p:attrNameLst>
                                          <p:attrName>style.visibility</p:attrName>
                                        </p:attrNameLst>
                                      </p:cBhvr>
                                      <p:to>
                                        <p:strVal val="visible"/>
                                      </p:to>
                                    </p:set>
                                    <p:animEffect transition="in" filter="wipe(left)">
                                      <p:cBhvr>
                                        <p:cTn id="19" dur="500"/>
                                        <p:tgtEl>
                                          <p:spTgt spid="127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right)">
                                      <p:cBhvr>
                                        <p:cTn id="24" dur="500"/>
                                        <p:tgtEl>
                                          <p:spTgt spid="10"/>
                                        </p:tgtEl>
                                      </p:cBhvr>
                                    </p:animEffect>
                                  </p:childTnLst>
                                </p:cTn>
                              </p:par>
                            </p:childTnLst>
                          </p:cTn>
                        </p:par>
                        <p:par>
                          <p:cTn id="25" fill="hold">
                            <p:stCondLst>
                              <p:cond delay="500"/>
                            </p:stCondLst>
                            <p:childTnLst>
                              <p:par>
                                <p:cTn id="26" presetID="22" presetClass="entr" presetSubtype="2"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right)">
                                      <p:cBhvr>
                                        <p:cTn id="28" dur="500"/>
                                        <p:tgtEl>
                                          <p:spTgt spid="6"/>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1270"/>
                                        </p:tgtEl>
                                        <p:attrNameLst>
                                          <p:attrName>style.visibility</p:attrName>
                                        </p:attrNameLst>
                                      </p:cBhvr>
                                      <p:to>
                                        <p:strVal val="visible"/>
                                      </p:to>
                                    </p:set>
                                    <p:animEffect transition="in" filter="wipe(right)">
                                      <p:cBhvr>
                                        <p:cTn id="31" dur="500"/>
                                        <p:tgtEl>
                                          <p:spTgt spid="1270"/>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273"/>
                                        </p:tgtEl>
                                        <p:attrNameLst>
                                          <p:attrName>style.visibility</p:attrName>
                                        </p:attrNameLst>
                                      </p:cBhvr>
                                      <p:to>
                                        <p:strVal val="visible"/>
                                      </p:to>
                                    </p:set>
                                    <p:animEffect transition="in" filter="wipe(left)">
                                      <p:cBhvr>
                                        <p:cTn id="38" dur="500"/>
                                        <p:tgtEl>
                                          <p:spTgt spid="1273"/>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dissolve">
                                      <p:cBhvr>
                                        <p:cTn id="43" dur="500"/>
                                        <p:tgtEl>
                                          <p:spTgt spid="5"/>
                                        </p:tgtEl>
                                      </p:cBhvr>
                                    </p:animEffect>
                                  </p:childTnLst>
                                </p:cTn>
                              </p:par>
                            </p:childTnLst>
                          </p:cTn>
                        </p:par>
                        <p:par>
                          <p:cTn id="44" fill="hold">
                            <p:stCondLst>
                              <p:cond delay="500"/>
                            </p:stCondLst>
                            <p:childTnLst>
                              <p:par>
                                <p:cTn id="45" presetID="22" presetClass="entr" presetSubtype="2" fill="hold" nodeType="afterEffect">
                                  <p:stCondLst>
                                    <p:cond delay="0"/>
                                  </p:stCondLst>
                                  <p:childTnLst>
                                    <p:set>
                                      <p:cBhvr>
                                        <p:cTn id="46" dur="1" fill="hold">
                                          <p:stCondLst>
                                            <p:cond delay="0"/>
                                          </p:stCondLst>
                                        </p:cTn>
                                        <p:tgtEl>
                                          <p:spTgt spid="1274"/>
                                        </p:tgtEl>
                                        <p:attrNameLst>
                                          <p:attrName>style.visibility</p:attrName>
                                        </p:attrNameLst>
                                      </p:cBhvr>
                                      <p:to>
                                        <p:strVal val="visible"/>
                                      </p:to>
                                    </p:set>
                                    <p:animEffect transition="in" filter="wipe(right)">
                                      <p:cBhvr>
                                        <p:cTn id="47" dur="500"/>
                                        <p:tgtEl>
                                          <p:spTgt spid="1274"/>
                                        </p:tgtEl>
                                      </p:cBhvr>
                                    </p:animEffect>
                                  </p:childTnLst>
                                </p:cTn>
                              </p:par>
                            </p:childTnLst>
                          </p:cTn>
                        </p:par>
                        <p:par>
                          <p:cTn id="48" fill="hold">
                            <p:stCondLst>
                              <p:cond delay="1000"/>
                            </p:stCondLst>
                            <p:childTnLst>
                              <p:par>
                                <p:cTn id="49" presetID="22" presetClass="entr" presetSubtype="2"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right)">
                                      <p:cBhvr>
                                        <p:cTn id="51" dur="500"/>
                                        <p:tgtEl>
                                          <p:spTgt spid="7"/>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1271"/>
                                        </p:tgtEl>
                                        <p:attrNameLst>
                                          <p:attrName>style.visibility</p:attrName>
                                        </p:attrNameLst>
                                      </p:cBhvr>
                                      <p:to>
                                        <p:strVal val="visible"/>
                                      </p:to>
                                    </p:set>
                                    <p:animEffect transition="in" filter="wipe(right)">
                                      <p:cBhvr>
                                        <p:cTn id="54" dur="500"/>
                                        <p:tgtEl>
                                          <p:spTgt spid="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270" grpId="0"/>
      <p:bldP spid="1271" grpId="0"/>
      <p:bldP spid="1272" grpId="0"/>
      <p:bldP spid="127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Europe ADS: MYRRHA</a:t>
            </a:r>
            <a:endParaRPr lang="en-GB"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solidFill>
                  <a:prstClr val="black">
                    <a:tint val="75000"/>
                  </a:prstClr>
                </a:solidFill>
                <a:latin typeface="Calibri"/>
              </a:rPr>
              <a:pPr>
                <a:defRPr/>
              </a:pPr>
              <a:t>26</a:t>
            </a:fld>
            <a:endParaRPr lang="en-US">
              <a:solidFill>
                <a:prstClr val="black">
                  <a:tint val="75000"/>
                </a:prstClr>
              </a:solidFill>
              <a:latin typeface="Calibri"/>
            </a:endParaRPr>
          </a:p>
        </p:txBody>
      </p:sp>
      <p:sp>
        <p:nvSpPr>
          <p:cNvPr id="7" name="TextBox 6"/>
          <p:cNvSpPr txBox="1"/>
          <p:nvPr/>
        </p:nvSpPr>
        <p:spPr>
          <a:xfrm>
            <a:off x="6383875" y="1617693"/>
            <a:ext cx="2520667" cy="400110"/>
          </a:xfrm>
          <a:prstGeom prst="rect">
            <a:avLst/>
          </a:prstGeom>
          <a:solidFill>
            <a:srgbClr val="FFFF00"/>
          </a:solidFill>
        </p:spPr>
        <p:txBody>
          <a:bodyPr wrap="none" rtlCol="0">
            <a:spAutoFit/>
          </a:bodyPr>
          <a:lstStyle/>
          <a:p>
            <a:r>
              <a:rPr lang="en-GB" dirty="0" smtClean="0">
                <a:solidFill>
                  <a:prstClr val="black"/>
                </a:solidFill>
                <a:latin typeface="Calibri"/>
              </a:rPr>
              <a:t>Hamid </a:t>
            </a:r>
            <a:r>
              <a:rPr lang="en-GB" dirty="0" err="1" smtClean="0">
                <a:solidFill>
                  <a:prstClr val="black"/>
                </a:solidFill>
                <a:latin typeface="Calibri"/>
              </a:rPr>
              <a:t>Aït</a:t>
            </a:r>
            <a:r>
              <a:rPr lang="en-GB" dirty="0" smtClean="0">
                <a:solidFill>
                  <a:prstClr val="black"/>
                </a:solidFill>
                <a:latin typeface="Calibri"/>
              </a:rPr>
              <a:t> </a:t>
            </a:r>
            <a:r>
              <a:rPr lang="en-GB" dirty="0" err="1" smtClean="0">
                <a:solidFill>
                  <a:prstClr val="black"/>
                </a:solidFill>
                <a:latin typeface="Calibri"/>
              </a:rPr>
              <a:t>Abderrahim</a:t>
            </a:r>
            <a:endParaRPr lang="en-GB" dirty="0">
              <a:solidFill>
                <a:prstClr val="black"/>
              </a:solidFill>
              <a:latin typeface="Calibri"/>
            </a:endParaRPr>
          </a:p>
        </p:txBody>
      </p:sp>
      <p:grpSp>
        <p:nvGrpSpPr>
          <p:cNvPr id="10" name="Group 9"/>
          <p:cNvGrpSpPr/>
          <p:nvPr/>
        </p:nvGrpSpPr>
        <p:grpSpPr>
          <a:xfrm>
            <a:off x="1773889" y="1543121"/>
            <a:ext cx="7370127" cy="4870095"/>
            <a:chOff x="1769533" y="1543110"/>
            <a:chExt cx="7370127" cy="4870095"/>
          </a:xfrm>
        </p:grpSpPr>
        <p:pic>
          <p:nvPicPr>
            <p:cNvPr id="6" name="Picture 5" descr="Screen shot 2013-11-06 at 2.52.4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5115" y="1543110"/>
              <a:ext cx="7184545" cy="4870095"/>
            </a:xfrm>
            <a:prstGeom prst="rect">
              <a:avLst/>
            </a:prstGeom>
          </p:spPr>
        </p:pic>
        <p:sp>
          <p:nvSpPr>
            <p:cNvPr id="4" name="Rectangle 3"/>
            <p:cNvSpPr/>
            <p:nvPr/>
          </p:nvSpPr>
          <p:spPr>
            <a:xfrm>
              <a:off x="1769533" y="3767667"/>
              <a:ext cx="2785534" cy="12446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1769533" y="3767667"/>
              <a:ext cx="1608667" cy="207433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 name="TextBox 2"/>
          <p:cNvSpPr txBox="1"/>
          <p:nvPr/>
        </p:nvSpPr>
        <p:spPr>
          <a:xfrm>
            <a:off x="94782" y="1066800"/>
            <a:ext cx="3105618" cy="5016758"/>
          </a:xfrm>
          <a:prstGeom prst="rect">
            <a:avLst/>
          </a:prstGeom>
          <a:solidFill>
            <a:srgbClr val="FFFF00"/>
          </a:solidFill>
        </p:spPr>
        <p:txBody>
          <a:bodyPr wrap="square" rtlCol="0">
            <a:spAutoFit/>
          </a:bodyPr>
          <a:lstStyle/>
          <a:p>
            <a:r>
              <a:rPr lang="en-GB" b="1" dirty="0" smtClean="0">
                <a:solidFill>
                  <a:prstClr val="black"/>
                </a:solidFill>
                <a:latin typeface="Calibri"/>
              </a:rPr>
              <a:t>In principle MYRRHA should be the flagship of ADS projects.</a:t>
            </a:r>
          </a:p>
          <a:p>
            <a:r>
              <a:rPr lang="en-GB" dirty="0">
                <a:solidFill>
                  <a:prstClr val="black"/>
                </a:solidFill>
                <a:latin typeface="Calibri"/>
              </a:rPr>
              <a:t>S</a:t>
            </a:r>
            <a:r>
              <a:rPr lang="en-GB" dirty="0" smtClean="0">
                <a:solidFill>
                  <a:prstClr val="black"/>
                </a:solidFill>
                <a:latin typeface="Calibri"/>
              </a:rPr>
              <a:t>trong support from the Belgian government, however:</a:t>
            </a:r>
          </a:p>
          <a:p>
            <a:r>
              <a:rPr lang="en-GB" dirty="0" smtClean="0">
                <a:solidFill>
                  <a:prstClr val="black"/>
                </a:solidFill>
                <a:latin typeface="Calibri"/>
              </a:rPr>
              <a:t>– several challenges faced at the same time: the accelerator, the subcritical core and their coupling</a:t>
            </a:r>
          </a:p>
          <a:p>
            <a:r>
              <a:rPr lang="en-GB" dirty="0" smtClean="0">
                <a:solidFill>
                  <a:prstClr val="black"/>
                </a:solidFill>
                <a:latin typeface="Calibri"/>
              </a:rPr>
              <a:t>– no thorium in the plans</a:t>
            </a:r>
          </a:p>
          <a:p>
            <a:r>
              <a:rPr lang="en-GB" dirty="0" smtClean="0">
                <a:solidFill>
                  <a:prstClr val="black"/>
                </a:solidFill>
              </a:rPr>
              <a:t>– </a:t>
            </a:r>
            <a:r>
              <a:rPr lang="en-GB" dirty="0">
                <a:solidFill>
                  <a:prstClr val="black"/>
                </a:solidFill>
              </a:rPr>
              <a:t>only partially </a:t>
            </a:r>
            <a:r>
              <a:rPr lang="en-GB" dirty="0" smtClean="0">
                <a:solidFill>
                  <a:prstClr val="black"/>
                </a:solidFill>
              </a:rPr>
              <a:t>funded</a:t>
            </a:r>
            <a:endParaRPr lang="en-GB" dirty="0" smtClean="0">
              <a:solidFill>
                <a:prstClr val="black"/>
              </a:solidFill>
              <a:latin typeface="Calibri"/>
            </a:endParaRPr>
          </a:p>
          <a:p>
            <a:r>
              <a:rPr lang="en-GB" dirty="0" smtClean="0">
                <a:solidFill>
                  <a:prstClr val="black"/>
                </a:solidFill>
                <a:latin typeface="Calibri"/>
              </a:rPr>
              <a:t>– not before 2025?</a:t>
            </a:r>
          </a:p>
          <a:p>
            <a:r>
              <a:rPr lang="en-GB" dirty="0">
                <a:solidFill>
                  <a:prstClr val="black"/>
                </a:solidFill>
              </a:rPr>
              <a:t>– will not remain an ADS,  and will </a:t>
            </a:r>
            <a:r>
              <a:rPr lang="en-GB" dirty="0" smtClean="0">
                <a:solidFill>
                  <a:prstClr val="black"/>
                </a:solidFill>
              </a:rPr>
              <a:t>be </a:t>
            </a:r>
            <a:r>
              <a:rPr lang="en-GB" dirty="0" err="1" smtClean="0">
                <a:solidFill>
                  <a:prstClr val="black"/>
                </a:solidFill>
              </a:rPr>
              <a:t>turneds</a:t>
            </a:r>
            <a:r>
              <a:rPr lang="en-GB" dirty="0" smtClean="0">
                <a:solidFill>
                  <a:prstClr val="black"/>
                </a:solidFill>
              </a:rPr>
              <a:t> </a:t>
            </a:r>
            <a:r>
              <a:rPr lang="en-GB" dirty="0">
                <a:solidFill>
                  <a:prstClr val="black"/>
                </a:solidFill>
              </a:rPr>
              <a:t>into a critical </a:t>
            </a:r>
            <a:r>
              <a:rPr lang="en-GB" dirty="0" smtClean="0">
                <a:solidFill>
                  <a:prstClr val="black"/>
                </a:solidFill>
              </a:rPr>
              <a:t>reactor</a:t>
            </a:r>
            <a:endParaRPr lang="en-GB" dirty="0">
              <a:solidFill>
                <a:prstClr val="black"/>
              </a:solidFill>
            </a:endParaRPr>
          </a:p>
        </p:txBody>
      </p:sp>
      <p:sp>
        <p:nvSpPr>
          <p:cNvPr id="11" name="TextBox 10"/>
          <p:cNvSpPr txBox="1"/>
          <p:nvPr/>
        </p:nvSpPr>
        <p:spPr>
          <a:xfrm>
            <a:off x="3746628" y="1248372"/>
            <a:ext cx="5435377" cy="769441"/>
          </a:xfrm>
          <a:prstGeom prst="rect">
            <a:avLst/>
          </a:prstGeom>
          <a:noFill/>
        </p:spPr>
        <p:txBody>
          <a:bodyPr wrap="none" rtlCol="0">
            <a:spAutoFit/>
          </a:bodyPr>
          <a:lstStyle/>
          <a:p>
            <a:pPr algn="ctr"/>
            <a:r>
              <a:rPr lang="fr-BE" sz="2400" dirty="0" smtClean="0">
                <a:solidFill>
                  <a:srgbClr val="0070C0"/>
                </a:solidFill>
                <a:ea typeface="ＭＳ Ｐゴシック" pitchFamily="34" charset="-128"/>
              </a:rPr>
              <a:t>Hamid </a:t>
            </a:r>
            <a:r>
              <a:rPr lang="fr-BE" sz="2400" dirty="0">
                <a:solidFill>
                  <a:srgbClr val="0070C0"/>
                </a:solidFill>
                <a:ea typeface="ＭＳ Ｐゴシック" pitchFamily="34" charset="-128"/>
              </a:rPr>
              <a:t>Aït Abderrahim</a:t>
            </a:r>
          </a:p>
          <a:p>
            <a:pPr algn="ctr"/>
            <a:r>
              <a:rPr lang="fr-BE" dirty="0">
                <a:solidFill>
                  <a:srgbClr val="0070C0"/>
                </a:solidFill>
                <a:ea typeface="ＭＳ Ｐゴシック" pitchFamily="34" charset="-128"/>
              </a:rPr>
              <a:t>SCK</a:t>
            </a:r>
            <a:r>
              <a:rPr lang="fr-BE" dirty="0">
                <a:solidFill>
                  <a:srgbClr val="0070C0"/>
                </a:solidFill>
                <a:ea typeface="ＭＳ Ｐゴシック" pitchFamily="34" charset="-128"/>
                <a:cs typeface="Arial" pitchFamily="34" charset="0"/>
              </a:rPr>
              <a:t>•CEN, Boeretang 200, 2400 Mol, </a:t>
            </a:r>
            <a:r>
              <a:rPr lang="fr-BE" dirty="0" smtClean="0">
                <a:solidFill>
                  <a:srgbClr val="0070C0"/>
                </a:solidFill>
                <a:ea typeface="ＭＳ Ｐゴシック" pitchFamily="34" charset="-128"/>
                <a:cs typeface="Arial" pitchFamily="34" charset="0"/>
              </a:rPr>
              <a:t>Belgium</a:t>
            </a:r>
            <a:endParaRPr lang="fr-BE" dirty="0">
              <a:solidFill>
                <a:srgbClr val="0070C0"/>
              </a:solidFill>
              <a:ea typeface="ＭＳ Ｐゴシック" pitchFamily="34" charset="-128"/>
              <a:cs typeface="Arial" pitchFamily="34" charset="0"/>
            </a:endParaRPr>
          </a:p>
        </p:txBody>
      </p:sp>
      <p:pic>
        <p:nvPicPr>
          <p:cNvPr id="13" name="Image 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4"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3400895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6-08-05 at 5.34.5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3112" y="1678690"/>
            <a:ext cx="1560888" cy="2352895"/>
          </a:xfrm>
          <a:prstGeom prst="rect">
            <a:avLst/>
          </a:prstGeom>
        </p:spPr>
      </p:pic>
      <p:pic>
        <p:nvPicPr>
          <p:cNvPr id="6" name="Picture 5" descr="Screen shot 2014-03-26 at 10.51.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9258" y="3797847"/>
            <a:ext cx="3084757" cy="3077600"/>
          </a:xfrm>
          <a:prstGeom prst="rect">
            <a:avLst/>
          </a:prstGeom>
        </p:spPr>
      </p:pic>
      <p:pic>
        <p:nvPicPr>
          <p:cNvPr id="8" name="Picture 7" descr="Screen shot 2016-02-23 at 6.19.3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184" y="3222260"/>
            <a:ext cx="5886623" cy="3330941"/>
          </a:xfrm>
          <a:prstGeom prst="rect">
            <a:avLst/>
          </a:prstGeom>
        </p:spPr>
      </p:pic>
      <p:sp>
        <p:nvSpPr>
          <p:cNvPr id="2" name="Title 1"/>
          <p:cNvSpPr>
            <a:spLocks noGrp="1"/>
          </p:cNvSpPr>
          <p:nvPr>
            <p:ph type="title"/>
          </p:nvPr>
        </p:nvSpPr>
        <p:spPr>
          <a:xfrm>
            <a:off x="2743200" y="228600"/>
            <a:ext cx="5105400" cy="533400"/>
          </a:xfrm>
        </p:spPr>
        <p:txBody>
          <a:bodyPr/>
          <a:lstStyle/>
          <a:p>
            <a:r>
              <a:rPr lang="en-GB" dirty="0" smtClean="0"/>
              <a:t>China ADS: </a:t>
            </a:r>
            <a:r>
              <a:rPr lang="en-US" dirty="0"/>
              <a:t>ADANES</a:t>
            </a:r>
            <a:r>
              <a:rPr lang="en-GB" dirty="0" smtClean="0"/>
              <a:t> </a:t>
            </a:r>
            <a:endParaRPr lang="en-GB" dirty="0"/>
          </a:p>
        </p:txBody>
      </p:sp>
      <p:sp>
        <p:nvSpPr>
          <p:cNvPr id="3" name="Content Placeholder 2"/>
          <p:cNvSpPr>
            <a:spLocks noGrp="1"/>
          </p:cNvSpPr>
          <p:nvPr>
            <p:ph idx="1"/>
          </p:nvPr>
        </p:nvSpPr>
        <p:spPr>
          <a:xfrm>
            <a:off x="0" y="990600"/>
            <a:ext cx="7650374" cy="2560328"/>
          </a:xfrm>
        </p:spPr>
        <p:txBody>
          <a:bodyPr>
            <a:normAutofit fontScale="70000" lnSpcReduction="20000"/>
          </a:bodyPr>
          <a:lstStyle/>
          <a:p>
            <a:r>
              <a:rPr lang="en-US" dirty="0" smtClean="0"/>
              <a:t>The </a:t>
            </a:r>
            <a:r>
              <a:rPr lang="en-US" dirty="0"/>
              <a:t>Chinese Accelerator-</a:t>
            </a:r>
            <a:r>
              <a:rPr lang="en-US" dirty="0" smtClean="0"/>
              <a:t>Driven System (CADS</a:t>
            </a:r>
            <a:r>
              <a:rPr lang="en-US" dirty="0"/>
              <a:t>) project </a:t>
            </a:r>
            <a:r>
              <a:rPr lang="en-US" dirty="0" smtClean="0"/>
              <a:t>includes </a:t>
            </a:r>
            <a:r>
              <a:rPr lang="en-US" dirty="0"/>
              <a:t>the accelerator, the target and the blanket. </a:t>
            </a:r>
            <a:r>
              <a:rPr lang="en-US" dirty="0" smtClean="0"/>
              <a:t>Accelerator</a:t>
            </a:r>
            <a:r>
              <a:rPr lang="en-US" dirty="0"/>
              <a:t>-Driven Advanced Nuclear Energy System (ADANES) </a:t>
            </a:r>
            <a:r>
              <a:rPr lang="en-US" dirty="0" smtClean="0"/>
              <a:t>proposed </a:t>
            </a:r>
            <a:r>
              <a:rPr lang="en-US" dirty="0"/>
              <a:t>as a complete energy system, integrating nuclear waste transmutation, nuclear fuel multiplication and energy production, aiming at 1000 </a:t>
            </a:r>
            <a:r>
              <a:rPr lang="en-US" dirty="0" err="1"/>
              <a:t>MWe</a:t>
            </a:r>
            <a:r>
              <a:rPr lang="en-US" dirty="0"/>
              <a:t>. </a:t>
            </a:r>
            <a:endParaRPr lang="en-US" dirty="0" smtClean="0"/>
          </a:p>
          <a:p>
            <a:r>
              <a:rPr lang="en-US" dirty="0" smtClean="0"/>
              <a:t>ADANES </a:t>
            </a:r>
            <a:r>
              <a:rPr lang="en-US" dirty="0"/>
              <a:t>has the potential to reach the requirements of sustainable development, safety, economic competitiveness, and nuclear weapon non-proliferation</a:t>
            </a:r>
            <a:r>
              <a:rPr lang="en-US" dirty="0" smtClean="0"/>
              <a:t>.</a:t>
            </a:r>
          </a:p>
          <a:p>
            <a:r>
              <a:rPr lang="en-US" dirty="0"/>
              <a:t>I</a:t>
            </a:r>
            <a:r>
              <a:rPr lang="en-US" dirty="0" smtClean="0"/>
              <a:t>nnovative spallation target</a:t>
            </a:r>
            <a:r>
              <a:rPr lang="en-US" dirty="0"/>
              <a:t> </a:t>
            </a:r>
            <a:r>
              <a:rPr lang="en-US" dirty="0" smtClean="0"/>
              <a:t>R&amp;D</a:t>
            </a:r>
            <a:endParaRPr lang="en-GB" dirty="0"/>
          </a:p>
        </p:txBody>
      </p:sp>
      <p:sp>
        <p:nvSpPr>
          <p:cNvPr id="5" name="Slide Number Placeholder 4"/>
          <p:cNvSpPr>
            <a:spLocks noGrp="1"/>
          </p:cNvSpPr>
          <p:nvPr>
            <p:ph type="sldNum" sz="quarter" idx="12"/>
          </p:nvPr>
        </p:nvSpPr>
        <p:spPr/>
        <p:txBody>
          <a:bodyPr/>
          <a:lstStyle/>
          <a:p>
            <a:fld id="{650A3BB7-BA14-E84F-A743-1E05D762251A}" type="slidenum">
              <a:rPr lang="en-GB" smtClean="0"/>
              <a:t>27</a:t>
            </a:fld>
            <a:endParaRPr lang="en-GB"/>
          </a:p>
        </p:txBody>
      </p:sp>
      <p:pic>
        <p:nvPicPr>
          <p:cNvPr id="7" name="Picture 6" descr="Screen shot 2016-02-23 at 6.15.43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24800" y="10"/>
            <a:ext cx="1219200" cy="1527959"/>
          </a:xfrm>
          <a:prstGeom prst="rect">
            <a:avLst/>
          </a:prstGeom>
        </p:spPr>
      </p:pic>
      <p:sp>
        <p:nvSpPr>
          <p:cNvPr id="10" name="TextBox 9"/>
          <p:cNvSpPr txBox="1"/>
          <p:nvPr/>
        </p:nvSpPr>
        <p:spPr>
          <a:xfrm>
            <a:off x="95277" y="5177146"/>
            <a:ext cx="1790877" cy="461665"/>
          </a:xfrm>
          <a:prstGeom prst="rect">
            <a:avLst/>
          </a:prstGeom>
          <a:solidFill>
            <a:srgbClr val="FFFF00"/>
          </a:solidFill>
        </p:spPr>
        <p:txBody>
          <a:bodyPr wrap="square" rtlCol="0">
            <a:spAutoFit/>
          </a:bodyPr>
          <a:lstStyle/>
          <a:p>
            <a:r>
              <a:rPr lang="en-GB" sz="1200" dirty="0" smtClean="0"/>
              <a:t>Two injector solutions developed in parallel</a:t>
            </a:r>
            <a:endParaRPr lang="en-GB" sz="1200" dirty="0"/>
          </a:p>
        </p:txBody>
      </p:sp>
      <p:sp>
        <p:nvSpPr>
          <p:cNvPr id="4" name="TextBox 3"/>
          <p:cNvSpPr txBox="1"/>
          <p:nvPr/>
        </p:nvSpPr>
        <p:spPr>
          <a:xfrm>
            <a:off x="1649208" y="6172200"/>
            <a:ext cx="880469" cy="338554"/>
          </a:xfrm>
          <a:prstGeom prst="rect">
            <a:avLst/>
          </a:prstGeom>
          <a:noFill/>
        </p:spPr>
        <p:txBody>
          <a:bodyPr wrap="none" rtlCol="0">
            <a:spAutoFit/>
          </a:bodyPr>
          <a:lstStyle/>
          <a:p>
            <a:r>
              <a:rPr lang="en-GB" sz="1600" b="1" dirty="0"/>
              <a:t>i</a:t>
            </a:r>
            <a:r>
              <a:rPr lang="en-GB" sz="1600" b="1" dirty="0" smtClean="0"/>
              <a:t>n 2022</a:t>
            </a:r>
            <a:endParaRPr lang="en-GB" sz="1600" b="1" dirty="0"/>
          </a:p>
        </p:txBody>
      </p:sp>
      <p:sp>
        <p:nvSpPr>
          <p:cNvPr id="11" name="TextBox 10"/>
          <p:cNvSpPr txBox="1"/>
          <p:nvPr/>
        </p:nvSpPr>
        <p:spPr>
          <a:xfrm>
            <a:off x="2274754" y="5132197"/>
            <a:ext cx="877163" cy="307777"/>
          </a:xfrm>
          <a:prstGeom prst="rect">
            <a:avLst/>
          </a:prstGeom>
          <a:solidFill>
            <a:schemeClr val="bg1"/>
          </a:solidFill>
        </p:spPr>
        <p:txBody>
          <a:bodyPr wrap="none" rtlCol="0">
            <a:spAutoFit/>
          </a:bodyPr>
          <a:lstStyle/>
          <a:p>
            <a:r>
              <a:rPr lang="en-GB" sz="1400" b="1" dirty="0" smtClean="0"/>
              <a:t>5-10MW</a:t>
            </a:r>
            <a:endParaRPr lang="en-GB" sz="1400" b="1" dirty="0"/>
          </a:p>
        </p:txBody>
      </p:sp>
      <p:sp>
        <p:nvSpPr>
          <p:cNvPr id="12" name="TextBox 11"/>
          <p:cNvSpPr txBox="1"/>
          <p:nvPr/>
        </p:nvSpPr>
        <p:spPr>
          <a:xfrm>
            <a:off x="3393927" y="5045412"/>
            <a:ext cx="803225" cy="307777"/>
          </a:xfrm>
          <a:prstGeom prst="rect">
            <a:avLst/>
          </a:prstGeom>
          <a:solidFill>
            <a:schemeClr val="bg1"/>
          </a:solidFill>
        </p:spPr>
        <p:txBody>
          <a:bodyPr wrap="none" rtlCol="0">
            <a:spAutoFit/>
          </a:bodyPr>
          <a:lstStyle/>
          <a:p>
            <a:r>
              <a:rPr lang="en-GB" sz="1400" b="1" dirty="0" smtClean="0"/>
              <a:t>100MW</a:t>
            </a:r>
            <a:endParaRPr lang="en-GB" sz="1400" b="1" dirty="0"/>
          </a:p>
        </p:txBody>
      </p:sp>
      <p:sp>
        <p:nvSpPr>
          <p:cNvPr id="13" name="TextBox 12"/>
          <p:cNvSpPr txBox="1"/>
          <p:nvPr/>
        </p:nvSpPr>
        <p:spPr>
          <a:xfrm>
            <a:off x="4711368" y="4978308"/>
            <a:ext cx="903074" cy="307777"/>
          </a:xfrm>
          <a:prstGeom prst="rect">
            <a:avLst/>
          </a:prstGeom>
          <a:solidFill>
            <a:schemeClr val="bg1"/>
          </a:solidFill>
        </p:spPr>
        <p:txBody>
          <a:bodyPr wrap="none" rtlCol="0">
            <a:spAutoFit/>
          </a:bodyPr>
          <a:lstStyle/>
          <a:p>
            <a:r>
              <a:rPr lang="en-GB" sz="1400" b="1" dirty="0" smtClean="0"/>
              <a:t>1000MW</a:t>
            </a:r>
            <a:endParaRPr lang="en-GB" sz="1400" b="1" dirty="0"/>
          </a:p>
        </p:txBody>
      </p:sp>
      <p:sp>
        <p:nvSpPr>
          <p:cNvPr id="15" name="TextBox 14"/>
          <p:cNvSpPr txBox="1"/>
          <p:nvPr/>
        </p:nvSpPr>
        <p:spPr>
          <a:xfrm>
            <a:off x="2514600" y="3810000"/>
            <a:ext cx="4316318" cy="369332"/>
          </a:xfrm>
          <a:prstGeom prst="rect">
            <a:avLst/>
          </a:prstGeom>
          <a:solidFill>
            <a:srgbClr val="FFFF00"/>
          </a:solidFill>
        </p:spPr>
        <p:txBody>
          <a:bodyPr wrap="none" rtlCol="0">
            <a:spAutoFit/>
          </a:bodyPr>
          <a:lstStyle/>
          <a:p>
            <a:r>
              <a:rPr lang="en-GB" sz="1800" dirty="0" smtClean="0"/>
              <a:t>Also a </a:t>
            </a:r>
            <a:r>
              <a:rPr lang="en-GB" sz="1800" dirty="0" err="1" smtClean="0"/>
              <a:t>linac</a:t>
            </a:r>
            <a:r>
              <a:rPr lang="en-GB" sz="1800" dirty="0" smtClean="0"/>
              <a:t> approach for the accelerator</a:t>
            </a:r>
            <a:endParaRPr lang="en-GB" sz="1800" dirty="0"/>
          </a:p>
        </p:txBody>
      </p:sp>
      <p:pic>
        <p:nvPicPr>
          <p:cNvPr id="16" name="Image 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7"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2603719776"/>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India ADS at BARC</a:t>
            </a:r>
            <a:endParaRPr lang="en-GB" dirty="0"/>
          </a:p>
        </p:txBody>
      </p:sp>
      <p:sp>
        <p:nvSpPr>
          <p:cNvPr id="5" name="Slide Number Placeholder 4"/>
          <p:cNvSpPr>
            <a:spLocks noGrp="1"/>
          </p:cNvSpPr>
          <p:nvPr>
            <p:ph type="sldNum" sz="quarter" idx="12"/>
          </p:nvPr>
        </p:nvSpPr>
        <p:spPr/>
        <p:txBody>
          <a:bodyPr/>
          <a:lstStyle/>
          <a:p>
            <a:fld id="{650A3BB7-BA14-E84F-A743-1E05D762251A}" type="slidenum">
              <a:rPr lang="en-GB" smtClean="0"/>
              <a:t>28</a:t>
            </a:fld>
            <a:endParaRPr lang="en-GB"/>
          </a:p>
        </p:txBody>
      </p:sp>
      <p:pic>
        <p:nvPicPr>
          <p:cNvPr id="6" name="Picture 5" descr="Screen shot 2016-02-24 at 6.49.5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 y="1417640"/>
            <a:ext cx="6086413" cy="4155005"/>
          </a:xfrm>
          <a:prstGeom prst="rect">
            <a:avLst/>
          </a:prstGeom>
        </p:spPr>
      </p:pic>
      <p:sp>
        <p:nvSpPr>
          <p:cNvPr id="8" name="TextBox 7"/>
          <p:cNvSpPr txBox="1"/>
          <p:nvPr/>
        </p:nvSpPr>
        <p:spPr>
          <a:xfrm>
            <a:off x="10" y="887707"/>
            <a:ext cx="2430097" cy="369332"/>
          </a:xfrm>
          <a:prstGeom prst="rect">
            <a:avLst/>
          </a:prstGeom>
          <a:solidFill>
            <a:srgbClr val="FFFF00"/>
          </a:solidFill>
        </p:spPr>
        <p:txBody>
          <a:bodyPr wrap="none" rtlCol="0">
            <a:spAutoFit/>
          </a:bodyPr>
          <a:lstStyle/>
          <a:p>
            <a:r>
              <a:rPr lang="en-GB" sz="1800" dirty="0" err="1" smtClean="0"/>
              <a:t>Shashikant</a:t>
            </a:r>
            <a:r>
              <a:rPr lang="en-GB" sz="1800" dirty="0" smtClean="0"/>
              <a:t> </a:t>
            </a:r>
            <a:r>
              <a:rPr lang="en-GB" sz="1800" dirty="0" err="1" smtClean="0"/>
              <a:t>Degweker</a:t>
            </a:r>
            <a:endParaRPr lang="en-GB" sz="1800" dirty="0"/>
          </a:p>
        </p:txBody>
      </p:sp>
      <p:sp>
        <p:nvSpPr>
          <p:cNvPr id="9" name="TextBox 8"/>
          <p:cNvSpPr txBox="1"/>
          <p:nvPr/>
        </p:nvSpPr>
        <p:spPr>
          <a:xfrm>
            <a:off x="1" y="5934669"/>
            <a:ext cx="9144000" cy="923330"/>
          </a:xfrm>
          <a:prstGeom prst="rect">
            <a:avLst/>
          </a:prstGeom>
          <a:solidFill>
            <a:srgbClr val="FFFF00"/>
          </a:solidFill>
        </p:spPr>
        <p:txBody>
          <a:bodyPr wrap="square" rtlCol="0">
            <a:spAutoFit/>
          </a:bodyPr>
          <a:lstStyle/>
          <a:p>
            <a:r>
              <a:rPr lang="en-GB" sz="1800" dirty="0" smtClean="0"/>
              <a:t>Other AD R&amp;D activities in may countries such as Venezuela, Turkey, Korea, Japan, Ukraine, UK (Aker Solutions with C. Rubbia) – Many activities in the world but a lack of cooperation</a:t>
            </a:r>
            <a:endParaRPr lang="en-GB" sz="1800" dirty="0"/>
          </a:p>
        </p:txBody>
      </p:sp>
      <p:sp>
        <p:nvSpPr>
          <p:cNvPr id="7" name="TextBox 6"/>
          <p:cNvSpPr txBox="1"/>
          <p:nvPr/>
        </p:nvSpPr>
        <p:spPr>
          <a:xfrm>
            <a:off x="6019800" y="865286"/>
            <a:ext cx="3124200" cy="5078314"/>
          </a:xfrm>
          <a:prstGeom prst="rect">
            <a:avLst/>
          </a:prstGeom>
          <a:noFill/>
        </p:spPr>
        <p:txBody>
          <a:bodyPr wrap="square" rtlCol="0">
            <a:spAutoFit/>
          </a:bodyPr>
          <a:lstStyle/>
          <a:p>
            <a:pPr marL="285750" indent="-285750">
              <a:buFont typeface="Arial"/>
              <a:buChar char="•"/>
            </a:pPr>
            <a:r>
              <a:rPr lang="en-US" sz="1800" dirty="0" smtClean="0"/>
              <a:t>India is mostly concentrating on the </a:t>
            </a:r>
            <a:r>
              <a:rPr lang="en-US" sz="1800" dirty="0" smtClean="0">
                <a:solidFill>
                  <a:srgbClr val="000000"/>
                </a:solidFill>
              </a:rPr>
              <a:t>accelerator at this time</a:t>
            </a:r>
          </a:p>
          <a:p>
            <a:pPr marL="285750" indent="-285750">
              <a:buFont typeface="Arial"/>
              <a:buChar char="•"/>
            </a:pPr>
            <a:r>
              <a:rPr lang="en-US" sz="1800" dirty="0" smtClean="0">
                <a:solidFill>
                  <a:srgbClr val="000000"/>
                </a:solidFill>
              </a:rPr>
              <a:t>Study of </a:t>
            </a:r>
            <a:r>
              <a:rPr lang="en-US" sz="1800" dirty="0">
                <a:solidFill>
                  <a:srgbClr val="000000"/>
                </a:solidFill>
              </a:rPr>
              <a:t>a high-current</a:t>
            </a:r>
            <a:r>
              <a:rPr lang="en-US" sz="1800" dirty="0"/>
              <a:t>, high-energy proton </a:t>
            </a:r>
            <a:r>
              <a:rPr lang="en-US" sz="1800" dirty="0" smtClean="0"/>
              <a:t>accelerator </a:t>
            </a:r>
            <a:br>
              <a:rPr lang="en-US" sz="1800" dirty="0" smtClean="0"/>
            </a:br>
            <a:r>
              <a:rPr lang="en-US" sz="1800" dirty="0" smtClean="0"/>
              <a:t>(1 </a:t>
            </a:r>
            <a:r>
              <a:rPr lang="en-US" sz="1800" dirty="0" err="1"/>
              <a:t>GeV</a:t>
            </a:r>
            <a:r>
              <a:rPr lang="en-US" sz="1800" dirty="0"/>
              <a:t> and 30 </a:t>
            </a:r>
            <a:r>
              <a:rPr lang="en-US" sz="1800" dirty="0" smtClean="0"/>
              <a:t>mA), in collaboration with the USA (Old </a:t>
            </a:r>
            <a:r>
              <a:rPr lang="en-US" sz="1800" dirty="0" err="1" smtClean="0"/>
              <a:t>Fermilab</a:t>
            </a:r>
            <a:r>
              <a:rPr lang="en-US" sz="1800" dirty="0" smtClean="0"/>
              <a:t> Project X). </a:t>
            </a:r>
          </a:p>
          <a:p>
            <a:pPr marL="285750" indent="-285750">
              <a:buFont typeface="Arial"/>
              <a:buChar char="•"/>
            </a:pPr>
            <a:r>
              <a:rPr lang="en-US" sz="1800" b="1" dirty="0"/>
              <a:t>F</a:t>
            </a:r>
            <a:r>
              <a:rPr lang="en-US" sz="1800" b="1" dirty="0" smtClean="0"/>
              <a:t>irst phase</a:t>
            </a:r>
            <a:r>
              <a:rPr lang="en-US" sz="1800" dirty="0" smtClean="0"/>
              <a:t>: development </a:t>
            </a:r>
            <a:r>
              <a:rPr lang="en-US" sz="1800" dirty="0"/>
              <a:t>of a 30 mA, 20 MeV </a:t>
            </a:r>
            <a:r>
              <a:rPr lang="en-US" sz="1800" dirty="0" err="1" smtClean="0"/>
              <a:t>linac</a:t>
            </a:r>
            <a:r>
              <a:rPr lang="en-US" sz="1800" dirty="0" smtClean="0"/>
              <a:t> </a:t>
            </a:r>
            <a:r>
              <a:rPr lang="en-US" sz="1800" dirty="0"/>
              <a:t>injector (LEHIPA). </a:t>
            </a:r>
            <a:endParaRPr lang="en-US" sz="1800" dirty="0" smtClean="0"/>
          </a:p>
          <a:p>
            <a:pPr marL="285750" indent="-285750">
              <a:buFont typeface="Arial"/>
              <a:buChar char="•"/>
            </a:pPr>
            <a:r>
              <a:rPr lang="en-US" sz="1800" b="1" dirty="0"/>
              <a:t>S</a:t>
            </a:r>
            <a:r>
              <a:rPr lang="en-US" sz="1800" b="1" dirty="0" smtClean="0"/>
              <a:t>econd phase</a:t>
            </a:r>
            <a:r>
              <a:rPr lang="en-US" sz="1800" dirty="0" smtClean="0"/>
              <a:t>: accelerating the </a:t>
            </a:r>
            <a:r>
              <a:rPr lang="en-US" sz="1800" dirty="0"/>
              <a:t>beam to an energy of </a:t>
            </a:r>
            <a:r>
              <a:rPr lang="en-US" sz="1800" dirty="0" smtClean="0"/>
              <a:t>1 </a:t>
            </a:r>
            <a:r>
              <a:rPr lang="en-US" sz="1800" dirty="0" err="1" smtClean="0"/>
              <a:t>GeV</a:t>
            </a:r>
            <a:r>
              <a:rPr lang="en-US" sz="1800" dirty="0" smtClean="0"/>
              <a:t> </a:t>
            </a:r>
            <a:r>
              <a:rPr lang="en-US" sz="1800" dirty="0"/>
              <a:t>by way of </a:t>
            </a:r>
            <a:r>
              <a:rPr lang="en-US" sz="1800" dirty="0" smtClean="0"/>
              <a:t>a superconducting </a:t>
            </a:r>
            <a:r>
              <a:rPr lang="en-US" sz="1800" dirty="0" err="1"/>
              <a:t>linac</a:t>
            </a:r>
            <a:r>
              <a:rPr lang="en-US" sz="1800" dirty="0"/>
              <a:t>. </a:t>
            </a:r>
            <a:endParaRPr lang="en-GB" sz="1800" dirty="0"/>
          </a:p>
        </p:txBody>
      </p:sp>
      <p:pic>
        <p:nvPicPr>
          <p:cNvPr id="10" name="Image 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Tree>
    <p:extLst>
      <p:ext uri="{BB962C8B-B14F-4D97-AF65-F5344CB8AC3E}">
        <p14:creationId xmlns:p14="http://schemas.microsoft.com/office/powerpoint/2010/main" val="3965538374"/>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49"/>
            <a:ext cx="8229600" cy="1143000"/>
          </a:xfrm>
        </p:spPr>
        <p:txBody>
          <a:bodyPr/>
          <a:lstStyle/>
          <a:p>
            <a:r>
              <a:rPr lang="en-GB" dirty="0" smtClean="0"/>
              <a:t>A brief history of ADS projects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621125410"/>
              </p:ext>
            </p:extLst>
          </p:nvPr>
        </p:nvGraphicFramePr>
        <p:xfrm>
          <a:off x="152416" y="939166"/>
          <a:ext cx="8712969" cy="5638665"/>
        </p:xfrm>
        <a:graphic>
          <a:graphicData uri="http://schemas.openxmlformats.org/drawingml/2006/table">
            <a:tbl>
              <a:tblPr/>
              <a:tblGrid>
                <a:gridCol w="864096"/>
                <a:gridCol w="1512168"/>
                <a:gridCol w="792089"/>
                <a:gridCol w="5544616"/>
              </a:tblGrid>
              <a:tr h="182880">
                <a:tc>
                  <a:txBody>
                    <a:bodyPr/>
                    <a:lstStyle/>
                    <a:p>
                      <a:pPr marL="45720">
                        <a:spcBef>
                          <a:spcPts val="600"/>
                        </a:spcBef>
                        <a:spcAft>
                          <a:spcPts val="0"/>
                        </a:spcAft>
                      </a:pPr>
                      <a:r>
                        <a:rPr lang="en-US" sz="1100" b="1" dirty="0">
                          <a:solidFill>
                            <a:schemeClr val="tx1"/>
                          </a:solidFill>
                          <a:latin typeface="Arial Narrow"/>
                          <a:ea typeface="Times New Roman"/>
                          <a:cs typeface="Arial Narrow"/>
                        </a:rPr>
                        <a:t>Project</a:t>
                      </a:r>
                      <a:endParaRPr lang="en-GB" sz="11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solidFill>
                  </a:tcPr>
                </a:tc>
                <a:tc>
                  <a:txBody>
                    <a:bodyPr/>
                    <a:lstStyle/>
                    <a:p>
                      <a:pPr marL="113030">
                        <a:spcBef>
                          <a:spcPts val="600"/>
                        </a:spcBef>
                        <a:spcAft>
                          <a:spcPts val="0"/>
                        </a:spcAft>
                      </a:pPr>
                      <a:r>
                        <a:rPr lang="en-US" sz="1100" b="1" dirty="0">
                          <a:solidFill>
                            <a:schemeClr val="tx1"/>
                          </a:solidFill>
                          <a:latin typeface="Arial Narrow"/>
                          <a:ea typeface="Times New Roman"/>
                          <a:cs typeface="Arial Narrow"/>
                        </a:rPr>
                        <a:t>Neutron Source</a:t>
                      </a:r>
                      <a:endParaRPr lang="en-GB" sz="11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solidFill>
                  </a:tcPr>
                </a:tc>
                <a:tc>
                  <a:txBody>
                    <a:bodyPr/>
                    <a:lstStyle/>
                    <a:p>
                      <a:pPr marL="99695">
                        <a:spcBef>
                          <a:spcPts val="600"/>
                        </a:spcBef>
                        <a:spcAft>
                          <a:spcPts val="0"/>
                        </a:spcAft>
                      </a:pPr>
                      <a:r>
                        <a:rPr lang="en-US" sz="1200" b="1" dirty="0">
                          <a:solidFill>
                            <a:schemeClr val="tx1"/>
                          </a:solidFill>
                          <a:latin typeface="Arial Narrow"/>
                          <a:ea typeface="Times New Roman"/>
                          <a:cs typeface="Arial Narrow"/>
                        </a:rPr>
                        <a:t>Core</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solidFill>
                  </a:tcPr>
                </a:tc>
                <a:tc>
                  <a:txBody>
                    <a:bodyPr/>
                    <a:lstStyle/>
                    <a:p>
                      <a:pPr marL="85725">
                        <a:spcBef>
                          <a:spcPts val="600"/>
                        </a:spcBef>
                        <a:spcAft>
                          <a:spcPts val="0"/>
                        </a:spcAft>
                      </a:pPr>
                      <a:r>
                        <a:rPr lang="en-US" sz="1100" b="1" dirty="0">
                          <a:solidFill>
                            <a:schemeClr val="tx1"/>
                          </a:solidFill>
                          <a:latin typeface="Arial Narrow"/>
                          <a:ea typeface="Times New Roman"/>
                          <a:cs typeface="Arial Narrow"/>
                        </a:rPr>
                        <a:t>Purpose</a:t>
                      </a:r>
                      <a:endParaRPr lang="en-GB" sz="11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solidFill>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FEAT</a:t>
                      </a:r>
                      <a:br>
                        <a:rPr lang="en-US" sz="1100" dirty="0">
                          <a:solidFill>
                            <a:schemeClr val="tx1"/>
                          </a:solidFill>
                          <a:latin typeface="Arial Narrow"/>
                          <a:ea typeface="Times New Roman"/>
                          <a:cs typeface="Arial Narrow"/>
                        </a:rPr>
                      </a:br>
                      <a:r>
                        <a:rPr lang="en-US" sz="1100" dirty="0">
                          <a:solidFill>
                            <a:schemeClr val="tx1"/>
                          </a:solidFill>
                          <a:latin typeface="Arial Narrow"/>
                          <a:ea typeface="Times New Roman"/>
                          <a:cs typeface="Arial Narrow"/>
                        </a:rPr>
                        <a:t>(CERN)</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3030">
                        <a:spcBef>
                          <a:spcPts val="600"/>
                        </a:spcBef>
                        <a:spcAft>
                          <a:spcPts val="0"/>
                        </a:spcAft>
                      </a:pPr>
                      <a:r>
                        <a:rPr lang="en-US" sz="1100" dirty="0">
                          <a:solidFill>
                            <a:schemeClr val="tx1"/>
                          </a:solidFill>
                          <a:latin typeface="Arial Narrow"/>
                          <a:ea typeface="Times New Roman"/>
                          <a:cs typeface="Arial Narrow"/>
                        </a:rPr>
                        <a:t>Proton (0.6 to 2.75 </a:t>
                      </a:r>
                      <a:r>
                        <a:rPr lang="en-US" sz="1100" dirty="0" err="1">
                          <a:solidFill>
                            <a:schemeClr val="tx1"/>
                          </a:solidFill>
                          <a:latin typeface="Arial Narrow"/>
                          <a:ea typeface="Times New Roman"/>
                          <a:cs typeface="Arial Narrow"/>
                        </a:rPr>
                        <a:t>GeV</a:t>
                      </a:r>
                      <a:r>
                        <a:rPr lang="en-US" sz="1100" dirty="0">
                          <a:solidFill>
                            <a:schemeClr val="tx1"/>
                          </a:solidFill>
                          <a:latin typeface="Arial Narrow"/>
                          <a:ea typeface="Times New Roman"/>
                          <a:cs typeface="Arial Narrow"/>
                        </a:rPr>
                        <a:t>)</a:t>
                      </a:r>
                      <a:endParaRPr lang="en-GB" sz="1100" dirty="0">
                        <a:solidFill>
                          <a:schemeClr val="tx1"/>
                        </a:solidFill>
                        <a:latin typeface="Arial Narrow"/>
                        <a:ea typeface="Times New Roman"/>
                        <a:cs typeface="Arial Narrow"/>
                      </a:endParaRPr>
                    </a:p>
                    <a:p>
                      <a:pPr marL="113030">
                        <a:spcBef>
                          <a:spcPts val="600"/>
                        </a:spcBef>
                        <a:spcAft>
                          <a:spcPts val="0"/>
                        </a:spcAft>
                      </a:pPr>
                      <a:r>
                        <a:rPr lang="en-US" sz="1100" dirty="0">
                          <a:solidFill>
                            <a:schemeClr val="tx1"/>
                          </a:solidFill>
                          <a:latin typeface="Arial Narrow"/>
                          <a:ea typeface="Times New Roman"/>
                          <a:cs typeface="Arial Narrow"/>
                        </a:rPr>
                        <a:t>(~10</a:t>
                      </a:r>
                      <a:r>
                        <a:rPr lang="en-US" sz="1100" baseline="30000" dirty="0">
                          <a:solidFill>
                            <a:schemeClr val="tx1"/>
                          </a:solidFill>
                          <a:latin typeface="Arial Narrow"/>
                          <a:ea typeface="Times New Roman"/>
                          <a:cs typeface="Arial Narrow"/>
                        </a:rPr>
                        <a:t>10</a:t>
                      </a:r>
                      <a:r>
                        <a:rPr lang="en-US" sz="1100" dirty="0">
                          <a:solidFill>
                            <a:schemeClr val="tx1"/>
                          </a:solidFill>
                          <a:latin typeface="Arial Narrow"/>
                          <a:ea typeface="Times New Roman"/>
                          <a:cs typeface="Arial Narrow"/>
                        </a:rPr>
                        <a:t>p/s)</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Thermal </a:t>
                      </a:r>
                      <a:br>
                        <a:rPr lang="en-US" sz="1200" dirty="0">
                          <a:solidFill>
                            <a:schemeClr val="tx1"/>
                          </a:solidFill>
                          <a:latin typeface="Arial Narrow"/>
                          <a:ea typeface="Times New Roman"/>
                          <a:cs typeface="Arial Narrow"/>
                        </a:rPr>
                      </a:br>
                      <a:r>
                        <a:rPr lang="en-US" sz="1200" dirty="0">
                          <a:solidFill>
                            <a:schemeClr val="tx1"/>
                          </a:solidFill>
                          <a:latin typeface="Arial Narrow"/>
                          <a:ea typeface="Times New Roman"/>
                          <a:cs typeface="Arial Narrow"/>
                        </a:rPr>
                        <a:t>(≈ 1 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Reactor physics of thermal subcritical system (k≈0.9) with spallation source - </a:t>
                      </a:r>
                      <a:r>
                        <a:rPr lang="en-US" sz="1200" b="1" dirty="0">
                          <a:solidFill>
                            <a:schemeClr val="tx1"/>
                          </a:solidFill>
                          <a:latin typeface="Arial Narrow"/>
                          <a:ea typeface="Times New Roman"/>
                          <a:cs typeface="Arial Narrow"/>
                        </a:rPr>
                        <a:t>done </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TARC</a:t>
                      </a:r>
                      <a:br>
                        <a:rPr lang="en-US" sz="1100" dirty="0">
                          <a:solidFill>
                            <a:schemeClr val="tx1"/>
                          </a:solidFill>
                          <a:latin typeface="Arial Narrow"/>
                          <a:ea typeface="Times New Roman"/>
                          <a:cs typeface="Arial Narrow"/>
                        </a:rPr>
                      </a:br>
                      <a:r>
                        <a:rPr lang="en-US" sz="1100" dirty="0">
                          <a:solidFill>
                            <a:schemeClr val="tx1"/>
                          </a:solidFill>
                          <a:latin typeface="Arial Narrow"/>
                          <a:ea typeface="Times New Roman"/>
                          <a:cs typeface="Arial Narrow"/>
                        </a:rPr>
                        <a:t>(CERN)</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100" dirty="0">
                          <a:solidFill>
                            <a:schemeClr val="tx1"/>
                          </a:solidFill>
                          <a:latin typeface="Arial Narrow"/>
                          <a:ea typeface="Times New Roman"/>
                          <a:cs typeface="Arial Narrow"/>
                        </a:rPr>
                        <a:t>Proton (0.6 to </a:t>
                      </a:r>
                      <a:r>
                        <a:rPr lang="en-US" sz="1100" dirty="0" smtClean="0">
                          <a:solidFill>
                            <a:schemeClr val="tx1"/>
                          </a:solidFill>
                          <a:latin typeface="Arial Narrow"/>
                          <a:ea typeface="Times New Roman"/>
                          <a:cs typeface="Arial Narrow"/>
                        </a:rPr>
                        <a:t>3.5 </a:t>
                      </a:r>
                      <a:r>
                        <a:rPr lang="en-US" sz="1100" dirty="0" err="1">
                          <a:solidFill>
                            <a:schemeClr val="tx1"/>
                          </a:solidFill>
                          <a:latin typeface="Arial Narrow"/>
                          <a:ea typeface="Times New Roman"/>
                          <a:cs typeface="Arial Narrow"/>
                        </a:rPr>
                        <a:t>GeV</a:t>
                      </a:r>
                      <a:r>
                        <a:rPr lang="en-US" sz="1100" dirty="0">
                          <a:solidFill>
                            <a:schemeClr val="tx1"/>
                          </a:solidFill>
                          <a:latin typeface="Arial Narrow"/>
                          <a:ea typeface="Times New Roman"/>
                          <a:cs typeface="Arial Narrow"/>
                        </a:rPr>
                        <a:t>)</a:t>
                      </a:r>
                      <a:endParaRPr lang="en-GB" sz="1100" dirty="0">
                        <a:solidFill>
                          <a:schemeClr val="tx1"/>
                        </a:solidFill>
                        <a:latin typeface="Arial Narrow"/>
                        <a:ea typeface="Times New Roman"/>
                        <a:cs typeface="Arial Narrow"/>
                      </a:endParaRPr>
                    </a:p>
                    <a:p>
                      <a:pPr marL="113030">
                        <a:spcBef>
                          <a:spcPts val="600"/>
                        </a:spcBef>
                        <a:spcAft>
                          <a:spcPts val="0"/>
                        </a:spcAft>
                      </a:pPr>
                      <a:r>
                        <a:rPr lang="en-US" sz="1100" dirty="0">
                          <a:solidFill>
                            <a:schemeClr val="tx1"/>
                          </a:solidFill>
                          <a:latin typeface="Arial Narrow"/>
                          <a:ea typeface="Times New Roman"/>
                          <a:cs typeface="Arial Narrow"/>
                        </a:rPr>
                        <a:t>(~10</a:t>
                      </a:r>
                      <a:r>
                        <a:rPr lang="en-US" sz="1100" baseline="30000" dirty="0">
                          <a:solidFill>
                            <a:schemeClr val="tx1"/>
                          </a:solidFill>
                          <a:latin typeface="Arial Narrow"/>
                          <a:ea typeface="Times New Roman"/>
                          <a:cs typeface="Arial Narrow"/>
                        </a:rPr>
                        <a:t>10</a:t>
                      </a:r>
                      <a:r>
                        <a:rPr lang="en-US" sz="1100" dirty="0">
                          <a:solidFill>
                            <a:schemeClr val="tx1"/>
                          </a:solidFill>
                          <a:latin typeface="Arial Narrow"/>
                          <a:ea typeface="Times New Roman"/>
                          <a:cs typeface="Arial Narrow"/>
                        </a:rPr>
                        <a:t>p/s)</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Fast</a:t>
                      </a:r>
                      <a:br>
                        <a:rPr lang="en-US" sz="1200" dirty="0">
                          <a:solidFill>
                            <a:schemeClr val="tx1"/>
                          </a:solidFill>
                          <a:latin typeface="Arial Narrow"/>
                          <a:ea typeface="Times New Roman"/>
                          <a:cs typeface="Arial Narrow"/>
                        </a:rPr>
                      </a:br>
                      <a:r>
                        <a:rPr lang="en-US" sz="1200" dirty="0">
                          <a:solidFill>
                            <a:schemeClr val="tx1"/>
                          </a:solidFill>
                          <a:latin typeface="Arial Narrow"/>
                          <a:ea typeface="Times New Roman"/>
                          <a:cs typeface="Arial Narrow"/>
                        </a:rPr>
                        <a:t>(≈ 1 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Lead slowing down spectrometry and transmutation of LLFP - </a:t>
                      </a:r>
                      <a:r>
                        <a:rPr lang="en-US" sz="1200" b="1" dirty="0">
                          <a:solidFill>
                            <a:schemeClr val="tx1"/>
                          </a:solidFill>
                          <a:latin typeface="Arial Narrow"/>
                          <a:ea typeface="Times New Roman"/>
                          <a:cs typeface="Arial Narrow"/>
                        </a:rPr>
                        <a:t>done </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837">
                <a:tc>
                  <a:txBody>
                    <a:bodyPr/>
                    <a:lstStyle/>
                    <a:p>
                      <a:pPr marL="45720">
                        <a:spcBef>
                          <a:spcPts val="600"/>
                        </a:spcBef>
                        <a:spcAft>
                          <a:spcPts val="0"/>
                        </a:spcAft>
                      </a:pPr>
                      <a:r>
                        <a:rPr lang="en-US" sz="1100" dirty="0">
                          <a:solidFill>
                            <a:schemeClr val="tx1"/>
                          </a:solidFill>
                          <a:latin typeface="Arial Narrow"/>
                          <a:ea typeface="Times New Roman"/>
                          <a:cs typeface="Arial Narrow"/>
                        </a:rPr>
                        <a:t>MUSE </a:t>
                      </a:r>
                      <a:br>
                        <a:rPr lang="en-US" sz="1100" dirty="0">
                          <a:solidFill>
                            <a:schemeClr val="tx1"/>
                          </a:solidFill>
                          <a:latin typeface="Arial Narrow"/>
                          <a:ea typeface="Times New Roman"/>
                          <a:cs typeface="Arial Narrow"/>
                        </a:rPr>
                      </a:br>
                      <a:r>
                        <a:rPr lang="en-US" sz="1100" dirty="0">
                          <a:solidFill>
                            <a:schemeClr val="tx1"/>
                          </a:solidFill>
                          <a:latin typeface="Arial Narrow"/>
                          <a:ea typeface="Times New Roman"/>
                          <a:cs typeface="Arial Narrow"/>
                        </a:rPr>
                        <a:t>(France)</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100" dirty="0">
                          <a:solidFill>
                            <a:schemeClr val="tx1"/>
                          </a:solidFill>
                          <a:latin typeface="Arial Narrow"/>
                          <a:ea typeface="Times New Roman"/>
                          <a:cs typeface="Arial Narrow"/>
                        </a:rPr>
                        <a:t>DT (~10</a:t>
                      </a:r>
                      <a:r>
                        <a:rPr lang="en-US" sz="1100" baseline="30000" dirty="0">
                          <a:solidFill>
                            <a:schemeClr val="tx1"/>
                          </a:solidFill>
                          <a:latin typeface="Arial Narrow"/>
                          <a:ea typeface="Times New Roman"/>
                          <a:cs typeface="Arial Narrow"/>
                        </a:rPr>
                        <a:t>10</a:t>
                      </a:r>
                      <a:r>
                        <a:rPr lang="en-US" sz="1100" dirty="0">
                          <a:solidFill>
                            <a:schemeClr val="tx1"/>
                          </a:solidFill>
                          <a:latin typeface="Arial Narrow"/>
                          <a:ea typeface="Times New Roman"/>
                          <a:cs typeface="Arial Narrow"/>
                        </a:rPr>
                        <a:t>n/s)</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Fast </a:t>
                      </a:r>
                      <a:br>
                        <a:rPr lang="en-US" sz="1200" dirty="0">
                          <a:solidFill>
                            <a:schemeClr val="tx1"/>
                          </a:solidFill>
                          <a:latin typeface="Arial Narrow"/>
                          <a:ea typeface="Times New Roman"/>
                          <a:cs typeface="Arial Narrow"/>
                        </a:rPr>
                      </a:br>
                      <a:r>
                        <a:rPr lang="en-US" sz="1200" dirty="0">
                          <a:solidFill>
                            <a:schemeClr val="tx1"/>
                          </a:solidFill>
                          <a:latin typeface="Arial Narrow"/>
                          <a:ea typeface="Times New Roman"/>
                          <a:cs typeface="Arial Narrow"/>
                        </a:rPr>
                        <a:t>(&lt; 1 kW)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Reactor physics of fast subcritical system - </a:t>
                      </a:r>
                      <a:r>
                        <a:rPr lang="en-US" sz="1200" b="1" dirty="0">
                          <a:solidFill>
                            <a:schemeClr val="tx1"/>
                          </a:solidFill>
                          <a:latin typeface="Arial Narrow"/>
                          <a:ea typeface="Times New Roman"/>
                          <a:cs typeface="Arial Narrow"/>
                        </a:rPr>
                        <a:t>done </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837">
                <a:tc>
                  <a:txBody>
                    <a:bodyPr/>
                    <a:lstStyle/>
                    <a:p>
                      <a:pPr marL="45720">
                        <a:spcBef>
                          <a:spcPts val="600"/>
                        </a:spcBef>
                        <a:spcAft>
                          <a:spcPts val="0"/>
                        </a:spcAft>
                      </a:pPr>
                      <a:r>
                        <a:rPr lang="en-US" sz="1100">
                          <a:solidFill>
                            <a:schemeClr val="tx1"/>
                          </a:solidFill>
                          <a:latin typeface="Arial Narrow"/>
                          <a:ea typeface="Times New Roman"/>
                          <a:cs typeface="Arial Narrow"/>
                        </a:rPr>
                        <a:t>YALINA</a:t>
                      </a:r>
                      <a:br>
                        <a:rPr lang="en-US" sz="1100">
                          <a:solidFill>
                            <a:schemeClr val="tx1"/>
                          </a:solidFill>
                          <a:latin typeface="Arial Narrow"/>
                          <a:ea typeface="Times New Roman"/>
                          <a:cs typeface="Arial Narrow"/>
                        </a:rPr>
                      </a:br>
                      <a:r>
                        <a:rPr lang="en-US" sz="1100">
                          <a:solidFill>
                            <a:schemeClr val="tx1"/>
                          </a:solidFill>
                          <a:latin typeface="Arial Narrow"/>
                          <a:ea typeface="Times New Roman"/>
                          <a:cs typeface="Arial Narrow"/>
                        </a:rPr>
                        <a:t>(Belorus)</a:t>
                      </a:r>
                      <a:endParaRPr lang="en-GB" sz="110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100" dirty="0">
                          <a:solidFill>
                            <a:schemeClr val="tx1"/>
                          </a:solidFill>
                          <a:latin typeface="Arial Narrow"/>
                          <a:ea typeface="Times New Roman"/>
                          <a:cs typeface="Arial Narrow"/>
                        </a:rPr>
                        <a:t>DT (~10</a:t>
                      </a:r>
                      <a:r>
                        <a:rPr lang="en-US" sz="1100" baseline="30000" dirty="0">
                          <a:solidFill>
                            <a:schemeClr val="tx1"/>
                          </a:solidFill>
                          <a:latin typeface="Arial Narrow"/>
                          <a:ea typeface="Times New Roman"/>
                          <a:cs typeface="Arial Narrow"/>
                        </a:rPr>
                        <a:t>10</a:t>
                      </a:r>
                      <a:r>
                        <a:rPr lang="en-US" sz="1100" dirty="0">
                          <a:solidFill>
                            <a:schemeClr val="tx1"/>
                          </a:solidFill>
                          <a:latin typeface="Arial Narrow"/>
                          <a:ea typeface="Times New Roman"/>
                          <a:cs typeface="Arial Narrow"/>
                        </a:rPr>
                        <a:t>n/s)</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Fast </a:t>
                      </a:r>
                      <a:br>
                        <a:rPr lang="en-US" sz="1200" dirty="0">
                          <a:solidFill>
                            <a:schemeClr val="tx1"/>
                          </a:solidFill>
                          <a:latin typeface="Arial Narrow"/>
                          <a:ea typeface="Times New Roman"/>
                          <a:cs typeface="Arial Narrow"/>
                        </a:rPr>
                      </a:br>
                      <a:r>
                        <a:rPr lang="en-US" sz="1200" dirty="0">
                          <a:solidFill>
                            <a:schemeClr val="tx1"/>
                          </a:solidFill>
                          <a:latin typeface="Arial Narrow"/>
                          <a:ea typeface="Times New Roman"/>
                          <a:cs typeface="Arial Narrow"/>
                        </a:rPr>
                        <a:t>(&lt; 1 kW)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Reactor physics of thermal &amp; fast subcritical system - </a:t>
                      </a:r>
                      <a:r>
                        <a:rPr lang="en-US" sz="1200" b="1" dirty="0">
                          <a:solidFill>
                            <a:schemeClr val="tx1"/>
                          </a:solidFill>
                          <a:latin typeface="Arial Narrow"/>
                          <a:ea typeface="Times New Roman"/>
                          <a:cs typeface="Arial Narrow"/>
                        </a:rPr>
                        <a:t>done </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MEGAPIE </a:t>
                      </a:r>
                      <a:r>
                        <a:rPr lang="en-US" sz="1100" dirty="0" smtClean="0">
                          <a:solidFill>
                            <a:schemeClr val="tx1"/>
                          </a:solidFill>
                          <a:latin typeface="Arial Narrow"/>
                          <a:ea typeface="Times New Roman"/>
                          <a:cs typeface="Arial Narrow"/>
                        </a:rPr>
                        <a:t>(Switzerland)</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fi-FI" sz="1100" dirty="0">
                          <a:solidFill>
                            <a:schemeClr val="tx1"/>
                          </a:solidFill>
                          <a:latin typeface="Arial Narrow"/>
                          <a:ea typeface="Times New Roman"/>
                          <a:cs typeface="Arial Narrow"/>
                        </a:rPr>
                        <a:t>Proton (600 Me)</a:t>
                      </a:r>
                      <a:endParaRPr lang="en-GB" sz="1100" dirty="0">
                        <a:solidFill>
                          <a:schemeClr val="tx1"/>
                        </a:solidFill>
                        <a:latin typeface="Arial Narrow"/>
                        <a:ea typeface="Times New Roman"/>
                        <a:cs typeface="Arial Narrow"/>
                      </a:endParaRPr>
                    </a:p>
                    <a:p>
                      <a:pPr marL="113030">
                        <a:spcBef>
                          <a:spcPts val="600"/>
                        </a:spcBef>
                        <a:spcAft>
                          <a:spcPts val="0"/>
                        </a:spcAft>
                      </a:pPr>
                      <a:r>
                        <a:rPr lang="fi-FI" sz="1100" dirty="0">
                          <a:solidFill>
                            <a:schemeClr val="tx1"/>
                          </a:solidFill>
                          <a:latin typeface="Arial Narrow"/>
                          <a:ea typeface="Times New Roman"/>
                          <a:cs typeface="Arial Narrow"/>
                        </a:rPr>
                        <a:t>+ Pb-Bi (1MW)</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Demonstration of 1MW target for short period - </a:t>
                      </a:r>
                      <a:r>
                        <a:rPr lang="en-US" sz="1200" b="1" dirty="0">
                          <a:solidFill>
                            <a:schemeClr val="tx1"/>
                          </a:solidFill>
                          <a:latin typeface="Arial Narrow"/>
                          <a:ea typeface="Times New Roman"/>
                          <a:cs typeface="Arial Narrow"/>
                        </a:rPr>
                        <a:t>done </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TRADE </a:t>
                      </a:r>
                      <a:br>
                        <a:rPr lang="en-US" sz="1100" dirty="0">
                          <a:solidFill>
                            <a:schemeClr val="tx1"/>
                          </a:solidFill>
                          <a:latin typeface="Arial Narrow"/>
                          <a:ea typeface="Times New Roman"/>
                          <a:cs typeface="Arial Narrow"/>
                        </a:rPr>
                      </a:br>
                      <a:r>
                        <a:rPr lang="en-US" sz="1100" dirty="0" smtClean="0">
                          <a:solidFill>
                            <a:schemeClr val="tx1"/>
                          </a:solidFill>
                          <a:latin typeface="Arial Narrow"/>
                          <a:ea typeface="Times New Roman"/>
                          <a:cs typeface="Arial Narrow"/>
                        </a:rPr>
                        <a:t>(Italy)</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US" sz="1100" dirty="0">
                          <a:solidFill>
                            <a:schemeClr val="tx1"/>
                          </a:solidFill>
                          <a:latin typeface="Arial Narrow"/>
                          <a:ea typeface="Times New Roman"/>
                          <a:cs typeface="Arial Narrow"/>
                        </a:rPr>
                        <a:t>Proton (140 </a:t>
                      </a:r>
                      <a:r>
                        <a:rPr lang="en-US" sz="1100" dirty="0" err="1">
                          <a:solidFill>
                            <a:schemeClr val="tx1"/>
                          </a:solidFill>
                          <a:latin typeface="Arial Narrow"/>
                          <a:ea typeface="Times New Roman"/>
                          <a:cs typeface="Arial Narrow"/>
                        </a:rPr>
                        <a:t>MeV</a:t>
                      </a:r>
                      <a:r>
                        <a:rPr lang="en-US" sz="1100" dirty="0">
                          <a:solidFill>
                            <a:schemeClr val="tx1"/>
                          </a:solidFill>
                          <a:latin typeface="Arial Narrow"/>
                          <a:ea typeface="Times New Roman"/>
                          <a:cs typeface="Arial Narrow"/>
                        </a:rPr>
                        <a:t>)</a:t>
                      </a:r>
                      <a:endParaRPr lang="en-GB" sz="1100" dirty="0">
                        <a:solidFill>
                          <a:schemeClr val="tx1"/>
                        </a:solidFill>
                        <a:latin typeface="Arial Narrow"/>
                        <a:ea typeface="Times New Roman"/>
                        <a:cs typeface="Arial Narrow"/>
                      </a:endParaRPr>
                    </a:p>
                    <a:p>
                      <a:pPr marL="113030">
                        <a:spcBef>
                          <a:spcPts val="600"/>
                        </a:spcBef>
                        <a:spcAft>
                          <a:spcPts val="0"/>
                        </a:spcAft>
                      </a:pPr>
                      <a:r>
                        <a:rPr lang="en-US" sz="1100" dirty="0" smtClean="0">
                          <a:solidFill>
                            <a:schemeClr val="tx1"/>
                          </a:solidFill>
                          <a:latin typeface="Arial Narrow"/>
                          <a:ea typeface="Times New Roman"/>
                          <a:cs typeface="Arial Narrow"/>
                        </a:rPr>
                        <a:t>+ </a:t>
                      </a:r>
                      <a:r>
                        <a:rPr lang="en-US" sz="1100" dirty="0">
                          <a:solidFill>
                            <a:schemeClr val="tx1"/>
                          </a:solidFill>
                          <a:latin typeface="Arial Narrow"/>
                          <a:ea typeface="Times New Roman"/>
                          <a:cs typeface="Arial Narrow"/>
                        </a:rPr>
                        <a:t>Ta (40 kW)</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200">
                          <a:solidFill>
                            <a:schemeClr val="tx1"/>
                          </a:solidFill>
                          <a:latin typeface="Arial Narrow"/>
                          <a:ea typeface="Times New Roman"/>
                          <a:cs typeface="Arial Narrow"/>
                        </a:rPr>
                        <a:t>Thermal</a:t>
                      </a:r>
                      <a:br>
                        <a:rPr lang="en-US" sz="1200">
                          <a:solidFill>
                            <a:schemeClr val="tx1"/>
                          </a:solidFill>
                          <a:latin typeface="Arial Narrow"/>
                          <a:ea typeface="Times New Roman"/>
                          <a:cs typeface="Arial Narrow"/>
                        </a:rPr>
                      </a:br>
                      <a:r>
                        <a:rPr lang="en-US" sz="1200">
                          <a:solidFill>
                            <a:schemeClr val="tx1"/>
                          </a:solidFill>
                          <a:latin typeface="Arial Narrow"/>
                          <a:ea typeface="Times New Roman"/>
                          <a:cs typeface="Arial Narrow"/>
                        </a:rPr>
                        <a:t>(200 kW)</a:t>
                      </a:r>
                      <a:endParaRPr lang="en-GB" sz="120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Demonstration of ADS with thermal feedback - </a:t>
                      </a:r>
                      <a:r>
                        <a:rPr lang="en-US" sz="1200" b="1" dirty="0">
                          <a:solidFill>
                            <a:schemeClr val="tx1"/>
                          </a:solidFill>
                          <a:latin typeface="Arial Narrow"/>
                          <a:ea typeface="Times New Roman"/>
                          <a:cs typeface="Arial Narrow"/>
                        </a:rPr>
                        <a:t>cancelled </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TEF-P</a:t>
                      </a:r>
                      <a:br>
                        <a:rPr lang="en-US" sz="1100" dirty="0">
                          <a:solidFill>
                            <a:schemeClr val="tx1"/>
                          </a:solidFill>
                          <a:latin typeface="Arial Narrow"/>
                          <a:ea typeface="Times New Roman"/>
                          <a:cs typeface="Arial Narrow"/>
                        </a:rPr>
                      </a:br>
                      <a:r>
                        <a:rPr lang="en-US" sz="1100" dirty="0" smtClean="0">
                          <a:solidFill>
                            <a:schemeClr val="tx1"/>
                          </a:solidFill>
                          <a:latin typeface="Arial Narrow"/>
                          <a:ea typeface="Times New Roman"/>
                          <a:cs typeface="Arial Narrow"/>
                        </a:rPr>
                        <a:t>(Japan)</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3030">
                        <a:spcBef>
                          <a:spcPts val="600"/>
                        </a:spcBef>
                        <a:spcAft>
                          <a:spcPts val="0"/>
                        </a:spcAft>
                      </a:pPr>
                      <a:r>
                        <a:rPr lang="en-US" sz="1100" dirty="0">
                          <a:solidFill>
                            <a:schemeClr val="tx1"/>
                          </a:solidFill>
                          <a:latin typeface="Arial Narrow"/>
                          <a:ea typeface="Times New Roman"/>
                          <a:cs typeface="Arial Narrow"/>
                        </a:rPr>
                        <a:t>Proton (600 MeV)</a:t>
                      </a:r>
                      <a:endParaRPr lang="en-GB" sz="1100" dirty="0">
                        <a:solidFill>
                          <a:schemeClr val="tx1"/>
                        </a:solidFill>
                        <a:latin typeface="Arial Narrow"/>
                        <a:ea typeface="Times New Roman"/>
                        <a:cs typeface="Arial Narrow"/>
                      </a:endParaRPr>
                    </a:p>
                    <a:p>
                      <a:pPr marL="113030">
                        <a:spcBef>
                          <a:spcPts val="600"/>
                        </a:spcBef>
                        <a:spcAft>
                          <a:spcPts val="0"/>
                        </a:spcAft>
                      </a:pPr>
                      <a:r>
                        <a:rPr lang="en-US" sz="1100" dirty="0">
                          <a:solidFill>
                            <a:schemeClr val="tx1"/>
                          </a:solidFill>
                          <a:latin typeface="Arial Narrow"/>
                          <a:ea typeface="Times New Roman"/>
                          <a:cs typeface="Arial Narrow"/>
                        </a:rPr>
                        <a:t>+ </a:t>
                      </a:r>
                      <a:r>
                        <a:rPr lang="en-US" sz="1100" dirty="0" err="1">
                          <a:solidFill>
                            <a:schemeClr val="tx1"/>
                          </a:solidFill>
                          <a:latin typeface="Arial Narrow"/>
                          <a:ea typeface="Times New Roman"/>
                          <a:cs typeface="Arial Narrow"/>
                        </a:rPr>
                        <a:t>Pb</a:t>
                      </a:r>
                      <a:r>
                        <a:rPr lang="en-US" sz="1100" dirty="0">
                          <a:solidFill>
                            <a:schemeClr val="tx1"/>
                          </a:solidFill>
                          <a:latin typeface="Arial Narrow"/>
                          <a:ea typeface="Times New Roman"/>
                          <a:cs typeface="Arial Narrow"/>
                        </a:rPr>
                        <a:t>-Bi (10W, ~10</a:t>
                      </a:r>
                      <a:r>
                        <a:rPr lang="en-US" sz="1100" baseline="30000" dirty="0">
                          <a:solidFill>
                            <a:schemeClr val="tx1"/>
                          </a:solidFill>
                          <a:latin typeface="Arial Narrow"/>
                          <a:ea typeface="Times New Roman"/>
                          <a:cs typeface="Arial Narrow"/>
                        </a:rPr>
                        <a:t>12</a:t>
                      </a:r>
                      <a:r>
                        <a:rPr lang="en-US" sz="1100" dirty="0">
                          <a:solidFill>
                            <a:schemeClr val="tx1"/>
                          </a:solidFill>
                          <a:latin typeface="Arial Narrow"/>
                          <a:ea typeface="Times New Roman"/>
                          <a:cs typeface="Arial Narrow"/>
                        </a:rPr>
                        <a:t>n/s)</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Fast</a:t>
                      </a:r>
                      <a:br>
                        <a:rPr lang="en-US" sz="1200" dirty="0">
                          <a:solidFill>
                            <a:schemeClr val="tx1"/>
                          </a:solidFill>
                          <a:latin typeface="Arial Narrow"/>
                          <a:ea typeface="Times New Roman"/>
                          <a:cs typeface="Arial Narrow"/>
                        </a:rPr>
                      </a:br>
                      <a:r>
                        <a:rPr lang="en-US" sz="1200" dirty="0">
                          <a:solidFill>
                            <a:schemeClr val="tx1"/>
                          </a:solidFill>
                          <a:latin typeface="Arial Narrow"/>
                          <a:ea typeface="Times New Roman"/>
                          <a:cs typeface="Arial Narrow"/>
                        </a:rPr>
                        <a:t>(&lt; 1 kW)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Coupling of fast subcritical system with spallation source including MA fuelled configuration </a:t>
                      </a:r>
                      <a:r>
                        <a:rPr lang="en-US" sz="1200" dirty="0" smtClean="0">
                          <a:solidFill>
                            <a:schemeClr val="tx1"/>
                          </a:solidFill>
                          <a:latin typeface="Arial Narrow"/>
                          <a:ea typeface="Times New Roman"/>
                          <a:cs typeface="Arial Narrow"/>
                        </a:rPr>
                        <a:t>– </a:t>
                      </a:r>
                      <a:br>
                        <a:rPr lang="en-US" sz="1200" dirty="0" smtClean="0">
                          <a:solidFill>
                            <a:schemeClr val="tx1"/>
                          </a:solidFill>
                          <a:latin typeface="Arial Narrow"/>
                          <a:ea typeface="Times New Roman"/>
                          <a:cs typeface="Arial Narrow"/>
                        </a:rPr>
                      </a:br>
                      <a:r>
                        <a:rPr lang="en-US" sz="1200" b="1" dirty="0" smtClean="0">
                          <a:solidFill>
                            <a:schemeClr val="tx1"/>
                          </a:solidFill>
                          <a:latin typeface="Arial Narrow"/>
                          <a:ea typeface="Times New Roman"/>
                          <a:cs typeface="Arial Narrow"/>
                        </a:rPr>
                        <a:t>reactivated</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SAD</a:t>
                      </a:r>
                      <a:br>
                        <a:rPr lang="en-US" sz="1100" dirty="0">
                          <a:solidFill>
                            <a:schemeClr val="tx1"/>
                          </a:solidFill>
                          <a:latin typeface="Arial Narrow"/>
                          <a:ea typeface="Times New Roman"/>
                          <a:cs typeface="Arial Narrow"/>
                        </a:rPr>
                      </a:br>
                      <a:r>
                        <a:rPr lang="en-US" sz="1100" dirty="0" smtClean="0">
                          <a:solidFill>
                            <a:schemeClr val="tx1"/>
                          </a:solidFill>
                          <a:latin typeface="Arial Narrow"/>
                          <a:ea typeface="Times New Roman"/>
                          <a:cs typeface="Arial Narrow"/>
                        </a:rPr>
                        <a:t>(Russia)</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3030">
                        <a:spcBef>
                          <a:spcPts val="600"/>
                        </a:spcBef>
                        <a:spcAft>
                          <a:spcPts val="0"/>
                        </a:spcAft>
                      </a:pPr>
                      <a:r>
                        <a:rPr lang="en-GB" sz="1100">
                          <a:solidFill>
                            <a:schemeClr val="tx1"/>
                          </a:solidFill>
                          <a:latin typeface="Arial Narrow"/>
                          <a:ea typeface="Times New Roman"/>
                          <a:cs typeface="Arial Narrow"/>
                        </a:rPr>
                        <a:t>Proton (660 MeV)</a:t>
                      </a:r>
                    </a:p>
                    <a:p>
                      <a:pPr marL="113030">
                        <a:spcBef>
                          <a:spcPts val="600"/>
                        </a:spcBef>
                        <a:spcAft>
                          <a:spcPts val="0"/>
                        </a:spcAft>
                      </a:pPr>
                      <a:r>
                        <a:rPr lang="en-GB" sz="1100">
                          <a:solidFill>
                            <a:schemeClr val="tx1"/>
                          </a:solidFill>
                          <a:latin typeface="Arial Narrow"/>
                          <a:ea typeface="Times New Roman"/>
                          <a:cs typeface="Arial Narrow"/>
                        </a:rPr>
                        <a:t>+ Pb-Bi (1 kW)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Fast</a:t>
                      </a:r>
                      <a:br>
                        <a:rPr lang="en-US" sz="1200" dirty="0">
                          <a:solidFill>
                            <a:schemeClr val="tx1"/>
                          </a:solidFill>
                          <a:latin typeface="Arial Narrow"/>
                          <a:ea typeface="Times New Roman"/>
                          <a:cs typeface="Arial Narrow"/>
                        </a:rPr>
                      </a:br>
                      <a:r>
                        <a:rPr lang="en-US" sz="1200" dirty="0">
                          <a:solidFill>
                            <a:schemeClr val="tx1"/>
                          </a:solidFill>
                          <a:latin typeface="Arial Narrow"/>
                          <a:ea typeface="Times New Roman"/>
                          <a:cs typeface="Arial Narrow"/>
                        </a:rPr>
                        <a:t>(20 kW)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Coupling of fast subcritical system with spallation source - </a:t>
                      </a:r>
                      <a:r>
                        <a:rPr lang="en-US" sz="1200" b="1" dirty="0" smtClean="0">
                          <a:solidFill>
                            <a:schemeClr val="tx1"/>
                          </a:solidFill>
                          <a:latin typeface="Arial Narrow"/>
                          <a:ea typeface="Times New Roman"/>
                          <a:cs typeface="Arial Narrow"/>
                        </a:rPr>
                        <a:t>cancelled </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TEF-T</a:t>
                      </a:r>
                      <a:br>
                        <a:rPr lang="en-US" sz="1100" dirty="0">
                          <a:solidFill>
                            <a:schemeClr val="tx1"/>
                          </a:solidFill>
                          <a:latin typeface="Arial Narrow"/>
                          <a:ea typeface="Times New Roman"/>
                          <a:cs typeface="Arial Narrow"/>
                        </a:rPr>
                      </a:br>
                      <a:r>
                        <a:rPr lang="en-US" sz="1100" dirty="0" smtClean="0">
                          <a:solidFill>
                            <a:schemeClr val="tx1"/>
                          </a:solidFill>
                          <a:latin typeface="Arial Narrow"/>
                          <a:ea typeface="Times New Roman"/>
                          <a:cs typeface="Arial Narrow"/>
                        </a:rPr>
                        <a:t>(Japan)</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3030">
                        <a:spcBef>
                          <a:spcPts val="600"/>
                        </a:spcBef>
                        <a:spcAft>
                          <a:spcPts val="0"/>
                        </a:spcAft>
                      </a:pPr>
                      <a:r>
                        <a:rPr lang="en-GB" sz="1100" dirty="0">
                          <a:solidFill>
                            <a:schemeClr val="tx1"/>
                          </a:solidFill>
                          <a:latin typeface="Arial Narrow"/>
                          <a:ea typeface="Times New Roman"/>
                          <a:cs typeface="Arial Narrow"/>
                        </a:rPr>
                        <a:t>Proton (600 MeV)</a:t>
                      </a:r>
                    </a:p>
                    <a:p>
                      <a:pPr marL="113030">
                        <a:spcBef>
                          <a:spcPts val="600"/>
                        </a:spcBef>
                        <a:spcAft>
                          <a:spcPts val="0"/>
                        </a:spcAft>
                      </a:pPr>
                      <a:r>
                        <a:rPr lang="en-GB" sz="1100" dirty="0">
                          <a:solidFill>
                            <a:schemeClr val="tx1"/>
                          </a:solidFill>
                          <a:latin typeface="Arial Narrow"/>
                          <a:ea typeface="Times New Roman"/>
                          <a:cs typeface="Arial Narrow"/>
                        </a:rPr>
                        <a:t>+ </a:t>
                      </a:r>
                      <a:r>
                        <a:rPr lang="en-GB" sz="1100" dirty="0" err="1">
                          <a:solidFill>
                            <a:schemeClr val="tx1"/>
                          </a:solidFill>
                          <a:latin typeface="Arial Narrow"/>
                          <a:ea typeface="Times New Roman"/>
                          <a:cs typeface="Arial Narrow"/>
                        </a:rPr>
                        <a:t>Pb</a:t>
                      </a:r>
                      <a:r>
                        <a:rPr lang="en-GB" sz="1100" dirty="0">
                          <a:solidFill>
                            <a:schemeClr val="tx1"/>
                          </a:solidFill>
                          <a:latin typeface="Arial Narrow"/>
                          <a:ea typeface="Times New Roman"/>
                          <a:cs typeface="Arial Narrow"/>
                        </a:rPr>
                        <a:t>-Bi (200 kW)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Dedicated facility for demonstration and accumulation of material data base for long term </a:t>
                      </a:r>
                      <a:r>
                        <a:rPr lang="en-US" sz="1200" dirty="0" smtClean="0">
                          <a:solidFill>
                            <a:schemeClr val="tx1"/>
                          </a:solidFill>
                          <a:latin typeface="Arial Narrow"/>
                          <a:ea typeface="Times New Roman"/>
                          <a:cs typeface="Arial Narrow"/>
                        </a:rPr>
                        <a:t>– </a:t>
                      </a:r>
                      <a:br>
                        <a:rPr lang="en-US" sz="1200" dirty="0" smtClean="0">
                          <a:solidFill>
                            <a:schemeClr val="tx1"/>
                          </a:solidFill>
                          <a:latin typeface="Arial Narrow"/>
                          <a:ea typeface="Times New Roman"/>
                          <a:cs typeface="Arial Narrow"/>
                        </a:rPr>
                      </a:br>
                      <a:r>
                        <a:rPr lang="en-US" sz="1200" b="1" dirty="0" smtClean="0">
                          <a:solidFill>
                            <a:schemeClr val="tx1"/>
                          </a:solidFill>
                          <a:latin typeface="Arial Narrow"/>
                          <a:ea typeface="Times New Roman"/>
                          <a:cs typeface="Arial Narrow"/>
                        </a:rPr>
                        <a:t>reactivated</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26720">
                <a:tc>
                  <a:txBody>
                    <a:bodyPr/>
                    <a:lstStyle/>
                    <a:p>
                      <a:pPr marL="45720">
                        <a:spcBef>
                          <a:spcPts val="600"/>
                        </a:spcBef>
                        <a:spcAft>
                          <a:spcPts val="0"/>
                        </a:spcAft>
                      </a:pPr>
                      <a:r>
                        <a:rPr lang="en-US" sz="1100" dirty="0">
                          <a:solidFill>
                            <a:schemeClr val="tx1"/>
                          </a:solidFill>
                          <a:latin typeface="Arial Narrow"/>
                          <a:ea typeface="Times New Roman"/>
                          <a:cs typeface="Arial Narrow"/>
                        </a:rPr>
                        <a:t>MYRRHA</a:t>
                      </a:r>
                      <a:br>
                        <a:rPr lang="en-US" sz="1100" dirty="0">
                          <a:solidFill>
                            <a:schemeClr val="tx1"/>
                          </a:solidFill>
                          <a:latin typeface="Arial Narrow"/>
                          <a:ea typeface="Times New Roman"/>
                          <a:cs typeface="Arial Narrow"/>
                        </a:rPr>
                      </a:br>
                      <a:r>
                        <a:rPr lang="en-US" sz="1100" dirty="0" smtClean="0">
                          <a:solidFill>
                            <a:schemeClr val="tx1"/>
                          </a:solidFill>
                          <a:latin typeface="Arial Narrow"/>
                          <a:ea typeface="Times New Roman"/>
                          <a:cs typeface="Arial Narrow"/>
                        </a:rPr>
                        <a:t>(Belgium)</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3030">
                        <a:spcBef>
                          <a:spcPts val="600"/>
                        </a:spcBef>
                        <a:spcAft>
                          <a:spcPts val="0"/>
                        </a:spcAft>
                      </a:pPr>
                      <a:r>
                        <a:rPr lang="en-GB" sz="1100" dirty="0">
                          <a:solidFill>
                            <a:schemeClr val="tx1"/>
                          </a:solidFill>
                          <a:latin typeface="Arial Narrow"/>
                          <a:ea typeface="Times New Roman"/>
                          <a:cs typeface="Arial Narrow"/>
                        </a:rPr>
                        <a:t>Proton </a:t>
                      </a:r>
                      <a:r>
                        <a:rPr lang="en-GB" sz="1100" dirty="0" smtClean="0">
                          <a:solidFill>
                            <a:schemeClr val="tx1"/>
                          </a:solidFill>
                          <a:latin typeface="Arial Narrow"/>
                          <a:ea typeface="Times New Roman"/>
                          <a:cs typeface="Arial Narrow"/>
                        </a:rPr>
                        <a:t>(600 </a:t>
                      </a:r>
                      <a:r>
                        <a:rPr lang="en-GB" sz="1100" dirty="0">
                          <a:solidFill>
                            <a:schemeClr val="tx1"/>
                          </a:solidFill>
                          <a:latin typeface="Arial Narrow"/>
                          <a:ea typeface="Times New Roman"/>
                          <a:cs typeface="Arial Narrow"/>
                        </a:rPr>
                        <a:t>MeV)</a:t>
                      </a:r>
                    </a:p>
                    <a:p>
                      <a:pPr marL="113030">
                        <a:spcBef>
                          <a:spcPts val="600"/>
                        </a:spcBef>
                        <a:spcAft>
                          <a:spcPts val="0"/>
                        </a:spcAft>
                      </a:pPr>
                      <a:r>
                        <a:rPr lang="en-GB" sz="1100" dirty="0">
                          <a:solidFill>
                            <a:schemeClr val="tx1"/>
                          </a:solidFill>
                          <a:latin typeface="Arial Narrow"/>
                          <a:ea typeface="Times New Roman"/>
                          <a:cs typeface="Arial Narrow"/>
                        </a:rPr>
                        <a:t>+ </a:t>
                      </a:r>
                      <a:r>
                        <a:rPr lang="en-GB" sz="1100" dirty="0" err="1">
                          <a:solidFill>
                            <a:schemeClr val="tx1"/>
                          </a:solidFill>
                          <a:latin typeface="Arial Narrow"/>
                          <a:ea typeface="Times New Roman"/>
                          <a:cs typeface="Arial Narrow"/>
                        </a:rPr>
                        <a:t>Pb</a:t>
                      </a:r>
                      <a:r>
                        <a:rPr lang="en-GB" sz="1100" dirty="0">
                          <a:solidFill>
                            <a:schemeClr val="tx1"/>
                          </a:solidFill>
                          <a:latin typeface="Arial Narrow"/>
                          <a:ea typeface="Times New Roman"/>
                          <a:cs typeface="Arial Narrow"/>
                        </a:rPr>
                        <a:t>-Bi (</a:t>
                      </a:r>
                      <a:r>
                        <a:rPr lang="en-GB" sz="1100" dirty="0" smtClean="0">
                          <a:solidFill>
                            <a:schemeClr val="tx1"/>
                          </a:solidFill>
                          <a:latin typeface="Arial Narrow"/>
                          <a:ea typeface="Times New Roman"/>
                          <a:cs typeface="Arial Narrow"/>
                        </a:rPr>
                        <a:t>1.8 </a:t>
                      </a:r>
                      <a:r>
                        <a:rPr lang="en-GB" sz="1100" dirty="0">
                          <a:solidFill>
                            <a:schemeClr val="tx1"/>
                          </a:solidFill>
                          <a:latin typeface="Arial Narrow"/>
                          <a:ea typeface="Times New Roman"/>
                          <a:cs typeface="Arial Narrow"/>
                        </a:rPr>
                        <a:t>MW)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99695">
                        <a:spcBef>
                          <a:spcPts val="600"/>
                        </a:spcBef>
                        <a:spcAft>
                          <a:spcPts val="0"/>
                        </a:spcAft>
                      </a:pPr>
                      <a:r>
                        <a:rPr lang="en-US" sz="1200" dirty="0">
                          <a:solidFill>
                            <a:schemeClr val="tx1"/>
                          </a:solidFill>
                          <a:latin typeface="Arial Narrow"/>
                          <a:ea typeface="Times New Roman"/>
                          <a:cs typeface="Arial Narrow"/>
                        </a:rPr>
                        <a:t>Fast</a:t>
                      </a:r>
                      <a:br>
                        <a:rPr lang="en-US" sz="1200" dirty="0">
                          <a:solidFill>
                            <a:schemeClr val="tx1"/>
                          </a:solidFill>
                          <a:latin typeface="Arial Narrow"/>
                          <a:ea typeface="Times New Roman"/>
                          <a:cs typeface="Arial Narrow"/>
                        </a:rPr>
                      </a:br>
                      <a:r>
                        <a:rPr lang="en-US" sz="1200" dirty="0">
                          <a:solidFill>
                            <a:schemeClr val="tx1"/>
                          </a:solidFill>
                          <a:latin typeface="Arial Narrow"/>
                          <a:ea typeface="Times New Roman"/>
                          <a:cs typeface="Arial Narrow"/>
                        </a:rPr>
                        <a:t>(60 MW)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85725">
                        <a:spcBef>
                          <a:spcPts val="600"/>
                        </a:spcBef>
                        <a:spcAft>
                          <a:spcPts val="0"/>
                        </a:spcAft>
                      </a:pPr>
                      <a:r>
                        <a:rPr lang="en-US" sz="1200" dirty="0">
                          <a:solidFill>
                            <a:schemeClr val="tx1"/>
                          </a:solidFill>
                          <a:latin typeface="Arial Narrow"/>
                          <a:ea typeface="Times New Roman"/>
                          <a:cs typeface="Arial Narrow"/>
                        </a:rPr>
                        <a:t>Experimental ADS </a:t>
                      </a:r>
                      <a:r>
                        <a:rPr lang="en-US" sz="1200" dirty="0" smtClean="0">
                          <a:solidFill>
                            <a:schemeClr val="tx1"/>
                          </a:solidFill>
                          <a:latin typeface="Arial Narrow"/>
                          <a:ea typeface="Times New Roman"/>
                          <a:cs typeface="Arial Narrow"/>
                        </a:rPr>
                        <a:t>– </a:t>
                      </a:r>
                      <a:r>
                        <a:rPr lang="en-US" sz="1200" b="1" dirty="0" smtClean="0">
                          <a:solidFill>
                            <a:schemeClr val="tx1"/>
                          </a:solidFill>
                          <a:latin typeface="Arial Narrow"/>
                          <a:ea typeface="Times New Roman"/>
                          <a:cs typeface="Arial Narrow"/>
                        </a:rPr>
                        <a:t>under design, not fully funded, 2025?</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14117">
                <a:tc>
                  <a:txBody>
                    <a:bodyPr/>
                    <a:lstStyle/>
                    <a:p>
                      <a:pPr marL="45720">
                        <a:spcBef>
                          <a:spcPts val="600"/>
                        </a:spcBef>
                        <a:spcAft>
                          <a:spcPts val="0"/>
                        </a:spcAft>
                      </a:pPr>
                      <a:r>
                        <a:rPr lang="en-GB" sz="1100" dirty="0" smtClean="0">
                          <a:solidFill>
                            <a:schemeClr val="tx1"/>
                          </a:solidFill>
                          <a:latin typeface="Arial Narrow"/>
                          <a:ea typeface="Times New Roman"/>
                          <a:cs typeface="Arial Narrow"/>
                        </a:rPr>
                        <a:t>CADS</a:t>
                      </a:r>
                      <a:br>
                        <a:rPr lang="en-GB" sz="1100" dirty="0" smtClean="0">
                          <a:solidFill>
                            <a:schemeClr val="tx1"/>
                          </a:solidFill>
                          <a:latin typeface="Arial Narrow"/>
                          <a:ea typeface="Times New Roman"/>
                          <a:cs typeface="Arial Narrow"/>
                        </a:rPr>
                      </a:br>
                      <a:r>
                        <a:rPr lang="en-GB" sz="1100" dirty="0" smtClean="0">
                          <a:solidFill>
                            <a:schemeClr val="tx1"/>
                          </a:solidFill>
                          <a:latin typeface="Arial Narrow"/>
                          <a:ea typeface="Times New Roman"/>
                          <a:cs typeface="Arial Narrow"/>
                        </a:rPr>
                        <a:t>(China)</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3030">
                        <a:spcBef>
                          <a:spcPts val="600"/>
                        </a:spcBef>
                        <a:spcAft>
                          <a:spcPts val="0"/>
                        </a:spcAft>
                      </a:pPr>
                      <a:r>
                        <a:rPr lang="en-GB" sz="1100" dirty="0" smtClean="0">
                          <a:solidFill>
                            <a:schemeClr val="tx1"/>
                          </a:solidFill>
                          <a:latin typeface="Arial Narrow"/>
                          <a:ea typeface="Times New Roman"/>
                          <a:cs typeface="Arial Narrow"/>
                        </a:rPr>
                        <a:t>Protons (0.6 – 1.5 </a:t>
                      </a:r>
                      <a:r>
                        <a:rPr lang="en-GB" sz="1100" dirty="0" err="1" smtClean="0">
                          <a:solidFill>
                            <a:schemeClr val="tx1"/>
                          </a:solidFill>
                          <a:latin typeface="Arial Narrow"/>
                          <a:ea typeface="Times New Roman"/>
                          <a:cs typeface="Arial Narrow"/>
                        </a:rPr>
                        <a:t>GeV</a:t>
                      </a:r>
                      <a:r>
                        <a:rPr lang="en-GB" sz="1100" dirty="0" smtClean="0">
                          <a:solidFill>
                            <a:schemeClr val="tx1"/>
                          </a:solidFill>
                          <a:latin typeface="Arial Narrow"/>
                          <a:ea typeface="Times New Roman"/>
                          <a:cs typeface="Arial Narrow"/>
                        </a:rPr>
                        <a:t>)</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99695">
                        <a:spcBef>
                          <a:spcPts val="600"/>
                        </a:spcBef>
                        <a:spcAft>
                          <a:spcPts val="0"/>
                        </a:spcAft>
                      </a:pPr>
                      <a:r>
                        <a:rPr lang="en-GB" sz="1200" dirty="0" smtClean="0">
                          <a:solidFill>
                            <a:schemeClr val="tx1"/>
                          </a:solidFill>
                          <a:latin typeface="Arial Narrow"/>
                          <a:ea typeface="Times New Roman"/>
                          <a:cs typeface="Arial Narrow"/>
                        </a:rPr>
                        <a:t>Fast (100–&gt;1000MW)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85725">
                        <a:spcBef>
                          <a:spcPts val="600"/>
                        </a:spcBef>
                        <a:spcAft>
                          <a:spcPts val="0"/>
                        </a:spcAft>
                      </a:pPr>
                      <a:r>
                        <a:rPr lang="en-GB" sz="1200" b="1" dirty="0" smtClean="0">
                          <a:solidFill>
                            <a:schemeClr val="tx1"/>
                          </a:solidFill>
                          <a:latin typeface="Arial Narrow"/>
                          <a:ea typeface="Times New Roman"/>
                          <a:cs typeface="Arial Narrow"/>
                        </a:rPr>
                        <a:t>Four phase project: 2011 – 2032</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14117">
                <a:tc>
                  <a:txBody>
                    <a:bodyPr/>
                    <a:lstStyle/>
                    <a:p>
                      <a:pPr marL="45720">
                        <a:spcBef>
                          <a:spcPts val="600"/>
                        </a:spcBef>
                        <a:spcAft>
                          <a:spcPts val="0"/>
                        </a:spcAft>
                      </a:pPr>
                      <a:r>
                        <a:rPr lang="en-GB" sz="1100" dirty="0" smtClean="0">
                          <a:solidFill>
                            <a:schemeClr val="tx1"/>
                          </a:solidFill>
                          <a:latin typeface="Arial Narrow"/>
                          <a:ea typeface="Times New Roman"/>
                          <a:cs typeface="Arial Narrow"/>
                        </a:rPr>
                        <a:t>U-ADS (Ukraine)</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13030">
                        <a:spcBef>
                          <a:spcPts val="600"/>
                        </a:spcBef>
                        <a:spcAft>
                          <a:spcPts val="0"/>
                        </a:spcAft>
                      </a:pPr>
                      <a:r>
                        <a:rPr lang="en-GB" sz="1100" dirty="0" smtClean="0">
                          <a:solidFill>
                            <a:schemeClr val="tx1"/>
                          </a:solidFill>
                          <a:latin typeface="Arial Narrow"/>
                          <a:ea typeface="Times New Roman"/>
                          <a:cs typeface="Arial Narrow"/>
                        </a:rPr>
                        <a:t>Electrons</a:t>
                      </a:r>
                      <a:r>
                        <a:rPr lang="en-GB" sz="1100" baseline="0" dirty="0" smtClean="0">
                          <a:solidFill>
                            <a:schemeClr val="tx1"/>
                          </a:solidFill>
                          <a:latin typeface="Arial Narrow"/>
                          <a:ea typeface="Times New Roman"/>
                          <a:cs typeface="Arial Narrow"/>
                        </a:rPr>
                        <a:t> (100 MeV)</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9695">
                        <a:spcBef>
                          <a:spcPts val="600"/>
                        </a:spcBef>
                        <a:spcAft>
                          <a:spcPts val="0"/>
                        </a:spcAft>
                      </a:pPr>
                      <a:r>
                        <a:rPr lang="en-GB" sz="1200" dirty="0" smtClean="0">
                          <a:solidFill>
                            <a:schemeClr val="tx1"/>
                          </a:solidFill>
                          <a:latin typeface="Arial Narrow"/>
                          <a:ea typeface="Times New Roman"/>
                          <a:cs typeface="Arial Narrow"/>
                        </a:rPr>
                        <a:t>100 kW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85725" marR="0" lvl="1" indent="0" algn="l" defTabSz="457200" rtl="0" eaLnBrk="1" fontAlgn="auto" latinLnBrk="0" hangingPunct="1">
                        <a:lnSpc>
                          <a:spcPct val="100000"/>
                        </a:lnSpc>
                        <a:spcBef>
                          <a:spcPts val="600"/>
                        </a:spcBef>
                        <a:spcAft>
                          <a:spcPts val="0"/>
                        </a:spcAft>
                        <a:buClrTx/>
                        <a:buSzTx/>
                        <a:buFontTx/>
                        <a:buNone/>
                        <a:tabLst/>
                        <a:defRPr/>
                      </a:pPr>
                      <a:r>
                        <a:rPr lang="en-GB" sz="1500" dirty="0" smtClean="0"/>
                        <a:t>Uranium-based ADS </a:t>
                      </a:r>
                      <a:r>
                        <a:rPr lang="en-GB" sz="1500" b="0" dirty="0" smtClean="0">
                          <a:solidFill>
                            <a:schemeClr val="tx1"/>
                          </a:solidFill>
                        </a:rPr>
                        <a:t>prototype (KIPT) </a:t>
                      </a:r>
                      <a:r>
                        <a:rPr lang="en-GB" sz="1500" b="1" dirty="0" smtClean="0">
                          <a:solidFill>
                            <a:schemeClr val="tx1"/>
                          </a:solidFill>
                        </a:rPr>
                        <a:t>Status??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14117">
                <a:tc>
                  <a:txBody>
                    <a:bodyPr/>
                    <a:lstStyle/>
                    <a:p>
                      <a:pPr marL="45720">
                        <a:spcBef>
                          <a:spcPts val="600"/>
                        </a:spcBef>
                        <a:spcAft>
                          <a:spcPts val="0"/>
                        </a:spcAft>
                      </a:pPr>
                      <a:r>
                        <a:rPr lang="en-GB" sz="1100" dirty="0" smtClean="0">
                          <a:solidFill>
                            <a:schemeClr val="tx1"/>
                          </a:solidFill>
                          <a:latin typeface="Arial Narrow"/>
                          <a:ea typeface="Times New Roman"/>
                          <a:cs typeface="Arial Narrow"/>
                        </a:rPr>
                        <a:t>ADS (Russia)</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113030">
                        <a:spcBef>
                          <a:spcPts val="600"/>
                        </a:spcBef>
                        <a:spcAft>
                          <a:spcPts val="0"/>
                        </a:spcAft>
                      </a:pPr>
                      <a:r>
                        <a:rPr lang="en-GB" sz="1100" dirty="0" smtClean="0">
                          <a:solidFill>
                            <a:schemeClr val="tx1"/>
                          </a:solidFill>
                          <a:latin typeface="Arial Narrow"/>
                          <a:ea typeface="Times New Roman"/>
                          <a:cs typeface="Arial Narrow"/>
                        </a:rPr>
                        <a:t>Protons (250-500</a:t>
                      </a:r>
                      <a:r>
                        <a:rPr lang="en-GB" sz="1100" baseline="0" dirty="0" smtClean="0">
                          <a:solidFill>
                            <a:schemeClr val="tx1"/>
                          </a:solidFill>
                          <a:latin typeface="Arial Narrow"/>
                          <a:ea typeface="Times New Roman"/>
                          <a:cs typeface="Arial Narrow"/>
                        </a:rPr>
                        <a:t> MeV)</a:t>
                      </a:r>
                      <a:endParaRPr lang="en-GB" sz="11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99695">
                        <a:spcBef>
                          <a:spcPts val="600"/>
                        </a:spcBef>
                        <a:spcAft>
                          <a:spcPts val="0"/>
                        </a:spcAft>
                      </a:pPr>
                      <a:r>
                        <a:rPr lang="en-GB" sz="1200" dirty="0" smtClean="0">
                          <a:solidFill>
                            <a:schemeClr val="tx1"/>
                          </a:solidFill>
                          <a:latin typeface="Arial Narrow"/>
                          <a:ea typeface="Times New Roman"/>
                          <a:cs typeface="Arial Narrow"/>
                        </a:rPr>
                        <a:t>1-5 MW</a:t>
                      </a:r>
                      <a:endParaRPr lang="en-GB" sz="1200"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85725">
                        <a:spcBef>
                          <a:spcPts val="600"/>
                        </a:spcBef>
                        <a:spcAft>
                          <a:spcPts val="0"/>
                        </a:spcAft>
                      </a:pPr>
                      <a:r>
                        <a:rPr lang="en-GB" sz="1200" b="1" dirty="0" smtClean="0">
                          <a:solidFill>
                            <a:schemeClr val="tx1"/>
                          </a:solidFill>
                          <a:latin typeface="Arial Narrow"/>
                          <a:ea typeface="Times New Roman"/>
                          <a:cs typeface="Arial Narrow"/>
                        </a:rPr>
                        <a:t>Using an existing facility at </a:t>
                      </a:r>
                      <a:r>
                        <a:rPr lang="en-GB" sz="1200" b="1" dirty="0" err="1" smtClean="0">
                          <a:solidFill>
                            <a:schemeClr val="tx1"/>
                          </a:solidFill>
                          <a:latin typeface="Arial Narrow"/>
                          <a:ea typeface="Times New Roman"/>
                          <a:cs typeface="Arial Narrow"/>
                        </a:rPr>
                        <a:t>Troitsk</a:t>
                      </a:r>
                      <a:r>
                        <a:rPr lang="en-GB" sz="1200" b="1" dirty="0" smtClean="0">
                          <a:solidFill>
                            <a:schemeClr val="tx1"/>
                          </a:solidFill>
                          <a:latin typeface="Arial Narrow"/>
                          <a:ea typeface="Times New Roman"/>
                          <a:cs typeface="Arial Narrow"/>
                        </a:rPr>
                        <a:t> – under consideration promoted by </a:t>
                      </a:r>
                      <a:r>
                        <a:rPr lang="en-GB" sz="1200" b="1" dirty="0" err="1" smtClean="0">
                          <a:solidFill>
                            <a:schemeClr val="tx1"/>
                          </a:solidFill>
                          <a:latin typeface="Arial Narrow"/>
                          <a:ea typeface="Times New Roman"/>
                          <a:cs typeface="Arial Narrow"/>
                        </a:rPr>
                        <a:t>iThEC</a:t>
                      </a:r>
                      <a:endParaRPr lang="en-GB" sz="1200" b="1" dirty="0">
                        <a:solidFill>
                          <a:schemeClr val="tx1"/>
                        </a:solidFill>
                        <a:latin typeface="Arial Narrow"/>
                        <a:ea typeface="Times New Roman"/>
                        <a:cs typeface="Arial Narrow"/>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3" name="Slide Number Placeholder 2"/>
          <p:cNvSpPr>
            <a:spLocks noGrp="1"/>
          </p:cNvSpPr>
          <p:nvPr>
            <p:ph type="sldNum" sz="quarter" idx="12"/>
          </p:nvPr>
        </p:nvSpPr>
        <p:spPr/>
        <p:txBody>
          <a:bodyPr/>
          <a:lstStyle/>
          <a:p>
            <a:fld id="{586F6B35-6398-A748-829C-F245F8841996}" type="slidenum">
              <a:rPr lang="en-GB" smtClean="0"/>
              <a:t>29</a:t>
            </a:fld>
            <a:endParaRPr lang="en-GB" dirty="0"/>
          </a:p>
        </p:txBody>
      </p:sp>
      <p:pic>
        <p:nvPicPr>
          <p:cNvPr id="5" name="Image 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7"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2971475404"/>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ea typeface="ＭＳ Ｐゴシック" charset="-128"/>
                <a:cs typeface="ＭＳ Ｐゴシック" charset="-128"/>
              </a:rPr>
              <a:t>Accelerator Driven Systems</a:t>
            </a:r>
          </a:p>
        </p:txBody>
      </p:sp>
      <p:sp>
        <p:nvSpPr>
          <p:cNvPr id="19459" name="Content Placeholder 2"/>
          <p:cNvSpPr>
            <a:spLocks noGrp="1"/>
          </p:cNvSpPr>
          <p:nvPr>
            <p:ph idx="1"/>
          </p:nvPr>
        </p:nvSpPr>
        <p:spPr>
          <a:xfrm>
            <a:off x="0" y="1066800"/>
            <a:ext cx="9144000" cy="5486400"/>
          </a:xfrm>
        </p:spPr>
        <p:txBody>
          <a:bodyPr/>
          <a:lstStyle/>
          <a:p>
            <a:r>
              <a:rPr lang="en-GB" b="1" dirty="0" smtClean="0">
                <a:ea typeface="ＭＳ Ｐゴシック" charset="-128"/>
                <a:cs typeface="ＭＳ Ｐゴシック" charset="-128"/>
              </a:rPr>
              <a:t>The basic process in ADS is nuclear transmutation</a:t>
            </a:r>
            <a:endParaRPr lang="en-GB" dirty="0" smtClean="0">
              <a:ea typeface="ＭＳ Ｐゴシック" charset="-128"/>
              <a:cs typeface="ＭＳ Ｐゴシック" charset="-128"/>
            </a:endParaRPr>
          </a:p>
          <a:p>
            <a:pPr lvl="1"/>
            <a:r>
              <a:rPr lang="en-GB" dirty="0" smtClean="0"/>
              <a:t>1919 Rutherford (</a:t>
            </a:r>
            <a:r>
              <a:rPr lang="en-GB" baseline="30000" dirty="0" smtClean="0">
                <a:solidFill>
                  <a:srgbClr val="CC0000"/>
                </a:solidFill>
              </a:rPr>
              <a:t>14</a:t>
            </a:r>
            <a:r>
              <a:rPr lang="en-GB" dirty="0" smtClean="0">
                <a:solidFill>
                  <a:srgbClr val="CC0000"/>
                </a:solidFill>
              </a:rPr>
              <a:t>N</a:t>
            </a:r>
            <a:r>
              <a:rPr lang="en-GB" baseline="-25000" dirty="0" smtClean="0">
                <a:solidFill>
                  <a:srgbClr val="CC0000"/>
                </a:solidFill>
              </a:rPr>
              <a:t>7</a:t>
            </a:r>
            <a:r>
              <a:rPr lang="en-GB" dirty="0" smtClean="0">
                <a:solidFill>
                  <a:srgbClr val="CC0000"/>
                </a:solidFill>
              </a:rPr>
              <a:t> + </a:t>
            </a:r>
            <a:r>
              <a:rPr lang="en-GB" baseline="30000" dirty="0" smtClean="0">
                <a:solidFill>
                  <a:srgbClr val="CC0000"/>
                </a:solidFill>
              </a:rPr>
              <a:t>4</a:t>
            </a:r>
            <a:r>
              <a:rPr lang="en-GB" dirty="0" smtClean="0">
                <a:solidFill>
                  <a:srgbClr val="CC0000"/>
                </a:solidFill>
              </a:rPr>
              <a:t>He</a:t>
            </a:r>
            <a:r>
              <a:rPr lang="en-GB" baseline="-25000" dirty="0" smtClean="0">
                <a:solidFill>
                  <a:srgbClr val="CC0000"/>
                </a:solidFill>
              </a:rPr>
              <a:t>2</a:t>
            </a:r>
            <a:r>
              <a:rPr lang="en-GB" dirty="0" smtClean="0">
                <a:solidFill>
                  <a:srgbClr val="CC0000"/>
                </a:solidFill>
              </a:rPr>
              <a:t> </a:t>
            </a:r>
            <a:r>
              <a:rPr lang="en-GB" dirty="0" smtClean="0">
                <a:solidFill>
                  <a:srgbClr val="CC0000"/>
                </a:solidFill>
                <a:latin typeface="Symbol" charset="2"/>
              </a:rPr>
              <a:t></a:t>
            </a:r>
            <a:r>
              <a:rPr lang="en-GB" dirty="0" smtClean="0">
                <a:solidFill>
                  <a:srgbClr val="CC0000"/>
                </a:solidFill>
              </a:rPr>
              <a:t> </a:t>
            </a:r>
            <a:r>
              <a:rPr lang="en-GB" baseline="30000" dirty="0" smtClean="0">
                <a:solidFill>
                  <a:srgbClr val="CC0000"/>
                </a:solidFill>
              </a:rPr>
              <a:t>17</a:t>
            </a:r>
            <a:r>
              <a:rPr lang="en-GB" dirty="0" smtClean="0">
                <a:solidFill>
                  <a:srgbClr val="CC0000"/>
                </a:solidFill>
              </a:rPr>
              <a:t>O</a:t>
            </a:r>
            <a:r>
              <a:rPr lang="en-GB" baseline="-25000" dirty="0" smtClean="0">
                <a:solidFill>
                  <a:srgbClr val="CC0000"/>
                </a:solidFill>
              </a:rPr>
              <a:t>8</a:t>
            </a:r>
            <a:r>
              <a:rPr lang="en-GB" dirty="0" smtClean="0">
                <a:solidFill>
                  <a:srgbClr val="CC0000"/>
                </a:solidFill>
              </a:rPr>
              <a:t> + </a:t>
            </a:r>
            <a:r>
              <a:rPr lang="en-GB" baseline="30000" dirty="0" smtClean="0">
                <a:solidFill>
                  <a:srgbClr val="CC0000"/>
                </a:solidFill>
              </a:rPr>
              <a:t>1</a:t>
            </a:r>
            <a:r>
              <a:rPr lang="en-GB" dirty="0" smtClean="0">
                <a:solidFill>
                  <a:srgbClr val="CC0000"/>
                </a:solidFill>
              </a:rPr>
              <a:t>p</a:t>
            </a:r>
            <a:r>
              <a:rPr lang="en-GB" baseline="-25000" dirty="0" smtClean="0">
                <a:solidFill>
                  <a:srgbClr val="CC0000"/>
                </a:solidFill>
              </a:rPr>
              <a:t>1</a:t>
            </a:r>
            <a:r>
              <a:rPr lang="en-GB" dirty="0" smtClean="0"/>
              <a:t>) </a:t>
            </a:r>
            <a:r>
              <a:rPr lang="en-GB" b="1" baseline="30000" dirty="0" smtClean="0">
                <a:solidFill>
                  <a:srgbClr val="FF0000"/>
                </a:solidFill>
              </a:rPr>
              <a:t>210</a:t>
            </a:r>
            <a:r>
              <a:rPr lang="en-GB" b="1" dirty="0" smtClean="0">
                <a:solidFill>
                  <a:srgbClr val="FF0000"/>
                </a:solidFill>
              </a:rPr>
              <a:t>Po accelerator!</a:t>
            </a:r>
            <a:endParaRPr lang="en-GB" dirty="0" smtClean="0"/>
          </a:p>
          <a:p>
            <a:pPr lvl="1"/>
            <a:r>
              <a:rPr lang="en-GB" dirty="0" smtClean="0"/>
              <a:t>1940 E.O. Lawrence/USA and W.N. Semenov/USSR proposed to use a </a:t>
            </a:r>
            <a:r>
              <a:rPr lang="en-GB" b="1" dirty="0" smtClean="0">
                <a:solidFill>
                  <a:srgbClr val="FF0000"/>
                </a:solidFill>
              </a:rPr>
              <a:t>particle accelerator as a neutron source</a:t>
            </a:r>
          </a:p>
          <a:p>
            <a:pPr lvl="1"/>
            <a:r>
              <a:rPr lang="en-GB" dirty="0" smtClean="0"/>
              <a:t>1941 G. Seaborg produced the </a:t>
            </a:r>
            <a:r>
              <a:rPr lang="en-GB" b="1" dirty="0" smtClean="0">
                <a:solidFill>
                  <a:srgbClr val="E30B0B"/>
                </a:solidFill>
              </a:rPr>
              <a:t>first μg </a:t>
            </a:r>
            <a:br>
              <a:rPr lang="en-GB" b="1" dirty="0" smtClean="0">
                <a:solidFill>
                  <a:srgbClr val="E30B0B"/>
                </a:solidFill>
              </a:rPr>
            </a:br>
            <a:r>
              <a:rPr lang="en-GB" b="1" dirty="0" smtClean="0">
                <a:solidFill>
                  <a:srgbClr val="E30B0B"/>
                </a:solidFill>
              </a:rPr>
              <a:t>of </a:t>
            </a:r>
            <a:r>
              <a:rPr lang="en-GB" b="1" baseline="30000" dirty="0" smtClean="0">
                <a:solidFill>
                  <a:srgbClr val="E30B0B"/>
                </a:solidFill>
              </a:rPr>
              <a:t>239</a:t>
            </a:r>
            <a:r>
              <a:rPr lang="en-GB" b="1" dirty="0" smtClean="0">
                <a:solidFill>
                  <a:srgbClr val="E30B0B"/>
                </a:solidFill>
              </a:rPr>
              <a:t>Pu </a:t>
            </a:r>
            <a:r>
              <a:rPr lang="en-GB" dirty="0"/>
              <a:t>with the Berkeley 60 inch cyclotron</a:t>
            </a:r>
            <a:endParaRPr lang="en-GB" b="1" dirty="0" smtClean="0">
              <a:solidFill>
                <a:srgbClr val="E30B0B"/>
              </a:solidFill>
            </a:endParaRPr>
          </a:p>
          <a:p>
            <a:pPr lvl="1"/>
            <a:r>
              <a:rPr lang="en-GB" dirty="0" smtClean="0"/>
              <a:t>1950 E.O. Lawrence proposed the </a:t>
            </a:r>
            <a:r>
              <a:rPr lang="en-GB" b="1" dirty="0" smtClean="0">
                <a:solidFill>
                  <a:srgbClr val="E30B0B"/>
                </a:solidFill>
              </a:rPr>
              <a:t>Materials</a:t>
            </a:r>
            <a:br>
              <a:rPr lang="en-GB" b="1" dirty="0" smtClean="0">
                <a:solidFill>
                  <a:srgbClr val="E30B0B"/>
                </a:solidFill>
              </a:rPr>
            </a:br>
            <a:r>
              <a:rPr lang="en-GB" b="1" dirty="0" smtClean="0">
                <a:solidFill>
                  <a:srgbClr val="E30B0B"/>
                </a:solidFill>
              </a:rPr>
              <a:t>Testing Accelerator (MTA)</a:t>
            </a:r>
            <a:r>
              <a:rPr lang="en-GB" dirty="0" smtClean="0"/>
              <a:t> at the </a:t>
            </a:r>
            <a:br>
              <a:rPr lang="en-GB" dirty="0" smtClean="0"/>
            </a:br>
            <a:r>
              <a:rPr lang="en-GB" dirty="0" smtClean="0"/>
              <a:t>Lawrence Livermore Radiation Lab, </a:t>
            </a:r>
            <a:br>
              <a:rPr lang="en-GB" dirty="0" smtClean="0"/>
            </a:br>
            <a:r>
              <a:rPr lang="en-GB" dirty="0" smtClean="0"/>
              <a:t>to produce </a:t>
            </a:r>
            <a:r>
              <a:rPr lang="en-GB" baseline="30000" dirty="0" smtClean="0"/>
              <a:t>239</a:t>
            </a:r>
            <a:r>
              <a:rPr lang="en-GB" dirty="0" smtClean="0"/>
              <a:t>Pu from Oak Ridge </a:t>
            </a:r>
            <a:br>
              <a:rPr lang="en-GB" dirty="0" smtClean="0"/>
            </a:br>
            <a:r>
              <a:rPr lang="en-GB" dirty="0" smtClean="0"/>
              <a:t>depleted uranium</a:t>
            </a:r>
          </a:p>
          <a:p>
            <a:pPr lvl="1"/>
            <a:r>
              <a:rPr lang="en-GB" dirty="0" smtClean="0"/>
              <a:t>1952 W.B. Lewis in Canada proposed to </a:t>
            </a:r>
            <a:br>
              <a:rPr lang="en-GB" dirty="0" smtClean="0"/>
            </a:br>
            <a:r>
              <a:rPr lang="en-GB" dirty="0" smtClean="0"/>
              <a:t>use an accelerator to produce </a:t>
            </a:r>
            <a:r>
              <a:rPr lang="en-GB" b="1" baseline="30000" dirty="0" smtClean="0">
                <a:solidFill>
                  <a:srgbClr val="FF0000"/>
                </a:solidFill>
              </a:rPr>
              <a:t>233</a:t>
            </a:r>
            <a:r>
              <a:rPr lang="en-GB" b="1" dirty="0" smtClean="0">
                <a:solidFill>
                  <a:srgbClr val="FF0000"/>
                </a:solidFill>
              </a:rPr>
              <a:t>U from </a:t>
            </a:r>
            <a:br>
              <a:rPr lang="en-GB" b="1" dirty="0" smtClean="0">
                <a:solidFill>
                  <a:srgbClr val="FF0000"/>
                </a:solidFill>
              </a:rPr>
            </a:br>
            <a:r>
              <a:rPr lang="en-GB" b="1" dirty="0" smtClean="0">
                <a:solidFill>
                  <a:srgbClr val="FF0000"/>
                </a:solidFill>
              </a:rPr>
              <a:t>thorium</a:t>
            </a:r>
            <a:r>
              <a:rPr lang="en-GB" b="1" dirty="0" smtClean="0"/>
              <a:t> </a:t>
            </a:r>
            <a:r>
              <a:rPr lang="en-GB" dirty="0" smtClean="0"/>
              <a:t>for CANDU reactors </a:t>
            </a:r>
            <a:br>
              <a:rPr lang="en-GB" dirty="0" smtClean="0"/>
            </a:br>
            <a:r>
              <a:rPr lang="en-GB" dirty="0" smtClean="0"/>
              <a:t>(electro-breeder concept)</a:t>
            </a:r>
          </a:p>
        </p:txBody>
      </p:sp>
      <p:sp>
        <p:nvSpPr>
          <p:cNvPr id="5" name="Slide Number Placeholder 4"/>
          <p:cNvSpPr>
            <a:spLocks noGrp="1"/>
          </p:cNvSpPr>
          <p:nvPr>
            <p:ph type="sldNum" sz="quarter" idx="12"/>
          </p:nvPr>
        </p:nvSpPr>
        <p:spPr/>
        <p:txBody>
          <a:bodyPr/>
          <a:lstStyle/>
          <a:p>
            <a:pPr>
              <a:defRPr/>
            </a:pPr>
            <a:fld id="{A6AF8FC1-9532-654F-914C-A870C8F34A5D}" type="slidenum">
              <a:rPr lang="en-US" smtClean="0"/>
              <a:pPr>
                <a:defRPr/>
              </a:pPr>
              <a:t>3</a:t>
            </a:fld>
            <a:endParaRPr lang="en-US"/>
          </a:p>
        </p:txBody>
      </p:sp>
      <p:pic>
        <p:nvPicPr>
          <p:cNvPr id="19462" name="Picture 4" descr="&#10;ELawrence.jpg                                                  00003324Partners                       B5C85BC4:"/>
          <p:cNvPicPr>
            <a:picLocks noChangeAspect="1" noChangeArrowheads="1"/>
          </p:cNvPicPr>
          <p:nvPr/>
        </p:nvPicPr>
        <p:blipFill>
          <a:blip r:embed="rId3"/>
          <a:srcRect/>
          <a:stretch>
            <a:fillRect/>
          </a:stretch>
        </p:blipFill>
        <p:spPr bwMode="auto">
          <a:xfrm>
            <a:off x="6615590" y="2590800"/>
            <a:ext cx="2604611" cy="3429000"/>
          </a:xfrm>
          <a:prstGeom prst="rect">
            <a:avLst/>
          </a:prstGeom>
          <a:noFill/>
          <a:ln w="9525">
            <a:noFill/>
            <a:miter lim="800000"/>
            <a:headEnd/>
            <a:tailEnd/>
          </a:ln>
        </p:spPr>
      </p:pic>
      <p:sp>
        <p:nvSpPr>
          <p:cNvPr id="7"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pic>
        <p:nvPicPr>
          <p:cNvPr id="8"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a:t>
            </a:r>
            <a:r>
              <a:rPr lang="en-GB" dirty="0" smtClean="0"/>
              <a:t>ccelerator requirements</a:t>
            </a:r>
            <a:endParaRPr lang="en-GB" dirty="0"/>
          </a:p>
        </p:txBody>
      </p:sp>
      <p:sp>
        <p:nvSpPr>
          <p:cNvPr id="3" name="Content Placeholder 2"/>
          <p:cNvSpPr>
            <a:spLocks noGrp="1"/>
          </p:cNvSpPr>
          <p:nvPr>
            <p:ph idx="1"/>
          </p:nvPr>
        </p:nvSpPr>
        <p:spPr>
          <a:xfrm>
            <a:off x="0" y="1066800"/>
            <a:ext cx="9144000" cy="5486400"/>
          </a:xfrm>
        </p:spPr>
        <p:txBody>
          <a:bodyPr/>
          <a:lstStyle/>
          <a:p>
            <a:r>
              <a:rPr lang="en-US" dirty="0" smtClean="0"/>
              <a:t>Choices for an industrial system will rely on specifications in terms of:</a:t>
            </a:r>
          </a:p>
          <a:p>
            <a:pPr lvl="1"/>
            <a:r>
              <a:rPr lang="en-US" b="1" dirty="0" smtClean="0">
                <a:solidFill>
                  <a:srgbClr val="FF0000"/>
                </a:solidFill>
              </a:rPr>
              <a:t>Beam power</a:t>
            </a:r>
            <a:r>
              <a:rPr lang="en-US" dirty="0" smtClean="0"/>
              <a:t>: 1-</a:t>
            </a:r>
            <a:r>
              <a:rPr lang="en-US" dirty="0"/>
              <a:t>1</a:t>
            </a:r>
            <a:r>
              <a:rPr lang="en-US" dirty="0" smtClean="0"/>
              <a:t>0 MW depending of choice of k value, and desired unit power; </a:t>
            </a:r>
            <a:r>
              <a:rPr lang="en-US" dirty="0" err="1" smtClean="0"/>
              <a:t>E</a:t>
            </a:r>
            <a:r>
              <a:rPr lang="en-US" baseline="-25000" dirty="0" err="1" smtClean="0"/>
              <a:t>beam</a:t>
            </a:r>
            <a:r>
              <a:rPr lang="en-US" dirty="0" smtClean="0"/>
              <a:t> ≥ 900 MeV</a:t>
            </a:r>
          </a:p>
          <a:p>
            <a:pPr lvl="1"/>
            <a:r>
              <a:rPr lang="en-US" b="1" dirty="0" smtClean="0">
                <a:solidFill>
                  <a:srgbClr val="FF0000"/>
                </a:solidFill>
              </a:rPr>
              <a:t>Beam losses</a:t>
            </a:r>
            <a:r>
              <a:rPr lang="en-US" dirty="0" smtClean="0"/>
              <a:t>: minimize irradiation of the accelerator and of the environment; impact on the maintenance (minimize and localize beam losses)</a:t>
            </a:r>
          </a:p>
          <a:p>
            <a:pPr lvl="1"/>
            <a:r>
              <a:rPr lang="en-US" b="1" dirty="0" smtClean="0">
                <a:solidFill>
                  <a:srgbClr val="FF0000"/>
                </a:solidFill>
              </a:rPr>
              <a:t>Reliability</a:t>
            </a:r>
            <a:r>
              <a:rPr lang="en-US" dirty="0" smtClean="0"/>
              <a:t>, minimize beam trips (have </a:t>
            </a:r>
            <a:r>
              <a:rPr lang="en-US" dirty="0"/>
              <a:t>multiple sources)</a:t>
            </a:r>
            <a:r>
              <a:rPr lang="en-US" dirty="0" smtClean="0"/>
              <a:t>; </a:t>
            </a:r>
            <a:r>
              <a:rPr lang="en-US" dirty="0"/>
              <a:t>ease of </a:t>
            </a:r>
            <a:r>
              <a:rPr lang="en-US" dirty="0" smtClean="0"/>
              <a:t>maintenance</a:t>
            </a:r>
          </a:p>
          <a:p>
            <a:pPr lvl="1"/>
            <a:r>
              <a:rPr lang="en-US" b="1" dirty="0" smtClean="0">
                <a:solidFill>
                  <a:srgbClr val="FF0000"/>
                </a:solidFill>
              </a:rPr>
              <a:t>Beam stability and control</a:t>
            </a:r>
            <a:r>
              <a:rPr lang="en-US" dirty="0" smtClean="0"/>
              <a:t>: 1% fluctuation on beam intensity is 1% fluctuation on the thermal power; beam intensity to be varied by a factor ≥ ?2</a:t>
            </a:r>
          </a:p>
          <a:p>
            <a:pPr lvl="1"/>
            <a:r>
              <a:rPr lang="en-US" b="1" dirty="0" smtClean="0">
                <a:solidFill>
                  <a:srgbClr val="FF0000"/>
                </a:solidFill>
              </a:rPr>
              <a:t>Energy efficiency</a:t>
            </a:r>
            <a:r>
              <a:rPr lang="en-US" dirty="0" smtClean="0"/>
              <a:t>: maximize fraction of electric grid power stored into the beam) Improves with increasing beam power.</a:t>
            </a:r>
          </a:p>
          <a:p>
            <a:pPr lvl="1"/>
            <a:r>
              <a:rPr lang="en-US" b="1" dirty="0" smtClean="0">
                <a:solidFill>
                  <a:srgbClr val="FF0000"/>
                </a:solidFill>
              </a:rPr>
              <a:t>Size, cost</a:t>
            </a:r>
            <a:endParaRPr lang="en-GB" dirty="0" smtClean="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30</a:t>
            </a:fld>
            <a:endParaRPr lang="en-US"/>
          </a:p>
        </p:txBody>
      </p:sp>
      <p:sp>
        <p:nvSpPr>
          <p:cNvPr id="7" name="TextBox 6"/>
          <p:cNvSpPr txBox="1"/>
          <p:nvPr/>
        </p:nvSpPr>
        <p:spPr>
          <a:xfrm>
            <a:off x="2091765" y="567765"/>
            <a:ext cx="184666" cy="400110"/>
          </a:xfrm>
          <a:prstGeom prst="rect">
            <a:avLst/>
          </a:prstGeom>
          <a:noFill/>
        </p:spPr>
        <p:txBody>
          <a:bodyPr wrap="none" rtlCol="0">
            <a:spAutoFit/>
          </a:bodyPr>
          <a:lstStyle/>
          <a:p>
            <a:endParaRPr lang="en-US" dirty="0"/>
          </a:p>
        </p:txBody>
      </p:sp>
      <p:pic>
        <p:nvPicPr>
          <p:cNvPr id="8" name="Image 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9"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915816" y="1"/>
            <a:ext cx="6228184" cy="889000"/>
          </a:xfrm>
        </p:spPr>
        <p:txBody>
          <a:bodyPr/>
          <a:lstStyle/>
          <a:p>
            <a:pPr algn="r"/>
            <a:r>
              <a:rPr lang="fi-FI" sz="2800" b="1" dirty="0" smtClean="0">
                <a:ea typeface="Verdana" pitchFamily="34" charset="0"/>
                <a:cs typeface="Verdana" pitchFamily="34" charset="0"/>
              </a:rPr>
              <a:t>Development is </a:t>
            </a:r>
            <a:r>
              <a:rPr lang="fi-FI" sz="2800" b="1" dirty="0" err="1" smtClean="0">
                <a:ea typeface="Verdana" pitchFamily="34" charset="0"/>
                <a:cs typeface="Verdana" pitchFamily="34" charset="0"/>
              </a:rPr>
              <a:t>Time-Consuming</a:t>
            </a:r>
            <a:endParaRPr lang="fi-FI" sz="2800" b="1" dirty="0">
              <a:ea typeface="Verdana" pitchFamily="34" charset="0"/>
              <a:cs typeface="Verdana" pitchFamily="34" charset="0"/>
            </a:endParaRPr>
          </a:p>
        </p:txBody>
      </p:sp>
      <p:pic>
        <p:nvPicPr>
          <p:cNvPr id="18435" name="Picture 3" descr="roadmap"/>
          <p:cNvPicPr>
            <a:picLocks noGrp="1" noChangeAspect="1" noChangeArrowheads="1"/>
          </p:cNvPicPr>
          <p:nvPr>
            <p:ph idx="1"/>
          </p:nvPr>
        </p:nvPicPr>
        <p:blipFill>
          <a:blip r:embed="rId2" cstate="print"/>
          <a:stretch>
            <a:fillRect/>
          </a:stretch>
        </p:blipFill>
        <p:spPr>
          <a:xfrm>
            <a:off x="594386" y="1764040"/>
            <a:ext cx="7879037" cy="3939519"/>
          </a:xfrm>
          <a:noFill/>
          <a:ln/>
          <a:effectLst>
            <a:outerShdw blurRad="50800" dist="38100" dir="2700000" algn="tl" rotWithShape="0">
              <a:prstClr val="black">
                <a:alpha val="40000"/>
              </a:prstClr>
            </a:outerShdw>
          </a:effectLst>
        </p:spPr>
      </p:pic>
      <p:pic>
        <p:nvPicPr>
          <p:cNvPr id="5" name="Image 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403697381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3469704" y="1"/>
            <a:ext cx="5638800" cy="889000"/>
          </a:xfrm>
        </p:spPr>
        <p:txBody>
          <a:bodyPr/>
          <a:lstStyle/>
          <a:p>
            <a:pPr algn="l"/>
            <a:r>
              <a:rPr lang="en-GB" sz="2800" b="1" dirty="0" smtClean="0"/>
              <a:t>Concluding remarks</a:t>
            </a:r>
            <a:endParaRPr lang="en-GB" sz="2800" b="1" dirty="0"/>
          </a:p>
        </p:txBody>
      </p:sp>
      <p:sp>
        <p:nvSpPr>
          <p:cNvPr id="762883" name="Rectangle 3"/>
          <p:cNvSpPr>
            <a:spLocks noGrp="1" noChangeArrowheads="1"/>
          </p:cNvSpPr>
          <p:nvPr>
            <p:ph idx="1"/>
          </p:nvPr>
        </p:nvSpPr>
        <p:spPr>
          <a:xfrm>
            <a:off x="457200" y="1831909"/>
            <a:ext cx="8229600" cy="4416491"/>
          </a:xfrm>
        </p:spPr>
        <p:txBody>
          <a:bodyPr>
            <a:noAutofit/>
          </a:bodyPr>
          <a:lstStyle/>
          <a:p>
            <a:pPr>
              <a:spcBef>
                <a:spcPts val="1800"/>
              </a:spcBef>
            </a:pPr>
            <a:r>
              <a:rPr lang="en-GB" sz="2400" dirty="0" smtClean="0"/>
              <a:t>Accelerator-driven </a:t>
            </a:r>
            <a:r>
              <a:rPr lang="en-GB" sz="2400" dirty="0"/>
              <a:t>systems </a:t>
            </a:r>
            <a:r>
              <a:rPr lang="en-GB" sz="2400" dirty="0" smtClean="0"/>
              <a:t>offers a unique level of safety, </a:t>
            </a:r>
            <a:r>
              <a:rPr lang="en-GB" sz="2400" dirty="0"/>
              <a:t>which give operational flexibility to future systems for safe and clean energy production </a:t>
            </a:r>
            <a:r>
              <a:rPr lang="en-GB" sz="2400" dirty="0" smtClean="0"/>
              <a:t>and </a:t>
            </a:r>
            <a:r>
              <a:rPr lang="en-GB" sz="2400" dirty="0"/>
              <a:t>waste </a:t>
            </a:r>
            <a:r>
              <a:rPr lang="en-GB" sz="2400" dirty="0" smtClean="0"/>
              <a:t>transmutation</a:t>
            </a:r>
            <a:endParaRPr lang="en-GB" sz="2400" dirty="0"/>
          </a:p>
          <a:p>
            <a:pPr>
              <a:spcBef>
                <a:spcPts val="1800"/>
              </a:spcBef>
            </a:pPr>
            <a:r>
              <a:rPr lang="en-GB" sz="2400" dirty="0"/>
              <a:t>Present accelerator technology offers the possibility </a:t>
            </a:r>
            <a:r>
              <a:rPr lang="en-GB" sz="2400" dirty="0" smtClean="0"/>
              <a:t>of closing the thorium fuel cycle. </a:t>
            </a:r>
            <a:r>
              <a:rPr lang="en-GB" sz="2400" dirty="0"/>
              <a:t>The Energy Amplifier is one of the examples with high </a:t>
            </a:r>
            <a:r>
              <a:rPr lang="en-GB" sz="2400" dirty="0" smtClean="0"/>
              <a:t>potential</a:t>
            </a:r>
          </a:p>
          <a:p>
            <a:pPr marL="0" indent="0" algn="ctr">
              <a:spcBef>
                <a:spcPts val="1800"/>
              </a:spcBef>
              <a:buNone/>
            </a:pPr>
            <a:r>
              <a:rPr lang="en-GB" sz="2400" b="1" u="sng" dirty="0" err="1" smtClean="0"/>
              <a:t>iThEC</a:t>
            </a:r>
            <a:r>
              <a:rPr lang="en-GB" sz="2400" b="1" u="sng" dirty="0" smtClean="0"/>
              <a:t> aims to promote the deployment of these technologies</a:t>
            </a:r>
            <a:endParaRPr lang="en-GB" sz="2400" b="1" u="sng" dirty="0" smtClean="0">
              <a:solidFill>
                <a:srgbClr val="95FF15"/>
              </a:solidFill>
            </a:endParaRPr>
          </a:p>
        </p:txBody>
      </p:sp>
      <p:pic>
        <p:nvPicPr>
          <p:cNvPr id="5" name="Image 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4101888666"/>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762883">
                                            <p:txEl>
                                              <p:pRg st="0" end="0"/>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762883">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1000"/>
                                  </p:stCondLst>
                                  <p:childTnLst>
                                    <p:set>
                                      <p:cBhvr>
                                        <p:cTn id="12" dur="1" fill="hold">
                                          <p:stCondLst>
                                            <p:cond delay="0"/>
                                          </p:stCondLst>
                                        </p:cTn>
                                        <p:tgtEl>
                                          <p:spTgt spid="7628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288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16127" y="2276873"/>
            <a:ext cx="5334814" cy="132343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8000" b="1" dirty="0" smtClean="0">
                <a:ln/>
                <a:solidFill>
                  <a:schemeClr val="accent3"/>
                </a:solidFill>
              </a:rPr>
              <a:t>Thank You</a:t>
            </a:r>
            <a:endParaRPr lang="en-US" sz="8000" b="1" dirty="0">
              <a:ln/>
              <a:solidFill>
                <a:schemeClr val="accent3"/>
              </a:solidFill>
            </a:endParaRPr>
          </a:p>
        </p:txBody>
      </p:sp>
      <p:pic>
        <p:nvPicPr>
          <p:cNvPr id="6" name="Image 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8600"/>
            <a:ext cx="1524000" cy="762000"/>
          </a:xfrm>
          <a:prstGeom prst="rect">
            <a:avLst/>
          </a:prstGeom>
          <a:noFill/>
          <a:ln>
            <a:noFill/>
          </a:ln>
        </p:spPr>
      </p:pic>
    </p:spTree>
    <p:extLst>
      <p:ext uri="{BB962C8B-B14F-4D97-AF65-F5344CB8AC3E}">
        <p14:creationId xmlns:p14="http://schemas.microsoft.com/office/powerpoint/2010/main" val="4528630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use thorium in practice?</a:t>
            </a:r>
          </a:p>
        </p:txBody>
      </p:sp>
      <p:sp>
        <p:nvSpPr>
          <p:cNvPr id="3" name="Content Placeholder 2"/>
          <p:cNvSpPr>
            <a:spLocks noGrp="1"/>
          </p:cNvSpPr>
          <p:nvPr>
            <p:ph idx="1"/>
          </p:nvPr>
        </p:nvSpPr>
        <p:spPr>
          <a:xfrm>
            <a:off x="457200" y="1405459"/>
            <a:ext cx="8229600" cy="4525963"/>
          </a:xfrm>
        </p:spPr>
        <p:txBody>
          <a:bodyPr>
            <a:normAutofit/>
          </a:bodyPr>
          <a:lstStyle/>
          <a:p>
            <a:r>
              <a:rPr lang="en-GB" sz="1800" b="1" dirty="0">
                <a:solidFill>
                  <a:srgbClr val="FF0000"/>
                </a:solidFill>
              </a:rPr>
              <a:t>Thorium </a:t>
            </a:r>
            <a:r>
              <a:rPr lang="en-GB" sz="1800" b="1" dirty="0" smtClean="0">
                <a:solidFill>
                  <a:srgbClr val="FF0000"/>
                </a:solidFill>
              </a:rPr>
              <a:t>blankets around fast critical reactors to breed </a:t>
            </a:r>
            <a:r>
              <a:rPr lang="en-GB" sz="1800" b="1" baseline="30000" dirty="0" smtClean="0">
                <a:solidFill>
                  <a:srgbClr val="FF0000"/>
                </a:solidFill>
              </a:rPr>
              <a:t>233</a:t>
            </a:r>
            <a:r>
              <a:rPr lang="en-GB" sz="1800" b="1" dirty="0" smtClean="0">
                <a:solidFill>
                  <a:srgbClr val="FF0000"/>
                </a:solidFill>
              </a:rPr>
              <a:t>U</a:t>
            </a:r>
            <a:r>
              <a:rPr lang="en-GB" sz="1800" dirty="0" smtClean="0"/>
              <a:t>: the Indian approach, at the cost of maintaining three different nuclear reactor technologies </a:t>
            </a:r>
          </a:p>
          <a:p>
            <a:r>
              <a:rPr lang="en-GB" sz="1800" b="1" dirty="0" smtClean="0">
                <a:solidFill>
                  <a:srgbClr val="FF0000"/>
                </a:solidFill>
              </a:rPr>
              <a:t>Continuously circulating fuel to always have fresh fuel in the core</a:t>
            </a:r>
            <a:r>
              <a:rPr lang="en-GB" sz="1800" dirty="0" smtClean="0"/>
              <a:t> </a:t>
            </a:r>
            <a:br>
              <a:rPr lang="en-GB" sz="1800" dirty="0" smtClean="0"/>
            </a:br>
            <a:r>
              <a:rPr lang="en-GB" sz="1800" dirty="0" smtClean="0"/>
              <a:t>Pebble bed or molten salt  critical reactors (MSR) or Traveling wave reactors?</a:t>
            </a:r>
          </a:p>
          <a:p>
            <a:r>
              <a:rPr lang="en-GB" sz="1800" b="1" dirty="0" smtClean="0">
                <a:solidFill>
                  <a:srgbClr val="FF0000"/>
                </a:solidFill>
              </a:rPr>
              <a:t>Provide extra neutrons with an accelerator: ADS</a:t>
            </a:r>
            <a:endParaRPr lang="en-GB" sz="1800" b="1" dirty="0">
              <a:solidFill>
                <a:srgbClr val="FF0000"/>
              </a:solidFill>
            </a:endParaRPr>
          </a:p>
        </p:txBody>
      </p:sp>
      <p:sp>
        <p:nvSpPr>
          <p:cNvPr id="5" name="Slide Number Placeholder 4"/>
          <p:cNvSpPr>
            <a:spLocks noGrp="1"/>
          </p:cNvSpPr>
          <p:nvPr>
            <p:ph type="sldNum" sz="quarter" idx="12"/>
          </p:nvPr>
        </p:nvSpPr>
        <p:spPr/>
        <p:txBody>
          <a:bodyPr/>
          <a:lstStyle/>
          <a:p>
            <a:fld id="{650A3BB7-BA14-E84F-A743-1E05D762251A}" type="slidenum">
              <a:rPr lang="en-GB" smtClean="0">
                <a:solidFill>
                  <a:prstClr val="black">
                    <a:tint val="75000"/>
                  </a:prstClr>
                </a:solidFill>
                <a:latin typeface="Calibri"/>
              </a:rPr>
              <a:pPr/>
              <a:t>34</a:t>
            </a:fld>
            <a:endParaRPr lang="en-GB">
              <a:solidFill>
                <a:prstClr val="black">
                  <a:tint val="75000"/>
                </a:prstClr>
              </a:solidFill>
              <a:latin typeface="Calibri"/>
            </a:endParaRPr>
          </a:p>
        </p:txBody>
      </p:sp>
      <p:pic>
        <p:nvPicPr>
          <p:cNvPr id="6" name="Picture 5" descr="Screen shot 2013-11-08 at 4.49.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488" y="3029562"/>
            <a:ext cx="2201312" cy="3064060"/>
          </a:xfrm>
          <a:prstGeom prst="rect">
            <a:avLst/>
          </a:prstGeom>
        </p:spPr>
      </p:pic>
      <p:grpSp>
        <p:nvGrpSpPr>
          <p:cNvPr id="7" name="Group 6"/>
          <p:cNvGrpSpPr/>
          <p:nvPr/>
        </p:nvGrpSpPr>
        <p:grpSpPr>
          <a:xfrm>
            <a:off x="5706534" y="2859257"/>
            <a:ext cx="3454400" cy="3169009"/>
            <a:chOff x="4445208" y="2233188"/>
            <a:chExt cx="4698792" cy="4267739"/>
          </a:xfrm>
        </p:grpSpPr>
        <p:pic>
          <p:nvPicPr>
            <p:cNvPr id="8" name="Picture 7" descr="Screen shot 2014-03-26 at 9.53.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5208" y="2233188"/>
              <a:ext cx="4673407" cy="4199467"/>
            </a:xfrm>
            <a:prstGeom prst="rect">
              <a:avLst/>
            </a:prstGeom>
          </p:spPr>
        </p:pic>
        <p:sp>
          <p:nvSpPr>
            <p:cNvPr id="9" name="Rectangle 8"/>
            <p:cNvSpPr/>
            <p:nvPr/>
          </p:nvSpPr>
          <p:spPr>
            <a:xfrm>
              <a:off x="8686800" y="2233188"/>
              <a:ext cx="457200" cy="70474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a:solidFill>
                  <a:prstClr val="white"/>
                </a:solidFill>
                <a:latin typeface="Calibri"/>
              </a:endParaRPr>
            </a:p>
          </p:txBody>
        </p:sp>
        <p:sp>
          <p:nvSpPr>
            <p:cNvPr id="10" name="Rectangle 9"/>
            <p:cNvSpPr/>
            <p:nvPr/>
          </p:nvSpPr>
          <p:spPr>
            <a:xfrm>
              <a:off x="8746069" y="4637721"/>
              <a:ext cx="397931" cy="18632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a:solidFill>
                  <a:prstClr val="white"/>
                </a:solidFill>
                <a:latin typeface="Calibri"/>
              </a:endParaRPr>
            </a:p>
          </p:txBody>
        </p:sp>
      </p:grpSp>
      <p:sp>
        <p:nvSpPr>
          <p:cNvPr id="12" name="TextBox 11"/>
          <p:cNvSpPr txBox="1"/>
          <p:nvPr/>
        </p:nvSpPr>
        <p:spPr>
          <a:xfrm>
            <a:off x="2491456" y="3698486"/>
            <a:ext cx="3198144" cy="2031325"/>
          </a:xfrm>
          <a:prstGeom prst="rect">
            <a:avLst/>
          </a:prstGeom>
          <a:noFill/>
          <a:ln>
            <a:solidFill>
              <a:srgbClr val="4F81BD"/>
            </a:solidFill>
          </a:ln>
        </p:spPr>
        <p:txBody>
          <a:bodyPr wrap="square" rtlCol="0">
            <a:spAutoFit/>
          </a:bodyPr>
          <a:lstStyle/>
          <a:p>
            <a:pPr defTabSz="457200" eaLnBrk="1" fontAlgn="auto" hangingPunct="1">
              <a:spcBef>
                <a:spcPts val="0"/>
              </a:spcBef>
              <a:spcAft>
                <a:spcPts val="0"/>
              </a:spcAft>
            </a:pPr>
            <a:r>
              <a:rPr lang="en-GB" sz="1800" dirty="0" smtClean="0">
                <a:solidFill>
                  <a:prstClr val="black"/>
                </a:solidFill>
                <a:latin typeface="Calibri"/>
              </a:rPr>
              <a:t>Pebble-bed and Molten salt reactors have both severe issues to be resolved, mainly in terms of safety, in addition to the fact that </a:t>
            </a:r>
            <a:r>
              <a:rPr lang="en-GB" sz="1800" b="1" dirty="0" smtClean="0">
                <a:solidFill>
                  <a:prstClr val="black"/>
                </a:solidFill>
                <a:latin typeface="Calibri"/>
              </a:rPr>
              <a:t>they do not provide </a:t>
            </a:r>
            <a:r>
              <a:rPr lang="en-GB" sz="1800" b="1" dirty="0">
                <a:solidFill>
                  <a:prstClr val="black"/>
                </a:solidFill>
                <a:latin typeface="Calibri"/>
              </a:rPr>
              <a:t>(</a:t>
            </a:r>
            <a:r>
              <a:rPr lang="en-GB" sz="1800" b="1" dirty="0" smtClean="0">
                <a:solidFill>
                  <a:prstClr val="black"/>
                </a:solidFill>
                <a:latin typeface="Calibri"/>
              </a:rPr>
              <a:t>so far) a fast neutron flux</a:t>
            </a:r>
            <a:endParaRPr lang="en-GB" sz="1800" b="1" dirty="0">
              <a:solidFill>
                <a:prstClr val="black"/>
              </a:solidFill>
              <a:latin typeface="Calibri"/>
            </a:endParaRPr>
          </a:p>
        </p:txBody>
      </p:sp>
      <p:sp>
        <p:nvSpPr>
          <p:cNvPr id="13" name="TextBox 12"/>
          <p:cNvSpPr txBox="1"/>
          <p:nvPr/>
        </p:nvSpPr>
        <p:spPr>
          <a:xfrm>
            <a:off x="457200" y="2977796"/>
            <a:ext cx="2029973" cy="369332"/>
          </a:xfrm>
          <a:prstGeom prst="rect">
            <a:avLst/>
          </a:prstGeom>
          <a:solidFill>
            <a:srgbClr val="FFFF00"/>
          </a:solidFill>
        </p:spPr>
        <p:txBody>
          <a:bodyPr wrap="none" rtlCol="0">
            <a:spAutoFit/>
          </a:bodyPr>
          <a:lstStyle/>
          <a:p>
            <a:pPr defTabSz="457200" eaLnBrk="1" fontAlgn="auto" hangingPunct="1">
              <a:spcBef>
                <a:spcPts val="0"/>
              </a:spcBef>
              <a:spcAft>
                <a:spcPts val="0"/>
              </a:spcAft>
            </a:pPr>
            <a:r>
              <a:rPr lang="en-GB" sz="1800" dirty="0" smtClean="0">
                <a:solidFill>
                  <a:prstClr val="black"/>
                </a:solidFill>
                <a:latin typeface="Calibri"/>
              </a:rPr>
              <a:t>Pebble bed Scheme</a:t>
            </a:r>
            <a:endParaRPr lang="en-GB" sz="1800" dirty="0">
              <a:solidFill>
                <a:prstClr val="black"/>
              </a:solidFill>
              <a:latin typeface="Calibri"/>
            </a:endParaRPr>
          </a:p>
        </p:txBody>
      </p:sp>
      <p:sp>
        <p:nvSpPr>
          <p:cNvPr id="17" name="TextBox 16"/>
          <p:cNvSpPr txBox="1"/>
          <p:nvPr/>
        </p:nvSpPr>
        <p:spPr>
          <a:xfrm>
            <a:off x="5706534" y="5931422"/>
            <a:ext cx="2840591" cy="369332"/>
          </a:xfrm>
          <a:prstGeom prst="rect">
            <a:avLst/>
          </a:prstGeom>
          <a:solidFill>
            <a:srgbClr val="FFFF00"/>
          </a:solidFill>
        </p:spPr>
        <p:txBody>
          <a:bodyPr wrap="none" rtlCol="0">
            <a:spAutoFit/>
          </a:bodyPr>
          <a:lstStyle/>
          <a:p>
            <a:pPr defTabSz="457200" eaLnBrk="1" fontAlgn="auto" hangingPunct="1">
              <a:spcBef>
                <a:spcPts val="0"/>
              </a:spcBef>
              <a:spcAft>
                <a:spcPts val="0"/>
              </a:spcAft>
            </a:pPr>
            <a:r>
              <a:rPr lang="en-GB" sz="1800" dirty="0" smtClean="0">
                <a:solidFill>
                  <a:prstClr val="black"/>
                </a:solidFill>
                <a:latin typeface="Calibri"/>
              </a:rPr>
              <a:t>Molten Salt Reactor Scheme</a:t>
            </a:r>
            <a:endParaRPr lang="en-GB" sz="1800" dirty="0">
              <a:solidFill>
                <a:prstClr val="black"/>
              </a:solidFill>
              <a:latin typeface="Calibri"/>
            </a:endParaRPr>
          </a:p>
        </p:txBody>
      </p:sp>
    </p:spTree>
    <p:extLst>
      <p:ext uri="{BB962C8B-B14F-4D97-AF65-F5344CB8AC3E}">
        <p14:creationId xmlns:p14="http://schemas.microsoft.com/office/powerpoint/2010/main" val="397806717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Thorium blanket: Indian strategy</a:t>
            </a:r>
            <a:endParaRPr lang="en-GB" dirty="0"/>
          </a:p>
        </p:txBody>
      </p:sp>
      <p:sp>
        <p:nvSpPr>
          <p:cNvPr id="3" name="Content Placeholder 2"/>
          <p:cNvSpPr>
            <a:spLocks noGrp="1"/>
          </p:cNvSpPr>
          <p:nvPr>
            <p:ph idx="1"/>
          </p:nvPr>
        </p:nvSpPr>
        <p:spPr/>
        <p:txBody>
          <a:bodyPr>
            <a:normAutofit/>
          </a:bodyPr>
          <a:lstStyle/>
          <a:p>
            <a:r>
              <a:rPr lang="en-GB" sz="2000" dirty="0" smtClean="0"/>
              <a:t>India, </a:t>
            </a:r>
            <a:r>
              <a:rPr lang="en-GB" sz="2000" dirty="0"/>
              <a:t>with little uranium </a:t>
            </a:r>
            <a:r>
              <a:rPr lang="en-GB" sz="2000" dirty="0" smtClean="0"/>
              <a:t>resources </a:t>
            </a:r>
            <a:r>
              <a:rPr lang="en-GB" sz="2000" dirty="0"/>
              <a:t>but a lot of </a:t>
            </a:r>
            <a:r>
              <a:rPr lang="en-GB" sz="2000" dirty="0" smtClean="0"/>
              <a:t>thorium, has the </a:t>
            </a:r>
            <a:r>
              <a:rPr lang="en-GB" sz="2000" dirty="0"/>
              <a:t>most advanced practical scheme </a:t>
            </a:r>
            <a:r>
              <a:rPr lang="en-GB" sz="2000" dirty="0" smtClean="0"/>
              <a:t>for using </a:t>
            </a:r>
            <a:r>
              <a:rPr lang="en-GB" sz="2000" dirty="0"/>
              <a:t>thorium (including front-end and back-end of the fuel cycle</a:t>
            </a:r>
            <a:r>
              <a:rPr lang="en-GB" sz="2000" dirty="0" smtClean="0"/>
              <a:t>):</a:t>
            </a:r>
          </a:p>
          <a:p>
            <a:pPr lvl="1"/>
            <a:r>
              <a:rPr lang="en-US" sz="1800" dirty="0"/>
              <a:t>U</a:t>
            </a:r>
            <a:r>
              <a:rPr lang="en-GB" sz="1800" dirty="0"/>
              <a:t>se</a:t>
            </a:r>
            <a:r>
              <a:rPr lang="en-GB" sz="1800" b="1" dirty="0"/>
              <a:t> </a:t>
            </a:r>
            <a:r>
              <a:rPr lang="en-GB" sz="1800" b="1" dirty="0">
                <a:solidFill>
                  <a:srgbClr val="FF0000"/>
                </a:solidFill>
              </a:rPr>
              <a:t>heavy water reactors </a:t>
            </a:r>
            <a:r>
              <a:rPr lang="en-GB" sz="1800" dirty="0"/>
              <a:t>(CANDU) or LWR to produce </a:t>
            </a:r>
            <a:r>
              <a:rPr lang="en-GB" sz="1800" b="1" dirty="0">
                <a:solidFill>
                  <a:srgbClr val="0000FF"/>
                </a:solidFill>
              </a:rPr>
              <a:t>plutonium</a:t>
            </a:r>
            <a:r>
              <a:rPr lang="en-GB" sz="1800" dirty="0">
                <a:solidFill>
                  <a:srgbClr val="0000FF"/>
                </a:solidFill>
              </a:rPr>
              <a:t> </a:t>
            </a:r>
            <a:endParaRPr lang="en-GB" sz="1800" dirty="0" smtClean="0">
              <a:solidFill>
                <a:srgbClr val="0000FF"/>
              </a:solidFill>
            </a:endParaRPr>
          </a:p>
          <a:p>
            <a:pPr lvl="1"/>
            <a:r>
              <a:rPr lang="en-US" sz="1800" dirty="0" smtClean="0"/>
              <a:t>U</a:t>
            </a:r>
            <a:r>
              <a:rPr lang="en-GB" sz="1800" dirty="0" smtClean="0"/>
              <a:t>se </a:t>
            </a:r>
            <a:r>
              <a:rPr lang="en-GB" sz="1800" b="1" dirty="0">
                <a:solidFill>
                  <a:srgbClr val="FF0000"/>
                </a:solidFill>
              </a:rPr>
              <a:t>sodium cooled U-Pu fast </a:t>
            </a:r>
            <a:r>
              <a:rPr lang="en-GB" sz="1800" b="1" dirty="0" smtClean="0">
                <a:solidFill>
                  <a:srgbClr val="FF0000"/>
                </a:solidFill>
              </a:rPr>
              <a:t>reactors </a:t>
            </a:r>
            <a:r>
              <a:rPr lang="en-GB" sz="1800" dirty="0"/>
              <a:t>with </a:t>
            </a:r>
            <a:r>
              <a:rPr lang="en-GB" sz="1800" dirty="0" smtClean="0"/>
              <a:t>a thorium </a:t>
            </a:r>
            <a:r>
              <a:rPr lang="en-GB" sz="1800" dirty="0"/>
              <a:t>blanket to breed </a:t>
            </a:r>
            <a:r>
              <a:rPr lang="en-GB" sz="1800" b="1" baseline="30000" dirty="0">
                <a:solidFill>
                  <a:srgbClr val="0000FF"/>
                </a:solidFill>
              </a:rPr>
              <a:t>233</a:t>
            </a:r>
            <a:r>
              <a:rPr lang="en-GB" sz="1800" b="1" dirty="0">
                <a:solidFill>
                  <a:srgbClr val="0000FF"/>
                </a:solidFill>
              </a:rPr>
              <a:t>U</a:t>
            </a:r>
          </a:p>
          <a:p>
            <a:pPr lvl="1"/>
            <a:r>
              <a:rPr lang="en-US" sz="1800" dirty="0"/>
              <a:t>Reprocess </a:t>
            </a:r>
            <a:r>
              <a:rPr lang="en-US" sz="1800" dirty="0" smtClean="0"/>
              <a:t>blankets </a:t>
            </a:r>
            <a:r>
              <a:rPr lang="en-US" sz="1800" dirty="0"/>
              <a:t>and </a:t>
            </a:r>
            <a:r>
              <a:rPr lang="en-GB" sz="1800" dirty="0" smtClean="0"/>
              <a:t>manufacture </a:t>
            </a:r>
            <a:r>
              <a:rPr lang="en-GB" sz="1800" b="1" baseline="30000" dirty="0">
                <a:solidFill>
                  <a:srgbClr val="0000FF"/>
                </a:solidFill>
              </a:rPr>
              <a:t>233</a:t>
            </a:r>
            <a:r>
              <a:rPr lang="en-GB" sz="1800" b="1" dirty="0">
                <a:solidFill>
                  <a:srgbClr val="0000FF"/>
                </a:solidFill>
              </a:rPr>
              <a:t>U-Th fue</a:t>
            </a:r>
            <a:r>
              <a:rPr lang="en-GB" sz="1800" dirty="0"/>
              <a:t>l for </a:t>
            </a:r>
            <a:r>
              <a:rPr lang="en-GB" sz="1800" b="1" dirty="0">
                <a:solidFill>
                  <a:srgbClr val="FF0000"/>
                </a:solidFill>
              </a:rPr>
              <a:t>advanced </a:t>
            </a:r>
            <a:r>
              <a:rPr lang="en-GB" sz="1800" b="1" dirty="0" smtClean="0">
                <a:solidFill>
                  <a:srgbClr val="FF0000"/>
                </a:solidFill>
              </a:rPr>
              <a:t>fast reactors or heavy water reactors</a:t>
            </a:r>
            <a:endParaRPr lang="en-GB" sz="1800" b="1" dirty="0">
              <a:solidFill>
                <a:srgbClr val="FF0000"/>
              </a:solidFill>
            </a:endParaRPr>
          </a:p>
          <a:p>
            <a:endParaRPr lang="en-GB" sz="2200" b="1" dirty="0" smtClean="0">
              <a:solidFill>
                <a:srgbClr val="FF0000"/>
              </a:solidFill>
            </a:endParaRPr>
          </a:p>
          <a:p>
            <a:r>
              <a:rPr lang="en-GB" sz="2200" dirty="0" smtClean="0"/>
              <a:t>The </a:t>
            </a:r>
            <a:r>
              <a:rPr lang="en-GB" sz="2200" dirty="0"/>
              <a:t>I</a:t>
            </a:r>
            <a:r>
              <a:rPr lang="en-GB" sz="2200" dirty="0" smtClean="0"/>
              <a:t>ndian scheme works. However, several issues </a:t>
            </a:r>
            <a:r>
              <a:rPr lang="en-GB" sz="2200" dirty="0"/>
              <a:t>remain </a:t>
            </a:r>
            <a:r>
              <a:rPr lang="en-GB" sz="2200" dirty="0" smtClean="0"/>
              <a:t>concerning the </a:t>
            </a:r>
            <a:r>
              <a:rPr lang="en-GB" sz="2200" b="1" dirty="0" smtClean="0">
                <a:solidFill>
                  <a:srgbClr val="FF0000"/>
                </a:solidFill>
              </a:rPr>
              <a:t>complexity</a:t>
            </a:r>
            <a:r>
              <a:rPr lang="en-GB" sz="2200" dirty="0" smtClean="0">
                <a:solidFill>
                  <a:srgbClr val="FF0000"/>
                </a:solidFill>
              </a:rPr>
              <a:t> </a:t>
            </a:r>
            <a:r>
              <a:rPr lang="en-GB" sz="2200" dirty="0" smtClean="0"/>
              <a:t>(three technologies), the </a:t>
            </a:r>
            <a:r>
              <a:rPr lang="en-GB" sz="2200" b="1" dirty="0" smtClean="0">
                <a:solidFill>
                  <a:srgbClr val="FF0000"/>
                </a:solidFill>
              </a:rPr>
              <a:t>sustainability</a:t>
            </a:r>
            <a:r>
              <a:rPr lang="en-GB" sz="2200" dirty="0" smtClean="0">
                <a:solidFill>
                  <a:srgbClr val="FF0000"/>
                </a:solidFill>
              </a:rPr>
              <a:t> </a:t>
            </a:r>
            <a:r>
              <a:rPr lang="en-GB" sz="2200" dirty="0" smtClean="0"/>
              <a:t>and </a:t>
            </a:r>
            <a:r>
              <a:rPr lang="en-GB" sz="2200" b="1" dirty="0" smtClean="0">
                <a:solidFill>
                  <a:srgbClr val="FF0000"/>
                </a:solidFill>
              </a:rPr>
              <a:t>nuclear waste management</a:t>
            </a:r>
            <a:r>
              <a:rPr lang="en-GB" sz="2200" dirty="0" smtClean="0"/>
              <a:t>.</a:t>
            </a:r>
            <a:endParaRPr lang="en-GB"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solidFill>
                  <a:prstClr val="black">
                    <a:tint val="75000"/>
                  </a:prstClr>
                </a:solidFill>
                <a:latin typeface="Calibri"/>
              </a:rPr>
              <a:pPr>
                <a:defRPr/>
              </a:pPr>
              <a:t>35</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12083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Pebble bed </a:t>
            </a:r>
            <a:r>
              <a:rPr lang="en-GB" dirty="0" smtClean="0"/>
              <a:t>critical reactors </a:t>
            </a:r>
            <a:endParaRPr lang="en-GB" dirty="0"/>
          </a:p>
        </p:txBody>
      </p:sp>
      <p:sp>
        <p:nvSpPr>
          <p:cNvPr id="3" name="Content Placeholder 2"/>
          <p:cNvSpPr>
            <a:spLocks noGrp="1"/>
          </p:cNvSpPr>
          <p:nvPr>
            <p:ph idx="1"/>
          </p:nvPr>
        </p:nvSpPr>
        <p:spPr>
          <a:xfrm>
            <a:off x="203196" y="1251416"/>
            <a:ext cx="8458200" cy="5181600"/>
          </a:xfrm>
        </p:spPr>
        <p:txBody>
          <a:bodyPr>
            <a:normAutofit/>
          </a:bodyPr>
          <a:lstStyle/>
          <a:p>
            <a:r>
              <a:rPr lang="en-GB" sz="1800" dirty="0"/>
              <a:t>P</a:t>
            </a:r>
            <a:r>
              <a:rPr lang="en-GB" sz="1800" dirty="0" smtClean="0"/>
              <a:t>roposed by Farrington Daniels at Oakridge, in the 1940s. Initial developments in Germany (AVR </a:t>
            </a:r>
            <a:r>
              <a:rPr lang="en-GB" sz="1800" dirty="0" err="1" smtClean="0"/>
              <a:t>Jülich</a:t>
            </a:r>
            <a:r>
              <a:rPr lang="en-GB" sz="1800" dirty="0" smtClean="0"/>
              <a:t>), followed by </a:t>
            </a:r>
            <a:r>
              <a:rPr lang="en-GB" sz="1800" dirty="0"/>
              <a:t>THTR-</a:t>
            </a:r>
            <a:r>
              <a:rPr lang="en-GB" sz="1800" dirty="0" smtClean="0"/>
              <a:t>300MW (1983-1989). New developments in South Africa, now in the United States and Turkey.</a:t>
            </a:r>
          </a:p>
          <a:p>
            <a:pPr lvl="1"/>
            <a:r>
              <a:rPr lang="en-GB" sz="1800" dirty="0" smtClean="0"/>
              <a:t>Presented as passively safe, as high temperature</a:t>
            </a:r>
            <a:br>
              <a:rPr lang="en-GB" sz="1800" dirty="0" smtClean="0"/>
            </a:br>
            <a:r>
              <a:rPr lang="en-GB" sz="1800" dirty="0" smtClean="0"/>
              <a:t>systems can be cooled by natural air convection</a:t>
            </a:r>
          </a:p>
          <a:p>
            <a:r>
              <a:rPr lang="en-GB" sz="1800" dirty="0" smtClean="0"/>
              <a:t>Several severe issues to be resolved:</a:t>
            </a:r>
          </a:p>
          <a:p>
            <a:pPr lvl="1"/>
            <a:r>
              <a:rPr lang="en-GB" sz="1800" dirty="0" smtClean="0"/>
              <a:t>No containment building if cooling by </a:t>
            </a:r>
            <a:br>
              <a:rPr lang="en-GB" sz="1800" dirty="0" smtClean="0"/>
            </a:br>
            <a:r>
              <a:rPr lang="en-GB" sz="1800" dirty="0" smtClean="0"/>
              <a:t>natural air convection</a:t>
            </a:r>
            <a:endParaRPr lang="en-GB" sz="1800" dirty="0"/>
          </a:p>
          <a:p>
            <a:pPr lvl="1"/>
            <a:r>
              <a:rPr lang="en-GB" sz="1800" dirty="0"/>
              <a:t>U</a:t>
            </a:r>
            <a:r>
              <a:rPr lang="en-GB" sz="1800" dirty="0" smtClean="0"/>
              <a:t>ses flammable </a:t>
            </a:r>
            <a:r>
              <a:rPr lang="en-GB" sz="1800" dirty="0"/>
              <a:t>graphite as </a:t>
            </a:r>
            <a:r>
              <a:rPr lang="en-GB" sz="1800" dirty="0" smtClean="0"/>
              <a:t>moderator </a:t>
            </a:r>
            <a:endParaRPr lang="en-GB" sz="1800" dirty="0"/>
          </a:p>
          <a:p>
            <a:pPr lvl="1"/>
            <a:r>
              <a:rPr lang="en-GB" sz="1800" dirty="0"/>
              <a:t>P</a:t>
            </a:r>
            <a:r>
              <a:rPr lang="en-GB" sz="1800" dirty="0" smtClean="0"/>
              <a:t>roduces </a:t>
            </a:r>
            <a:r>
              <a:rPr lang="en-GB" sz="1800" dirty="0"/>
              <a:t>more </a:t>
            </a:r>
            <a:r>
              <a:rPr lang="en-GB" sz="1800" dirty="0" smtClean="0"/>
              <a:t>high-level </a:t>
            </a:r>
            <a:r>
              <a:rPr lang="en-GB" sz="1800" dirty="0"/>
              <a:t>nuclear </a:t>
            </a:r>
            <a:r>
              <a:rPr lang="en-GB" sz="1800" dirty="0" smtClean="0"/>
              <a:t>waste </a:t>
            </a:r>
            <a:r>
              <a:rPr lang="en-GB" sz="1800" dirty="0"/>
              <a:t>than </a:t>
            </a:r>
            <a:r>
              <a:rPr lang="en-GB" sz="1800" dirty="0" smtClean="0"/>
              <a:t/>
            </a:r>
            <a:br>
              <a:rPr lang="en-GB" sz="1800" dirty="0" smtClean="0"/>
            </a:br>
            <a:r>
              <a:rPr lang="en-GB" sz="1800" dirty="0" smtClean="0"/>
              <a:t>current </a:t>
            </a:r>
            <a:r>
              <a:rPr lang="en-GB" sz="1800" dirty="0"/>
              <a:t>nuclear reactor </a:t>
            </a:r>
            <a:r>
              <a:rPr lang="en-GB" sz="1800" dirty="0" smtClean="0"/>
              <a:t>designs </a:t>
            </a:r>
            <a:endParaRPr lang="en-GB" sz="1800" dirty="0"/>
          </a:p>
          <a:p>
            <a:pPr lvl="1"/>
            <a:r>
              <a:rPr lang="en-GB" sz="1800" dirty="0" smtClean="0"/>
              <a:t>Relies </a:t>
            </a:r>
            <a:r>
              <a:rPr lang="en-GB" sz="1800" dirty="0"/>
              <a:t>heavily on </a:t>
            </a:r>
            <a:r>
              <a:rPr lang="en-GB" sz="1800" dirty="0" smtClean="0"/>
              <a:t>pebble integrity and fuel </a:t>
            </a:r>
            <a:br>
              <a:rPr lang="en-GB" sz="1800" dirty="0" smtClean="0"/>
            </a:br>
            <a:r>
              <a:rPr lang="en-GB" sz="1800" dirty="0" smtClean="0"/>
              <a:t>handling (pebble accident in THTR-300)</a:t>
            </a:r>
          </a:p>
          <a:p>
            <a:pPr lvl="1"/>
            <a:r>
              <a:rPr lang="en-GB" sz="1800" dirty="0" smtClean="0"/>
              <a:t>Water ingress, reprocessing virtually impossible,</a:t>
            </a:r>
            <a:br>
              <a:rPr lang="en-GB" sz="1800" dirty="0" smtClean="0"/>
            </a:br>
            <a:r>
              <a:rPr lang="en-GB" sz="1800" dirty="0" smtClean="0"/>
              <a:t>etc.</a:t>
            </a:r>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solidFill>
                  <a:prstClr val="black">
                    <a:tint val="75000"/>
                  </a:prstClr>
                </a:solidFill>
                <a:latin typeface="Calibri"/>
              </a:rPr>
              <a:pPr>
                <a:defRPr/>
              </a:pPr>
              <a:t>36</a:t>
            </a:fld>
            <a:endParaRPr lang="en-US">
              <a:solidFill>
                <a:prstClr val="black">
                  <a:tint val="75000"/>
                </a:prstClr>
              </a:solidFill>
              <a:latin typeface="Calibri"/>
            </a:endParaRPr>
          </a:p>
        </p:txBody>
      </p:sp>
      <p:pic>
        <p:nvPicPr>
          <p:cNvPr id="6" name="Picture 5" descr="Screen shot 2013-11-08 at 4.49.2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0333" y="1861156"/>
            <a:ext cx="2743200" cy="3818327"/>
          </a:xfrm>
          <a:prstGeom prst="rect">
            <a:avLst/>
          </a:prstGeom>
        </p:spPr>
      </p:pic>
      <p:pic>
        <p:nvPicPr>
          <p:cNvPr id="7" name="Picture 6" descr="Screen shot 2014-03-18 at 10.35.57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5354" y="5583909"/>
            <a:ext cx="1565445" cy="1255508"/>
          </a:xfrm>
          <a:prstGeom prst="rect">
            <a:avLst/>
          </a:prstGeom>
        </p:spPr>
      </p:pic>
    </p:spTree>
    <p:extLst>
      <p:ext uri="{BB962C8B-B14F-4D97-AF65-F5344CB8AC3E}">
        <p14:creationId xmlns:p14="http://schemas.microsoft.com/office/powerpoint/2010/main" val="559743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Molten salt </a:t>
            </a:r>
            <a:r>
              <a:rPr lang="en-GB" dirty="0" smtClean="0"/>
              <a:t>critical reactors </a:t>
            </a:r>
            <a:endParaRPr lang="en-GB" dirty="0"/>
          </a:p>
        </p:txBody>
      </p:sp>
      <p:sp>
        <p:nvSpPr>
          <p:cNvPr id="3" name="Content Placeholder 2"/>
          <p:cNvSpPr>
            <a:spLocks noGrp="1"/>
          </p:cNvSpPr>
          <p:nvPr>
            <p:ph idx="1"/>
          </p:nvPr>
        </p:nvSpPr>
        <p:spPr>
          <a:xfrm>
            <a:off x="8464" y="1360146"/>
            <a:ext cx="8813799" cy="5140781"/>
          </a:xfrm>
        </p:spPr>
        <p:txBody>
          <a:bodyPr>
            <a:normAutofit/>
          </a:bodyPr>
          <a:lstStyle/>
          <a:p>
            <a:r>
              <a:rPr lang="en-GB" sz="1800" dirty="0" smtClean="0"/>
              <a:t>This is clearly a technology that is concentrating interest (10 talks related to the subject at ThEC13): China, India, UK, USA, Czech Republic, France, Switzerland</a:t>
            </a:r>
          </a:p>
          <a:p>
            <a:r>
              <a:rPr lang="en-GB" sz="1800" dirty="0" smtClean="0"/>
              <a:t>Pioneered at Oakridge in 1960 (Molten Salt Reactor</a:t>
            </a:r>
            <a:r>
              <a:rPr lang="en-GB" sz="1800" dirty="0"/>
              <a:t> </a:t>
            </a:r>
            <a:r>
              <a:rPr lang="en-GB" sz="1800" dirty="0" smtClean="0"/>
              <a:t>Experiment, UF4, 7.4MWth)</a:t>
            </a:r>
          </a:p>
          <a:p>
            <a:r>
              <a:rPr lang="en-GB" sz="1800" dirty="0" smtClean="0"/>
              <a:t>Advantages:</a:t>
            </a:r>
          </a:p>
          <a:p>
            <a:pPr lvl="1"/>
            <a:r>
              <a:rPr lang="en-GB" sz="1400" dirty="0"/>
              <a:t>Liquid fuel allows extending </a:t>
            </a:r>
            <a:r>
              <a:rPr lang="en-GB" sz="1400" dirty="0" err="1"/>
              <a:t>burnup</a:t>
            </a:r>
            <a:r>
              <a:rPr lang="en-GB" sz="1400" dirty="0"/>
              <a:t> indefinitely, </a:t>
            </a:r>
            <a:br>
              <a:rPr lang="en-GB" sz="1400" dirty="0"/>
            </a:br>
            <a:r>
              <a:rPr lang="en-GB" sz="1400" dirty="0"/>
              <a:t>because of reprocessing on-line</a:t>
            </a:r>
          </a:p>
          <a:p>
            <a:pPr lvl="1"/>
            <a:r>
              <a:rPr lang="en-GB" sz="1400" dirty="0" smtClean="0"/>
              <a:t>High temperature </a:t>
            </a:r>
            <a:r>
              <a:rPr lang="en-GB" sz="1400" dirty="0"/>
              <a:t>(500˚C – 600˚C</a:t>
            </a:r>
            <a:r>
              <a:rPr lang="en-GB" sz="1400" dirty="0" smtClean="0"/>
              <a:t>), </a:t>
            </a:r>
            <a:br>
              <a:rPr lang="en-GB" sz="1400" dirty="0" smtClean="0"/>
            </a:br>
            <a:r>
              <a:rPr lang="en-GB" sz="1400" dirty="0" smtClean="0"/>
              <a:t>heat produced directly in heat transfer fluid </a:t>
            </a:r>
          </a:p>
          <a:p>
            <a:pPr lvl="1"/>
            <a:r>
              <a:rPr lang="en-GB" sz="1400" dirty="0" smtClean="0"/>
              <a:t>Passive cooling for decay heat removal</a:t>
            </a:r>
          </a:p>
          <a:p>
            <a:r>
              <a:rPr lang="en-GB" sz="1800" b="1" dirty="0" smtClean="0">
                <a:solidFill>
                  <a:srgbClr val="FF0000"/>
                </a:solidFill>
              </a:rPr>
              <a:t>Several severe issues</a:t>
            </a:r>
            <a:r>
              <a:rPr lang="en-GB" sz="1800" dirty="0" smtClean="0"/>
              <a:t>: neutrons emission, </a:t>
            </a:r>
            <a:br>
              <a:rPr lang="en-GB" sz="1800" dirty="0" smtClean="0"/>
            </a:br>
            <a:r>
              <a:rPr lang="en-GB" sz="1800" dirty="0" smtClean="0"/>
              <a:t>on-line chemistry failure, corrosion, </a:t>
            </a:r>
            <a:br>
              <a:rPr lang="en-GB" sz="1800" dirty="0" smtClean="0"/>
            </a:br>
            <a:r>
              <a:rPr lang="en-GB" sz="1800" dirty="0" smtClean="0"/>
              <a:t>licencing issues, etc.</a:t>
            </a:r>
          </a:p>
          <a:p>
            <a:r>
              <a:rPr lang="en-GB" sz="1800" dirty="0"/>
              <a:t>Presently not </a:t>
            </a:r>
            <a:r>
              <a:rPr lang="en-GB" sz="1800" dirty="0" smtClean="0"/>
              <a:t>using a </a:t>
            </a:r>
            <a:r>
              <a:rPr lang="en-GB" sz="1800" dirty="0"/>
              <a:t>fast neutron </a:t>
            </a:r>
            <a:br>
              <a:rPr lang="en-GB" sz="1800" dirty="0"/>
            </a:br>
            <a:r>
              <a:rPr lang="en-GB" sz="1800" dirty="0" smtClean="0"/>
              <a:t>spectrum (R</a:t>
            </a:r>
            <a:r>
              <a:rPr lang="en-GB" sz="1800" dirty="0"/>
              <a:t>&amp;D should be extended to </a:t>
            </a:r>
            <a:br>
              <a:rPr lang="en-GB" sz="1800" dirty="0"/>
            </a:br>
            <a:r>
              <a:rPr lang="en-GB" sz="1800" dirty="0"/>
              <a:t>other </a:t>
            </a:r>
            <a:r>
              <a:rPr lang="en-GB" sz="1800" dirty="0" smtClean="0"/>
              <a:t>salts – PbCl</a:t>
            </a:r>
            <a:r>
              <a:rPr lang="en-GB" sz="1800" baseline="-25000" dirty="0" smtClean="0"/>
              <a:t>3</a:t>
            </a:r>
            <a:r>
              <a:rPr lang="en-GB" sz="1800" dirty="0" smtClean="0"/>
              <a:t>, to minimize waste)</a:t>
            </a:r>
          </a:p>
          <a:p>
            <a:r>
              <a:rPr lang="en-GB" sz="1800" dirty="0"/>
              <a:t>There is a particularly well focussed and </a:t>
            </a:r>
            <a:br>
              <a:rPr lang="en-GB" sz="1800" dirty="0"/>
            </a:br>
            <a:r>
              <a:rPr lang="en-GB" sz="1800" dirty="0" smtClean="0"/>
              <a:t>ambitious </a:t>
            </a:r>
            <a:r>
              <a:rPr lang="en-GB" sz="1800" dirty="0"/>
              <a:t>effort in China </a:t>
            </a:r>
            <a:r>
              <a:rPr lang="en-GB" sz="1800" dirty="0" smtClean="0"/>
              <a:t>(</a:t>
            </a:r>
            <a:r>
              <a:rPr lang="en-GB" sz="1800" dirty="0" err="1"/>
              <a:t>Xu</a:t>
            </a:r>
            <a:r>
              <a:rPr lang="en-GB" sz="1800" dirty="0"/>
              <a:t> </a:t>
            </a:r>
            <a:r>
              <a:rPr lang="en-GB" sz="1800" dirty="0" err="1"/>
              <a:t>Hongjie</a:t>
            </a:r>
            <a:r>
              <a:rPr lang="en-GB" sz="1800" dirty="0"/>
              <a:t>, </a:t>
            </a:r>
            <a:r>
              <a:rPr lang="en-GB" sz="1800" dirty="0" smtClean="0"/>
              <a:t/>
            </a:r>
            <a:br>
              <a:rPr lang="en-GB" sz="1800" dirty="0" smtClean="0"/>
            </a:br>
            <a:r>
              <a:rPr lang="en-GB" sz="1800" dirty="0" smtClean="0"/>
              <a:t>Shanghai Institute of Applied Physics)</a:t>
            </a:r>
          </a:p>
          <a:p>
            <a:endParaRPr lang="en-GB" sz="1800" dirty="0" smtClean="0"/>
          </a:p>
          <a:p>
            <a:endParaRPr lang="en-GB" sz="1800" dirty="0" smtClean="0"/>
          </a:p>
          <a:p>
            <a:endParaRPr lang="en-GB" sz="1800" dirty="0" smtClean="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solidFill>
                  <a:prstClr val="black">
                    <a:tint val="75000"/>
                  </a:prstClr>
                </a:solidFill>
                <a:latin typeface="Calibri"/>
              </a:rPr>
              <a:pPr>
                <a:defRPr/>
              </a:pPr>
              <a:t>37</a:t>
            </a:fld>
            <a:endParaRPr lang="en-US">
              <a:solidFill>
                <a:prstClr val="black">
                  <a:tint val="75000"/>
                </a:prstClr>
              </a:solidFill>
              <a:latin typeface="Calibri"/>
            </a:endParaRPr>
          </a:p>
        </p:txBody>
      </p:sp>
      <p:grpSp>
        <p:nvGrpSpPr>
          <p:cNvPr id="15" name="Group 14"/>
          <p:cNvGrpSpPr/>
          <p:nvPr/>
        </p:nvGrpSpPr>
        <p:grpSpPr>
          <a:xfrm>
            <a:off x="4445208" y="2233188"/>
            <a:ext cx="4698792" cy="4267739"/>
            <a:chOff x="4445208" y="2233188"/>
            <a:chExt cx="4698792" cy="4267739"/>
          </a:xfrm>
        </p:grpSpPr>
        <p:pic>
          <p:nvPicPr>
            <p:cNvPr id="12" name="Picture 11" descr="Screen shot 2014-03-26 at 9.53.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5208" y="2233188"/>
              <a:ext cx="4673407" cy="4199467"/>
            </a:xfrm>
            <a:prstGeom prst="rect">
              <a:avLst/>
            </a:prstGeom>
          </p:spPr>
        </p:pic>
        <p:sp>
          <p:nvSpPr>
            <p:cNvPr id="13" name="Rectangle 12"/>
            <p:cNvSpPr/>
            <p:nvPr/>
          </p:nvSpPr>
          <p:spPr>
            <a:xfrm>
              <a:off x="8686800" y="2233188"/>
              <a:ext cx="457200" cy="70474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a:solidFill>
                  <a:prstClr val="white"/>
                </a:solidFill>
                <a:latin typeface="Calibri"/>
              </a:endParaRPr>
            </a:p>
          </p:txBody>
        </p:sp>
        <p:sp>
          <p:nvSpPr>
            <p:cNvPr id="14" name="Rectangle 13"/>
            <p:cNvSpPr/>
            <p:nvPr/>
          </p:nvSpPr>
          <p:spPr>
            <a:xfrm>
              <a:off x="8746069" y="4637721"/>
              <a:ext cx="397931" cy="18632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a:solidFill>
                  <a:prstClr val="white"/>
                </a:solidFill>
                <a:latin typeface="Calibri"/>
              </a:endParaRPr>
            </a:p>
          </p:txBody>
        </p:sp>
      </p:grpSp>
      <p:pic>
        <p:nvPicPr>
          <p:cNvPr id="17" name="Picture 16" descr="Screen shot 2014-03-26 at 9.59.3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2811" y="6128564"/>
            <a:ext cx="1428590" cy="592911"/>
          </a:xfrm>
          <a:prstGeom prst="rect">
            <a:avLst/>
          </a:prstGeom>
        </p:spPr>
      </p:pic>
      <p:sp>
        <p:nvSpPr>
          <p:cNvPr id="18" name="TextBox 17"/>
          <p:cNvSpPr txBox="1"/>
          <p:nvPr/>
        </p:nvSpPr>
        <p:spPr>
          <a:xfrm>
            <a:off x="6307667" y="6356350"/>
            <a:ext cx="2031325" cy="276999"/>
          </a:xfrm>
          <a:prstGeom prst="rect">
            <a:avLst/>
          </a:prstGeom>
          <a:solidFill>
            <a:srgbClr val="FFFF00"/>
          </a:solidFill>
        </p:spPr>
        <p:txBody>
          <a:bodyPr wrap="none" rtlCol="0">
            <a:spAutoFit/>
          </a:bodyPr>
          <a:lstStyle/>
          <a:p>
            <a:pPr defTabSz="457200" eaLnBrk="1" fontAlgn="auto" hangingPunct="1">
              <a:spcBef>
                <a:spcPts val="0"/>
              </a:spcBef>
              <a:spcAft>
                <a:spcPts val="0"/>
              </a:spcAft>
            </a:pPr>
            <a:r>
              <a:rPr lang="en-GB" sz="1200" dirty="0" smtClean="0">
                <a:solidFill>
                  <a:prstClr val="black"/>
                </a:solidFill>
                <a:latin typeface="Calibri"/>
              </a:rPr>
              <a:t>Elsa Merle-</a:t>
            </a:r>
            <a:r>
              <a:rPr lang="en-GB" sz="1200" dirty="0" err="1" smtClean="0">
                <a:solidFill>
                  <a:prstClr val="black"/>
                </a:solidFill>
                <a:latin typeface="Calibri"/>
              </a:rPr>
              <a:t>Lucotte</a:t>
            </a:r>
            <a:r>
              <a:rPr lang="en-GB" sz="1200" dirty="0" smtClean="0">
                <a:solidFill>
                  <a:prstClr val="black"/>
                </a:solidFill>
                <a:latin typeface="Calibri"/>
              </a:rPr>
              <a:t> @ ThEC13</a:t>
            </a:r>
            <a:endParaRPr lang="en-GB" sz="1200" dirty="0">
              <a:solidFill>
                <a:prstClr val="black"/>
              </a:solidFill>
              <a:latin typeface="Calibri"/>
            </a:endParaRPr>
          </a:p>
        </p:txBody>
      </p:sp>
      <p:sp>
        <p:nvSpPr>
          <p:cNvPr id="4" name="TextBox 3"/>
          <p:cNvSpPr txBox="1"/>
          <p:nvPr/>
        </p:nvSpPr>
        <p:spPr>
          <a:xfrm>
            <a:off x="8156645" y="2414713"/>
            <a:ext cx="978904" cy="523220"/>
          </a:xfrm>
          <a:prstGeom prst="rect">
            <a:avLst/>
          </a:prstGeom>
          <a:solidFill>
            <a:srgbClr val="FFFF00"/>
          </a:solidFill>
        </p:spPr>
        <p:txBody>
          <a:bodyPr wrap="none" rtlCol="0">
            <a:spAutoFit/>
          </a:bodyPr>
          <a:lstStyle/>
          <a:p>
            <a:pPr defTabSz="457200" eaLnBrk="1" fontAlgn="auto" hangingPunct="1">
              <a:spcBef>
                <a:spcPts val="0"/>
              </a:spcBef>
              <a:spcAft>
                <a:spcPts val="0"/>
              </a:spcAft>
            </a:pPr>
            <a:r>
              <a:rPr lang="en-GB" sz="1400" dirty="0" smtClean="0">
                <a:solidFill>
                  <a:prstClr val="black"/>
                </a:solidFill>
                <a:latin typeface="Calibri"/>
              </a:rPr>
              <a:t>F-Li-Be salt </a:t>
            </a:r>
            <a:br>
              <a:rPr lang="en-GB" sz="1400" dirty="0" smtClean="0">
                <a:solidFill>
                  <a:prstClr val="black"/>
                </a:solidFill>
                <a:latin typeface="Calibri"/>
              </a:rPr>
            </a:br>
            <a:r>
              <a:rPr lang="en-GB" sz="1400" dirty="0" smtClean="0">
                <a:solidFill>
                  <a:prstClr val="black"/>
                </a:solidFill>
                <a:latin typeface="Calibri"/>
              </a:rPr>
              <a:t>(</a:t>
            </a:r>
            <a:r>
              <a:rPr lang="en-GB" sz="1400" dirty="0" err="1" smtClean="0">
                <a:solidFill>
                  <a:prstClr val="black"/>
                </a:solidFill>
                <a:latin typeface="Calibri"/>
              </a:rPr>
              <a:t>Flibe</a:t>
            </a:r>
            <a:r>
              <a:rPr lang="en-GB" sz="1400" dirty="0" smtClean="0">
                <a:solidFill>
                  <a:prstClr val="black"/>
                </a:solidFill>
                <a:latin typeface="Calibri"/>
              </a:rPr>
              <a:t>)</a:t>
            </a:r>
            <a:endParaRPr lang="en-GB" sz="1400" dirty="0">
              <a:solidFill>
                <a:prstClr val="black"/>
              </a:solidFill>
              <a:latin typeface="Calibri"/>
            </a:endParaRPr>
          </a:p>
        </p:txBody>
      </p:sp>
      <p:cxnSp>
        <p:nvCxnSpPr>
          <p:cNvPr id="7" name="Straight Arrow Connector 6"/>
          <p:cNvCxnSpPr/>
          <p:nvPr/>
        </p:nvCxnSpPr>
        <p:spPr>
          <a:xfrm>
            <a:off x="5215467" y="3884711"/>
            <a:ext cx="448733" cy="543356"/>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243575" y="3576934"/>
            <a:ext cx="1479892" cy="307777"/>
          </a:xfrm>
          <a:prstGeom prst="rect">
            <a:avLst/>
          </a:prstGeom>
          <a:solidFill>
            <a:srgbClr val="FFFF00"/>
          </a:solidFill>
        </p:spPr>
        <p:txBody>
          <a:bodyPr wrap="none" rtlCol="0">
            <a:spAutoFit/>
          </a:bodyPr>
          <a:lstStyle/>
          <a:p>
            <a:pPr defTabSz="457200" eaLnBrk="1" fontAlgn="auto" hangingPunct="1">
              <a:spcBef>
                <a:spcPts val="0"/>
              </a:spcBef>
              <a:spcAft>
                <a:spcPts val="0"/>
              </a:spcAft>
            </a:pPr>
            <a:r>
              <a:rPr lang="en-GB" sz="1400" dirty="0" smtClean="0">
                <a:solidFill>
                  <a:prstClr val="black"/>
                </a:solidFill>
                <a:latin typeface="Calibri"/>
              </a:rPr>
              <a:t>Chemistry on-line</a:t>
            </a:r>
            <a:endParaRPr lang="en-GB" sz="1400" dirty="0">
              <a:solidFill>
                <a:prstClr val="black"/>
              </a:solidFill>
              <a:latin typeface="Calibri"/>
            </a:endParaRPr>
          </a:p>
        </p:txBody>
      </p:sp>
      <p:sp>
        <p:nvSpPr>
          <p:cNvPr id="8" name="TextBox 7"/>
          <p:cNvSpPr txBox="1"/>
          <p:nvPr/>
        </p:nvSpPr>
        <p:spPr>
          <a:xfrm>
            <a:off x="747059" y="433294"/>
            <a:ext cx="184666" cy="400110"/>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73698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ea typeface="ＭＳ Ｐゴシック" charset="-128"/>
                <a:cs typeface="ＭＳ Ｐゴシック" charset="-128"/>
              </a:rPr>
              <a:t>Accelerator Driven Systems</a:t>
            </a:r>
          </a:p>
        </p:txBody>
      </p:sp>
      <p:sp>
        <p:nvSpPr>
          <p:cNvPr id="20483" name="Content Placeholder 2"/>
          <p:cNvSpPr>
            <a:spLocks noGrp="1"/>
          </p:cNvSpPr>
          <p:nvPr>
            <p:ph idx="1"/>
          </p:nvPr>
        </p:nvSpPr>
        <p:spPr>
          <a:xfrm>
            <a:off x="0" y="1066800"/>
            <a:ext cx="9144000" cy="5181600"/>
          </a:xfrm>
        </p:spPr>
        <p:txBody>
          <a:bodyPr/>
          <a:lstStyle/>
          <a:p>
            <a:r>
              <a:rPr lang="en-GB" sz="2000" dirty="0" smtClean="0">
                <a:ea typeface="ＭＳ Ｐゴシック" charset="-128"/>
                <a:cs typeface="ＭＳ Ｐゴシック" charset="-128"/>
              </a:rPr>
              <a:t>MTA and Lewis’ projects dropped or slowed down when (a) rich uranium deposits were discovered in the USA, and (b) it was realized that it required several hundred mA of beam intensity, hundreds of MW to produce the beam! [</a:t>
            </a:r>
            <a:r>
              <a:rPr lang="en-GB" sz="2000" i="1" dirty="0" err="1" smtClean="0">
                <a:ea typeface="ＭＳ Ｐゴシック" charset="-128"/>
                <a:cs typeface="ＭＳ Ｐゴシック" charset="-128"/>
              </a:rPr>
              <a:t>Pu</a:t>
            </a:r>
            <a:r>
              <a:rPr lang="en-GB" sz="2000" i="1" dirty="0" smtClean="0">
                <a:ea typeface="ＭＳ Ｐゴシック" charset="-128"/>
                <a:cs typeface="ＭＳ Ｐゴシック" charset="-128"/>
              </a:rPr>
              <a:t>, no amplification</a:t>
            </a:r>
            <a:r>
              <a:rPr lang="en-GB" sz="2000" dirty="0" smtClean="0">
                <a:ea typeface="ＭＳ Ｐゴシック" charset="-128"/>
                <a:cs typeface="ＭＳ Ｐゴシック" charset="-128"/>
              </a:rPr>
              <a:t>]</a:t>
            </a:r>
            <a:r>
              <a:rPr lang="en-GB" sz="2000" b="1" dirty="0" smtClean="0">
                <a:solidFill>
                  <a:srgbClr val="FF0000"/>
                </a:solidFill>
                <a:ea typeface="ＭＳ Ｐゴシック" charset="-128"/>
                <a:cs typeface="ＭＳ Ｐゴシック" charset="-128"/>
              </a:rPr>
              <a:t/>
            </a:r>
            <a:br>
              <a:rPr lang="en-GB" sz="2000" b="1" dirty="0" smtClean="0">
                <a:solidFill>
                  <a:srgbClr val="FF0000"/>
                </a:solidFill>
                <a:ea typeface="ＭＳ Ｐゴシック" charset="-128"/>
                <a:cs typeface="ＭＳ Ｐゴシック" charset="-128"/>
              </a:rPr>
            </a:br>
            <a:r>
              <a:rPr lang="en-GB" sz="2000" b="1" dirty="0" smtClean="0">
                <a:solidFill>
                  <a:srgbClr val="FF0000"/>
                </a:solidFill>
                <a:ea typeface="ＭＳ Ｐゴシック" charset="-128"/>
                <a:cs typeface="ＭＳ Ｐゴシック" charset="-128"/>
              </a:rPr>
              <a:t>	today ≤ 10 MW beams seem sufficient</a:t>
            </a:r>
            <a:endParaRPr lang="en-GB" sz="2000" dirty="0" smtClean="0">
              <a:ea typeface="ＭＳ Ｐゴシック" charset="-128"/>
              <a:cs typeface="ＭＳ Ｐゴシック" charset="-128"/>
            </a:endParaRPr>
          </a:p>
          <a:p>
            <a:r>
              <a:rPr lang="en-GB" sz="2000" dirty="0" smtClean="0">
                <a:ea typeface="ＭＳ Ｐゴシック" charset="-128"/>
                <a:cs typeface="ＭＳ Ｐゴシック" charset="-128"/>
              </a:rPr>
              <a:t>Renewed interest in ADS in the 1980’s, when the USA decided to slow the development of fast critical reactors (Fast Flux Test Facility @ </a:t>
            </a:r>
            <a:r>
              <a:rPr lang="en-GB" sz="2000" dirty="0" err="1" smtClean="0">
                <a:ea typeface="ＭＳ Ｐゴシック" charset="-128"/>
                <a:cs typeface="ＭＳ Ｐゴシック" charset="-128"/>
              </a:rPr>
              <a:t>Argone</a:t>
            </a:r>
            <a:r>
              <a:rPr lang="en-GB" sz="2000" dirty="0" smtClean="0">
                <a:ea typeface="ＭＳ Ｐゴシック" charset="-128"/>
                <a:cs typeface="ＭＳ Ｐゴシック" charset="-128"/>
              </a:rPr>
              <a:t> National Lab.):</a:t>
            </a:r>
          </a:p>
          <a:p>
            <a:pPr lvl="1"/>
            <a:r>
              <a:rPr lang="en-GB" dirty="0" smtClean="0"/>
              <a:t>H. Takahashi at Brookhaven National Lab: several proposals of ADS systems (PHOENIX), including the </a:t>
            </a:r>
            <a:r>
              <a:rPr lang="en-GB" b="1" dirty="0" smtClean="0">
                <a:solidFill>
                  <a:srgbClr val="FF0000"/>
                </a:solidFill>
              </a:rPr>
              <a:t>idea of burning minor actinides</a:t>
            </a:r>
            <a:r>
              <a:rPr lang="en-GB" dirty="0" smtClean="0"/>
              <a:t> (Fast neutrons – k</a:t>
            </a:r>
            <a:r>
              <a:rPr lang="en-GB" baseline="-25000" dirty="0" smtClean="0"/>
              <a:t>s</a:t>
            </a:r>
            <a:r>
              <a:rPr lang="en-GB" dirty="0" smtClean="0"/>
              <a:t>~0.99);</a:t>
            </a:r>
          </a:p>
          <a:p>
            <a:pPr lvl="1"/>
            <a:r>
              <a:rPr lang="en-GB" dirty="0" smtClean="0"/>
              <a:t>Ch. D. Bowman at Los Alamos: thermal neutron ADS (</a:t>
            </a:r>
            <a:r>
              <a:rPr lang="en-GB" b="1" dirty="0" smtClean="0">
                <a:solidFill>
                  <a:srgbClr val="FF0000"/>
                </a:solidFill>
              </a:rPr>
              <a:t>ATW</a:t>
            </a:r>
            <a:r>
              <a:rPr lang="en-GB" dirty="0" smtClean="0"/>
              <a:t>) with thorium &amp; chemistry on-line for FP and </a:t>
            </a:r>
            <a:r>
              <a:rPr lang="en-GB" baseline="30000" dirty="0" smtClean="0"/>
              <a:t>233</a:t>
            </a:r>
            <a:r>
              <a:rPr lang="en-GB" dirty="0" smtClean="0"/>
              <a:t>Pa extraction;</a:t>
            </a:r>
          </a:p>
          <a:p>
            <a:pPr lvl="1"/>
            <a:r>
              <a:rPr lang="en-GB" dirty="0" smtClean="0"/>
              <a:t>Japan launches </a:t>
            </a:r>
            <a:r>
              <a:rPr lang="en-US" b="1" dirty="0" smtClean="0">
                <a:solidFill>
                  <a:srgbClr val="FF0000"/>
                </a:solidFill>
              </a:rPr>
              <a:t>Options for Making Extra Gains from Actinides </a:t>
            </a:r>
            <a:r>
              <a:rPr lang="en-US" dirty="0" smtClean="0"/>
              <a:t>(</a:t>
            </a:r>
            <a:r>
              <a:rPr lang="en-GB" dirty="0" smtClean="0"/>
              <a:t>OMEGA, now JPARC) at JAERI (now JAEA).</a:t>
            </a:r>
          </a:p>
        </p:txBody>
      </p:sp>
      <p:sp>
        <p:nvSpPr>
          <p:cNvPr id="5" name="Slide Number Placeholder 4"/>
          <p:cNvSpPr>
            <a:spLocks noGrp="1"/>
          </p:cNvSpPr>
          <p:nvPr>
            <p:ph type="sldNum" sz="quarter" idx="12"/>
          </p:nvPr>
        </p:nvSpPr>
        <p:spPr/>
        <p:txBody>
          <a:bodyPr/>
          <a:lstStyle/>
          <a:p>
            <a:pPr>
              <a:defRPr/>
            </a:pPr>
            <a:fld id="{11E434B0-2C3F-9D4A-8C12-CACE115D0BCA}" type="slidenum">
              <a:rPr lang="en-US" smtClean="0"/>
              <a:pPr>
                <a:defRPr/>
              </a:pPr>
              <a:t>4</a:t>
            </a:fld>
            <a:endParaRPr lang="en-US"/>
          </a:p>
        </p:txBody>
      </p:sp>
      <p:sp>
        <p:nvSpPr>
          <p:cNvPr id="6"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pic>
        <p:nvPicPr>
          <p:cNvPr id="7" name="Image 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dirty="0" smtClean="0">
                <a:ea typeface="ＭＳ Ｐゴシック" charset="-128"/>
                <a:cs typeface="ＭＳ Ｐゴシック" charset="-128"/>
              </a:rPr>
              <a:t>Accelerator Driven Systems</a:t>
            </a:r>
          </a:p>
        </p:txBody>
      </p:sp>
      <p:sp>
        <p:nvSpPr>
          <p:cNvPr id="21507" name="Content Placeholder 2"/>
          <p:cNvSpPr>
            <a:spLocks noGrp="1"/>
          </p:cNvSpPr>
          <p:nvPr>
            <p:ph idx="1"/>
          </p:nvPr>
        </p:nvSpPr>
        <p:spPr>
          <a:xfrm>
            <a:off x="0" y="914400"/>
            <a:ext cx="8915400" cy="5638800"/>
          </a:xfrm>
        </p:spPr>
        <p:txBody>
          <a:bodyPr/>
          <a:lstStyle/>
          <a:p>
            <a:r>
              <a:rPr lang="en-GB" dirty="0" smtClean="0">
                <a:ea typeface="ＭＳ Ｐゴシック" charset="-128"/>
                <a:cs typeface="ＭＳ Ｐゴシック" charset="-128"/>
              </a:rPr>
              <a:t>In the 1990s, Carlo Rubbia gave a big push to the A</a:t>
            </a:r>
            <a:r>
              <a:rPr lang="en-US" dirty="0" smtClean="0">
                <a:ea typeface="ＭＳ Ｐゴシック" charset="-128"/>
                <a:cs typeface="ＭＳ Ｐゴシック" charset="-128"/>
              </a:rPr>
              <a:t>D</a:t>
            </a:r>
            <a:r>
              <a:rPr lang="en-GB" dirty="0" smtClean="0">
                <a:ea typeface="ＭＳ Ｐゴシック" charset="-128"/>
                <a:cs typeface="ＭＳ Ｐゴシック" charset="-128"/>
              </a:rPr>
              <a:t>S, by launching a vigorous research programme at CERN based on:</a:t>
            </a:r>
          </a:p>
          <a:p>
            <a:pPr lvl="1"/>
            <a:r>
              <a:rPr lang="en-GB" dirty="0" smtClean="0"/>
              <a:t>development of </a:t>
            </a:r>
            <a:r>
              <a:rPr lang="en-GB" b="1" dirty="0" smtClean="0">
                <a:solidFill>
                  <a:srgbClr val="FF0000"/>
                </a:solidFill>
              </a:rPr>
              <a:t>innovative simulation </a:t>
            </a:r>
            <a:r>
              <a:rPr lang="en-GB" dirty="0" smtClean="0"/>
              <a:t>of nuclear systems </a:t>
            </a:r>
          </a:p>
          <a:p>
            <a:pPr lvl="1"/>
            <a:r>
              <a:rPr lang="en-GB" dirty="0" smtClean="0"/>
              <a:t>specific </a:t>
            </a:r>
            <a:r>
              <a:rPr lang="en-GB" b="1" dirty="0" smtClean="0">
                <a:solidFill>
                  <a:srgbClr val="FF0000"/>
                </a:solidFill>
              </a:rPr>
              <a:t>experiments to</a:t>
            </a:r>
            <a:br>
              <a:rPr lang="en-GB" b="1" dirty="0" smtClean="0">
                <a:solidFill>
                  <a:srgbClr val="FF0000"/>
                </a:solidFill>
              </a:rPr>
            </a:br>
            <a:r>
              <a:rPr lang="en-GB" b="1" dirty="0" smtClean="0">
                <a:solidFill>
                  <a:srgbClr val="FF0000"/>
                </a:solidFill>
              </a:rPr>
              <a:t>test basic concepts </a:t>
            </a:r>
            <a:r>
              <a:rPr lang="en-GB" dirty="0" smtClean="0"/>
              <a:t/>
            </a:r>
            <a:br>
              <a:rPr lang="en-GB" dirty="0" smtClean="0"/>
            </a:br>
            <a:r>
              <a:rPr lang="en-GB" dirty="0" smtClean="0"/>
              <a:t>(FEAT, TARC)</a:t>
            </a:r>
          </a:p>
          <a:p>
            <a:pPr lvl="1"/>
            <a:r>
              <a:rPr lang="en-GB" dirty="0" smtClean="0"/>
              <a:t>construction of an </a:t>
            </a:r>
            <a:r>
              <a:rPr lang="en-GB" b="1" dirty="0" smtClean="0">
                <a:solidFill>
                  <a:srgbClr val="FF0000"/>
                </a:solidFill>
              </a:rPr>
              <a:t>advanced</a:t>
            </a:r>
            <a:br>
              <a:rPr lang="en-GB" b="1" dirty="0" smtClean="0">
                <a:solidFill>
                  <a:srgbClr val="FF0000"/>
                </a:solidFill>
              </a:rPr>
            </a:br>
            <a:r>
              <a:rPr lang="en-GB" b="1" dirty="0" smtClean="0">
                <a:solidFill>
                  <a:srgbClr val="FF0000"/>
                </a:solidFill>
              </a:rPr>
              <a:t>neutron Time of Flight </a:t>
            </a:r>
            <a:br>
              <a:rPr lang="en-GB" b="1" dirty="0" smtClean="0">
                <a:solidFill>
                  <a:srgbClr val="FF0000"/>
                </a:solidFill>
              </a:rPr>
            </a:br>
            <a:r>
              <a:rPr lang="en-GB" b="1" dirty="0" smtClean="0">
                <a:solidFill>
                  <a:srgbClr val="FF0000"/>
                </a:solidFill>
              </a:rPr>
              <a:t>facility</a:t>
            </a:r>
            <a:r>
              <a:rPr lang="en-GB" dirty="0" smtClean="0"/>
              <a:t> (</a:t>
            </a:r>
            <a:r>
              <a:rPr lang="en-GB" dirty="0" err="1" smtClean="0"/>
              <a:t>n_TOF</a:t>
            </a:r>
            <a:r>
              <a:rPr lang="en-GB" dirty="0" smtClean="0"/>
              <a:t>) to acquire</a:t>
            </a:r>
            <a:br>
              <a:rPr lang="en-GB" dirty="0" smtClean="0"/>
            </a:br>
            <a:r>
              <a:rPr lang="en-GB" dirty="0" smtClean="0"/>
              <a:t>neutron cross-section data, </a:t>
            </a:r>
            <a:br>
              <a:rPr lang="en-GB" dirty="0" smtClean="0"/>
            </a:br>
            <a:r>
              <a:rPr lang="en-GB" dirty="0" smtClean="0"/>
              <a:t>crucial to simulate reliably </a:t>
            </a:r>
            <a:br>
              <a:rPr lang="en-GB" dirty="0" smtClean="0"/>
            </a:br>
            <a:r>
              <a:rPr lang="en-GB" dirty="0" smtClean="0"/>
              <a:t>any configuration with new </a:t>
            </a:r>
            <a:br>
              <a:rPr lang="en-GB" dirty="0" smtClean="0"/>
            </a:br>
            <a:r>
              <a:rPr lang="en-GB" dirty="0" smtClean="0"/>
              <a:t>materials</a:t>
            </a:r>
            <a:endParaRPr lang="en-GB" dirty="0" smtClean="0"/>
          </a:p>
          <a:p>
            <a:pPr marL="457200" lvl="1" indent="0">
              <a:buNone/>
            </a:pPr>
            <a:r>
              <a:rPr lang="en-GB" dirty="0" smtClean="0"/>
              <a:t>Followed by proposals for </a:t>
            </a:r>
            <a:br>
              <a:rPr lang="en-GB" dirty="0" smtClean="0"/>
            </a:br>
            <a:r>
              <a:rPr lang="en-GB" dirty="0" smtClean="0"/>
              <a:t>demonstrators</a:t>
            </a:r>
          </a:p>
        </p:txBody>
      </p:sp>
      <p:sp>
        <p:nvSpPr>
          <p:cNvPr id="5" name="Slide Number Placeholder 4"/>
          <p:cNvSpPr>
            <a:spLocks noGrp="1"/>
          </p:cNvSpPr>
          <p:nvPr>
            <p:ph type="sldNum" sz="quarter" idx="12"/>
          </p:nvPr>
        </p:nvSpPr>
        <p:spPr/>
        <p:txBody>
          <a:bodyPr/>
          <a:lstStyle/>
          <a:p>
            <a:pPr>
              <a:defRPr/>
            </a:pPr>
            <a:fld id="{BAE71D7E-7DE0-E54B-959A-CFA9C3F5F4CE}" type="slidenum">
              <a:rPr lang="en-US" smtClean="0"/>
              <a:pPr>
                <a:defRPr/>
              </a:pPr>
              <a:t>5</a:t>
            </a:fld>
            <a:endParaRPr lang="en-US"/>
          </a:p>
        </p:txBody>
      </p:sp>
      <p:pic>
        <p:nvPicPr>
          <p:cNvPr id="21510" name="Picture 4" descr="&#10;rubbia.jpg                                                     00003324Partners                       B5C85BC4:"/>
          <p:cNvPicPr>
            <a:picLocks noChangeAspect="1" noChangeArrowheads="1"/>
          </p:cNvPicPr>
          <p:nvPr/>
        </p:nvPicPr>
        <p:blipFill>
          <a:blip r:embed="rId3"/>
          <a:srcRect/>
          <a:stretch>
            <a:fillRect/>
          </a:stretch>
        </p:blipFill>
        <p:spPr bwMode="auto">
          <a:xfrm>
            <a:off x="4724400" y="2971800"/>
            <a:ext cx="4419600" cy="3078328"/>
          </a:xfrm>
          <a:prstGeom prst="rect">
            <a:avLst/>
          </a:prstGeom>
          <a:noFill/>
          <a:ln w="9525">
            <a:noFill/>
            <a:miter lim="800000"/>
            <a:headEnd/>
            <a:tailEnd/>
          </a:ln>
        </p:spPr>
      </p:pic>
      <p:sp>
        <p:nvSpPr>
          <p:cNvPr id="7" name="TextBox 6"/>
          <p:cNvSpPr txBox="1"/>
          <p:nvPr/>
        </p:nvSpPr>
        <p:spPr>
          <a:xfrm>
            <a:off x="685801" y="6153089"/>
            <a:ext cx="7214710" cy="400110"/>
          </a:xfrm>
          <a:prstGeom prst="rect">
            <a:avLst/>
          </a:prstGeom>
          <a:noFill/>
        </p:spPr>
        <p:txBody>
          <a:bodyPr wrap="none" rtlCol="0">
            <a:spAutoFit/>
          </a:bodyPr>
          <a:lstStyle/>
          <a:p>
            <a:r>
              <a:rPr lang="en-US" b="1" dirty="0" smtClean="0">
                <a:solidFill>
                  <a:srgbClr val="FF0000"/>
                </a:solidFill>
              </a:rPr>
              <a:t>C. Rubbia triggered a major R&amp;D effort on ADS worldwide</a:t>
            </a:r>
            <a:endParaRPr lang="en-US" b="1" dirty="0">
              <a:solidFill>
                <a:srgbClr val="FF0000"/>
              </a:solidFill>
            </a:endParaRPr>
          </a:p>
        </p:txBody>
      </p:sp>
      <p:sp>
        <p:nvSpPr>
          <p:cNvPr id="8"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pic>
        <p:nvPicPr>
          <p:cNvPr id="9" name="Image 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3-10-21 at 9.13.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14" y="3048024"/>
            <a:ext cx="2810371" cy="3505201"/>
          </a:xfrm>
          <a:prstGeom prst="rect">
            <a:avLst/>
          </a:prstGeom>
        </p:spPr>
      </p:pic>
      <p:sp>
        <p:nvSpPr>
          <p:cNvPr id="2" name="Title 1"/>
          <p:cNvSpPr>
            <a:spLocks noGrp="1"/>
          </p:cNvSpPr>
          <p:nvPr>
            <p:ph type="title"/>
          </p:nvPr>
        </p:nvSpPr>
        <p:spPr/>
        <p:txBody>
          <a:bodyPr/>
          <a:lstStyle/>
          <a:p>
            <a:r>
              <a:rPr lang="en-GB" dirty="0" smtClean="0"/>
              <a:t>Basic elements of an ADS syste</a:t>
            </a:r>
            <a:r>
              <a:rPr lang="en-GB" dirty="0"/>
              <a:t>m</a:t>
            </a:r>
          </a:p>
        </p:txBody>
      </p:sp>
      <p:sp>
        <p:nvSpPr>
          <p:cNvPr id="3" name="Content Placeholder 2"/>
          <p:cNvSpPr>
            <a:spLocks noGrp="1"/>
          </p:cNvSpPr>
          <p:nvPr>
            <p:ph idx="1"/>
          </p:nvPr>
        </p:nvSpPr>
        <p:spPr>
          <a:xfrm>
            <a:off x="0" y="1143000"/>
            <a:ext cx="5410200" cy="5410200"/>
          </a:xfrm>
        </p:spPr>
        <p:txBody>
          <a:bodyPr/>
          <a:lstStyle/>
          <a:p>
            <a:r>
              <a:rPr lang="en-GB" sz="1800" dirty="0" smtClean="0"/>
              <a:t>A particle </a:t>
            </a:r>
            <a:r>
              <a:rPr lang="en-GB" sz="1800" b="1" dirty="0" smtClean="0">
                <a:solidFill>
                  <a:srgbClr val="FF0000"/>
                </a:solidFill>
              </a:rPr>
              <a:t>accelerator</a:t>
            </a:r>
            <a:r>
              <a:rPr lang="en-GB" sz="1800" dirty="0" smtClean="0"/>
              <a:t>, to provide a </a:t>
            </a:r>
            <a:r>
              <a:rPr lang="en-GB" sz="1800" b="1" dirty="0" smtClean="0">
                <a:solidFill>
                  <a:srgbClr val="FF0000"/>
                </a:solidFill>
              </a:rPr>
              <a:t>neutron source</a:t>
            </a:r>
          </a:p>
          <a:p>
            <a:r>
              <a:rPr lang="en-GB" sz="1800" dirty="0" smtClean="0"/>
              <a:t>A </a:t>
            </a:r>
            <a:r>
              <a:rPr lang="en-GB" sz="1800" b="1" dirty="0" smtClean="0">
                <a:solidFill>
                  <a:srgbClr val="FF0000"/>
                </a:solidFill>
              </a:rPr>
              <a:t>core</a:t>
            </a:r>
            <a:r>
              <a:rPr lang="en-GB" sz="1800" dirty="0" smtClean="0">
                <a:solidFill>
                  <a:srgbClr val="FF0000"/>
                </a:solidFill>
              </a:rPr>
              <a:t> </a:t>
            </a:r>
            <a:r>
              <a:rPr lang="en-GB" sz="1800" dirty="0" smtClean="0"/>
              <a:t>in which both source neutrons and fission neutrons are at work – restricted here to the case of a </a:t>
            </a:r>
            <a:r>
              <a:rPr lang="en-GB" sz="1800" b="1" dirty="0" smtClean="0">
                <a:solidFill>
                  <a:srgbClr val="FF0000"/>
                </a:solidFill>
              </a:rPr>
              <a:t>moderator</a:t>
            </a:r>
            <a:r>
              <a:rPr lang="en-GB" sz="1800" dirty="0" smtClean="0">
                <a:solidFill>
                  <a:srgbClr val="FF0000"/>
                </a:solidFill>
              </a:rPr>
              <a:t> </a:t>
            </a:r>
            <a:r>
              <a:rPr lang="en-GB" sz="1800" dirty="0" smtClean="0"/>
              <a:t>allowing for a fast neutron spectrum </a:t>
            </a:r>
          </a:p>
          <a:p>
            <a:r>
              <a:rPr lang="en-GB" sz="1800" b="1" dirty="0" smtClean="0">
                <a:solidFill>
                  <a:srgbClr val="FF0000"/>
                </a:solidFill>
              </a:rPr>
              <a:t>Two </a:t>
            </a:r>
            <a:r>
              <a:rPr lang="en-GB" sz="1800" b="1" dirty="0">
                <a:solidFill>
                  <a:srgbClr val="FF0000"/>
                </a:solidFill>
              </a:rPr>
              <a:t>main areas of physics:</a:t>
            </a:r>
          </a:p>
          <a:p>
            <a:pPr lvl="1"/>
            <a:r>
              <a:rPr lang="en-GB" sz="1400" dirty="0"/>
              <a:t>N</a:t>
            </a:r>
            <a:r>
              <a:rPr lang="en-GB" sz="1400" dirty="0" smtClean="0"/>
              <a:t>eutron </a:t>
            </a:r>
            <a:r>
              <a:rPr lang="en-GB" sz="1400" dirty="0"/>
              <a:t>production </a:t>
            </a:r>
            <a:br>
              <a:rPr lang="en-GB" sz="1400" dirty="0"/>
            </a:br>
            <a:r>
              <a:rPr lang="en-GB" sz="1400" dirty="0"/>
              <a:t>by spallation from the beam</a:t>
            </a:r>
          </a:p>
          <a:p>
            <a:pPr lvl="1"/>
            <a:r>
              <a:rPr lang="en-GB" sz="1400" dirty="0"/>
              <a:t>N</a:t>
            </a:r>
            <a:r>
              <a:rPr lang="en-GB" sz="1400" dirty="0" smtClean="0"/>
              <a:t>eutron </a:t>
            </a:r>
            <a:r>
              <a:rPr lang="en-GB" sz="1400" dirty="0"/>
              <a:t>transport </a:t>
            </a:r>
            <a:r>
              <a:rPr lang="en-GB" sz="1400" dirty="0" smtClean="0"/>
              <a:t>and interaction </a:t>
            </a:r>
            <a:br>
              <a:rPr lang="en-GB" sz="1400" dirty="0" smtClean="0"/>
            </a:br>
            <a:r>
              <a:rPr lang="en-GB" sz="1400" dirty="0" smtClean="0"/>
              <a:t>in </a:t>
            </a:r>
            <a:r>
              <a:rPr lang="en-GB" sz="1400" dirty="0"/>
              <a:t>the </a:t>
            </a:r>
            <a:r>
              <a:rPr lang="en-GB" sz="1400" dirty="0" smtClean="0"/>
              <a:t>core</a:t>
            </a:r>
          </a:p>
          <a:p>
            <a:r>
              <a:rPr lang="en-GB" sz="1800" b="1" dirty="0" smtClean="0">
                <a:solidFill>
                  <a:srgbClr val="FF0000"/>
                </a:solidFill>
              </a:rPr>
              <a:t>Physics also drives other ADS elements:</a:t>
            </a:r>
          </a:p>
          <a:p>
            <a:pPr lvl="1"/>
            <a:r>
              <a:rPr lang="en-GB" sz="1400" dirty="0" smtClean="0"/>
              <a:t>Cooling (</a:t>
            </a:r>
            <a:r>
              <a:rPr lang="en-GB" sz="1400" dirty="0"/>
              <a:t>possibility of natural convection)</a:t>
            </a:r>
          </a:p>
          <a:p>
            <a:pPr lvl="1"/>
            <a:r>
              <a:rPr lang="en-GB" sz="1400" dirty="0"/>
              <a:t>E</a:t>
            </a:r>
            <a:r>
              <a:rPr lang="en-GB" sz="1400" dirty="0" smtClean="0"/>
              <a:t>lectric </a:t>
            </a:r>
            <a:r>
              <a:rPr lang="en-GB" sz="1400" dirty="0"/>
              <a:t>power production efficiency </a:t>
            </a:r>
            <a:br>
              <a:rPr lang="en-GB" sz="1400" dirty="0"/>
            </a:br>
            <a:r>
              <a:rPr lang="en-GB" sz="1400" dirty="0"/>
              <a:t>(go to highest possible </a:t>
            </a:r>
            <a:r>
              <a:rPr lang="en-GB" sz="1400" dirty="0" smtClean="0"/>
              <a:t>temperature)</a:t>
            </a:r>
            <a:endParaRPr lang="en-GB" sz="1800"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6</a:t>
            </a:fld>
            <a:endParaRPr lang="en-US"/>
          </a:p>
        </p:txBody>
      </p:sp>
      <p:cxnSp>
        <p:nvCxnSpPr>
          <p:cNvPr id="9" name="Straight Arrow Connector 8"/>
          <p:cNvCxnSpPr/>
          <p:nvPr/>
        </p:nvCxnSpPr>
        <p:spPr bwMode="auto">
          <a:xfrm>
            <a:off x="6096000" y="4038600"/>
            <a:ext cx="0" cy="381000"/>
          </a:xfrm>
          <a:prstGeom prst="straightConnector1">
            <a:avLst/>
          </a:prstGeom>
          <a:solidFill>
            <a:schemeClr val="accent1"/>
          </a:solidFill>
          <a:ln w="57150" cap="flat" cmpd="sng" algn="ctr">
            <a:solidFill>
              <a:srgbClr val="FF0000"/>
            </a:solidFill>
            <a:prstDash val="solid"/>
            <a:round/>
            <a:headEnd type="none" w="med" len="med"/>
            <a:tailEnd type="arrow"/>
          </a:ln>
          <a:effectLst/>
        </p:spPr>
      </p:cxnSp>
      <p:graphicFrame>
        <p:nvGraphicFramePr>
          <p:cNvPr id="8" name="Object 4"/>
          <p:cNvGraphicFramePr>
            <a:graphicFrameLocks noChangeAspect="1"/>
          </p:cNvGraphicFramePr>
          <p:nvPr>
            <p:extLst>
              <p:ext uri="{D42A27DB-BD31-4B8C-83A1-F6EECF244321}">
                <p14:modId xmlns:p14="http://schemas.microsoft.com/office/powerpoint/2010/main" val="2579212275"/>
              </p:ext>
            </p:extLst>
          </p:nvPr>
        </p:nvGraphicFramePr>
        <p:xfrm>
          <a:off x="6174904" y="762000"/>
          <a:ext cx="2969111" cy="2209800"/>
        </p:xfrm>
        <a:graphic>
          <a:graphicData uri="http://schemas.openxmlformats.org/presentationml/2006/ole">
            <mc:AlternateContent xmlns:mc="http://schemas.openxmlformats.org/markup-compatibility/2006">
              <mc:Choice xmlns:v="urn:schemas-microsoft-com:vml" Requires="v">
                <p:oleObj spid="_x0000_s111662" name="Document" r:id="rId5" imgW="7759700" imgH="5778500" progId="Word.Document.8">
                  <p:embed/>
                </p:oleObj>
              </mc:Choice>
              <mc:Fallback>
                <p:oleObj name="Document" r:id="rId5" imgW="7759700" imgH="577850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4904" y="762000"/>
                        <a:ext cx="2969111" cy="2209800"/>
                      </a:xfrm>
                      <a:prstGeom prst="rect">
                        <a:avLst/>
                      </a:prstGeom>
                      <a:noFill/>
                      <a:ln>
                        <a:noFill/>
                      </a:ln>
                      <a:effectLst/>
                    </p:spPr>
                  </p:pic>
                </p:oleObj>
              </mc:Fallback>
            </mc:AlternateContent>
          </a:graphicData>
        </a:graphic>
      </p:graphicFrame>
      <p:sp>
        <p:nvSpPr>
          <p:cNvPr id="6" name="TextBox 5"/>
          <p:cNvSpPr txBox="1"/>
          <p:nvPr/>
        </p:nvSpPr>
        <p:spPr>
          <a:xfrm>
            <a:off x="6561856" y="1143024"/>
            <a:ext cx="753344" cy="307777"/>
          </a:xfrm>
          <a:prstGeom prst="rect">
            <a:avLst/>
          </a:prstGeom>
          <a:solidFill>
            <a:srgbClr val="FFFF00"/>
          </a:solidFill>
        </p:spPr>
        <p:txBody>
          <a:bodyPr wrap="none" rtlCol="0">
            <a:spAutoFit/>
          </a:bodyPr>
          <a:lstStyle/>
          <a:p>
            <a:r>
              <a:rPr lang="en-GB" sz="1400" dirty="0" smtClean="0"/>
              <a:t>Fission</a:t>
            </a:r>
            <a:endParaRPr lang="en-GB" sz="1400" dirty="0"/>
          </a:p>
        </p:txBody>
      </p:sp>
      <p:sp>
        <p:nvSpPr>
          <p:cNvPr id="10" name="TextBox 9"/>
          <p:cNvSpPr txBox="1"/>
          <p:nvPr/>
        </p:nvSpPr>
        <p:spPr>
          <a:xfrm>
            <a:off x="8229600" y="762024"/>
            <a:ext cx="973206" cy="307777"/>
          </a:xfrm>
          <a:prstGeom prst="rect">
            <a:avLst/>
          </a:prstGeom>
          <a:solidFill>
            <a:srgbClr val="FFFF00"/>
          </a:solidFill>
        </p:spPr>
        <p:txBody>
          <a:bodyPr wrap="none" rtlCol="0">
            <a:spAutoFit/>
          </a:bodyPr>
          <a:lstStyle/>
          <a:p>
            <a:r>
              <a:rPr lang="en-GB" sz="1400" dirty="0" smtClean="0"/>
              <a:t>Spallation</a:t>
            </a:r>
            <a:endParaRPr lang="en-GB" sz="1400" dirty="0"/>
          </a:p>
        </p:txBody>
      </p:sp>
      <p:cxnSp>
        <p:nvCxnSpPr>
          <p:cNvPr id="12" name="Straight Arrow Connector 11"/>
          <p:cNvCxnSpPr/>
          <p:nvPr/>
        </p:nvCxnSpPr>
        <p:spPr bwMode="auto">
          <a:xfrm flipV="1">
            <a:off x="8153400" y="1371600"/>
            <a:ext cx="609600" cy="1981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3" name="TextBox 12"/>
          <p:cNvSpPr txBox="1"/>
          <p:nvPr/>
        </p:nvSpPr>
        <p:spPr>
          <a:xfrm flipH="1">
            <a:off x="7391427" y="3352800"/>
            <a:ext cx="1752599" cy="1477328"/>
          </a:xfrm>
          <a:prstGeom prst="rect">
            <a:avLst/>
          </a:prstGeom>
          <a:solidFill>
            <a:srgbClr val="FFFF00"/>
          </a:solidFill>
        </p:spPr>
        <p:txBody>
          <a:bodyPr wrap="square" rtlCol="0">
            <a:spAutoFit/>
          </a:bodyPr>
          <a:lstStyle/>
          <a:p>
            <a:r>
              <a:rPr lang="en-GB" sz="1800" dirty="0" smtClean="0"/>
              <a:t>Non negligible contribution from the high energy tail</a:t>
            </a:r>
            <a:br>
              <a:rPr lang="en-GB" sz="1800" dirty="0" smtClean="0"/>
            </a:br>
            <a:r>
              <a:rPr lang="en-GB" sz="1800" dirty="0" smtClean="0"/>
              <a:t>(</a:t>
            </a:r>
            <a:r>
              <a:rPr lang="en-GB" sz="1800" dirty="0" err="1" smtClean="0"/>
              <a:t>n,xn</a:t>
            </a:r>
            <a:r>
              <a:rPr lang="en-GB" sz="1800" dirty="0" smtClean="0"/>
              <a:t>)</a:t>
            </a:r>
            <a:endParaRPr lang="en-GB" sz="1800" dirty="0"/>
          </a:p>
        </p:txBody>
      </p:sp>
      <p:sp>
        <p:nvSpPr>
          <p:cNvPr id="14"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pic>
        <p:nvPicPr>
          <p:cNvPr id="15" name="Image 1"/>
          <p:cNvPicPr/>
          <p:nvPr/>
        </p:nvPicPr>
        <p:blipFill>
          <a:blip r:embed="rId7">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Tree>
    <p:extLst>
      <p:ext uri="{BB962C8B-B14F-4D97-AF65-F5344CB8AC3E}">
        <p14:creationId xmlns:p14="http://schemas.microsoft.com/office/powerpoint/2010/main" val="3246187129"/>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8915400" cy="5334000"/>
          </a:xfrm>
        </p:spPr>
        <p:txBody>
          <a:bodyPr/>
          <a:lstStyle/>
          <a:p>
            <a:r>
              <a:rPr lang="en-US" sz="2000" b="1" dirty="0">
                <a:solidFill>
                  <a:srgbClr val="FF0000"/>
                </a:solidFill>
              </a:rPr>
              <a:t>Theory of subcritical systems </a:t>
            </a:r>
            <a:r>
              <a:rPr lang="en-US" sz="2000" dirty="0"/>
              <a:t>interesting in itself, to get insights into the </a:t>
            </a:r>
            <a:r>
              <a:rPr lang="en-US" sz="2000" dirty="0" smtClean="0"/>
              <a:t>physics. </a:t>
            </a:r>
            <a:r>
              <a:rPr lang="en-US" sz="2000" dirty="0"/>
              <a:t>P</a:t>
            </a:r>
            <a:r>
              <a:rPr lang="en-US" sz="2000" dirty="0" smtClean="0"/>
              <a:t>roperties are quite </a:t>
            </a:r>
            <a:r>
              <a:rPr lang="en-US" sz="2000" dirty="0"/>
              <a:t>different from </a:t>
            </a:r>
            <a:r>
              <a:rPr lang="en-US" sz="2000" dirty="0" smtClean="0"/>
              <a:t>those of </a:t>
            </a:r>
            <a:r>
              <a:rPr lang="en-US" sz="2000" dirty="0"/>
              <a:t>critical systems. (</a:t>
            </a:r>
            <a:r>
              <a:rPr lang="en-US" sz="1600" i="1" dirty="0">
                <a:solidFill>
                  <a:srgbClr val="0000FF"/>
                </a:solidFill>
              </a:rPr>
              <a:t>C. Rubbia, CERN/AT/ET/Internal Note 94-036</a:t>
            </a:r>
            <a:r>
              <a:rPr lang="en-US" sz="2000" dirty="0" smtClean="0"/>
              <a:t>)</a:t>
            </a:r>
          </a:p>
          <a:p>
            <a:r>
              <a:rPr lang="en-US" sz="2000" dirty="0"/>
              <a:t>N</a:t>
            </a:r>
            <a:r>
              <a:rPr lang="en-US" sz="2000" dirty="0" smtClean="0"/>
              <a:t>eutron flux geometry important to determine the generated power distribution and the uniformity of fuel </a:t>
            </a:r>
            <a:r>
              <a:rPr lang="en-US" sz="2000" dirty="0" err="1" smtClean="0"/>
              <a:t>burnup</a:t>
            </a:r>
            <a:endParaRPr lang="en-US" sz="2000" dirty="0" smtClean="0"/>
          </a:p>
          <a:p>
            <a:r>
              <a:rPr lang="en-US" sz="2000" dirty="0"/>
              <a:t>Some simplifying </a:t>
            </a:r>
            <a:r>
              <a:rPr lang="en-US" sz="2000" dirty="0" smtClean="0"/>
              <a:t>assumptions </a:t>
            </a:r>
            <a:r>
              <a:rPr lang="en-US" sz="2000" dirty="0"/>
              <a:t>(uniform material and mono-energetic </a:t>
            </a:r>
            <a:r>
              <a:rPr lang="en-US" sz="2000" dirty="0" smtClean="0"/>
              <a:t>neutrons, small absorption) to get a basic equation similar to that of a critical reactor, but with an </a:t>
            </a:r>
            <a:r>
              <a:rPr lang="en-US" sz="2000" b="1" dirty="0" smtClean="0">
                <a:solidFill>
                  <a:srgbClr val="FF0000"/>
                </a:solidFill>
              </a:rPr>
              <a:t>external neutron source term in addition</a:t>
            </a:r>
            <a:r>
              <a:rPr lang="en-US" sz="2000" dirty="0" smtClean="0"/>
              <a:t>:</a:t>
            </a:r>
          </a:p>
          <a:p>
            <a:endParaRPr lang="en-US" dirty="0" smtClean="0"/>
          </a:p>
          <a:p>
            <a:endParaRPr lang="en-US" dirty="0" smtClean="0"/>
          </a:p>
          <a:p>
            <a:pPr>
              <a:buNone/>
            </a:pPr>
            <a:endParaRPr lang="en-US" dirty="0" smtClean="0"/>
          </a:p>
        </p:txBody>
      </p:sp>
      <p:sp>
        <p:nvSpPr>
          <p:cNvPr id="12" name="Rounded Rectangle 11"/>
          <p:cNvSpPr/>
          <p:nvPr/>
        </p:nvSpPr>
        <p:spPr bwMode="auto">
          <a:xfrm>
            <a:off x="3810000" y="4724400"/>
            <a:ext cx="1143000" cy="5334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Helvetica" pitchFamily="-106" charset="0"/>
            </a:endParaRPr>
          </a:p>
        </p:txBody>
      </p:sp>
      <p:sp>
        <p:nvSpPr>
          <p:cNvPr id="2" name="Title 1"/>
          <p:cNvSpPr>
            <a:spLocks noGrp="1"/>
          </p:cNvSpPr>
          <p:nvPr>
            <p:ph type="title"/>
          </p:nvPr>
        </p:nvSpPr>
        <p:spPr/>
        <p:txBody>
          <a:bodyPr/>
          <a:lstStyle/>
          <a:p>
            <a:r>
              <a:rPr lang="en-US" dirty="0" smtClean="0"/>
              <a:t>Simplified model of subcritical systems</a:t>
            </a:r>
            <a:endParaRPr lang="en-US"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7</a:t>
            </a:fld>
            <a:endParaRPr lang="en-US"/>
          </a:p>
        </p:txBody>
      </p:sp>
      <p:grpSp>
        <p:nvGrpSpPr>
          <p:cNvPr id="13" name="Group 12"/>
          <p:cNvGrpSpPr/>
          <p:nvPr/>
        </p:nvGrpSpPr>
        <p:grpSpPr>
          <a:xfrm>
            <a:off x="152415" y="4436596"/>
            <a:ext cx="8991601" cy="1314511"/>
            <a:chOff x="152399" y="4324290"/>
            <a:chExt cx="8991601" cy="1314510"/>
          </a:xfrm>
        </p:grpSpPr>
        <p:graphicFrame>
          <p:nvGraphicFramePr>
            <p:cNvPr id="6" name="Object 5"/>
            <p:cNvGraphicFramePr>
              <a:graphicFrameLocks noChangeAspect="1"/>
            </p:cNvGraphicFramePr>
            <p:nvPr>
              <p:extLst>
                <p:ext uri="{D42A27DB-BD31-4B8C-83A1-F6EECF244321}">
                  <p14:modId xmlns:p14="http://schemas.microsoft.com/office/powerpoint/2010/main" val="567532517"/>
                </p:ext>
              </p:extLst>
            </p:nvPr>
          </p:nvGraphicFramePr>
          <p:xfrm>
            <a:off x="152399" y="4324290"/>
            <a:ext cx="8991601" cy="1013269"/>
          </p:xfrm>
          <a:graphic>
            <a:graphicData uri="http://schemas.openxmlformats.org/presentationml/2006/ole">
              <mc:AlternateContent xmlns:mc="http://schemas.openxmlformats.org/markup-compatibility/2006">
                <mc:Choice xmlns:v="urn:schemas-microsoft-com:vml" Requires="v">
                  <p:oleObj spid="_x0000_s57701" name="Equation" r:id="rId4" imgW="3492500" imgH="393700" progId="Equation.3">
                    <p:embed/>
                  </p:oleObj>
                </mc:Choice>
                <mc:Fallback>
                  <p:oleObj name="Equation" r:id="rId4" imgW="3492500" imgH="3937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399" y="4324290"/>
                          <a:ext cx="8991601" cy="10132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1974737" y="5238690"/>
              <a:ext cx="997063" cy="400110"/>
            </a:xfrm>
            <a:prstGeom prst="rect">
              <a:avLst/>
            </a:prstGeom>
            <a:solidFill>
              <a:schemeClr val="accent2">
                <a:lumMod val="40000"/>
                <a:lumOff val="60000"/>
              </a:schemeClr>
            </a:solidFill>
          </p:spPr>
          <p:txBody>
            <a:bodyPr wrap="none" rtlCol="0">
              <a:spAutoFit/>
            </a:bodyPr>
            <a:lstStyle/>
            <a:p>
              <a:r>
                <a:rPr lang="en-US" dirty="0" smtClean="0"/>
                <a:t>Fission</a:t>
              </a:r>
              <a:endParaRPr lang="en-US" dirty="0"/>
            </a:p>
          </p:txBody>
        </p:sp>
        <p:sp>
          <p:nvSpPr>
            <p:cNvPr id="9" name="TextBox 8"/>
            <p:cNvSpPr txBox="1"/>
            <p:nvPr/>
          </p:nvSpPr>
          <p:spPr>
            <a:xfrm>
              <a:off x="3565649" y="5238690"/>
              <a:ext cx="1410212" cy="400110"/>
            </a:xfrm>
            <a:prstGeom prst="rect">
              <a:avLst/>
            </a:prstGeom>
            <a:solidFill>
              <a:srgbClr val="FFFF00"/>
            </a:solidFill>
          </p:spPr>
          <p:txBody>
            <a:bodyPr wrap="none" rtlCol="0">
              <a:spAutoFit/>
            </a:bodyPr>
            <a:lstStyle/>
            <a:p>
              <a:r>
                <a:rPr lang="en-US" b="1" dirty="0" err="1" smtClean="0"/>
                <a:t>Spallation</a:t>
              </a:r>
              <a:endParaRPr lang="en-US" b="1" dirty="0"/>
            </a:p>
          </p:txBody>
        </p:sp>
        <p:sp>
          <p:nvSpPr>
            <p:cNvPr id="10" name="TextBox 9"/>
            <p:cNvSpPr txBox="1"/>
            <p:nvPr/>
          </p:nvSpPr>
          <p:spPr>
            <a:xfrm>
              <a:off x="5181600" y="5238690"/>
              <a:ext cx="1410838" cy="400110"/>
            </a:xfrm>
            <a:prstGeom prst="rect">
              <a:avLst/>
            </a:prstGeom>
            <a:solidFill>
              <a:schemeClr val="accent2">
                <a:lumMod val="40000"/>
                <a:lumOff val="60000"/>
              </a:schemeClr>
            </a:solidFill>
          </p:spPr>
          <p:txBody>
            <a:bodyPr wrap="none" rtlCol="0">
              <a:spAutoFit/>
            </a:bodyPr>
            <a:lstStyle/>
            <a:p>
              <a:r>
                <a:rPr lang="en-US" dirty="0" smtClean="0"/>
                <a:t>Absorption</a:t>
              </a:r>
              <a:endParaRPr lang="en-US" dirty="0"/>
            </a:p>
          </p:txBody>
        </p:sp>
        <p:sp>
          <p:nvSpPr>
            <p:cNvPr id="11" name="TextBox 10"/>
            <p:cNvSpPr txBox="1"/>
            <p:nvPr/>
          </p:nvSpPr>
          <p:spPr>
            <a:xfrm>
              <a:off x="7315200" y="5238690"/>
              <a:ext cx="1172116" cy="400110"/>
            </a:xfrm>
            <a:prstGeom prst="rect">
              <a:avLst/>
            </a:prstGeom>
            <a:solidFill>
              <a:schemeClr val="accent2">
                <a:lumMod val="40000"/>
                <a:lumOff val="60000"/>
              </a:schemeClr>
            </a:solidFill>
          </p:spPr>
          <p:txBody>
            <a:bodyPr wrap="none" rtlCol="0">
              <a:spAutoFit/>
            </a:bodyPr>
            <a:lstStyle/>
            <a:p>
              <a:r>
                <a:rPr lang="en-US" dirty="0" smtClean="0"/>
                <a:t>Leakage</a:t>
              </a:r>
              <a:endParaRPr lang="en-US" dirty="0"/>
            </a:p>
          </p:txBody>
        </p:sp>
      </p:grpSp>
      <p:pic>
        <p:nvPicPr>
          <p:cNvPr id="14" name="Image 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5"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410200"/>
          </a:xfrm>
        </p:spPr>
        <p:txBody>
          <a:bodyPr/>
          <a:lstStyle/>
          <a:p>
            <a:r>
              <a:rPr lang="en-US" dirty="0" smtClean="0"/>
              <a:t>Example </a:t>
            </a:r>
            <a:r>
              <a:rPr lang="en-US" dirty="0"/>
              <a:t>of finite system at </a:t>
            </a:r>
            <a:r>
              <a:rPr lang="en-US" dirty="0" smtClean="0"/>
              <a:t>equilibrium:</a:t>
            </a:r>
          </a:p>
          <a:p>
            <a:endParaRPr lang="en-US" dirty="0"/>
          </a:p>
          <a:p>
            <a:pPr marL="0" indent="0">
              <a:buNone/>
            </a:pPr>
            <a:endParaRPr lang="en-US" dirty="0"/>
          </a:p>
          <a:p>
            <a:r>
              <a:rPr lang="en-US" dirty="0" smtClean="0"/>
              <a:t>Two regimes corresponding to two classes of solutions:</a:t>
            </a:r>
          </a:p>
          <a:p>
            <a:pPr lvl="1"/>
            <a:r>
              <a:rPr lang="en-US" dirty="0"/>
              <a:t>k</a:t>
            </a:r>
            <a:r>
              <a:rPr lang="en-US" baseline="-25000" dirty="0"/>
              <a:t>∞</a:t>
            </a:r>
            <a:r>
              <a:rPr lang="en-US" dirty="0"/>
              <a:t> &lt; 1: the system is intrinsically subcritical (FEAT experiment: k</a:t>
            </a:r>
            <a:r>
              <a:rPr lang="en-US" baseline="-25000" dirty="0"/>
              <a:t>∞</a:t>
            </a:r>
            <a:r>
              <a:rPr lang="en-US" dirty="0"/>
              <a:t> ~ 0.93</a:t>
            </a:r>
            <a:r>
              <a:rPr lang="en-US" dirty="0" smtClean="0"/>
              <a:t>) –  </a:t>
            </a:r>
            <a:r>
              <a:rPr lang="en-US" b="1" dirty="0" smtClean="0">
                <a:solidFill>
                  <a:srgbClr val="E30B0B"/>
                </a:solidFill>
              </a:rPr>
              <a:t>Solution is an exponential</a:t>
            </a:r>
          </a:p>
          <a:p>
            <a:pPr lvl="1"/>
            <a:r>
              <a:rPr lang="en-US" dirty="0" smtClean="0"/>
              <a:t>k</a:t>
            </a:r>
            <a:r>
              <a:rPr lang="en-US" baseline="-25000" dirty="0" smtClean="0"/>
              <a:t>∞</a:t>
            </a:r>
            <a:r>
              <a:rPr lang="en-US" dirty="0" smtClean="0"/>
              <a:t> &gt; 1: </a:t>
            </a:r>
            <a:r>
              <a:rPr lang="en-US" dirty="0" err="1" smtClean="0"/>
              <a:t>subcriticality</a:t>
            </a:r>
            <a:r>
              <a:rPr lang="en-US" dirty="0" smtClean="0"/>
              <a:t> comes from the lack of confinement, it is a geometrical issue – </a:t>
            </a:r>
            <a:r>
              <a:rPr lang="en-US" b="1" dirty="0" smtClean="0">
                <a:solidFill>
                  <a:srgbClr val="E30B0B"/>
                </a:solidFill>
              </a:rPr>
              <a:t>Solution is oscillatory </a:t>
            </a:r>
            <a:r>
              <a:rPr lang="en-US" dirty="0" smtClean="0"/>
              <a:t/>
            </a:r>
            <a:br>
              <a:rPr lang="en-US" dirty="0" smtClean="0"/>
            </a:br>
            <a:r>
              <a:rPr lang="en-US" dirty="0" smtClean="0"/>
              <a:t>(C. Rubbia’s EA: </a:t>
            </a:r>
            <a:r>
              <a:rPr lang="en-US" dirty="0"/>
              <a:t>k</a:t>
            </a:r>
            <a:r>
              <a:rPr lang="en-US" baseline="-25000" dirty="0"/>
              <a:t>∞</a:t>
            </a:r>
            <a:r>
              <a:rPr lang="en-US" dirty="0"/>
              <a:t> </a:t>
            </a:r>
            <a:r>
              <a:rPr lang="en-US" dirty="0" smtClean="0"/>
              <a:t>~ 1.2-1.3)</a:t>
            </a:r>
            <a:endParaRPr lang="en-US" dirty="0"/>
          </a:p>
          <a:p>
            <a:pPr lvl="1"/>
            <a:endParaRPr lang="en-US" dirty="0" smtClean="0"/>
          </a:p>
          <a:p>
            <a:endParaRPr lang="en-US" dirty="0" smtClean="0"/>
          </a:p>
          <a:p>
            <a:r>
              <a:rPr lang="en-US" dirty="0" smtClean="0"/>
              <a:t>All </a:t>
            </a:r>
            <a:r>
              <a:rPr lang="en-US" dirty="0"/>
              <a:t>modes </a:t>
            </a:r>
            <a:r>
              <a:rPr lang="en-US" dirty="0" smtClean="0"/>
              <a:t>are excited</a:t>
            </a:r>
            <a:br>
              <a:rPr lang="en-US" dirty="0" smtClean="0"/>
            </a:br>
            <a:r>
              <a:rPr lang="en-US" dirty="0" smtClean="0"/>
              <a:t>Theorem</a:t>
            </a:r>
            <a:r>
              <a:rPr lang="en-US" dirty="0"/>
              <a:t>: </a:t>
            </a:r>
            <a:endParaRPr lang="en-US" dirty="0" smtClean="0"/>
          </a:p>
        </p:txBody>
      </p:sp>
      <p:sp>
        <p:nvSpPr>
          <p:cNvPr id="14" name="Rounded Rectangle 13"/>
          <p:cNvSpPr/>
          <p:nvPr/>
        </p:nvSpPr>
        <p:spPr bwMode="auto">
          <a:xfrm>
            <a:off x="3048000" y="1600200"/>
            <a:ext cx="914400" cy="4572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sp>
        <p:nvSpPr>
          <p:cNvPr id="2" name="Title 1"/>
          <p:cNvSpPr>
            <a:spLocks noGrp="1"/>
          </p:cNvSpPr>
          <p:nvPr>
            <p:ph type="title"/>
          </p:nvPr>
        </p:nvSpPr>
        <p:spPr/>
        <p:txBody>
          <a:bodyPr/>
          <a:lstStyle/>
          <a:p>
            <a:r>
              <a:rPr lang="en-US" dirty="0"/>
              <a:t>Simplified model of subcritical systems</a:t>
            </a:r>
            <a:endParaRPr lang="en-GB"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8</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070463747"/>
              </p:ext>
            </p:extLst>
          </p:nvPr>
        </p:nvGraphicFramePr>
        <p:xfrm>
          <a:off x="4724413" y="4873649"/>
          <a:ext cx="3959225" cy="917575"/>
        </p:xfrm>
        <a:graphic>
          <a:graphicData uri="http://schemas.openxmlformats.org/presentationml/2006/ole">
            <mc:AlternateContent xmlns:mc="http://schemas.openxmlformats.org/markup-compatibility/2006">
              <mc:Choice xmlns:v="urn:schemas-microsoft-com:vml" Requires="v">
                <p:oleObj spid="_x0000_s110985" name="Equation" r:id="rId4" imgW="1917700" imgH="444500" progId="Equation.3">
                  <p:embed/>
                </p:oleObj>
              </mc:Choice>
              <mc:Fallback>
                <p:oleObj name="Equation" r:id="rId4" imgW="1917700" imgH="444500" progId="Equation.3">
                  <p:embed/>
                  <p:pic>
                    <p:nvPicPr>
                      <p:cNvPr id="0" name=""/>
                      <p:cNvPicPr>
                        <a:picLocks noChangeAspect="1" noChangeArrowheads="1"/>
                      </p:cNvPicPr>
                      <p:nvPr/>
                    </p:nvPicPr>
                    <p:blipFill>
                      <a:blip r:embed="rId5"/>
                      <a:srcRect/>
                      <a:stretch>
                        <a:fillRect/>
                      </a:stretch>
                    </p:blipFill>
                    <p:spPr bwMode="auto">
                      <a:xfrm>
                        <a:off x="4724413" y="4873649"/>
                        <a:ext cx="3959225" cy="917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651761911"/>
              </p:ext>
            </p:extLst>
          </p:nvPr>
        </p:nvGraphicFramePr>
        <p:xfrm>
          <a:off x="5367349" y="1654198"/>
          <a:ext cx="1584325" cy="793751"/>
        </p:xfrm>
        <a:graphic>
          <a:graphicData uri="http://schemas.openxmlformats.org/presentationml/2006/ole">
            <mc:AlternateContent xmlns:mc="http://schemas.openxmlformats.org/markup-compatibility/2006">
              <mc:Choice xmlns:v="urn:schemas-microsoft-com:vml" Requires="v">
                <p:oleObj spid="_x0000_s110986" name="Equation" r:id="rId6" imgW="889000" imgH="444500" progId="Equation.3">
                  <p:embed/>
                </p:oleObj>
              </mc:Choice>
              <mc:Fallback>
                <p:oleObj name="Equation" r:id="rId6" imgW="889000" imgH="444500" progId="Equation.3">
                  <p:embed/>
                  <p:pic>
                    <p:nvPicPr>
                      <p:cNvPr id="0" name=""/>
                      <p:cNvPicPr>
                        <a:picLocks noChangeAspect="1" noChangeArrowheads="1"/>
                      </p:cNvPicPr>
                      <p:nvPr/>
                    </p:nvPicPr>
                    <p:blipFill>
                      <a:blip r:embed="rId7"/>
                      <a:srcRect/>
                      <a:stretch>
                        <a:fillRect/>
                      </a:stretch>
                    </p:blipFill>
                    <p:spPr bwMode="auto">
                      <a:xfrm>
                        <a:off x="5367349" y="1654198"/>
                        <a:ext cx="1584325" cy="793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9" name="Object 5"/>
          <p:cNvGraphicFramePr>
            <a:graphicFrameLocks noChangeAspect="1"/>
          </p:cNvGraphicFramePr>
          <p:nvPr>
            <p:extLst>
              <p:ext uri="{D42A27DB-BD31-4B8C-83A1-F6EECF244321}">
                <p14:modId xmlns:p14="http://schemas.microsoft.com/office/powerpoint/2010/main" val="1673367877"/>
              </p:ext>
            </p:extLst>
          </p:nvPr>
        </p:nvGraphicFramePr>
        <p:xfrm>
          <a:off x="7061200" y="1676400"/>
          <a:ext cx="863600" cy="731837"/>
        </p:xfrm>
        <a:graphic>
          <a:graphicData uri="http://schemas.openxmlformats.org/presentationml/2006/ole">
            <mc:AlternateContent xmlns:mc="http://schemas.openxmlformats.org/markup-compatibility/2006">
              <mc:Choice xmlns:v="urn:schemas-microsoft-com:vml" Requires="v">
                <p:oleObj spid="_x0000_s110987" name="Equation" r:id="rId8" imgW="508000" imgH="431800" progId="Equation.3">
                  <p:embed/>
                </p:oleObj>
              </mc:Choice>
              <mc:Fallback>
                <p:oleObj name="Equation" r:id="rId8" imgW="508000" imgH="431800" progId="Equation.3">
                  <p:embed/>
                  <p:pic>
                    <p:nvPicPr>
                      <p:cNvPr id="0" name=""/>
                      <p:cNvPicPr>
                        <a:picLocks noChangeAspect="1" noChangeArrowheads="1"/>
                      </p:cNvPicPr>
                      <p:nvPr/>
                    </p:nvPicPr>
                    <p:blipFill>
                      <a:blip r:embed="rId9"/>
                      <a:srcRect/>
                      <a:stretch>
                        <a:fillRect/>
                      </a:stretch>
                    </p:blipFill>
                    <p:spPr bwMode="auto">
                      <a:xfrm>
                        <a:off x="7061200" y="1676400"/>
                        <a:ext cx="863600"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1" name="Object 5"/>
          <p:cNvGraphicFramePr>
            <a:graphicFrameLocks noChangeAspect="1"/>
          </p:cNvGraphicFramePr>
          <p:nvPr>
            <p:extLst>
              <p:ext uri="{D42A27DB-BD31-4B8C-83A1-F6EECF244321}">
                <p14:modId xmlns:p14="http://schemas.microsoft.com/office/powerpoint/2010/main" val="2230510272"/>
              </p:ext>
            </p:extLst>
          </p:nvPr>
        </p:nvGraphicFramePr>
        <p:xfrm>
          <a:off x="685800" y="4953023"/>
          <a:ext cx="3417888" cy="819151"/>
        </p:xfrm>
        <a:graphic>
          <a:graphicData uri="http://schemas.openxmlformats.org/presentationml/2006/ole">
            <mc:AlternateContent xmlns:mc="http://schemas.openxmlformats.org/markup-compatibility/2006">
              <mc:Choice xmlns:v="urn:schemas-microsoft-com:vml" Requires="v">
                <p:oleObj spid="_x0000_s110988" name="Equation" r:id="rId10" imgW="1587500" imgH="381000" progId="Equation.3">
                  <p:embed/>
                </p:oleObj>
              </mc:Choice>
              <mc:Fallback>
                <p:oleObj name="Equation" r:id="rId10" imgW="1587500" imgH="381000" progId="Equation.3">
                  <p:embed/>
                  <p:pic>
                    <p:nvPicPr>
                      <p:cNvPr id="0" name=""/>
                      <p:cNvPicPr>
                        <a:picLocks noChangeAspect="1" noChangeArrowheads="1"/>
                      </p:cNvPicPr>
                      <p:nvPr/>
                    </p:nvPicPr>
                    <p:blipFill>
                      <a:blip r:embed="rId11"/>
                      <a:srcRect/>
                      <a:stretch>
                        <a:fillRect/>
                      </a:stretch>
                    </p:blipFill>
                    <p:spPr bwMode="auto">
                      <a:xfrm>
                        <a:off x="685800" y="4953023"/>
                        <a:ext cx="3417888" cy="81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cxnSp>
        <p:nvCxnSpPr>
          <p:cNvPr id="13" name="Straight Arrow Connector 12"/>
          <p:cNvCxnSpPr/>
          <p:nvPr/>
        </p:nvCxnSpPr>
        <p:spPr bwMode="auto">
          <a:xfrm>
            <a:off x="4191000" y="5257800"/>
            <a:ext cx="381000" cy="0"/>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7" name="Straight Arrow Connector 16"/>
          <p:cNvCxnSpPr>
            <a:stCxn id="15" idx="2"/>
          </p:cNvCxnSpPr>
          <p:nvPr/>
        </p:nvCxnSpPr>
        <p:spPr bwMode="auto">
          <a:xfrm flipH="1">
            <a:off x="7315205" y="1527001"/>
            <a:ext cx="404728" cy="301823"/>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15" name="TextBox 14"/>
          <p:cNvSpPr txBox="1"/>
          <p:nvPr/>
        </p:nvSpPr>
        <p:spPr>
          <a:xfrm>
            <a:off x="7010400" y="1219224"/>
            <a:ext cx="1419066" cy="307777"/>
          </a:xfrm>
          <a:prstGeom prst="rect">
            <a:avLst/>
          </a:prstGeom>
          <a:solidFill>
            <a:srgbClr val="FFFF00"/>
          </a:solidFill>
        </p:spPr>
        <p:txBody>
          <a:bodyPr wrap="none" rtlCol="0">
            <a:spAutoFit/>
          </a:bodyPr>
          <a:lstStyle/>
          <a:p>
            <a:r>
              <a:rPr lang="en-GB" sz="1400" dirty="0" smtClean="0"/>
              <a:t>Diffusion length</a:t>
            </a:r>
            <a:endParaRPr lang="en-GB" sz="1400" dirty="0"/>
          </a:p>
        </p:txBody>
      </p:sp>
      <p:graphicFrame>
        <p:nvGraphicFramePr>
          <p:cNvPr id="18" name="Object 17"/>
          <p:cNvGraphicFramePr>
            <a:graphicFrameLocks noChangeAspect="1"/>
          </p:cNvGraphicFramePr>
          <p:nvPr>
            <p:extLst>
              <p:ext uri="{D42A27DB-BD31-4B8C-83A1-F6EECF244321}">
                <p14:modId xmlns:p14="http://schemas.microsoft.com/office/powerpoint/2010/main" val="1871054584"/>
              </p:ext>
            </p:extLst>
          </p:nvPr>
        </p:nvGraphicFramePr>
        <p:xfrm>
          <a:off x="2286000" y="6163733"/>
          <a:ext cx="1219200" cy="431800"/>
        </p:xfrm>
        <a:graphic>
          <a:graphicData uri="http://schemas.openxmlformats.org/presentationml/2006/ole">
            <mc:AlternateContent xmlns:mc="http://schemas.openxmlformats.org/markup-compatibility/2006">
              <mc:Choice xmlns:v="urn:schemas-microsoft-com:vml" Requires="v">
                <p:oleObj spid="_x0000_s110989" name="Equation" r:id="rId12" imgW="609600" imgH="215900" progId="Equation.3">
                  <p:embed/>
                </p:oleObj>
              </mc:Choice>
              <mc:Fallback>
                <p:oleObj name="Equation" r:id="rId12" imgW="609600" imgH="215900" progId="Equation.3">
                  <p:embed/>
                  <p:pic>
                    <p:nvPicPr>
                      <p:cNvPr id="0" name=""/>
                      <p:cNvPicPr/>
                      <p:nvPr/>
                    </p:nvPicPr>
                    <p:blipFill>
                      <a:blip r:embed="rId13"/>
                      <a:stretch>
                        <a:fillRect/>
                      </a:stretch>
                    </p:blipFill>
                    <p:spPr>
                      <a:xfrm>
                        <a:off x="2286000" y="6163733"/>
                        <a:ext cx="1219200" cy="4318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172183009"/>
              </p:ext>
            </p:extLst>
          </p:nvPr>
        </p:nvGraphicFramePr>
        <p:xfrm>
          <a:off x="990600" y="1600200"/>
          <a:ext cx="4038600" cy="914400"/>
        </p:xfrm>
        <a:graphic>
          <a:graphicData uri="http://schemas.openxmlformats.org/presentationml/2006/ole">
            <mc:AlternateContent xmlns:mc="http://schemas.openxmlformats.org/markup-compatibility/2006">
              <mc:Choice xmlns:v="urn:schemas-microsoft-com:vml" Requires="v">
                <p:oleObj spid="_x0000_s110990" name="Equation" r:id="rId14" imgW="2019300" imgH="457200" progId="Equation.3">
                  <p:embed/>
                </p:oleObj>
              </mc:Choice>
              <mc:Fallback>
                <p:oleObj name="Equation" r:id="rId14" imgW="2019300" imgH="457200" progId="Equation.3">
                  <p:embed/>
                  <p:pic>
                    <p:nvPicPr>
                      <p:cNvPr id="0" name=""/>
                      <p:cNvPicPr/>
                      <p:nvPr/>
                    </p:nvPicPr>
                    <p:blipFill>
                      <a:blip r:embed="rId15"/>
                      <a:stretch>
                        <a:fillRect/>
                      </a:stretch>
                    </p:blipFill>
                    <p:spPr>
                      <a:xfrm>
                        <a:off x="990600" y="1600200"/>
                        <a:ext cx="4038600" cy="9144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1926366558"/>
              </p:ext>
            </p:extLst>
          </p:nvPr>
        </p:nvGraphicFramePr>
        <p:xfrm>
          <a:off x="6096000" y="5867400"/>
          <a:ext cx="2526632" cy="533400"/>
        </p:xfrm>
        <a:graphic>
          <a:graphicData uri="http://schemas.openxmlformats.org/presentationml/2006/ole">
            <mc:AlternateContent xmlns:mc="http://schemas.openxmlformats.org/markup-compatibility/2006">
              <mc:Choice xmlns:v="urn:schemas-microsoft-com:vml" Requires="v">
                <p:oleObj spid="_x0000_s110991" name="Equation" r:id="rId16" imgW="1143000" imgH="241300" progId="Equation.3">
                  <p:embed/>
                </p:oleObj>
              </mc:Choice>
              <mc:Fallback>
                <p:oleObj name="Equation" r:id="rId16" imgW="1143000" imgH="241300" progId="Equation.3">
                  <p:embed/>
                  <p:pic>
                    <p:nvPicPr>
                      <p:cNvPr id="0" name=""/>
                      <p:cNvPicPr/>
                      <p:nvPr/>
                    </p:nvPicPr>
                    <p:blipFill>
                      <a:blip r:embed="rId17"/>
                      <a:stretch>
                        <a:fillRect/>
                      </a:stretch>
                    </p:blipFill>
                    <p:spPr>
                      <a:xfrm>
                        <a:off x="6096000" y="5867400"/>
                        <a:ext cx="2526632" cy="533400"/>
                      </a:xfrm>
                      <a:prstGeom prst="rect">
                        <a:avLst/>
                      </a:prstGeom>
                    </p:spPr>
                  </p:pic>
                </p:oleObj>
              </mc:Fallback>
            </mc:AlternateContent>
          </a:graphicData>
        </a:graphic>
      </p:graphicFrame>
      <p:pic>
        <p:nvPicPr>
          <p:cNvPr id="19" name="Image 1"/>
          <p:cNvPicPr/>
          <p:nvPr/>
        </p:nvPicPr>
        <p:blipFill>
          <a:blip r:embed="rId18">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22"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1601491426"/>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458200" cy="5638800"/>
          </a:xfrm>
        </p:spPr>
        <p:txBody>
          <a:bodyPr/>
          <a:lstStyle/>
          <a:p>
            <a:r>
              <a:rPr lang="en-GB" sz="1800" dirty="0" smtClean="0"/>
              <a:t>Diffusion equation (with </a:t>
            </a:r>
            <a:r>
              <a:rPr lang="en-GB" sz="1800" dirty="0" err="1" smtClean="0"/>
              <a:t>Φ</a:t>
            </a:r>
            <a:r>
              <a:rPr lang="en-GB" sz="1800" dirty="0" smtClean="0"/>
              <a:t> = βn, where β is the neutron velocity):</a:t>
            </a:r>
          </a:p>
          <a:p>
            <a:endParaRPr lang="en-GB" dirty="0"/>
          </a:p>
          <a:p>
            <a:endParaRPr lang="en-GB" dirty="0" smtClean="0"/>
          </a:p>
          <a:p>
            <a:r>
              <a:rPr lang="en-GB" sz="1800" dirty="0" smtClean="0"/>
              <a:t>Case of a neutron pulse, given by C</a:t>
            </a:r>
            <a:r>
              <a:rPr lang="en-GB" sz="1800" baseline="-25000" dirty="0" smtClean="0"/>
              <a:t>0</a:t>
            </a:r>
            <a:r>
              <a:rPr lang="en-GB" sz="1800" dirty="0" smtClean="0"/>
              <a:t>δ(t), and substituting </a:t>
            </a:r>
            <a:br>
              <a:rPr lang="en-GB" sz="1800" dirty="0" smtClean="0"/>
            </a:br>
            <a:r>
              <a:rPr lang="en-GB" sz="1800" dirty="0" smtClean="0"/>
              <a:t/>
            </a:r>
            <a:br>
              <a:rPr lang="en-GB" sz="1800" dirty="0" smtClean="0"/>
            </a:br>
            <a:r>
              <a:rPr lang="en-GB" sz="1800" dirty="0" smtClean="0"/>
              <a:t/>
            </a:r>
            <a:br>
              <a:rPr lang="en-GB" sz="1800" dirty="0" smtClean="0"/>
            </a:br>
            <a:r>
              <a:rPr lang="en-GB" sz="1800" dirty="0" smtClean="0"/>
              <a:t/>
            </a:r>
            <a:br>
              <a:rPr lang="en-GB" sz="1800" dirty="0" smtClean="0"/>
            </a:br>
            <a:r>
              <a:rPr lang="en-GB" sz="1800" dirty="0" smtClean="0"/>
              <a:t>provides an equation for the time dependence:</a:t>
            </a:r>
            <a:br>
              <a:rPr lang="en-GB" sz="1800" dirty="0" smtClean="0"/>
            </a:br>
            <a:r>
              <a:rPr lang="en-GB" sz="1800" dirty="0" smtClean="0"/>
              <a:t/>
            </a:r>
            <a:br>
              <a:rPr lang="en-GB" sz="1800" dirty="0" smtClean="0"/>
            </a:br>
            <a:r>
              <a:rPr lang="en-GB" sz="1800" dirty="0" smtClean="0"/>
              <a:t>				    , and the general solution</a:t>
            </a:r>
            <a:br>
              <a:rPr lang="en-GB" sz="1800" dirty="0" smtClean="0"/>
            </a:br>
            <a:r>
              <a:rPr lang="en-GB" sz="1800" dirty="0" smtClean="0"/>
              <a:t/>
            </a:r>
            <a:br>
              <a:rPr lang="en-GB" sz="1800" dirty="0" smtClean="0"/>
            </a:br>
            <a:endParaRPr lang="en-GB" sz="1800" dirty="0" smtClean="0"/>
          </a:p>
          <a:p>
            <a:endParaRPr lang="en-GB" sz="1800" dirty="0"/>
          </a:p>
          <a:p>
            <a:pPr marL="0" indent="0">
              <a:buNone/>
            </a:pPr>
            <a:endParaRPr lang="en-GB" sz="1800" dirty="0" smtClean="0"/>
          </a:p>
          <a:p>
            <a:r>
              <a:rPr lang="en-GB" sz="1800" dirty="0"/>
              <a:t>C</a:t>
            </a:r>
            <a:r>
              <a:rPr lang="en-GB" sz="1800" dirty="0" smtClean="0"/>
              <a:t>haracteristic decay time is shorter as modes become higher. At the criticality limit (k</a:t>
            </a:r>
            <a:r>
              <a:rPr lang="en-GB" sz="1800" baseline="-25000" dirty="0" smtClean="0"/>
              <a:t>1,1,1</a:t>
            </a:r>
            <a:r>
              <a:rPr lang="en-GB" sz="1800" dirty="0" smtClean="0"/>
              <a:t>=1), the mode is infinitely long. Fermi used this to measure the approach of criticality in his Chicago Pile 1 in 1942, and the method can be used for an ADS.</a:t>
            </a:r>
          </a:p>
        </p:txBody>
      </p:sp>
      <p:sp>
        <p:nvSpPr>
          <p:cNvPr id="12" name="Rounded Rectangle 11"/>
          <p:cNvSpPr/>
          <p:nvPr/>
        </p:nvSpPr>
        <p:spPr bwMode="auto">
          <a:xfrm>
            <a:off x="1066800" y="4402669"/>
            <a:ext cx="5105400" cy="91440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pitchFamily="-106" charset="0"/>
            </a:endParaRPr>
          </a:p>
        </p:txBody>
      </p:sp>
      <p:sp>
        <p:nvSpPr>
          <p:cNvPr id="2" name="Title 1"/>
          <p:cNvSpPr>
            <a:spLocks noGrp="1"/>
          </p:cNvSpPr>
          <p:nvPr>
            <p:ph type="title"/>
          </p:nvPr>
        </p:nvSpPr>
        <p:spPr/>
        <p:txBody>
          <a:bodyPr/>
          <a:lstStyle/>
          <a:p>
            <a:r>
              <a:rPr lang="en-GB" dirty="0" smtClean="0"/>
              <a:t>Time dependence</a:t>
            </a:r>
            <a:endParaRPr lang="en-GB" dirty="0"/>
          </a:p>
        </p:txBody>
      </p:sp>
      <p:sp>
        <p:nvSpPr>
          <p:cNvPr id="5" name="Slide Number Placeholder 4"/>
          <p:cNvSpPr>
            <a:spLocks noGrp="1"/>
          </p:cNvSpPr>
          <p:nvPr>
            <p:ph type="sldNum" sz="quarter" idx="12"/>
          </p:nvPr>
        </p:nvSpPr>
        <p:spPr/>
        <p:txBody>
          <a:bodyPr/>
          <a:lstStyle/>
          <a:p>
            <a:pPr>
              <a:defRPr/>
            </a:pPr>
            <a:fld id="{0813FDA0-CA58-274C-B3B5-B82A1B961220}" type="slidenum">
              <a:rPr lang="en-US" smtClean="0"/>
              <a:pPr>
                <a:defRPr/>
              </a:pPr>
              <a:t>9</a:t>
            </a:fld>
            <a:endParaRPr lang="en-US"/>
          </a:p>
        </p:txBody>
      </p:sp>
      <p:graphicFrame>
        <p:nvGraphicFramePr>
          <p:cNvPr id="6" name="Object 4"/>
          <p:cNvGraphicFramePr>
            <a:graphicFrameLocks noChangeAspect="1"/>
          </p:cNvGraphicFramePr>
          <p:nvPr>
            <p:extLst>
              <p:ext uri="{D42A27DB-BD31-4B8C-83A1-F6EECF244321}">
                <p14:modId xmlns:p14="http://schemas.microsoft.com/office/powerpoint/2010/main" val="3639402138"/>
              </p:ext>
            </p:extLst>
          </p:nvPr>
        </p:nvGraphicFramePr>
        <p:xfrm>
          <a:off x="609600" y="1295401"/>
          <a:ext cx="6483350" cy="769939"/>
        </p:xfrm>
        <a:graphic>
          <a:graphicData uri="http://schemas.openxmlformats.org/presentationml/2006/ole">
            <mc:AlternateContent xmlns:mc="http://schemas.openxmlformats.org/markup-compatibility/2006">
              <mc:Choice xmlns:v="urn:schemas-microsoft-com:vml" Requires="v">
                <p:oleObj spid="_x0000_s107100" name="Equation" r:id="rId3" imgW="3848100" imgH="457200" progId="Equation.3">
                  <p:embed/>
                </p:oleObj>
              </mc:Choice>
              <mc:Fallback>
                <p:oleObj name="Equation" r:id="rId3" imgW="3848100" imgH="457200" progId="Equation.3">
                  <p:embed/>
                  <p:pic>
                    <p:nvPicPr>
                      <p:cNvPr id="0" name=""/>
                      <p:cNvPicPr>
                        <a:picLocks noChangeAspect="1" noChangeArrowheads="1"/>
                      </p:cNvPicPr>
                      <p:nvPr/>
                    </p:nvPicPr>
                    <p:blipFill>
                      <a:blip r:embed="rId4"/>
                      <a:srcRect/>
                      <a:stretch>
                        <a:fillRect/>
                      </a:stretch>
                    </p:blipFill>
                    <p:spPr bwMode="auto">
                      <a:xfrm>
                        <a:off x="609600" y="1295401"/>
                        <a:ext cx="6483350" cy="769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7" name="Object 5"/>
          <p:cNvGraphicFramePr>
            <a:graphicFrameLocks noChangeAspect="1"/>
          </p:cNvGraphicFramePr>
          <p:nvPr>
            <p:extLst>
              <p:ext uri="{D42A27DB-BD31-4B8C-83A1-F6EECF244321}">
                <p14:modId xmlns:p14="http://schemas.microsoft.com/office/powerpoint/2010/main" val="4047699061"/>
              </p:ext>
            </p:extLst>
          </p:nvPr>
        </p:nvGraphicFramePr>
        <p:xfrm>
          <a:off x="609600" y="2433637"/>
          <a:ext cx="4608512" cy="842963"/>
        </p:xfrm>
        <a:graphic>
          <a:graphicData uri="http://schemas.openxmlformats.org/presentationml/2006/ole">
            <mc:AlternateContent xmlns:mc="http://schemas.openxmlformats.org/markup-compatibility/2006">
              <mc:Choice xmlns:v="urn:schemas-microsoft-com:vml" Requires="v">
                <p:oleObj spid="_x0000_s107101" name="Equation" r:id="rId5" imgW="2082800" imgH="381000" progId="Equation.3">
                  <p:embed/>
                </p:oleObj>
              </mc:Choice>
              <mc:Fallback>
                <p:oleObj name="Equation" r:id="rId5" imgW="2082800" imgH="381000" progId="Equation.3">
                  <p:embed/>
                  <p:pic>
                    <p:nvPicPr>
                      <p:cNvPr id="0" name=""/>
                      <p:cNvPicPr>
                        <a:picLocks noChangeAspect="1" noChangeArrowheads="1"/>
                      </p:cNvPicPr>
                      <p:nvPr/>
                    </p:nvPicPr>
                    <p:blipFill>
                      <a:blip r:embed="rId6"/>
                      <a:srcRect/>
                      <a:stretch>
                        <a:fillRect/>
                      </a:stretch>
                    </p:blipFill>
                    <p:spPr bwMode="auto">
                      <a:xfrm>
                        <a:off x="609600" y="2433637"/>
                        <a:ext cx="4608512" cy="84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 name="Object 4"/>
          <p:cNvGraphicFramePr>
            <a:graphicFrameLocks noChangeAspect="1"/>
          </p:cNvGraphicFramePr>
          <p:nvPr>
            <p:extLst>
              <p:ext uri="{D42A27DB-BD31-4B8C-83A1-F6EECF244321}">
                <p14:modId xmlns:p14="http://schemas.microsoft.com/office/powerpoint/2010/main" val="1243267918"/>
              </p:ext>
            </p:extLst>
          </p:nvPr>
        </p:nvGraphicFramePr>
        <p:xfrm>
          <a:off x="452438" y="3570312"/>
          <a:ext cx="3949700" cy="784225"/>
        </p:xfrm>
        <a:graphic>
          <a:graphicData uri="http://schemas.openxmlformats.org/presentationml/2006/ole">
            <mc:AlternateContent xmlns:mc="http://schemas.openxmlformats.org/markup-compatibility/2006">
              <mc:Choice xmlns:v="urn:schemas-microsoft-com:vml" Requires="v">
                <p:oleObj spid="_x0000_s107102" name="Equation" r:id="rId7" imgW="2235200" imgH="444500" progId="Equation.3">
                  <p:embed/>
                </p:oleObj>
              </mc:Choice>
              <mc:Fallback>
                <p:oleObj name="Equation" r:id="rId7" imgW="2235200" imgH="444500" progId="Equation.3">
                  <p:embed/>
                  <p:pic>
                    <p:nvPicPr>
                      <p:cNvPr id="0" name=""/>
                      <p:cNvPicPr>
                        <a:picLocks noChangeAspect="1" noChangeArrowheads="1"/>
                      </p:cNvPicPr>
                      <p:nvPr/>
                    </p:nvPicPr>
                    <p:blipFill>
                      <a:blip r:embed="rId8"/>
                      <a:srcRect/>
                      <a:stretch>
                        <a:fillRect/>
                      </a:stretch>
                    </p:blipFill>
                    <p:spPr bwMode="auto">
                      <a:xfrm>
                        <a:off x="452438" y="3570312"/>
                        <a:ext cx="394970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1" name="Object 6"/>
          <p:cNvGraphicFramePr>
            <a:graphicFrameLocks noChangeAspect="1"/>
          </p:cNvGraphicFramePr>
          <p:nvPr>
            <p:extLst>
              <p:ext uri="{D42A27DB-BD31-4B8C-83A1-F6EECF244321}">
                <p14:modId xmlns:p14="http://schemas.microsoft.com/office/powerpoint/2010/main" val="1158656277"/>
              </p:ext>
            </p:extLst>
          </p:nvPr>
        </p:nvGraphicFramePr>
        <p:xfrm>
          <a:off x="1087438" y="4419601"/>
          <a:ext cx="5029200" cy="871539"/>
        </p:xfrm>
        <a:graphic>
          <a:graphicData uri="http://schemas.openxmlformats.org/presentationml/2006/ole">
            <mc:AlternateContent xmlns:mc="http://schemas.openxmlformats.org/markup-compatibility/2006">
              <mc:Choice xmlns:v="urn:schemas-microsoft-com:vml" Requires="v">
                <p:oleObj spid="_x0000_s107103" name="Equation" r:id="rId9" imgW="2273300" imgH="393700" progId="Equation.3">
                  <p:embed/>
                </p:oleObj>
              </mc:Choice>
              <mc:Fallback>
                <p:oleObj name="Equation" r:id="rId9" imgW="2273300" imgH="393700" progId="Equation.3">
                  <p:embed/>
                  <p:pic>
                    <p:nvPicPr>
                      <p:cNvPr id="0" name=""/>
                      <p:cNvPicPr>
                        <a:picLocks noChangeAspect="1" noChangeArrowheads="1"/>
                      </p:cNvPicPr>
                      <p:nvPr/>
                    </p:nvPicPr>
                    <p:blipFill>
                      <a:blip r:embed="rId10"/>
                      <a:srcRect/>
                      <a:stretch>
                        <a:fillRect/>
                      </a:stretch>
                    </p:blipFill>
                    <p:spPr bwMode="auto">
                      <a:xfrm>
                        <a:off x="1087438" y="4419601"/>
                        <a:ext cx="5029200" cy="87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2"/>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8" name="Picture 7" descr="Screen shot 2013-10-25 at 12.02.07 PM.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781801" y="2514625"/>
            <a:ext cx="1944247" cy="1142999"/>
          </a:xfrm>
          <a:prstGeom prst="rect">
            <a:avLst/>
          </a:prstGeom>
        </p:spPr>
      </p:pic>
      <p:pic>
        <p:nvPicPr>
          <p:cNvPr id="13" name="Image 1"/>
          <p:cNvPicPr/>
          <p:nvPr/>
        </p:nvPicPr>
        <p:blipFill>
          <a:blip r:embed="rId12">
            <a:extLst>
              <a:ext uri="{28A0092B-C50C-407E-A947-70E740481C1C}">
                <a14:useLocalDpi xmlns:a14="http://schemas.microsoft.com/office/drawing/2010/main" val="0"/>
              </a:ext>
            </a:extLst>
          </a:blip>
          <a:srcRect/>
          <a:stretch>
            <a:fillRect/>
          </a:stretch>
        </p:blipFill>
        <p:spPr bwMode="auto">
          <a:xfrm>
            <a:off x="1524000" y="0"/>
            <a:ext cx="1143000" cy="914400"/>
          </a:xfrm>
          <a:prstGeom prst="rect">
            <a:avLst/>
          </a:prstGeom>
          <a:noFill/>
          <a:ln>
            <a:noFill/>
          </a:ln>
        </p:spPr>
      </p:pic>
      <p:sp>
        <p:nvSpPr>
          <p:cNvPr id="14" name="Date Placeholder 3"/>
          <p:cNvSpPr>
            <a:spLocks noGrp="1"/>
          </p:cNvSpPr>
          <p:nvPr>
            <p:ph type="dt" sz="quarter" idx="10"/>
          </p:nvPr>
        </p:nvSpPr>
        <p:spPr>
          <a:xfrm>
            <a:off x="304800" y="6553200"/>
            <a:ext cx="2362200" cy="304800"/>
          </a:xfrm>
          <a:noFill/>
        </p:spPr>
        <p:txBody>
          <a:bodyPr/>
          <a:lstStyle/>
          <a:p>
            <a:r>
              <a:rPr lang="en-US" dirty="0" smtClean="0"/>
              <a:t>Y. </a:t>
            </a:r>
            <a:r>
              <a:rPr lang="en-US" dirty="0" err="1" smtClean="0"/>
              <a:t>Kadi</a:t>
            </a:r>
            <a:r>
              <a:rPr lang="en-US" dirty="0" smtClean="0"/>
              <a:t> </a:t>
            </a:r>
            <a:r>
              <a:rPr lang="en-US" dirty="0" smtClean="0"/>
              <a:t>/ ASP2016</a:t>
            </a:r>
            <a:endParaRPr lang="en-US" dirty="0" smtClean="0"/>
          </a:p>
        </p:txBody>
      </p:sp>
    </p:spTree>
    <p:extLst>
      <p:ext uri="{BB962C8B-B14F-4D97-AF65-F5344CB8AC3E}">
        <p14:creationId xmlns:p14="http://schemas.microsoft.com/office/powerpoint/2010/main" val="693485933"/>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pitchFamily="-106"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GSI Powerpoint Templat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WGSI Powerpoint Templat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WGSI Powerpoint Templat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WGSI Powerpoint Templat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WGSI Powerpoint Templat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21758</TotalTime>
  <Words>3168</Words>
  <Application>Microsoft Macintosh PowerPoint</Application>
  <PresentationFormat>On-screen Show (4:3)</PresentationFormat>
  <Paragraphs>455</Paragraphs>
  <Slides>37</Slides>
  <Notes>15</Notes>
  <HiddenSlides>0</HiddenSlides>
  <MMClips>0</MMClips>
  <ScaleCrop>false</ScaleCrop>
  <HeadingPairs>
    <vt:vector size="6" baseType="variant">
      <vt:variant>
        <vt:lpstr>Theme</vt:lpstr>
      </vt:variant>
      <vt:variant>
        <vt:i4>7</vt:i4>
      </vt:variant>
      <vt:variant>
        <vt:lpstr>Embedded OLE Servers</vt:lpstr>
      </vt:variant>
      <vt:variant>
        <vt:i4>3</vt:i4>
      </vt:variant>
      <vt:variant>
        <vt:lpstr>Slide Titles</vt:lpstr>
      </vt:variant>
      <vt:variant>
        <vt:i4>37</vt:i4>
      </vt:variant>
    </vt:vector>
  </HeadingPairs>
  <TitlesOfParts>
    <vt:vector size="47" baseType="lpstr">
      <vt:lpstr>Blank Presentation</vt:lpstr>
      <vt:lpstr>WGSI Powerpoint Template3</vt:lpstr>
      <vt:lpstr>1_WGSI Powerpoint Template3</vt:lpstr>
      <vt:lpstr>2_WGSI Powerpoint Template3</vt:lpstr>
      <vt:lpstr>3_WGSI Powerpoint Template3</vt:lpstr>
      <vt:lpstr>4_WGSI Powerpoint Template3</vt:lpstr>
      <vt:lpstr>Office Theme</vt:lpstr>
      <vt:lpstr>Document</vt:lpstr>
      <vt:lpstr>Equation</vt:lpstr>
      <vt:lpstr>Microsoft Word 97 - 2004 Document</vt:lpstr>
      <vt:lpstr>ADS and Accelerator Requirements </vt:lpstr>
      <vt:lpstr>PowerPoint Presentation</vt:lpstr>
      <vt:lpstr>Accelerator Driven Systems</vt:lpstr>
      <vt:lpstr>Accelerator Driven Systems</vt:lpstr>
      <vt:lpstr>Accelerator Driven Systems</vt:lpstr>
      <vt:lpstr>Basic elements of an ADS system</vt:lpstr>
      <vt:lpstr>Simplified model of subcritical systems</vt:lpstr>
      <vt:lpstr>Simplified model of subcritical systems</vt:lpstr>
      <vt:lpstr>Time dependence</vt:lpstr>
      <vt:lpstr>Neutron multiplication factor</vt:lpstr>
      <vt:lpstr>Critical versus Subcritical Systems</vt:lpstr>
      <vt:lpstr>ADS energy gain</vt:lpstr>
      <vt:lpstr>FEAT at the CERN PS (1994)</vt:lpstr>
      <vt:lpstr>Main results from FEAT</vt:lpstr>
      <vt:lpstr>Energy gain in ADS systems</vt:lpstr>
      <vt:lpstr>Guidelines for ADS parameters choice</vt:lpstr>
      <vt:lpstr>Physics of subcritical systems</vt:lpstr>
      <vt:lpstr>Guidelines for ADS parameters choice</vt:lpstr>
      <vt:lpstr>Partitioning &amp;Transmutation</vt:lpstr>
      <vt:lpstr>Physics of a thorium core</vt:lpstr>
      <vt:lpstr>Why fast neutrons</vt:lpstr>
      <vt:lpstr>Common Deployment Scenario</vt:lpstr>
      <vt:lpstr>MA Transmutation</vt:lpstr>
      <vt:lpstr>Alternative Deployment Scenario</vt:lpstr>
      <vt:lpstr>Fast track by Integration of Consolidated Technologies … by 2030 !</vt:lpstr>
      <vt:lpstr>Europe ADS: MYRRHA</vt:lpstr>
      <vt:lpstr>China ADS: ADANES </vt:lpstr>
      <vt:lpstr>India ADS at BARC</vt:lpstr>
      <vt:lpstr>A brief history of ADS projects</vt:lpstr>
      <vt:lpstr>Accelerator requirements</vt:lpstr>
      <vt:lpstr>Development is Time-Consuming</vt:lpstr>
      <vt:lpstr>Concluding remarks</vt:lpstr>
      <vt:lpstr>PowerPoint Presentation</vt:lpstr>
      <vt:lpstr>How to use thorium in practice?</vt:lpstr>
      <vt:lpstr>Thorium blanket: Indian strategy</vt:lpstr>
      <vt:lpstr>Pebble bed critical reactors </vt:lpstr>
      <vt:lpstr>Molten salt critical reactors </vt:lpstr>
    </vt:vector>
  </TitlesOfParts>
  <Company>ʝ怀ˑⅨ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JL C</dc:creator>
  <cp:lastModifiedBy>Yacine KADI</cp:lastModifiedBy>
  <cp:revision>2307</cp:revision>
  <cp:lastPrinted>2013-10-25T14:08:59Z</cp:lastPrinted>
  <dcterms:created xsi:type="dcterms:W3CDTF">2009-10-27T01:28:28Z</dcterms:created>
  <dcterms:modified xsi:type="dcterms:W3CDTF">2016-08-16T21:30:56Z</dcterms:modified>
</cp:coreProperties>
</file>