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3"/>
  </p:notesMasterIdLst>
  <p:handoutMasterIdLst>
    <p:handoutMasterId r:id="rId44"/>
  </p:handoutMasterIdLst>
  <p:sldIdLst>
    <p:sldId id="263" r:id="rId5"/>
    <p:sldId id="262" r:id="rId6"/>
    <p:sldId id="285" r:id="rId7"/>
    <p:sldId id="286" r:id="rId8"/>
    <p:sldId id="287" r:id="rId9"/>
    <p:sldId id="267" r:id="rId10"/>
    <p:sldId id="317" r:id="rId11"/>
    <p:sldId id="297" r:id="rId12"/>
    <p:sldId id="298" r:id="rId13"/>
    <p:sldId id="299" r:id="rId14"/>
    <p:sldId id="321" r:id="rId15"/>
    <p:sldId id="305" r:id="rId16"/>
    <p:sldId id="306" r:id="rId17"/>
    <p:sldId id="319" r:id="rId18"/>
    <p:sldId id="308" r:id="rId19"/>
    <p:sldId id="312" r:id="rId20"/>
    <p:sldId id="320" r:id="rId21"/>
    <p:sldId id="291" r:id="rId22"/>
    <p:sldId id="323" r:id="rId23"/>
    <p:sldId id="309" r:id="rId24"/>
    <p:sldId id="314" r:id="rId25"/>
    <p:sldId id="315" r:id="rId26"/>
    <p:sldId id="310" r:id="rId27"/>
    <p:sldId id="324" r:id="rId28"/>
    <p:sldId id="311" r:id="rId29"/>
    <p:sldId id="318" r:id="rId30"/>
    <p:sldId id="288" r:id="rId31"/>
    <p:sldId id="289" r:id="rId32"/>
    <p:sldId id="301" r:id="rId33"/>
    <p:sldId id="303" r:id="rId34"/>
    <p:sldId id="322" r:id="rId35"/>
    <p:sldId id="296" r:id="rId36"/>
    <p:sldId id="316" r:id="rId37"/>
    <p:sldId id="266" r:id="rId38"/>
    <p:sldId id="302" r:id="rId39"/>
    <p:sldId id="294" r:id="rId40"/>
    <p:sldId id="295" r:id="rId41"/>
    <p:sldId id="293" r:id="rId4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CBDC"/>
    <a:srgbClr val="B1BC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qdeliege\Dropbox\Cern\Fellow\Materiau%20equivale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TE\Groups\VSC\DLM\Quentin%20Deliege\11T%20project\Cold%20line\BS-CB%20TCC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TE\Groups\VSC\DLM\Quentin%20Deliege\11T%20project\CWT\Exergetic%20costs%20las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TE\Groups\VSC\DLM\Quentin%20Deliege\11T%20project\CWT\Convection%20coefficien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TE\Groups\VSC\DLM\Quentin%20Deliege\11T%20project\CWT\Convection%20coefficien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TE\Groups\VSC\DLM\Quentin%20Deliege\11T%20project\CWT\Exergetic%20costs%20last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TE\Groups\VSC\DLM\Quentin%20Deliege\11T%20project\CWT\CWT%20radiation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TE\Groups\VSC\DLM\Quentin%20Deliege\11T%20project\CWT\Calcul%20contact%20tresses\HL%20braid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TE\Groups\VSC\DLM\Quentin%20Deliege\11T%20project\Cold%20line\Simulation\Result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TE\Groups\VSC\DLM\Quentin%20Deliege\11T%20project\Cold%20line\BS-CB%20TCC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v>CuBe + Au coating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'materiau equivalent CuBeAu'!$A$2:$A$120</c:f>
              <c:numCache>
                <c:formatCode>General</c:formatCode>
                <c:ptCount val="1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</c:numCache>
            </c:numRef>
          </c:xVal>
          <c:yVal>
            <c:numRef>
              <c:f>'materiau equivalent CuBeAu'!$C$2:$C$120</c:f>
              <c:numCache>
                <c:formatCode>General</c:formatCode>
                <c:ptCount val="119"/>
                <c:pt idx="0">
                  <c:v>17.335276029363456</c:v>
                </c:pt>
                <c:pt idx="1">
                  <c:v>35.793463106243038</c:v>
                </c:pt>
                <c:pt idx="2">
                  <c:v>53.615224684008751</c:v>
                </c:pt>
                <c:pt idx="3">
                  <c:v>69.789130346985104</c:v>
                </c:pt>
                <c:pt idx="4">
                  <c:v>83.601304740607787</c:v>
                </c:pt>
                <c:pt idx="5">
                  <c:v>94.606194548344376</c:v>
                </c:pt>
                <c:pt idx="6">
                  <c:v>102.602785859264</c:v>
                </c:pt>
                <c:pt idx="7">
                  <c:v>107.59706764921216</c:v>
                </c:pt>
                <c:pt idx="8">
                  <c:v>109.77144903761555</c:v>
                </c:pt>
                <c:pt idx="9">
                  <c:v>109.44350798924441</c:v>
                </c:pt>
                <c:pt idx="10">
                  <c:v>107.0437036880605</c:v>
                </c:pt>
                <c:pt idx="11">
                  <c:v>103.06066360827498</c:v>
                </c:pt>
                <c:pt idx="12">
                  <c:v>98.018652613372979</c:v>
                </c:pt>
                <c:pt idx="13">
                  <c:v>92.435651308215967</c:v>
                </c:pt>
                <c:pt idx="14">
                  <c:v>86.710449541694032</c:v>
                </c:pt>
                <c:pt idx="15">
                  <c:v>80.680699779326801</c:v>
                </c:pt>
                <c:pt idx="16">
                  <c:v>75.168064058140004</c:v>
                </c:pt>
                <c:pt idx="17">
                  <c:v>70.149166603014322</c:v>
                </c:pt>
                <c:pt idx="18">
                  <c:v>65.597514613276502</c:v>
                </c:pt>
                <c:pt idx="19">
                  <c:v>61.489936193853488</c:v>
                </c:pt>
                <c:pt idx="20">
                  <c:v>57.803342128259622</c:v>
                </c:pt>
                <c:pt idx="21">
                  <c:v>54.511488973609225</c:v>
                </c:pt>
                <c:pt idx="22">
                  <c:v>51.594646666362017</c:v>
                </c:pt>
                <c:pt idx="23">
                  <c:v>49.023460875195916</c:v>
                </c:pt>
                <c:pt idx="24">
                  <c:v>46.781526122400528</c:v>
                </c:pt>
                <c:pt idx="25">
                  <c:v>44.844411495698715</c:v>
                </c:pt>
                <c:pt idx="26">
                  <c:v>43.188364645954302</c:v>
                </c:pt>
                <c:pt idx="27">
                  <c:v>41.792564934508739</c:v>
                </c:pt>
                <c:pt idx="28">
                  <c:v>40.634925635188644</c:v>
                </c:pt>
                <c:pt idx="29">
                  <c:v>39.694025750870104</c:v>
                </c:pt>
                <c:pt idx="30">
                  <c:v>38.949106852763556</c:v>
                </c:pt>
                <c:pt idx="31">
                  <c:v>38.379102617658098</c:v>
                </c:pt>
                <c:pt idx="32">
                  <c:v>37.963281649868016</c:v>
                </c:pt>
                <c:pt idx="33">
                  <c:v>37.681245472388746</c:v>
                </c:pt>
                <c:pt idx="34">
                  <c:v>37.512926804205243</c:v>
                </c:pt>
                <c:pt idx="35">
                  <c:v>37.438588085241186</c:v>
                </c:pt>
                <c:pt idx="36">
                  <c:v>37.438497634918271</c:v>
                </c:pt>
                <c:pt idx="37">
                  <c:v>37.493573737978302</c:v>
                </c:pt>
                <c:pt idx="38">
                  <c:v>37.584415987366349</c:v>
                </c:pt>
                <c:pt idx="39">
                  <c:v>37.692272249597217</c:v>
                </c:pt>
                <c:pt idx="40">
                  <c:v>37.798392846752144</c:v>
                </c:pt>
                <c:pt idx="41">
                  <c:v>37.884997745323965</c:v>
                </c:pt>
                <c:pt idx="42">
                  <c:v>37.933340608826789</c:v>
                </c:pt>
                <c:pt idx="43">
                  <c:v>37.925966476198703</c:v>
                </c:pt>
                <c:pt idx="44">
                  <c:v>37.845421119974027</c:v>
                </c:pt>
                <c:pt idx="45">
                  <c:v>38.101347558968648</c:v>
                </c:pt>
                <c:pt idx="46">
                  <c:v>38.287582620787369</c:v>
                </c:pt>
                <c:pt idx="47">
                  <c:v>38.488608386002959</c:v>
                </c:pt>
                <c:pt idx="48">
                  <c:v>38.702455282243299</c:v>
                </c:pt>
                <c:pt idx="49">
                  <c:v>38.92747617785988</c:v>
                </c:pt>
                <c:pt idx="50">
                  <c:v>39.162346309397314</c:v>
                </c:pt>
                <c:pt idx="51">
                  <c:v>39.405418071227935</c:v>
                </c:pt>
                <c:pt idx="52">
                  <c:v>39.655688728476811</c:v>
                </c:pt>
                <c:pt idx="53">
                  <c:v>39.911832663192222</c:v>
                </c:pt>
                <c:pt idx="54">
                  <c:v>40.172523957661518</c:v>
                </c:pt>
                <c:pt idx="55">
                  <c:v>40.437081570701672</c:v>
                </c:pt>
                <c:pt idx="56">
                  <c:v>40.704501621115035</c:v>
                </c:pt>
                <c:pt idx="57">
                  <c:v>40.97442516372525</c:v>
                </c:pt>
                <c:pt idx="58">
                  <c:v>41.2452027468456</c:v>
                </c:pt>
                <c:pt idx="59">
                  <c:v>41.517120266027085</c:v>
                </c:pt>
                <c:pt idx="60">
                  <c:v>41.789173209756719</c:v>
                </c:pt>
                <c:pt idx="61">
                  <c:v>42.061002199356842</c:v>
                </c:pt>
                <c:pt idx="62">
                  <c:v>42.332247886764129</c:v>
                </c:pt>
                <c:pt idx="63">
                  <c:v>42.602551015904687</c:v>
                </c:pt>
                <c:pt idx="64">
                  <c:v>42.871229905097842</c:v>
                </c:pt>
                <c:pt idx="65">
                  <c:v>43.138570833800095</c:v>
                </c:pt>
                <c:pt idx="66">
                  <c:v>43.403892623542966</c:v>
                </c:pt>
                <c:pt idx="67">
                  <c:v>43.667804767467594</c:v>
                </c:pt>
                <c:pt idx="68">
                  <c:v>43.92930426942106</c:v>
                </c:pt>
                <c:pt idx="69">
                  <c:v>44.18867893418868</c:v>
                </c:pt>
                <c:pt idx="70">
                  <c:v>44.445894528002533</c:v>
                </c:pt>
                <c:pt idx="71">
                  <c:v>44.701240002599683</c:v>
                </c:pt>
                <c:pt idx="72">
                  <c:v>44.954037234271972</c:v>
                </c:pt>
                <c:pt idx="73">
                  <c:v>45.204576568043429</c:v>
                </c:pt>
                <c:pt idx="74">
                  <c:v>45.453149134584756</c:v>
                </c:pt>
                <c:pt idx="75">
                  <c:v>45.699401746181486</c:v>
                </c:pt>
                <c:pt idx="76">
                  <c:v>45.943627274896521</c:v>
                </c:pt>
                <c:pt idx="77">
                  <c:v>46.18547438378291</c:v>
                </c:pt>
                <c:pt idx="78">
                  <c:v>46.425560482065826</c:v>
                </c:pt>
                <c:pt idx="79">
                  <c:v>46.663213710679749</c:v>
                </c:pt>
                <c:pt idx="80">
                  <c:v>46.898408474235687</c:v>
                </c:pt>
                <c:pt idx="81">
                  <c:v>47.131765487136157</c:v>
                </c:pt>
                <c:pt idx="82">
                  <c:v>47.362616333797</c:v>
                </c:pt>
                <c:pt idx="83">
                  <c:v>47.591261575229389</c:v>
                </c:pt>
                <c:pt idx="84">
                  <c:v>47.817035305180319</c:v>
                </c:pt>
                <c:pt idx="85">
                  <c:v>48.021530994541486</c:v>
                </c:pt>
                <c:pt idx="86">
                  <c:v>48.248278946607108</c:v>
                </c:pt>
                <c:pt idx="87">
                  <c:v>48.468875363179357</c:v>
                </c:pt>
                <c:pt idx="88">
                  <c:v>48.683304957014947</c:v>
                </c:pt>
                <c:pt idx="89">
                  <c:v>48.891553884816652</c:v>
                </c:pt>
                <c:pt idx="90">
                  <c:v>49.093932355623515</c:v>
                </c:pt>
                <c:pt idx="91">
                  <c:v>49.289784333973053</c:v>
                </c:pt>
                <c:pt idx="92">
                  <c:v>49.479423047527028</c:v>
                </c:pt>
                <c:pt idx="93">
                  <c:v>49.662840686283822</c:v>
                </c:pt>
                <c:pt idx="94">
                  <c:v>49.840031003085606</c:v>
                </c:pt>
                <c:pt idx="95">
                  <c:v>50.010989331551819</c:v>
                </c:pt>
                <c:pt idx="96">
                  <c:v>50.175712602146227</c:v>
                </c:pt>
                <c:pt idx="97">
                  <c:v>50.334199356367385</c:v>
                </c:pt>
                <c:pt idx="98">
                  <c:v>50.486449759132192</c:v>
                </c:pt>
                <c:pt idx="99">
                  <c:v>50.632465609342567</c:v>
                </c:pt>
                <c:pt idx="100">
                  <c:v>50.772250348701029</c:v>
                </c:pt>
                <c:pt idx="101">
                  <c:v>50.905809068793978</c:v>
                </c:pt>
                <c:pt idx="102">
                  <c:v>51.033148516468749</c:v>
                </c:pt>
                <c:pt idx="103">
                  <c:v>51.154277097554846</c:v>
                </c:pt>
                <c:pt idx="104">
                  <c:v>51.269204878947157</c:v>
                </c:pt>
                <c:pt idx="105">
                  <c:v>51.377943589104653</c:v>
                </c:pt>
                <c:pt idx="106">
                  <c:v>51.480506616987732</c:v>
                </c:pt>
                <c:pt idx="107">
                  <c:v>51.57690900946384</c:v>
                </c:pt>
                <c:pt idx="108">
                  <c:v>51.667167467237981</c:v>
                </c:pt>
                <c:pt idx="109">
                  <c:v>51.751300339333376</c:v>
                </c:pt>
                <c:pt idx="110">
                  <c:v>51.829327616149421</c:v>
                </c:pt>
                <c:pt idx="111">
                  <c:v>51.901270921160439</c:v>
                </c:pt>
                <c:pt idx="112">
                  <c:v>51.967153501259496</c:v>
                </c:pt>
                <c:pt idx="113">
                  <c:v>52.026677635171161</c:v>
                </c:pt>
                <c:pt idx="114">
                  <c:v>52.080514943817299</c:v>
                </c:pt>
                <c:pt idx="115">
                  <c:v>52.128370893006569</c:v>
                </c:pt>
                <c:pt idx="116">
                  <c:v>52.170275101401337</c:v>
                </c:pt>
                <c:pt idx="117">
                  <c:v>52.206258744086888</c:v>
                </c:pt>
                <c:pt idx="118">
                  <c:v>52.236031955048283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FA9-4820-9A58-8E4D079076DE}"/>
            </c:ext>
          </c:extLst>
        </c:ser>
        <c:ser>
          <c:idx val="2"/>
          <c:order val="1"/>
          <c:tx>
            <c:v>CuBe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CuBe!$A$2:$A$121</c:f>
              <c:numCache>
                <c:formatCode>General</c:formatCode>
                <c:ptCount val="12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</c:numCache>
            </c:numRef>
          </c:xVal>
          <c:yVal>
            <c:numRef>
              <c:f>CuBe!$C$2:$C$121</c:f>
              <c:numCache>
                <c:formatCode>General</c:formatCode>
                <c:ptCount val="120"/>
                <c:pt idx="0">
                  <c:v>0.31611856367549657</c:v>
                </c:pt>
                <c:pt idx="1">
                  <c:v>0.89991187645121729</c:v>
                </c:pt>
                <c:pt idx="2">
                  <c:v>1.402398840142298</c:v>
                </c:pt>
                <c:pt idx="3">
                  <c:v>1.878768025218013</c:v>
                </c:pt>
                <c:pt idx="4">
                  <c:v>2.3580148986279523</c:v>
                </c:pt>
                <c:pt idx="5">
                  <c:v>2.8497343666225841</c:v>
                </c:pt>
                <c:pt idx="6">
                  <c:v>3.3562120545727154</c:v>
                </c:pt>
                <c:pt idx="7">
                  <c:v>3.8769699041859718</c:v>
                </c:pt>
                <c:pt idx="8">
                  <c:v>4.4104973388693542</c:v>
                </c:pt>
                <c:pt idx="9">
                  <c:v>4.9549582555526266</c:v>
                </c:pt>
                <c:pt idx="10">
                  <c:v>5.5084938109958026</c:v>
                </c:pt>
                <c:pt idx="11">
                  <c:v>6.0693523952175248</c:v>
                </c:pt>
                <c:pt idx="12">
                  <c:v>6.6359410338186713</c:v>
                </c:pt>
                <c:pt idx="13">
                  <c:v>7.2068396851565657</c:v>
                </c:pt>
                <c:pt idx="14">
                  <c:v>7.780797859750419</c:v>
                </c:pt>
                <c:pt idx="15">
                  <c:v>8.3567231053044253</c:v>
                </c:pt>
                <c:pt idx="16">
                  <c:v>8.9336661934112644</c:v>
                </c:pt>
                <c:pt idx="17">
                  <c:v>9.5108054897815055</c:v>
                </c:pt>
                <c:pt idx="18">
                  <c:v>10.087431767052358</c:v>
                </c:pt>
                <c:pt idx="19">
                  <c:v>10.662934066981954</c:v>
                </c:pt>
                <c:pt idx="20">
                  <c:v>11.236786865868266</c:v>
                </c:pt>
                <c:pt idx="21">
                  <c:v>11.808538606062893</c:v>
                </c:pt>
                <c:pt idx="22">
                  <c:v>12.377801555240726</c:v>
                </c:pt>
                <c:pt idx="23">
                  <c:v>12.94424290436914</c:v>
                </c:pt>
                <c:pt idx="24">
                  <c:v>13.507576993147186</c:v>
                </c:pt>
                <c:pt idx="25">
                  <c:v>14.067558545555352</c:v>
                </c:pt>
                <c:pt idx="26">
                  <c:v>14.62397680081944</c:v>
                </c:pt>
                <c:pt idx="27">
                  <c:v>15.17665043232571</c:v>
                </c:pt>
                <c:pt idx="28">
                  <c:v>15.725423156361579</c:v>
                </c:pt>
                <c:pt idx="29">
                  <c:v>16.27015994256579</c:v>
                </c:pt>
                <c:pt idx="30">
                  <c:v>16.810743747855671</c:v>
                </c:pt>
                <c:pt idx="31">
                  <c:v>17.347072704913383</c:v>
                </c:pt>
                <c:pt idx="32">
                  <c:v>17.879057704863595</c:v>
                </c:pt>
                <c:pt idx="33">
                  <c:v>18.406620321468395</c:v>
                </c:pt>
                <c:pt idx="34">
                  <c:v>18.929691031012062</c:v>
                </c:pt>
                <c:pt idx="35">
                  <c:v>19.44820768808259</c:v>
                </c:pt>
                <c:pt idx="36">
                  <c:v>19.962114222748838</c:v>
                </c:pt>
                <c:pt idx="37">
                  <c:v>20.471359529244289</c:v>
                </c:pt>
                <c:pt idx="38">
                  <c:v>20.975896520278518</c:v>
                </c:pt>
                <c:pt idx="39">
                  <c:v>21.475681324583821</c:v>
                </c:pt>
                <c:pt idx="40">
                  <c:v>21.970672608310501</c:v>
                </c:pt>
                <c:pt idx="41">
                  <c:v>22.460831003501482</c:v>
                </c:pt>
                <c:pt idx="42">
                  <c:v>22.946118629120978</c:v>
                </c:pt>
                <c:pt idx="43">
                  <c:v>23.426498692072027</c:v>
                </c:pt>
                <c:pt idx="44">
                  <c:v>23.901935157306472</c:v>
                </c:pt>
                <c:pt idx="45">
                  <c:v>24.372392477600968</c:v>
                </c:pt>
                <c:pt idx="46">
                  <c:v>24.837835374813597</c:v>
                </c:pt>
                <c:pt idx="47">
                  <c:v>25.29822866553641</c:v>
                </c:pt>
                <c:pt idx="48">
                  <c:v>25.753537124984717</c:v>
                </c:pt>
                <c:pt idx="49">
                  <c:v>26.203725383788573</c:v>
                </c:pt>
                <c:pt idx="50">
                  <c:v>26.64875785304385</c:v>
                </c:pt>
                <c:pt idx="51">
                  <c:v>27.088598673602238</c:v>
                </c:pt>
                <c:pt idx="52">
                  <c:v>27.523211686092683</c:v>
                </c:pt>
                <c:pt idx="53">
                  <c:v>27.952560418632</c:v>
                </c:pt>
                <c:pt idx="54">
                  <c:v>28.376608089583531</c:v>
                </c:pt>
                <c:pt idx="55">
                  <c:v>28.795317623058441</c:v>
                </c:pt>
                <c:pt idx="56">
                  <c:v>29.208651675152161</c:v>
                </c:pt>
                <c:pt idx="57">
                  <c:v>29.616572669182805</c:v>
                </c:pt>
                <c:pt idx="58">
                  <c:v>30.019042838407067</c:v>
                </c:pt>
                <c:pt idx="59">
                  <c:v>30.416024274894724</c:v>
                </c:pt>
                <c:pt idx="60">
                  <c:v>30.807478983415209</c:v>
                </c:pt>
                <c:pt idx="61">
                  <c:v>31.193368939335478</c:v>
                </c:pt>
                <c:pt idx="62">
                  <c:v>31.573656149656212</c:v>
                </c:pt>
                <c:pt idx="63">
                  <c:v>31.948302716434899</c:v>
                </c:pt>
                <c:pt idx="64">
                  <c:v>32.317270901934386</c:v>
                </c:pt>
                <c:pt idx="65">
                  <c:v>32.68052319492682</c:v>
                </c:pt>
                <c:pt idx="66">
                  <c:v>33.038022377661001</c:v>
                </c:pt>
                <c:pt idx="67">
                  <c:v>33.389731593049923</c:v>
                </c:pt>
                <c:pt idx="68">
                  <c:v>33.735614411735035</c:v>
                </c:pt>
                <c:pt idx="69">
                  <c:v>34.07563489866169</c:v>
                </c:pt>
                <c:pt idx="70">
                  <c:v>34.409757678935904</c:v>
                </c:pt>
                <c:pt idx="71">
                  <c:v>34.737948002686394</c:v>
                </c:pt>
                <c:pt idx="72">
                  <c:v>35.060171808747647</c:v>
                </c:pt>
                <c:pt idx="73">
                  <c:v>35.376395786978271</c:v>
                </c:pt>
                <c:pt idx="74">
                  <c:v>35.686587439070877</c:v>
                </c:pt>
                <c:pt idx="75">
                  <c:v>35.990715137720919</c:v>
                </c:pt>
                <c:pt idx="76">
                  <c:v>36.288748184059706</c:v>
                </c:pt>
                <c:pt idx="77">
                  <c:v>36.580656863242375</c:v>
                </c:pt>
                <c:pt idx="78">
                  <c:v>36.866412498134657</c:v>
                </c:pt>
                <c:pt idx="79">
                  <c:v>37.145987501035769</c:v>
                </c:pt>
                <c:pt idx="80">
                  <c:v>37.41935542337685</c:v>
                </c:pt>
                <c:pt idx="81">
                  <c:v>37.686491003374044</c:v>
                </c:pt>
                <c:pt idx="82">
                  <c:v>37.947370211590233</c:v>
                </c:pt>
                <c:pt idx="83">
                  <c:v>38.201970294403694</c:v>
                </c:pt>
                <c:pt idx="84">
                  <c:v>38.450269815352996</c:v>
                </c:pt>
                <c:pt idx="85">
                  <c:v>38.692248694359535</c:v>
                </c:pt>
                <c:pt idx="86">
                  <c:v>38.927888244827365</c:v>
                </c:pt>
                <c:pt idx="87">
                  <c:v>39.157171208618649</c:v>
                </c:pt>
                <c:pt idx="88">
                  <c:v>39.380081788915483</c:v>
                </c:pt>
                <c:pt idx="89">
                  <c:v>39.596605680977184</c:v>
                </c:pt>
                <c:pt idx="90">
                  <c:v>39.806730100810981</c:v>
                </c:pt>
                <c:pt idx="91">
                  <c:v>40.010443811772141</c:v>
                </c:pt>
                <c:pt idx="92">
                  <c:v>40.207737149111288</c:v>
                </c:pt>
                <c:pt idx="93">
                  <c:v>40.398602042493259</c:v>
                </c:pt>
                <c:pt idx="94">
                  <c:v>40.583032036521821</c:v>
                </c:pt>
                <c:pt idx="95">
                  <c:v>40.761022309270196</c:v>
                </c:pt>
                <c:pt idx="96">
                  <c:v>40.932569688884463</c:v>
                </c:pt>
                <c:pt idx="97">
                  <c:v>41.097672668246275</c:v>
                </c:pt>
                <c:pt idx="98">
                  <c:v>41.256331417769964</c:v>
                </c:pt>
                <c:pt idx="99">
                  <c:v>41.408547796320647</c:v>
                </c:pt>
                <c:pt idx="100">
                  <c:v>41.554325360324412</c:v>
                </c:pt>
                <c:pt idx="101">
                  <c:v>41.693669371087104</c:v>
                </c:pt>
                <c:pt idx="102">
                  <c:v>41.826586800351052</c:v>
                </c:pt>
                <c:pt idx="103">
                  <c:v>41.953086334140004</c:v>
                </c:pt>
                <c:pt idx="104">
                  <c:v>42.073178374912068</c:v>
                </c:pt>
                <c:pt idx="105">
                  <c:v>42.18687504207481</c:v>
                </c:pt>
                <c:pt idx="106">
                  <c:v>42.29419017088734</c:v>
                </c:pt>
                <c:pt idx="107">
                  <c:v>42.395139309779296</c:v>
                </c:pt>
                <c:pt idx="108">
                  <c:v>42.489739716145912</c:v>
                </c:pt>
                <c:pt idx="109">
                  <c:v>42.578010350644497</c:v>
                </c:pt>
                <c:pt idx="110">
                  <c:v>42.659971870021067</c:v>
                </c:pt>
                <c:pt idx="111">
                  <c:v>42.735646618532456</c:v>
                </c:pt>
                <c:pt idx="112">
                  <c:v>42.805058617968143</c:v>
                </c:pt>
                <c:pt idx="113">
                  <c:v>42.868233556343547</c:v>
                </c:pt>
                <c:pt idx="114">
                  <c:v>42.925198775277863</c:v>
                </c:pt>
                <c:pt idx="115">
                  <c:v>42.975983256106801</c:v>
                </c:pt>
                <c:pt idx="116">
                  <c:v>43.020617604781378</c:v>
                </c:pt>
                <c:pt idx="117">
                  <c:v>43.059134035556454</c:v>
                </c:pt>
                <c:pt idx="118">
                  <c:v>43.091566353549887</c:v>
                </c:pt>
                <c:pt idx="119">
                  <c:v>43.117949936176132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FA9-4820-9A58-8E4D079076DE}"/>
            </c:ext>
          </c:extLst>
        </c:ser>
        <c:ser>
          <c:idx val="3"/>
          <c:order val="2"/>
          <c:tx>
            <c:v>Au</c:v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Au!$A$2:$A$121</c:f>
              <c:numCache>
                <c:formatCode>General</c:formatCode>
                <c:ptCount val="12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</c:numCache>
            </c:numRef>
          </c:xVal>
          <c:yVal>
            <c:numRef>
              <c:f>Au!$C$2:$C$121</c:f>
              <c:numCache>
                <c:formatCode>0.00E+00</c:formatCode>
                <c:ptCount val="120"/>
                <c:pt idx="0">
                  <c:v>527.91</c:v>
                </c:pt>
                <c:pt idx="1">
                  <c:v>1082.5999999999999</c:v>
                </c:pt>
                <c:pt idx="2">
                  <c:v>1620</c:v>
                </c:pt>
                <c:pt idx="3">
                  <c:v>2107.1</c:v>
                </c:pt>
                <c:pt idx="4">
                  <c:v>2520.9</c:v>
                </c:pt>
                <c:pt idx="5">
                  <c:v>2847.3</c:v>
                </c:pt>
                <c:pt idx="6">
                  <c:v>3080</c:v>
                </c:pt>
                <c:pt idx="7">
                  <c:v>3219.2</c:v>
                </c:pt>
                <c:pt idx="8">
                  <c:v>3270.6</c:v>
                </c:pt>
                <c:pt idx="9">
                  <c:v>3244.1</c:v>
                </c:pt>
                <c:pt idx="10">
                  <c:v>3153.1</c:v>
                </c:pt>
                <c:pt idx="11">
                  <c:v>3012.8</c:v>
                </c:pt>
                <c:pt idx="12">
                  <c:v>2839.5</c:v>
                </c:pt>
                <c:pt idx="13">
                  <c:v>2649.3</c:v>
                </c:pt>
                <c:pt idx="14">
                  <c:v>2454.6</c:v>
                </c:pt>
                <c:pt idx="15">
                  <c:v>2250.4</c:v>
                </c:pt>
                <c:pt idx="16">
                  <c:v>2062.1999999999998</c:v>
                </c:pt>
                <c:pt idx="17">
                  <c:v>1889.3</c:v>
                </c:pt>
                <c:pt idx="18">
                  <c:v>1730.9</c:v>
                </c:pt>
                <c:pt idx="19">
                  <c:v>1586.3</c:v>
                </c:pt>
                <c:pt idx="20">
                  <c:v>1454.8</c:v>
                </c:pt>
                <c:pt idx="21">
                  <c:v>1335.6</c:v>
                </c:pt>
                <c:pt idx="22">
                  <c:v>1228.0999999999999</c:v>
                </c:pt>
                <c:pt idx="23">
                  <c:v>1131.4000000000001</c:v>
                </c:pt>
                <c:pt idx="24">
                  <c:v>1045</c:v>
                </c:pt>
                <c:pt idx="25">
                  <c:v>968.15</c:v>
                </c:pt>
                <c:pt idx="26">
                  <c:v>900.12</c:v>
                </c:pt>
                <c:pt idx="27">
                  <c:v>840.27</c:v>
                </c:pt>
                <c:pt idx="28">
                  <c:v>787.92</c:v>
                </c:pt>
                <c:pt idx="29">
                  <c:v>742.41</c:v>
                </c:pt>
                <c:pt idx="30">
                  <c:v>703.1</c:v>
                </c:pt>
                <c:pt idx="31">
                  <c:v>669.34</c:v>
                </c:pt>
                <c:pt idx="32">
                  <c:v>640.49</c:v>
                </c:pt>
                <c:pt idx="33">
                  <c:v>615.91999999999996</c:v>
                </c:pt>
                <c:pt idx="34">
                  <c:v>595.01</c:v>
                </c:pt>
                <c:pt idx="35">
                  <c:v>577.15</c:v>
                </c:pt>
                <c:pt idx="36">
                  <c:v>561.73</c:v>
                </c:pt>
                <c:pt idx="37">
                  <c:v>548.16</c:v>
                </c:pt>
                <c:pt idx="38">
                  <c:v>535.84</c:v>
                </c:pt>
                <c:pt idx="39">
                  <c:v>524.19000000000005</c:v>
                </c:pt>
                <c:pt idx="40">
                  <c:v>512.63</c:v>
                </c:pt>
                <c:pt idx="41">
                  <c:v>500.61</c:v>
                </c:pt>
                <c:pt idx="42">
                  <c:v>487.55</c:v>
                </c:pt>
                <c:pt idx="43">
                  <c:v>472.91</c:v>
                </c:pt>
                <c:pt idx="44">
                  <c:v>456.15</c:v>
                </c:pt>
                <c:pt idx="45">
                  <c:v>449.97</c:v>
                </c:pt>
                <c:pt idx="46">
                  <c:v>441.78</c:v>
                </c:pt>
                <c:pt idx="47">
                  <c:v>434.2</c:v>
                </c:pt>
                <c:pt idx="48">
                  <c:v>427.17</c:v>
                </c:pt>
                <c:pt idx="49">
                  <c:v>420.64</c:v>
                </c:pt>
                <c:pt idx="50">
                  <c:v>414.57</c:v>
                </c:pt>
                <c:pt idx="51">
                  <c:v>408.91</c:v>
                </c:pt>
                <c:pt idx="52">
                  <c:v>403.63</c:v>
                </c:pt>
                <c:pt idx="53">
                  <c:v>398.69</c:v>
                </c:pt>
                <c:pt idx="54">
                  <c:v>394.05</c:v>
                </c:pt>
                <c:pt idx="55">
                  <c:v>389.69</c:v>
                </c:pt>
                <c:pt idx="56">
                  <c:v>385.58</c:v>
                </c:pt>
                <c:pt idx="57">
                  <c:v>381.71</c:v>
                </c:pt>
                <c:pt idx="58">
                  <c:v>378.03</c:v>
                </c:pt>
                <c:pt idx="59">
                  <c:v>374.55</c:v>
                </c:pt>
                <c:pt idx="60">
                  <c:v>371.24</c:v>
                </c:pt>
                <c:pt idx="61">
                  <c:v>368.09</c:v>
                </c:pt>
                <c:pt idx="62">
                  <c:v>365.09</c:v>
                </c:pt>
                <c:pt idx="63">
                  <c:v>362.23</c:v>
                </c:pt>
                <c:pt idx="64">
                  <c:v>359.49</c:v>
                </c:pt>
                <c:pt idx="65">
                  <c:v>356.88</c:v>
                </c:pt>
                <c:pt idx="66">
                  <c:v>354.38</c:v>
                </c:pt>
                <c:pt idx="67">
                  <c:v>352.01</c:v>
                </c:pt>
                <c:pt idx="68">
                  <c:v>349.74</c:v>
                </c:pt>
                <c:pt idx="69">
                  <c:v>347.58</c:v>
                </c:pt>
                <c:pt idx="70">
                  <c:v>345.53</c:v>
                </c:pt>
                <c:pt idx="71">
                  <c:v>343.6</c:v>
                </c:pt>
                <c:pt idx="72">
                  <c:v>341.77</c:v>
                </c:pt>
                <c:pt idx="73">
                  <c:v>340.05</c:v>
                </c:pt>
                <c:pt idx="74">
                  <c:v>338.45</c:v>
                </c:pt>
                <c:pt idx="75">
                  <c:v>336.96</c:v>
                </c:pt>
                <c:pt idx="76">
                  <c:v>335.59</c:v>
                </c:pt>
                <c:pt idx="77">
                  <c:v>334.33</c:v>
                </c:pt>
                <c:pt idx="78">
                  <c:v>333.2</c:v>
                </c:pt>
                <c:pt idx="79">
                  <c:v>332.18</c:v>
                </c:pt>
                <c:pt idx="80">
                  <c:v>331.27</c:v>
                </c:pt>
                <c:pt idx="81">
                  <c:v>330.49</c:v>
                </c:pt>
                <c:pt idx="82">
                  <c:v>329.82</c:v>
                </c:pt>
                <c:pt idx="83">
                  <c:v>329.27</c:v>
                </c:pt>
                <c:pt idx="84">
                  <c:v>328.82</c:v>
                </c:pt>
                <c:pt idx="85">
                  <c:v>327.9</c:v>
                </c:pt>
                <c:pt idx="86">
                  <c:v>327.86</c:v>
                </c:pt>
                <c:pt idx="87">
                  <c:v>327.82</c:v>
                </c:pt>
                <c:pt idx="88">
                  <c:v>327.78</c:v>
                </c:pt>
                <c:pt idx="89">
                  <c:v>327.74</c:v>
                </c:pt>
                <c:pt idx="90">
                  <c:v>327.71</c:v>
                </c:pt>
                <c:pt idx="91">
                  <c:v>327.67</c:v>
                </c:pt>
                <c:pt idx="92">
                  <c:v>327.63</c:v>
                </c:pt>
                <c:pt idx="93">
                  <c:v>327.58999999999997</c:v>
                </c:pt>
                <c:pt idx="94">
                  <c:v>327.55</c:v>
                </c:pt>
                <c:pt idx="95">
                  <c:v>327.51</c:v>
                </c:pt>
                <c:pt idx="96">
                  <c:v>327.47000000000003</c:v>
                </c:pt>
                <c:pt idx="97">
                  <c:v>327.43</c:v>
                </c:pt>
                <c:pt idx="98">
                  <c:v>327.39</c:v>
                </c:pt>
                <c:pt idx="99">
                  <c:v>327.35000000000002</c:v>
                </c:pt>
                <c:pt idx="100">
                  <c:v>327.31</c:v>
                </c:pt>
                <c:pt idx="101">
                  <c:v>327.27</c:v>
                </c:pt>
                <c:pt idx="102">
                  <c:v>327.23</c:v>
                </c:pt>
                <c:pt idx="103">
                  <c:v>327.19</c:v>
                </c:pt>
                <c:pt idx="104">
                  <c:v>327.14999999999998</c:v>
                </c:pt>
                <c:pt idx="105">
                  <c:v>327.11</c:v>
                </c:pt>
                <c:pt idx="106">
                  <c:v>327.07</c:v>
                </c:pt>
                <c:pt idx="107">
                  <c:v>327.02999999999997</c:v>
                </c:pt>
                <c:pt idx="108">
                  <c:v>326.99</c:v>
                </c:pt>
                <c:pt idx="109">
                  <c:v>326.95</c:v>
                </c:pt>
                <c:pt idx="110">
                  <c:v>326.91000000000003</c:v>
                </c:pt>
                <c:pt idx="111">
                  <c:v>326.87</c:v>
                </c:pt>
                <c:pt idx="112">
                  <c:v>326.83</c:v>
                </c:pt>
                <c:pt idx="113">
                  <c:v>326.77999999999997</c:v>
                </c:pt>
                <c:pt idx="114">
                  <c:v>326.74</c:v>
                </c:pt>
                <c:pt idx="115">
                  <c:v>326.7</c:v>
                </c:pt>
                <c:pt idx="116">
                  <c:v>326.66000000000003</c:v>
                </c:pt>
                <c:pt idx="117">
                  <c:v>326.62</c:v>
                </c:pt>
                <c:pt idx="118">
                  <c:v>326.57</c:v>
                </c:pt>
                <c:pt idx="119">
                  <c:v>326.52999999999997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FA9-4820-9A58-8E4D079076DE}"/>
            </c:ext>
          </c:extLst>
        </c:ser>
        <c:ser>
          <c:idx val="4"/>
          <c:order val="3"/>
          <c:tx>
            <c:v>316LN</c:v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'316LN'!$A$5:$A$294</c:f>
              <c:numCache>
                <c:formatCode>General</c:formatCode>
                <c:ptCount val="290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  <c:pt idx="6">
                  <c:v>10</c:v>
                </c:pt>
                <c:pt idx="7">
                  <c:v>11</c:v>
                </c:pt>
                <c:pt idx="8">
                  <c:v>12</c:v>
                </c:pt>
                <c:pt idx="9">
                  <c:v>13</c:v>
                </c:pt>
                <c:pt idx="10">
                  <c:v>14</c:v>
                </c:pt>
                <c:pt idx="11">
                  <c:v>15</c:v>
                </c:pt>
                <c:pt idx="12">
                  <c:v>16</c:v>
                </c:pt>
                <c:pt idx="13">
                  <c:v>17</c:v>
                </c:pt>
                <c:pt idx="14">
                  <c:v>18</c:v>
                </c:pt>
                <c:pt idx="15">
                  <c:v>19</c:v>
                </c:pt>
                <c:pt idx="16">
                  <c:v>20</c:v>
                </c:pt>
                <c:pt idx="17">
                  <c:v>21</c:v>
                </c:pt>
                <c:pt idx="18">
                  <c:v>22</c:v>
                </c:pt>
                <c:pt idx="19">
                  <c:v>23</c:v>
                </c:pt>
                <c:pt idx="20">
                  <c:v>24</c:v>
                </c:pt>
                <c:pt idx="21">
                  <c:v>25</c:v>
                </c:pt>
                <c:pt idx="22">
                  <c:v>26</c:v>
                </c:pt>
                <c:pt idx="23">
                  <c:v>27</c:v>
                </c:pt>
                <c:pt idx="24">
                  <c:v>28</c:v>
                </c:pt>
                <c:pt idx="25">
                  <c:v>29</c:v>
                </c:pt>
                <c:pt idx="26">
                  <c:v>30</c:v>
                </c:pt>
                <c:pt idx="27">
                  <c:v>31</c:v>
                </c:pt>
                <c:pt idx="28">
                  <c:v>32</c:v>
                </c:pt>
                <c:pt idx="29">
                  <c:v>33</c:v>
                </c:pt>
                <c:pt idx="30">
                  <c:v>34</c:v>
                </c:pt>
                <c:pt idx="31">
                  <c:v>35</c:v>
                </c:pt>
                <c:pt idx="32">
                  <c:v>36</c:v>
                </c:pt>
                <c:pt idx="33">
                  <c:v>37</c:v>
                </c:pt>
                <c:pt idx="34">
                  <c:v>38</c:v>
                </c:pt>
                <c:pt idx="35">
                  <c:v>39</c:v>
                </c:pt>
                <c:pt idx="36">
                  <c:v>40</c:v>
                </c:pt>
                <c:pt idx="37">
                  <c:v>41</c:v>
                </c:pt>
                <c:pt idx="38">
                  <c:v>42</c:v>
                </c:pt>
                <c:pt idx="39">
                  <c:v>43</c:v>
                </c:pt>
                <c:pt idx="40">
                  <c:v>44</c:v>
                </c:pt>
                <c:pt idx="41">
                  <c:v>45</c:v>
                </c:pt>
                <c:pt idx="42">
                  <c:v>46</c:v>
                </c:pt>
                <c:pt idx="43">
                  <c:v>47</c:v>
                </c:pt>
                <c:pt idx="44">
                  <c:v>48</c:v>
                </c:pt>
                <c:pt idx="45">
                  <c:v>49</c:v>
                </c:pt>
                <c:pt idx="46">
                  <c:v>50</c:v>
                </c:pt>
                <c:pt idx="47">
                  <c:v>51</c:v>
                </c:pt>
                <c:pt idx="48">
                  <c:v>52</c:v>
                </c:pt>
                <c:pt idx="49">
                  <c:v>53</c:v>
                </c:pt>
                <c:pt idx="50">
                  <c:v>54</c:v>
                </c:pt>
                <c:pt idx="51">
                  <c:v>55</c:v>
                </c:pt>
                <c:pt idx="52">
                  <c:v>56</c:v>
                </c:pt>
                <c:pt idx="53">
                  <c:v>57</c:v>
                </c:pt>
                <c:pt idx="54">
                  <c:v>58</c:v>
                </c:pt>
                <c:pt idx="55">
                  <c:v>59</c:v>
                </c:pt>
                <c:pt idx="56">
                  <c:v>60</c:v>
                </c:pt>
                <c:pt idx="57">
                  <c:v>61</c:v>
                </c:pt>
                <c:pt idx="58">
                  <c:v>62</c:v>
                </c:pt>
                <c:pt idx="59">
                  <c:v>63</c:v>
                </c:pt>
                <c:pt idx="60">
                  <c:v>64</c:v>
                </c:pt>
                <c:pt idx="61">
                  <c:v>65</c:v>
                </c:pt>
                <c:pt idx="62">
                  <c:v>66</c:v>
                </c:pt>
                <c:pt idx="63">
                  <c:v>67</c:v>
                </c:pt>
                <c:pt idx="64">
                  <c:v>68</c:v>
                </c:pt>
                <c:pt idx="65">
                  <c:v>69</c:v>
                </c:pt>
                <c:pt idx="66">
                  <c:v>70</c:v>
                </c:pt>
                <c:pt idx="67">
                  <c:v>71</c:v>
                </c:pt>
                <c:pt idx="68">
                  <c:v>72</c:v>
                </c:pt>
                <c:pt idx="69">
                  <c:v>73</c:v>
                </c:pt>
                <c:pt idx="70">
                  <c:v>74</c:v>
                </c:pt>
                <c:pt idx="71">
                  <c:v>75</c:v>
                </c:pt>
                <c:pt idx="72">
                  <c:v>76</c:v>
                </c:pt>
                <c:pt idx="73">
                  <c:v>77</c:v>
                </c:pt>
                <c:pt idx="74">
                  <c:v>78</c:v>
                </c:pt>
                <c:pt idx="75">
                  <c:v>79</c:v>
                </c:pt>
                <c:pt idx="76">
                  <c:v>80</c:v>
                </c:pt>
                <c:pt idx="77">
                  <c:v>81</c:v>
                </c:pt>
                <c:pt idx="78">
                  <c:v>82</c:v>
                </c:pt>
                <c:pt idx="79">
                  <c:v>83</c:v>
                </c:pt>
                <c:pt idx="80">
                  <c:v>84</c:v>
                </c:pt>
                <c:pt idx="81">
                  <c:v>85</c:v>
                </c:pt>
                <c:pt idx="82">
                  <c:v>86</c:v>
                </c:pt>
                <c:pt idx="83">
                  <c:v>87</c:v>
                </c:pt>
                <c:pt idx="84">
                  <c:v>88</c:v>
                </c:pt>
                <c:pt idx="85">
                  <c:v>89</c:v>
                </c:pt>
                <c:pt idx="86">
                  <c:v>90</c:v>
                </c:pt>
                <c:pt idx="87">
                  <c:v>91</c:v>
                </c:pt>
                <c:pt idx="88">
                  <c:v>92</c:v>
                </c:pt>
                <c:pt idx="89">
                  <c:v>93</c:v>
                </c:pt>
                <c:pt idx="90">
                  <c:v>94</c:v>
                </c:pt>
                <c:pt idx="91">
                  <c:v>95</c:v>
                </c:pt>
                <c:pt idx="92">
                  <c:v>96</c:v>
                </c:pt>
                <c:pt idx="93">
                  <c:v>97</c:v>
                </c:pt>
                <c:pt idx="94">
                  <c:v>98</c:v>
                </c:pt>
                <c:pt idx="95">
                  <c:v>99</c:v>
                </c:pt>
                <c:pt idx="96">
                  <c:v>100</c:v>
                </c:pt>
                <c:pt idx="97">
                  <c:v>101</c:v>
                </c:pt>
                <c:pt idx="98">
                  <c:v>102</c:v>
                </c:pt>
                <c:pt idx="99">
                  <c:v>103</c:v>
                </c:pt>
                <c:pt idx="100">
                  <c:v>104</c:v>
                </c:pt>
                <c:pt idx="101">
                  <c:v>105</c:v>
                </c:pt>
                <c:pt idx="102">
                  <c:v>106</c:v>
                </c:pt>
                <c:pt idx="103">
                  <c:v>107</c:v>
                </c:pt>
                <c:pt idx="104">
                  <c:v>108</c:v>
                </c:pt>
                <c:pt idx="105">
                  <c:v>109</c:v>
                </c:pt>
                <c:pt idx="106">
                  <c:v>110</c:v>
                </c:pt>
                <c:pt idx="107">
                  <c:v>111</c:v>
                </c:pt>
                <c:pt idx="108">
                  <c:v>112</c:v>
                </c:pt>
                <c:pt idx="109">
                  <c:v>113</c:v>
                </c:pt>
                <c:pt idx="110">
                  <c:v>114</c:v>
                </c:pt>
                <c:pt idx="111">
                  <c:v>115</c:v>
                </c:pt>
                <c:pt idx="112">
                  <c:v>116</c:v>
                </c:pt>
                <c:pt idx="113">
                  <c:v>117</c:v>
                </c:pt>
                <c:pt idx="114">
                  <c:v>118</c:v>
                </c:pt>
                <c:pt idx="115">
                  <c:v>119</c:v>
                </c:pt>
                <c:pt idx="116">
                  <c:v>120</c:v>
                </c:pt>
                <c:pt idx="117">
                  <c:v>121</c:v>
                </c:pt>
                <c:pt idx="118">
                  <c:v>122</c:v>
                </c:pt>
                <c:pt idx="119">
                  <c:v>123</c:v>
                </c:pt>
                <c:pt idx="120">
                  <c:v>124</c:v>
                </c:pt>
                <c:pt idx="121">
                  <c:v>125</c:v>
                </c:pt>
                <c:pt idx="122">
                  <c:v>126</c:v>
                </c:pt>
                <c:pt idx="123">
                  <c:v>127</c:v>
                </c:pt>
                <c:pt idx="124">
                  <c:v>128</c:v>
                </c:pt>
                <c:pt idx="125">
                  <c:v>129</c:v>
                </c:pt>
                <c:pt idx="126">
                  <c:v>130</c:v>
                </c:pt>
                <c:pt idx="127">
                  <c:v>131</c:v>
                </c:pt>
                <c:pt idx="128">
                  <c:v>132</c:v>
                </c:pt>
                <c:pt idx="129">
                  <c:v>133</c:v>
                </c:pt>
                <c:pt idx="130">
                  <c:v>134</c:v>
                </c:pt>
                <c:pt idx="131">
                  <c:v>135</c:v>
                </c:pt>
                <c:pt idx="132">
                  <c:v>136</c:v>
                </c:pt>
                <c:pt idx="133">
                  <c:v>137</c:v>
                </c:pt>
                <c:pt idx="134">
                  <c:v>138</c:v>
                </c:pt>
                <c:pt idx="135">
                  <c:v>139</c:v>
                </c:pt>
                <c:pt idx="136">
                  <c:v>140</c:v>
                </c:pt>
                <c:pt idx="137">
                  <c:v>141</c:v>
                </c:pt>
                <c:pt idx="138">
                  <c:v>142</c:v>
                </c:pt>
                <c:pt idx="139">
                  <c:v>143</c:v>
                </c:pt>
                <c:pt idx="140">
                  <c:v>144</c:v>
                </c:pt>
                <c:pt idx="141">
                  <c:v>145</c:v>
                </c:pt>
                <c:pt idx="142">
                  <c:v>146</c:v>
                </c:pt>
                <c:pt idx="143">
                  <c:v>147</c:v>
                </c:pt>
                <c:pt idx="144">
                  <c:v>148</c:v>
                </c:pt>
                <c:pt idx="145">
                  <c:v>149</c:v>
                </c:pt>
                <c:pt idx="146">
                  <c:v>150</c:v>
                </c:pt>
                <c:pt idx="147">
                  <c:v>151</c:v>
                </c:pt>
                <c:pt idx="148">
                  <c:v>152</c:v>
                </c:pt>
                <c:pt idx="149">
                  <c:v>153</c:v>
                </c:pt>
                <c:pt idx="150">
                  <c:v>154</c:v>
                </c:pt>
                <c:pt idx="151">
                  <c:v>155</c:v>
                </c:pt>
                <c:pt idx="152">
                  <c:v>156</c:v>
                </c:pt>
                <c:pt idx="153">
                  <c:v>157</c:v>
                </c:pt>
                <c:pt idx="154">
                  <c:v>158</c:v>
                </c:pt>
                <c:pt idx="155">
                  <c:v>159</c:v>
                </c:pt>
                <c:pt idx="156">
                  <c:v>160</c:v>
                </c:pt>
                <c:pt idx="157">
                  <c:v>161</c:v>
                </c:pt>
                <c:pt idx="158">
                  <c:v>162</c:v>
                </c:pt>
                <c:pt idx="159">
                  <c:v>163</c:v>
                </c:pt>
                <c:pt idx="160">
                  <c:v>164</c:v>
                </c:pt>
                <c:pt idx="161">
                  <c:v>165</c:v>
                </c:pt>
                <c:pt idx="162">
                  <c:v>166</c:v>
                </c:pt>
                <c:pt idx="163">
                  <c:v>167</c:v>
                </c:pt>
                <c:pt idx="164">
                  <c:v>168</c:v>
                </c:pt>
                <c:pt idx="165">
                  <c:v>169</c:v>
                </c:pt>
                <c:pt idx="166">
                  <c:v>170</c:v>
                </c:pt>
                <c:pt idx="167">
                  <c:v>171</c:v>
                </c:pt>
                <c:pt idx="168">
                  <c:v>172</c:v>
                </c:pt>
                <c:pt idx="169">
                  <c:v>173</c:v>
                </c:pt>
                <c:pt idx="170">
                  <c:v>174</c:v>
                </c:pt>
                <c:pt idx="171">
                  <c:v>175</c:v>
                </c:pt>
                <c:pt idx="172">
                  <c:v>176</c:v>
                </c:pt>
                <c:pt idx="173">
                  <c:v>177</c:v>
                </c:pt>
                <c:pt idx="174">
                  <c:v>178</c:v>
                </c:pt>
                <c:pt idx="175">
                  <c:v>179</c:v>
                </c:pt>
                <c:pt idx="176">
                  <c:v>180</c:v>
                </c:pt>
                <c:pt idx="177">
                  <c:v>181</c:v>
                </c:pt>
                <c:pt idx="178">
                  <c:v>182</c:v>
                </c:pt>
                <c:pt idx="179">
                  <c:v>183</c:v>
                </c:pt>
                <c:pt idx="180">
                  <c:v>184</c:v>
                </c:pt>
                <c:pt idx="181">
                  <c:v>185</c:v>
                </c:pt>
                <c:pt idx="182">
                  <c:v>186</c:v>
                </c:pt>
                <c:pt idx="183">
                  <c:v>187</c:v>
                </c:pt>
                <c:pt idx="184">
                  <c:v>188</c:v>
                </c:pt>
                <c:pt idx="185">
                  <c:v>189</c:v>
                </c:pt>
                <c:pt idx="186">
                  <c:v>190</c:v>
                </c:pt>
                <c:pt idx="187">
                  <c:v>191</c:v>
                </c:pt>
                <c:pt idx="188">
                  <c:v>192</c:v>
                </c:pt>
                <c:pt idx="189">
                  <c:v>193</c:v>
                </c:pt>
                <c:pt idx="190">
                  <c:v>194</c:v>
                </c:pt>
                <c:pt idx="191">
                  <c:v>195</c:v>
                </c:pt>
                <c:pt idx="192">
                  <c:v>196</c:v>
                </c:pt>
                <c:pt idx="193">
                  <c:v>197</c:v>
                </c:pt>
                <c:pt idx="194">
                  <c:v>198</c:v>
                </c:pt>
                <c:pt idx="195">
                  <c:v>199</c:v>
                </c:pt>
                <c:pt idx="196">
                  <c:v>200</c:v>
                </c:pt>
                <c:pt idx="197">
                  <c:v>201</c:v>
                </c:pt>
                <c:pt idx="198">
                  <c:v>202</c:v>
                </c:pt>
                <c:pt idx="199">
                  <c:v>203</c:v>
                </c:pt>
                <c:pt idx="200">
                  <c:v>204</c:v>
                </c:pt>
                <c:pt idx="201">
                  <c:v>205</c:v>
                </c:pt>
                <c:pt idx="202">
                  <c:v>206</c:v>
                </c:pt>
                <c:pt idx="203">
                  <c:v>207</c:v>
                </c:pt>
                <c:pt idx="204">
                  <c:v>208</c:v>
                </c:pt>
                <c:pt idx="205">
                  <c:v>209</c:v>
                </c:pt>
                <c:pt idx="206">
                  <c:v>210</c:v>
                </c:pt>
                <c:pt idx="207">
                  <c:v>211</c:v>
                </c:pt>
                <c:pt idx="208">
                  <c:v>212</c:v>
                </c:pt>
                <c:pt idx="209">
                  <c:v>213</c:v>
                </c:pt>
                <c:pt idx="210">
                  <c:v>214</c:v>
                </c:pt>
                <c:pt idx="211">
                  <c:v>215</c:v>
                </c:pt>
                <c:pt idx="212">
                  <c:v>216</c:v>
                </c:pt>
                <c:pt idx="213">
                  <c:v>217</c:v>
                </c:pt>
                <c:pt idx="214">
                  <c:v>218</c:v>
                </c:pt>
                <c:pt idx="215">
                  <c:v>219</c:v>
                </c:pt>
                <c:pt idx="216">
                  <c:v>220</c:v>
                </c:pt>
                <c:pt idx="217">
                  <c:v>221</c:v>
                </c:pt>
                <c:pt idx="218">
                  <c:v>222</c:v>
                </c:pt>
                <c:pt idx="219">
                  <c:v>223</c:v>
                </c:pt>
                <c:pt idx="220">
                  <c:v>224</c:v>
                </c:pt>
                <c:pt idx="221">
                  <c:v>225</c:v>
                </c:pt>
                <c:pt idx="222">
                  <c:v>226</c:v>
                </c:pt>
                <c:pt idx="223">
                  <c:v>227</c:v>
                </c:pt>
                <c:pt idx="224">
                  <c:v>228</c:v>
                </c:pt>
                <c:pt idx="225">
                  <c:v>229</c:v>
                </c:pt>
                <c:pt idx="226">
                  <c:v>230</c:v>
                </c:pt>
                <c:pt idx="227">
                  <c:v>231</c:v>
                </c:pt>
                <c:pt idx="228">
                  <c:v>232</c:v>
                </c:pt>
                <c:pt idx="229">
                  <c:v>233</c:v>
                </c:pt>
                <c:pt idx="230">
                  <c:v>234</c:v>
                </c:pt>
                <c:pt idx="231">
                  <c:v>235</c:v>
                </c:pt>
                <c:pt idx="232">
                  <c:v>236</c:v>
                </c:pt>
                <c:pt idx="233">
                  <c:v>237</c:v>
                </c:pt>
                <c:pt idx="234">
                  <c:v>238</c:v>
                </c:pt>
                <c:pt idx="235">
                  <c:v>239</c:v>
                </c:pt>
                <c:pt idx="236">
                  <c:v>240</c:v>
                </c:pt>
                <c:pt idx="237">
                  <c:v>241</c:v>
                </c:pt>
                <c:pt idx="238">
                  <c:v>242</c:v>
                </c:pt>
                <c:pt idx="239">
                  <c:v>243</c:v>
                </c:pt>
                <c:pt idx="240">
                  <c:v>244</c:v>
                </c:pt>
                <c:pt idx="241">
                  <c:v>245</c:v>
                </c:pt>
                <c:pt idx="242">
                  <c:v>246</c:v>
                </c:pt>
                <c:pt idx="243">
                  <c:v>247</c:v>
                </c:pt>
                <c:pt idx="244">
                  <c:v>248</c:v>
                </c:pt>
                <c:pt idx="245">
                  <c:v>249</c:v>
                </c:pt>
                <c:pt idx="246">
                  <c:v>250</c:v>
                </c:pt>
                <c:pt idx="247">
                  <c:v>251</c:v>
                </c:pt>
                <c:pt idx="248">
                  <c:v>252</c:v>
                </c:pt>
                <c:pt idx="249">
                  <c:v>253</c:v>
                </c:pt>
                <c:pt idx="250">
                  <c:v>254</c:v>
                </c:pt>
                <c:pt idx="251">
                  <c:v>255</c:v>
                </c:pt>
                <c:pt idx="252">
                  <c:v>256</c:v>
                </c:pt>
                <c:pt idx="253">
                  <c:v>257</c:v>
                </c:pt>
                <c:pt idx="254">
                  <c:v>258</c:v>
                </c:pt>
                <c:pt idx="255">
                  <c:v>259</c:v>
                </c:pt>
                <c:pt idx="256">
                  <c:v>260</c:v>
                </c:pt>
                <c:pt idx="257">
                  <c:v>261</c:v>
                </c:pt>
                <c:pt idx="258">
                  <c:v>262</c:v>
                </c:pt>
                <c:pt idx="259">
                  <c:v>263</c:v>
                </c:pt>
                <c:pt idx="260">
                  <c:v>264</c:v>
                </c:pt>
                <c:pt idx="261">
                  <c:v>265</c:v>
                </c:pt>
                <c:pt idx="262">
                  <c:v>266</c:v>
                </c:pt>
                <c:pt idx="263">
                  <c:v>267</c:v>
                </c:pt>
                <c:pt idx="264">
                  <c:v>268</c:v>
                </c:pt>
                <c:pt idx="265">
                  <c:v>269</c:v>
                </c:pt>
                <c:pt idx="266">
                  <c:v>270</c:v>
                </c:pt>
                <c:pt idx="267">
                  <c:v>271</c:v>
                </c:pt>
                <c:pt idx="268">
                  <c:v>272</c:v>
                </c:pt>
                <c:pt idx="269">
                  <c:v>273</c:v>
                </c:pt>
                <c:pt idx="270">
                  <c:v>274</c:v>
                </c:pt>
                <c:pt idx="271">
                  <c:v>275</c:v>
                </c:pt>
                <c:pt idx="272">
                  <c:v>276</c:v>
                </c:pt>
                <c:pt idx="273">
                  <c:v>277</c:v>
                </c:pt>
                <c:pt idx="274">
                  <c:v>278</c:v>
                </c:pt>
                <c:pt idx="275">
                  <c:v>279</c:v>
                </c:pt>
                <c:pt idx="276">
                  <c:v>280</c:v>
                </c:pt>
                <c:pt idx="277">
                  <c:v>281</c:v>
                </c:pt>
                <c:pt idx="278">
                  <c:v>282</c:v>
                </c:pt>
                <c:pt idx="279">
                  <c:v>283</c:v>
                </c:pt>
                <c:pt idx="280">
                  <c:v>284</c:v>
                </c:pt>
                <c:pt idx="281">
                  <c:v>285</c:v>
                </c:pt>
                <c:pt idx="282">
                  <c:v>286</c:v>
                </c:pt>
                <c:pt idx="283">
                  <c:v>287</c:v>
                </c:pt>
                <c:pt idx="284">
                  <c:v>288</c:v>
                </c:pt>
                <c:pt idx="285">
                  <c:v>289</c:v>
                </c:pt>
                <c:pt idx="286">
                  <c:v>290</c:v>
                </c:pt>
                <c:pt idx="287">
                  <c:v>291</c:v>
                </c:pt>
                <c:pt idx="288">
                  <c:v>292</c:v>
                </c:pt>
                <c:pt idx="289">
                  <c:v>293</c:v>
                </c:pt>
              </c:numCache>
            </c:numRef>
          </c:xVal>
          <c:yVal>
            <c:numRef>
              <c:f>'316LN'!$C$5:$C$294</c:f>
              <c:numCache>
                <c:formatCode>General</c:formatCode>
                <c:ptCount val="290"/>
                <c:pt idx="0">
                  <c:v>0.22414574275072</c:v>
                </c:pt>
                <c:pt idx="1">
                  <c:v>0.30787424953124998</c:v>
                </c:pt>
                <c:pt idx="2">
                  <c:v>0.39505290713791996</c:v>
                </c:pt>
                <c:pt idx="3">
                  <c:v>0.48564868703293007</c:v>
                </c:pt>
                <c:pt idx="4">
                  <c:v>0.57958682577408005</c:v>
                </c:pt>
                <c:pt idx="5">
                  <c:v>0.67675840256236997</c:v>
                </c:pt>
                <c:pt idx="6">
                  <c:v>0.77702737</c:v>
                </c:pt>
                <c:pt idx="7">
                  <c:v>0.88023703805876996</c:v>
                </c:pt>
                <c:pt idx="8">
                  <c:v>0.98621601125887992</c:v>
                </c:pt>
                <c:pt idx="9">
                  <c:v>1.09478357905813</c:v>
                </c:pt>
                <c:pt idx="10">
                  <c:v>1.20575455945152</c:v>
                </c:pt>
                <c:pt idx="11">
                  <c:v>1.3189435957812501</c:v>
                </c:pt>
                <c:pt idx="12">
                  <c:v>1.4341689067571199</c:v>
                </c:pt>
                <c:pt idx="13">
                  <c:v>1.5512554896873301</c:v>
                </c:pt>
                <c:pt idx="14">
                  <c:v>1.6700377769196799</c:v>
                </c:pt>
                <c:pt idx="15">
                  <c:v>1.79036174549317</c:v>
                </c:pt>
                <c:pt idx="16">
                  <c:v>1.9120864799999999</c:v>
                </c:pt>
                <c:pt idx="17">
                  <c:v>2.0350851886579702</c:v>
                </c:pt>
                <c:pt idx="18">
                  <c:v>2.15924567259328</c:v>
                </c:pt>
                <c:pt idx="19">
                  <c:v>2.2844702483337302</c:v>
                </c:pt>
                <c:pt idx="20">
                  <c:v>2.4106751235123203</c:v>
                </c:pt>
                <c:pt idx="21">
                  <c:v>2.5377892257812498</c:v>
                </c:pt>
                <c:pt idx="22">
                  <c:v>2.6657524849363199</c:v>
                </c:pt>
                <c:pt idx="23">
                  <c:v>2.7945135682517299</c:v>
                </c:pt>
                <c:pt idx="24">
                  <c:v>2.9240270690252803</c:v>
                </c:pt>
                <c:pt idx="25">
                  <c:v>3.0542501483339706</c:v>
                </c:pt>
                <c:pt idx="26">
                  <c:v>3.18513863</c:v>
                </c:pt>
                <c:pt idx="27">
                  <c:v>3.3166425487671698</c:v>
                </c:pt>
                <c:pt idx="28">
                  <c:v>3.44870115168768</c:v>
                </c:pt>
                <c:pt idx="29">
                  <c:v>3.5812373527193309</c:v>
                </c:pt>
                <c:pt idx="30">
                  <c:v>3.7141516405331196</c:v>
                </c:pt>
                <c:pt idx="31">
                  <c:v>3.8473154395312505</c:v>
                </c:pt>
                <c:pt idx="32">
                  <c:v>3.9805639240755202</c:v>
                </c:pt>
                <c:pt idx="33">
                  <c:v>4.1136882859261323</c:v>
                </c:pt>
                <c:pt idx="34">
                  <c:v>4.2464274548908811</c:v>
                </c:pt>
                <c:pt idx="35">
                  <c:v>4.378459272684772</c:v>
                </c:pt>
                <c:pt idx="36">
                  <c:v>4.5093911200000001</c:v>
                </c:pt>
                <c:pt idx="37">
                  <c:v>4.6387499967863723</c:v>
                </c:pt>
                <c:pt idx="38">
                  <c:v>4.7659720557420826</c:v>
                </c:pt>
                <c:pt idx="39">
                  <c:v>4.8903915890149303</c:v>
                </c:pt>
                <c:pt idx="40">
                  <c:v>5.0112294681139211</c:v>
                </c:pt>
                <c:pt idx="41">
                  <c:v>5.127581037031252</c:v>
                </c:pt>
                <c:pt idx="42">
                  <c:v>5.2384034585747195</c:v>
                </c:pt>
                <c:pt idx="43">
                  <c:v>5.3425025139105324</c:v>
                </c:pt>
                <c:pt idx="44">
                  <c:v>5.4385188553164854</c:v>
                </c:pt>
                <c:pt idx="45">
                  <c:v>5.5249137121455743</c:v>
                </c:pt>
                <c:pt idx="46" formatCode="0.00E+00">
                  <c:v>5.7</c:v>
                </c:pt>
                <c:pt idx="47" formatCode="0.00E+00">
                  <c:v>5.85</c:v>
                </c:pt>
                <c:pt idx="48" formatCode="0.00E+00">
                  <c:v>6.03605980420169</c:v>
                </c:pt>
                <c:pt idx="49" formatCode="0.00E+00">
                  <c:v>6.130504051721763</c:v>
                </c:pt>
                <c:pt idx="50" formatCode="0.00E+00">
                  <c:v>6.2241760889930253</c:v>
                </c:pt>
                <c:pt idx="51" formatCode="0.00E+00">
                  <c:v>6.3170803086330931</c:v>
                </c:pt>
                <c:pt idx="52" formatCode="0.00E+00">
                  <c:v>6.4092210910916236</c:v>
                </c:pt>
                <c:pt idx="53" formatCode="0.00E+00">
                  <c:v>6.5006028046480706</c:v>
                </c:pt>
                <c:pt idx="54" formatCode="0.00E+00">
                  <c:v>6.5912298054095233</c:v>
                </c:pt>
                <c:pt idx="55" formatCode="0.00E+00">
                  <c:v>6.6811064373086229</c:v>
                </c:pt>
                <c:pt idx="56" formatCode="0.00E+00">
                  <c:v>6.7702370321015373</c:v>
                </c:pt>
                <c:pt idx="57" formatCode="0.00E+00">
                  <c:v>6.8586259093660251</c:v>
                </c:pt>
                <c:pt idx="58" formatCode="0.00E+00">
                  <c:v>6.9462773764995758</c:v>
                </c:pt>
                <c:pt idx="59" formatCode="0.00E+00">
                  <c:v>7.0331957287175983</c:v>
                </c:pt>
                <c:pt idx="60" formatCode="0.00E+00">
                  <c:v>7.1193852490517191</c:v>
                </c:pt>
                <c:pt idx="61" formatCode="0.00E+00">
                  <c:v>7.2048502083481223</c:v>
                </c:pt>
                <c:pt idx="62" formatCode="0.00E+00">
                  <c:v>7.2895948652659817</c:v>
                </c:pt>
                <c:pt idx="63" formatCode="0.00E+00">
                  <c:v>7.373623466275971</c:v>
                </c:pt>
                <c:pt idx="64" formatCode="0.00E+00">
                  <c:v>7.4569402456588216</c:v>
                </c:pt>
                <c:pt idx="65" formatCode="0.00E+00">
                  <c:v>7.5395494255039912</c:v>
                </c:pt>
                <c:pt idx="66" formatCode="0.00E+00">
                  <c:v>7.6214552157083686</c:v>
                </c:pt>
                <c:pt idx="67" formatCode="0.00E+00">
                  <c:v>7.7026618139750793</c:v>
                </c:pt>
                <c:pt idx="68" formatCode="0.00E+00">
                  <c:v>7.7831734058123621</c:v>
                </c:pt>
                <c:pt idx="69" formatCode="0.00E+00">
                  <c:v>7.8629941645325001</c:v>
                </c:pt>
                <c:pt idx="70" formatCode="0.00E+00">
                  <c:v>7.9421282512508435</c:v>
                </c:pt>
                <c:pt idx="71" formatCode="0.00E+00">
                  <c:v>8.020579814884913</c:v>
                </c:pt>
                <c:pt idx="72" formatCode="0.00E+00">
                  <c:v>8.0983529921535453</c:v>
                </c:pt>
                <c:pt idx="73" formatCode="0.00E+00">
                  <c:v>8.1754519075761447</c:v>
                </c:pt>
                <c:pt idx="74" formatCode="0.00E+00">
                  <c:v>8.2518806734720016</c:v>
                </c:pt>
                <c:pt idx="75" formatCode="0.00E+00">
                  <c:v>8.3276433899596647</c:v>
                </c:pt>
                <c:pt idx="76" formatCode="0.00E+00">
                  <c:v>8.4027441449564169</c:v>
                </c:pt>
                <c:pt idx="77" formatCode="0.00E+00">
                  <c:v>8.4771870141777974</c:v>
                </c:pt>
                <c:pt idx="78" formatCode="0.00E+00">
                  <c:v>8.5509760611372183</c:v>
                </c:pt>
                <c:pt idx="79" formatCode="0.00E+00">
                  <c:v>8.6241153371456445</c:v>
                </c:pt>
                <c:pt idx="80" formatCode="0.00E+00">
                  <c:v>8.6966088813113505</c:v>
                </c:pt>
                <c:pt idx="81" formatCode="0.00E+00">
                  <c:v>8.7684607205397516</c:v>
                </c:pt>
                <c:pt idx="82" formatCode="0.00E+00">
                  <c:v>8.8396748695333027</c:v>
                </c:pt>
                <c:pt idx="83" formatCode="0.00E+00">
                  <c:v>8.9102553307914789</c:v>
                </c:pt>
                <c:pt idx="84" formatCode="0.00E+00">
                  <c:v>8.9802060946108337</c:v>
                </c:pt>
                <c:pt idx="85" formatCode="0.00E+00">
                  <c:v>9.0495311390851096</c:v>
                </c:pt>
                <c:pt idx="86" formatCode="0.00E+00">
                  <c:v>9.118234430105451</c:v>
                </c:pt>
                <c:pt idx="87" formatCode="0.00E+00">
                  <c:v>9.1863199213606688</c:v>
                </c:pt>
                <c:pt idx="88" formatCode="0.00E+00">
                  <c:v>9.2537915543375906</c:v>
                </c:pt>
                <c:pt idx="89" formatCode="0.00E+00">
                  <c:v>9.3206532583214781</c:v>
                </c:pt>
                <c:pt idx="90" formatCode="0.00E+00">
                  <c:v>9.3869089503965295</c:v>
                </c:pt>
                <c:pt idx="91" formatCode="0.00E+00">
                  <c:v>9.4525625354464342</c:v>
                </c:pt>
                <c:pt idx="92" formatCode="0.00E+00">
                  <c:v>9.5176179061550261</c:v>
                </c:pt>
                <c:pt idx="93" formatCode="0.00E+00">
                  <c:v>9.5820789430069961</c:v>
                </c:pt>
                <c:pt idx="94" formatCode="0.00E+00">
                  <c:v>9.6459495142886773</c:v>
                </c:pt>
                <c:pt idx="95" formatCode="0.00E+00">
                  <c:v>9.709233476088917</c:v>
                </c:pt>
                <c:pt idx="96" formatCode="0.00E+00">
                  <c:v>9.7719346723000005</c:v>
                </c:pt>
                <c:pt idx="97" formatCode="0.00E+00">
                  <c:v>9.8340569346186815</c:v>
                </c:pt>
                <c:pt idx="98" formatCode="0.00E+00">
                  <c:v>9.8956040825472442</c:v>
                </c:pt>
                <c:pt idx="99" formatCode="0.00E+00">
                  <c:v>9.9565799233946795</c:v>
                </c:pt>
                <c:pt idx="100" formatCode="0.00E+00">
                  <c:v>10.016988252277914</c:v>
                </c:pt>
                <c:pt idx="101" formatCode="0.00E+00">
                  <c:v>10.076832852123104</c:v>
                </c:pt>
                <c:pt idx="102" formatCode="0.00E+00">
                  <c:v>10.136117493667031</c:v>
                </c:pt>
                <c:pt idx="103" formatCode="0.00E+00">
                  <c:v>10.194845935458551</c:v>
                </c:pt>
                <c:pt idx="104" formatCode="0.00E+00">
                  <c:v>10.253021923860116</c:v>
                </c:pt>
                <c:pt idx="105" formatCode="0.00E+00">
                  <c:v>10.310649193049379</c:v>
                </c:pt>
                <c:pt idx="106" formatCode="0.00E+00">
                  <c:v>10.367731465020876</c:v>
                </c:pt>
                <c:pt idx="107" formatCode="0.00E+00">
                  <c:v>10.424272449587765</c:v>
                </c:pt>
                <c:pt idx="108" formatCode="0.00E+00">
                  <c:v>10.480275844383652</c:v>
                </c:pt>
                <c:pt idx="109" formatCode="0.00E+00">
                  <c:v>10.53574533486449</c:v>
                </c:pt>
                <c:pt idx="110" formatCode="0.00E+00">
                  <c:v>10.590684594310549</c:v>
                </c:pt>
                <c:pt idx="111" formatCode="0.00E+00">
                  <c:v>10.645097283828456</c:v>
                </c:pt>
                <c:pt idx="112" formatCode="0.00E+00">
                  <c:v>10.698987052353319</c:v>
                </c:pt>
                <c:pt idx="113" formatCode="0.00E+00">
                  <c:v>10.752357536650921</c:v>
                </c:pt>
                <c:pt idx="114" formatCode="0.00E+00">
                  <c:v>10.805212361319965</c:v>
                </c:pt>
                <c:pt idx="115" formatCode="0.00E+00">
                  <c:v>10.857555138794449</c:v>
                </c:pt>
                <c:pt idx="116" formatCode="0.00E+00">
                  <c:v>10.909389469346051</c:v>
                </c:pt>
                <c:pt idx="117" formatCode="0.00E+00">
                  <c:v>10.960718941086617</c:v>
                </c:pt>
                <c:pt idx="118" formatCode="0.00E+00">
                  <c:v>11.011547129970745</c:v>
                </c:pt>
                <c:pt idx="119" formatCode="0.00E+00">
                  <c:v>11.061877599798395</c:v>
                </c:pt>
                <c:pt idx="120" formatCode="0.00E+00">
                  <c:v>11.111713902217613</c:v>
                </c:pt>
                <c:pt idx="121" formatCode="0.00E+00">
                  <c:v>11.161059576727295</c:v>
                </c:pt>
                <c:pt idx="122" formatCode="0.00E+00">
                  <c:v>11.209918150680071</c:v>
                </c:pt>
                <c:pt idx="123" formatCode="0.00E+00">
                  <c:v>11.258293139285216</c:v>
                </c:pt>
                <c:pt idx="124" formatCode="0.00E+00">
                  <c:v>11.30618804561165</c:v>
                </c:pt>
                <c:pt idx="125" formatCode="0.00E+00">
                  <c:v>11.353606360591026</c:v>
                </c:pt>
                <c:pt idx="126" formatCode="0.00E+00">
                  <c:v>11.400551563020889</c:v>
                </c:pt>
                <c:pt idx="127" formatCode="0.00E+00">
                  <c:v>11.447027119567871</c:v>
                </c:pt>
                <c:pt idx="128" formatCode="0.00E+00">
                  <c:v>11.493036484771027</c:v>
                </c:pt>
                <c:pt idx="129" formatCode="0.00E+00">
                  <c:v>11.538583101045186</c:v>
                </c:pt>
                <c:pt idx="130" formatCode="0.00E+00">
                  <c:v>11.583670398684395</c:v>
                </c:pt>
                <c:pt idx="131" formatCode="0.00E+00">
                  <c:v>11.628301795865458</c:v>
                </c:pt>
                <c:pt idx="132" formatCode="0.00E+00">
                  <c:v>11.67248069865151</c:v>
                </c:pt>
                <c:pt idx="133" formatCode="0.00E+00">
                  <c:v>11.7162105009957</c:v>
                </c:pt>
                <c:pt idx="134" formatCode="0.00E+00">
                  <c:v>11.759494584744919</c:v>
                </c:pt>
                <c:pt idx="135" formatCode="0.00E+00">
                  <c:v>11.802336319643635</c:v>
                </c:pt>
                <c:pt idx="136" formatCode="0.00E+00">
                  <c:v>11.844739063337762</c:v>
                </c:pt>
                <c:pt idx="137" formatCode="0.00E+00">
                  <c:v>11.886706161378633</c:v>
                </c:pt>
                <c:pt idx="138" formatCode="0.00E+00">
                  <c:v>11.928240947227042</c:v>
                </c:pt>
                <c:pt idx="139" formatCode="0.00E+00">
                  <c:v>11.969346742257349</c:v>
                </c:pt>
                <c:pt idx="140" formatCode="0.00E+00">
                  <c:v>12.010026855761657</c:v>
                </c:pt>
                <c:pt idx="141" formatCode="0.00E+00">
                  <c:v>12.05028458495409</c:v>
                </c:pt>
                <c:pt idx="142" formatCode="0.00E+00">
                  <c:v>12.090123214975106</c:v>
                </c:pt>
                <c:pt idx="143" formatCode="0.00E+00">
                  <c:v>12.129546018895912</c:v>
                </c:pt>
                <c:pt idx="144" formatCode="0.00E+00">
                  <c:v>12.168556257722948</c:v>
                </c:pt>
                <c:pt idx="145" formatCode="0.00E+00">
                  <c:v>12.207157180402437</c:v>
                </c:pt>
                <c:pt idx="146" formatCode="0.00E+00">
                  <c:v>12.245352023825001</c:v>
                </c:pt>
                <c:pt idx="147" formatCode="0.00E+00">
                  <c:v>12.283144012830382</c:v>
                </c:pt>
                <c:pt idx="148" formatCode="0.00E+00">
                  <c:v>12.320536360212214</c:v>
                </c:pt>
                <c:pt idx="149" formatCode="0.00E+00">
                  <c:v>12.357532266722851</c:v>
                </c:pt>
                <c:pt idx="150" formatCode="0.00E+00">
                  <c:v>12.394134921078317</c:v>
                </c:pt>
                <c:pt idx="151" formatCode="0.00E+00">
                  <c:v>12.430347499963283</c:v>
                </c:pt>
                <c:pt idx="152" formatCode="0.00E+00">
                  <c:v>12.466173168036157</c:v>
                </c:pt>
                <c:pt idx="153" formatCode="0.00E+00">
                  <c:v>12.501615077934199</c:v>
                </c:pt>
                <c:pt idx="154" formatCode="0.00E+00">
                  <c:v>12.536676370278775</c:v>
                </c:pt>
                <c:pt idx="155" formatCode="0.00E+00">
                  <c:v>12.571360173680622</c:v>
                </c:pt>
                <c:pt idx="156" formatCode="0.00E+00">
                  <c:v>12.605669604745216</c:v>
                </c:pt>
                <c:pt idx="157" formatCode="0.00E+00">
                  <c:v>12.639607768078228</c:v>
                </c:pt>
                <c:pt idx="158" formatCode="0.00E+00">
                  <c:v>12.673177756291027</c:v>
                </c:pt>
                <c:pt idx="159" formatCode="0.00E+00">
                  <c:v>12.706382650006256</c:v>
                </c:pt>
                <c:pt idx="160" formatCode="0.00E+00">
                  <c:v>12.739225517863517</c:v>
                </c:pt>
                <c:pt idx="161" formatCode="0.00E+00">
                  <c:v>12.771709416525086</c:v>
                </c:pt>
                <c:pt idx="162" formatCode="0.00E+00">
                  <c:v>12.803837390681727</c:v>
                </c:pt>
                <c:pt idx="163" formatCode="0.00E+00">
                  <c:v>12.83561247305858</c:v>
                </c:pt>
                <c:pt idx="164" formatCode="0.00E+00">
                  <c:v>12.867037684421115</c:v>
                </c:pt>
                <c:pt idx="165" formatCode="0.00E+00">
                  <c:v>12.898116033581154</c:v>
                </c:pt>
                <c:pt idx="166" formatCode="0.00E+00">
                  <c:v>12.928850517402978</c:v>
                </c:pt>
                <c:pt idx="167" formatCode="0.00E+00">
                  <c:v>12.959244120809517</c:v>
                </c:pt>
                <c:pt idx="168" formatCode="0.00E+00">
                  <c:v>12.98929981678859</c:v>
                </c:pt>
                <c:pt idx="169" formatCode="0.00E+00">
                  <c:v>13.019020566399224</c:v>
                </c:pt>
                <c:pt idx="170" formatCode="0.00E+00">
                  <c:v>13.048409318778063</c:v>
                </c:pt>
                <c:pt idx="171" formatCode="0.00E+00">
                  <c:v>13.077469011145851</c:v>
                </c:pt>
                <c:pt idx="172" formatCode="0.00E+00">
                  <c:v>13.106202568813947</c:v>
                </c:pt>
                <c:pt idx="173" formatCode="0.00E+00">
                  <c:v>13.134612905190979</c:v>
                </c:pt>
                <c:pt idx="174" formatCode="0.00E+00">
                  <c:v>13.162702921789524</c:v>
                </c:pt>
                <c:pt idx="175" formatCode="0.00E+00">
                  <c:v>13.190475508232867</c:v>
                </c:pt>
                <c:pt idx="176" formatCode="0.00E+00">
                  <c:v>13.217933542261855</c:v>
                </c:pt>
                <c:pt idx="177" formatCode="0.00E+00">
                  <c:v>13.245079889741818</c:v>
                </c:pt>
                <c:pt idx="178" formatCode="0.00E+00">
                  <c:v>13.271917404669539</c:v>
                </c:pt>
                <c:pt idx="179" formatCode="0.00E+00">
                  <c:v>13.298448929180337</c:v>
                </c:pt>
                <c:pt idx="180" formatCode="0.00E+00">
                  <c:v>13.324677293555196</c:v>
                </c:pt>
                <c:pt idx="181" formatCode="0.00E+00">
                  <c:v>13.350605316227961</c:v>
                </c:pt>
                <c:pt idx="182" formatCode="0.00E+00">
                  <c:v>13.376235803792659</c:v>
                </c:pt>
                <c:pt idx="183" formatCode="0.00E+00">
                  <c:v>13.40157155101082</c:v>
                </c:pt>
                <c:pt idx="184" formatCode="0.00E+00">
                  <c:v>13.426615340818934</c:v>
                </c:pt>
                <c:pt idx="185" formatCode="0.00E+00">
                  <c:v>13.451369944335935</c:v>
                </c:pt>
                <c:pt idx="186" formatCode="0.00E+00">
                  <c:v>13.47583812087082</c:v>
                </c:pt>
                <c:pt idx="187" formatCode="0.00E+00">
                  <c:v>13.50002261793025</c:v>
                </c:pt>
                <c:pt idx="188" formatCode="0.00E+00">
                  <c:v>13.523926171226323</c:v>
                </c:pt>
                <c:pt idx="189" formatCode="0.00E+00">
                  <c:v>13.547551504684344</c:v>
                </c:pt>
                <c:pt idx="190" formatCode="0.00E+00">
                  <c:v>13.570901330450726</c:v>
                </c:pt>
                <c:pt idx="191" formatCode="0.00E+00">
                  <c:v>13.593978348900917</c:v>
                </c:pt>
                <c:pt idx="192" formatCode="0.00E+00">
                  <c:v>13.616785248647437</c:v>
                </c:pt>
                <c:pt idx="193" formatCode="0.00E+00">
                  <c:v>13.639324706547969</c:v>
                </c:pt>
                <c:pt idx="194" formatCode="0.00E+00">
                  <c:v>13.661599387713528</c:v>
                </c:pt>
                <c:pt idx="195" formatCode="0.00E+00">
                  <c:v>13.683611945516702</c:v>
                </c:pt>
                <c:pt idx="196" formatCode="0.00E+00">
                  <c:v>13.705365021599997</c:v>
                </c:pt>
                <c:pt idx="197" formatCode="0.00E+00">
                  <c:v>13.726861245884191</c:v>
                </c:pt>
                <c:pt idx="198" formatCode="0.00E+00">
                  <c:v>13.748103236576812</c:v>
                </c:pt>
                <c:pt idx="199" formatCode="0.00E+00">
                  <c:v>13.769093600180687</c:v>
                </c:pt>
                <c:pt idx="200" formatCode="0.00E+00">
                  <c:v>13.789834931502563</c:v>
                </c:pt>
                <c:pt idx="201" formatCode="0.00E+00">
                  <c:v>13.810329813661758</c:v>
                </c:pt>
                <c:pt idx="202" formatCode="0.00E+00">
                  <c:v>13.830580818098964</c:v>
                </c:pt>
                <c:pt idx="203" formatCode="0.00E+00">
                  <c:v>13.850590504585055</c:v>
                </c:pt>
                <c:pt idx="204" formatCode="0.00E+00">
                  <c:v>13.870361421229996</c:v>
                </c:pt>
                <c:pt idx="205" formatCode="0.00E+00">
                  <c:v>13.889896104491852</c:v>
                </c:pt>
                <c:pt idx="206" formatCode="0.00E+00">
                  <c:v>13.909197079185807</c:v>
                </c:pt>
                <c:pt idx="207" formatCode="0.00E+00">
                  <c:v>13.928266858493316</c:v>
                </c:pt>
                <c:pt idx="208" formatCode="0.00E+00">
                  <c:v>13.947107943971311</c:v>
                </c:pt>
                <c:pt idx="209" formatCode="0.00E+00">
                  <c:v>13.965722825561469</c:v>
                </c:pt>
                <c:pt idx="210" formatCode="0.00E+00">
                  <c:v>13.984113981599558</c:v>
                </c:pt>
                <c:pt idx="211" formatCode="0.00E+00">
                  <c:v>14.002283878824885</c:v>
                </c:pt>
                <c:pt idx="212" formatCode="0.00E+00">
                  <c:v>14.020234972389778</c:v>
                </c:pt>
                <c:pt idx="213" formatCode="0.00E+00">
                  <c:v>14.03796970586915</c:v>
                </c:pt>
                <c:pt idx="214" formatCode="0.00E+00">
                  <c:v>14.055490511270163</c:v>
                </c:pt>
                <c:pt idx="215" formatCode="0.00E+00">
                  <c:v>14.072799809041955</c:v>
                </c:pt>
                <c:pt idx="216" formatCode="0.00E+00">
                  <c:v>14.08990000808541</c:v>
                </c:pt>
                <c:pt idx="217" formatCode="0.00E+00">
                  <c:v>14.106793505763031</c:v>
                </c:pt>
                <c:pt idx="218" formatCode="0.00E+00">
                  <c:v>14.123482687908906</c:v>
                </c:pt>
                <c:pt idx="219" formatCode="0.00E+00">
                  <c:v>14.139969928838694</c:v>
                </c:pt>
                <c:pt idx="220" formatCode="0.00E+00">
                  <c:v>14.156257591359735</c:v>
                </c:pt>
                <c:pt idx="221" formatCode="0.00E+00">
                  <c:v>14.172348026781199</c:v>
                </c:pt>
                <c:pt idx="222" formatCode="0.00E+00">
                  <c:v>14.188243574924337</c:v>
                </c:pt>
                <c:pt idx="223" formatCode="0.00E+00">
                  <c:v>14.203946564132773</c:v>
                </c:pt>
                <c:pt idx="224" formatCode="0.00E+00">
                  <c:v>14.219459311282916</c:v>
                </c:pt>
                <c:pt idx="225" formatCode="0.00E+00">
                  <c:v>14.234784121794389</c:v>
                </c:pt>
                <c:pt idx="226" formatCode="0.00E+00">
                  <c:v>14.249923289640575</c:v>
                </c:pt>
                <c:pt idx="227" formatCode="0.00E+00">
                  <c:v>14.264879097359232</c:v>
                </c:pt>
                <c:pt idx="228" formatCode="0.00E+00">
                  <c:v>14.279653816063165</c:v>
                </c:pt>
                <c:pt idx="229" formatCode="0.00E+00">
                  <c:v>14.294249705450968</c:v>
                </c:pt>
                <c:pt idx="230" formatCode="0.00E+00">
                  <c:v>14.308669013817882</c:v>
                </c:pt>
                <c:pt idx="231" formatCode="0.00E+00">
                  <c:v>14.322913978066639</c:v>
                </c:pt>
                <c:pt idx="232" formatCode="0.00E+00">
                  <c:v>14.336986823718517</c:v>
                </c:pt>
                <c:pt idx="233" formatCode="0.00E+00">
                  <c:v>14.350889764924323</c:v>
                </c:pt>
                <c:pt idx="234" formatCode="0.00E+00">
                  <c:v>14.364625004475558</c:v>
                </c:pt>
                <c:pt idx="235" formatCode="0.00E+00">
                  <c:v>14.378194733815571</c:v>
                </c:pt>
                <c:pt idx="236" formatCode="0.00E+00">
                  <c:v>14.391601133050882</c:v>
                </c:pt>
                <c:pt idx="237" formatCode="0.00E+00">
                  <c:v>14.404846370962472</c:v>
                </c:pt>
                <c:pt idx="238" formatCode="0.00E+00">
                  <c:v>14.417932605017233</c:v>
                </c:pt>
                <c:pt idx="239" formatCode="0.00E+00">
                  <c:v>14.430861981379481</c:v>
                </c:pt>
                <c:pt idx="240" formatCode="0.00E+00">
                  <c:v>14.443636634922461</c:v>
                </c:pt>
                <c:pt idx="241" formatCode="0.00E+00">
                  <c:v>14.456258689240043</c:v>
                </c:pt>
                <c:pt idx="242" formatCode="0.00E+00">
                  <c:v>14.468730256658388</c:v>
                </c:pt>
                <c:pt idx="243" formatCode="0.00E+00">
                  <c:v>14.481053438247796</c:v>
                </c:pt>
                <c:pt idx="244" formatCode="0.00E+00">
                  <c:v>14.493230323834494</c:v>
                </c:pt>
                <c:pt idx="245" formatCode="0.00E+00">
                  <c:v>14.505262992012627</c:v>
                </c:pt>
                <c:pt idx="246" formatCode="0.00E+00">
                  <c:v>14.517153510156247</c:v>
                </c:pt>
                <c:pt idx="247" formatCode="0.00E+00">
                  <c:v>14.528903934431389</c:v>
                </c:pt>
                <c:pt idx="248" formatCode="0.00E+00">
                  <c:v>14.540516309808242</c:v>
                </c:pt>
                <c:pt idx="249" formatCode="0.00E+00">
                  <c:v>14.551992670073369</c:v>
                </c:pt>
                <c:pt idx="250" formatCode="0.00E+00">
                  <c:v>14.563335037841986</c:v>
                </c:pt>
                <c:pt idx="251" formatCode="0.00E+00">
                  <c:v>14.574545424570415</c:v>
                </c:pt>
                <c:pt idx="252" formatCode="0.00E+00">
                  <c:v>14.585625830568434</c:v>
                </c:pt>
                <c:pt idx="253" formatCode="0.00E+00">
                  <c:v>14.596578245011896</c:v>
                </c:pt>
                <c:pt idx="254" formatCode="0.00E+00">
                  <c:v>14.607404645955269</c:v>
                </c:pt>
                <c:pt idx="255" formatCode="0.00E+00">
                  <c:v>14.618107000344322</c:v>
                </c:pt>
                <c:pt idx="256" formatCode="0.00E+00">
                  <c:v>14.628687264028896</c:v>
                </c:pt>
                <c:pt idx="257" formatCode="0.00E+00">
                  <c:v>14.63914738177567</c:v>
                </c:pt>
                <c:pt idx="258" formatCode="0.00E+00">
                  <c:v>14.649489287281115</c:v>
                </c:pt>
                <c:pt idx="259" formatCode="0.00E+00">
                  <c:v>14.659714903184431</c:v>
                </c:pt>
                <c:pt idx="260" formatCode="0.00E+00">
                  <c:v>14.669826141080597</c:v>
                </c:pt>
                <c:pt idx="261" formatCode="0.00E+00">
                  <c:v>14.679824901533477</c:v>
                </c:pt>
                <c:pt idx="262" formatCode="0.00E+00">
                  <c:v>14.689713074089036</c:v>
                </c:pt>
                <c:pt idx="263" formatCode="0.00E+00">
                  <c:v>14.699492537288551</c:v>
                </c:pt>
                <c:pt idx="264" formatCode="0.00E+00">
                  <c:v>14.709165158682003</c:v>
                </c:pt>
                <c:pt idx="265" formatCode="0.00E+00">
                  <c:v>14.718732794841463</c:v>
                </c:pt>
                <c:pt idx="266" formatCode="0.00E+00">
                  <c:v>14.728197291374583</c:v>
                </c:pt>
                <c:pt idx="267" formatCode="0.00E+00">
                  <c:v>14.737560482938141</c:v>
                </c:pt>
                <c:pt idx="268" formatCode="0.00E+00">
                  <c:v>14.746824193251696</c:v>
                </c:pt>
                <c:pt idx="269" formatCode="0.00E+00">
                  <c:v>14.755990235111279</c:v>
                </c:pt>
                <c:pt idx="270" formatCode="0.00E+00">
                  <c:v>14.765060410403157</c:v>
                </c:pt>
                <c:pt idx="271" formatCode="0.00E+00">
                  <c:v>14.774036510117719</c:v>
                </c:pt>
                <c:pt idx="272" formatCode="0.00E+00">
                  <c:v>14.782920314363407</c:v>
                </c:pt>
                <c:pt idx="273" formatCode="0.00E+00">
                  <c:v>14.791713592380683</c:v>
                </c:pt>
                <c:pt idx="274" formatCode="0.00E+00">
                  <c:v>14.800418102556117</c:v>
                </c:pt>
                <c:pt idx="275" formatCode="0.00E+00">
                  <c:v>14.809035592436546</c:v>
                </c:pt>
                <c:pt idx="276" formatCode="0.00E+00">
                  <c:v>14.817567798743296</c:v>
                </c:pt>
                <c:pt idx="277" formatCode="0.00E+00">
                  <c:v>14.826016447386463</c:v>
                </c:pt>
                <c:pt idx="278" formatCode="0.00E+00">
                  <c:v>14.834383253479315</c:v>
                </c:pt>
                <c:pt idx="279" formatCode="0.00E+00">
                  <c:v>14.842669921352693</c:v>
                </c:pt>
                <c:pt idx="280" formatCode="0.00E+00">
                  <c:v>14.850878144569569</c:v>
                </c:pt>
                <c:pt idx="281" formatCode="0.00E+00">
                  <c:v>14.85900960593961</c:v>
                </c:pt>
                <c:pt idx="282" formatCode="0.00E+00">
                  <c:v>14.86706597753385</c:v>
                </c:pt>
                <c:pt idx="283" formatCode="0.00E+00">
                  <c:v>14.875048920699454</c:v>
                </c:pt>
                <c:pt idx="284" formatCode="0.00E+00">
                  <c:v>14.882960086074489</c:v>
                </c:pt>
                <c:pt idx="285" formatCode="0.00E+00">
                  <c:v>14.890801113602846</c:v>
                </c:pt>
                <c:pt idx="286" formatCode="0.00E+00">
                  <c:v>14.898573632549189</c:v>
                </c:pt>
                <c:pt idx="287" formatCode="0.00E+00">
                  <c:v>14.906279261513975</c:v>
                </c:pt>
                <c:pt idx="288" formatCode="0.00E+00">
                  <c:v>14.9139196084486</c:v>
                </c:pt>
                <c:pt idx="289" formatCode="0.00E+00">
                  <c:v>14.921496270670529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FA9-4820-9A58-8E4D079076DE}"/>
            </c:ext>
          </c:extLst>
        </c:ser>
        <c:ser>
          <c:idx val="5"/>
          <c:order val="4"/>
          <c:tx>
            <c:v>Cu</c:v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Cu!$A$2:$A$294</c:f>
              <c:numCache>
                <c:formatCode>General</c:formatCode>
                <c:ptCount val="29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</c:numCache>
            </c:numRef>
          </c:xVal>
          <c:yVal>
            <c:numRef>
              <c:f>Cu!$C$2:$C$294</c:f>
              <c:numCache>
                <c:formatCode>0.00E+00</c:formatCode>
                <c:ptCount val="293"/>
                <c:pt idx="0">
                  <c:v>116.95</c:v>
                </c:pt>
                <c:pt idx="1">
                  <c:v>263.72000000000003</c:v>
                </c:pt>
                <c:pt idx="2">
                  <c:v>415.75</c:v>
                </c:pt>
                <c:pt idx="3">
                  <c:v>571.07000000000005</c:v>
                </c:pt>
                <c:pt idx="4">
                  <c:v>727.86</c:v>
                </c:pt>
                <c:pt idx="5">
                  <c:v>884.39</c:v>
                </c:pt>
                <c:pt idx="6">
                  <c:v>1039</c:v>
                </c:pt>
                <c:pt idx="7">
                  <c:v>1190.3</c:v>
                </c:pt>
                <c:pt idx="8">
                  <c:v>1336.9</c:v>
                </c:pt>
                <c:pt idx="9">
                  <c:v>1477.4</c:v>
                </c:pt>
                <c:pt idx="10">
                  <c:v>1610.7</c:v>
                </c:pt>
                <c:pt idx="11">
                  <c:v>1735.8</c:v>
                </c:pt>
                <c:pt idx="12">
                  <c:v>1851.8</c:v>
                </c:pt>
                <c:pt idx="13">
                  <c:v>1957.8</c:v>
                </c:pt>
                <c:pt idx="14">
                  <c:v>2053.1</c:v>
                </c:pt>
                <c:pt idx="15">
                  <c:v>2137.1</c:v>
                </c:pt>
                <c:pt idx="16">
                  <c:v>2209.4</c:v>
                </c:pt>
                <c:pt idx="17">
                  <c:v>2269.6</c:v>
                </c:pt>
                <c:pt idx="18">
                  <c:v>2317.4</c:v>
                </c:pt>
                <c:pt idx="19">
                  <c:v>2352.6999999999998</c:v>
                </c:pt>
                <c:pt idx="20">
                  <c:v>2375.5</c:v>
                </c:pt>
                <c:pt idx="21">
                  <c:v>2385.9</c:v>
                </c:pt>
                <c:pt idx="22">
                  <c:v>2384</c:v>
                </c:pt>
                <c:pt idx="23">
                  <c:v>2370.1999999999998</c:v>
                </c:pt>
                <c:pt idx="24">
                  <c:v>2344.9</c:v>
                </c:pt>
                <c:pt idx="25">
                  <c:v>2308.6999999999998</c:v>
                </c:pt>
                <c:pt idx="26">
                  <c:v>2262.1999999999998</c:v>
                </c:pt>
                <c:pt idx="27">
                  <c:v>2206.1</c:v>
                </c:pt>
                <c:pt idx="28">
                  <c:v>2141.4</c:v>
                </c:pt>
                <c:pt idx="29">
                  <c:v>2069.1</c:v>
                </c:pt>
                <c:pt idx="30">
                  <c:v>2008.8</c:v>
                </c:pt>
                <c:pt idx="31">
                  <c:v>1948.3</c:v>
                </c:pt>
                <c:pt idx="32">
                  <c:v>1888</c:v>
                </c:pt>
                <c:pt idx="33">
                  <c:v>1827.8</c:v>
                </c:pt>
                <c:pt idx="34">
                  <c:v>1767.6</c:v>
                </c:pt>
                <c:pt idx="35">
                  <c:v>1707.6</c:v>
                </c:pt>
                <c:pt idx="36">
                  <c:v>1647.7</c:v>
                </c:pt>
                <c:pt idx="37">
                  <c:v>1587.9</c:v>
                </c:pt>
                <c:pt idx="38">
                  <c:v>1528.1</c:v>
                </c:pt>
                <c:pt idx="39">
                  <c:v>1468.5</c:v>
                </c:pt>
                <c:pt idx="40">
                  <c:v>1411.8</c:v>
                </c:pt>
                <c:pt idx="41">
                  <c:v>1358.2</c:v>
                </c:pt>
                <c:pt idx="42">
                  <c:v>1307.0999999999999</c:v>
                </c:pt>
                <c:pt idx="43">
                  <c:v>1258.2</c:v>
                </c:pt>
                <c:pt idx="44">
                  <c:v>1211.5</c:v>
                </c:pt>
                <c:pt idx="45">
                  <c:v>1167</c:v>
                </c:pt>
                <c:pt idx="46">
                  <c:v>1124.7</c:v>
                </c:pt>
                <c:pt idx="47">
                  <c:v>1084.3</c:v>
                </c:pt>
                <c:pt idx="48">
                  <c:v>1046</c:v>
                </c:pt>
                <c:pt idx="49">
                  <c:v>1009.6</c:v>
                </c:pt>
                <c:pt idx="50">
                  <c:v>975.11</c:v>
                </c:pt>
                <c:pt idx="51">
                  <c:v>942.43</c:v>
                </c:pt>
                <c:pt idx="52">
                  <c:v>911.52</c:v>
                </c:pt>
                <c:pt idx="53">
                  <c:v>882.32</c:v>
                </c:pt>
                <c:pt idx="54">
                  <c:v>854.77</c:v>
                </c:pt>
                <c:pt idx="55">
                  <c:v>828.81</c:v>
                </c:pt>
                <c:pt idx="56">
                  <c:v>804.4</c:v>
                </c:pt>
                <c:pt idx="57">
                  <c:v>781.47</c:v>
                </c:pt>
                <c:pt idx="58">
                  <c:v>759.96</c:v>
                </c:pt>
                <c:pt idx="59">
                  <c:v>739.82</c:v>
                </c:pt>
                <c:pt idx="60">
                  <c:v>720.98</c:v>
                </c:pt>
                <c:pt idx="61">
                  <c:v>703.4</c:v>
                </c:pt>
                <c:pt idx="62">
                  <c:v>687.02</c:v>
                </c:pt>
                <c:pt idx="63">
                  <c:v>671.77</c:v>
                </c:pt>
                <c:pt idx="64">
                  <c:v>657.6</c:v>
                </c:pt>
                <c:pt idx="65">
                  <c:v>644.45000000000005</c:v>
                </c:pt>
                <c:pt idx="66">
                  <c:v>632.27</c:v>
                </c:pt>
                <c:pt idx="67">
                  <c:v>621</c:v>
                </c:pt>
                <c:pt idx="68">
                  <c:v>610.57000000000005</c:v>
                </c:pt>
                <c:pt idx="69">
                  <c:v>600.94000000000005</c:v>
                </c:pt>
                <c:pt idx="70">
                  <c:v>591.36</c:v>
                </c:pt>
                <c:pt idx="71">
                  <c:v>582.26</c:v>
                </c:pt>
                <c:pt idx="72">
                  <c:v>573.67999999999995</c:v>
                </c:pt>
                <c:pt idx="73">
                  <c:v>565.58000000000004</c:v>
                </c:pt>
                <c:pt idx="74">
                  <c:v>557.95000000000005</c:v>
                </c:pt>
                <c:pt idx="75">
                  <c:v>550.76</c:v>
                </c:pt>
                <c:pt idx="76">
                  <c:v>544</c:v>
                </c:pt>
                <c:pt idx="77">
                  <c:v>537.63</c:v>
                </c:pt>
                <c:pt idx="78">
                  <c:v>531.63</c:v>
                </c:pt>
                <c:pt idx="79">
                  <c:v>526</c:v>
                </c:pt>
                <c:pt idx="80">
                  <c:v>520.69000000000005</c:v>
                </c:pt>
                <c:pt idx="81">
                  <c:v>515.71</c:v>
                </c:pt>
                <c:pt idx="82">
                  <c:v>511.02</c:v>
                </c:pt>
                <c:pt idx="83">
                  <c:v>506.6</c:v>
                </c:pt>
                <c:pt idx="84">
                  <c:v>502.45</c:v>
                </c:pt>
                <c:pt idx="85">
                  <c:v>498.54</c:v>
                </c:pt>
                <c:pt idx="86">
                  <c:v>494.85</c:v>
                </c:pt>
                <c:pt idx="87">
                  <c:v>491.38</c:v>
                </c:pt>
                <c:pt idx="88">
                  <c:v>488.1</c:v>
                </c:pt>
                <c:pt idx="89">
                  <c:v>485</c:v>
                </c:pt>
                <c:pt idx="90">
                  <c:v>482.06</c:v>
                </c:pt>
                <c:pt idx="91">
                  <c:v>479.27</c:v>
                </c:pt>
                <c:pt idx="92">
                  <c:v>476.63</c:v>
                </c:pt>
                <c:pt idx="93">
                  <c:v>474.11</c:v>
                </c:pt>
                <c:pt idx="94">
                  <c:v>471.7</c:v>
                </c:pt>
                <c:pt idx="95">
                  <c:v>469.4</c:v>
                </c:pt>
                <c:pt idx="96">
                  <c:v>467.18</c:v>
                </c:pt>
                <c:pt idx="97">
                  <c:v>465.05</c:v>
                </c:pt>
                <c:pt idx="98">
                  <c:v>462.99</c:v>
                </c:pt>
                <c:pt idx="99">
                  <c:v>461</c:v>
                </c:pt>
                <c:pt idx="100">
                  <c:v>459.61</c:v>
                </c:pt>
                <c:pt idx="101">
                  <c:v>458.26</c:v>
                </c:pt>
                <c:pt idx="102">
                  <c:v>456.93</c:v>
                </c:pt>
                <c:pt idx="103">
                  <c:v>455.63</c:v>
                </c:pt>
                <c:pt idx="104">
                  <c:v>454.35</c:v>
                </c:pt>
                <c:pt idx="105">
                  <c:v>453.11</c:v>
                </c:pt>
                <c:pt idx="106">
                  <c:v>451.88</c:v>
                </c:pt>
                <c:pt idx="107">
                  <c:v>450.69</c:v>
                </c:pt>
                <c:pt idx="108">
                  <c:v>449.52</c:v>
                </c:pt>
                <c:pt idx="109">
                  <c:v>448.38</c:v>
                </c:pt>
                <c:pt idx="110">
                  <c:v>447.26</c:v>
                </c:pt>
                <c:pt idx="111">
                  <c:v>446.16</c:v>
                </c:pt>
                <c:pt idx="112">
                  <c:v>445.09</c:v>
                </c:pt>
                <c:pt idx="113">
                  <c:v>444.04</c:v>
                </c:pt>
                <c:pt idx="114">
                  <c:v>443.02</c:v>
                </c:pt>
                <c:pt idx="115">
                  <c:v>442.02</c:v>
                </c:pt>
                <c:pt idx="116">
                  <c:v>441.04</c:v>
                </c:pt>
                <c:pt idx="117">
                  <c:v>440.08</c:v>
                </c:pt>
                <c:pt idx="118">
                  <c:v>439.15</c:v>
                </c:pt>
                <c:pt idx="119">
                  <c:v>438.23</c:v>
                </c:pt>
                <c:pt idx="120">
                  <c:v>437.34</c:v>
                </c:pt>
                <c:pt idx="121">
                  <c:v>436.47</c:v>
                </c:pt>
                <c:pt idx="122">
                  <c:v>435.61</c:v>
                </c:pt>
                <c:pt idx="123">
                  <c:v>434.78</c:v>
                </c:pt>
                <c:pt idx="124">
                  <c:v>433.97</c:v>
                </c:pt>
                <c:pt idx="125">
                  <c:v>433.17</c:v>
                </c:pt>
                <c:pt idx="126">
                  <c:v>432.4</c:v>
                </c:pt>
                <c:pt idx="127">
                  <c:v>431.64</c:v>
                </c:pt>
                <c:pt idx="128">
                  <c:v>430.9</c:v>
                </c:pt>
                <c:pt idx="129">
                  <c:v>430.18</c:v>
                </c:pt>
                <c:pt idx="130">
                  <c:v>429.48</c:v>
                </c:pt>
                <c:pt idx="131">
                  <c:v>428.79</c:v>
                </c:pt>
                <c:pt idx="132">
                  <c:v>428.12</c:v>
                </c:pt>
                <c:pt idx="133">
                  <c:v>427.47</c:v>
                </c:pt>
                <c:pt idx="134">
                  <c:v>426.83</c:v>
                </c:pt>
                <c:pt idx="135">
                  <c:v>426.21</c:v>
                </c:pt>
                <c:pt idx="136">
                  <c:v>425.61</c:v>
                </c:pt>
                <c:pt idx="137">
                  <c:v>425.02</c:v>
                </c:pt>
                <c:pt idx="138">
                  <c:v>424.44</c:v>
                </c:pt>
                <c:pt idx="139">
                  <c:v>423.88</c:v>
                </c:pt>
                <c:pt idx="140">
                  <c:v>423.33</c:v>
                </c:pt>
                <c:pt idx="141">
                  <c:v>422.8</c:v>
                </c:pt>
                <c:pt idx="142">
                  <c:v>422.28</c:v>
                </c:pt>
                <c:pt idx="143">
                  <c:v>421.77</c:v>
                </c:pt>
                <c:pt idx="144">
                  <c:v>421.28</c:v>
                </c:pt>
                <c:pt idx="145">
                  <c:v>420.8</c:v>
                </c:pt>
                <c:pt idx="146">
                  <c:v>420.33</c:v>
                </c:pt>
                <c:pt idx="147">
                  <c:v>419.88</c:v>
                </c:pt>
                <c:pt idx="148">
                  <c:v>419.43</c:v>
                </c:pt>
                <c:pt idx="149">
                  <c:v>419</c:v>
                </c:pt>
                <c:pt idx="150">
                  <c:v>418.58</c:v>
                </c:pt>
                <c:pt idx="151">
                  <c:v>418.17</c:v>
                </c:pt>
                <c:pt idx="152">
                  <c:v>417.77</c:v>
                </c:pt>
                <c:pt idx="153">
                  <c:v>417.38</c:v>
                </c:pt>
                <c:pt idx="154">
                  <c:v>417</c:v>
                </c:pt>
                <c:pt idx="155">
                  <c:v>416.63</c:v>
                </c:pt>
                <c:pt idx="156">
                  <c:v>416.28</c:v>
                </c:pt>
                <c:pt idx="157">
                  <c:v>415.93</c:v>
                </c:pt>
                <c:pt idx="158">
                  <c:v>415.59</c:v>
                </c:pt>
                <c:pt idx="159">
                  <c:v>415.26</c:v>
                </c:pt>
                <c:pt idx="160">
                  <c:v>414.93</c:v>
                </c:pt>
                <c:pt idx="161">
                  <c:v>414.62</c:v>
                </c:pt>
                <c:pt idx="162">
                  <c:v>414.32</c:v>
                </c:pt>
                <c:pt idx="163">
                  <c:v>414.02</c:v>
                </c:pt>
                <c:pt idx="164">
                  <c:v>413.73</c:v>
                </c:pt>
                <c:pt idx="165">
                  <c:v>413.45</c:v>
                </c:pt>
                <c:pt idx="166">
                  <c:v>413.17</c:v>
                </c:pt>
                <c:pt idx="167">
                  <c:v>412.91</c:v>
                </c:pt>
                <c:pt idx="168">
                  <c:v>412.65</c:v>
                </c:pt>
                <c:pt idx="169">
                  <c:v>412.39</c:v>
                </c:pt>
                <c:pt idx="170">
                  <c:v>412.15</c:v>
                </c:pt>
                <c:pt idx="171">
                  <c:v>411.9</c:v>
                </c:pt>
                <c:pt idx="172">
                  <c:v>411.67</c:v>
                </c:pt>
                <c:pt idx="173">
                  <c:v>411.44</c:v>
                </c:pt>
                <c:pt idx="174">
                  <c:v>411.22</c:v>
                </c:pt>
                <c:pt idx="175">
                  <c:v>411</c:v>
                </c:pt>
                <c:pt idx="176">
                  <c:v>410.79</c:v>
                </c:pt>
                <c:pt idx="177">
                  <c:v>410.58</c:v>
                </c:pt>
                <c:pt idx="178">
                  <c:v>410.38</c:v>
                </c:pt>
                <c:pt idx="179">
                  <c:v>410.18</c:v>
                </c:pt>
                <c:pt idx="180">
                  <c:v>409.99</c:v>
                </c:pt>
                <c:pt idx="181">
                  <c:v>409.8</c:v>
                </c:pt>
                <c:pt idx="182">
                  <c:v>409.62</c:v>
                </c:pt>
                <c:pt idx="183">
                  <c:v>409.44</c:v>
                </c:pt>
                <c:pt idx="184">
                  <c:v>409.26</c:v>
                </c:pt>
                <c:pt idx="185">
                  <c:v>409.09</c:v>
                </c:pt>
                <c:pt idx="186">
                  <c:v>408.92</c:v>
                </c:pt>
                <c:pt idx="187">
                  <c:v>408.76</c:v>
                </c:pt>
                <c:pt idx="188">
                  <c:v>408.6</c:v>
                </c:pt>
                <c:pt idx="189">
                  <c:v>408.44</c:v>
                </c:pt>
                <c:pt idx="190">
                  <c:v>408.28</c:v>
                </c:pt>
                <c:pt idx="191">
                  <c:v>408.13</c:v>
                </c:pt>
                <c:pt idx="192">
                  <c:v>407.98</c:v>
                </c:pt>
                <c:pt idx="193">
                  <c:v>407.84</c:v>
                </c:pt>
                <c:pt idx="194">
                  <c:v>407.69</c:v>
                </c:pt>
                <c:pt idx="195">
                  <c:v>407.55</c:v>
                </c:pt>
                <c:pt idx="196">
                  <c:v>407.41</c:v>
                </c:pt>
                <c:pt idx="197">
                  <c:v>407.27</c:v>
                </c:pt>
                <c:pt idx="198">
                  <c:v>407.13</c:v>
                </c:pt>
                <c:pt idx="199">
                  <c:v>407</c:v>
                </c:pt>
                <c:pt idx="200">
                  <c:v>406.87</c:v>
                </c:pt>
                <c:pt idx="201">
                  <c:v>406.74</c:v>
                </c:pt>
                <c:pt idx="202">
                  <c:v>406.61</c:v>
                </c:pt>
                <c:pt idx="203">
                  <c:v>406.48</c:v>
                </c:pt>
                <c:pt idx="204">
                  <c:v>406.35</c:v>
                </c:pt>
                <c:pt idx="205">
                  <c:v>406.23</c:v>
                </c:pt>
                <c:pt idx="206">
                  <c:v>406.1</c:v>
                </c:pt>
                <c:pt idx="207">
                  <c:v>405.98</c:v>
                </c:pt>
                <c:pt idx="208">
                  <c:v>405.86</c:v>
                </c:pt>
                <c:pt idx="209">
                  <c:v>405.74</c:v>
                </c:pt>
                <c:pt idx="210">
                  <c:v>405.62</c:v>
                </c:pt>
                <c:pt idx="211">
                  <c:v>405.5</c:v>
                </c:pt>
                <c:pt idx="212">
                  <c:v>405.38</c:v>
                </c:pt>
                <c:pt idx="213">
                  <c:v>405.26</c:v>
                </c:pt>
                <c:pt idx="214">
                  <c:v>405.14</c:v>
                </c:pt>
                <c:pt idx="215">
                  <c:v>405.02</c:v>
                </c:pt>
                <c:pt idx="216">
                  <c:v>404.9</c:v>
                </c:pt>
                <c:pt idx="217">
                  <c:v>404.79</c:v>
                </c:pt>
                <c:pt idx="218">
                  <c:v>404.67</c:v>
                </c:pt>
                <c:pt idx="219">
                  <c:v>404.55</c:v>
                </c:pt>
                <c:pt idx="220">
                  <c:v>404.44</c:v>
                </c:pt>
                <c:pt idx="221">
                  <c:v>404.32</c:v>
                </c:pt>
                <c:pt idx="222">
                  <c:v>404.2</c:v>
                </c:pt>
                <c:pt idx="223">
                  <c:v>404.09</c:v>
                </c:pt>
                <c:pt idx="224">
                  <c:v>403.97</c:v>
                </c:pt>
                <c:pt idx="225">
                  <c:v>403.85</c:v>
                </c:pt>
                <c:pt idx="226">
                  <c:v>403.74</c:v>
                </c:pt>
                <c:pt idx="227">
                  <c:v>403.62</c:v>
                </c:pt>
                <c:pt idx="228">
                  <c:v>403.5</c:v>
                </c:pt>
                <c:pt idx="229">
                  <c:v>403.38</c:v>
                </c:pt>
                <c:pt idx="230">
                  <c:v>403.27</c:v>
                </c:pt>
                <c:pt idx="231">
                  <c:v>403.15</c:v>
                </c:pt>
                <c:pt idx="232">
                  <c:v>403.03</c:v>
                </c:pt>
                <c:pt idx="233">
                  <c:v>402.91</c:v>
                </c:pt>
                <c:pt idx="234">
                  <c:v>402.8</c:v>
                </c:pt>
                <c:pt idx="235">
                  <c:v>402.68</c:v>
                </c:pt>
                <c:pt idx="236">
                  <c:v>402.56</c:v>
                </c:pt>
                <c:pt idx="237">
                  <c:v>402.44</c:v>
                </c:pt>
                <c:pt idx="238">
                  <c:v>402.32</c:v>
                </c:pt>
                <c:pt idx="239">
                  <c:v>402.2</c:v>
                </c:pt>
                <c:pt idx="240">
                  <c:v>402.08</c:v>
                </c:pt>
                <c:pt idx="241">
                  <c:v>401.96</c:v>
                </c:pt>
                <c:pt idx="242">
                  <c:v>401.84</c:v>
                </c:pt>
                <c:pt idx="243">
                  <c:v>401.72</c:v>
                </c:pt>
                <c:pt idx="244">
                  <c:v>401.6</c:v>
                </c:pt>
                <c:pt idx="245">
                  <c:v>401.48</c:v>
                </c:pt>
                <c:pt idx="246">
                  <c:v>401.36</c:v>
                </c:pt>
                <c:pt idx="247">
                  <c:v>401.24</c:v>
                </c:pt>
                <c:pt idx="248">
                  <c:v>401.12</c:v>
                </c:pt>
                <c:pt idx="249">
                  <c:v>401</c:v>
                </c:pt>
                <c:pt idx="250">
                  <c:v>400.88</c:v>
                </c:pt>
                <c:pt idx="251">
                  <c:v>400.76</c:v>
                </c:pt>
                <c:pt idx="252">
                  <c:v>400.64</c:v>
                </c:pt>
                <c:pt idx="253">
                  <c:v>400.52</c:v>
                </c:pt>
                <c:pt idx="254">
                  <c:v>400.4</c:v>
                </c:pt>
                <c:pt idx="255">
                  <c:v>400.28</c:v>
                </c:pt>
                <c:pt idx="256">
                  <c:v>400.17</c:v>
                </c:pt>
                <c:pt idx="257">
                  <c:v>400.05</c:v>
                </c:pt>
                <c:pt idx="258">
                  <c:v>399.93</c:v>
                </c:pt>
                <c:pt idx="259">
                  <c:v>399.82</c:v>
                </c:pt>
                <c:pt idx="260">
                  <c:v>399.7</c:v>
                </c:pt>
                <c:pt idx="261">
                  <c:v>399.59</c:v>
                </c:pt>
                <c:pt idx="262">
                  <c:v>399.47</c:v>
                </c:pt>
                <c:pt idx="263">
                  <c:v>399.36</c:v>
                </c:pt>
                <c:pt idx="264">
                  <c:v>399.25</c:v>
                </c:pt>
                <c:pt idx="265">
                  <c:v>399.14</c:v>
                </c:pt>
                <c:pt idx="266">
                  <c:v>399.03</c:v>
                </c:pt>
                <c:pt idx="267">
                  <c:v>398.92</c:v>
                </c:pt>
                <c:pt idx="268">
                  <c:v>398.82</c:v>
                </c:pt>
                <c:pt idx="269">
                  <c:v>398.71</c:v>
                </c:pt>
                <c:pt idx="270">
                  <c:v>398.61</c:v>
                </c:pt>
                <c:pt idx="271">
                  <c:v>398.51</c:v>
                </c:pt>
                <c:pt idx="272">
                  <c:v>398.41</c:v>
                </c:pt>
                <c:pt idx="273">
                  <c:v>398.31</c:v>
                </c:pt>
                <c:pt idx="274">
                  <c:v>398.22</c:v>
                </c:pt>
                <c:pt idx="275">
                  <c:v>398.13</c:v>
                </c:pt>
                <c:pt idx="276">
                  <c:v>398.04</c:v>
                </c:pt>
                <c:pt idx="277">
                  <c:v>397.95</c:v>
                </c:pt>
                <c:pt idx="278">
                  <c:v>397.87</c:v>
                </c:pt>
                <c:pt idx="279">
                  <c:v>397.78</c:v>
                </c:pt>
                <c:pt idx="280">
                  <c:v>397.71</c:v>
                </c:pt>
                <c:pt idx="281">
                  <c:v>397.63</c:v>
                </c:pt>
                <c:pt idx="282">
                  <c:v>397.56</c:v>
                </c:pt>
                <c:pt idx="283">
                  <c:v>397.49</c:v>
                </c:pt>
                <c:pt idx="284">
                  <c:v>397.43</c:v>
                </c:pt>
                <c:pt idx="285">
                  <c:v>397.36</c:v>
                </c:pt>
                <c:pt idx="286">
                  <c:v>397.31</c:v>
                </c:pt>
                <c:pt idx="287">
                  <c:v>397.25</c:v>
                </c:pt>
                <c:pt idx="288">
                  <c:v>397.21</c:v>
                </c:pt>
                <c:pt idx="289">
                  <c:v>397.16</c:v>
                </c:pt>
                <c:pt idx="290">
                  <c:v>397.12</c:v>
                </c:pt>
                <c:pt idx="291">
                  <c:v>397.09</c:v>
                </c:pt>
                <c:pt idx="292">
                  <c:v>397.06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BFA9-4820-9A58-8E4D079076DE}"/>
            </c:ext>
          </c:extLst>
        </c:ser>
        <c:ser>
          <c:idx val="6"/>
          <c:order val="5"/>
          <c:tx>
            <c:v>OFE Copper alloy</c:v>
          </c:tx>
          <c:spPr>
            <a:ln w="2222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'CopperC10100 RRR30'!$A$2:$A$294</c:f>
              <c:numCache>
                <c:formatCode>General</c:formatCode>
                <c:ptCount val="29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</c:numCache>
            </c:numRef>
          </c:xVal>
          <c:yVal>
            <c:numRef>
              <c:f>'CopperC10100 RRR30'!$C$2:$C$294</c:f>
              <c:numCache>
                <c:formatCode>0.00E+00</c:formatCode>
                <c:ptCount val="293"/>
                <c:pt idx="0">
                  <c:v>50.54</c:v>
                </c:pt>
                <c:pt idx="1">
                  <c:v>90.875</c:v>
                </c:pt>
                <c:pt idx="2">
                  <c:v>133.16</c:v>
                </c:pt>
                <c:pt idx="3">
                  <c:v>177.01</c:v>
                </c:pt>
                <c:pt idx="4">
                  <c:v>222.04</c:v>
                </c:pt>
                <c:pt idx="5">
                  <c:v>267.91000000000003</c:v>
                </c:pt>
                <c:pt idx="6">
                  <c:v>314.27999999999997</c:v>
                </c:pt>
                <c:pt idx="7">
                  <c:v>360.82</c:v>
                </c:pt>
                <c:pt idx="8">
                  <c:v>407.24</c:v>
                </c:pt>
                <c:pt idx="9">
                  <c:v>453.24</c:v>
                </c:pt>
                <c:pt idx="10">
                  <c:v>498.56</c:v>
                </c:pt>
                <c:pt idx="11">
                  <c:v>542.94000000000005</c:v>
                </c:pt>
                <c:pt idx="12">
                  <c:v>586.14</c:v>
                </c:pt>
                <c:pt idx="13">
                  <c:v>627.95000000000005</c:v>
                </c:pt>
                <c:pt idx="14">
                  <c:v>668.16</c:v>
                </c:pt>
                <c:pt idx="15">
                  <c:v>706.58</c:v>
                </c:pt>
                <c:pt idx="16">
                  <c:v>743.04</c:v>
                </c:pt>
                <c:pt idx="17">
                  <c:v>777.4</c:v>
                </c:pt>
                <c:pt idx="18">
                  <c:v>809.51</c:v>
                </c:pt>
                <c:pt idx="19">
                  <c:v>839.26</c:v>
                </c:pt>
                <c:pt idx="20">
                  <c:v>866.54</c:v>
                </c:pt>
                <c:pt idx="21">
                  <c:v>891.27</c:v>
                </c:pt>
                <c:pt idx="22">
                  <c:v>913.37</c:v>
                </c:pt>
                <c:pt idx="23">
                  <c:v>932.8</c:v>
                </c:pt>
                <c:pt idx="24">
                  <c:v>949.53</c:v>
                </c:pt>
                <c:pt idx="25">
                  <c:v>963.52</c:v>
                </c:pt>
                <c:pt idx="26">
                  <c:v>974.79</c:v>
                </c:pt>
                <c:pt idx="27">
                  <c:v>983.34</c:v>
                </c:pt>
                <c:pt idx="28">
                  <c:v>989.2</c:v>
                </c:pt>
                <c:pt idx="29">
                  <c:v>992.44</c:v>
                </c:pt>
                <c:pt idx="30">
                  <c:v>993.1</c:v>
                </c:pt>
                <c:pt idx="31">
                  <c:v>991.28</c:v>
                </c:pt>
                <c:pt idx="32">
                  <c:v>987.07</c:v>
                </c:pt>
                <c:pt idx="33">
                  <c:v>980.59</c:v>
                </c:pt>
                <c:pt idx="34">
                  <c:v>971.97</c:v>
                </c:pt>
                <c:pt idx="35">
                  <c:v>961.35</c:v>
                </c:pt>
                <c:pt idx="36">
                  <c:v>948.92</c:v>
                </c:pt>
                <c:pt idx="37">
                  <c:v>934.84</c:v>
                </c:pt>
                <c:pt idx="38">
                  <c:v>919.32</c:v>
                </c:pt>
                <c:pt idx="39">
                  <c:v>902.58</c:v>
                </c:pt>
                <c:pt idx="40">
                  <c:v>882.42</c:v>
                </c:pt>
                <c:pt idx="41">
                  <c:v>863.28</c:v>
                </c:pt>
                <c:pt idx="42">
                  <c:v>844.65</c:v>
                </c:pt>
                <c:pt idx="43">
                  <c:v>826.53</c:v>
                </c:pt>
                <c:pt idx="44">
                  <c:v>808.9</c:v>
                </c:pt>
                <c:pt idx="45">
                  <c:v>791.76</c:v>
                </c:pt>
                <c:pt idx="46">
                  <c:v>775.11</c:v>
                </c:pt>
                <c:pt idx="47">
                  <c:v>758.94</c:v>
                </c:pt>
                <c:pt idx="48">
                  <c:v>743.24</c:v>
                </c:pt>
                <c:pt idx="49">
                  <c:v>728.01</c:v>
                </c:pt>
                <c:pt idx="50">
                  <c:v>713.24</c:v>
                </c:pt>
                <c:pt idx="51">
                  <c:v>698.93</c:v>
                </c:pt>
                <c:pt idx="52">
                  <c:v>685.07</c:v>
                </c:pt>
                <c:pt idx="53">
                  <c:v>671.66</c:v>
                </c:pt>
                <c:pt idx="54">
                  <c:v>658.68</c:v>
                </c:pt>
                <c:pt idx="55">
                  <c:v>646.14</c:v>
                </c:pt>
                <c:pt idx="56">
                  <c:v>634.03</c:v>
                </c:pt>
                <c:pt idx="57">
                  <c:v>622.34</c:v>
                </c:pt>
                <c:pt idx="58">
                  <c:v>611.07000000000005</c:v>
                </c:pt>
                <c:pt idx="59">
                  <c:v>600.20000000000005</c:v>
                </c:pt>
                <c:pt idx="60">
                  <c:v>589.75</c:v>
                </c:pt>
                <c:pt idx="61">
                  <c:v>579.69000000000005</c:v>
                </c:pt>
                <c:pt idx="62">
                  <c:v>570.03</c:v>
                </c:pt>
                <c:pt idx="63">
                  <c:v>560.76</c:v>
                </c:pt>
                <c:pt idx="64">
                  <c:v>551.87</c:v>
                </c:pt>
                <c:pt idx="65">
                  <c:v>543.35</c:v>
                </c:pt>
                <c:pt idx="66">
                  <c:v>535.21</c:v>
                </c:pt>
                <c:pt idx="67">
                  <c:v>527.42999999999995</c:v>
                </c:pt>
                <c:pt idx="68">
                  <c:v>520.02</c:v>
                </c:pt>
                <c:pt idx="69">
                  <c:v>512.96</c:v>
                </c:pt>
                <c:pt idx="70">
                  <c:v>506.9</c:v>
                </c:pt>
                <c:pt idx="71">
                  <c:v>501.21</c:v>
                </c:pt>
                <c:pt idx="72">
                  <c:v>495.81</c:v>
                </c:pt>
                <c:pt idx="73">
                  <c:v>490.67</c:v>
                </c:pt>
                <c:pt idx="74">
                  <c:v>485.78</c:v>
                </c:pt>
                <c:pt idx="75">
                  <c:v>481.15</c:v>
                </c:pt>
                <c:pt idx="76">
                  <c:v>476.75</c:v>
                </c:pt>
                <c:pt idx="77">
                  <c:v>472.58</c:v>
                </c:pt>
                <c:pt idx="78">
                  <c:v>468.62</c:v>
                </c:pt>
                <c:pt idx="79">
                  <c:v>464.87</c:v>
                </c:pt>
                <c:pt idx="80">
                  <c:v>461.32</c:v>
                </c:pt>
                <c:pt idx="81">
                  <c:v>457.96</c:v>
                </c:pt>
                <c:pt idx="82">
                  <c:v>454.78</c:v>
                </c:pt>
                <c:pt idx="83">
                  <c:v>451.77</c:v>
                </c:pt>
                <c:pt idx="84">
                  <c:v>448.92</c:v>
                </c:pt>
                <c:pt idx="85">
                  <c:v>446.23</c:v>
                </c:pt>
                <c:pt idx="86">
                  <c:v>443.69</c:v>
                </c:pt>
                <c:pt idx="87">
                  <c:v>441.29</c:v>
                </c:pt>
                <c:pt idx="88">
                  <c:v>439.02</c:v>
                </c:pt>
                <c:pt idx="89">
                  <c:v>436.87</c:v>
                </c:pt>
                <c:pt idx="90">
                  <c:v>434.84</c:v>
                </c:pt>
                <c:pt idx="91">
                  <c:v>432.93</c:v>
                </c:pt>
                <c:pt idx="92">
                  <c:v>431.12</c:v>
                </c:pt>
                <c:pt idx="93">
                  <c:v>429.4</c:v>
                </c:pt>
                <c:pt idx="94">
                  <c:v>427.78</c:v>
                </c:pt>
                <c:pt idx="95">
                  <c:v>426.25</c:v>
                </c:pt>
                <c:pt idx="96">
                  <c:v>424.8</c:v>
                </c:pt>
                <c:pt idx="97">
                  <c:v>423.42</c:v>
                </c:pt>
                <c:pt idx="98">
                  <c:v>422.11</c:v>
                </c:pt>
                <c:pt idx="99">
                  <c:v>420.87</c:v>
                </c:pt>
                <c:pt idx="100">
                  <c:v>420.06</c:v>
                </c:pt>
                <c:pt idx="101">
                  <c:v>419.37</c:v>
                </c:pt>
                <c:pt idx="102">
                  <c:v>418.7</c:v>
                </c:pt>
                <c:pt idx="103">
                  <c:v>418.03</c:v>
                </c:pt>
                <c:pt idx="104">
                  <c:v>417.37</c:v>
                </c:pt>
                <c:pt idx="105">
                  <c:v>416.72</c:v>
                </c:pt>
                <c:pt idx="106">
                  <c:v>416.09</c:v>
                </c:pt>
                <c:pt idx="107">
                  <c:v>415.46</c:v>
                </c:pt>
                <c:pt idx="108">
                  <c:v>414.84</c:v>
                </c:pt>
                <c:pt idx="109">
                  <c:v>414.24</c:v>
                </c:pt>
                <c:pt idx="110">
                  <c:v>413.64</c:v>
                </c:pt>
                <c:pt idx="111">
                  <c:v>413.05</c:v>
                </c:pt>
                <c:pt idx="112">
                  <c:v>412.47</c:v>
                </c:pt>
                <c:pt idx="113">
                  <c:v>411.9</c:v>
                </c:pt>
                <c:pt idx="114">
                  <c:v>411.34</c:v>
                </c:pt>
                <c:pt idx="115">
                  <c:v>410.79</c:v>
                </c:pt>
                <c:pt idx="116">
                  <c:v>410.24</c:v>
                </c:pt>
                <c:pt idx="117">
                  <c:v>409.71</c:v>
                </c:pt>
                <c:pt idx="118">
                  <c:v>409.19</c:v>
                </c:pt>
                <c:pt idx="119">
                  <c:v>408.67</c:v>
                </c:pt>
                <c:pt idx="120">
                  <c:v>408.17</c:v>
                </c:pt>
                <c:pt idx="121">
                  <c:v>407.67</c:v>
                </c:pt>
                <c:pt idx="122">
                  <c:v>407.18</c:v>
                </c:pt>
                <c:pt idx="123">
                  <c:v>406.7</c:v>
                </c:pt>
                <c:pt idx="124">
                  <c:v>406.23</c:v>
                </c:pt>
                <c:pt idx="125">
                  <c:v>405.76</c:v>
                </c:pt>
                <c:pt idx="126">
                  <c:v>405.31</c:v>
                </c:pt>
                <c:pt idx="127">
                  <c:v>404.86</c:v>
                </c:pt>
                <c:pt idx="128">
                  <c:v>404.42</c:v>
                </c:pt>
                <c:pt idx="129">
                  <c:v>403.99</c:v>
                </c:pt>
                <c:pt idx="130">
                  <c:v>403.57</c:v>
                </c:pt>
                <c:pt idx="131">
                  <c:v>403.15</c:v>
                </c:pt>
                <c:pt idx="132">
                  <c:v>402.75</c:v>
                </c:pt>
                <c:pt idx="133">
                  <c:v>402.35</c:v>
                </c:pt>
                <c:pt idx="134">
                  <c:v>401.96</c:v>
                </c:pt>
                <c:pt idx="135">
                  <c:v>401.57</c:v>
                </c:pt>
                <c:pt idx="136">
                  <c:v>401.2</c:v>
                </c:pt>
                <c:pt idx="137">
                  <c:v>400.83</c:v>
                </c:pt>
                <c:pt idx="138">
                  <c:v>400.47</c:v>
                </c:pt>
                <c:pt idx="139">
                  <c:v>400.12</c:v>
                </c:pt>
                <c:pt idx="140">
                  <c:v>399.77</c:v>
                </c:pt>
                <c:pt idx="141">
                  <c:v>399.43</c:v>
                </c:pt>
                <c:pt idx="142">
                  <c:v>399.1</c:v>
                </c:pt>
                <c:pt idx="143">
                  <c:v>398.77</c:v>
                </c:pt>
                <c:pt idx="144">
                  <c:v>398.46</c:v>
                </c:pt>
                <c:pt idx="145">
                  <c:v>398.15</c:v>
                </c:pt>
                <c:pt idx="146">
                  <c:v>397.84</c:v>
                </c:pt>
                <c:pt idx="147">
                  <c:v>397.55</c:v>
                </c:pt>
                <c:pt idx="148">
                  <c:v>397.26</c:v>
                </c:pt>
                <c:pt idx="149">
                  <c:v>396.97</c:v>
                </c:pt>
                <c:pt idx="150">
                  <c:v>396.69</c:v>
                </c:pt>
                <c:pt idx="151">
                  <c:v>396.42</c:v>
                </c:pt>
                <c:pt idx="152">
                  <c:v>396.16</c:v>
                </c:pt>
                <c:pt idx="153">
                  <c:v>395.9</c:v>
                </c:pt>
                <c:pt idx="154">
                  <c:v>395.65</c:v>
                </c:pt>
                <c:pt idx="155">
                  <c:v>395.4</c:v>
                </c:pt>
                <c:pt idx="156">
                  <c:v>395.16</c:v>
                </c:pt>
                <c:pt idx="157">
                  <c:v>394.93</c:v>
                </c:pt>
                <c:pt idx="158">
                  <c:v>394.7</c:v>
                </c:pt>
                <c:pt idx="159">
                  <c:v>394.48</c:v>
                </c:pt>
                <c:pt idx="160">
                  <c:v>394.27</c:v>
                </c:pt>
                <c:pt idx="161">
                  <c:v>394.05</c:v>
                </c:pt>
                <c:pt idx="162">
                  <c:v>393.85</c:v>
                </c:pt>
                <c:pt idx="163">
                  <c:v>393.65</c:v>
                </c:pt>
                <c:pt idx="164">
                  <c:v>393.46</c:v>
                </c:pt>
                <c:pt idx="165">
                  <c:v>393.27</c:v>
                </c:pt>
                <c:pt idx="166">
                  <c:v>393.09</c:v>
                </c:pt>
                <c:pt idx="167">
                  <c:v>392.91</c:v>
                </c:pt>
                <c:pt idx="168">
                  <c:v>392.74</c:v>
                </c:pt>
                <c:pt idx="169">
                  <c:v>392.57</c:v>
                </c:pt>
                <c:pt idx="170">
                  <c:v>392.41</c:v>
                </c:pt>
                <c:pt idx="171">
                  <c:v>392.25</c:v>
                </c:pt>
                <c:pt idx="172">
                  <c:v>392.1</c:v>
                </c:pt>
                <c:pt idx="173">
                  <c:v>391.95</c:v>
                </c:pt>
                <c:pt idx="174">
                  <c:v>391.81</c:v>
                </c:pt>
                <c:pt idx="175">
                  <c:v>391.67</c:v>
                </c:pt>
                <c:pt idx="176">
                  <c:v>391.53</c:v>
                </c:pt>
                <c:pt idx="177">
                  <c:v>391.4</c:v>
                </c:pt>
                <c:pt idx="178">
                  <c:v>391.28</c:v>
                </c:pt>
                <c:pt idx="179">
                  <c:v>391.16</c:v>
                </c:pt>
                <c:pt idx="180">
                  <c:v>391.04</c:v>
                </c:pt>
                <c:pt idx="181">
                  <c:v>390.93</c:v>
                </c:pt>
                <c:pt idx="182">
                  <c:v>390.82</c:v>
                </c:pt>
                <c:pt idx="183">
                  <c:v>390.72</c:v>
                </c:pt>
                <c:pt idx="184">
                  <c:v>390.62</c:v>
                </c:pt>
                <c:pt idx="185">
                  <c:v>390.52</c:v>
                </c:pt>
                <c:pt idx="186">
                  <c:v>390.43</c:v>
                </c:pt>
                <c:pt idx="187">
                  <c:v>390.34</c:v>
                </c:pt>
                <c:pt idx="188">
                  <c:v>390.26</c:v>
                </c:pt>
                <c:pt idx="189">
                  <c:v>390.18</c:v>
                </c:pt>
                <c:pt idx="190">
                  <c:v>390.1</c:v>
                </c:pt>
                <c:pt idx="191">
                  <c:v>390.02</c:v>
                </c:pt>
                <c:pt idx="192">
                  <c:v>389.95</c:v>
                </c:pt>
                <c:pt idx="193">
                  <c:v>389.88</c:v>
                </c:pt>
                <c:pt idx="194">
                  <c:v>389.82</c:v>
                </c:pt>
                <c:pt idx="195">
                  <c:v>389.76</c:v>
                </c:pt>
                <c:pt idx="196">
                  <c:v>389.7</c:v>
                </c:pt>
                <c:pt idx="197">
                  <c:v>389.65</c:v>
                </c:pt>
                <c:pt idx="198">
                  <c:v>389.59</c:v>
                </c:pt>
                <c:pt idx="199">
                  <c:v>389.54</c:v>
                </c:pt>
                <c:pt idx="200">
                  <c:v>389.5</c:v>
                </c:pt>
                <c:pt idx="201">
                  <c:v>389.45</c:v>
                </c:pt>
                <c:pt idx="202">
                  <c:v>389.41</c:v>
                </c:pt>
                <c:pt idx="203">
                  <c:v>389.37</c:v>
                </c:pt>
                <c:pt idx="204">
                  <c:v>389.33</c:v>
                </c:pt>
                <c:pt idx="205">
                  <c:v>389.3</c:v>
                </c:pt>
                <c:pt idx="206">
                  <c:v>389.27</c:v>
                </c:pt>
                <c:pt idx="207">
                  <c:v>389.24</c:v>
                </c:pt>
                <c:pt idx="208">
                  <c:v>389.21</c:v>
                </c:pt>
                <c:pt idx="209">
                  <c:v>389.18</c:v>
                </c:pt>
                <c:pt idx="210">
                  <c:v>389.16</c:v>
                </c:pt>
                <c:pt idx="211">
                  <c:v>389.14</c:v>
                </c:pt>
                <c:pt idx="212">
                  <c:v>389.12</c:v>
                </c:pt>
                <c:pt idx="213">
                  <c:v>389.1</c:v>
                </c:pt>
                <c:pt idx="214">
                  <c:v>389.08</c:v>
                </c:pt>
                <c:pt idx="215">
                  <c:v>389.07</c:v>
                </c:pt>
                <c:pt idx="216">
                  <c:v>389.06</c:v>
                </c:pt>
                <c:pt idx="217">
                  <c:v>389.04</c:v>
                </c:pt>
                <c:pt idx="218">
                  <c:v>389.03</c:v>
                </c:pt>
                <c:pt idx="219">
                  <c:v>389.02</c:v>
                </c:pt>
                <c:pt idx="220">
                  <c:v>389.02</c:v>
                </c:pt>
                <c:pt idx="221">
                  <c:v>389.01</c:v>
                </c:pt>
                <c:pt idx="222">
                  <c:v>389</c:v>
                </c:pt>
                <c:pt idx="223">
                  <c:v>389</c:v>
                </c:pt>
                <c:pt idx="224">
                  <c:v>388.99</c:v>
                </c:pt>
                <c:pt idx="225">
                  <c:v>388.99</c:v>
                </c:pt>
                <c:pt idx="226">
                  <c:v>388.99</c:v>
                </c:pt>
                <c:pt idx="227">
                  <c:v>388.99</c:v>
                </c:pt>
                <c:pt idx="228">
                  <c:v>388.99</c:v>
                </c:pt>
                <c:pt idx="229">
                  <c:v>388.99</c:v>
                </c:pt>
                <c:pt idx="230">
                  <c:v>388.99</c:v>
                </c:pt>
                <c:pt idx="231">
                  <c:v>388.99</c:v>
                </c:pt>
                <c:pt idx="232">
                  <c:v>388.99</c:v>
                </c:pt>
                <c:pt idx="233">
                  <c:v>388.99</c:v>
                </c:pt>
                <c:pt idx="234">
                  <c:v>388.99</c:v>
                </c:pt>
                <c:pt idx="235">
                  <c:v>388.99</c:v>
                </c:pt>
                <c:pt idx="236">
                  <c:v>388.99</c:v>
                </c:pt>
                <c:pt idx="237">
                  <c:v>388.99</c:v>
                </c:pt>
                <c:pt idx="238">
                  <c:v>388.99</c:v>
                </c:pt>
                <c:pt idx="239">
                  <c:v>388.99</c:v>
                </c:pt>
                <c:pt idx="240">
                  <c:v>388.99</c:v>
                </c:pt>
                <c:pt idx="241">
                  <c:v>388.99</c:v>
                </c:pt>
                <c:pt idx="242">
                  <c:v>388.99</c:v>
                </c:pt>
                <c:pt idx="243">
                  <c:v>388.99</c:v>
                </c:pt>
                <c:pt idx="244">
                  <c:v>388.99</c:v>
                </c:pt>
                <c:pt idx="245">
                  <c:v>388.99</c:v>
                </c:pt>
                <c:pt idx="246">
                  <c:v>388.99</c:v>
                </c:pt>
                <c:pt idx="247">
                  <c:v>388.98</c:v>
                </c:pt>
                <c:pt idx="248">
                  <c:v>388.98</c:v>
                </c:pt>
                <c:pt idx="249">
                  <c:v>388.97</c:v>
                </c:pt>
                <c:pt idx="250">
                  <c:v>388.96</c:v>
                </c:pt>
                <c:pt idx="251">
                  <c:v>388.96</c:v>
                </c:pt>
                <c:pt idx="252">
                  <c:v>388.95</c:v>
                </c:pt>
                <c:pt idx="253">
                  <c:v>388.94</c:v>
                </c:pt>
                <c:pt idx="254">
                  <c:v>388.93</c:v>
                </c:pt>
                <c:pt idx="255">
                  <c:v>388.91</c:v>
                </c:pt>
                <c:pt idx="256">
                  <c:v>388.9</c:v>
                </c:pt>
                <c:pt idx="257">
                  <c:v>388.88</c:v>
                </c:pt>
                <c:pt idx="258">
                  <c:v>388.86</c:v>
                </c:pt>
                <c:pt idx="259">
                  <c:v>388.84</c:v>
                </c:pt>
                <c:pt idx="260">
                  <c:v>388.82</c:v>
                </c:pt>
                <c:pt idx="261">
                  <c:v>388.8</c:v>
                </c:pt>
                <c:pt idx="262">
                  <c:v>388.77</c:v>
                </c:pt>
                <c:pt idx="263">
                  <c:v>388.75</c:v>
                </c:pt>
                <c:pt idx="264">
                  <c:v>388.72</c:v>
                </c:pt>
                <c:pt idx="265">
                  <c:v>388.69</c:v>
                </c:pt>
                <c:pt idx="266">
                  <c:v>388.65</c:v>
                </c:pt>
                <c:pt idx="267">
                  <c:v>388.61</c:v>
                </c:pt>
                <c:pt idx="268">
                  <c:v>388.58</c:v>
                </c:pt>
                <c:pt idx="269">
                  <c:v>388.53</c:v>
                </c:pt>
                <c:pt idx="270">
                  <c:v>388.49</c:v>
                </c:pt>
                <c:pt idx="271">
                  <c:v>388.44</c:v>
                </c:pt>
                <c:pt idx="272">
                  <c:v>388.4</c:v>
                </c:pt>
                <c:pt idx="273">
                  <c:v>388.34</c:v>
                </c:pt>
                <c:pt idx="274">
                  <c:v>388.29</c:v>
                </c:pt>
                <c:pt idx="275">
                  <c:v>388.23</c:v>
                </c:pt>
                <c:pt idx="276">
                  <c:v>388.17</c:v>
                </c:pt>
                <c:pt idx="277">
                  <c:v>388.11</c:v>
                </c:pt>
                <c:pt idx="278">
                  <c:v>388.04</c:v>
                </c:pt>
                <c:pt idx="279">
                  <c:v>387.97</c:v>
                </c:pt>
                <c:pt idx="280">
                  <c:v>387.89</c:v>
                </c:pt>
                <c:pt idx="281">
                  <c:v>387.82</c:v>
                </c:pt>
                <c:pt idx="282">
                  <c:v>387.74</c:v>
                </c:pt>
                <c:pt idx="283">
                  <c:v>387.65</c:v>
                </c:pt>
                <c:pt idx="284">
                  <c:v>387.56</c:v>
                </c:pt>
                <c:pt idx="285">
                  <c:v>387.47</c:v>
                </c:pt>
                <c:pt idx="286">
                  <c:v>387.38</c:v>
                </c:pt>
                <c:pt idx="287">
                  <c:v>387.28</c:v>
                </c:pt>
                <c:pt idx="288">
                  <c:v>387.17</c:v>
                </c:pt>
                <c:pt idx="289">
                  <c:v>387.07</c:v>
                </c:pt>
                <c:pt idx="290">
                  <c:v>386.96</c:v>
                </c:pt>
                <c:pt idx="291">
                  <c:v>386.84</c:v>
                </c:pt>
                <c:pt idx="292">
                  <c:v>386.72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BFA9-4820-9A58-8E4D079076DE}"/>
            </c:ext>
          </c:extLst>
        </c:ser>
        <c:ser>
          <c:idx val="0"/>
          <c:order val="6"/>
          <c:tx>
            <c:v>Aluminium Alloy 1050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'alu ANSYS'!$A$3:$A$7</c:f>
              <c:numCache>
                <c:formatCode>General</c:formatCode>
                <c:ptCount val="5"/>
                <c:pt idx="0">
                  <c:v>13.38</c:v>
                </c:pt>
                <c:pt idx="1">
                  <c:v>32.28</c:v>
                </c:pt>
                <c:pt idx="2">
                  <c:v>49.4</c:v>
                </c:pt>
                <c:pt idx="3">
                  <c:v>59</c:v>
                </c:pt>
                <c:pt idx="4">
                  <c:v>66.5</c:v>
                </c:pt>
              </c:numCache>
            </c:numRef>
          </c:xVal>
          <c:yVal>
            <c:numRef>
              <c:f>'alu ANSYS'!$B$3:$B$7</c:f>
              <c:numCache>
                <c:formatCode>General</c:formatCode>
                <c:ptCount val="5"/>
                <c:pt idx="0">
                  <c:v>311</c:v>
                </c:pt>
                <c:pt idx="1">
                  <c:v>409</c:v>
                </c:pt>
                <c:pt idx="2">
                  <c:v>480</c:v>
                </c:pt>
                <c:pt idx="3">
                  <c:v>485</c:v>
                </c:pt>
                <c:pt idx="4">
                  <c:v>456.6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BFA9-4820-9A58-8E4D079076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7223864"/>
        <c:axId val="897222688"/>
      </c:scatterChart>
      <c:valAx>
        <c:axId val="897223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Temperature (K)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7222688"/>
        <c:crosses val="autoZero"/>
        <c:crossBetween val="midCat"/>
      </c:valAx>
      <c:valAx>
        <c:axId val="897222688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1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Thermal conductivity (W/</a:t>
                </a:r>
                <a:r>
                  <a:rPr lang="fr-FR" cap="none"/>
                  <a:t>m</a:t>
                </a:r>
                <a:r>
                  <a:rPr lang="fr-FR"/>
                  <a:t>.K)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72238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5">
          <a:lumMod val="60000"/>
          <a:lumOff val="40000"/>
        </a:schemeClr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Sheet1!$A$1</c:f>
              <c:strCache>
                <c:ptCount val="1"/>
                <c:pt idx="0">
                  <c:v>Constant contact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Sheet1!$A$3:$A$6</c:f>
              <c:numCache>
                <c:formatCode>0.00E+00</c:formatCode>
                <c:ptCount val="4"/>
                <c:pt idx="0">
                  <c:v>9.9999999999999995E-8</c:v>
                </c:pt>
                <c:pt idx="1">
                  <c:v>9.9999999999999995E-7</c:v>
                </c:pt>
                <c:pt idx="2">
                  <c:v>1.0000000000000001E-5</c:v>
                </c:pt>
                <c:pt idx="3">
                  <c:v>1E-4</c:v>
                </c:pt>
              </c:numCache>
            </c:numRef>
          </c:xVal>
          <c:yVal>
            <c:numRef>
              <c:f>Sheet1!$C$3:$C$6</c:f>
              <c:numCache>
                <c:formatCode>General</c:formatCode>
                <c:ptCount val="4"/>
                <c:pt idx="0">
                  <c:v>4.0000000000000036E-2</c:v>
                </c:pt>
                <c:pt idx="1">
                  <c:v>0.43000000000000016</c:v>
                </c:pt>
                <c:pt idx="2">
                  <c:v>3.38</c:v>
                </c:pt>
                <c:pt idx="3">
                  <c:v>10.58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8EC-4FB1-84C6-B883A2AD71B4}"/>
            </c:ext>
          </c:extLst>
        </c:ser>
        <c:ser>
          <c:idx val="1"/>
          <c:order val="1"/>
          <c:tx>
            <c:strRef>
              <c:f>Sheet1!$A$8</c:f>
              <c:strCache>
                <c:ptCount val="1"/>
                <c:pt idx="0">
                  <c:v>4 contacts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Sheet1!$A$10:$A$13</c:f>
              <c:numCache>
                <c:formatCode>0.00E+00</c:formatCode>
                <c:ptCount val="4"/>
                <c:pt idx="0">
                  <c:v>0.01</c:v>
                </c:pt>
                <c:pt idx="1">
                  <c:v>1E-3</c:v>
                </c:pt>
                <c:pt idx="2">
                  <c:v>1E-4</c:v>
                </c:pt>
                <c:pt idx="3">
                  <c:v>1.0000000000000001E-5</c:v>
                </c:pt>
              </c:numCache>
            </c:numRef>
          </c:xVal>
          <c:yVal>
            <c:numRef>
              <c:f>Sheet1!$C$10:$C$13</c:f>
              <c:numCache>
                <c:formatCode>General</c:formatCode>
                <c:ptCount val="4"/>
                <c:pt idx="0">
                  <c:v>5.83</c:v>
                </c:pt>
                <c:pt idx="1">
                  <c:v>3.21</c:v>
                </c:pt>
                <c:pt idx="2">
                  <c:v>0.58000000000000007</c:v>
                </c:pt>
                <c:pt idx="3">
                  <c:v>6.0000000000000053E-2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8EC-4FB1-84C6-B883A2AD71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0369712"/>
        <c:axId val="730370368"/>
      </c:scatterChart>
      <c:valAx>
        <c:axId val="730369712"/>
        <c:scaling>
          <c:logBase val="10"/>
          <c:orientation val="minMax"/>
          <c:max val="0.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TCC (W/(mm2.K))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0370368"/>
        <c:crosses val="autoZero"/>
        <c:crossBetween val="midCat"/>
      </c:valAx>
      <c:valAx>
        <c:axId val="730370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 sz="1000" b="0" i="0" u="none" strike="noStrike" baseline="0">
                    <a:effectLst/>
                  </a:rPr>
                  <a:t>Δ</a:t>
                </a:r>
                <a:r>
                  <a:rPr lang="en-GB" sz="1000" b="0" i="0" u="none" strike="noStrike" baseline="0">
                    <a:effectLst/>
                  </a:rPr>
                  <a:t>Tmax (K)</a:t>
                </a:r>
                <a:r>
                  <a:rPr lang="en-GB" sz="1000" b="0" i="0" u="none" strike="noStrike" baseline="0"/>
                  <a:t> 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03697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'heat loads last simu'!$A$1</c:f>
              <c:strCache>
                <c:ptCount val="1"/>
                <c:pt idx="0">
                  <c:v>UP Short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'heat loads last simu'!$B$3:$B$14</c:f>
              <c:numCache>
                <c:formatCode>General</c:formatCode>
                <c:ptCount val="12"/>
                <c:pt idx="0">
                  <c:v>1E-3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</c:numCache>
            </c:numRef>
          </c:xVal>
          <c:yVal>
            <c:numRef>
              <c:f>'heat loads last simu'!$G$3:$G$14</c:f>
              <c:numCache>
                <c:formatCode>General</c:formatCode>
                <c:ptCount val="12"/>
                <c:pt idx="0">
                  <c:v>311.00577766425278</c:v>
                </c:pt>
                <c:pt idx="1">
                  <c:v>292.51615472953603</c:v>
                </c:pt>
                <c:pt idx="2">
                  <c:v>277.30626019322557</c:v>
                </c:pt>
                <c:pt idx="3">
                  <c:v>266.4409605862092</c:v>
                </c:pt>
                <c:pt idx="4">
                  <c:v>259.65261772392364</c:v>
                </c:pt>
                <c:pt idx="5">
                  <c:v>256.33507308256975</c:v>
                </c:pt>
                <c:pt idx="6">
                  <c:v>256.60176239065601</c:v>
                </c:pt>
                <c:pt idx="7">
                  <c:v>260.46392663052387</c:v>
                </c:pt>
                <c:pt idx="8">
                  <c:v>268.87794728215772</c:v>
                </c:pt>
                <c:pt idx="9">
                  <c:v>283.03303932629336</c:v>
                </c:pt>
                <c:pt idx="10">
                  <c:v>305.75154879490435</c:v>
                </c:pt>
                <c:pt idx="11">
                  <c:v>342.52403502826706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340-4F89-991E-0AFA7EB67BBF}"/>
            </c:ext>
          </c:extLst>
        </c:ser>
        <c:ser>
          <c:idx val="1"/>
          <c:order val="1"/>
          <c:tx>
            <c:strRef>
              <c:f>'heat loads last simu'!$A$16</c:f>
              <c:strCache>
                <c:ptCount val="1"/>
                <c:pt idx="0">
                  <c:v>UP Long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'heat loads last simu'!$B$18:$B$36</c:f>
              <c:numCache>
                <c:formatCode>General</c:formatCode>
                <c:ptCount val="19"/>
                <c:pt idx="0">
                  <c:v>1E-3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</c:numCache>
            </c:numRef>
          </c:xVal>
          <c:yVal>
            <c:numRef>
              <c:f>'heat loads last simu'!$G$18:$G$36</c:f>
              <c:numCache>
                <c:formatCode>General</c:formatCode>
                <c:ptCount val="19"/>
                <c:pt idx="0">
                  <c:v>287.42209820834461</c:v>
                </c:pt>
                <c:pt idx="1">
                  <c:v>267.12176601834358</c:v>
                </c:pt>
                <c:pt idx="2">
                  <c:v>249.05361849342501</c:v>
                </c:pt>
                <c:pt idx="3">
                  <c:v>234.65336166609094</c:v>
                </c:pt>
                <c:pt idx="4">
                  <c:v>223.54936165058172</c:v>
                </c:pt>
                <c:pt idx="5">
                  <c:v>214.9831164898298</c:v>
                </c:pt>
                <c:pt idx="6">
                  <c:v>208.5794774876091</c:v>
                </c:pt>
                <c:pt idx="7">
                  <c:v>203.70165192616341</c:v>
                </c:pt>
                <c:pt idx="8">
                  <c:v>200.38528520812977</c:v>
                </c:pt>
                <c:pt idx="9">
                  <c:v>198.62730760413757</c:v>
                </c:pt>
                <c:pt idx="10">
                  <c:v>198.58200875984403</c:v>
                </c:pt>
                <c:pt idx="11">
                  <c:v>200.52339864838495</c:v>
                </c:pt>
                <c:pt idx="12">
                  <c:v>204.48912147384482</c:v>
                </c:pt>
                <c:pt idx="13">
                  <c:v>210.49210611090501</c:v>
                </c:pt>
                <c:pt idx="14">
                  <c:v>220.14021453861011</c:v>
                </c:pt>
                <c:pt idx="15">
                  <c:v>233.7324475740931</c:v>
                </c:pt>
                <c:pt idx="16">
                  <c:v>253.52139052050538</c:v>
                </c:pt>
                <c:pt idx="17">
                  <c:v>281.92196578808085</c:v>
                </c:pt>
                <c:pt idx="18">
                  <c:v>325.50938072977431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340-4F89-991E-0AFA7EB67BBF}"/>
            </c:ext>
          </c:extLst>
        </c:ser>
        <c:ser>
          <c:idx val="2"/>
          <c:order val="2"/>
          <c:tx>
            <c:strRef>
              <c:f>'heat loads last simu'!$A$39</c:f>
              <c:strCache>
                <c:ptCount val="1"/>
                <c:pt idx="0">
                  <c:v>DOWN Short</c:v>
                </c:pt>
              </c:strCache>
            </c:strRef>
          </c:tx>
          <c:spPr>
            <a:ln w="2222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'heat loads last simu'!$B$41:$B$52</c:f>
              <c:numCache>
                <c:formatCode>General</c:formatCode>
                <c:ptCount val="12"/>
                <c:pt idx="0">
                  <c:v>1E-3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</c:numCache>
            </c:numRef>
          </c:xVal>
          <c:yVal>
            <c:numRef>
              <c:f>'heat loads last simu'!$G$41:$G$52</c:f>
              <c:numCache>
                <c:formatCode>General</c:formatCode>
                <c:ptCount val="12"/>
                <c:pt idx="0">
                  <c:v>300.03702405778733</c:v>
                </c:pt>
                <c:pt idx="1">
                  <c:v>279.90817748985711</c:v>
                </c:pt>
                <c:pt idx="2">
                  <c:v>265.69903112106084</c:v>
                </c:pt>
                <c:pt idx="3">
                  <c:v>256.99271866960379</c:v>
                </c:pt>
                <c:pt idx="4">
                  <c:v>250.47172619404921</c:v>
                </c:pt>
                <c:pt idx="5">
                  <c:v>247.50719985383745</c:v>
                </c:pt>
                <c:pt idx="6">
                  <c:v>248.00292512085468</c:v>
                </c:pt>
                <c:pt idx="7">
                  <c:v>251.63914946745231</c:v>
                </c:pt>
                <c:pt idx="8">
                  <c:v>261.03109573981885</c:v>
                </c:pt>
                <c:pt idx="9">
                  <c:v>276.69446306780043</c:v>
                </c:pt>
                <c:pt idx="10">
                  <c:v>300.33782355595497</c:v>
                </c:pt>
                <c:pt idx="11">
                  <c:v>338.09011966892274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340-4F89-991E-0AFA7EB67BBF}"/>
            </c:ext>
          </c:extLst>
        </c:ser>
        <c:ser>
          <c:idx val="3"/>
          <c:order val="3"/>
          <c:tx>
            <c:strRef>
              <c:f>'heat loads last simu'!$A$54</c:f>
              <c:strCache>
                <c:ptCount val="1"/>
                <c:pt idx="0">
                  <c:v>DOWN Long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'heat loads last simu'!$B$56:$B$74</c:f>
              <c:numCache>
                <c:formatCode>General</c:formatCode>
                <c:ptCount val="19"/>
                <c:pt idx="0">
                  <c:v>1E-3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</c:numCache>
            </c:numRef>
          </c:xVal>
          <c:yVal>
            <c:numRef>
              <c:f>'heat loads last simu'!$G$56:$G$74</c:f>
              <c:numCache>
                <c:formatCode>General</c:formatCode>
                <c:ptCount val="19"/>
                <c:pt idx="0">
                  <c:v>282.06129273382902</c:v>
                </c:pt>
                <c:pt idx="1">
                  <c:v>258.79185741486509</c:v>
                </c:pt>
                <c:pt idx="2">
                  <c:v>240.80188213791294</c:v>
                </c:pt>
                <c:pt idx="3">
                  <c:v>226.7296964130272</c:v>
                </c:pt>
                <c:pt idx="4">
                  <c:v>215.57135591223226</c:v>
                </c:pt>
                <c:pt idx="5">
                  <c:v>206.71070578667386</c:v>
                </c:pt>
                <c:pt idx="6">
                  <c:v>199.9795325385503</c:v>
                </c:pt>
                <c:pt idx="7">
                  <c:v>195.03177937861577</c:v>
                </c:pt>
                <c:pt idx="8">
                  <c:v>191.88338822232456</c:v>
                </c:pt>
                <c:pt idx="9">
                  <c:v>190.56978216307596</c:v>
                </c:pt>
                <c:pt idx="10">
                  <c:v>190.69347351779965</c:v>
                </c:pt>
                <c:pt idx="11">
                  <c:v>192.60713145476791</c:v>
                </c:pt>
                <c:pt idx="12">
                  <c:v>197.09903844087125</c:v>
                </c:pt>
                <c:pt idx="13">
                  <c:v>203.95836490222314</c:v>
                </c:pt>
                <c:pt idx="14">
                  <c:v>214.23909593316836</c:v>
                </c:pt>
                <c:pt idx="15">
                  <c:v>228.48003049626982</c:v>
                </c:pt>
                <c:pt idx="16">
                  <c:v>249.28836273591298</c:v>
                </c:pt>
                <c:pt idx="17">
                  <c:v>279.12238983383702</c:v>
                </c:pt>
                <c:pt idx="18">
                  <c:v>324.6977687202081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340-4F89-991E-0AFA7EB67B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933624"/>
        <c:axId val="366934016"/>
      </c:scatterChart>
      <c:valAx>
        <c:axId val="3669336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L2 (</a:t>
                </a:r>
                <a:r>
                  <a:rPr lang="fr-FR" cap="none"/>
                  <a:t>m</a:t>
                </a:r>
                <a:r>
                  <a:rPr lang="fr-FR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6934016"/>
        <c:crosses val="autoZero"/>
        <c:crossBetween val="midCat"/>
      </c:valAx>
      <c:valAx>
        <c:axId val="366934016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Exergetic cost (W)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69336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5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5"/>
          <c:order val="0"/>
          <c:tx>
            <c:v>D=1000 mm horizontal cylinder</c:v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'cylinder 914mm '!$C$13:$N$13</c:f>
              <c:numCache>
                <c:formatCode>General</c:formatCode>
                <c:ptCount val="12"/>
                <c:pt idx="0">
                  <c:v>16.899999999999999</c:v>
                </c:pt>
                <c:pt idx="1">
                  <c:v>16.5</c:v>
                </c:pt>
                <c:pt idx="2">
                  <c:v>16</c:v>
                </c:pt>
                <c:pt idx="3">
                  <c:v>15</c:v>
                </c:pt>
                <c:pt idx="4">
                  <c:v>13</c:v>
                </c:pt>
                <c:pt idx="5">
                  <c:v>11</c:v>
                </c:pt>
                <c:pt idx="6">
                  <c:v>10</c:v>
                </c:pt>
                <c:pt idx="7">
                  <c:v>9</c:v>
                </c:pt>
                <c:pt idx="8">
                  <c:v>8</c:v>
                </c:pt>
                <c:pt idx="9">
                  <c:v>7</c:v>
                </c:pt>
                <c:pt idx="10">
                  <c:v>2</c:v>
                </c:pt>
                <c:pt idx="11">
                  <c:v>0</c:v>
                </c:pt>
              </c:numCache>
            </c:numRef>
          </c:xVal>
          <c:yVal>
            <c:numRef>
              <c:f>'cylinder 914mm '!$C$11:$N$11</c:f>
              <c:numCache>
                <c:formatCode>General</c:formatCode>
                <c:ptCount val="12"/>
                <c:pt idx="0">
                  <c:v>0.69927682501619026</c:v>
                </c:pt>
                <c:pt idx="1">
                  <c:v>1.1319022108552286</c:v>
                </c:pt>
                <c:pt idx="2">
                  <c:v>1.3981125647164481</c:v>
                </c:pt>
                <c:pt idx="3">
                  <c:v>1.7303827811503936</c:v>
                </c:pt>
                <c:pt idx="4">
                  <c:v>2.1454994359446093</c:v>
                </c:pt>
                <c:pt idx="5">
                  <c:v>2.4349514551116465</c:v>
                </c:pt>
                <c:pt idx="6">
                  <c:v>2.5553288361970683</c:v>
                </c:pt>
                <c:pt idx="7">
                  <c:v>2.6645652916559128</c:v>
                </c:pt>
                <c:pt idx="8">
                  <c:v>2.7649144747652108</c:v>
                </c:pt>
                <c:pt idx="9">
                  <c:v>2.8579798108520724</c:v>
                </c:pt>
                <c:pt idx="10">
                  <c:v>3.2472886119410624</c:v>
                </c:pt>
                <c:pt idx="11">
                  <c:v>3.3781773337325958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D72-4CFA-9773-816E89A82FD9}"/>
            </c:ext>
          </c:extLst>
        </c:ser>
        <c:ser>
          <c:idx val="2"/>
          <c:order val="1"/>
          <c:tx>
            <c:v>D=356 mm horizontal cylinder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'cylinder 356mm'!$C$13:$N$13</c:f>
              <c:numCache>
                <c:formatCode>General</c:formatCode>
                <c:ptCount val="12"/>
                <c:pt idx="0">
                  <c:v>16.899999999999999</c:v>
                </c:pt>
                <c:pt idx="1">
                  <c:v>16.5</c:v>
                </c:pt>
                <c:pt idx="2">
                  <c:v>16</c:v>
                </c:pt>
                <c:pt idx="3">
                  <c:v>15</c:v>
                </c:pt>
                <c:pt idx="4">
                  <c:v>13</c:v>
                </c:pt>
                <c:pt idx="5">
                  <c:v>11</c:v>
                </c:pt>
                <c:pt idx="6">
                  <c:v>10</c:v>
                </c:pt>
                <c:pt idx="7">
                  <c:v>9</c:v>
                </c:pt>
                <c:pt idx="8">
                  <c:v>8</c:v>
                </c:pt>
                <c:pt idx="9">
                  <c:v>7</c:v>
                </c:pt>
                <c:pt idx="10">
                  <c:v>2</c:v>
                </c:pt>
                <c:pt idx="11">
                  <c:v>0</c:v>
                </c:pt>
              </c:numCache>
            </c:numRef>
          </c:xVal>
          <c:yVal>
            <c:numRef>
              <c:f>'cylinder 356mm'!$C$11:$N$11</c:f>
              <c:numCache>
                <c:formatCode>General</c:formatCode>
                <c:ptCount val="12"/>
                <c:pt idx="0">
                  <c:v>0.81225287448873507</c:v>
                </c:pt>
                <c:pt idx="1">
                  <c:v>1.2744872856558591</c:v>
                </c:pt>
                <c:pt idx="2">
                  <c:v>1.556109281428496</c:v>
                </c:pt>
                <c:pt idx="3">
                  <c:v>1.9056784810101388</c:v>
                </c:pt>
                <c:pt idx="4">
                  <c:v>2.3402125878619908</c:v>
                </c:pt>
                <c:pt idx="5">
                  <c:v>2.642107504749966</c:v>
                </c:pt>
                <c:pt idx="6">
                  <c:v>2.7674404826924359</c:v>
                </c:pt>
                <c:pt idx="7">
                  <c:v>2.8810737965828559</c:v>
                </c:pt>
                <c:pt idx="8">
                  <c:v>2.9853833448459315</c:v>
                </c:pt>
                <c:pt idx="9">
                  <c:v>3.0820578299661161</c:v>
                </c:pt>
                <c:pt idx="10">
                  <c:v>3.4858625204312044</c:v>
                </c:pt>
                <c:pt idx="11">
                  <c:v>3.6214274861330837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D72-4CFA-9773-816E89A82FD9}"/>
            </c:ext>
          </c:extLst>
        </c:ser>
        <c:ser>
          <c:idx val="3"/>
          <c:order val="2"/>
          <c:tx>
            <c:v>D=102 mm horizontal cylinder</c:v>
          </c:tx>
          <c:spPr>
            <a:ln w="2222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cylinder102mm!$C$13:$N$13</c:f>
              <c:numCache>
                <c:formatCode>General</c:formatCode>
                <c:ptCount val="12"/>
                <c:pt idx="0">
                  <c:v>16.899999999999999</c:v>
                </c:pt>
                <c:pt idx="1">
                  <c:v>16.5</c:v>
                </c:pt>
                <c:pt idx="2">
                  <c:v>16</c:v>
                </c:pt>
                <c:pt idx="3">
                  <c:v>15</c:v>
                </c:pt>
                <c:pt idx="4">
                  <c:v>13</c:v>
                </c:pt>
                <c:pt idx="5">
                  <c:v>11</c:v>
                </c:pt>
                <c:pt idx="6">
                  <c:v>10</c:v>
                </c:pt>
                <c:pt idx="7">
                  <c:v>9</c:v>
                </c:pt>
                <c:pt idx="8">
                  <c:v>8</c:v>
                </c:pt>
                <c:pt idx="9">
                  <c:v>7</c:v>
                </c:pt>
                <c:pt idx="10">
                  <c:v>2</c:v>
                </c:pt>
                <c:pt idx="11">
                  <c:v>0</c:v>
                </c:pt>
              </c:numCache>
            </c:numRef>
          </c:xVal>
          <c:yVal>
            <c:numRef>
              <c:f>cylinder102mm!$C$11:$N$11</c:f>
              <c:numCache>
                <c:formatCode>General</c:formatCode>
                <c:ptCount val="12"/>
                <c:pt idx="0">
                  <c:v>1.084127823831085</c:v>
                </c:pt>
                <c:pt idx="1">
                  <c:v>1.6100965139753953</c:v>
                </c:pt>
                <c:pt idx="2">
                  <c:v>1.9248925124108918</c:v>
                </c:pt>
                <c:pt idx="3">
                  <c:v>2.3116982709721108</c:v>
                </c:pt>
                <c:pt idx="4">
                  <c:v>2.7880290020881717</c:v>
                </c:pt>
                <c:pt idx="5">
                  <c:v>3.1167076143475221</c:v>
                </c:pt>
                <c:pt idx="6">
                  <c:v>3.2527076571151969</c:v>
                </c:pt>
                <c:pt idx="7">
                  <c:v>3.3758053352930548</c:v>
                </c:pt>
                <c:pt idx="8">
                  <c:v>3.4886396835036244</c:v>
                </c:pt>
                <c:pt idx="9">
                  <c:v>3.5930829657662886</c:v>
                </c:pt>
                <c:pt idx="10">
                  <c:v>4.0280904752124549</c:v>
                </c:pt>
                <c:pt idx="11">
                  <c:v>4.1737211904837501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D72-4CFA-9773-816E89A82FD9}"/>
            </c:ext>
          </c:extLst>
        </c:ser>
        <c:ser>
          <c:idx val="0"/>
          <c:order val="3"/>
          <c:tx>
            <c:v>Bottom collimator plate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'horizontal plate collim'!$C$13:$N$13</c:f>
              <c:numCache>
                <c:formatCode>General</c:formatCode>
                <c:ptCount val="12"/>
                <c:pt idx="0">
                  <c:v>16.899999999999999</c:v>
                </c:pt>
                <c:pt idx="1">
                  <c:v>16.5</c:v>
                </c:pt>
                <c:pt idx="2">
                  <c:v>16</c:v>
                </c:pt>
                <c:pt idx="3">
                  <c:v>15</c:v>
                </c:pt>
                <c:pt idx="4">
                  <c:v>13</c:v>
                </c:pt>
                <c:pt idx="5">
                  <c:v>11</c:v>
                </c:pt>
                <c:pt idx="6">
                  <c:v>10</c:v>
                </c:pt>
                <c:pt idx="7">
                  <c:v>9</c:v>
                </c:pt>
                <c:pt idx="8">
                  <c:v>8</c:v>
                </c:pt>
                <c:pt idx="9">
                  <c:v>7</c:v>
                </c:pt>
                <c:pt idx="10">
                  <c:v>2</c:v>
                </c:pt>
                <c:pt idx="11">
                  <c:v>0</c:v>
                </c:pt>
              </c:numCache>
            </c:numRef>
          </c:xVal>
          <c:yVal>
            <c:numRef>
              <c:f>'horizontal plate collim'!$C$11:$N$11</c:f>
              <c:numCache>
                <c:formatCode>General</c:formatCode>
                <c:ptCount val="12"/>
                <c:pt idx="0">
                  <c:v>0.74090292892093235</c:v>
                </c:pt>
                <c:pt idx="1">
                  <c:v>1.2669261872771092</c:v>
                </c:pt>
                <c:pt idx="2">
                  <c:v>1.5962269720134838</c:v>
                </c:pt>
                <c:pt idx="3">
                  <c:v>2.0111199624497438</c:v>
                </c:pt>
                <c:pt idx="4">
                  <c:v>2.5338523745542165</c:v>
                </c:pt>
                <c:pt idx="5">
                  <c:v>2.9005369016797924</c:v>
                </c:pt>
                <c:pt idx="6">
                  <c:v>3.053472349546944</c:v>
                </c:pt>
                <c:pt idx="7">
                  <c:v>3.1924539440269677</c:v>
                </c:pt>
                <c:pt idx="8">
                  <c:v>3.32028590240437</c:v>
                </c:pt>
                <c:pt idx="9">
                  <c:v>3.4389667616704025</c:v>
                </c:pt>
                <c:pt idx="10">
                  <c:v>3.9366342317516176</c:v>
                </c:pt>
                <c:pt idx="11">
                  <c:v>4.1043490276504064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1D72-4CFA-9773-816E89A82FD9}"/>
            </c:ext>
          </c:extLst>
        </c:ser>
        <c:ser>
          <c:idx val="1"/>
          <c:order val="4"/>
          <c:tx>
            <c:v>Upper collimator plate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'horizontal plate collim'!$C$13:$N$13</c:f>
              <c:numCache>
                <c:formatCode>General</c:formatCode>
                <c:ptCount val="12"/>
                <c:pt idx="0">
                  <c:v>16.899999999999999</c:v>
                </c:pt>
                <c:pt idx="1">
                  <c:v>16.5</c:v>
                </c:pt>
                <c:pt idx="2">
                  <c:v>16</c:v>
                </c:pt>
                <c:pt idx="3">
                  <c:v>15</c:v>
                </c:pt>
                <c:pt idx="4">
                  <c:v>13</c:v>
                </c:pt>
                <c:pt idx="5">
                  <c:v>11</c:v>
                </c:pt>
                <c:pt idx="6">
                  <c:v>10</c:v>
                </c:pt>
                <c:pt idx="7">
                  <c:v>9</c:v>
                </c:pt>
                <c:pt idx="8">
                  <c:v>8</c:v>
                </c:pt>
                <c:pt idx="9">
                  <c:v>7</c:v>
                </c:pt>
                <c:pt idx="10">
                  <c:v>2</c:v>
                </c:pt>
                <c:pt idx="11">
                  <c:v>0</c:v>
                </c:pt>
              </c:numCache>
            </c:numRef>
          </c:xVal>
          <c:yVal>
            <c:numRef>
              <c:f>'horizontal plate collim'!$C$14:$N$14</c:f>
              <c:numCache>
                <c:formatCode>General</c:formatCode>
                <c:ptCount val="12"/>
                <c:pt idx="0">
                  <c:v>0.37720027609840923</c:v>
                </c:pt>
                <c:pt idx="1">
                  <c:v>0.56404597314006422</c:v>
                </c:pt>
                <c:pt idx="2">
                  <c:v>0.6707674844467979</c:v>
                </c:pt>
                <c:pt idx="3">
                  <c:v>0.79768146501660941</c:v>
                </c:pt>
                <c:pt idx="4">
                  <c:v>0.94860847370354562</c:v>
                </c:pt>
                <c:pt idx="5">
                  <c:v>1.0498078467222318</c:v>
                </c:pt>
                <c:pt idx="6">
                  <c:v>1.0910546685501457</c:v>
                </c:pt>
                <c:pt idx="7">
                  <c:v>1.1280919462801287</c:v>
                </c:pt>
                <c:pt idx="8">
                  <c:v>1.1618033631270202</c:v>
                </c:pt>
                <c:pt idx="9">
                  <c:v>1.1928120065153445</c:v>
                </c:pt>
                <c:pt idx="10">
                  <c:v>1.3200634812119936</c:v>
                </c:pt>
                <c:pt idx="11">
                  <c:v>1.3620223441751216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1D72-4CFA-9773-816E89A82FD9}"/>
            </c:ext>
          </c:extLst>
        </c:ser>
        <c:ser>
          <c:idx val="4"/>
          <c:order val="5"/>
          <c:tx>
            <c:v>Vacuum vessel vertical plate</c:v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'vertical plates 1050mm'!$C$13:$N$13</c:f>
              <c:numCache>
                <c:formatCode>General</c:formatCode>
                <c:ptCount val="12"/>
                <c:pt idx="0">
                  <c:v>16.899999999999999</c:v>
                </c:pt>
                <c:pt idx="1">
                  <c:v>16.5</c:v>
                </c:pt>
                <c:pt idx="2">
                  <c:v>16</c:v>
                </c:pt>
                <c:pt idx="3">
                  <c:v>15</c:v>
                </c:pt>
                <c:pt idx="4">
                  <c:v>13</c:v>
                </c:pt>
                <c:pt idx="5">
                  <c:v>11</c:v>
                </c:pt>
                <c:pt idx="6">
                  <c:v>10</c:v>
                </c:pt>
                <c:pt idx="7">
                  <c:v>9</c:v>
                </c:pt>
                <c:pt idx="8">
                  <c:v>8</c:v>
                </c:pt>
                <c:pt idx="9">
                  <c:v>7</c:v>
                </c:pt>
                <c:pt idx="10">
                  <c:v>2</c:v>
                </c:pt>
                <c:pt idx="11">
                  <c:v>0</c:v>
                </c:pt>
              </c:numCache>
            </c:numRef>
          </c:xVal>
          <c:yVal>
            <c:numRef>
              <c:f>'vertical plates 1050mm'!$C$11:$N$11</c:f>
              <c:numCache>
                <c:formatCode>General</c:formatCode>
                <c:ptCount val="12"/>
                <c:pt idx="0">
                  <c:v>0.84269986235013294</c:v>
                </c:pt>
                <c:pt idx="1">
                  <c:v>1.3176377253828666</c:v>
                </c:pt>
                <c:pt idx="2">
                  <c:v>1.6066744252167391</c:v>
                </c:pt>
                <c:pt idx="3">
                  <c:v>1.9652208208702364</c:v>
                </c:pt>
                <c:pt idx="4">
                  <c:v>2.4106560728685595</c:v>
                </c:pt>
                <c:pt idx="5">
                  <c:v>2.7199950680278979</c:v>
                </c:pt>
                <c:pt idx="6">
                  <c:v>2.8483924991129053</c:v>
                </c:pt>
                <c:pt idx="7">
                  <c:v>2.9647923131005456</c:v>
                </c:pt>
                <c:pt idx="8">
                  <c:v>3.0716320008352911</c:v>
                </c:pt>
                <c:pt idx="9">
                  <c:v>3.1706438433059438</c:v>
                </c:pt>
                <c:pt idx="10">
                  <c:v>3.5841399097596254</c:v>
                </c:pt>
                <c:pt idx="11">
                  <c:v>3.7229349194211236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1D72-4CFA-9773-816E89A82F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2271064"/>
        <c:axId val="972269496"/>
      </c:scatterChart>
      <c:valAx>
        <c:axId val="9722710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Surface </a:t>
                </a:r>
                <a:r>
                  <a:rPr lang="fr-FR" dirty="0" err="1"/>
                  <a:t>temperature</a:t>
                </a:r>
                <a:r>
                  <a:rPr lang="fr-FR" dirty="0"/>
                  <a:t> (°C)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269496"/>
        <c:crosses val="autoZero"/>
        <c:crossBetween val="midCat"/>
      </c:valAx>
      <c:valAx>
        <c:axId val="972269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Convection coefficient (W/m²K) </a:t>
                </a:r>
              </a:p>
            </c:rich>
          </c:tx>
          <c:layout>
            <c:manualLayout>
              <c:xMode val="edge"/>
              <c:yMode val="edge"/>
              <c:x val="2.9529348684874418E-2"/>
              <c:y val="0.2758871301799241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2710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12700">
      <a:solidFill>
        <a:schemeClr val="accent5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Dewpoint 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dewpoint!$A$2:$A$8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</c:numCache>
            </c:numRef>
          </c:xVal>
          <c:yVal>
            <c:numRef>
              <c:f>dewpoint!$G$2:$G$8</c:f>
              <c:numCache>
                <c:formatCode>General</c:formatCode>
                <c:ptCount val="7"/>
                <c:pt idx="0">
                  <c:v>-4.8178795656535547</c:v>
                </c:pt>
                <c:pt idx="1">
                  <c:v>-1.5732704149684831E-2</c:v>
                </c:pt>
                <c:pt idx="2">
                  <c:v>4.7825152699169227</c:v>
                </c:pt>
                <c:pt idx="3">
                  <c:v>9.5768691029092547</c:v>
                </c:pt>
                <c:pt idx="4">
                  <c:v>14.367333533489349</c:v>
                </c:pt>
                <c:pt idx="5">
                  <c:v>19.153913292633927</c:v>
                </c:pt>
                <c:pt idx="6">
                  <c:v>23.93661310364995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815-43A8-9E04-4F5ACA694D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2268320"/>
        <c:axId val="972270672"/>
      </c:scatterChart>
      <c:valAx>
        <c:axId val="972268320"/>
        <c:scaling>
          <c:orientation val="minMax"/>
          <c:max val="20"/>
          <c:min val="1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Air temperature (°C)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270672"/>
        <c:crosses val="autoZero"/>
        <c:crossBetween val="midCat"/>
      </c:valAx>
      <c:valAx>
        <c:axId val="972270672"/>
        <c:scaling>
          <c:orientation val="minMax"/>
          <c:max val="15"/>
          <c:min val="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Dew point temperature (°C)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2683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'heat loads last simu'!$A$1</c:f>
              <c:strCache>
                <c:ptCount val="1"/>
                <c:pt idx="0">
                  <c:v>UP Short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'heat loads last simu'!$B$3:$B$14</c:f>
              <c:numCache>
                <c:formatCode>General</c:formatCode>
                <c:ptCount val="12"/>
                <c:pt idx="0">
                  <c:v>1E-3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</c:numCache>
            </c:numRef>
          </c:xVal>
          <c:yVal>
            <c:numRef>
              <c:f>'heat loads last simu'!$G$3:$G$14</c:f>
              <c:numCache>
                <c:formatCode>General</c:formatCode>
                <c:ptCount val="12"/>
                <c:pt idx="0">
                  <c:v>311.00577766425278</c:v>
                </c:pt>
                <c:pt idx="1">
                  <c:v>292.51615472953603</c:v>
                </c:pt>
                <c:pt idx="2">
                  <c:v>277.30626019322557</c:v>
                </c:pt>
                <c:pt idx="3">
                  <c:v>266.4409605862092</c:v>
                </c:pt>
                <c:pt idx="4">
                  <c:v>259.65261772392364</c:v>
                </c:pt>
                <c:pt idx="5">
                  <c:v>256.33507308256975</c:v>
                </c:pt>
                <c:pt idx="6">
                  <c:v>256.60176239065601</c:v>
                </c:pt>
                <c:pt idx="7">
                  <c:v>260.46392663052387</c:v>
                </c:pt>
                <c:pt idx="8">
                  <c:v>268.87794728215772</c:v>
                </c:pt>
                <c:pt idx="9">
                  <c:v>283.03303932629336</c:v>
                </c:pt>
                <c:pt idx="10">
                  <c:v>305.75154879490435</c:v>
                </c:pt>
                <c:pt idx="11">
                  <c:v>342.52403502826706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340-4F89-991E-0AFA7EB67BBF}"/>
            </c:ext>
          </c:extLst>
        </c:ser>
        <c:ser>
          <c:idx val="1"/>
          <c:order val="1"/>
          <c:tx>
            <c:strRef>
              <c:f>'heat loads last simu'!$A$16</c:f>
              <c:strCache>
                <c:ptCount val="1"/>
                <c:pt idx="0">
                  <c:v>UP Long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'heat loads last simu'!$B$18:$B$36</c:f>
              <c:numCache>
                <c:formatCode>General</c:formatCode>
                <c:ptCount val="19"/>
                <c:pt idx="0">
                  <c:v>1E-3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</c:numCache>
            </c:numRef>
          </c:xVal>
          <c:yVal>
            <c:numRef>
              <c:f>'heat loads last simu'!$G$18:$G$36</c:f>
              <c:numCache>
                <c:formatCode>General</c:formatCode>
                <c:ptCount val="19"/>
                <c:pt idx="0">
                  <c:v>287.42209820834461</c:v>
                </c:pt>
                <c:pt idx="1">
                  <c:v>267.12176601834358</c:v>
                </c:pt>
                <c:pt idx="2">
                  <c:v>249.05361849342501</c:v>
                </c:pt>
                <c:pt idx="3">
                  <c:v>234.65336166609094</c:v>
                </c:pt>
                <c:pt idx="4">
                  <c:v>223.54936165058172</c:v>
                </c:pt>
                <c:pt idx="5">
                  <c:v>214.9831164898298</c:v>
                </c:pt>
                <c:pt idx="6">
                  <c:v>208.5794774876091</c:v>
                </c:pt>
                <c:pt idx="7">
                  <c:v>203.70165192616341</c:v>
                </c:pt>
                <c:pt idx="8">
                  <c:v>200.38528520812977</c:v>
                </c:pt>
                <c:pt idx="9">
                  <c:v>198.62730760413757</c:v>
                </c:pt>
                <c:pt idx="10">
                  <c:v>198.58200875984403</c:v>
                </c:pt>
                <c:pt idx="11">
                  <c:v>200.52339864838495</c:v>
                </c:pt>
                <c:pt idx="12">
                  <c:v>204.48912147384482</c:v>
                </c:pt>
                <c:pt idx="13">
                  <c:v>210.49210611090501</c:v>
                </c:pt>
                <c:pt idx="14">
                  <c:v>220.14021453861011</c:v>
                </c:pt>
                <c:pt idx="15">
                  <c:v>233.7324475740931</c:v>
                </c:pt>
                <c:pt idx="16">
                  <c:v>253.52139052050538</c:v>
                </c:pt>
                <c:pt idx="17">
                  <c:v>281.92196578808085</c:v>
                </c:pt>
                <c:pt idx="18">
                  <c:v>325.50938072977431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340-4F89-991E-0AFA7EB67BBF}"/>
            </c:ext>
          </c:extLst>
        </c:ser>
        <c:ser>
          <c:idx val="2"/>
          <c:order val="2"/>
          <c:tx>
            <c:strRef>
              <c:f>'heat loads last simu'!$A$39</c:f>
              <c:strCache>
                <c:ptCount val="1"/>
                <c:pt idx="0">
                  <c:v>DOWN Short</c:v>
                </c:pt>
              </c:strCache>
            </c:strRef>
          </c:tx>
          <c:spPr>
            <a:ln w="2222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'heat loads last simu'!$B$41:$B$52</c:f>
              <c:numCache>
                <c:formatCode>General</c:formatCode>
                <c:ptCount val="12"/>
                <c:pt idx="0">
                  <c:v>1E-3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</c:numCache>
            </c:numRef>
          </c:xVal>
          <c:yVal>
            <c:numRef>
              <c:f>'heat loads last simu'!$G$41:$G$52</c:f>
              <c:numCache>
                <c:formatCode>General</c:formatCode>
                <c:ptCount val="12"/>
                <c:pt idx="0">
                  <c:v>300.03702405778733</c:v>
                </c:pt>
                <c:pt idx="1">
                  <c:v>279.90817748985711</c:v>
                </c:pt>
                <c:pt idx="2">
                  <c:v>265.69903112106084</c:v>
                </c:pt>
                <c:pt idx="3">
                  <c:v>256.99271866960379</c:v>
                </c:pt>
                <c:pt idx="4">
                  <c:v>250.47172619404921</c:v>
                </c:pt>
                <c:pt idx="5">
                  <c:v>247.50719985383745</c:v>
                </c:pt>
                <c:pt idx="6">
                  <c:v>248.00292512085468</c:v>
                </c:pt>
                <c:pt idx="7">
                  <c:v>251.63914946745231</c:v>
                </c:pt>
                <c:pt idx="8">
                  <c:v>261.03109573981885</c:v>
                </c:pt>
                <c:pt idx="9">
                  <c:v>276.69446306780043</c:v>
                </c:pt>
                <c:pt idx="10">
                  <c:v>300.33782355595497</c:v>
                </c:pt>
                <c:pt idx="11">
                  <c:v>338.09011966892274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340-4F89-991E-0AFA7EB67BBF}"/>
            </c:ext>
          </c:extLst>
        </c:ser>
        <c:ser>
          <c:idx val="3"/>
          <c:order val="3"/>
          <c:tx>
            <c:strRef>
              <c:f>'heat loads last simu'!$A$54</c:f>
              <c:strCache>
                <c:ptCount val="1"/>
                <c:pt idx="0">
                  <c:v>DOWN Long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'heat loads last simu'!$B$56:$B$74</c:f>
              <c:numCache>
                <c:formatCode>General</c:formatCode>
                <c:ptCount val="19"/>
                <c:pt idx="0">
                  <c:v>1E-3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</c:numCache>
            </c:numRef>
          </c:xVal>
          <c:yVal>
            <c:numRef>
              <c:f>'heat loads last simu'!$G$56:$G$74</c:f>
              <c:numCache>
                <c:formatCode>General</c:formatCode>
                <c:ptCount val="19"/>
                <c:pt idx="0">
                  <c:v>282.06129273382902</c:v>
                </c:pt>
                <c:pt idx="1">
                  <c:v>258.79185741486509</c:v>
                </c:pt>
                <c:pt idx="2">
                  <c:v>240.80188213791294</c:v>
                </c:pt>
                <c:pt idx="3">
                  <c:v>226.7296964130272</c:v>
                </c:pt>
                <c:pt idx="4">
                  <c:v>215.57135591223226</c:v>
                </c:pt>
                <c:pt idx="5">
                  <c:v>206.71070578667386</c:v>
                </c:pt>
                <c:pt idx="6">
                  <c:v>199.9795325385503</c:v>
                </c:pt>
                <c:pt idx="7">
                  <c:v>195.03177937861577</c:v>
                </c:pt>
                <c:pt idx="8">
                  <c:v>191.88338822232456</c:v>
                </c:pt>
                <c:pt idx="9">
                  <c:v>190.56978216307596</c:v>
                </c:pt>
                <c:pt idx="10">
                  <c:v>190.69347351779965</c:v>
                </c:pt>
                <c:pt idx="11">
                  <c:v>192.60713145476791</c:v>
                </c:pt>
                <c:pt idx="12">
                  <c:v>197.09903844087125</c:v>
                </c:pt>
                <c:pt idx="13">
                  <c:v>203.95836490222314</c:v>
                </c:pt>
                <c:pt idx="14">
                  <c:v>214.23909593316836</c:v>
                </c:pt>
                <c:pt idx="15">
                  <c:v>228.48003049626982</c:v>
                </c:pt>
                <c:pt idx="16">
                  <c:v>249.28836273591298</c:v>
                </c:pt>
                <c:pt idx="17">
                  <c:v>279.12238983383702</c:v>
                </c:pt>
                <c:pt idx="18">
                  <c:v>324.6977687202081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340-4F89-991E-0AFA7EB67B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933624"/>
        <c:axId val="366934016"/>
      </c:scatterChart>
      <c:valAx>
        <c:axId val="3669336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L2 (</a:t>
                </a:r>
                <a:r>
                  <a:rPr lang="fr-FR" cap="none"/>
                  <a:t>m</a:t>
                </a:r>
                <a:r>
                  <a:rPr lang="fr-FR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6934016"/>
        <c:crosses val="autoZero"/>
        <c:crossBetween val="midCat"/>
      </c:valAx>
      <c:valAx>
        <c:axId val="366934016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Exergetic cost (W)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69336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5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CWT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Sheet1!$F$13</c:f>
              <c:numCache>
                <c:formatCode>0.000</c:formatCode>
                <c:ptCount val="1"/>
                <c:pt idx="0">
                  <c:v>0.13872000437380799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55-4F2E-B3B3-FF25D82F6B0A}"/>
            </c:ext>
          </c:extLst>
        </c:ser>
        <c:ser>
          <c:idx val="3"/>
          <c:order val="1"/>
          <c:tx>
            <c:strRef>
              <c:f>Sheet1!$E$14</c:f>
              <c:strCache>
                <c:ptCount val="1"/>
                <c:pt idx="0">
                  <c:v>PIM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Sheet1!$E$13</c:f>
              <c:numCache>
                <c:formatCode>0.000</c:formatCode>
                <c:ptCount val="1"/>
                <c:pt idx="0">
                  <c:v>5.4363517015021699E-2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55-4F2E-B3B3-FF25D82F6B0A}"/>
            </c:ext>
          </c:extLst>
        </c:ser>
        <c:ser>
          <c:idx val="1"/>
          <c:order val="2"/>
          <c:tx>
            <c:strRef>
              <c:f>Sheet1!$H$14</c:f>
              <c:strCache>
                <c:ptCount val="1"/>
                <c:pt idx="0">
                  <c:v>Beam screen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Sheet1!$H$13</c:f>
              <c:numCache>
                <c:formatCode>0.000</c:formatCode>
                <c:ptCount val="1"/>
                <c:pt idx="0">
                  <c:v>3.1338969610912801E-2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855-4F2E-B3B3-FF25D82F6B0A}"/>
            </c:ext>
          </c:extLst>
        </c:ser>
        <c:ser>
          <c:idx val="2"/>
          <c:order val="3"/>
          <c:tx>
            <c:strRef>
              <c:f>Sheet1!$H$1</c:f>
              <c:strCache>
                <c:ptCount val="1"/>
                <c:pt idx="0">
                  <c:v>Closing disk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Sheet1!$J$13</c:f>
              <c:numCache>
                <c:formatCode>0.000</c:formatCode>
                <c:ptCount val="1"/>
                <c:pt idx="0">
                  <c:v>4.2796338201282003E-3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855-4F2E-B3B3-FF25D82F6B0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731528464"/>
        <c:axId val="731527152"/>
      </c:barChart>
      <c:catAx>
        <c:axId val="731528464"/>
        <c:scaling>
          <c:orientation val="minMax"/>
        </c:scaling>
        <c:delete val="1"/>
        <c:axPos val="b"/>
        <c:majorTickMark val="none"/>
        <c:minorTickMark val="none"/>
        <c:tickLblPos val="nextTo"/>
        <c:crossAx val="731527152"/>
        <c:crosses val="autoZero"/>
        <c:auto val="1"/>
        <c:lblAlgn val="ctr"/>
        <c:lblOffset val="100"/>
        <c:noMultiLvlLbl val="0"/>
      </c:catAx>
      <c:valAx>
        <c:axId val="731527152"/>
        <c:scaling>
          <c:orientation val="minMax"/>
          <c:max val="0.2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NET RADIATION (W)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1528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5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HL5K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Sheet1!$A$3:$A$7</c:f>
              <c:numCache>
                <c:formatCode>0.00E+00</c:formatCode>
                <c:ptCount val="5"/>
                <c:pt idx="0" formatCode="General">
                  <c:v>1</c:v>
                </c:pt>
                <c:pt idx="1">
                  <c:v>1.2E-2</c:v>
                </c:pt>
                <c:pt idx="2">
                  <c:v>1E-3</c:v>
                </c:pt>
                <c:pt idx="3">
                  <c:v>1E-4</c:v>
                </c:pt>
                <c:pt idx="4">
                  <c:v>9.9999999999999995E-7</c:v>
                </c:pt>
              </c:numCache>
            </c:numRef>
          </c:xVal>
          <c:yVal>
            <c:numRef>
              <c:f>Sheet1!$C$3:$C$7</c:f>
              <c:numCache>
                <c:formatCode>General</c:formatCode>
                <c:ptCount val="5"/>
                <c:pt idx="0">
                  <c:v>-1.1399999999999999</c:v>
                </c:pt>
                <c:pt idx="1">
                  <c:v>-1.1559999999999999</c:v>
                </c:pt>
                <c:pt idx="2">
                  <c:v>-1.33</c:v>
                </c:pt>
                <c:pt idx="3">
                  <c:v>-2.12</c:v>
                </c:pt>
                <c:pt idx="4">
                  <c:v>-2.8690000000000002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086-4884-B9AD-4C617E00EFF6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HL70K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Sheet1!$A$3:$A$7</c:f>
              <c:numCache>
                <c:formatCode>0.00E+00</c:formatCode>
                <c:ptCount val="5"/>
                <c:pt idx="0" formatCode="General">
                  <c:v>1</c:v>
                </c:pt>
                <c:pt idx="1">
                  <c:v>1.2E-2</c:v>
                </c:pt>
                <c:pt idx="2">
                  <c:v>1E-3</c:v>
                </c:pt>
                <c:pt idx="3">
                  <c:v>1E-4</c:v>
                </c:pt>
                <c:pt idx="4">
                  <c:v>9.9999999999999995E-7</c:v>
                </c:pt>
              </c:numCache>
            </c:numRef>
          </c:xVal>
          <c:yVal>
            <c:numRef>
              <c:f>Sheet1!$D$3:$D$7</c:f>
              <c:numCache>
                <c:formatCode>General</c:formatCode>
                <c:ptCount val="5"/>
                <c:pt idx="0">
                  <c:v>-3.36</c:v>
                </c:pt>
                <c:pt idx="1">
                  <c:v>-3.3260000000000001</c:v>
                </c:pt>
                <c:pt idx="2">
                  <c:v>-2.9969999999999999</c:v>
                </c:pt>
                <c:pt idx="3">
                  <c:v>-1.47</c:v>
                </c:pt>
                <c:pt idx="4">
                  <c:v>-2.4E-2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086-4884-B9AD-4C617E00EF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6723896"/>
        <c:axId val="336724224"/>
      </c:scatterChart>
      <c:valAx>
        <c:axId val="336723896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1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Thermal Contact Conductance (</a:t>
                </a:r>
                <a:r>
                  <a:rPr lang="en-GB" dirty="0" smtClean="0"/>
                  <a:t>W/mm2.K</a:t>
                </a:r>
                <a:r>
                  <a:rPr lang="en-GB" dirty="0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724224"/>
        <c:crosses val="autoZero"/>
        <c:crossBetween val="midCat"/>
      </c:valAx>
      <c:valAx>
        <c:axId val="336724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Heat load (W)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723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5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Temperature repartition along the cold bore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2"/>
          <c:order val="0"/>
          <c:tx>
            <c:v>RRR70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'[Results.xlsx] results with BS heat flow '!$D$1:$D$41</c:f>
              <c:numCache>
                <c:formatCode>0.00E+00</c:formatCode>
                <c:ptCount val="41"/>
                <c:pt idx="0" formatCode="General">
                  <c:v>0</c:v>
                </c:pt>
                <c:pt idx="1">
                  <c:v>4.2658000000000001E-2</c:v>
                </c:pt>
                <c:pt idx="2">
                  <c:v>8.5315000000000002E-2</c:v>
                </c:pt>
                <c:pt idx="3" formatCode="General">
                  <c:v>0.12797</c:v>
                </c:pt>
                <c:pt idx="4" formatCode="General">
                  <c:v>0.17063</c:v>
                </c:pt>
                <c:pt idx="5" formatCode="General">
                  <c:v>0.21329000000000001</c:v>
                </c:pt>
                <c:pt idx="6" formatCode="General">
                  <c:v>0.25594</c:v>
                </c:pt>
                <c:pt idx="7" formatCode="General">
                  <c:v>0.29859999999999998</c:v>
                </c:pt>
                <c:pt idx="8" formatCode="General">
                  <c:v>0.34126000000000001</c:v>
                </c:pt>
                <c:pt idx="9" formatCode="General">
                  <c:v>0.38391999999999998</c:v>
                </c:pt>
                <c:pt idx="10" formatCode="General">
                  <c:v>0.42658000000000001</c:v>
                </c:pt>
                <c:pt idx="11" formatCode="General">
                  <c:v>0.46922999999999998</c:v>
                </c:pt>
                <c:pt idx="12" formatCode="General">
                  <c:v>0.51188999999999996</c:v>
                </c:pt>
                <c:pt idx="13" formatCode="General">
                  <c:v>0.55454999999999999</c:v>
                </c:pt>
                <c:pt idx="14" formatCode="General">
                  <c:v>0.59719999999999995</c:v>
                </c:pt>
                <c:pt idx="15" formatCode="General">
                  <c:v>0.63985999999999998</c:v>
                </c:pt>
                <c:pt idx="16" formatCode="General">
                  <c:v>0.68252000000000002</c:v>
                </c:pt>
                <c:pt idx="17" formatCode="General">
                  <c:v>0.72518000000000005</c:v>
                </c:pt>
                <c:pt idx="18" formatCode="General">
                  <c:v>0.76783999999999997</c:v>
                </c:pt>
                <c:pt idx="19" formatCode="General">
                  <c:v>0.81049000000000004</c:v>
                </c:pt>
                <c:pt idx="20" formatCode="General">
                  <c:v>0.85314999999999996</c:v>
                </c:pt>
                <c:pt idx="21" formatCode="General">
                  <c:v>0.89581</c:v>
                </c:pt>
                <c:pt idx="22" formatCode="General">
                  <c:v>0.93845999999999996</c:v>
                </c:pt>
                <c:pt idx="23" formatCode="General">
                  <c:v>0.98111999999999999</c:v>
                </c:pt>
                <c:pt idx="24" formatCode="General">
                  <c:v>1.0238</c:v>
                </c:pt>
                <c:pt idx="25" formatCode="General">
                  <c:v>1.0664</c:v>
                </c:pt>
                <c:pt idx="26" formatCode="General">
                  <c:v>1.1091</c:v>
                </c:pt>
                <c:pt idx="27" formatCode="General">
                  <c:v>1.1517999999999999</c:v>
                </c:pt>
                <c:pt idx="28" formatCode="General">
                  <c:v>1.1943999999999999</c:v>
                </c:pt>
                <c:pt idx="29" formatCode="General">
                  <c:v>1.2371000000000001</c:v>
                </c:pt>
                <c:pt idx="30" formatCode="General">
                  <c:v>1.2797000000000001</c:v>
                </c:pt>
                <c:pt idx="31" formatCode="General">
                  <c:v>1.3224</c:v>
                </c:pt>
                <c:pt idx="32" formatCode="General">
                  <c:v>1.365</c:v>
                </c:pt>
                <c:pt idx="33" formatCode="General">
                  <c:v>1.4077</c:v>
                </c:pt>
                <c:pt idx="34" formatCode="General">
                  <c:v>1.4503999999999999</c:v>
                </c:pt>
                <c:pt idx="35" formatCode="General">
                  <c:v>1.4930000000000001</c:v>
                </c:pt>
                <c:pt idx="36" formatCode="General">
                  <c:v>1.5357000000000001</c:v>
                </c:pt>
                <c:pt idx="37" formatCode="General">
                  <c:v>1.5783</c:v>
                </c:pt>
                <c:pt idx="38" formatCode="General">
                  <c:v>1.621</c:v>
                </c:pt>
                <c:pt idx="39" formatCode="General">
                  <c:v>1.6636</c:v>
                </c:pt>
                <c:pt idx="40" formatCode="General">
                  <c:v>1.7062999999999999</c:v>
                </c:pt>
              </c:numCache>
            </c:numRef>
          </c:xVal>
          <c:yVal>
            <c:numRef>
              <c:f>'[Results.xlsx] results with BS heat flow '!$H$1:$H$41</c:f>
              <c:numCache>
                <c:formatCode>General</c:formatCode>
                <c:ptCount val="41"/>
                <c:pt idx="0">
                  <c:v>2.0034000000000001</c:v>
                </c:pt>
                <c:pt idx="1">
                  <c:v>2.0101</c:v>
                </c:pt>
                <c:pt idx="2">
                  <c:v>2.0165000000000002</c:v>
                </c:pt>
                <c:pt idx="3">
                  <c:v>2.0225</c:v>
                </c:pt>
                <c:pt idx="4">
                  <c:v>2.0280999999999998</c:v>
                </c:pt>
                <c:pt idx="5">
                  <c:v>2.0333999999999999</c:v>
                </c:pt>
                <c:pt idx="6">
                  <c:v>2.0384000000000002</c:v>
                </c:pt>
                <c:pt idx="7">
                  <c:v>2.0430000000000001</c:v>
                </c:pt>
                <c:pt idx="8">
                  <c:v>2.0472999999999999</c:v>
                </c:pt>
                <c:pt idx="9">
                  <c:v>2.0512000000000001</c:v>
                </c:pt>
                <c:pt idx="10">
                  <c:v>2.0548000000000002</c:v>
                </c:pt>
                <c:pt idx="11">
                  <c:v>2.0581</c:v>
                </c:pt>
                <c:pt idx="12">
                  <c:v>2.0609999999999999</c:v>
                </c:pt>
                <c:pt idx="13">
                  <c:v>2.0634999999999999</c:v>
                </c:pt>
                <c:pt idx="14">
                  <c:v>2.0657999999999999</c:v>
                </c:pt>
                <c:pt idx="15">
                  <c:v>2.0676999999999999</c:v>
                </c:pt>
                <c:pt idx="16">
                  <c:v>2.0691999999999999</c:v>
                </c:pt>
                <c:pt idx="17">
                  <c:v>2.0703999999999998</c:v>
                </c:pt>
                <c:pt idx="18">
                  <c:v>2.0712999999999999</c:v>
                </c:pt>
                <c:pt idx="19">
                  <c:v>2.0718000000000001</c:v>
                </c:pt>
                <c:pt idx="20">
                  <c:v>2.0718999999999999</c:v>
                </c:pt>
                <c:pt idx="21">
                  <c:v>2.0718000000000001</c:v>
                </c:pt>
                <c:pt idx="22">
                  <c:v>2.0712999999999999</c:v>
                </c:pt>
                <c:pt idx="23">
                  <c:v>2.0703999999999998</c:v>
                </c:pt>
                <c:pt idx="24">
                  <c:v>2.0691999999999999</c:v>
                </c:pt>
                <c:pt idx="25">
                  <c:v>2.0676999999999999</c:v>
                </c:pt>
                <c:pt idx="26">
                  <c:v>2.0657999999999999</c:v>
                </c:pt>
                <c:pt idx="27">
                  <c:v>2.0634999999999999</c:v>
                </c:pt>
                <c:pt idx="28">
                  <c:v>2.0609999999999999</c:v>
                </c:pt>
                <c:pt idx="29">
                  <c:v>2.0581</c:v>
                </c:pt>
                <c:pt idx="30">
                  <c:v>2.0548000000000002</c:v>
                </c:pt>
                <c:pt idx="31">
                  <c:v>2.0512000000000001</c:v>
                </c:pt>
                <c:pt idx="32">
                  <c:v>2.0472999999999999</c:v>
                </c:pt>
                <c:pt idx="33">
                  <c:v>2.0430000000000001</c:v>
                </c:pt>
                <c:pt idx="34">
                  <c:v>2.0384000000000002</c:v>
                </c:pt>
                <c:pt idx="35">
                  <c:v>2.0333999999999999</c:v>
                </c:pt>
                <c:pt idx="36">
                  <c:v>2.0280999999999998</c:v>
                </c:pt>
                <c:pt idx="37">
                  <c:v>2.0225</c:v>
                </c:pt>
                <c:pt idx="38">
                  <c:v>2.0165000000000002</c:v>
                </c:pt>
                <c:pt idx="39">
                  <c:v>2.0101</c:v>
                </c:pt>
                <c:pt idx="40">
                  <c:v>2.0034000000000001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8E9-42AB-8179-7FB30EAB2C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1847960"/>
        <c:axId val="461848352"/>
      </c:scatterChart>
      <c:valAx>
        <c:axId val="4618479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Distance (m)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848352"/>
        <c:crosses val="autoZero"/>
        <c:crossBetween val="midCat"/>
      </c:valAx>
      <c:valAx>
        <c:axId val="461848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Temperature (K)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8479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5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Sheet1!$A$19</c:f>
              <c:strCache>
                <c:ptCount val="1"/>
                <c:pt idx="0">
                  <c:v>4 contacts TCC 10^-4 (W/mm2.K)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Sheet1!$A$21:$A$69</c:f>
              <c:numCache>
                <c:formatCode>General</c:formatCode>
                <c:ptCount val="49"/>
                <c:pt idx="0">
                  <c:v>0</c:v>
                </c:pt>
                <c:pt idx="1">
                  <c:v>38.533000000000001</c:v>
                </c:pt>
                <c:pt idx="2">
                  <c:v>77.066999999999993</c:v>
                </c:pt>
                <c:pt idx="3">
                  <c:v>115.6</c:v>
                </c:pt>
                <c:pt idx="4">
                  <c:v>154.13</c:v>
                </c:pt>
                <c:pt idx="5">
                  <c:v>192.67</c:v>
                </c:pt>
                <c:pt idx="6">
                  <c:v>231.2</c:v>
                </c:pt>
                <c:pt idx="7">
                  <c:v>269.73</c:v>
                </c:pt>
                <c:pt idx="8">
                  <c:v>308.27</c:v>
                </c:pt>
                <c:pt idx="9">
                  <c:v>346.8</c:v>
                </c:pt>
                <c:pt idx="10">
                  <c:v>385.33</c:v>
                </c:pt>
                <c:pt idx="11">
                  <c:v>423.87</c:v>
                </c:pt>
                <c:pt idx="12">
                  <c:v>462.4</c:v>
                </c:pt>
                <c:pt idx="13">
                  <c:v>500.93</c:v>
                </c:pt>
                <c:pt idx="14">
                  <c:v>539.47</c:v>
                </c:pt>
                <c:pt idx="15">
                  <c:v>578</c:v>
                </c:pt>
                <c:pt idx="16">
                  <c:v>616.53</c:v>
                </c:pt>
                <c:pt idx="17">
                  <c:v>655.07000000000005</c:v>
                </c:pt>
                <c:pt idx="18">
                  <c:v>693.6</c:v>
                </c:pt>
                <c:pt idx="19">
                  <c:v>732.13</c:v>
                </c:pt>
                <c:pt idx="20">
                  <c:v>770.67</c:v>
                </c:pt>
                <c:pt idx="21">
                  <c:v>809.2</c:v>
                </c:pt>
                <c:pt idx="22">
                  <c:v>847.73</c:v>
                </c:pt>
                <c:pt idx="23">
                  <c:v>886.27</c:v>
                </c:pt>
                <c:pt idx="24">
                  <c:v>924.8</c:v>
                </c:pt>
                <c:pt idx="25">
                  <c:v>963.33</c:v>
                </c:pt>
                <c:pt idx="26">
                  <c:v>1001.9</c:v>
                </c:pt>
                <c:pt idx="27">
                  <c:v>1040.4000000000001</c:v>
                </c:pt>
                <c:pt idx="28">
                  <c:v>1078.9000000000001</c:v>
                </c:pt>
                <c:pt idx="29">
                  <c:v>1117.5</c:v>
                </c:pt>
                <c:pt idx="30">
                  <c:v>1156</c:v>
                </c:pt>
                <c:pt idx="31">
                  <c:v>1194.5</c:v>
                </c:pt>
                <c:pt idx="32">
                  <c:v>1233.0999999999999</c:v>
                </c:pt>
                <c:pt idx="33">
                  <c:v>1271.5999999999999</c:v>
                </c:pt>
                <c:pt idx="34">
                  <c:v>1310.0999999999999</c:v>
                </c:pt>
                <c:pt idx="35">
                  <c:v>1348.7</c:v>
                </c:pt>
                <c:pt idx="36">
                  <c:v>1387.2</c:v>
                </c:pt>
                <c:pt idx="37">
                  <c:v>1425.7</c:v>
                </c:pt>
                <c:pt idx="38">
                  <c:v>1464.3</c:v>
                </c:pt>
                <c:pt idx="39">
                  <c:v>1502.8</c:v>
                </c:pt>
                <c:pt idx="40">
                  <c:v>1541.3</c:v>
                </c:pt>
                <c:pt idx="41">
                  <c:v>1579.9</c:v>
                </c:pt>
                <c:pt idx="42">
                  <c:v>1618.4</c:v>
                </c:pt>
                <c:pt idx="43">
                  <c:v>1656.9</c:v>
                </c:pt>
                <c:pt idx="44">
                  <c:v>1695.5</c:v>
                </c:pt>
                <c:pt idx="45">
                  <c:v>1734</c:v>
                </c:pt>
                <c:pt idx="46">
                  <c:v>1772.5</c:v>
                </c:pt>
                <c:pt idx="47">
                  <c:v>1811.1</c:v>
                </c:pt>
                <c:pt idx="48">
                  <c:v>1849.6</c:v>
                </c:pt>
              </c:numCache>
            </c:numRef>
          </c:xVal>
          <c:yVal>
            <c:numRef>
              <c:f>Sheet1!$B$21:$B$69</c:f>
              <c:numCache>
                <c:formatCode>General</c:formatCode>
                <c:ptCount val="49"/>
                <c:pt idx="0">
                  <c:v>2</c:v>
                </c:pt>
                <c:pt idx="1">
                  <c:v>2.0413999999999999</c:v>
                </c:pt>
                <c:pt idx="2">
                  <c:v>2.077</c:v>
                </c:pt>
                <c:pt idx="3">
                  <c:v>2.1097000000000001</c:v>
                </c:pt>
                <c:pt idx="4">
                  <c:v>2.1415999999999999</c:v>
                </c:pt>
                <c:pt idx="5">
                  <c:v>2.1734</c:v>
                </c:pt>
                <c:pt idx="6">
                  <c:v>2.2052</c:v>
                </c:pt>
                <c:pt idx="7">
                  <c:v>2.2368999999999999</c:v>
                </c:pt>
                <c:pt idx="8">
                  <c:v>2.2686999999999999</c:v>
                </c:pt>
                <c:pt idx="9">
                  <c:v>2.3003999999999998</c:v>
                </c:pt>
                <c:pt idx="10">
                  <c:v>2.3321000000000001</c:v>
                </c:pt>
                <c:pt idx="11">
                  <c:v>2.3637999999999999</c:v>
                </c:pt>
                <c:pt idx="12">
                  <c:v>2.3954</c:v>
                </c:pt>
                <c:pt idx="13">
                  <c:v>2.4264999999999999</c:v>
                </c:pt>
                <c:pt idx="14">
                  <c:v>2.4554999999999998</c:v>
                </c:pt>
                <c:pt idx="15">
                  <c:v>2.4777999999999998</c:v>
                </c:pt>
                <c:pt idx="16">
                  <c:v>2.4895999999999998</c:v>
                </c:pt>
                <c:pt idx="17">
                  <c:v>2.496</c:v>
                </c:pt>
                <c:pt idx="18">
                  <c:v>2.5009000000000001</c:v>
                </c:pt>
                <c:pt idx="19">
                  <c:v>2.5053000000000001</c:v>
                </c:pt>
                <c:pt idx="20">
                  <c:v>2.5097</c:v>
                </c:pt>
                <c:pt idx="21">
                  <c:v>2.5141</c:v>
                </c:pt>
                <c:pt idx="22">
                  <c:v>2.5185</c:v>
                </c:pt>
                <c:pt idx="23">
                  <c:v>2.5228999999999999</c:v>
                </c:pt>
                <c:pt idx="24">
                  <c:v>2.5272000000000001</c:v>
                </c:pt>
                <c:pt idx="25">
                  <c:v>2.5316000000000001</c:v>
                </c:pt>
                <c:pt idx="26">
                  <c:v>2.5358999999999998</c:v>
                </c:pt>
                <c:pt idx="27">
                  <c:v>2.5398999999999998</c:v>
                </c:pt>
                <c:pt idx="28">
                  <c:v>2.5426000000000002</c:v>
                </c:pt>
                <c:pt idx="29">
                  <c:v>2.5409000000000002</c:v>
                </c:pt>
                <c:pt idx="30">
                  <c:v>2.5291000000000001</c:v>
                </c:pt>
                <c:pt idx="31">
                  <c:v>2.5095999999999998</c:v>
                </c:pt>
                <c:pt idx="32">
                  <c:v>2.4876</c:v>
                </c:pt>
                <c:pt idx="33">
                  <c:v>2.4649000000000001</c:v>
                </c:pt>
                <c:pt idx="34">
                  <c:v>2.4420999999999999</c:v>
                </c:pt>
                <c:pt idx="35">
                  <c:v>2.4192</c:v>
                </c:pt>
                <c:pt idx="36">
                  <c:v>2.3963000000000001</c:v>
                </c:pt>
                <c:pt idx="37">
                  <c:v>2.3734999999999999</c:v>
                </c:pt>
                <c:pt idx="38">
                  <c:v>2.3506</c:v>
                </c:pt>
                <c:pt idx="39">
                  <c:v>2.3277000000000001</c:v>
                </c:pt>
                <c:pt idx="40">
                  <c:v>2.3048000000000002</c:v>
                </c:pt>
                <c:pt idx="41">
                  <c:v>2.2816999999999998</c:v>
                </c:pt>
                <c:pt idx="42">
                  <c:v>2.2578999999999998</c:v>
                </c:pt>
                <c:pt idx="43">
                  <c:v>2.2311000000000001</c:v>
                </c:pt>
                <c:pt idx="44">
                  <c:v>2.1959</c:v>
                </c:pt>
                <c:pt idx="45">
                  <c:v>2.1507000000000001</c:v>
                </c:pt>
                <c:pt idx="46">
                  <c:v>2.1013999999999999</c:v>
                </c:pt>
                <c:pt idx="47">
                  <c:v>2.0507</c:v>
                </c:pt>
                <c:pt idx="48">
                  <c:v>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80E-43CE-98D6-01823526F28F}"/>
            </c:ext>
          </c:extLst>
        </c:ser>
        <c:ser>
          <c:idx val="1"/>
          <c:order val="1"/>
          <c:tx>
            <c:strRef>
              <c:f>Sheet1!$D$19</c:f>
              <c:strCache>
                <c:ptCount val="1"/>
                <c:pt idx="0">
                  <c:v>Constant contact TCC 10^-6 (W/mm2.K)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Sheet1!$D$21:$D$69</c:f>
              <c:numCache>
                <c:formatCode>General</c:formatCode>
                <c:ptCount val="49"/>
                <c:pt idx="0">
                  <c:v>0</c:v>
                </c:pt>
                <c:pt idx="1">
                  <c:v>38.533000000000001</c:v>
                </c:pt>
                <c:pt idx="2">
                  <c:v>77.066999999999993</c:v>
                </c:pt>
                <c:pt idx="3">
                  <c:v>115.6</c:v>
                </c:pt>
                <c:pt idx="4">
                  <c:v>154.13</c:v>
                </c:pt>
                <c:pt idx="5">
                  <c:v>192.67</c:v>
                </c:pt>
                <c:pt idx="6">
                  <c:v>231.2</c:v>
                </c:pt>
                <c:pt idx="7">
                  <c:v>269.73</c:v>
                </c:pt>
                <c:pt idx="8">
                  <c:v>308.27</c:v>
                </c:pt>
                <c:pt idx="9">
                  <c:v>346.8</c:v>
                </c:pt>
                <c:pt idx="10">
                  <c:v>385.33</c:v>
                </c:pt>
                <c:pt idx="11">
                  <c:v>423.87</c:v>
                </c:pt>
                <c:pt idx="12">
                  <c:v>462.4</c:v>
                </c:pt>
                <c:pt idx="13">
                  <c:v>500.93</c:v>
                </c:pt>
                <c:pt idx="14">
                  <c:v>539.47</c:v>
                </c:pt>
                <c:pt idx="15">
                  <c:v>578</c:v>
                </c:pt>
                <c:pt idx="16">
                  <c:v>616.53</c:v>
                </c:pt>
                <c:pt idx="17">
                  <c:v>655.07000000000005</c:v>
                </c:pt>
                <c:pt idx="18">
                  <c:v>693.6</c:v>
                </c:pt>
                <c:pt idx="19">
                  <c:v>732.13</c:v>
                </c:pt>
                <c:pt idx="20">
                  <c:v>770.67</c:v>
                </c:pt>
                <c:pt idx="21">
                  <c:v>809.2</c:v>
                </c:pt>
                <c:pt idx="22">
                  <c:v>847.73</c:v>
                </c:pt>
                <c:pt idx="23">
                  <c:v>886.27</c:v>
                </c:pt>
                <c:pt idx="24">
                  <c:v>924.8</c:v>
                </c:pt>
                <c:pt idx="25">
                  <c:v>963.33</c:v>
                </c:pt>
                <c:pt idx="26">
                  <c:v>1001.9</c:v>
                </c:pt>
                <c:pt idx="27">
                  <c:v>1040.4000000000001</c:v>
                </c:pt>
                <c:pt idx="28">
                  <c:v>1078.9000000000001</c:v>
                </c:pt>
                <c:pt idx="29">
                  <c:v>1117.5</c:v>
                </c:pt>
                <c:pt idx="30">
                  <c:v>1156</c:v>
                </c:pt>
                <c:pt idx="31">
                  <c:v>1194.5</c:v>
                </c:pt>
                <c:pt idx="32">
                  <c:v>1233.0999999999999</c:v>
                </c:pt>
                <c:pt idx="33">
                  <c:v>1271.5999999999999</c:v>
                </c:pt>
                <c:pt idx="34">
                  <c:v>1310.0999999999999</c:v>
                </c:pt>
                <c:pt idx="35">
                  <c:v>1348.7</c:v>
                </c:pt>
                <c:pt idx="36">
                  <c:v>1387.2</c:v>
                </c:pt>
                <c:pt idx="37">
                  <c:v>1425.7</c:v>
                </c:pt>
                <c:pt idx="38">
                  <c:v>1464.3</c:v>
                </c:pt>
                <c:pt idx="39">
                  <c:v>1502.8</c:v>
                </c:pt>
                <c:pt idx="40">
                  <c:v>1541.3</c:v>
                </c:pt>
                <c:pt idx="41">
                  <c:v>1579.9</c:v>
                </c:pt>
                <c:pt idx="42">
                  <c:v>1618.4</c:v>
                </c:pt>
                <c:pt idx="43">
                  <c:v>1656.9</c:v>
                </c:pt>
                <c:pt idx="44">
                  <c:v>1695.5</c:v>
                </c:pt>
                <c:pt idx="45">
                  <c:v>1734</c:v>
                </c:pt>
                <c:pt idx="46">
                  <c:v>1772.5</c:v>
                </c:pt>
                <c:pt idx="47">
                  <c:v>1811.1</c:v>
                </c:pt>
                <c:pt idx="48">
                  <c:v>1849.6</c:v>
                </c:pt>
              </c:numCache>
            </c:numRef>
          </c:xVal>
          <c:yVal>
            <c:numRef>
              <c:f>Sheet1!$E$21:$E$69</c:f>
              <c:numCache>
                <c:formatCode>General</c:formatCode>
                <c:ptCount val="49"/>
                <c:pt idx="0">
                  <c:v>2</c:v>
                </c:pt>
                <c:pt idx="1">
                  <c:v>2.0343</c:v>
                </c:pt>
                <c:pt idx="2">
                  <c:v>2.0676999999999999</c:v>
                </c:pt>
                <c:pt idx="3">
                  <c:v>2.0996999999999999</c:v>
                </c:pt>
                <c:pt idx="4">
                  <c:v>2.1301999999999999</c:v>
                </c:pt>
                <c:pt idx="5">
                  <c:v>2.1591</c:v>
                </c:pt>
                <c:pt idx="6">
                  <c:v>2.1865999999999999</c:v>
                </c:pt>
                <c:pt idx="7">
                  <c:v>2.2126000000000001</c:v>
                </c:pt>
                <c:pt idx="8">
                  <c:v>2.2370000000000001</c:v>
                </c:pt>
                <c:pt idx="9">
                  <c:v>2.2599999999999998</c:v>
                </c:pt>
                <c:pt idx="10">
                  <c:v>2.2814999999999999</c:v>
                </c:pt>
                <c:pt idx="11">
                  <c:v>2.3014999999999999</c:v>
                </c:pt>
                <c:pt idx="12">
                  <c:v>2.3199999999999998</c:v>
                </c:pt>
                <c:pt idx="13">
                  <c:v>2.3370000000000002</c:v>
                </c:pt>
                <c:pt idx="14">
                  <c:v>2.3525</c:v>
                </c:pt>
                <c:pt idx="15">
                  <c:v>2.3664999999999998</c:v>
                </c:pt>
                <c:pt idx="16">
                  <c:v>2.3791000000000002</c:v>
                </c:pt>
                <c:pt idx="17">
                  <c:v>2.3902000000000001</c:v>
                </c:pt>
                <c:pt idx="18">
                  <c:v>2.3997999999999999</c:v>
                </c:pt>
                <c:pt idx="19">
                  <c:v>2.4079000000000002</c:v>
                </c:pt>
                <c:pt idx="20">
                  <c:v>2.4144999999999999</c:v>
                </c:pt>
                <c:pt idx="21">
                  <c:v>2.4197000000000002</c:v>
                </c:pt>
                <c:pt idx="22">
                  <c:v>2.4234</c:v>
                </c:pt>
                <c:pt idx="23">
                  <c:v>2.4256000000000002</c:v>
                </c:pt>
                <c:pt idx="24">
                  <c:v>2.4262999999999999</c:v>
                </c:pt>
                <c:pt idx="25">
                  <c:v>2.4256000000000002</c:v>
                </c:pt>
                <c:pt idx="26">
                  <c:v>2.4234</c:v>
                </c:pt>
                <c:pt idx="27">
                  <c:v>2.4197000000000002</c:v>
                </c:pt>
                <c:pt idx="28">
                  <c:v>2.4144999999999999</c:v>
                </c:pt>
                <c:pt idx="29">
                  <c:v>2.4079000000000002</c:v>
                </c:pt>
                <c:pt idx="30">
                  <c:v>2.3997999999999999</c:v>
                </c:pt>
                <c:pt idx="31">
                  <c:v>2.3902000000000001</c:v>
                </c:pt>
                <c:pt idx="32">
                  <c:v>2.3791000000000002</c:v>
                </c:pt>
                <c:pt idx="33">
                  <c:v>2.3664999999999998</c:v>
                </c:pt>
                <c:pt idx="34">
                  <c:v>2.3525</c:v>
                </c:pt>
                <c:pt idx="35">
                  <c:v>2.3370000000000002</c:v>
                </c:pt>
                <c:pt idx="36">
                  <c:v>2.3199999999999998</c:v>
                </c:pt>
                <c:pt idx="37">
                  <c:v>2.3014999999999999</c:v>
                </c:pt>
                <c:pt idx="38">
                  <c:v>2.2814999999999999</c:v>
                </c:pt>
                <c:pt idx="39">
                  <c:v>2.2599999999999998</c:v>
                </c:pt>
                <c:pt idx="40">
                  <c:v>2.2370000000000001</c:v>
                </c:pt>
                <c:pt idx="41">
                  <c:v>2.2126000000000001</c:v>
                </c:pt>
                <c:pt idx="42">
                  <c:v>2.1865999999999999</c:v>
                </c:pt>
                <c:pt idx="43">
                  <c:v>2.1591</c:v>
                </c:pt>
                <c:pt idx="44">
                  <c:v>2.1301999999999999</c:v>
                </c:pt>
                <c:pt idx="45">
                  <c:v>2.0996999999999999</c:v>
                </c:pt>
                <c:pt idx="46">
                  <c:v>2.0676999999999999</c:v>
                </c:pt>
                <c:pt idx="47">
                  <c:v>2.0343</c:v>
                </c:pt>
                <c:pt idx="48">
                  <c:v>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80E-43CE-98D6-01823526F28F}"/>
            </c:ext>
          </c:extLst>
        </c:ser>
        <c:ser>
          <c:idx val="2"/>
          <c:order val="2"/>
          <c:tx>
            <c:strRef>
              <c:f>Sheet1!$G$39</c:f>
              <c:strCache>
                <c:ptCount val="1"/>
                <c:pt idx="0">
                  <c:v>2 contacts middle TCC 10^-4 (W/mm2.K)</c:v>
                </c:pt>
              </c:strCache>
            </c:strRef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Sheet1!$G$41:$G$89</c:f>
              <c:numCache>
                <c:formatCode>General</c:formatCode>
                <c:ptCount val="49"/>
                <c:pt idx="0">
                  <c:v>0</c:v>
                </c:pt>
                <c:pt idx="1">
                  <c:v>38.533000000000001</c:v>
                </c:pt>
                <c:pt idx="2">
                  <c:v>77.066999999999993</c:v>
                </c:pt>
                <c:pt idx="3">
                  <c:v>115.6</c:v>
                </c:pt>
                <c:pt idx="4">
                  <c:v>154.13</c:v>
                </c:pt>
                <c:pt idx="5">
                  <c:v>192.67</c:v>
                </c:pt>
                <c:pt idx="6">
                  <c:v>231.2</c:v>
                </c:pt>
                <c:pt idx="7">
                  <c:v>269.73</c:v>
                </c:pt>
                <c:pt idx="8">
                  <c:v>308.27</c:v>
                </c:pt>
                <c:pt idx="9">
                  <c:v>346.8</c:v>
                </c:pt>
                <c:pt idx="10">
                  <c:v>385.33</c:v>
                </c:pt>
                <c:pt idx="11">
                  <c:v>423.87</c:v>
                </c:pt>
                <c:pt idx="12">
                  <c:v>462.4</c:v>
                </c:pt>
                <c:pt idx="13">
                  <c:v>500.93</c:v>
                </c:pt>
                <c:pt idx="14">
                  <c:v>539.47</c:v>
                </c:pt>
                <c:pt idx="15">
                  <c:v>578</c:v>
                </c:pt>
                <c:pt idx="16">
                  <c:v>616.53</c:v>
                </c:pt>
                <c:pt idx="17">
                  <c:v>655.07000000000005</c:v>
                </c:pt>
                <c:pt idx="18">
                  <c:v>693.6</c:v>
                </c:pt>
                <c:pt idx="19">
                  <c:v>732.13</c:v>
                </c:pt>
                <c:pt idx="20">
                  <c:v>770.67</c:v>
                </c:pt>
                <c:pt idx="21">
                  <c:v>809.2</c:v>
                </c:pt>
                <c:pt idx="22">
                  <c:v>847.73</c:v>
                </c:pt>
                <c:pt idx="23">
                  <c:v>886.27</c:v>
                </c:pt>
                <c:pt idx="24">
                  <c:v>924.8</c:v>
                </c:pt>
                <c:pt idx="25">
                  <c:v>963.33</c:v>
                </c:pt>
                <c:pt idx="26">
                  <c:v>1001.9</c:v>
                </c:pt>
                <c:pt idx="27">
                  <c:v>1040.4000000000001</c:v>
                </c:pt>
                <c:pt idx="28">
                  <c:v>1078.9000000000001</c:v>
                </c:pt>
                <c:pt idx="29">
                  <c:v>1117.5</c:v>
                </c:pt>
                <c:pt idx="30">
                  <c:v>1156</c:v>
                </c:pt>
                <c:pt idx="31">
                  <c:v>1194.5</c:v>
                </c:pt>
                <c:pt idx="32">
                  <c:v>1233.0999999999999</c:v>
                </c:pt>
                <c:pt idx="33">
                  <c:v>1271.5999999999999</c:v>
                </c:pt>
                <c:pt idx="34">
                  <c:v>1310.0999999999999</c:v>
                </c:pt>
                <c:pt idx="35">
                  <c:v>1348.7</c:v>
                </c:pt>
                <c:pt idx="36">
                  <c:v>1387.2</c:v>
                </c:pt>
                <c:pt idx="37">
                  <c:v>1425.7</c:v>
                </c:pt>
                <c:pt idx="38">
                  <c:v>1464.3</c:v>
                </c:pt>
                <c:pt idx="39">
                  <c:v>1502.8</c:v>
                </c:pt>
                <c:pt idx="40">
                  <c:v>1541.3</c:v>
                </c:pt>
                <c:pt idx="41">
                  <c:v>1579.9</c:v>
                </c:pt>
                <c:pt idx="42">
                  <c:v>1618.4</c:v>
                </c:pt>
                <c:pt idx="43">
                  <c:v>1656.9</c:v>
                </c:pt>
                <c:pt idx="44">
                  <c:v>1695.5</c:v>
                </c:pt>
                <c:pt idx="45">
                  <c:v>1734</c:v>
                </c:pt>
                <c:pt idx="46">
                  <c:v>1772.5</c:v>
                </c:pt>
                <c:pt idx="47">
                  <c:v>1811.1</c:v>
                </c:pt>
                <c:pt idx="48">
                  <c:v>1849.6</c:v>
                </c:pt>
              </c:numCache>
            </c:numRef>
          </c:xVal>
          <c:yVal>
            <c:numRef>
              <c:f>Sheet1!$H$41:$H$89</c:f>
              <c:numCache>
                <c:formatCode>General</c:formatCode>
                <c:ptCount val="49"/>
                <c:pt idx="0">
                  <c:v>2</c:v>
                </c:pt>
                <c:pt idx="1">
                  <c:v>2.0295999999999998</c:v>
                </c:pt>
                <c:pt idx="2">
                  <c:v>2.0594000000000001</c:v>
                </c:pt>
                <c:pt idx="3">
                  <c:v>2.0891000000000002</c:v>
                </c:pt>
                <c:pt idx="4">
                  <c:v>2.1187</c:v>
                </c:pt>
                <c:pt idx="5">
                  <c:v>2.1482999999999999</c:v>
                </c:pt>
                <c:pt idx="6">
                  <c:v>2.1779000000000002</c:v>
                </c:pt>
                <c:pt idx="7">
                  <c:v>2.2075999999999998</c:v>
                </c:pt>
                <c:pt idx="8">
                  <c:v>2.2372000000000001</c:v>
                </c:pt>
                <c:pt idx="9">
                  <c:v>2.2667999999999999</c:v>
                </c:pt>
                <c:pt idx="10">
                  <c:v>2.2965</c:v>
                </c:pt>
                <c:pt idx="11">
                  <c:v>2.3260999999999998</c:v>
                </c:pt>
                <c:pt idx="12">
                  <c:v>2.3555999999999999</c:v>
                </c:pt>
                <c:pt idx="13">
                  <c:v>2.3845000000000001</c:v>
                </c:pt>
                <c:pt idx="14">
                  <c:v>2.4114</c:v>
                </c:pt>
                <c:pt idx="15">
                  <c:v>2.4315000000000002</c:v>
                </c:pt>
                <c:pt idx="16">
                  <c:v>2.4411999999999998</c:v>
                </c:pt>
                <c:pt idx="17">
                  <c:v>2.4453999999999998</c:v>
                </c:pt>
                <c:pt idx="18">
                  <c:v>2.4481000000000002</c:v>
                </c:pt>
                <c:pt idx="19">
                  <c:v>2.4502999999999999</c:v>
                </c:pt>
                <c:pt idx="20">
                  <c:v>2.4525000000000001</c:v>
                </c:pt>
                <c:pt idx="21">
                  <c:v>2.4546999999999999</c:v>
                </c:pt>
                <c:pt idx="22">
                  <c:v>2.4569000000000001</c:v>
                </c:pt>
                <c:pt idx="23">
                  <c:v>2.4590000000000001</c:v>
                </c:pt>
                <c:pt idx="24">
                  <c:v>2.4611999999999998</c:v>
                </c:pt>
                <c:pt idx="25">
                  <c:v>2.4634</c:v>
                </c:pt>
                <c:pt idx="26">
                  <c:v>2.4655</c:v>
                </c:pt>
                <c:pt idx="27">
                  <c:v>2.4672999999999998</c:v>
                </c:pt>
                <c:pt idx="28">
                  <c:v>2.4678</c:v>
                </c:pt>
                <c:pt idx="29">
                  <c:v>2.4638</c:v>
                </c:pt>
                <c:pt idx="30">
                  <c:v>2.4498000000000002</c:v>
                </c:pt>
                <c:pt idx="31">
                  <c:v>2.4279000000000002</c:v>
                </c:pt>
                <c:pt idx="32">
                  <c:v>2.4035000000000002</c:v>
                </c:pt>
                <c:pt idx="33">
                  <c:v>2.3784999999999998</c:v>
                </c:pt>
                <c:pt idx="34">
                  <c:v>2.3532999999999999</c:v>
                </c:pt>
                <c:pt idx="35">
                  <c:v>2.3281000000000001</c:v>
                </c:pt>
                <c:pt idx="36">
                  <c:v>2.3028</c:v>
                </c:pt>
                <c:pt idx="37">
                  <c:v>2.2776000000000001</c:v>
                </c:pt>
                <c:pt idx="38">
                  <c:v>2.2524000000000002</c:v>
                </c:pt>
                <c:pt idx="39">
                  <c:v>2.2271999999999998</c:v>
                </c:pt>
                <c:pt idx="40">
                  <c:v>2.202</c:v>
                </c:pt>
                <c:pt idx="41">
                  <c:v>2.1766999999999999</c:v>
                </c:pt>
                <c:pt idx="42">
                  <c:v>2.1515</c:v>
                </c:pt>
                <c:pt idx="43">
                  <c:v>2.1263000000000001</c:v>
                </c:pt>
                <c:pt idx="44">
                  <c:v>2.101</c:v>
                </c:pt>
                <c:pt idx="45">
                  <c:v>2.0758000000000001</c:v>
                </c:pt>
                <c:pt idx="46">
                  <c:v>2.0506000000000002</c:v>
                </c:pt>
                <c:pt idx="47">
                  <c:v>2.0251999999999999</c:v>
                </c:pt>
                <c:pt idx="48">
                  <c:v>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80E-43CE-98D6-01823526F28F}"/>
            </c:ext>
          </c:extLst>
        </c:ser>
        <c:ser>
          <c:idx val="3"/>
          <c:order val="3"/>
          <c:tx>
            <c:strRef>
              <c:f>Sheet1!$J$39</c:f>
              <c:strCache>
                <c:ptCount val="1"/>
                <c:pt idx="0">
                  <c:v>2 contacts side TCC 6x10^-4 (W/mm2.K)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Sheet1!$J$41:$J$89</c:f>
              <c:numCache>
                <c:formatCode>General</c:formatCode>
                <c:ptCount val="49"/>
                <c:pt idx="0">
                  <c:v>0</c:v>
                </c:pt>
                <c:pt idx="1">
                  <c:v>38.533000000000001</c:v>
                </c:pt>
                <c:pt idx="2">
                  <c:v>77.066999999999993</c:v>
                </c:pt>
                <c:pt idx="3">
                  <c:v>115.6</c:v>
                </c:pt>
                <c:pt idx="4">
                  <c:v>154.13</c:v>
                </c:pt>
                <c:pt idx="5">
                  <c:v>192.67</c:v>
                </c:pt>
                <c:pt idx="6">
                  <c:v>231.2</c:v>
                </c:pt>
                <c:pt idx="7">
                  <c:v>269.73</c:v>
                </c:pt>
                <c:pt idx="8">
                  <c:v>308.27</c:v>
                </c:pt>
                <c:pt idx="9">
                  <c:v>346.8</c:v>
                </c:pt>
                <c:pt idx="10">
                  <c:v>385.33</c:v>
                </c:pt>
                <c:pt idx="11">
                  <c:v>423.87</c:v>
                </c:pt>
                <c:pt idx="12">
                  <c:v>462.4</c:v>
                </c:pt>
                <c:pt idx="13">
                  <c:v>500.93</c:v>
                </c:pt>
                <c:pt idx="14">
                  <c:v>539.47</c:v>
                </c:pt>
                <c:pt idx="15">
                  <c:v>578</c:v>
                </c:pt>
                <c:pt idx="16">
                  <c:v>616.53</c:v>
                </c:pt>
                <c:pt idx="17">
                  <c:v>655.07000000000005</c:v>
                </c:pt>
                <c:pt idx="18">
                  <c:v>693.6</c:v>
                </c:pt>
                <c:pt idx="19">
                  <c:v>732.13</c:v>
                </c:pt>
                <c:pt idx="20">
                  <c:v>770.67</c:v>
                </c:pt>
                <c:pt idx="21">
                  <c:v>809.2</c:v>
                </c:pt>
                <c:pt idx="22">
                  <c:v>847.73</c:v>
                </c:pt>
                <c:pt idx="23">
                  <c:v>886.27</c:v>
                </c:pt>
                <c:pt idx="24">
                  <c:v>924.8</c:v>
                </c:pt>
                <c:pt idx="25">
                  <c:v>963.33</c:v>
                </c:pt>
                <c:pt idx="26">
                  <c:v>1001.9</c:v>
                </c:pt>
                <c:pt idx="27">
                  <c:v>1040.4000000000001</c:v>
                </c:pt>
                <c:pt idx="28">
                  <c:v>1078.9000000000001</c:v>
                </c:pt>
                <c:pt idx="29">
                  <c:v>1117.5</c:v>
                </c:pt>
                <c:pt idx="30">
                  <c:v>1156</c:v>
                </c:pt>
                <c:pt idx="31">
                  <c:v>1194.5</c:v>
                </c:pt>
                <c:pt idx="32">
                  <c:v>1233.0999999999999</c:v>
                </c:pt>
                <c:pt idx="33">
                  <c:v>1271.5999999999999</c:v>
                </c:pt>
                <c:pt idx="34">
                  <c:v>1310.0999999999999</c:v>
                </c:pt>
                <c:pt idx="35">
                  <c:v>1348.7</c:v>
                </c:pt>
                <c:pt idx="36">
                  <c:v>1387.2</c:v>
                </c:pt>
                <c:pt idx="37">
                  <c:v>1425.7</c:v>
                </c:pt>
                <c:pt idx="38">
                  <c:v>1464.3</c:v>
                </c:pt>
                <c:pt idx="39">
                  <c:v>1502.8</c:v>
                </c:pt>
                <c:pt idx="40">
                  <c:v>1541.3</c:v>
                </c:pt>
                <c:pt idx="41">
                  <c:v>1579.9</c:v>
                </c:pt>
                <c:pt idx="42">
                  <c:v>1618.4</c:v>
                </c:pt>
                <c:pt idx="43">
                  <c:v>1656.9</c:v>
                </c:pt>
                <c:pt idx="44">
                  <c:v>1695.5</c:v>
                </c:pt>
                <c:pt idx="45">
                  <c:v>1734</c:v>
                </c:pt>
                <c:pt idx="46">
                  <c:v>1772.5</c:v>
                </c:pt>
                <c:pt idx="47">
                  <c:v>1811.1</c:v>
                </c:pt>
                <c:pt idx="48">
                  <c:v>1849.6</c:v>
                </c:pt>
              </c:numCache>
            </c:numRef>
          </c:xVal>
          <c:yVal>
            <c:numRef>
              <c:f>Sheet1!$K$41:$K$89</c:f>
              <c:numCache>
                <c:formatCode>General</c:formatCode>
                <c:ptCount val="49"/>
                <c:pt idx="0">
                  <c:v>2</c:v>
                </c:pt>
                <c:pt idx="1">
                  <c:v>2.0550999999999999</c:v>
                </c:pt>
                <c:pt idx="2">
                  <c:v>2.0825999999999998</c:v>
                </c:pt>
                <c:pt idx="3">
                  <c:v>2.0972</c:v>
                </c:pt>
                <c:pt idx="4">
                  <c:v>2.1084000000000001</c:v>
                </c:pt>
                <c:pt idx="5">
                  <c:v>2.1187999999999998</c:v>
                </c:pt>
                <c:pt idx="6">
                  <c:v>2.129</c:v>
                </c:pt>
                <c:pt idx="7">
                  <c:v>2.1392000000000002</c:v>
                </c:pt>
                <c:pt idx="8">
                  <c:v>2.1493000000000002</c:v>
                </c:pt>
                <c:pt idx="9">
                  <c:v>2.1595</c:v>
                </c:pt>
                <c:pt idx="10">
                  <c:v>2.1697000000000002</c:v>
                </c:pt>
                <c:pt idx="11">
                  <c:v>2.1798999999999999</c:v>
                </c:pt>
                <c:pt idx="12">
                  <c:v>2.19</c:v>
                </c:pt>
                <c:pt idx="13">
                  <c:v>2.2002000000000002</c:v>
                </c:pt>
                <c:pt idx="14">
                  <c:v>2.2103999999999999</c:v>
                </c:pt>
                <c:pt idx="15">
                  <c:v>2.2204999999999999</c:v>
                </c:pt>
                <c:pt idx="16">
                  <c:v>2.2307000000000001</c:v>
                </c:pt>
                <c:pt idx="17">
                  <c:v>2.2408999999999999</c:v>
                </c:pt>
                <c:pt idx="18">
                  <c:v>2.2509999999999999</c:v>
                </c:pt>
                <c:pt idx="19">
                  <c:v>2.2612000000000001</c:v>
                </c:pt>
                <c:pt idx="20">
                  <c:v>2.2713999999999999</c:v>
                </c:pt>
                <c:pt idx="21">
                  <c:v>2.2814999999999999</c:v>
                </c:pt>
                <c:pt idx="22">
                  <c:v>2.2917000000000001</c:v>
                </c:pt>
                <c:pt idx="23">
                  <c:v>2.3018999999999998</c:v>
                </c:pt>
                <c:pt idx="24">
                  <c:v>2.3119999999999998</c:v>
                </c:pt>
                <c:pt idx="25">
                  <c:v>2.3222</c:v>
                </c:pt>
                <c:pt idx="26">
                  <c:v>2.3323999999999998</c:v>
                </c:pt>
                <c:pt idx="27">
                  <c:v>2.3426</c:v>
                </c:pt>
                <c:pt idx="28">
                  <c:v>2.3527</c:v>
                </c:pt>
                <c:pt idx="29">
                  <c:v>2.3628999999999998</c:v>
                </c:pt>
                <c:pt idx="30">
                  <c:v>2.3731</c:v>
                </c:pt>
                <c:pt idx="31">
                  <c:v>2.3832</c:v>
                </c:pt>
                <c:pt idx="32">
                  <c:v>2.3934000000000002</c:v>
                </c:pt>
                <c:pt idx="33">
                  <c:v>2.4036</c:v>
                </c:pt>
                <c:pt idx="34">
                  <c:v>2.4138000000000002</c:v>
                </c:pt>
                <c:pt idx="35">
                  <c:v>2.4239000000000002</c:v>
                </c:pt>
                <c:pt idx="36">
                  <c:v>2.4340999999999999</c:v>
                </c:pt>
                <c:pt idx="37">
                  <c:v>2.4443000000000001</c:v>
                </c:pt>
                <c:pt idx="38">
                  <c:v>2.4544000000000001</c:v>
                </c:pt>
                <c:pt idx="39">
                  <c:v>2.4645000000000001</c:v>
                </c:pt>
                <c:pt idx="40">
                  <c:v>2.4744999999999999</c:v>
                </c:pt>
                <c:pt idx="41">
                  <c:v>2.4836</c:v>
                </c:pt>
                <c:pt idx="42">
                  <c:v>2.4895</c:v>
                </c:pt>
                <c:pt idx="43">
                  <c:v>2.4817</c:v>
                </c:pt>
                <c:pt idx="44">
                  <c:v>2.4352999999999998</c:v>
                </c:pt>
                <c:pt idx="45">
                  <c:v>2.3437999999999999</c:v>
                </c:pt>
                <c:pt idx="46">
                  <c:v>2.2330999999999999</c:v>
                </c:pt>
                <c:pt idx="47">
                  <c:v>2.1168</c:v>
                </c:pt>
                <c:pt idx="48">
                  <c:v>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780E-43CE-98D6-01823526F2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2232288"/>
        <c:axId val="723722600"/>
      </c:scatterChart>
      <c:valAx>
        <c:axId val="4322322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Length (mm)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3722600"/>
        <c:crosses val="autoZero"/>
        <c:crossBetween val="midCat"/>
      </c:valAx>
      <c:valAx>
        <c:axId val="723722600"/>
        <c:scaling>
          <c:orientation val="minMax"/>
          <c:min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CB Temperature (K)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2322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7549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57500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1038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97006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44034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1195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374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741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4240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4791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1450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718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382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685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403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0024" y="807356"/>
            <a:ext cx="1305726" cy="1267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05553" y="6257042"/>
            <a:ext cx="575647" cy="558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05553" y="6257042"/>
            <a:ext cx="575647" cy="558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05553" y="6257042"/>
            <a:ext cx="575647" cy="558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05553" y="6257042"/>
            <a:ext cx="575647" cy="558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05553" y="6257042"/>
            <a:ext cx="575647" cy="558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0024" y="807356"/>
            <a:ext cx="1305726" cy="1267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0.png"/><Relationship Id="rId5" Type="http://schemas.openxmlformats.org/officeDocument/2006/relationships/chart" Target="../charts/chart1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24.png"/><Relationship Id="rId7" Type="http://schemas.openxmlformats.org/officeDocument/2006/relationships/image" Target="../media/image43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1.png"/><Relationship Id="rId5" Type="http://schemas.openxmlformats.org/officeDocument/2006/relationships/image" Target="../media/image15.png"/><Relationship Id="rId10" Type="http://schemas.openxmlformats.org/officeDocument/2006/relationships/image" Target="../media/image41.png"/><Relationship Id="rId4" Type="http://schemas.openxmlformats.org/officeDocument/2006/relationships/chart" Target="../charts/chart2.xml"/><Relationship Id="rId9" Type="http://schemas.openxmlformats.org/officeDocument/2006/relationships/image" Target="../media/image1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24.png"/><Relationship Id="rId7" Type="http://schemas.openxmlformats.org/officeDocument/2006/relationships/image" Target="../media/image431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1.png"/><Relationship Id="rId5" Type="http://schemas.openxmlformats.org/officeDocument/2006/relationships/image" Target="../media/image15.png"/><Relationship Id="rId10" Type="http://schemas.openxmlformats.org/officeDocument/2006/relationships/image" Target="../media/image41.png"/><Relationship Id="rId4" Type="http://schemas.openxmlformats.org/officeDocument/2006/relationships/chart" Target="../charts/chart5.xml"/><Relationship Id="rId9" Type="http://schemas.openxmlformats.org/officeDocument/2006/relationships/image" Target="../media/image1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39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1.png"/><Relationship Id="rId7" Type="http://schemas.openxmlformats.org/officeDocument/2006/relationships/image" Target="../media/image10.png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221536/1" TargetMode="External"/><Relationship Id="rId3" Type="http://schemas.openxmlformats.org/officeDocument/2006/relationships/hyperlink" Target="https://edms.cern.ch/document/1366517/0.9" TargetMode="External"/><Relationship Id="rId7" Type="http://schemas.openxmlformats.org/officeDocument/2006/relationships/hyperlink" Target="https://edms.cern.ch/document/1585240/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361087/0.2" TargetMode="External"/><Relationship Id="rId5" Type="http://schemas.openxmlformats.org/officeDocument/2006/relationships/hyperlink" Target="https://edms.cern.ch/project/CERN-0000115914" TargetMode="External"/><Relationship Id="rId4" Type="http://schemas.openxmlformats.org/officeDocument/2006/relationships/hyperlink" Target="https://edms.cern.ch/document/1366519/0.9" TargetMode="External"/><Relationship Id="rId9" Type="http://schemas.openxmlformats.org/officeDocument/2006/relationships/hyperlink" Target="https://edms.cern.ch/document/1512733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502026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30.png"/><Relationship Id="rId12" Type="http://schemas.openxmlformats.org/officeDocument/2006/relationships/image" Target="../media/image19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18.png"/><Relationship Id="rId5" Type="http://schemas.openxmlformats.org/officeDocument/2006/relationships/image" Target="../media/image28.png"/><Relationship Id="rId10" Type="http://schemas.openxmlformats.org/officeDocument/2006/relationships/image" Target="../media/image17.png"/><Relationship Id="rId4" Type="http://schemas.openxmlformats.org/officeDocument/2006/relationships/image" Target="../media/image27.png"/><Relationship Id="rId9" Type="http://schemas.openxmlformats.org/officeDocument/2006/relationships/image" Target="../media/image1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1185664"/>
          </a:xfrm>
        </p:spPr>
        <p:txBody>
          <a:bodyPr/>
          <a:lstStyle/>
          <a:p>
            <a:r>
              <a:rPr lang="pt-PT" dirty="0" smtClean="0"/>
              <a:t>Design of beam lines inside 11T dipoles </a:t>
            </a:r>
            <a:r>
              <a:rPr lang="pt-PT" dirty="0"/>
              <a:t>and TCLD collimators cryostats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115946"/>
            <a:ext cx="6512768" cy="990600"/>
          </a:xfrm>
        </p:spPr>
        <p:txBody>
          <a:bodyPr/>
          <a:lstStyle/>
          <a:p>
            <a:r>
              <a:rPr lang="pt-PT" dirty="0" smtClean="0"/>
              <a:t>Q. Deliege in collaboration with C. Garion, DLM section, V. </a:t>
            </a:r>
            <a:r>
              <a:rPr lang="pt-PT" dirty="0" smtClean="0"/>
              <a:t>Baglin, </a:t>
            </a:r>
            <a:r>
              <a:rPr lang="pt-PT" dirty="0" smtClean="0"/>
              <a:t>G. Bregliozzi, E. Page, J. Finelle, N. Zelko.</a:t>
            </a:r>
            <a:endParaRPr lang="en-GB" dirty="0"/>
          </a:p>
        </p:txBody>
      </p:sp>
      <p:sp>
        <p:nvSpPr>
          <p:cNvPr id="5" name="Espace réservé du texte 3"/>
          <p:cNvSpPr txBox="1">
            <a:spLocks/>
          </p:cNvSpPr>
          <p:nvPr/>
        </p:nvSpPr>
        <p:spPr>
          <a:xfrm>
            <a:off x="1187624" y="5246722"/>
            <a:ext cx="6480000" cy="73116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371600" y="5357604"/>
            <a:ext cx="6984776" cy="875184"/>
          </a:xfrm>
        </p:spPr>
        <p:txBody>
          <a:bodyPr>
            <a:normAutofit/>
          </a:bodyPr>
          <a:lstStyle/>
          <a:p>
            <a:r>
              <a:rPr lang="en-GB" sz="1400" dirty="0" smtClean="0"/>
              <a:t>TE-VSC Seminar</a:t>
            </a:r>
            <a:endParaRPr lang="en-GB" sz="1400" dirty="0">
              <a:solidFill>
                <a:srgbClr val="FF0000"/>
              </a:solidFill>
            </a:endParaRPr>
          </a:p>
          <a:p>
            <a:r>
              <a:rPr lang="en-GB" sz="1400" dirty="0" smtClean="0"/>
              <a:t>Friday, 10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</a:t>
            </a:r>
            <a:r>
              <a:rPr lang="en-GB" sz="1400" dirty="0"/>
              <a:t>2016</a:t>
            </a:r>
          </a:p>
          <a:p>
            <a:r>
              <a:rPr lang="en-GB" sz="1400" dirty="0"/>
              <a:t>CERN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800" y="180000"/>
            <a:ext cx="7920000" cy="720000"/>
          </a:xfrm>
        </p:spPr>
        <p:txBody>
          <a:bodyPr/>
          <a:lstStyle/>
          <a:p>
            <a:r>
              <a:rPr lang="en-GB" dirty="0"/>
              <a:t>CWT </a:t>
            </a:r>
            <a:r>
              <a:rPr lang="en-GB" dirty="0" smtClean="0"/>
              <a:t>- </a:t>
            </a:r>
            <a:r>
              <a:rPr lang="en-GB" dirty="0"/>
              <a:t>Material </a:t>
            </a:r>
            <a:r>
              <a:rPr lang="en-GB" dirty="0" smtClean="0"/>
              <a:t>properties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Q. Deliege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5071174" y="1268760"/>
                <a:ext cx="3975626" cy="480709"/>
              </a:xfrm>
              <a:prstGeom prst="rect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subHide m:val="on"/>
                          <m:supHide m:val="on"/>
                          <m:ctrlPr>
                            <a:rPr lang="en-GB" sz="120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  <m:r>
                            <a:rPr lang="en-GB" sz="12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𝑑𝑇</m:t>
                          </m:r>
                        </m:e>
                      </m:nary>
                      <m:r>
                        <a:rPr lang="en-GB" sz="1200" i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GB" sz="12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𝐶𝑢𝐵𝑒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𝐶𝑢𝐵𝑒</m:t>
                              </m:r>
                            </m:sub>
                          </m:sSub>
                          <m:r>
                            <a:rPr lang="en-GB" sz="1200" i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𝐴𝑢</m:t>
                              </m:r>
                            </m:sub>
                          </m:sSub>
                        </m:den>
                      </m:f>
                      <m:nary>
                        <m:naryPr>
                          <m:subHide m:val="on"/>
                          <m:supHide m:val="on"/>
                          <m:ctrlPr>
                            <a:rPr lang="en-GB" sz="12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𝐶𝑢𝐵𝑒</m:t>
                              </m:r>
                            </m:sub>
                          </m:sSub>
                          <m:r>
                            <a:rPr lang="en-GB" sz="12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𝑑𝑇</m:t>
                          </m:r>
                        </m:e>
                      </m:nary>
                      <m:r>
                        <a:rPr lang="en-GB" sz="1200" i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12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𝐴𝑢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𝐶𝑢𝐵𝑒</m:t>
                              </m:r>
                            </m:sub>
                          </m:sSub>
                          <m:r>
                            <a:rPr lang="en-GB" sz="1200" i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𝐴𝑢</m:t>
                              </m:r>
                            </m:sub>
                          </m:sSub>
                        </m:den>
                      </m:f>
                      <m:nary>
                        <m:naryPr>
                          <m:subHide m:val="on"/>
                          <m:supHide m:val="on"/>
                          <m:ctrlPr>
                            <a:rPr lang="en-GB" sz="12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12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𝐴𝑢</m:t>
                              </m:r>
                            </m:sub>
                          </m:sSub>
                          <m:r>
                            <a:rPr lang="en-GB" sz="12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𝑑𝑇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1174" y="1268760"/>
                <a:ext cx="3975626" cy="480709"/>
              </a:xfrm>
              <a:prstGeom prst="rect">
                <a:avLst/>
              </a:prstGeom>
              <a:blipFill>
                <a:blip r:embed="rId2"/>
                <a:stretch>
                  <a:fillRect l="-14067" t="-150617" r="-11009" b="-217284"/>
                </a:stretch>
              </a:blip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Picture 40"/>
          <p:cNvPicPr/>
          <p:nvPr/>
        </p:nvPicPr>
        <p:blipFill>
          <a:blip r:embed="rId3"/>
          <a:stretch>
            <a:fillRect/>
          </a:stretch>
        </p:blipFill>
        <p:spPr>
          <a:xfrm>
            <a:off x="251520" y="1089718"/>
            <a:ext cx="2569678" cy="943076"/>
          </a:xfrm>
          <a:prstGeom prst="rect">
            <a:avLst/>
          </a:prstGeom>
        </p:spPr>
      </p:pic>
      <p:pic>
        <p:nvPicPr>
          <p:cNvPr id="42" name="Picture 41"/>
          <p:cNvPicPr/>
          <p:nvPr/>
        </p:nvPicPr>
        <p:blipFill>
          <a:blip r:embed="rId4"/>
          <a:stretch>
            <a:fillRect/>
          </a:stretch>
        </p:blipFill>
        <p:spPr>
          <a:xfrm>
            <a:off x="2915816" y="980728"/>
            <a:ext cx="2088232" cy="1052065"/>
          </a:xfrm>
          <a:prstGeom prst="rect">
            <a:avLst/>
          </a:prstGeom>
        </p:spPr>
      </p:pic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904093717"/>
              </p:ext>
            </p:extLst>
          </p:nvPr>
        </p:nvGraphicFramePr>
        <p:xfrm>
          <a:off x="1244272" y="2579311"/>
          <a:ext cx="6840760" cy="3427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Rectangle 43"/>
          <p:cNvSpPr/>
          <p:nvPr/>
        </p:nvSpPr>
        <p:spPr>
          <a:xfrm>
            <a:off x="5071174" y="908720"/>
            <a:ext cx="40728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Equivalent </a:t>
            </a:r>
            <a:r>
              <a:rPr lang="en-GB" sz="1200" dirty="0" err="1" smtClean="0">
                <a:solidFill>
                  <a:schemeClr val="accent5"/>
                </a:solidFill>
              </a:rPr>
              <a:t>CuBe</a:t>
            </a:r>
            <a:r>
              <a:rPr lang="en-GB" sz="1200" dirty="0" smtClean="0">
                <a:solidFill>
                  <a:schemeClr val="accent5"/>
                </a:solidFill>
              </a:rPr>
              <a:t> RF </a:t>
            </a:r>
            <a:r>
              <a:rPr lang="en-GB" sz="1200" dirty="0">
                <a:solidFill>
                  <a:schemeClr val="accent5"/>
                </a:solidFill>
              </a:rPr>
              <a:t>finger with </a:t>
            </a:r>
            <a:r>
              <a:rPr lang="en-GB" sz="1200" dirty="0" smtClean="0">
                <a:solidFill>
                  <a:schemeClr val="accent5"/>
                </a:solidFill>
              </a:rPr>
              <a:t>5 </a:t>
            </a:r>
            <a:r>
              <a:rPr lang="en-GB" sz="1200" dirty="0">
                <a:solidFill>
                  <a:schemeClr val="accent5"/>
                </a:solidFill>
              </a:rPr>
              <a:t>μm </a:t>
            </a:r>
            <a:r>
              <a:rPr lang="en-GB" sz="1200" dirty="0" smtClean="0">
                <a:solidFill>
                  <a:schemeClr val="accent5"/>
                </a:solidFill>
              </a:rPr>
              <a:t>Au coating:  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156176" y="6039572"/>
            <a:ext cx="21176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5A5A5A"/>
                </a:solidFill>
              </a:rPr>
              <a:t>Data from MPDB database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033810" y="1846565"/>
                <a:ext cx="251107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200" dirty="0" smtClean="0">
                    <a:solidFill>
                      <a:schemeClr val="accent5"/>
                    </a:solidFill>
                  </a:rPr>
                  <a:t>𝜆: Thermal conductivity (W/(m.K)) </a:t>
                </a:r>
              </a:p>
              <a:p>
                <a14:m>
                  <m:oMath xmlns:m="http://schemas.openxmlformats.org/officeDocument/2006/math">
                    <m:r>
                      <a:rPr lang="en-GB" sz="120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GB" sz="1200" dirty="0">
                    <a:solidFill>
                      <a:schemeClr val="accent5"/>
                    </a:solidFill>
                  </a:rPr>
                  <a:t>: Thickness (m)  </a:t>
                </a:r>
                <a:endParaRPr lang="en-GB" sz="1200" dirty="0" smtClean="0">
                  <a:solidFill>
                    <a:schemeClr val="accent5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GB" sz="120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sz="1200" dirty="0">
                    <a:solidFill>
                      <a:schemeClr val="accent5"/>
                    </a:solidFill>
                  </a:rPr>
                  <a:t>: </a:t>
                </a:r>
                <a:r>
                  <a:rPr lang="en-GB" sz="1200" dirty="0" smtClean="0">
                    <a:solidFill>
                      <a:schemeClr val="accent5"/>
                    </a:solidFill>
                  </a:rPr>
                  <a:t>Temperature (K)      </a:t>
                </a:r>
                <a:endParaRPr lang="en-GB" sz="120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810" y="1846565"/>
                <a:ext cx="2511072" cy="646331"/>
              </a:xfrm>
              <a:prstGeom prst="rect">
                <a:avLst/>
              </a:prstGeom>
              <a:blipFill>
                <a:blip r:embed="rId6"/>
                <a:stretch>
                  <a:fillRect l="-243" t="-1887" b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365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800" y="180000"/>
            <a:ext cx="4780524" cy="720000"/>
          </a:xfrm>
        </p:spPr>
        <p:txBody>
          <a:bodyPr/>
          <a:lstStyle/>
          <a:p>
            <a:r>
              <a:rPr lang="en-GB" dirty="0"/>
              <a:t>CWT </a:t>
            </a:r>
            <a:r>
              <a:rPr lang="en-GB" dirty="0" smtClean="0"/>
              <a:t>- </a:t>
            </a:r>
            <a:r>
              <a:rPr lang="en-GB" dirty="0"/>
              <a:t>Thermal </a:t>
            </a:r>
            <a:r>
              <a:rPr lang="en-GB" dirty="0" smtClean="0"/>
              <a:t>performance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Q. Deliege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Rectangle 43"/>
              <p:cNvSpPr/>
              <p:nvPr/>
            </p:nvSpPr>
            <p:spPr>
              <a:xfrm>
                <a:off x="592649" y="1196752"/>
                <a:ext cx="8136904" cy="9479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ct val="20000"/>
                  </a:spcBef>
                  <a:buClr>
                    <a:schemeClr val="accent6"/>
                  </a:buClr>
                  <a:buFont typeface="Wingdings" panose="05000000000000000000" pitchFamily="2" charset="2"/>
                  <a:buChar char="§"/>
                </a:pPr>
                <a:r>
                  <a:rPr lang="en-GB" sz="1400" dirty="0" smtClean="0">
                    <a:solidFill>
                      <a:schemeClr val="accent5"/>
                    </a:solidFill>
                  </a:rPr>
                  <a:t>Weighting </a:t>
                </a:r>
                <a:r>
                  <a:rPr lang="en-GB" sz="1400" dirty="0">
                    <a:solidFill>
                      <a:schemeClr val="accent5"/>
                    </a:solidFill>
                  </a:rPr>
                  <a:t>function of low-temperature refrigeration exergetic </a:t>
                </a:r>
                <a:r>
                  <a:rPr lang="en-GB" sz="1400" dirty="0" smtClean="0">
                    <a:solidFill>
                      <a:schemeClr val="accent5"/>
                    </a:solidFill>
                  </a:rPr>
                  <a:t>cost:</a:t>
                </a:r>
              </a:p>
              <a:p>
                <a:pPr>
                  <a:spcBef>
                    <a:spcPct val="20000"/>
                  </a:spcBef>
                  <a:buClr>
                    <a:schemeClr val="accent6"/>
                  </a:buClr>
                </a:pPr>
                <a:r>
                  <a:rPr lang="en-GB" sz="1050" dirty="0" smtClean="0">
                    <a:solidFill>
                      <a:schemeClr val="accent5"/>
                    </a:solidFill>
                  </a:rPr>
                  <a:t> </a:t>
                </a:r>
                <a:endParaRPr lang="en-GB" sz="1050" dirty="0">
                  <a:solidFill>
                    <a:schemeClr val="accent5"/>
                  </a:solidFill>
                </a:endParaRPr>
              </a:p>
              <a:p>
                <a:r>
                  <a:rPr lang="en-US" sz="1100" dirty="0" smtClean="0">
                    <a:solidFill>
                      <a:schemeClr val="accent5"/>
                    </a:solidFill>
                  </a:rPr>
                  <a:t>                                                                          (</a:t>
                </a:r>
                <a:r>
                  <a:rPr lang="en-GB" sz="1100" dirty="0">
                    <a:solidFill>
                      <a:schemeClr val="accent5"/>
                    </a:solidFill>
                  </a:rPr>
                  <a:t>Advances in Cryogenic Engineering, Volume 43, Peter Kittel) </a:t>
                </a:r>
                <a:endParaRPr lang="en-GB" sz="1100" dirty="0" smtClean="0">
                  <a:solidFill>
                    <a:schemeClr val="accent5"/>
                  </a:solidFill>
                </a:endParaRPr>
              </a:p>
              <a:p>
                <a:endParaRPr lang="en-GB" sz="600" dirty="0">
                  <a:solidFill>
                    <a:schemeClr val="accent5"/>
                  </a:solidFill>
                </a:endParaRPr>
              </a:p>
              <a:p>
                <a:r>
                  <a:rPr lang="en-GB" sz="600" dirty="0">
                    <a:solidFill>
                      <a:schemeClr val="accent5"/>
                    </a:solidFill>
                  </a:rPr>
                  <a:t> </a:t>
                </a:r>
                <a:r>
                  <a:rPr lang="en-GB" sz="600" dirty="0" smtClean="0">
                    <a:solidFill>
                      <a:schemeClr val="accent5"/>
                    </a:solidFill>
                  </a:rPr>
                  <a:t>              </a:t>
                </a:r>
                <a:r>
                  <a:rPr lang="en-GB" sz="1200" dirty="0" smtClean="0">
                    <a:solidFill>
                      <a:schemeClr val="accent5"/>
                    </a:solidFill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chemeClr val="accent5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70</m:t>
                        </m:r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chemeClr val="accent5"/>
                    </a:solidFill>
                  </a:rPr>
                  <a:t> represent the heat loads at the temperature levels indicated in Watts.</a:t>
                </a:r>
              </a:p>
            </p:txBody>
          </p:sp>
        </mc:Choice>
        <mc:Fallback>
          <p:sp>
            <p:nvSpPr>
              <p:cNvPr id="44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649" y="1196752"/>
                <a:ext cx="8136904" cy="947952"/>
              </a:xfrm>
              <a:prstGeom prst="rect">
                <a:avLst/>
              </a:prstGeom>
              <a:blipFill>
                <a:blip r:embed="rId2"/>
                <a:stretch>
                  <a:fillRect l="-75" t="-641" b="-32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873220" y="1535184"/>
                <a:ext cx="2502480" cy="307777"/>
              </a:xfrm>
              <a:prstGeom prst="rect">
                <a:avLst/>
              </a:prstGeom>
              <a:noFill/>
              <a:ln>
                <a:solidFill>
                  <a:schemeClr val="accent5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GB" sz="1400" i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1400" i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sub>
                      </m:sSub>
                      <m:r>
                        <a:rPr lang="en-GB" sz="1400" i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∗125+</m:t>
                      </m:r>
                      <m:sSub>
                        <m:sSubPr>
                          <m:ctrlP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1400" i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70</m:t>
                          </m:r>
                          <m: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sub>
                      </m:sSub>
                      <m:r>
                        <a:rPr lang="en-GB" sz="1400" i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∗16</m:t>
                      </m:r>
                    </m:oMath>
                  </m:oMathPara>
                </a14:m>
                <a:endParaRPr lang="en-GB" sz="140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220" y="1535184"/>
                <a:ext cx="2502480" cy="307777"/>
              </a:xfrm>
              <a:prstGeom prst="rect">
                <a:avLst/>
              </a:prstGeom>
              <a:blipFill>
                <a:blip r:embed="rId3"/>
                <a:stretch>
                  <a:fillRect b="-5769"/>
                </a:stretch>
              </a:blipFill>
              <a:ln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597937" y="2334106"/>
            <a:ext cx="784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accent5"/>
                </a:solidFill>
              </a:rPr>
              <a:t>The minimum of </a:t>
            </a:r>
            <a:r>
              <a:rPr lang="en-GB" sz="1400" dirty="0">
                <a:solidFill>
                  <a:schemeClr val="accent5"/>
                </a:solidFill>
              </a:rPr>
              <a:t>exergetic cost corresponds to the best position for the heat interception (70K) to minimise the refrigeration cost. 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478508360"/>
              </p:ext>
            </p:extLst>
          </p:nvPr>
        </p:nvGraphicFramePr>
        <p:xfrm>
          <a:off x="597937" y="3212976"/>
          <a:ext cx="5899368" cy="2913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Oval 3"/>
          <p:cNvSpPr/>
          <p:nvPr/>
        </p:nvSpPr>
        <p:spPr>
          <a:xfrm>
            <a:off x="1791524" y="4445944"/>
            <a:ext cx="1584176" cy="262671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337246" y="4807905"/>
            <a:ext cx="2592288" cy="2792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572191" y="4149080"/>
            <a:ext cx="2340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Best configuration in terms of thermal performance</a:t>
            </a:r>
            <a:endParaRPr lang="en-GB" dirty="0">
              <a:solidFill>
                <a:schemeClr val="accent6"/>
              </a:solidFill>
            </a:endParaRPr>
          </a:p>
        </p:txBody>
      </p:sp>
      <p:grpSp>
        <p:nvGrpSpPr>
          <p:cNvPr id="20" name="Groupe 21"/>
          <p:cNvGrpSpPr/>
          <p:nvPr/>
        </p:nvGrpSpPr>
        <p:grpSpPr>
          <a:xfrm>
            <a:off x="5699733" y="3151"/>
            <a:ext cx="3444267" cy="1462469"/>
            <a:chOff x="1806798" y="3953273"/>
            <a:chExt cx="5650518" cy="2189339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50544" y="4148462"/>
              <a:ext cx="5006772" cy="1994150"/>
            </a:xfrm>
            <a:prstGeom prst="rect">
              <a:avLst/>
            </a:prstGeom>
          </p:spPr>
        </p:pic>
        <p:grpSp>
          <p:nvGrpSpPr>
            <p:cNvPr id="22" name="Groupe 6"/>
            <p:cNvGrpSpPr/>
            <p:nvPr/>
          </p:nvGrpSpPr>
          <p:grpSpPr>
            <a:xfrm>
              <a:off x="4752080" y="4942827"/>
              <a:ext cx="1544483" cy="327310"/>
              <a:chOff x="6263792" y="1645272"/>
              <a:chExt cx="1544483" cy="327310"/>
            </a:xfrm>
          </p:grpSpPr>
          <p:cxnSp>
            <p:nvCxnSpPr>
              <p:cNvPr id="26" name="Straight Arrow Connector 62"/>
              <p:cNvCxnSpPr/>
              <p:nvPr/>
            </p:nvCxnSpPr>
            <p:spPr>
              <a:xfrm flipV="1">
                <a:off x="6852639" y="1649768"/>
                <a:ext cx="955636" cy="0"/>
              </a:xfrm>
              <a:prstGeom prst="straightConnector1">
                <a:avLst/>
              </a:prstGeom>
              <a:ln w="12700">
                <a:solidFill>
                  <a:schemeClr val="accent2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63"/>
              <p:cNvCxnSpPr/>
              <p:nvPr/>
            </p:nvCxnSpPr>
            <p:spPr>
              <a:xfrm>
                <a:off x="6263792" y="1645272"/>
                <a:ext cx="455165" cy="0"/>
              </a:xfrm>
              <a:prstGeom prst="straightConnector1">
                <a:avLst/>
              </a:prstGeom>
              <a:ln w="12700">
                <a:solidFill>
                  <a:schemeClr val="accent2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/>
                  <p:cNvSpPr/>
                  <p:nvPr/>
                </p:nvSpPr>
                <p:spPr>
                  <a:xfrm>
                    <a:off x="7088679" y="1664805"/>
                    <a:ext cx="403700" cy="30777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400" i="1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FR" sz="1400" b="0" i="1" dirty="0" smtClean="0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4</m:t>
                              </m:r>
                            </m:sub>
                          </m:sSub>
                        </m:oMath>
                      </m:oMathPara>
                    </a14:m>
                    <a:endParaRPr lang="fr-FR" dirty="0">
                      <a:solidFill>
                        <a:schemeClr val="accent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" name="Rectangle 1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88679" y="1664805"/>
                    <a:ext cx="403700" cy="307777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ectangle 28"/>
                  <p:cNvSpPr/>
                  <p:nvPr/>
                </p:nvSpPr>
                <p:spPr>
                  <a:xfrm>
                    <a:off x="6263792" y="1663316"/>
                    <a:ext cx="403700" cy="30777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400" i="1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FR" sz="1400" b="0" i="1" dirty="0" smtClean="0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fr-FR" dirty="0">
                      <a:solidFill>
                        <a:schemeClr val="accent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" name="Rectangle 1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63792" y="1663316"/>
                    <a:ext cx="403700" cy="307777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5900973" y="5664593"/>
                  <a:ext cx="79117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293</m:t>
                        </m:r>
                        <m:r>
                          <a:rPr lang="fr-FR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𝐾</m:t>
                        </m:r>
                      </m:oMath>
                    </m:oMathPara>
                  </a14:m>
                  <a:endParaRPr lang="fr-FR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00973" y="5664593"/>
                  <a:ext cx="791179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r="-49367" b="-3658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/>
                <p:cNvSpPr/>
                <p:nvPr/>
              </p:nvSpPr>
              <p:spPr>
                <a:xfrm>
                  <a:off x="1806798" y="4835876"/>
                  <a:ext cx="53469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5</m:t>
                        </m:r>
                        <m:r>
                          <a:rPr lang="fr-FR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𝐾</m:t>
                        </m:r>
                      </m:oMath>
                    </m:oMathPara>
                  </a14:m>
                  <a:endParaRPr lang="fr-FR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6798" y="4835876"/>
                  <a:ext cx="534699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r="-42593" b="-3902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4531380" y="3953273"/>
                  <a:ext cx="1087588" cy="55289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fr-FR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fr-FR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𝐾</m:t>
                        </m:r>
                      </m:oMath>
                    </m:oMathPara>
                  </a14:m>
                  <a:endParaRPr lang="fr-FR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31380" y="3953273"/>
                  <a:ext cx="1087588" cy="552896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93094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800" y="180000"/>
            <a:ext cx="7920000" cy="720000"/>
          </a:xfrm>
        </p:spPr>
        <p:txBody>
          <a:bodyPr/>
          <a:lstStyle/>
          <a:p>
            <a:r>
              <a:rPr lang="en-GB" dirty="0"/>
              <a:t>CWT </a:t>
            </a:r>
            <a:r>
              <a:rPr lang="en-GB" dirty="0" smtClean="0"/>
              <a:t>- </a:t>
            </a:r>
            <a:r>
              <a:rPr lang="en-GB" dirty="0"/>
              <a:t>Condensation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Q. Deliege</a:t>
            </a:r>
            <a:endParaRPr lang="fr-FR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836479027"/>
              </p:ext>
            </p:extLst>
          </p:nvPr>
        </p:nvGraphicFramePr>
        <p:xfrm>
          <a:off x="4655637" y="2192367"/>
          <a:ext cx="4300806" cy="2477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Content Placeholder 7"/>
          <p:cNvSpPr>
            <a:spLocks noGrp="1"/>
          </p:cNvSpPr>
          <p:nvPr>
            <p:ph idx="1"/>
          </p:nvPr>
        </p:nvSpPr>
        <p:spPr>
          <a:xfrm>
            <a:off x="618372" y="980728"/>
            <a:ext cx="8216855" cy="13838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Convection FE simulation on the entire model:</a:t>
            </a:r>
            <a:endParaRPr lang="en-GB" sz="1200" u="sng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1200" dirty="0" smtClean="0"/>
              <a:t>The </a:t>
            </a:r>
            <a:r>
              <a:rPr lang="en-GB" sz="1200" u="sng" dirty="0" smtClean="0"/>
              <a:t>convection coefficient</a:t>
            </a:r>
            <a:r>
              <a:rPr lang="en-GB" sz="1200" dirty="0" smtClean="0"/>
              <a:t> has been set to an </a:t>
            </a:r>
            <a:r>
              <a:rPr lang="en-GB" sz="1200" u="sng" dirty="0" smtClean="0"/>
              <a:t>average value of 2 W/(m.K)</a:t>
            </a:r>
            <a:r>
              <a:rPr lang="en-GB" sz="1200" dirty="0" smtClean="0"/>
              <a:t> assuming a small delta of temperature between the vacuum vessels and the air inside the LHC (</a:t>
            </a:r>
            <a:r>
              <a:rPr lang="en-GB" sz="1200" dirty="0"/>
              <a:t>around </a:t>
            </a:r>
            <a:r>
              <a:rPr lang="en-GB" sz="1200" dirty="0" smtClean="0"/>
              <a:t>17°C)</a:t>
            </a:r>
            <a:endParaRPr lang="en-GB" sz="1100" i="1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1200" u="sng" dirty="0" smtClean="0"/>
              <a:t>Churchill and </a:t>
            </a:r>
            <a:r>
              <a:rPr lang="en-GB" sz="1200" u="sng" dirty="0"/>
              <a:t>C</a:t>
            </a:r>
            <a:r>
              <a:rPr lang="en-GB" sz="1200" u="sng" dirty="0" smtClean="0"/>
              <a:t>hu correlation and W. H. McAdams equations</a:t>
            </a:r>
            <a:r>
              <a:rPr lang="en-GB" sz="1200" dirty="0" smtClean="0"/>
              <a:t> have been used to define the convection coefficient of each part in contact with the ambient air. </a:t>
            </a:r>
            <a:endParaRPr lang="en-GB" sz="12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88484" y="2535899"/>
            <a:ext cx="4441698" cy="2054832"/>
            <a:chOff x="4602157" y="2132856"/>
            <a:chExt cx="4441698" cy="2054832"/>
          </a:xfrm>
        </p:grpSpPr>
        <p:grpSp>
          <p:nvGrpSpPr>
            <p:cNvPr id="21" name="Group 20"/>
            <p:cNvGrpSpPr/>
            <p:nvPr/>
          </p:nvGrpSpPr>
          <p:grpSpPr>
            <a:xfrm>
              <a:off x="4602157" y="2132856"/>
              <a:ext cx="4441698" cy="2017914"/>
              <a:chOff x="4716015" y="3283793"/>
              <a:chExt cx="4568685" cy="2017914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6312911" y="3283793"/>
                <a:ext cx="2971789" cy="2004641"/>
                <a:chOff x="4537155" y="1649631"/>
                <a:chExt cx="2971789" cy="2004641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Rectangle 13"/>
                    <p:cNvSpPr/>
                    <p:nvPr/>
                  </p:nvSpPr>
                  <p:spPr>
                    <a:xfrm>
                      <a:off x="4546807" y="1649631"/>
                      <a:ext cx="2829990" cy="527067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1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GB" sz="1100" b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GB" sz="11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1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num>
                              <m:den>
                                <m:r>
                                  <a:rPr lang="en-GB" sz="1100" b="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GB" sz="11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sz="1100" i="1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100" b="0" i="1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GB" sz="1100" b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GB" sz="1100" b="0" i="1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  <m:r>
                                      <a:rPr lang="en-GB" sz="1100" b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en-GB" sz="1100" i="1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GB" sz="1100" b="0" i="1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  <m:r>
                                          <a:rPr lang="en-GB" sz="1100" b="0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GB" sz="1100" b="0" i="1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387</m:t>
                                        </m:r>
                                        <m:sSup>
                                          <m:sSupPr>
                                            <m:ctrlPr>
                                              <a:rPr lang="en-GB" sz="1100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GB" sz="1100" i="1">
                                                    <a:solidFill>
                                                      <a:schemeClr val="accent5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GB" sz="1100" b="0" i="1">
                                                    <a:solidFill>
                                                      <a:schemeClr val="accent5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𝑅𝑎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GB" sz="1100" b="0" i="1">
                                                    <a:solidFill>
                                                      <a:schemeClr val="accent5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𝐷</m:t>
                                                </m:r>
                                              </m:sub>
                                            </m:sSub>
                                          </m:e>
                                          <m:sup>
                                            <m:r>
                                              <a:rPr lang="en-GB" sz="1100" b="0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  <m:r>
                                              <a:rPr lang="en-GB" sz="1100" b="0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/</m:t>
                                            </m:r>
                                            <m:r>
                                              <a:rPr lang="en-GB" sz="1100" b="0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6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en-GB" sz="1100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GB" sz="1100" b="0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r>
                                              <a:rPr lang="en-GB" sz="1100" b="0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  <m:r>
                                              <a:rPr lang="en-GB" sz="1100" b="0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GB" sz="1100" i="1">
                                                    <a:solidFill>
                                                      <a:schemeClr val="accent5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d>
                                                  <m:dPr>
                                                    <m:ctrlPr>
                                                      <a:rPr lang="en-GB" sz="1100" i="1">
                                                        <a:solidFill>
                                                          <a:schemeClr val="accent5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dPr>
                                                  <m:e>
                                                    <m:f>
                                                      <m:fPr>
                                                        <m:type m:val="lin"/>
                                                        <m:ctrlPr>
                                                          <a:rPr lang="en-GB" sz="1100" i="1">
                                                            <a:solidFill>
                                                              <a:schemeClr val="accent5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fPr>
                                                      <m:num>
                                                        <m:r>
                                                          <a:rPr lang="en-GB" sz="1100" b="0" i="1">
                                                            <a:solidFill>
                                                              <a:schemeClr val="accent5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0</m:t>
                                                        </m:r>
                                                        <m:r>
                                                          <a:rPr lang="en-GB" sz="1100" b="0">
                                                            <a:solidFill>
                                                              <a:schemeClr val="accent5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,</m:t>
                                                        </m:r>
                                                        <m:r>
                                                          <a:rPr lang="en-GB" sz="1100" b="0" i="1">
                                                            <a:solidFill>
                                                              <a:schemeClr val="accent5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559</m:t>
                                                        </m:r>
                                                      </m:num>
                                                      <m:den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en-GB" sz="1100" i="1">
                                                                <a:solidFill>
                                                                  <a:schemeClr val="accent5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en-GB" sz="1100" b="0" i="1">
                                                                <a:solidFill>
                                                                  <a:schemeClr val="accent5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𝑃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en-GB" sz="1100" b="0" i="1" smtClean="0">
                                                                <a:solidFill>
                                                                  <a:schemeClr val="accent5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𝑟</m:t>
                                                            </m:r>
                                                          </m:sub>
                                                        </m:sSub>
                                                      </m:den>
                                                    </m:f>
                                                  </m:e>
                                                </m:d>
                                              </m:e>
                                              <m:sup>
                                                <m:r>
                                                  <a:rPr lang="en-GB" sz="1100" b="0" i="1">
                                                    <a:solidFill>
                                                      <a:schemeClr val="accent5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9</m:t>
                                                </m:r>
                                                <m:r>
                                                  <a:rPr lang="en-GB" sz="1100" b="0">
                                                    <a:solidFill>
                                                      <a:schemeClr val="accent5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/</m:t>
                                                </m:r>
                                                <m:r>
                                                  <a:rPr lang="en-GB" sz="1100" b="0" i="1">
                                                    <a:solidFill>
                                                      <a:schemeClr val="accent5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16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GB" sz="1100" b="0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en-GB" sz="1100" b="0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8</m:t>
                                            </m:r>
                                            <m:r>
                                              <a:rPr lang="en-GB" sz="1100" b="0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/</m:t>
                                            </m:r>
                                            <m:r>
                                              <a:rPr lang="en-GB" sz="1100" b="0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27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GB" sz="1100" b="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oMath>
                        </m:oMathPara>
                      </a14:m>
                      <a:endParaRPr lang="en-GB" sz="1100" dirty="0"/>
                    </a:p>
                  </p:txBody>
                </p:sp>
              </mc:Choice>
              <mc:Fallback xmlns="">
                <p:sp>
                  <p:nvSpPr>
                    <p:cNvPr id="14" name="Rectangle 13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46807" y="1649631"/>
                      <a:ext cx="2829990" cy="527067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 b="-68605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6" name="Rectangle 15"/>
                    <p:cNvSpPr/>
                    <p:nvPr/>
                  </p:nvSpPr>
                  <p:spPr>
                    <a:xfrm>
                      <a:off x="4537155" y="2174757"/>
                      <a:ext cx="2971789" cy="527067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1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GB" sz="1100" b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GB" sz="11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1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num>
                              <m:den>
                                <m:r>
                                  <a:rPr lang="en-GB" sz="1100" b="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GB" sz="11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sz="1100" i="1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100" b="0" i="1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GB" sz="1100" b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GB" sz="1100" b="0" i="1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825</m:t>
                                    </m:r>
                                    <m:r>
                                      <a:rPr lang="en-GB" sz="1100" b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en-GB" sz="1100" i="1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GB" sz="1100" b="0" i="1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  <m:r>
                                          <a:rPr lang="en-GB" sz="1100" b="0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GB" sz="1100" b="0" i="1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387</m:t>
                                        </m:r>
                                        <m:sSup>
                                          <m:sSupPr>
                                            <m:ctrlPr>
                                              <a:rPr lang="en-GB" sz="1100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GB" sz="1100" i="1">
                                                    <a:solidFill>
                                                      <a:schemeClr val="accent5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GB" sz="1100" b="0" i="1">
                                                    <a:solidFill>
                                                      <a:schemeClr val="accent5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𝑅𝑎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GB" sz="1100" b="0" i="1">
                                                    <a:solidFill>
                                                      <a:schemeClr val="accent5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𝐷</m:t>
                                                </m:r>
                                              </m:sub>
                                            </m:sSub>
                                          </m:e>
                                          <m:sup>
                                            <m:r>
                                              <a:rPr lang="en-GB" sz="1100" b="0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  <m:r>
                                              <a:rPr lang="en-GB" sz="1100" b="0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/</m:t>
                                            </m:r>
                                            <m:r>
                                              <a:rPr lang="en-GB" sz="1100" b="0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6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en-GB" sz="1100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GB" sz="1100" b="0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r>
                                              <a:rPr lang="en-GB" sz="1100" b="0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  <m:r>
                                              <a:rPr lang="en-GB" sz="1100" b="0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GB" sz="1100" i="1">
                                                    <a:solidFill>
                                                      <a:schemeClr val="accent5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d>
                                                  <m:dPr>
                                                    <m:ctrlPr>
                                                      <a:rPr lang="en-GB" sz="1100" i="1">
                                                        <a:solidFill>
                                                          <a:schemeClr val="accent5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dPr>
                                                  <m:e>
                                                    <m:f>
                                                      <m:fPr>
                                                        <m:type m:val="lin"/>
                                                        <m:ctrlPr>
                                                          <a:rPr lang="en-GB" sz="1100" i="1">
                                                            <a:solidFill>
                                                              <a:schemeClr val="accent5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fPr>
                                                      <m:num>
                                                        <m:r>
                                                          <a:rPr lang="en-GB" sz="1100" b="0" i="1">
                                                            <a:solidFill>
                                                              <a:schemeClr val="accent5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0</m:t>
                                                        </m:r>
                                                        <m:r>
                                                          <a:rPr lang="en-GB" sz="1100" b="0">
                                                            <a:solidFill>
                                                              <a:schemeClr val="accent5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,</m:t>
                                                        </m:r>
                                                        <m:r>
                                                          <a:rPr lang="en-GB" sz="1100" b="0" i="1">
                                                            <a:solidFill>
                                                              <a:schemeClr val="accent5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492</m:t>
                                                        </m:r>
                                                      </m:num>
                                                      <m:den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en-GB" sz="1100" i="1">
                                                                <a:solidFill>
                                                                  <a:schemeClr val="accent5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en-GB" sz="1100" b="0" i="1">
                                                                <a:solidFill>
                                                                  <a:schemeClr val="accent5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𝑃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en-GB" sz="1100" b="0" i="1" smtClean="0">
                                                                <a:solidFill>
                                                                  <a:schemeClr val="accent5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𝑟</m:t>
                                                            </m:r>
                                                          </m:sub>
                                                        </m:sSub>
                                                      </m:den>
                                                    </m:f>
                                                  </m:e>
                                                </m:d>
                                              </m:e>
                                              <m:sup>
                                                <m:r>
                                                  <a:rPr lang="en-GB" sz="1100" b="0" i="1">
                                                    <a:solidFill>
                                                      <a:schemeClr val="accent5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9</m:t>
                                                </m:r>
                                                <m:r>
                                                  <a:rPr lang="en-GB" sz="1100" b="0">
                                                    <a:solidFill>
                                                      <a:schemeClr val="accent5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/</m:t>
                                                </m:r>
                                                <m:r>
                                                  <a:rPr lang="en-GB" sz="1100" b="0" i="1">
                                                    <a:solidFill>
                                                      <a:schemeClr val="accent5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16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GB" sz="1100" b="0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en-GB" sz="1100" b="0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8</m:t>
                                            </m:r>
                                            <m:r>
                                              <a:rPr lang="en-GB" sz="1100" b="0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/</m:t>
                                            </m:r>
                                            <m:r>
                                              <a:rPr lang="en-GB" sz="1100" b="0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27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GB" sz="1100" b="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oMath>
                        </m:oMathPara>
                      </a14:m>
                      <a:endParaRPr lang="en-GB" sz="1100" dirty="0"/>
                    </a:p>
                  </p:txBody>
                </p:sp>
              </mc:Choice>
              <mc:Fallback xmlns="">
                <p:sp>
                  <p:nvSpPr>
                    <p:cNvPr id="16" name="Rectangle 1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37155" y="2174757"/>
                      <a:ext cx="2971789" cy="527067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b="-66667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Rectangle 16"/>
                    <p:cNvSpPr/>
                    <p:nvPr/>
                  </p:nvSpPr>
                  <p:spPr>
                    <a:xfrm>
                      <a:off x="4537155" y="3205880"/>
                      <a:ext cx="1270788" cy="448392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100" b="0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GB" sz="1100" b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GB" sz="11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1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  <m:r>
                                  <a:rPr lang="en-GB" sz="1100" b="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GB" sz="1100" b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GB" sz="1100" b="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14</m:t>
                                </m:r>
                                <m:sSup>
                                  <m:sSupPr>
                                    <m:ctrlPr>
                                      <a:rPr lang="en-GB" sz="1100" i="1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GB" sz="1100" i="1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100" b="0" i="1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𝑅𝑎</m:t>
                                        </m:r>
                                      </m:e>
                                      <m:sub>
                                        <m:r>
                                          <a:rPr lang="en-GB" sz="1100" b="0" i="1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GB" sz="1100" b="0" i="1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100" b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GB" sz="1100" b="0" i="1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GB" sz="1100" b="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den>
                            </m:f>
                          </m:oMath>
                        </m:oMathPara>
                      </a14:m>
                      <a:endParaRPr lang="en-GB" sz="1100" dirty="0"/>
                    </a:p>
                  </p:txBody>
                </p:sp>
              </mc:Choice>
              <mc:Fallback xmlns="">
                <p:sp>
                  <p:nvSpPr>
                    <p:cNvPr id="17" name="Rectangle 1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37155" y="3205880"/>
                      <a:ext cx="1270788" cy="448392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Rectangle 17"/>
                    <p:cNvSpPr/>
                    <p:nvPr/>
                  </p:nvSpPr>
                  <p:spPr>
                    <a:xfrm>
                      <a:off x="4541272" y="2701824"/>
                      <a:ext cx="1270788" cy="448392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100" b="0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GB" sz="1100" b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GB" sz="11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1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  <m:r>
                                  <a:rPr lang="en-GB" sz="1100" b="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GB" sz="1100" b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GB" sz="1100" b="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27</m:t>
                                </m:r>
                                <m:sSup>
                                  <m:sSupPr>
                                    <m:ctrlPr>
                                      <a:rPr lang="en-GB" sz="1100" i="1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GB" sz="1100" i="1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100" b="0" i="1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𝑅𝑎</m:t>
                                        </m:r>
                                      </m:e>
                                      <m:sub>
                                        <m:r>
                                          <a:rPr lang="en-GB" sz="1100" b="0" i="1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GB" sz="1100" b="0" i="1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100" b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GB" sz="1100" b="0" i="1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GB" sz="1100" b="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den>
                            </m:f>
                          </m:oMath>
                        </m:oMathPara>
                      </a14:m>
                      <a:endParaRPr lang="en-GB" sz="1100" dirty="0"/>
                    </a:p>
                  </p:txBody>
                </p:sp>
              </mc:Choice>
              <mc:Fallback xmlns="">
                <p:sp>
                  <p:nvSpPr>
                    <p:cNvPr id="18" name="Rectangle 1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41272" y="2701824"/>
                      <a:ext cx="1270788" cy="448392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20" name="TextBox 19"/>
              <p:cNvSpPr txBox="1"/>
              <p:nvPr/>
            </p:nvSpPr>
            <p:spPr>
              <a:xfrm>
                <a:off x="4860032" y="3437052"/>
                <a:ext cx="1452879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200" dirty="0">
                    <a:solidFill>
                      <a:schemeClr val="accent5"/>
                    </a:solidFill>
                  </a:rPr>
                  <a:t>Horizontal cylinder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860032" y="3948954"/>
                <a:ext cx="1452879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200" dirty="0" smtClean="0">
                    <a:solidFill>
                      <a:schemeClr val="accent5"/>
                    </a:solidFill>
                  </a:rPr>
                  <a:t>Vertical plate</a:t>
                </a:r>
                <a:endParaRPr lang="en-GB" sz="120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716016" y="4335986"/>
                <a:ext cx="1606547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200" dirty="0" smtClean="0">
                    <a:solidFill>
                      <a:schemeClr val="accent5"/>
                    </a:solidFill>
                  </a:rPr>
                  <a:t>Horizontal plate cold surface facing down</a:t>
                </a:r>
                <a:endParaRPr lang="en-GB" sz="120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716015" y="4840042"/>
                <a:ext cx="1606547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200" dirty="0" smtClean="0">
                    <a:solidFill>
                      <a:schemeClr val="accent5"/>
                    </a:solidFill>
                  </a:rPr>
                  <a:t>Horizontal plate cold surface facing up</a:t>
                </a:r>
                <a:endParaRPr lang="en-GB" sz="1200" dirty="0">
                  <a:solidFill>
                    <a:schemeClr val="accent5"/>
                  </a:solidFill>
                </a:endParaRP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4641064" y="2157406"/>
              <a:ext cx="4367840" cy="2030282"/>
            </a:xfrm>
            <a:prstGeom prst="rect">
              <a:avLst/>
            </a:prstGeom>
            <a:noFill/>
            <a:ln w="127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9575" y="4790426"/>
            <a:ext cx="3716025" cy="19529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/>
              <p:cNvSpPr/>
              <p:nvPr/>
            </p:nvSpPr>
            <p:spPr>
              <a:xfrm>
                <a:off x="746212" y="4830214"/>
                <a:ext cx="3004797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200" dirty="0" smtClean="0">
                    <a:solidFill>
                      <a:schemeClr val="accent5"/>
                    </a:solidFill>
                  </a:rPr>
                  <a:t>Where:</a:t>
                </a:r>
              </a:p>
              <a:p>
                <a14:m>
                  <m:oMath xmlns:m="http://schemas.openxmlformats.org/officeDocument/2006/math">
                    <m:r>
                      <a:rPr lang="en-GB" sz="12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GB" sz="1200" dirty="0" smtClean="0">
                    <a:solidFill>
                      <a:schemeClr val="accent5"/>
                    </a:solidFill>
                  </a:rPr>
                  <a:t>	Convection coefficient</a:t>
                </a:r>
                <a14:m>
                  <m:oMath xmlns:m="http://schemas.openxmlformats.org/officeDocument/2006/math">
                    <m:r>
                      <a:rPr lang="en-GB" sz="12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(</m:t>
                    </m:r>
                    <m:r>
                      <m:rPr>
                        <m:sty m:val="p"/>
                      </m:rPr>
                      <a:rPr lang="en-GB" sz="12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W</m:t>
                    </m:r>
                    <m:r>
                      <a:rPr lang="en-GB" sz="12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/(</m:t>
                    </m:r>
                    <m:sSup>
                      <m:sSupPr>
                        <m:ctrlPr>
                          <a:rPr lang="en-GB" sz="12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m</m:t>
                        </m:r>
                      </m:e>
                      <m:sup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  <m:r>
                      <a:rPr lang="en-GB" sz="12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.</m:t>
                    </m:r>
                    <m:r>
                      <m:rPr>
                        <m:sty m:val="p"/>
                      </m:rPr>
                      <a:rPr lang="en-GB" sz="12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K</m:t>
                    </m:r>
                    <m:r>
                      <a:rPr lang="en-GB" sz="12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))</m:t>
                    </m:r>
                  </m:oMath>
                </a14:m>
                <a:endParaRPr lang="en-GB" sz="1200" dirty="0" smtClean="0">
                  <a:solidFill>
                    <a:schemeClr val="accent5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GB" sz="120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GB" sz="1200" dirty="0" smtClean="0">
                    <a:solidFill>
                      <a:schemeClr val="accent5"/>
                    </a:solidFill>
                  </a:rPr>
                  <a:t>	Thermal conductivity </a:t>
                </a:r>
                <a14:m>
                  <m:oMath xmlns:m="http://schemas.openxmlformats.org/officeDocument/2006/math">
                    <m:r>
                      <a:rPr lang="en-GB" sz="12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(</m:t>
                    </m:r>
                    <m:r>
                      <m:rPr>
                        <m:sty m:val="p"/>
                      </m:rPr>
                      <a:rPr lang="en-GB" sz="12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W</m:t>
                    </m:r>
                    <m:r>
                      <a:rPr lang="en-GB" sz="12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/(</m:t>
                    </m:r>
                    <m:r>
                      <m:rPr>
                        <m:sty m:val="p"/>
                      </m:rPr>
                      <a:rPr lang="en-GB" sz="12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m</m:t>
                    </m:r>
                    <m:r>
                      <a:rPr lang="en-GB" sz="12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.</m:t>
                    </m:r>
                    <m:r>
                      <m:rPr>
                        <m:sty m:val="p"/>
                      </m:rPr>
                      <a:rPr lang="en-GB" sz="12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K</m:t>
                    </m:r>
                    <m:r>
                      <a:rPr lang="en-GB" sz="12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))</m:t>
                    </m:r>
                  </m:oMath>
                </a14:m>
                <a:r>
                  <a:rPr lang="en-GB" sz="1200" dirty="0" smtClean="0">
                    <a:solidFill>
                      <a:schemeClr val="accent5"/>
                    </a:solidFill>
                  </a:rPr>
                  <a:t>  </a:t>
                </a:r>
              </a:p>
              <a:p>
                <a14:m>
                  <m:oMath xmlns:m="http://schemas.openxmlformats.org/officeDocument/2006/math">
                    <m:r>
                      <a:rPr lang="en-GB" sz="12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sz="12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12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GB" sz="1200" dirty="0" smtClean="0">
                    <a:solidFill>
                      <a:schemeClr val="accent5"/>
                    </a:solidFill>
                  </a:rPr>
                  <a:t>     Characteristic dimension </a:t>
                </a:r>
              </a:p>
              <a:p>
                <a14:m>
                  <m:oMath xmlns:m="http://schemas.openxmlformats.org/officeDocument/2006/math">
                    <m:r>
                      <a:rPr lang="en-GB" sz="120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𝑅𝑎</m:t>
                    </m:r>
                    <m:r>
                      <a:rPr lang="en-GB" sz="12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2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1200" dirty="0" smtClean="0">
                    <a:solidFill>
                      <a:schemeClr val="accent5"/>
                    </a:solidFill>
                  </a:rPr>
                  <a:t>	Rayleigh, Prank numbers</a:t>
                </a:r>
                <a:endParaRPr lang="en-GB" sz="1200" b="0" i="0" dirty="0" smtClean="0">
                  <a:solidFill>
                    <a:schemeClr val="accent5"/>
                  </a:solidFill>
                  <a:latin typeface="Cambria Math" panose="02040503050406030204" pitchFamily="18" charset="0"/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212" y="4830214"/>
                <a:ext cx="3004797" cy="1015663"/>
              </a:xfrm>
              <a:prstGeom prst="rect">
                <a:avLst/>
              </a:prstGeom>
              <a:blipFill>
                <a:blip r:embed="rId8"/>
                <a:stretch>
                  <a:fillRect t="-599" b="-29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/>
          <p:cNvSpPr/>
          <p:nvPr/>
        </p:nvSpPr>
        <p:spPr>
          <a:xfrm>
            <a:off x="332611" y="2239187"/>
            <a:ext cx="41557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5A5A5A"/>
                </a:solidFill>
              </a:rPr>
              <a:t>Analytical models used to calculate convection coefficients</a:t>
            </a:r>
            <a:endParaRPr lang="en-GB" dirty="0"/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4572000" y="2286115"/>
            <a:ext cx="0" cy="4217327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6234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800" y="180000"/>
            <a:ext cx="7920000" cy="720000"/>
          </a:xfrm>
        </p:spPr>
        <p:txBody>
          <a:bodyPr/>
          <a:lstStyle/>
          <a:p>
            <a:r>
              <a:rPr lang="en-GB" dirty="0"/>
              <a:t>CWT </a:t>
            </a:r>
            <a:r>
              <a:rPr lang="en-GB" dirty="0" smtClean="0"/>
              <a:t>- </a:t>
            </a:r>
            <a:r>
              <a:rPr lang="en-GB" dirty="0"/>
              <a:t>Condensation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Q. Deliege</a:t>
            </a:r>
            <a:endParaRPr lang="fr-FR" dirty="0"/>
          </a:p>
        </p:txBody>
      </p:sp>
      <p:sp>
        <p:nvSpPr>
          <p:cNvPr id="15" name="Content Placeholder 7"/>
          <p:cNvSpPr>
            <a:spLocks noGrp="1"/>
          </p:cNvSpPr>
          <p:nvPr>
            <p:ph idx="1"/>
          </p:nvPr>
        </p:nvSpPr>
        <p:spPr>
          <a:xfrm>
            <a:off x="618372" y="980728"/>
            <a:ext cx="8216855" cy="56735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Temperature on the part in contact with ambient air</a:t>
            </a:r>
            <a:endParaRPr lang="en-GB" sz="1200" dirty="0"/>
          </a:p>
        </p:txBody>
      </p:sp>
      <p:graphicFrame>
        <p:nvGraphicFramePr>
          <p:cNvPr id="26" name="Chart 25"/>
          <p:cNvGraphicFramePr/>
          <p:nvPr>
            <p:extLst>
              <p:ext uri="{D42A27DB-BD31-4B8C-83A1-F6EECF244321}">
                <p14:modId xmlns:p14="http://schemas.microsoft.com/office/powerpoint/2010/main" val="503451864"/>
              </p:ext>
            </p:extLst>
          </p:nvPr>
        </p:nvGraphicFramePr>
        <p:xfrm>
          <a:off x="737888" y="1861627"/>
          <a:ext cx="4038821" cy="2115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" name="Rectangle 28"/>
          <p:cNvSpPr/>
          <p:nvPr/>
        </p:nvSpPr>
        <p:spPr>
          <a:xfrm>
            <a:off x="987880" y="1409817"/>
            <a:ext cx="37389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 smtClean="0">
                <a:solidFill>
                  <a:schemeClr val="accent5"/>
                </a:solidFill>
              </a:rPr>
              <a:t>Dew point temperature as a function of the ambient air temperature for 70% of humidity.</a:t>
            </a:r>
            <a:endParaRPr lang="en-GB" sz="1400" dirty="0">
              <a:solidFill>
                <a:schemeClr val="accent5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711042"/>
            <a:ext cx="3475029" cy="1729323"/>
          </a:xfrm>
          <a:prstGeom prst="rect">
            <a:avLst/>
          </a:prstGeom>
        </p:spPr>
      </p:pic>
      <p:pic>
        <p:nvPicPr>
          <p:cNvPr id="31" name="Picture 30" descr="G:\Departments\TE\Groups\VSC\DLM\Quentin Deliege\11T project\CWT\Simu avec enceinte vide et cryostats\DOWN_final desig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3462953"/>
            <a:ext cx="3475029" cy="183139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Rectangle 31"/>
          <p:cNvSpPr/>
          <p:nvPr/>
        </p:nvSpPr>
        <p:spPr>
          <a:xfrm>
            <a:off x="6588224" y="1412776"/>
            <a:ext cx="13681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accent5"/>
                </a:solidFill>
              </a:rPr>
              <a:t>L4 = 100 mm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588224" y="5294343"/>
            <a:ext cx="13681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accent5"/>
                </a:solidFill>
              </a:rPr>
              <a:t>L4 = 148 mm</a:t>
            </a:r>
            <a:endParaRPr lang="en-GB" sz="1400" dirty="0">
              <a:solidFill>
                <a:schemeClr val="accent5"/>
              </a:solidFill>
            </a:endParaRPr>
          </a:p>
        </p:txBody>
      </p:sp>
      <p:pic>
        <p:nvPicPr>
          <p:cNvPr id="34" name="Picture 33" descr="G:\Departments\TE\Groups\VSC\DLM\Quentin Deliege\11T project\CWT\Simu avec enceinte vide et cryostats\cryoBP temp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21" y="4331027"/>
            <a:ext cx="3607296" cy="1664199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Rectangle 34"/>
          <p:cNvSpPr/>
          <p:nvPr/>
        </p:nvSpPr>
        <p:spPr>
          <a:xfrm>
            <a:off x="212151" y="3970987"/>
            <a:ext cx="42844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accent5"/>
                </a:solidFill>
              </a:rPr>
              <a:t>Temperature repartition on cryostats and beam lines 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 rot="20388389">
            <a:off x="1976269" y="2720124"/>
            <a:ext cx="1394115" cy="262671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3059832" y="2751311"/>
            <a:ext cx="1628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6"/>
                </a:solidFill>
              </a:rPr>
              <a:t>Average temperature in the LHC tunnel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180331" y="5701634"/>
            <a:ext cx="45965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 smtClean="0">
                <a:solidFill>
                  <a:schemeClr val="accent4"/>
                </a:solidFill>
              </a:rPr>
              <a:t>We might observe a bit of condensation but very locally together with low temperature of high humidity rate.</a:t>
            </a:r>
            <a:endParaRPr lang="en-GB" sz="1400" dirty="0">
              <a:solidFill>
                <a:schemeClr val="accent4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5292080" y="1654230"/>
            <a:ext cx="3672408" cy="172524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364088" y="1654230"/>
            <a:ext cx="3600400" cy="177236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11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800" y="180000"/>
            <a:ext cx="4780524" cy="720000"/>
          </a:xfrm>
        </p:spPr>
        <p:txBody>
          <a:bodyPr/>
          <a:lstStyle/>
          <a:p>
            <a:r>
              <a:rPr lang="en-GB" dirty="0"/>
              <a:t>CWT </a:t>
            </a:r>
            <a:r>
              <a:rPr lang="en-GB" dirty="0" smtClean="0"/>
              <a:t>- </a:t>
            </a:r>
            <a:r>
              <a:rPr lang="en-GB" dirty="0"/>
              <a:t>Thermal </a:t>
            </a:r>
            <a:r>
              <a:rPr lang="en-GB" dirty="0" smtClean="0"/>
              <a:t>performance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Q. Deliege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/>
              <p:cNvSpPr/>
              <p:nvPr/>
            </p:nvSpPr>
            <p:spPr>
              <a:xfrm>
                <a:off x="592649" y="1196752"/>
                <a:ext cx="8136904" cy="9479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ct val="20000"/>
                  </a:spcBef>
                  <a:buClr>
                    <a:schemeClr val="accent6"/>
                  </a:buClr>
                  <a:buFont typeface="Wingdings" panose="05000000000000000000" pitchFamily="2" charset="2"/>
                  <a:buChar char="§"/>
                </a:pPr>
                <a:r>
                  <a:rPr lang="en-GB" sz="1400" dirty="0">
                    <a:solidFill>
                      <a:schemeClr val="accent5"/>
                    </a:solidFill>
                  </a:rPr>
                  <a:t>Weighing function of low-temperature refrigeration exergetic </a:t>
                </a:r>
                <a:r>
                  <a:rPr lang="en-GB" sz="1400" dirty="0" smtClean="0">
                    <a:solidFill>
                      <a:schemeClr val="accent5"/>
                    </a:solidFill>
                  </a:rPr>
                  <a:t>cost:</a:t>
                </a:r>
              </a:p>
              <a:p>
                <a:pPr>
                  <a:spcBef>
                    <a:spcPct val="20000"/>
                  </a:spcBef>
                  <a:buClr>
                    <a:schemeClr val="accent6"/>
                  </a:buClr>
                </a:pPr>
                <a:r>
                  <a:rPr lang="en-GB" sz="1050" dirty="0" smtClean="0">
                    <a:solidFill>
                      <a:schemeClr val="accent5"/>
                    </a:solidFill>
                  </a:rPr>
                  <a:t> </a:t>
                </a:r>
                <a:endParaRPr lang="en-GB" sz="1050" dirty="0">
                  <a:solidFill>
                    <a:schemeClr val="accent5"/>
                  </a:solidFill>
                </a:endParaRPr>
              </a:p>
              <a:p>
                <a:r>
                  <a:rPr lang="en-US" sz="1100" dirty="0" smtClean="0">
                    <a:solidFill>
                      <a:schemeClr val="accent5"/>
                    </a:solidFill>
                  </a:rPr>
                  <a:t>                                                                          (</a:t>
                </a:r>
                <a:r>
                  <a:rPr lang="en-GB" sz="1100" dirty="0">
                    <a:solidFill>
                      <a:schemeClr val="accent5"/>
                    </a:solidFill>
                  </a:rPr>
                  <a:t>Advances in Cryogenic Engineering, Volume 43, Peter Kittel) </a:t>
                </a:r>
                <a:endParaRPr lang="en-GB" sz="1100" dirty="0" smtClean="0">
                  <a:solidFill>
                    <a:schemeClr val="accent5"/>
                  </a:solidFill>
                </a:endParaRPr>
              </a:p>
              <a:p>
                <a:endParaRPr lang="en-GB" sz="600" dirty="0">
                  <a:solidFill>
                    <a:schemeClr val="accent5"/>
                  </a:solidFill>
                </a:endParaRPr>
              </a:p>
              <a:p>
                <a:r>
                  <a:rPr lang="en-GB" sz="600" dirty="0">
                    <a:solidFill>
                      <a:schemeClr val="accent5"/>
                    </a:solidFill>
                  </a:rPr>
                  <a:t> </a:t>
                </a:r>
                <a:r>
                  <a:rPr lang="en-GB" sz="600" dirty="0" smtClean="0">
                    <a:solidFill>
                      <a:schemeClr val="accent5"/>
                    </a:solidFill>
                  </a:rPr>
                  <a:t>              </a:t>
                </a:r>
                <a:r>
                  <a:rPr lang="en-GB" sz="1200" dirty="0" smtClean="0">
                    <a:solidFill>
                      <a:schemeClr val="accent5"/>
                    </a:solidFill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chemeClr val="accent5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70</m:t>
                        </m:r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chemeClr val="accent5"/>
                    </a:solidFill>
                  </a:rPr>
                  <a:t> represent the heat loads at the temperature levels indicated in Watts.</a:t>
                </a:r>
              </a:p>
            </p:txBody>
          </p:sp>
        </mc:Choice>
        <mc:Fallback xmlns="">
          <p:sp>
            <p:nvSpPr>
              <p:cNvPr id="44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649" y="1196752"/>
                <a:ext cx="8136904" cy="947952"/>
              </a:xfrm>
              <a:prstGeom prst="rect">
                <a:avLst/>
              </a:prstGeom>
              <a:blipFill>
                <a:blip r:embed="rId2"/>
                <a:stretch>
                  <a:fillRect l="-75" t="-641" b="-32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873220" y="1535184"/>
                <a:ext cx="2502480" cy="307777"/>
              </a:xfrm>
              <a:prstGeom prst="rect">
                <a:avLst/>
              </a:prstGeom>
              <a:noFill/>
              <a:ln>
                <a:solidFill>
                  <a:schemeClr val="accent5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GB" sz="1400" i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1400" i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sub>
                      </m:sSub>
                      <m:r>
                        <a:rPr lang="en-GB" sz="1400" i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∗125+</m:t>
                      </m:r>
                      <m:sSub>
                        <m:sSubPr>
                          <m:ctrlP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1400" i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70</m:t>
                          </m:r>
                          <m: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sub>
                      </m:sSub>
                      <m:r>
                        <a:rPr lang="en-GB" sz="1400" i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∗16</m:t>
                      </m:r>
                    </m:oMath>
                  </m:oMathPara>
                </a14:m>
                <a:endParaRPr lang="en-GB" sz="140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220" y="1535184"/>
                <a:ext cx="2502480" cy="307777"/>
              </a:xfrm>
              <a:prstGeom prst="rect">
                <a:avLst/>
              </a:prstGeom>
              <a:blipFill>
                <a:blip r:embed="rId3"/>
                <a:stretch>
                  <a:fillRect b="-5769"/>
                </a:stretch>
              </a:blipFill>
              <a:ln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597937" y="2334106"/>
            <a:ext cx="784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accent5"/>
                </a:solidFill>
              </a:rPr>
              <a:t>The minimum of </a:t>
            </a:r>
            <a:r>
              <a:rPr lang="en-GB" sz="1400" dirty="0">
                <a:solidFill>
                  <a:schemeClr val="accent5"/>
                </a:solidFill>
              </a:rPr>
              <a:t>exergetic cost corresponds to the best position for the heat interception (70K) to minimise the refrigeration cost. 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478508360"/>
              </p:ext>
            </p:extLst>
          </p:nvPr>
        </p:nvGraphicFramePr>
        <p:xfrm>
          <a:off x="597937" y="3212976"/>
          <a:ext cx="5899368" cy="2913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Oval 3"/>
          <p:cNvSpPr/>
          <p:nvPr/>
        </p:nvSpPr>
        <p:spPr>
          <a:xfrm>
            <a:off x="1791524" y="4445944"/>
            <a:ext cx="1584176" cy="262671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337246" y="4807905"/>
            <a:ext cx="2592288" cy="2792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572191" y="4149080"/>
            <a:ext cx="2340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Best configuration in terms of thermal performance</a:t>
            </a:r>
            <a:endParaRPr lang="en-GB" dirty="0">
              <a:solidFill>
                <a:schemeClr val="accent6"/>
              </a:solidFill>
            </a:endParaRPr>
          </a:p>
        </p:txBody>
      </p:sp>
      <p:grpSp>
        <p:nvGrpSpPr>
          <p:cNvPr id="20" name="Groupe 21"/>
          <p:cNvGrpSpPr/>
          <p:nvPr/>
        </p:nvGrpSpPr>
        <p:grpSpPr>
          <a:xfrm>
            <a:off x="5699733" y="3151"/>
            <a:ext cx="3444267" cy="1462469"/>
            <a:chOff x="1806798" y="3953273"/>
            <a:chExt cx="5650518" cy="2189339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50544" y="4148462"/>
              <a:ext cx="5006772" cy="1994150"/>
            </a:xfrm>
            <a:prstGeom prst="rect">
              <a:avLst/>
            </a:prstGeom>
          </p:spPr>
        </p:pic>
        <p:grpSp>
          <p:nvGrpSpPr>
            <p:cNvPr id="22" name="Groupe 6"/>
            <p:cNvGrpSpPr/>
            <p:nvPr/>
          </p:nvGrpSpPr>
          <p:grpSpPr>
            <a:xfrm>
              <a:off x="4752080" y="4942827"/>
              <a:ext cx="1544483" cy="327310"/>
              <a:chOff x="6263792" y="1645272"/>
              <a:chExt cx="1544483" cy="327310"/>
            </a:xfrm>
          </p:grpSpPr>
          <p:cxnSp>
            <p:nvCxnSpPr>
              <p:cNvPr id="26" name="Straight Arrow Connector 62"/>
              <p:cNvCxnSpPr/>
              <p:nvPr/>
            </p:nvCxnSpPr>
            <p:spPr>
              <a:xfrm flipV="1">
                <a:off x="6852639" y="1649768"/>
                <a:ext cx="955636" cy="0"/>
              </a:xfrm>
              <a:prstGeom prst="straightConnector1">
                <a:avLst/>
              </a:prstGeom>
              <a:ln w="12700">
                <a:solidFill>
                  <a:schemeClr val="accent2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63"/>
              <p:cNvCxnSpPr/>
              <p:nvPr/>
            </p:nvCxnSpPr>
            <p:spPr>
              <a:xfrm>
                <a:off x="6263792" y="1645272"/>
                <a:ext cx="455165" cy="0"/>
              </a:xfrm>
              <a:prstGeom prst="straightConnector1">
                <a:avLst/>
              </a:prstGeom>
              <a:ln w="12700">
                <a:solidFill>
                  <a:schemeClr val="accent2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/>
                  <p:cNvSpPr/>
                  <p:nvPr/>
                </p:nvSpPr>
                <p:spPr>
                  <a:xfrm>
                    <a:off x="7088679" y="1664805"/>
                    <a:ext cx="403700" cy="30777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400" i="1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FR" sz="1400" b="0" i="1" dirty="0" smtClean="0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4</m:t>
                              </m:r>
                            </m:sub>
                          </m:sSub>
                        </m:oMath>
                      </m:oMathPara>
                    </a14:m>
                    <a:endParaRPr lang="fr-FR" dirty="0">
                      <a:solidFill>
                        <a:schemeClr val="accent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" name="Rectangle 1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88679" y="1664805"/>
                    <a:ext cx="403700" cy="307777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ectangle 28"/>
                  <p:cNvSpPr/>
                  <p:nvPr/>
                </p:nvSpPr>
                <p:spPr>
                  <a:xfrm>
                    <a:off x="6263792" y="1663316"/>
                    <a:ext cx="403700" cy="30777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400" i="1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FR" sz="1400" b="0" i="1" dirty="0" smtClean="0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fr-FR" dirty="0">
                      <a:solidFill>
                        <a:schemeClr val="accent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" name="Rectangle 1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63792" y="1663316"/>
                    <a:ext cx="403700" cy="307777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5900973" y="5664593"/>
                  <a:ext cx="79117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293</m:t>
                        </m:r>
                        <m:r>
                          <a:rPr lang="fr-FR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𝐾</m:t>
                        </m:r>
                      </m:oMath>
                    </m:oMathPara>
                  </a14:m>
                  <a:endParaRPr lang="fr-FR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00973" y="5664593"/>
                  <a:ext cx="791179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r="-49367" b="-3658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/>
                <p:cNvSpPr/>
                <p:nvPr/>
              </p:nvSpPr>
              <p:spPr>
                <a:xfrm>
                  <a:off x="1806798" y="4835876"/>
                  <a:ext cx="53469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5</m:t>
                        </m:r>
                        <m:r>
                          <a:rPr lang="fr-FR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𝐾</m:t>
                        </m:r>
                      </m:oMath>
                    </m:oMathPara>
                  </a14:m>
                  <a:endParaRPr lang="fr-FR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6798" y="4835876"/>
                  <a:ext cx="534699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r="-42593" b="-3902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4531380" y="3953273"/>
                  <a:ext cx="1087588" cy="55289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fr-FR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fr-FR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𝐾</m:t>
                        </m:r>
                      </m:oMath>
                    </m:oMathPara>
                  </a14:m>
                  <a:endParaRPr lang="fr-FR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31380" y="3953273"/>
                  <a:ext cx="1087588" cy="552896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0" name="Straight Connector 29"/>
          <p:cNvCxnSpPr/>
          <p:nvPr/>
        </p:nvCxnSpPr>
        <p:spPr>
          <a:xfrm>
            <a:off x="1232463" y="4199048"/>
            <a:ext cx="0" cy="1390192"/>
          </a:xfrm>
          <a:prstGeom prst="line">
            <a:avLst/>
          </a:prstGeom>
          <a:ln w="25400"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915816" y="4976653"/>
            <a:ext cx="0" cy="612587"/>
          </a:xfrm>
          <a:prstGeom prst="line">
            <a:avLst/>
          </a:prstGeom>
          <a:ln w="25400">
            <a:solidFill>
              <a:schemeClr val="accent4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36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8720"/>
            <a:ext cx="7920000" cy="720000"/>
          </a:xfrm>
        </p:spPr>
        <p:txBody>
          <a:bodyPr/>
          <a:lstStyle/>
          <a:p>
            <a:r>
              <a:rPr lang="en-GB" dirty="0"/>
              <a:t>CWT </a:t>
            </a:r>
            <a:r>
              <a:rPr lang="en-GB" dirty="0" smtClean="0"/>
              <a:t>- </a:t>
            </a:r>
            <a:r>
              <a:rPr lang="en-GB" dirty="0"/>
              <a:t>Radiation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Q. Deliege</a:t>
            </a:r>
            <a:endParaRPr lang="fr-FR" dirty="0"/>
          </a:p>
        </p:txBody>
      </p:sp>
      <p:sp>
        <p:nvSpPr>
          <p:cNvPr id="29" name="Rectangle 28"/>
          <p:cNvSpPr/>
          <p:nvPr/>
        </p:nvSpPr>
        <p:spPr>
          <a:xfrm>
            <a:off x="5370594" y="5556446"/>
            <a:ext cx="31177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5"/>
                </a:solidFill>
              </a:rPr>
              <a:t>Heat loads due to radiation reaching each parts </a:t>
            </a:r>
            <a:endParaRPr lang="en-GB" sz="1400" dirty="0">
              <a:solidFill>
                <a:schemeClr val="accent5"/>
              </a:solidFill>
            </a:endParaRPr>
          </a:p>
        </p:txBody>
      </p:sp>
      <p:pic>
        <p:nvPicPr>
          <p:cNvPr id="14" name="Pictur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5429947" y="822830"/>
            <a:ext cx="2938075" cy="1604704"/>
          </a:xfrm>
          <a:prstGeom prst="rect">
            <a:avLst/>
          </a:prstGeom>
        </p:spPr>
      </p:pic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3820184821"/>
              </p:ext>
            </p:extLst>
          </p:nvPr>
        </p:nvGraphicFramePr>
        <p:xfrm>
          <a:off x="5490356" y="3356992"/>
          <a:ext cx="2878191" cy="2199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798271" y="1289365"/>
                <a:ext cx="2939138" cy="736227"/>
              </a:xfrm>
              <a:prstGeom prst="rect">
                <a:avLst/>
              </a:prstGeom>
              <a:ln>
                <a:solidFill>
                  <a:schemeClr val="accent5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140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1→2</m:t>
                          </m:r>
                        </m:sub>
                      </m:sSub>
                      <m:r>
                        <a:rPr lang="en-GB" sz="140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GB" sz="14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1400" i="1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  <m:r>
                                <a:rPr lang="en-GB" sz="140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GB" sz="1400" i="1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f>
                            <m:fPr>
                              <m:ctrlPr>
                                <a:rPr lang="en-GB" sz="14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GB" sz="1400" i="1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400" i="1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1400" i="1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40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14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400" i="1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1400" i="1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1→</m:t>
                                  </m:r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40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14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GB" sz="1400" i="1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400" i="1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1400" i="1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GB" sz="140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GB" sz="1400" dirty="0">
                  <a:solidFill>
                    <a:schemeClr val="accent5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271" y="1289365"/>
                <a:ext cx="2939138" cy="73622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/>
          <p:cNvSpPr/>
          <p:nvPr/>
        </p:nvSpPr>
        <p:spPr>
          <a:xfrm>
            <a:off x="5370594" y="2341644"/>
            <a:ext cx="29979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 smtClean="0">
                <a:solidFill>
                  <a:schemeClr val="accent5"/>
                </a:solidFill>
              </a:rPr>
              <a:t>CWT radiation model settled as surface to surface with 0.05 surface emissivity (copper coating) </a:t>
            </a:r>
            <a:endParaRPr lang="en-GB" sz="1400" dirty="0">
              <a:solidFill>
                <a:schemeClr val="accent5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574" y="3998248"/>
            <a:ext cx="3246685" cy="14283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735261" y="2136933"/>
                <a:ext cx="2991140" cy="13849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200" dirty="0" smtClean="0">
                    <a:solidFill>
                      <a:schemeClr val="accent5"/>
                    </a:solidFill>
                  </a:rPr>
                  <a:t>Where: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1→2</m:t>
                        </m:r>
                      </m:sub>
                    </m:sSub>
                  </m:oMath>
                </a14:m>
                <a:r>
                  <a:rPr lang="en-GB" sz="1200" dirty="0" smtClean="0">
                    <a:solidFill>
                      <a:schemeClr val="accent5"/>
                    </a:solidFill>
                  </a:rPr>
                  <a:t>    Net radiation</a:t>
                </a:r>
                <a14:m>
                  <m:oMath xmlns:m="http://schemas.openxmlformats.org/officeDocument/2006/math">
                    <m:r>
                      <a:rPr lang="en-GB" sz="12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(</m:t>
                    </m:r>
                    <m:r>
                      <m:rPr>
                        <m:sty m:val="p"/>
                      </m:rPr>
                      <a:rPr lang="en-GB" sz="12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W</m:t>
                    </m:r>
                    <m:r>
                      <a:rPr lang="en-GB" sz="12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endParaRPr lang="en-GB" sz="1200" dirty="0" smtClean="0">
                  <a:solidFill>
                    <a:schemeClr val="accent5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1200" dirty="0" smtClean="0">
                    <a:solidFill>
                      <a:schemeClr val="accent5"/>
                    </a:solidFill>
                  </a:rPr>
                  <a:t>	 Emissivity  </a:t>
                </a:r>
              </a:p>
              <a:p>
                <a14:m>
                  <m:oMath xmlns:m="http://schemas.openxmlformats.org/officeDocument/2006/math">
                    <m:r>
                      <a:rPr lang="en-GB" sz="120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sz="1200" dirty="0" smtClean="0">
                    <a:solidFill>
                      <a:schemeClr val="accent5"/>
                    </a:solidFill>
                  </a:rPr>
                  <a:t>         Temperature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2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K</m:t>
                    </m:r>
                  </m:oMath>
                </a14:m>
                <a:r>
                  <a:rPr lang="en-GB" sz="1200" dirty="0" smtClean="0">
                    <a:solidFill>
                      <a:schemeClr val="accent5"/>
                    </a:solidFill>
                  </a:rPr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200" dirty="0" smtClean="0">
                    <a:solidFill>
                      <a:schemeClr val="accent5"/>
                    </a:solidFill>
                  </a:rPr>
                  <a:t> 	 Surface area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2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m</m:t>
                        </m:r>
                      </m:e>
                      <m:sup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  <m:r>
                      <a:rPr lang="en-GB" sz="12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endParaRPr lang="en-GB" sz="1200" b="0" i="0" dirty="0" smtClean="0">
                  <a:solidFill>
                    <a:schemeClr val="accent5"/>
                  </a:solidFill>
                  <a:latin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14:m>
                  <m:oMath xmlns:m="http://schemas.openxmlformats.org/officeDocument/2006/math">
                    <m:r>
                      <a:rPr lang="en-GB" sz="120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1200" dirty="0" smtClean="0">
                    <a:solidFill>
                      <a:schemeClr val="accent5"/>
                    </a:solidFill>
                  </a:rPr>
                  <a:t> 	 Boltzmann constant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2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200" b="0" i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W</m:t>
                        </m:r>
                        <m:r>
                          <a:rPr lang="en-GB" sz="1200" b="0" i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m</m:t>
                        </m:r>
                      </m:e>
                      <m:sup>
                        <m:r>
                          <a:rPr lang="en-GB" sz="12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  <m:r>
                      <a:rPr lang="en-GB" sz="12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.</m:t>
                    </m:r>
                    <m:sSup>
                      <m:sSupPr>
                        <m:ctrlPr>
                          <a:rPr lang="en-GB" sz="12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200" b="0" i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K</m:t>
                        </m:r>
                      </m:e>
                      <m:sup>
                        <m:r>
                          <a:rPr lang="en-GB" sz="12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GB" sz="1200" b="0" i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4</m:t>
                        </m:r>
                      </m:sup>
                    </m:sSup>
                    <m:r>
                      <a:rPr lang="en-GB" sz="12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endParaRPr lang="en-GB" sz="1200" dirty="0" smtClean="0">
                  <a:solidFill>
                    <a:schemeClr val="accent5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1→</m:t>
                        </m:r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12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200" dirty="0" smtClean="0">
                    <a:solidFill>
                      <a:schemeClr val="accent5"/>
                    </a:solidFill>
                  </a:rPr>
                  <a:t> View factor       </a:t>
                </a:r>
                <a:endParaRPr lang="en-GB" sz="120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261" y="2136933"/>
                <a:ext cx="2991140" cy="1384995"/>
              </a:xfrm>
              <a:prstGeom prst="rect">
                <a:avLst/>
              </a:prstGeom>
              <a:blipFill>
                <a:blip r:embed="rId6"/>
                <a:stretch>
                  <a:fillRect l="-204" t="-881" b="-22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38"/>
          <p:cNvSpPr/>
          <p:nvPr/>
        </p:nvSpPr>
        <p:spPr>
          <a:xfrm>
            <a:off x="798271" y="937808"/>
            <a:ext cx="31177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accent5"/>
                </a:solidFill>
              </a:rPr>
              <a:t>Net radiation analytical model: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19564" y="3644723"/>
            <a:ext cx="31177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accent5"/>
                </a:solidFill>
              </a:rPr>
              <a:t>With a view factor analytical model:</a:t>
            </a:r>
            <a:endParaRPr lang="en-GB" sz="1400" dirty="0">
              <a:solidFill>
                <a:schemeClr val="accent5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4644008" y="1091696"/>
            <a:ext cx="0" cy="4137504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42918" y="5753389"/>
            <a:ext cx="39259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4"/>
                </a:solidFill>
              </a:rPr>
              <a:t>Little influence of the radiation for this aperture</a:t>
            </a:r>
            <a:endParaRPr lang="en-GB" sz="1400" dirty="0">
              <a:solidFill>
                <a:schemeClr val="accent4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905000" y="6113240"/>
            <a:ext cx="68434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i="1" dirty="0" smtClean="0">
                <a:solidFill>
                  <a:schemeClr val="accent5"/>
                </a:solidFill>
              </a:rPr>
              <a:t>More details in the note, EDMS 1610910, Thermal radiation simulation guidelines for cylindrical enclosures, </a:t>
            </a:r>
            <a:r>
              <a:rPr lang="en-GB" sz="1100" i="1" dirty="0" err="1" smtClean="0">
                <a:solidFill>
                  <a:schemeClr val="accent5"/>
                </a:solidFill>
              </a:rPr>
              <a:t>M.Sitko</a:t>
            </a:r>
            <a:r>
              <a:rPr lang="en-GB" sz="1100" i="1" dirty="0" smtClean="0">
                <a:solidFill>
                  <a:schemeClr val="accent5"/>
                </a:solidFill>
              </a:rPr>
              <a:t>, Q. Deliege</a:t>
            </a:r>
            <a:endParaRPr lang="en-GB" sz="1100" i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83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Graphic spid="16" grpId="0">
        <p:bldAsOne/>
      </p:bldGraphic>
      <p:bldP spid="37" grpId="0"/>
      <p:bldP spid="15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800" y="180000"/>
            <a:ext cx="7920000" cy="720000"/>
          </a:xfrm>
        </p:spPr>
        <p:txBody>
          <a:bodyPr/>
          <a:lstStyle/>
          <a:p>
            <a:r>
              <a:rPr lang="en-GB" dirty="0"/>
              <a:t>CWT </a:t>
            </a:r>
            <a:r>
              <a:rPr lang="en-GB" dirty="0" smtClean="0"/>
              <a:t>- Braids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Q. Deliege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Rectangle 43"/>
              <p:cNvSpPr/>
              <p:nvPr/>
            </p:nvSpPr>
            <p:spPr>
              <a:xfrm>
                <a:off x="323528" y="1063966"/>
                <a:ext cx="8723272" cy="16681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spcBef>
                    <a:spcPct val="20000"/>
                  </a:spcBef>
                  <a:buClr>
                    <a:schemeClr val="accent6"/>
                  </a:buClr>
                  <a:buFont typeface="Wingdings" panose="05000000000000000000" pitchFamily="2" charset="2"/>
                  <a:buChar char="Ø"/>
                </a:pPr>
                <a:r>
                  <a:rPr lang="en-GB" sz="1600" dirty="0" smtClean="0">
                    <a:solidFill>
                      <a:schemeClr val="accent5"/>
                    </a:solidFill>
                  </a:rPr>
                  <a:t>TE-MSC made the request to stop welding the bonded bi-material Al/Cu to the thermal shield in order not to warm up the flammable M.L.I. </a:t>
                </a:r>
                <a:r>
                  <a:rPr lang="en-GB" sz="1600" dirty="0">
                    <a:solidFill>
                      <a:schemeClr val="accent5"/>
                    </a:solidFill>
                    <a:sym typeface="Wingdings" panose="05000000000000000000" pitchFamily="2" charset="2"/>
                  </a:rPr>
                  <a:t> use of riveted nuts + bolts</a:t>
                </a:r>
              </a:p>
              <a:p>
                <a:pPr marL="342900" indent="-342900" algn="just">
                  <a:spcBef>
                    <a:spcPct val="20000"/>
                  </a:spcBef>
                  <a:buClr>
                    <a:schemeClr val="accent6"/>
                  </a:buClr>
                  <a:buFont typeface="Wingdings" panose="05000000000000000000" pitchFamily="2" charset="2"/>
                  <a:buChar char="Ø"/>
                </a:pPr>
                <a:endParaRPr lang="en-GB" sz="1600" dirty="0">
                  <a:solidFill>
                    <a:schemeClr val="accent5"/>
                  </a:solidFill>
                  <a:sym typeface="Wingdings" panose="05000000000000000000" pitchFamily="2" charset="2"/>
                </a:endParaRPr>
              </a:p>
              <a:p>
                <a:pPr marL="342900" indent="-342900" algn="just">
                  <a:spcBef>
                    <a:spcPct val="20000"/>
                  </a:spcBef>
                  <a:buClr>
                    <a:schemeClr val="accent6"/>
                  </a:buClr>
                  <a:buFont typeface="Wingdings" panose="05000000000000000000" pitchFamily="2" charset="2"/>
                  <a:buChar char="Ø"/>
                </a:pPr>
                <a:r>
                  <a:rPr lang="en-GB" sz="1600" dirty="0">
                    <a:solidFill>
                      <a:schemeClr val="accent5"/>
                    </a:solidFill>
                    <a:sym typeface="Wingdings" panose="05000000000000000000" pitchFamily="2" charset="2"/>
                  </a:rPr>
                  <a:t>It has to be verified that the thermal contact conductance (TCC) remains over </a:t>
                </a:r>
                <a14:m>
                  <m:oMath xmlns:m="http://schemas.openxmlformats.org/officeDocument/2006/math">
                    <m:r>
                      <a:rPr lang="en-GB" sz="16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1.</m:t>
                    </m:r>
                    <m:sSup>
                      <m:sSupPr>
                        <m:ctrlPr>
                          <a:rPr lang="en-GB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sz="16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GB" sz="1600" b="0" i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GB" sz="16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3</m:t>
                        </m:r>
                      </m:sup>
                    </m:sSup>
                    <m:r>
                      <a:rPr lang="en-GB" sz="16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GB" sz="16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𝑊</m:t>
                    </m:r>
                    <m:r>
                      <a:rPr lang="en-GB" sz="16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/(</m:t>
                    </m:r>
                    <m:sSup>
                      <m:sSupPr>
                        <m:ctrlPr>
                          <a:rPr lang="en-GB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mm</m:t>
                        </m:r>
                      </m:e>
                      <m:sup>
                        <m:r>
                          <a:rPr lang="en-GB" sz="16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  <m:r>
                      <a:rPr lang="en-GB" sz="16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.</m:t>
                    </m:r>
                    <m:r>
                      <a:rPr lang="en-GB" sz="16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𝐾</m:t>
                    </m:r>
                    <m:r>
                      <a:rPr lang="en-GB" sz="16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GB" sz="1600" dirty="0">
                    <a:solidFill>
                      <a:schemeClr val="accent5"/>
                    </a:solidFill>
                    <a:sym typeface="Wingdings" panose="05000000000000000000" pitchFamily="2" charset="2"/>
                  </a:rPr>
                  <a:t> to avoid to much heat load on the 5K level.</a:t>
                </a:r>
                <a:r>
                  <a:rPr lang="en-GB" sz="1600" dirty="0">
                    <a:solidFill>
                      <a:schemeClr val="accent5"/>
                    </a:solidFill>
                  </a:rPr>
                  <a:t> </a:t>
                </a:r>
                <a:r>
                  <a:rPr lang="en-GB" sz="1600" dirty="0" smtClean="0">
                    <a:solidFill>
                      <a:schemeClr val="accent5"/>
                    </a:solidFill>
                  </a:rPr>
                  <a:t>Use </a:t>
                </a:r>
                <a:r>
                  <a:rPr lang="en-GB" sz="1600" dirty="0">
                    <a:solidFill>
                      <a:schemeClr val="accent5"/>
                    </a:solidFill>
                  </a:rPr>
                  <a:t>of thermal </a:t>
                </a:r>
                <a:r>
                  <a:rPr lang="en-GB" sz="1600" dirty="0" smtClean="0">
                    <a:solidFill>
                      <a:schemeClr val="accent5"/>
                    </a:solidFill>
                  </a:rPr>
                  <a:t>grease or ductile material </a:t>
                </a:r>
                <a:r>
                  <a:rPr lang="en-GB" sz="1600" dirty="0">
                    <a:solidFill>
                      <a:schemeClr val="accent5"/>
                    </a:solidFill>
                  </a:rPr>
                  <a:t>?</a:t>
                </a:r>
              </a:p>
            </p:txBody>
          </p:sp>
        </mc:Choice>
        <mc:Fallback>
          <p:sp>
            <p:nvSpPr>
              <p:cNvPr id="44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063966"/>
                <a:ext cx="8723272" cy="1668149"/>
              </a:xfrm>
              <a:prstGeom prst="rect">
                <a:avLst/>
              </a:prstGeom>
              <a:blipFill>
                <a:blip r:embed="rId2"/>
                <a:stretch>
                  <a:fillRect l="-280" t="-1099" r="-419" b="-40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5746638"/>
              </p:ext>
            </p:extLst>
          </p:nvPr>
        </p:nvGraphicFramePr>
        <p:xfrm>
          <a:off x="467544" y="3000553"/>
          <a:ext cx="5328592" cy="2998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1369" y="2957089"/>
            <a:ext cx="2895431" cy="150668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8577" y="4553890"/>
            <a:ext cx="2895431" cy="15139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6257468" y="6021288"/>
                <a:ext cx="252028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TCC</m:t>
                    </m:r>
                    <m:r>
                      <a:rPr lang="en-GB" sz="14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=1.</m:t>
                    </m:r>
                    <m:sSup>
                      <m:sSupPr>
                        <m:ctrlPr>
                          <a:rPr lang="en-GB" sz="1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sz="14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GB" sz="14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−3</m:t>
                        </m:r>
                      </m:sup>
                    </m:sSup>
                    <m:r>
                      <a:rPr lang="en-GB" sz="14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GB" sz="14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𝑊</m:t>
                    </m:r>
                    <m:r>
                      <a:rPr lang="en-GB" sz="14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/(</m:t>
                    </m:r>
                    <m:sSup>
                      <m:sSupPr>
                        <m:ctrlPr>
                          <a:rPr lang="en-GB" sz="1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sz="14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𝑚</m:t>
                        </m:r>
                        <m:r>
                          <m:rPr>
                            <m:sty m:val="p"/>
                          </m:rPr>
                          <a:rPr lang="en-GB" sz="14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m</m:t>
                        </m:r>
                      </m:e>
                      <m:sup>
                        <m:r>
                          <a:rPr lang="en-GB" sz="14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  <m:r>
                      <a:rPr lang="en-GB" sz="14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.</m:t>
                    </m:r>
                    <m:r>
                      <a:rPr lang="en-GB" sz="14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𝐾</m:t>
                    </m:r>
                    <m:r>
                      <a:rPr lang="en-GB" sz="140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GB" sz="1400" dirty="0" smtClean="0">
                    <a:solidFill>
                      <a:schemeClr val="accent5"/>
                    </a:solidFill>
                  </a:rPr>
                  <a:t> </a:t>
                </a:r>
                <a:endParaRPr lang="en-GB" sz="140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7468" y="6021288"/>
                <a:ext cx="2520280" cy="307777"/>
              </a:xfrm>
              <a:prstGeom prst="rect">
                <a:avLst/>
              </a:prstGeom>
              <a:blipFill>
                <a:blip r:embed="rId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5978576" y="2628169"/>
            <a:ext cx="28882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accent5"/>
                </a:solidFill>
              </a:rPr>
              <a:t>Perfect TCC</a:t>
            </a:r>
          </a:p>
        </p:txBody>
      </p:sp>
    </p:spTree>
    <p:extLst>
      <p:ext uri="{BB962C8B-B14F-4D97-AF65-F5344CB8AC3E}">
        <p14:creationId xmlns:p14="http://schemas.microsoft.com/office/powerpoint/2010/main" val="90259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8720"/>
            <a:ext cx="7920000" cy="720000"/>
          </a:xfrm>
        </p:spPr>
        <p:txBody>
          <a:bodyPr/>
          <a:lstStyle/>
          <a:p>
            <a:r>
              <a:rPr lang="en-GB" dirty="0"/>
              <a:t>CWT </a:t>
            </a:r>
            <a:r>
              <a:rPr lang="en-GB" dirty="0" smtClean="0"/>
              <a:t>- Conclusion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Q. Deliege</a:t>
            </a:r>
            <a:endParaRPr lang="fr-F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639519"/>
              </p:ext>
            </p:extLst>
          </p:nvPr>
        </p:nvGraphicFramePr>
        <p:xfrm>
          <a:off x="434179" y="2580238"/>
          <a:ext cx="8111224" cy="1792224"/>
        </p:xfrm>
        <a:graphic>
          <a:graphicData uri="http://schemas.openxmlformats.org/drawingml/2006/table">
            <a:tbl>
              <a:tblPr firstRow="1" firstCol="1" bandRow="1"/>
              <a:tblGrid>
                <a:gridCol w="3223270">
                  <a:extLst>
                    <a:ext uri="{9D8B030D-6E8A-4147-A177-3AD203B41FA5}">
                      <a16:colId xmlns:a16="http://schemas.microsoft.com/office/drawing/2014/main" val="2915171737"/>
                    </a:ext>
                  </a:extLst>
                </a:gridCol>
                <a:gridCol w="1427233">
                  <a:extLst>
                    <a:ext uri="{9D8B030D-6E8A-4147-A177-3AD203B41FA5}">
                      <a16:colId xmlns:a16="http://schemas.microsoft.com/office/drawing/2014/main" val="2248769744"/>
                    </a:ext>
                  </a:extLst>
                </a:gridCol>
                <a:gridCol w="1790145">
                  <a:extLst>
                    <a:ext uri="{9D8B030D-6E8A-4147-A177-3AD203B41FA5}">
                      <a16:colId xmlns:a16="http://schemas.microsoft.com/office/drawing/2014/main" val="356489050"/>
                    </a:ext>
                  </a:extLst>
                </a:gridCol>
                <a:gridCol w="1670576">
                  <a:extLst>
                    <a:ext uri="{9D8B030D-6E8A-4147-A177-3AD203B41FA5}">
                      <a16:colId xmlns:a16="http://schemas.microsoft.com/office/drawing/2014/main" val="949082595"/>
                    </a:ext>
                  </a:extLst>
                </a:gridCol>
              </a:tblGrid>
              <a:tr h="23131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CWT drift tube total length (mm)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Short 148 mm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Long 214 mm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Average on both CWTs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96000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PIM position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Upstream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Downstream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308107"/>
                  </a:ext>
                </a:extLst>
              </a:tr>
              <a:tr h="23131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Exergetic costs (W) 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324 W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210 W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267 W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409880"/>
                  </a:ext>
                </a:extLst>
              </a:tr>
              <a:tr h="23131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L2 (mm)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mm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 mm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188813"/>
                  </a:ext>
                </a:extLst>
              </a:tr>
              <a:tr h="23131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L4 (mm)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148 mm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148 mm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4314179"/>
                  </a:ext>
                </a:extLst>
              </a:tr>
              <a:tr h="23131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Heat load 5K including radiation (W)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2,30 W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1,23 W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1,68 W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9636931"/>
                  </a:ext>
                </a:extLst>
              </a:tr>
              <a:tr h="23131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Heat load 70K including radiation (W)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2,30 W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3,49 W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2,90 W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5810529"/>
                  </a:ext>
                </a:extLst>
              </a:tr>
            </a:tbl>
          </a:graphicData>
        </a:graphic>
      </p:graphicFrame>
      <p:sp>
        <p:nvSpPr>
          <p:cNvPr id="26" name="Rectangle 25"/>
          <p:cNvSpPr/>
          <p:nvPr/>
        </p:nvSpPr>
        <p:spPr>
          <a:xfrm>
            <a:off x="331251" y="4505000"/>
            <a:ext cx="8214152" cy="1594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chemeClr val="accent5"/>
                </a:solidFill>
              </a:rPr>
              <a:t>Not the best configuration for thermal performances but would avoid liquid and solid condensation.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accent5"/>
                </a:solidFill>
              </a:rPr>
              <a:t>The TCCs were considered as perfect in the different simulations. It would be interesting to carry out precise </a:t>
            </a:r>
            <a:r>
              <a:rPr lang="en-GB" sz="1600" u="sng" dirty="0">
                <a:solidFill>
                  <a:schemeClr val="accent5"/>
                </a:solidFill>
              </a:rPr>
              <a:t>study on TCC</a:t>
            </a:r>
            <a:r>
              <a:rPr lang="en-GB" sz="1600" dirty="0">
                <a:solidFill>
                  <a:schemeClr val="accent5"/>
                </a:solidFill>
              </a:rPr>
              <a:t>, especially on the </a:t>
            </a:r>
            <a:r>
              <a:rPr lang="en-GB" sz="1600" u="sng" dirty="0" smtClean="0">
                <a:solidFill>
                  <a:schemeClr val="accent5"/>
                </a:solidFill>
              </a:rPr>
              <a:t>PIM</a:t>
            </a:r>
            <a:r>
              <a:rPr lang="en-GB" sz="1600" dirty="0" smtClean="0">
                <a:solidFill>
                  <a:schemeClr val="accent5"/>
                </a:solidFill>
              </a:rPr>
              <a:t> that contributes a lot to reduce the heat load to the beam screen.  </a:t>
            </a:r>
            <a:endParaRPr lang="en-GB" sz="1600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Ø"/>
            </a:pPr>
            <a:endParaRPr lang="en-GB" sz="1200" dirty="0" smtClean="0">
              <a:solidFill>
                <a:schemeClr val="accent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871955"/>
            <a:ext cx="3478844" cy="164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1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Cryogenic line design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923" y="1484784"/>
            <a:ext cx="7706077" cy="3615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26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Cryogenic line design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897708"/>
            <a:ext cx="6768312" cy="4339462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7" name="Bent Arrow 6"/>
          <p:cNvSpPr/>
          <p:nvPr/>
        </p:nvSpPr>
        <p:spPr>
          <a:xfrm rot="10800000" flipH="1">
            <a:off x="1906176" y="4802564"/>
            <a:ext cx="720080" cy="1074708"/>
          </a:xfrm>
          <a:prstGeom prst="bentArrow">
            <a:avLst>
              <a:gd name="adj1" fmla="val 14418"/>
              <a:gd name="adj2" fmla="val 17504"/>
              <a:gd name="adj3" fmla="val 30291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75184" y="5498068"/>
            <a:ext cx="57568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chemeClr val="accent5"/>
                </a:solidFill>
              </a:rPr>
              <a:t>The cold bore temperature should remain &lt; 2.7 K, where H2 saturated vapour pressure &gt; HL-LHC beam vacuum baseline</a:t>
            </a:r>
            <a:endParaRPr lang="en-GB" sz="1100" dirty="0">
              <a:solidFill>
                <a:schemeClr val="accent5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580112" y="1063689"/>
            <a:ext cx="2376264" cy="46999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200" dirty="0" smtClean="0"/>
              <a:t>Courtesy V. Baglin</a:t>
            </a:r>
            <a:endParaRPr lang="en-US" sz="1200" dirty="0">
              <a:solidFill>
                <a:srgbClr val="5A5A5A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7984" y="900000"/>
            <a:ext cx="5384176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chemeClr val="accent5"/>
                </a:solidFill>
              </a:rPr>
              <a:t>Saturated vapour pressure from </a:t>
            </a:r>
            <a:r>
              <a:rPr lang="en-GB" sz="1600" dirty="0" err="1" smtClean="0">
                <a:solidFill>
                  <a:schemeClr val="accent5"/>
                </a:solidFill>
              </a:rPr>
              <a:t>Honig</a:t>
            </a:r>
            <a:r>
              <a:rPr lang="en-GB" sz="1600" dirty="0" smtClean="0">
                <a:solidFill>
                  <a:schemeClr val="accent5"/>
                </a:solidFill>
              </a:rPr>
              <a:t> and Hook (1960)</a:t>
            </a:r>
            <a:endParaRPr lang="en-GB" sz="11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75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2785864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pt-PT" sz="3600" dirty="0" smtClean="0"/>
              <a:t>Project guideline and status</a:t>
            </a:r>
          </a:p>
          <a:p>
            <a:pPr marL="514350" indent="-514350">
              <a:buFont typeface="+mj-lt"/>
              <a:buAutoNum type="arabicPeriod"/>
            </a:pPr>
            <a:r>
              <a:rPr lang="pt-PT" sz="3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Design of </a:t>
            </a:r>
            <a:r>
              <a:rPr lang="pt-PT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critical components</a:t>
            </a:r>
          </a:p>
          <a:p>
            <a:pPr marL="514350" indent="-514350">
              <a:buFont typeface="+mj-lt"/>
              <a:buAutoNum type="arabicPeriod"/>
            </a:pPr>
            <a:r>
              <a:rPr lang="pt-PT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Instrumentation, integration and quality </a:t>
            </a:r>
          </a:p>
          <a:p>
            <a:pPr marL="514350" indent="-514350">
              <a:buFont typeface="+mj-lt"/>
              <a:buAutoNum type="arabicPeriod"/>
            </a:pPr>
            <a:r>
              <a:rPr lang="pt-PT" sz="3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Conclusion</a:t>
            </a:r>
            <a:endParaRPr lang="pt-PT" sz="3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8560" y="180000"/>
            <a:ext cx="7920000" cy="720000"/>
          </a:xfrm>
        </p:spPr>
        <p:txBody>
          <a:bodyPr>
            <a:normAutofit/>
          </a:bodyPr>
          <a:lstStyle/>
          <a:p>
            <a:r>
              <a:rPr lang="en-GB" dirty="0" smtClean="0"/>
              <a:t>Cryogenic line – First FE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389" y="1209295"/>
            <a:ext cx="79200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dirty="0" smtClean="0"/>
              <a:t>Load conditions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 smtClean="0"/>
              <a:t> </a:t>
            </a:r>
            <a:r>
              <a:rPr lang="en-GB" sz="1200" u="sng" dirty="0" smtClean="0"/>
              <a:t>Thermal shield temperature</a:t>
            </a:r>
            <a:r>
              <a:rPr lang="en-GB" sz="1200" dirty="0" smtClean="0"/>
              <a:t>: 70 K (conservative, usually 55-70 K)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 smtClean="0"/>
              <a:t> </a:t>
            </a:r>
            <a:r>
              <a:rPr lang="en-GB" sz="1200" u="sng" dirty="0"/>
              <a:t>He cooling rings temperature</a:t>
            </a:r>
            <a:r>
              <a:rPr lang="en-GB" sz="1200" dirty="0" smtClean="0"/>
              <a:t>: 2 K on both sides of the cold bore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 smtClean="0"/>
              <a:t> </a:t>
            </a:r>
            <a:r>
              <a:rPr lang="en-GB" sz="1200" u="sng" dirty="0"/>
              <a:t>Perfect radiation</a:t>
            </a:r>
            <a:r>
              <a:rPr lang="en-GB" sz="1200" dirty="0" smtClean="0"/>
              <a:t>: thermal shield </a:t>
            </a:r>
            <a:r>
              <a:rPr lang="en-GB" sz="1200" dirty="0" smtClean="0">
                <a:sym typeface="Wingdings" panose="05000000000000000000" pitchFamily="2" charset="2"/>
              </a:rPr>
              <a:t></a:t>
            </a:r>
            <a:r>
              <a:rPr lang="en-GB" sz="1200" dirty="0" smtClean="0"/>
              <a:t> </a:t>
            </a:r>
            <a:r>
              <a:rPr lang="en-GB" sz="1200" dirty="0" smtClean="0">
                <a:sym typeface="Wingdings" panose="05000000000000000000" pitchFamily="2" charset="2"/>
              </a:rPr>
              <a:t>cold bore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 smtClean="0">
                <a:sym typeface="Wingdings" panose="05000000000000000000" pitchFamily="2" charset="2"/>
              </a:rPr>
              <a:t> </a:t>
            </a:r>
            <a:r>
              <a:rPr lang="en-GB" sz="1200" u="sng" dirty="0">
                <a:solidFill>
                  <a:schemeClr val="accent4"/>
                </a:solidFill>
                <a:sym typeface="Wingdings" panose="05000000000000000000" pitchFamily="2" charset="2"/>
              </a:rPr>
              <a:t>Heat load</a:t>
            </a:r>
            <a:r>
              <a:rPr lang="en-GB" sz="12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: 0.009 W beam screen  cold bore </a:t>
            </a:r>
            <a:r>
              <a:rPr lang="en-GB" sz="1000" i="1" dirty="0">
                <a:solidFill>
                  <a:schemeClr val="accent4"/>
                </a:solidFill>
                <a:sym typeface="Wingdings" panose="05000000000000000000" pitchFamily="2" charset="2"/>
              </a:rPr>
              <a:t>(Edms n°350448)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 smtClean="0">
                <a:sym typeface="Wingdings" panose="05000000000000000000" pitchFamily="2" charset="2"/>
              </a:rPr>
              <a:t> </a:t>
            </a:r>
            <a:r>
              <a:rPr lang="en-GB" sz="1200" u="sng" dirty="0">
                <a:sym typeface="Wingdings" panose="05000000000000000000" pitchFamily="2" charset="2"/>
              </a:rPr>
              <a:t>Heat load</a:t>
            </a:r>
            <a:r>
              <a:rPr lang="en-GB" sz="1200" dirty="0">
                <a:sym typeface="Wingdings" panose="05000000000000000000" pitchFamily="2" charset="2"/>
              </a:rPr>
              <a:t>: </a:t>
            </a:r>
            <a:r>
              <a:rPr lang="en-GB" sz="1200" dirty="0" smtClean="0">
                <a:sym typeface="Wingdings" panose="05000000000000000000" pitchFamily="2" charset="2"/>
              </a:rPr>
              <a:t>0.035 W </a:t>
            </a:r>
            <a:r>
              <a:rPr lang="en-GB" sz="1200" dirty="0">
                <a:sym typeface="Wingdings" panose="05000000000000000000" pitchFamily="2" charset="2"/>
              </a:rPr>
              <a:t>per support  cold bore</a:t>
            </a:r>
            <a:r>
              <a:rPr lang="en-GB" sz="1200" dirty="0" smtClean="0">
                <a:sym typeface="Wingdings" panose="05000000000000000000" pitchFamily="2" charset="2"/>
              </a:rPr>
              <a:t> </a:t>
            </a:r>
            <a:r>
              <a:rPr lang="en-GB" sz="1000" i="1" dirty="0">
                <a:sym typeface="Wingdings" panose="05000000000000000000" pitchFamily="2" charset="2"/>
              </a:rPr>
              <a:t>(</a:t>
            </a:r>
            <a:r>
              <a:rPr lang="en-US" sz="1000" i="1" dirty="0"/>
              <a:t>J</a:t>
            </a:r>
            <a:r>
              <a:rPr lang="sk-SK" sz="1000" i="1" dirty="0"/>
              <a:t>á</a:t>
            </a:r>
            <a:r>
              <a:rPr lang="en-US" sz="1000" i="1" dirty="0"/>
              <a:t>n </a:t>
            </a:r>
            <a:r>
              <a:rPr lang="en-US" sz="1000" i="1" dirty="0" err="1"/>
              <a:t>Hriv</a:t>
            </a:r>
            <a:r>
              <a:rPr lang="sk-SK" sz="1000" i="1" dirty="0"/>
              <a:t>ňá</a:t>
            </a:r>
            <a:r>
              <a:rPr lang="en-US" sz="1000" i="1" dirty="0"/>
              <a:t>k presentation</a:t>
            </a:r>
            <a:r>
              <a:rPr lang="en-US" sz="1000" i="1" dirty="0" smtClean="0"/>
              <a:t>)</a:t>
            </a:r>
            <a:endParaRPr lang="en-GB" sz="1200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12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1600" b="1" dirty="0" smtClean="0"/>
              <a:t>Materials</a:t>
            </a:r>
            <a:endParaRPr lang="en-GB" sz="16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/>
              <a:t> </a:t>
            </a:r>
            <a:r>
              <a:rPr lang="en-GB" sz="1200" u="sng" dirty="0"/>
              <a:t>SS 316 LN</a:t>
            </a:r>
            <a:r>
              <a:rPr lang="en-GB" sz="1200" dirty="0" smtClean="0"/>
              <a:t>: He cooling rings – welding nozzles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 smtClean="0"/>
              <a:t> </a:t>
            </a:r>
            <a:r>
              <a:rPr lang="en-GB" sz="1200" u="sng" dirty="0"/>
              <a:t>Al 1050</a:t>
            </a:r>
            <a:r>
              <a:rPr lang="en-GB" sz="1200" dirty="0" smtClean="0"/>
              <a:t>: Thermal shield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 smtClean="0"/>
              <a:t> </a:t>
            </a:r>
            <a:r>
              <a:rPr lang="en-GB" sz="1200" u="sng" dirty="0"/>
              <a:t>Cu OFE RRR </a:t>
            </a:r>
            <a:r>
              <a:rPr lang="en-GB" sz="1200" u="sng" dirty="0" smtClean="0"/>
              <a:t>70</a:t>
            </a:r>
            <a:r>
              <a:rPr lang="en-GB" sz="1200" dirty="0" smtClean="0"/>
              <a:t>: Cold bore 170 W/(</a:t>
            </a:r>
            <a:r>
              <a:rPr lang="en-GB" sz="1200" dirty="0" err="1" smtClean="0"/>
              <a:t>K.m</a:t>
            </a:r>
            <a:r>
              <a:rPr lang="en-GB" sz="1200" dirty="0" smtClean="0"/>
              <a:t>) at 2 K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Q. Deliege</a:t>
            </a:r>
            <a:endParaRPr lang="fr-FR" dirty="0"/>
          </a:p>
        </p:txBody>
      </p:sp>
      <p:grpSp>
        <p:nvGrpSpPr>
          <p:cNvPr id="50" name="Group 49"/>
          <p:cNvGrpSpPr/>
          <p:nvPr/>
        </p:nvGrpSpPr>
        <p:grpSpPr>
          <a:xfrm>
            <a:off x="6364136" y="1534159"/>
            <a:ext cx="2174608" cy="2013893"/>
            <a:chOff x="6566743" y="1384435"/>
            <a:chExt cx="2353565" cy="2150039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58663" y="1384435"/>
              <a:ext cx="2261645" cy="2150039"/>
            </a:xfrm>
            <a:prstGeom prst="rect">
              <a:avLst/>
            </a:prstGeom>
          </p:spPr>
        </p:pic>
        <p:cxnSp>
          <p:nvCxnSpPr>
            <p:cNvPr id="12" name="Curved Connector 11"/>
            <p:cNvCxnSpPr/>
            <p:nvPr/>
          </p:nvCxnSpPr>
          <p:spPr>
            <a:xfrm rot="16200000" flipH="1">
              <a:off x="7310438" y="1833562"/>
              <a:ext cx="200025" cy="152400"/>
            </a:xfrm>
            <a:prstGeom prst="curvedConnector3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urved Connector 13"/>
            <p:cNvCxnSpPr/>
            <p:nvPr/>
          </p:nvCxnSpPr>
          <p:spPr>
            <a:xfrm rot="16200000" flipH="1">
              <a:off x="7495030" y="1748279"/>
              <a:ext cx="256871" cy="94675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urved Connector 18"/>
            <p:cNvCxnSpPr/>
            <p:nvPr/>
          </p:nvCxnSpPr>
          <p:spPr>
            <a:xfrm rot="5400000">
              <a:off x="7776371" y="1735932"/>
              <a:ext cx="265109" cy="82554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urved Connector 23"/>
            <p:cNvCxnSpPr/>
            <p:nvPr/>
          </p:nvCxnSpPr>
          <p:spPr>
            <a:xfrm>
              <a:off x="7150102" y="1981200"/>
              <a:ext cx="184150" cy="165103"/>
            </a:xfrm>
            <a:prstGeom prst="curvedConnector3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urved Connector 26"/>
            <p:cNvCxnSpPr/>
            <p:nvPr/>
          </p:nvCxnSpPr>
          <p:spPr>
            <a:xfrm rot="5400000">
              <a:off x="7983324" y="1774033"/>
              <a:ext cx="265109" cy="82554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urved Connector 28"/>
            <p:cNvCxnSpPr/>
            <p:nvPr/>
          </p:nvCxnSpPr>
          <p:spPr>
            <a:xfrm>
              <a:off x="7019929" y="2209351"/>
              <a:ext cx="184150" cy="165103"/>
            </a:xfrm>
            <a:prstGeom prst="curvedConnector3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6566743" y="1766326"/>
              <a:ext cx="705761" cy="2270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Radiation</a:t>
              </a:r>
              <a:br>
                <a:rPr lang="en-GB" sz="800" dirty="0" smtClean="0"/>
              </a:br>
              <a:r>
                <a:rPr lang="en-GB" sz="800" dirty="0" smtClean="0"/>
                <a:t>TS-CB</a:t>
              </a:r>
              <a:endParaRPr lang="en-GB" sz="8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127484" y="1663705"/>
              <a:ext cx="601980" cy="2270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chemeClr val="tx2"/>
                  </a:solidFill>
                </a:rPr>
                <a:t>70K</a:t>
              </a:r>
              <a:endParaRPr lang="en-GB" sz="800" dirty="0">
                <a:solidFill>
                  <a:schemeClr val="tx2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105585" y="2578665"/>
              <a:ext cx="601980" cy="2270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chemeClr val="accent2"/>
                  </a:solidFill>
                </a:rPr>
                <a:t>2K</a:t>
              </a:r>
              <a:endParaRPr lang="en-GB" sz="800" dirty="0">
                <a:solidFill>
                  <a:schemeClr val="accent2"/>
                </a:solidFill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H="1">
              <a:off x="7202851" y="2458672"/>
              <a:ext cx="1383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8276559" y="2442066"/>
              <a:ext cx="11718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7808531" y="2864536"/>
              <a:ext cx="0" cy="1456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7816847" y="1892302"/>
              <a:ext cx="3177" cy="16699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7426172" y="2105988"/>
              <a:ext cx="717064" cy="2270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chemeClr val="accent6"/>
                  </a:solidFill>
                </a:rPr>
                <a:t>Heat load BS-CB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</p:grpSp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2482345"/>
              </p:ext>
            </p:extLst>
          </p:nvPr>
        </p:nvGraphicFramePr>
        <p:xfrm>
          <a:off x="4346366" y="3982432"/>
          <a:ext cx="4520434" cy="2094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978" y="3982432"/>
            <a:ext cx="3779797" cy="197378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6449067" y="2799090"/>
            <a:ext cx="333796" cy="1214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95687" y="2779970"/>
            <a:ext cx="12443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accent1"/>
                </a:solidFill>
              </a:rPr>
              <a:t>Thermal shield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27923" y="3085068"/>
            <a:ext cx="88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</a:rPr>
              <a:t>Cold bore</a:t>
            </a:r>
            <a:endParaRPr lang="en-GB" sz="1200" dirty="0">
              <a:solidFill>
                <a:schemeClr val="accent1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6903138" y="3015114"/>
            <a:ext cx="393632" cy="2084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364136" y="3305536"/>
            <a:ext cx="1095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</a:rPr>
              <a:t>Beam screen</a:t>
            </a:r>
            <a:endParaRPr lang="en-GB" sz="1200" dirty="0">
              <a:solidFill>
                <a:schemeClr val="accent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7369309" y="2898361"/>
            <a:ext cx="352129" cy="5550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17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Cryogenic line – Second FE approach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Q. Deliege</a:t>
            </a:r>
            <a:endParaRPr lang="fr-FR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6816234" y="837174"/>
            <a:ext cx="1965367" cy="1915072"/>
            <a:chOff x="6103678" y="3643566"/>
            <a:chExt cx="2629182" cy="2601738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03678" y="3643566"/>
              <a:ext cx="2629182" cy="2601738"/>
            </a:xfrm>
            <a:prstGeom prst="rect">
              <a:avLst/>
            </a:prstGeom>
          </p:spPr>
        </p:pic>
        <p:sp>
          <p:nvSpPr>
            <p:cNvPr id="25" name="Oval 24"/>
            <p:cNvSpPr/>
            <p:nvPr/>
          </p:nvSpPr>
          <p:spPr>
            <a:xfrm>
              <a:off x="7092280" y="5651756"/>
              <a:ext cx="631879" cy="27920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05969" y="837174"/>
            <a:ext cx="1924197" cy="1910485"/>
            <a:chOff x="405969" y="837174"/>
            <a:chExt cx="1924197" cy="191048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5969" y="837174"/>
              <a:ext cx="1924197" cy="1910485"/>
            </a:xfrm>
            <a:prstGeom prst="rect">
              <a:avLst/>
            </a:prstGeom>
          </p:spPr>
        </p:pic>
        <p:sp>
          <p:nvSpPr>
            <p:cNvPr id="33" name="Oval 32"/>
            <p:cNvSpPr/>
            <p:nvPr/>
          </p:nvSpPr>
          <p:spPr>
            <a:xfrm>
              <a:off x="1131896" y="2310217"/>
              <a:ext cx="472342" cy="205512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3259119" y="837174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accent5"/>
                </a:solidFill>
              </a:rPr>
              <a:t>Contact on the side, where the BS temperature is the highest</a:t>
            </a:r>
            <a:r>
              <a:rPr lang="en-GB" sz="1400" dirty="0" smtClean="0">
                <a:solidFill>
                  <a:schemeClr val="accent5"/>
                </a:solidFill>
              </a:rPr>
              <a:t>. </a:t>
            </a:r>
            <a:endParaRPr lang="en-GB" sz="1050" dirty="0">
              <a:solidFill>
                <a:schemeClr val="accent5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79512" y="2806426"/>
            <a:ext cx="23762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accent5"/>
                </a:solidFill>
              </a:rPr>
              <a:t>Homogenous contact between 4 sliding rings and the CB on the entire length</a:t>
            </a:r>
            <a:endParaRPr lang="en-GB" sz="1050" dirty="0">
              <a:solidFill>
                <a:schemeClr val="accent5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588224" y="2806426"/>
            <a:ext cx="24585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accent5"/>
                </a:solidFill>
              </a:rPr>
              <a:t>No sliding ring, constant contact between the BS and the CB on the entire length</a:t>
            </a:r>
            <a:endParaRPr lang="en-GB" sz="1050" dirty="0">
              <a:solidFill>
                <a:schemeClr val="accent5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4343" y="1360394"/>
            <a:ext cx="3699887" cy="1934803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1691680" y="3545090"/>
            <a:ext cx="432048" cy="1719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7020272" y="3545090"/>
            <a:ext cx="418215" cy="2383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46" name="Chart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5925843"/>
              </p:ext>
            </p:extLst>
          </p:nvPr>
        </p:nvGraphicFramePr>
        <p:xfrm>
          <a:off x="1253622" y="3631061"/>
          <a:ext cx="651033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5438243" y="1907022"/>
            <a:ext cx="13329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B963C"/>
              </a:buClr>
            </a:pPr>
            <a:r>
              <a:rPr lang="en-GB" sz="1400" dirty="0">
                <a:solidFill>
                  <a:srgbClr val="5A5A5A"/>
                </a:solidFill>
              </a:rPr>
              <a:t>Heat load from </a:t>
            </a:r>
            <a:r>
              <a:rPr lang="en-GB" sz="1400" dirty="0" smtClean="0">
                <a:solidFill>
                  <a:srgbClr val="5A5A5A"/>
                </a:solidFill>
              </a:rPr>
              <a:t>the beam around 5 W/m to the BS</a:t>
            </a:r>
            <a:endParaRPr lang="en-GB" sz="1200" i="1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03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6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Cryogenic line – Second FE approach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Q. Deliege</a:t>
            </a:r>
            <a:endParaRPr lang="fr-FR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2550586"/>
              </p:ext>
            </p:extLst>
          </p:nvPr>
        </p:nvGraphicFramePr>
        <p:xfrm>
          <a:off x="683568" y="1085046"/>
          <a:ext cx="7848432" cy="304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4221088"/>
                <a:ext cx="7920000" cy="1728192"/>
              </a:xfrm>
            </p:spPr>
            <p:txBody>
              <a:bodyPr>
                <a:normAutofit/>
              </a:bodyPr>
              <a:lstStyle/>
              <a:p>
                <a:r>
                  <a:rPr lang="en-GB" sz="1800" dirty="0" smtClean="0"/>
                  <a:t>2 solutions to remain below the 2.7 K requirement: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sz="1400" dirty="0" smtClean="0"/>
                  <a:t>Centre the BS with or without sliding rings and ensure a TCC below </a:t>
                </a:r>
                <a14:m>
                  <m:oMath xmlns:m="http://schemas.openxmlformats.org/officeDocument/2006/math">
                    <m:r>
                      <a:rPr lang="en-GB" sz="1400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3</m:t>
                    </m:r>
                    <m:r>
                      <a:rPr lang="en-GB" sz="140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.</m:t>
                    </m:r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sz="140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GB" sz="140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GB" sz="1400" b="0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3</m:t>
                        </m:r>
                      </m:sup>
                    </m:sSup>
                    <m:r>
                      <a:rPr lang="en-GB" sz="140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GB" sz="140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𝑊</m:t>
                    </m:r>
                    <m:r>
                      <a:rPr lang="en-GB" sz="140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/</m:t>
                    </m:r>
                    <m:r>
                      <a:rPr lang="en-GB" sz="140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𝐾</m:t>
                    </m:r>
                  </m:oMath>
                </a14:m>
                <a:r>
                  <a:rPr lang="en-GB" sz="1400" dirty="0">
                    <a:sym typeface="Wingdings" panose="05000000000000000000" pitchFamily="2" charset="2"/>
                  </a:rPr>
                  <a:t> </a:t>
                </a:r>
                <a:endParaRPr lang="en-GB" sz="14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sz="1400" dirty="0" smtClean="0"/>
                  <a:t>Be sure to avoid any contact between the cold bore and the beam screen by controlling the BS and CB straightness and ensuring the mounting gaps.  </a:t>
                </a:r>
                <a:endParaRPr lang="en-GB" sz="1800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1800" dirty="0" smtClean="0"/>
                  <a:t>Straightness analysis is ongoing at the metrology laboratory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sz="18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𝑄</m:t>
                        </m:r>
                      </m:e>
                      <m:sub>
                        <m:r>
                          <a:rPr lang="en-GB" sz="18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𝐶𝐵</m:t>
                        </m:r>
                      </m:sub>
                    </m:sSub>
                    <m:r>
                      <a:rPr lang="en-GB" sz="1800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lang="en-GB" sz="18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sz="18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𝑄</m:t>
                        </m:r>
                      </m:e>
                      <m:sub>
                        <m:r>
                          <a:rPr lang="en-GB" sz="18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𝑇𝑆</m:t>
                        </m:r>
                        <m:r>
                          <a:rPr lang="en-GB" sz="18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_</m:t>
                        </m:r>
                        <m:r>
                          <a:rPr lang="en-GB" sz="18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𝑟𝑎𝑑</m:t>
                        </m:r>
                      </m:sub>
                    </m:sSub>
                    <m:r>
                      <a:rPr lang="en-GB" sz="1800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</m:t>
                    </m:r>
                    <m:sSub>
                      <m:sSubPr>
                        <m:ctrlPr>
                          <a:rPr lang="en-GB" sz="18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sz="18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𝑄</m:t>
                        </m:r>
                      </m:e>
                      <m:sub>
                        <m:r>
                          <a:rPr lang="en-GB" sz="18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𝐶𝐵</m:t>
                        </m:r>
                        <m:r>
                          <a:rPr lang="en-GB" sz="18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_</m:t>
                        </m:r>
                        <m:r>
                          <a:rPr lang="en-GB" sz="18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𝑠𝑢𝑝𝑝𝑜𝑟𝑡𝑠</m:t>
                        </m:r>
                      </m:sub>
                    </m:sSub>
                    <m:r>
                      <a:rPr lang="en-GB" sz="1800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 </m:t>
                    </m:r>
                    <m:sSub>
                      <m:sSubPr>
                        <m:ctrlPr>
                          <a:rPr lang="en-GB" sz="18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sz="18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𝑄</m:t>
                        </m:r>
                      </m:e>
                      <m:sub>
                        <m:r>
                          <a:rPr lang="en-GB" sz="18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𝐵𝑆</m:t>
                        </m:r>
                      </m:sub>
                    </m:sSub>
                  </m:oMath>
                </a14:m>
                <a:endParaRPr lang="en-GB" sz="1800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GB" sz="1800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GB" sz="1800" dirty="0"/>
              </a:p>
              <a:p>
                <a:endParaRPr lang="en-GB" sz="1800" dirty="0"/>
              </a:p>
            </p:txBody>
          </p:sp>
        </mc:Choice>
        <mc:Fallback xmlns="">
          <p:sp>
            <p:nvSpPr>
              <p:cNvPr id="2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4221088"/>
                <a:ext cx="7920000" cy="1728192"/>
              </a:xfrm>
              <a:blipFill>
                <a:blip r:embed="rId3"/>
                <a:stretch>
                  <a:fillRect l="-1694" t="-4577" r="-1463" b="-35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ight Brace 10"/>
          <p:cNvSpPr/>
          <p:nvPr/>
        </p:nvSpPr>
        <p:spPr>
          <a:xfrm rot="5400000">
            <a:off x="3203408" y="5020402"/>
            <a:ext cx="288032" cy="2016224"/>
          </a:xfrm>
          <a:prstGeom prst="rightBrace">
            <a:avLst>
              <a:gd name="adj1" fmla="val 79763"/>
              <a:gd name="adj2" fmla="val 5037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771800" y="6161607"/>
            <a:ext cx="13292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accent5"/>
                </a:solidFill>
              </a:rPr>
              <a:t>Not settled yet</a:t>
            </a:r>
            <a:endParaRPr lang="en-GB" sz="1400" dirty="0">
              <a:solidFill>
                <a:schemeClr val="accent5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043608" y="3429000"/>
            <a:ext cx="5832648" cy="0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01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Plug-in-Module design (PIM)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Q. Deliege</a:t>
            </a:r>
            <a:endParaRPr lang="fr-FR" dirty="0"/>
          </a:p>
        </p:txBody>
      </p:sp>
      <p:pic>
        <p:nvPicPr>
          <p:cNvPr id="15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1331640" y="1582389"/>
            <a:ext cx="6480720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5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Plug-in-Module design (PIM)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Q. Deliege</a:t>
            </a:r>
            <a:endParaRPr lang="fr-FR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559719" y="1730375"/>
          <a:ext cx="4657518" cy="4351337"/>
        </p:xfrm>
        <a:graphic>
          <a:graphicData uri="http://schemas.openxmlformats.org/drawingml/2006/table">
            <a:tbl>
              <a:tblPr/>
              <a:tblGrid>
                <a:gridCol w="724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6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0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48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99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701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84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572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637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Maximum differential displacement (mm)</a:t>
                      </a:r>
                      <a:endParaRPr lang="en-GB" sz="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Temperature conditions</a:t>
                      </a:r>
                      <a:endParaRPr lang="en-GB" sz="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PIM MBHA UP</a:t>
                      </a:r>
                      <a:endParaRPr lang="en-GB" sz="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PIM UP (</a:t>
                      </a:r>
                      <a:r>
                        <a:rPr lang="en-GB" sz="800" b="1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line)</a:t>
                      </a:r>
                      <a:endParaRPr lang="en-GB" sz="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PIM UP (RT line)</a:t>
                      </a:r>
                      <a:endParaRPr lang="en-GB" sz="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PIM DOWN (</a:t>
                      </a:r>
                      <a:r>
                        <a:rPr lang="en-GB" sz="800" b="1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line)</a:t>
                      </a:r>
                      <a:endParaRPr lang="en-GB" sz="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PIM DOWN (RT line)</a:t>
                      </a:r>
                      <a:endParaRPr lang="en-GB" sz="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PIM MBHB DOWN</a:t>
                      </a:r>
                      <a:endParaRPr lang="en-GB" sz="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44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 down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CM1 at 150K</a:t>
                      </a:r>
                      <a:b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BS at 293K</a:t>
                      </a:r>
                      <a:b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CM2 at 293K</a:t>
                      </a:r>
                      <a:endParaRPr lang="en-GB" sz="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-5.93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-11.09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-11.09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-0.19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7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Normal</a:t>
                      </a:r>
                      <a:b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</a:t>
                      </a:r>
                      <a:b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CM1 at 1.8K</a:t>
                      </a:r>
                      <a:b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5K&lt;BS&lt;20K</a:t>
                      </a:r>
                      <a:b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CM2 at 1.8K</a:t>
                      </a:r>
                      <a:endParaRPr lang="en-GB" sz="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31.97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6B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1.83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10.16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6B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6B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17.18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6B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58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Warm up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CM1 at 293K</a:t>
                      </a:r>
                      <a:b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BS at 150K</a:t>
                      </a:r>
                      <a:b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CM2 at 150K</a:t>
                      </a:r>
                      <a:endParaRPr lang="en-GB" sz="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30.83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13.47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6B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13.27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6B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13.3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899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Exeptional Service Conditions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C’ valve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leaks during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CM1&lt;50K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BS at 293K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CM2&lt;50K</a:t>
                      </a:r>
                    </a:p>
                  </a:txBody>
                  <a:tcPr marL="6705" marR="6705" marT="6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-8.45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-15.5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-15.78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4.89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5.15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-0.28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343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C’ valve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leaks at a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beginning of a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 down: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CM1 at 293K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BS at 150K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CM2 at 293K</a:t>
                      </a:r>
                    </a:p>
                  </a:txBody>
                  <a:tcPr marL="6705" marR="6705" marT="6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30.83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13.28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13.27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3.99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13.3</a:t>
                      </a: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158" y="1730375"/>
            <a:ext cx="3497805" cy="1422632"/>
          </a:xfrm>
          <a:prstGeom prst="rect">
            <a:avLst/>
          </a:prstGeom>
          <a:ln>
            <a:noFill/>
          </a:ln>
          <a:effectLst/>
        </p:spPr>
      </p:pic>
      <p:sp>
        <p:nvSpPr>
          <p:cNvPr id="18" name="Oval 17"/>
          <p:cNvSpPr/>
          <p:nvPr/>
        </p:nvSpPr>
        <p:spPr>
          <a:xfrm>
            <a:off x="6881444" y="2125980"/>
            <a:ext cx="365176" cy="3672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Content Placeholder 7"/>
          <p:cNvSpPr>
            <a:spLocks noGrp="1"/>
          </p:cNvSpPr>
          <p:nvPr>
            <p:ph idx="1"/>
          </p:nvPr>
        </p:nvSpPr>
        <p:spPr>
          <a:xfrm>
            <a:off x="371475" y="1150260"/>
            <a:ext cx="8658228" cy="4351338"/>
          </a:xfrm>
        </p:spPr>
        <p:txBody>
          <a:bodyPr>
            <a:normAutofit/>
          </a:bodyPr>
          <a:lstStyle/>
          <a:p>
            <a:r>
              <a:rPr lang="en-GB" sz="2000" dirty="0"/>
              <a:t>Forecasted PIM displacement while replacing a MB.A10: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416624" y="4630737"/>
            <a:ext cx="3597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5"/>
                </a:solidFill>
              </a:rPr>
              <a:t>At each interconnection the PIM expansion – compression is lower than the standard PIM installed in the LHC. </a:t>
            </a:r>
            <a:endParaRPr lang="fr-FR" sz="1400" dirty="0">
              <a:solidFill>
                <a:schemeClr val="accent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5819802"/>
            <a:ext cx="3635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5"/>
                </a:solidFill>
              </a:rPr>
              <a:t>Problem for the image current continuity</a:t>
            </a:r>
            <a:endParaRPr lang="fr-FR" sz="1400" dirty="0">
              <a:solidFill>
                <a:schemeClr val="accent5"/>
              </a:solidFill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7099230" y="5428476"/>
            <a:ext cx="232229" cy="331922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1609" y="3160627"/>
            <a:ext cx="3882391" cy="1275643"/>
          </a:xfrm>
          <a:prstGeom prst="rect">
            <a:avLst/>
          </a:prstGeom>
        </p:spPr>
      </p:pic>
      <p:cxnSp>
        <p:nvCxnSpPr>
          <p:cNvPr id="8" name="Straight Connector 7"/>
          <p:cNvCxnSpPr>
            <a:stCxn id="18" idx="2"/>
          </p:cNvCxnSpPr>
          <p:nvPr/>
        </p:nvCxnSpPr>
        <p:spPr>
          <a:xfrm flipH="1">
            <a:off x="5554980" y="2309597"/>
            <a:ext cx="1326464" cy="103787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8" idx="6"/>
          </p:cNvCxnSpPr>
          <p:nvPr/>
        </p:nvCxnSpPr>
        <p:spPr>
          <a:xfrm>
            <a:off x="7246620" y="2309597"/>
            <a:ext cx="1623060" cy="103423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3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Q. Deliege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16" y="908720"/>
            <a:ext cx="8676182" cy="4519612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686950" y="2952959"/>
            <a:ext cx="7861197" cy="1504776"/>
            <a:chOff x="686950" y="2952959"/>
            <a:chExt cx="7861197" cy="1504776"/>
          </a:xfrm>
        </p:grpSpPr>
        <p:cxnSp>
          <p:nvCxnSpPr>
            <p:cNvPr id="8" name="Straight Arrow Connector 7"/>
            <p:cNvCxnSpPr>
              <a:stCxn id="15" idx="2"/>
            </p:cNvCxnSpPr>
            <p:nvPr/>
          </p:nvCxnSpPr>
          <p:spPr>
            <a:xfrm flipH="1">
              <a:off x="815340" y="3393929"/>
              <a:ext cx="685295" cy="64470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15" idx="2"/>
            </p:cNvCxnSpPr>
            <p:nvPr/>
          </p:nvCxnSpPr>
          <p:spPr>
            <a:xfrm flipH="1">
              <a:off x="914402" y="3393929"/>
              <a:ext cx="586233" cy="101046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686950" y="3116930"/>
              <a:ext cx="162736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2 PIM MB-MB (40 mm)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>
              <a:off x="2644372" y="3231229"/>
              <a:ext cx="1500908" cy="82264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>
              <a:off x="2644372" y="3231229"/>
              <a:ext cx="1500908" cy="122650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3363274" y="2952959"/>
              <a:ext cx="291849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4 PIM SSS-MB modified (standard 34.5 mm)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5029200" y="3229958"/>
              <a:ext cx="1490339" cy="879452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5029200" y="3231229"/>
              <a:ext cx="1490339" cy="122536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stCxn id="41" idx="2"/>
            </p:cNvCxnSpPr>
            <p:nvPr/>
          </p:nvCxnSpPr>
          <p:spPr>
            <a:xfrm>
              <a:off x="7677556" y="3369729"/>
              <a:ext cx="717978" cy="73841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6806965" y="3092730"/>
              <a:ext cx="174118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2 PIM MB-SSS (22.1 mm)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43" name="Straight Arrow Connector 42"/>
            <p:cNvCxnSpPr>
              <a:stCxn id="41" idx="2"/>
            </p:cNvCxnSpPr>
            <p:nvPr/>
          </p:nvCxnSpPr>
          <p:spPr>
            <a:xfrm>
              <a:off x="7677556" y="3369729"/>
              <a:ext cx="717978" cy="108686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fr-FR" dirty="0" smtClean="0"/>
              <a:t>Plug-in-Module design (PIM)</a:t>
            </a:r>
            <a:endParaRPr lang="fr-FR" dirty="0"/>
          </a:p>
        </p:txBody>
      </p:sp>
      <p:sp>
        <p:nvSpPr>
          <p:cNvPr id="10" name="Right Arrow 9"/>
          <p:cNvSpPr/>
          <p:nvPr/>
        </p:nvSpPr>
        <p:spPr>
          <a:xfrm>
            <a:off x="711803" y="5748325"/>
            <a:ext cx="792088" cy="28803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1619672" y="5649288"/>
            <a:ext cx="51872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400" dirty="0" smtClean="0">
                <a:solidFill>
                  <a:schemeClr val="accent5"/>
                </a:solidFill>
              </a:rPr>
              <a:t>Try to find the best configuration with standard PIM to ensure a good electrical contact. It will be measured on the test bench</a:t>
            </a:r>
            <a:endParaRPr lang="en-GB" sz="1400" dirty="0">
              <a:solidFill>
                <a:schemeClr val="accent5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528" y="5457930"/>
            <a:ext cx="1403648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07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2785864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pt-PT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Project guideline and status</a:t>
            </a:r>
          </a:p>
          <a:p>
            <a:pPr marL="514350" indent="-514350">
              <a:buFont typeface="+mj-lt"/>
              <a:buAutoNum type="arabicPeriod"/>
            </a:pPr>
            <a:r>
              <a:rPr lang="pt-PT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Design of critical components</a:t>
            </a:r>
          </a:p>
          <a:p>
            <a:pPr marL="514350" indent="-514350">
              <a:buFont typeface="+mj-lt"/>
              <a:buAutoNum type="arabicPeriod"/>
            </a:pPr>
            <a:r>
              <a:rPr lang="pt-PT" sz="3600" dirty="0" smtClean="0"/>
              <a:t>Instrumentation, integration and </a:t>
            </a:r>
            <a:r>
              <a:rPr lang="pt-PT" sz="3600" dirty="0"/>
              <a:t>quality </a:t>
            </a:r>
          </a:p>
          <a:p>
            <a:pPr marL="514350" indent="-514350">
              <a:buFont typeface="+mj-lt"/>
              <a:buAutoNum type="arabicPeriod"/>
            </a:pPr>
            <a:r>
              <a:rPr lang="pt-PT" sz="3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Conclusion</a:t>
            </a:r>
            <a:endParaRPr lang="pt-PT" sz="3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0185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idealvac.com/files/images/PKR251_KF25_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381" y="4024414"/>
            <a:ext cx="1524377" cy="152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TCLD and bypass instrumentation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Q</a:t>
            </a:r>
            <a:r>
              <a:rPr lang="fr-FR" noProof="0" dirty="0" smtClean="0"/>
              <a:t>. Deliege</a:t>
            </a:r>
            <a:endParaRPr lang="en-GB" noProof="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886" y="4170871"/>
            <a:ext cx="1911226" cy="1138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865" y="3788615"/>
            <a:ext cx="952370" cy="1521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425" y="3695032"/>
            <a:ext cx="10001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05" y="2372980"/>
            <a:ext cx="944313" cy="2941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23529" y="5306858"/>
            <a:ext cx="12961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200" dirty="0" smtClean="0">
                <a:solidFill>
                  <a:schemeClr val="accent5"/>
                </a:solidFill>
              </a:rPr>
              <a:t>All metal interlock gate valve VVG</a:t>
            </a:r>
            <a:r>
              <a:rPr lang="en-GB" sz="1200" dirty="0">
                <a:solidFill>
                  <a:schemeClr val="accent5"/>
                </a:solidFill>
              </a:rPr>
              <a:t> </a:t>
            </a:r>
            <a:r>
              <a:rPr lang="en-GB" sz="1200" dirty="0" smtClean="0">
                <a:solidFill>
                  <a:schemeClr val="accent5"/>
                </a:solidFill>
              </a:rPr>
              <a:t>with integrated seal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691680" y="5306858"/>
            <a:ext cx="16664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200" dirty="0" smtClean="0">
                <a:solidFill>
                  <a:schemeClr val="accent5"/>
                </a:solidFill>
              </a:rPr>
              <a:t>All metal angle valve VVFMF for mobile pumping group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12886" y="5306857"/>
            <a:ext cx="2067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200" dirty="0" smtClean="0">
                <a:solidFill>
                  <a:schemeClr val="accent5"/>
                </a:solidFill>
              </a:rPr>
              <a:t>NEG Ion pump D-500-5 </a:t>
            </a:r>
            <a:r>
              <a:rPr lang="en-GB" sz="1200" dirty="0" err="1" smtClean="0">
                <a:solidFill>
                  <a:schemeClr val="accent5"/>
                </a:solidFill>
              </a:rPr>
              <a:t>Nextorr</a:t>
            </a:r>
            <a:r>
              <a:rPr lang="en-GB" sz="1200" dirty="0" smtClean="0">
                <a:solidFill>
                  <a:schemeClr val="accent5"/>
                </a:solidFill>
              </a:rPr>
              <a:t> (increases pumping efficiency for H2 and CH4)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39712" y="5301208"/>
            <a:ext cx="20672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200" dirty="0" smtClean="0">
                <a:solidFill>
                  <a:schemeClr val="accent5"/>
                </a:solidFill>
              </a:rPr>
              <a:t>Pressure gauge Pirani and Penning VGR/VGP</a:t>
            </a:r>
            <a:endParaRPr lang="en-GB" sz="1200" dirty="0">
              <a:solidFill>
                <a:schemeClr val="accent5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/>
          <a:srcRect l="14964" t="9050" r="19354" b="24774"/>
          <a:stretch/>
        </p:blipFill>
        <p:spPr>
          <a:xfrm>
            <a:off x="1455117" y="891955"/>
            <a:ext cx="3412376" cy="1932309"/>
          </a:xfrm>
          <a:prstGeom prst="rect">
            <a:avLst/>
          </a:prstGeom>
          <a:ln>
            <a:tailEnd type="triangle"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354" y="993938"/>
            <a:ext cx="4235147" cy="1566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2923275"/>
            <a:ext cx="6339334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2000">
                <a:solidFill>
                  <a:srgbClr val="5A5A5A"/>
                </a:solidFill>
              </a:defRPr>
            </a:lvl1pPr>
          </a:lstStyle>
          <a:p>
            <a:r>
              <a:rPr lang="en-GB" sz="1800" dirty="0">
                <a:solidFill>
                  <a:schemeClr val="accent4"/>
                </a:solidFill>
              </a:rPr>
              <a:t>Vacuum performance </a:t>
            </a:r>
            <a:r>
              <a:rPr lang="en-GB" sz="1800" dirty="0" smtClean="0">
                <a:solidFill>
                  <a:schemeClr val="accent4"/>
                </a:solidFill>
              </a:rPr>
              <a:t>with real </a:t>
            </a:r>
            <a:r>
              <a:rPr lang="en-GB" sz="1800" dirty="0">
                <a:solidFill>
                  <a:schemeClr val="accent4"/>
                </a:solidFill>
              </a:rPr>
              <a:t>collimators to be assessed (pumping speed of NEG </a:t>
            </a:r>
            <a:r>
              <a:rPr lang="en-GB" sz="1800" dirty="0" smtClean="0">
                <a:solidFill>
                  <a:schemeClr val="accent4"/>
                </a:solidFill>
              </a:rPr>
              <a:t>cartridges, </a:t>
            </a:r>
            <a:r>
              <a:rPr lang="en-GB" sz="1800" dirty="0">
                <a:solidFill>
                  <a:schemeClr val="accent4"/>
                </a:solidFill>
              </a:rPr>
              <a:t>outgassing of materials)</a:t>
            </a:r>
          </a:p>
        </p:txBody>
      </p:sp>
    </p:spTree>
    <p:extLst>
      <p:ext uri="{BB962C8B-B14F-4D97-AF65-F5344CB8AC3E}">
        <p14:creationId xmlns:p14="http://schemas.microsoft.com/office/powerpoint/2010/main" val="103245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and assembly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784" y="764704"/>
            <a:ext cx="7815648" cy="540070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835696" y="1772816"/>
            <a:ext cx="5485092" cy="1296144"/>
            <a:chOff x="1835696" y="1772816"/>
            <a:chExt cx="5485092" cy="1296144"/>
          </a:xfrm>
        </p:grpSpPr>
        <p:sp>
          <p:nvSpPr>
            <p:cNvPr id="7" name="Oval 6"/>
            <p:cNvSpPr/>
            <p:nvPr/>
          </p:nvSpPr>
          <p:spPr>
            <a:xfrm>
              <a:off x="1835696" y="2516148"/>
              <a:ext cx="676612" cy="43204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2466600" y="1772816"/>
              <a:ext cx="676612" cy="863883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3026608" y="2420888"/>
              <a:ext cx="3057560" cy="648072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6082300" y="1798000"/>
              <a:ext cx="676612" cy="863883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6644176" y="2516148"/>
              <a:ext cx="676612" cy="43204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612000" y="3868317"/>
            <a:ext cx="7814916" cy="1083374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5A5A5A"/>
                </a:solidFill>
              </a:rPr>
              <a:t>Room to mount the CWT on the valve and the Penning gauge</a:t>
            </a:r>
            <a:endParaRPr lang="en-GB" sz="1400" dirty="0">
              <a:solidFill>
                <a:srgbClr val="5A5A5A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5A5A5A"/>
                </a:solidFill>
              </a:rPr>
              <a:t>Room to mount the quick flanges</a:t>
            </a:r>
            <a:r>
              <a:rPr lang="en-GB" sz="1400" dirty="0">
                <a:solidFill>
                  <a:srgbClr val="5A5A5A"/>
                </a:solidFill>
              </a:rPr>
              <a:t> </a:t>
            </a:r>
            <a:r>
              <a:rPr lang="en-GB" sz="1400" dirty="0" smtClean="0">
                <a:solidFill>
                  <a:srgbClr val="5A5A5A"/>
                </a:solidFill>
              </a:rPr>
              <a:t>and access the BPM flanges and collimator bellows</a:t>
            </a: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5A5A5A"/>
                </a:solidFill>
              </a:rPr>
              <a:t>Room to assemble the vacuum instrumentation on the collimator</a:t>
            </a: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5A5A5A"/>
                </a:solidFill>
              </a:rPr>
              <a:t>Room to bake out jackets </a:t>
            </a:r>
          </a:p>
        </p:txBody>
      </p:sp>
    </p:spTree>
    <p:extLst>
      <p:ext uri="{BB962C8B-B14F-4D97-AF65-F5344CB8AC3E}">
        <p14:creationId xmlns:p14="http://schemas.microsoft.com/office/powerpoint/2010/main" val="260987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and assembly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844293"/>
            <a:ext cx="7867650" cy="5281124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835696" y="1772816"/>
            <a:ext cx="5485092" cy="1296144"/>
            <a:chOff x="1835696" y="1772816"/>
            <a:chExt cx="5485092" cy="1296144"/>
          </a:xfrm>
        </p:grpSpPr>
        <p:sp>
          <p:nvSpPr>
            <p:cNvPr id="7" name="Oval 6"/>
            <p:cNvSpPr/>
            <p:nvPr/>
          </p:nvSpPr>
          <p:spPr>
            <a:xfrm>
              <a:off x="1835696" y="2516148"/>
              <a:ext cx="676612" cy="43204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2466600" y="1772816"/>
              <a:ext cx="676612" cy="863883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3026608" y="2420888"/>
              <a:ext cx="3057560" cy="648072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6082300" y="1798000"/>
              <a:ext cx="676612" cy="863883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6644176" y="2516148"/>
              <a:ext cx="676612" cy="43204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395536" y="3868317"/>
            <a:ext cx="8496944" cy="566309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5A5A5A"/>
                </a:solidFill>
              </a:rPr>
              <a:t>Some modifications have been done the last 2 weeks to improve the access to vacuum equipment. </a:t>
            </a: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5A5A5A"/>
                </a:solidFill>
              </a:rPr>
              <a:t>It remains very tricky to assemble everything </a:t>
            </a:r>
            <a:r>
              <a:rPr lang="en-GB" sz="1400" dirty="0" smtClean="0">
                <a:solidFill>
                  <a:srgbClr val="5A5A5A"/>
                </a:solidFill>
                <a:sym typeface="Wingdings" panose="05000000000000000000" pitchFamily="2" charset="2"/>
              </a:rPr>
              <a:t> further ways of improvement are under discussions</a:t>
            </a:r>
            <a:r>
              <a:rPr lang="en-GB" sz="1400" dirty="0" smtClean="0">
                <a:solidFill>
                  <a:srgbClr val="5A5A5A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065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Integration baseline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34" y="746566"/>
            <a:ext cx="6145197" cy="358469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059832" y="5809936"/>
            <a:ext cx="6696744" cy="46999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200" dirty="0" smtClean="0"/>
              <a:t>F. Savary, Introduction </a:t>
            </a:r>
            <a:r>
              <a:rPr lang="en-GB" sz="1200" dirty="0"/>
              <a:t>and New 11T Plan in </a:t>
            </a:r>
            <a:r>
              <a:rPr lang="en-GB" sz="1200" dirty="0" smtClean="0"/>
              <a:t>HL-LHC, 6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April 2016</a:t>
            </a:r>
            <a:endParaRPr lang="en-US" sz="1200" dirty="0">
              <a:solidFill>
                <a:srgbClr val="5A5A5A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89856" y="3113057"/>
            <a:ext cx="8496944" cy="2764215"/>
            <a:chOff x="36000" y="3748240"/>
            <a:chExt cx="9072504" cy="2989547"/>
          </a:xfrm>
        </p:grpSpPr>
        <p:sp>
          <p:nvSpPr>
            <p:cNvPr id="11" name="Rectangle 10"/>
            <p:cNvSpPr/>
            <p:nvPr/>
          </p:nvSpPr>
          <p:spPr>
            <a:xfrm rot="21036984">
              <a:off x="2215628" y="3748240"/>
              <a:ext cx="648000" cy="297180"/>
            </a:xfrm>
            <a:prstGeom prst="rect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6000" y="5052484"/>
              <a:ext cx="9072000" cy="1685303"/>
            </a:xfrm>
            <a:prstGeom prst="rect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>
              <a:stCxn id="11" idx="1"/>
            </p:cNvCxnSpPr>
            <p:nvPr/>
          </p:nvCxnSpPr>
          <p:spPr>
            <a:xfrm flipH="1">
              <a:off x="36000" y="3949656"/>
              <a:ext cx="2183963" cy="1102828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4" name="Straight Connector 13"/>
            <p:cNvCxnSpPr>
              <a:endCxn id="11" idx="3"/>
            </p:cNvCxnSpPr>
            <p:nvPr/>
          </p:nvCxnSpPr>
          <p:spPr>
            <a:xfrm flipH="1" flipV="1">
              <a:off x="2859293" y="3844004"/>
              <a:ext cx="6249211" cy="1208480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pic>
        <p:nvPicPr>
          <p:cNvPr id="18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6484" y="4717958"/>
            <a:ext cx="8313903" cy="1050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>
            <a:off x="467544" y="4505484"/>
            <a:ext cx="7981347" cy="0"/>
          </a:xfrm>
          <a:prstGeom prst="straightConnector1">
            <a:avLst/>
          </a:prstGeom>
          <a:ln w="12700">
            <a:solidFill>
              <a:srgbClr val="002060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Line Callout 2 (Accent Bar) 19"/>
          <p:cNvSpPr/>
          <p:nvPr/>
        </p:nvSpPr>
        <p:spPr>
          <a:xfrm flipH="1">
            <a:off x="1979712" y="5600895"/>
            <a:ext cx="1196292" cy="167940"/>
          </a:xfrm>
          <a:prstGeom prst="accentCallout2">
            <a:avLst>
              <a:gd name="adj1" fmla="val 46609"/>
              <a:gd name="adj2" fmla="val -2221"/>
              <a:gd name="adj3" fmla="val 46618"/>
              <a:gd name="adj4" fmla="val -18044"/>
              <a:gd name="adj5" fmla="val -167733"/>
              <a:gd name="adj6" fmla="val -41893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en-US" sz="1400" dirty="0" smtClean="0">
                <a:solidFill>
                  <a:srgbClr val="002060"/>
                </a:solidFill>
              </a:rPr>
              <a:t>Interconnect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21" name="Line Callout 2 (Accent Bar) 20"/>
          <p:cNvSpPr/>
          <p:nvPr/>
        </p:nvSpPr>
        <p:spPr>
          <a:xfrm>
            <a:off x="5108721" y="5624862"/>
            <a:ext cx="1854236" cy="143465"/>
          </a:xfrm>
          <a:prstGeom prst="accentCallout2">
            <a:avLst>
              <a:gd name="adj1" fmla="val 46609"/>
              <a:gd name="adj2" fmla="val -2221"/>
              <a:gd name="adj3" fmla="val 46759"/>
              <a:gd name="adj4" fmla="val -19969"/>
              <a:gd name="adj5" fmla="val -191268"/>
              <a:gd name="adj6" fmla="val -44001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400" dirty="0" smtClean="0">
                <a:solidFill>
                  <a:srgbClr val="002060"/>
                </a:solidFill>
              </a:rPr>
              <a:t>Space for Collimator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22" name="Line Callout 2 (Accent Bar) 21"/>
          <p:cNvSpPr/>
          <p:nvPr/>
        </p:nvSpPr>
        <p:spPr>
          <a:xfrm>
            <a:off x="6095784" y="4527161"/>
            <a:ext cx="1795841" cy="134995"/>
          </a:xfrm>
          <a:prstGeom prst="accentCallout2">
            <a:avLst>
              <a:gd name="adj1" fmla="val 46609"/>
              <a:gd name="adj2" fmla="val -2221"/>
              <a:gd name="adj3" fmla="val 45241"/>
              <a:gd name="adj4" fmla="val -19327"/>
              <a:gd name="adj5" fmla="val 331898"/>
              <a:gd name="adj6" fmla="val -45736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400" dirty="0" smtClean="0">
                <a:solidFill>
                  <a:srgbClr val="002060"/>
                </a:solidFill>
              </a:rPr>
              <a:t>11 T dipole cold mass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23" name="Line Callout 2 (Accent Bar) 22"/>
          <p:cNvSpPr/>
          <p:nvPr/>
        </p:nvSpPr>
        <p:spPr>
          <a:xfrm flipH="1">
            <a:off x="1905000" y="4677459"/>
            <a:ext cx="1712157" cy="133956"/>
          </a:xfrm>
          <a:prstGeom prst="accentCallout2">
            <a:avLst>
              <a:gd name="adj1" fmla="val 46609"/>
              <a:gd name="adj2" fmla="val -2221"/>
              <a:gd name="adj3" fmla="val 47358"/>
              <a:gd name="adj4" fmla="val -9994"/>
              <a:gd name="adj5" fmla="val 212033"/>
              <a:gd name="adj6" fmla="val -27928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en-US" sz="1400" dirty="0" smtClean="0">
                <a:solidFill>
                  <a:srgbClr val="002060"/>
                </a:solidFill>
              </a:rPr>
              <a:t>By-pass cryostat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17157" y="4272231"/>
            <a:ext cx="1685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2060"/>
                </a:solidFill>
              </a:rPr>
              <a:t>15660 mm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5897360" y="1659872"/>
            <a:ext cx="3048216" cy="1088279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n-GB" sz="1800" u="sng" dirty="0" smtClean="0"/>
              <a:t>Aim</a:t>
            </a:r>
            <a:r>
              <a:rPr lang="en-GB" sz="1800" b="1" dirty="0" smtClean="0"/>
              <a:t>: </a:t>
            </a:r>
            <a:r>
              <a:rPr lang="en-GB" sz="1800" dirty="0" smtClean="0"/>
              <a:t>Replace a main dipole (or a connection cryostat) by 2 11T dipoles (or 2 connection cryostats) and 1 TCLD collimator at several places in IR7 and IR2.</a:t>
            </a:r>
            <a:endParaRPr lang="en-GB" sz="1800" dirty="0"/>
          </a:p>
        </p:txBody>
      </p:sp>
      <p:sp>
        <p:nvSpPr>
          <p:cNvPr id="3" name="Rectangle 2"/>
          <p:cNvSpPr/>
          <p:nvPr/>
        </p:nvSpPr>
        <p:spPr>
          <a:xfrm>
            <a:off x="5796136" y="1556792"/>
            <a:ext cx="3250664" cy="1296144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71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and assembly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93" y="1124744"/>
            <a:ext cx="3621435" cy="46655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1195236"/>
            <a:ext cx="4607436" cy="452300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27584" y="5777709"/>
            <a:ext cx="78592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400" dirty="0" smtClean="0">
                <a:solidFill>
                  <a:schemeClr val="accent5"/>
                </a:solidFill>
              </a:rPr>
              <a:t>Any possible interference with survey, cryogenic equipment and transport have to be avoided </a:t>
            </a:r>
            <a:endParaRPr lang="en-GB" sz="1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41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Bypass cryostat mockup (SMI2)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9" name="Rectangle 8"/>
          <p:cNvSpPr/>
          <p:nvPr/>
        </p:nvSpPr>
        <p:spPr>
          <a:xfrm>
            <a:off x="910698" y="1308125"/>
            <a:ext cx="7632408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chemeClr val="accent5"/>
                </a:solidFill>
              </a:rPr>
              <a:t>The prototypes of vacuum beam lines will be manufacture in the next months.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chemeClr val="accent5"/>
                </a:solidFill>
              </a:rPr>
              <a:t>A bypass cryostat prototype is used for integration issues in SMI2. </a:t>
            </a:r>
            <a:endParaRPr lang="en-GB" sz="1400" dirty="0">
              <a:solidFill>
                <a:schemeClr val="accent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57501"/>
            <a:ext cx="5159191" cy="29113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767" y="2594260"/>
            <a:ext cx="2915816" cy="218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6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Quality assurance – quality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436" y="980728"/>
            <a:ext cx="7920000" cy="4436531"/>
          </a:xfrm>
        </p:spPr>
        <p:txBody>
          <a:bodyPr>
            <a:noAutofit/>
          </a:bodyPr>
          <a:lstStyle/>
          <a:p>
            <a:r>
              <a:rPr lang="en-GB" sz="1400" dirty="0" smtClean="0"/>
              <a:t>Conceptual specifications:</a:t>
            </a:r>
          </a:p>
          <a:p>
            <a:pPr lvl="1"/>
            <a:r>
              <a:rPr lang="en-GB" sz="1200" dirty="0" smtClean="0"/>
              <a:t>From WP5 (collimation): </a:t>
            </a:r>
            <a:r>
              <a:rPr lang="en-GB" sz="1200" dirty="0" smtClean="0">
                <a:hlinkClick r:id="rId3"/>
              </a:rPr>
              <a:t>EDMS n°1366517</a:t>
            </a:r>
            <a:r>
              <a:rPr lang="en-GB" sz="1200" dirty="0" smtClean="0"/>
              <a:t> and </a:t>
            </a:r>
            <a:r>
              <a:rPr lang="en-GB" sz="1200" dirty="0" smtClean="0">
                <a:hlinkClick r:id="rId4"/>
              </a:rPr>
              <a:t>1366519</a:t>
            </a:r>
            <a:endParaRPr lang="en-GB" sz="1200" dirty="0" smtClean="0"/>
          </a:p>
          <a:p>
            <a:pPr lvl="1"/>
            <a:r>
              <a:rPr lang="en-GB" sz="1200" dirty="0" smtClean="0">
                <a:hlinkClick r:id="rId5"/>
              </a:rPr>
              <a:t>From WP11 (11T)</a:t>
            </a:r>
            <a:endParaRPr lang="en-GB" sz="1200" dirty="0" smtClean="0"/>
          </a:p>
          <a:p>
            <a:pPr lvl="1"/>
            <a:r>
              <a:rPr lang="en-GB" sz="1200" dirty="0" smtClean="0"/>
              <a:t>From WP12 (Vacuum): </a:t>
            </a:r>
            <a:r>
              <a:rPr lang="en-GB" sz="1200" dirty="0" smtClean="0">
                <a:hlinkClick r:id="rId6"/>
              </a:rPr>
              <a:t>EDMS n°</a:t>
            </a:r>
            <a:r>
              <a:rPr lang="en-US" sz="1200" dirty="0" smtClean="0">
                <a:hlinkClick r:id="rId6"/>
              </a:rPr>
              <a:t>1361087</a:t>
            </a:r>
            <a:endParaRPr lang="en-GB" sz="1200" dirty="0"/>
          </a:p>
          <a:p>
            <a:r>
              <a:rPr lang="en-GB" sz="1400" dirty="0" smtClean="0"/>
              <a:t>Functional specifications (To be written)</a:t>
            </a:r>
            <a:endParaRPr lang="en-GB" sz="1400" dirty="0" smtClean="0">
              <a:solidFill>
                <a:srgbClr val="FF0000"/>
              </a:solidFill>
            </a:endParaRPr>
          </a:p>
          <a:p>
            <a:r>
              <a:rPr lang="en-GB" sz="1400" dirty="0" smtClean="0"/>
              <a:t>Technical/engineering specifications </a:t>
            </a:r>
            <a:r>
              <a:rPr lang="en-GB" sz="1400" dirty="0"/>
              <a:t>(To be </a:t>
            </a:r>
            <a:r>
              <a:rPr lang="en-GB" sz="1400" dirty="0" smtClean="0"/>
              <a:t>written)</a:t>
            </a:r>
          </a:p>
          <a:p>
            <a:r>
              <a:rPr lang="en-GB" sz="1400" dirty="0" smtClean="0"/>
              <a:t>Engineering documents and technical notes for main components (In progress for CWT, PIM and cryogenic line)</a:t>
            </a:r>
          </a:p>
          <a:p>
            <a:r>
              <a:rPr lang="en-GB" sz="1400" dirty="0" smtClean="0"/>
              <a:t>CDD equipment codes discussed with naming convention responsible:</a:t>
            </a:r>
          </a:p>
          <a:p>
            <a:pPr lvl="1"/>
            <a:r>
              <a:rPr lang="en-GB" sz="1200" dirty="0" smtClean="0"/>
              <a:t>LHCVSSB_ for beam screen components</a:t>
            </a:r>
          </a:p>
          <a:p>
            <a:pPr lvl="1"/>
            <a:r>
              <a:rPr lang="en-GB" sz="1200" dirty="0" smtClean="0"/>
              <a:t>LHCVCC__ for cold bore</a:t>
            </a:r>
          </a:p>
          <a:p>
            <a:pPr lvl="1"/>
            <a:r>
              <a:rPr lang="en-GB" sz="1200" dirty="0" smtClean="0"/>
              <a:t>LHCVSTB_ for cold/warm transitions</a:t>
            </a:r>
          </a:p>
          <a:p>
            <a:pPr lvl="1"/>
            <a:r>
              <a:rPr lang="en-GB" sz="1200" dirty="0" smtClean="0"/>
              <a:t>Integration drawings code to be defined</a:t>
            </a:r>
          </a:p>
          <a:p>
            <a:r>
              <a:rPr lang="en-GB" sz="1400" dirty="0" smtClean="0"/>
              <a:t>Drawing labels defined by LHC standards (</a:t>
            </a:r>
            <a:r>
              <a:rPr lang="en-GB" sz="1400" dirty="0" smtClean="0">
                <a:hlinkClick r:id="rId7"/>
              </a:rPr>
              <a:t>EDMS n°1585240</a:t>
            </a:r>
            <a:r>
              <a:rPr lang="en-GB" sz="1400" dirty="0"/>
              <a:t> and </a:t>
            </a:r>
            <a:r>
              <a:rPr lang="en-GB" sz="1400" dirty="0" smtClean="0">
                <a:hlinkClick r:id="rId8"/>
              </a:rPr>
              <a:t>1221536</a:t>
            </a:r>
            <a:r>
              <a:rPr lang="en-GB" sz="1400" dirty="0" smtClean="0"/>
              <a:t>) </a:t>
            </a:r>
          </a:p>
          <a:p>
            <a:r>
              <a:rPr lang="en-GB" sz="1400" dirty="0" smtClean="0"/>
              <a:t>Manufacturing Inspection Plan (MIP) listing each manufacturing and quality control steps will be defined according to HL-LHC project management recommendations, UHV requirements and 11T project documentation management </a:t>
            </a:r>
            <a:r>
              <a:rPr lang="fr-FR" sz="1400" kern="0" dirty="0">
                <a:hlinkClick r:id="rId9"/>
              </a:rPr>
              <a:t>LHC-LBH-QA-0005</a:t>
            </a:r>
            <a:r>
              <a:rPr lang="en-GB" sz="1400" dirty="0" smtClean="0"/>
              <a:t>. It will contain visual inspections, metrology control, welding inspections, pressure and leak tests results… </a:t>
            </a:r>
          </a:p>
          <a:p>
            <a:r>
              <a:rPr lang="en-GB" sz="1400" dirty="0" smtClean="0"/>
              <a:t>Assembly procedure establishment in collaboration with TE-MSC</a:t>
            </a:r>
          </a:p>
          <a:p>
            <a:r>
              <a:rPr lang="en-GB" sz="1400" dirty="0" smtClean="0"/>
              <a:t>Material procurement according to UHV requirements</a:t>
            </a:r>
          </a:p>
          <a:p>
            <a:r>
              <a:rPr lang="en-GB" sz="1400" dirty="0" smtClean="0"/>
              <a:t>Leak tests will be carried out after each manufacturing step 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6" name="Rectangle 5"/>
          <p:cNvSpPr/>
          <p:nvPr/>
        </p:nvSpPr>
        <p:spPr>
          <a:xfrm>
            <a:off x="3563888" y="5963562"/>
            <a:ext cx="51419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200" dirty="0" smtClean="0">
                <a:solidFill>
                  <a:srgbClr val="5A5A5A"/>
                </a:solidFill>
              </a:rPr>
              <a:t>More details concerning HL-LHC project management recommandations in I. Bejar Alonso’s presentation, </a:t>
            </a:r>
            <a:r>
              <a:rPr lang="en-GB" sz="1200" dirty="0" smtClean="0">
                <a:solidFill>
                  <a:srgbClr val="5A5A5A"/>
                </a:solidFill>
              </a:rPr>
              <a:t>from PDR to TDR, October 2015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80159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80208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GB" sz="2400" dirty="0" smtClean="0"/>
              <a:t>The design of beam lines inside 11T dipoles and TCLD collimators cryostats is still in progress.</a:t>
            </a:r>
          </a:p>
          <a:p>
            <a:pPr algn="just"/>
            <a:endParaRPr lang="en-GB" sz="2400" dirty="0" smtClean="0"/>
          </a:p>
          <a:p>
            <a:pPr algn="just"/>
            <a:r>
              <a:rPr lang="en-GB" sz="2400" dirty="0" smtClean="0"/>
              <a:t>A careful theoretical study on Thermal Contact Conductance together with an experimental study would be very interesting to carry out.</a:t>
            </a:r>
          </a:p>
          <a:p>
            <a:pPr algn="just"/>
            <a:endParaRPr lang="en-GB" sz="2400" dirty="0" smtClean="0"/>
          </a:p>
          <a:p>
            <a:pPr algn="just"/>
            <a:r>
              <a:rPr lang="en-GB" sz="2400" dirty="0" smtClean="0"/>
              <a:t>Electrical measurements on Plug-In-Modules will be done during the following weeks.</a:t>
            </a:r>
          </a:p>
          <a:p>
            <a:pPr algn="just"/>
            <a:endParaRPr lang="en-GB" sz="2400" dirty="0" smtClean="0"/>
          </a:p>
          <a:p>
            <a:pPr algn="just"/>
            <a:r>
              <a:rPr lang="en-GB" sz="2400" dirty="0" smtClean="0"/>
              <a:t>Prototypes of Cold-Warm Transitions and the cryogenic temperature beam line </a:t>
            </a:r>
            <a:r>
              <a:rPr lang="en-GB" sz="2400" dirty="0" smtClean="0"/>
              <a:t>will </a:t>
            </a:r>
            <a:r>
              <a:rPr lang="en-GB" sz="2400" dirty="0" smtClean="0"/>
              <a:t>be manufactured.  </a:t>
            </a:r>
          </a:p>
          <a:p>
            <a:pPr algn="just"/>
            <a:endParaRPr lang="en-GB" sz="2400" dirty="0"/>
          </a:p>
          <a:p>
            <a:pPr algn="just"/>
            <a:r>
              <a:rPr lang="en-GB" sz="2400" dirty="0" smtClean="0"/>
              <a:t>Functional and technical specifications have to be written </a:t>
            </a:r>
            <a:r>
              <a:rPr lang="en-GB" sz="2400" dirty="0" smtClean="0"/>
              <a:t>as </a:t>
            </a:r>
            <a:r>
              <a:rPr lang="en-GB" sz="2400" dirty="0" smtClean="0"/>
              <a:t>well as </a:t>
            </a:r>
            <a:r>
              <a:rPr lang="en-GB" sz="2400" dirty="0" smtClean="0"/>
              <a:t>technical </a:t>
            </a:r>
            <a:r>
              <a:rPr lang="en-GB" sz="2400" dirty="0" smtClean="0"/>
              <a:t>notes on specifically designed equipment. </a:t>
            </a:r>
          </a:p>
          <a:p>
            <a:endParaRPr lang="en-GB" sz="2400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9495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Thank you for your participation !</a:t>
            </a:r>
            <a:endParaRPr lang="en-GB" sz="44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and assembly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764704"/>
            <a:ext cx="7061126" cy="5212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13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Assembly procedure - On the surface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908720"/>
            <a:ext cx="4804139" cy="310059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88852" y="4081322"/>
            <a:ext cx="8075200" cy="237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Bypass cryostat with beam lines </a:t>
            </a:r>
            <a:r>
              <a:rPr lang="en-GB" sz="1400" b="1" dirty="0" smtClean="0">
                <a:solidFill>
                  <a:schemeClr val="accent5"/>
                </a:solidFill>
              </a:rPr>
              <a:t>aligned in the cryostat </a:t>
            </a:r>
            <a:r>
              <a:rPr lang="en-GB" sz="1400" b="1" dirty="0">
                <a:solidFill>
                  <a:schemeClr val="accent5"/>
                </a:solidFill>
              </a:rPr>
              <a:t>by surveyors </a:t>
            </a:r>
            <a:r>
              <a:rPr lang="en-GB" sz="1400" dirty="0">
                <a:solidFill>
                  <a:schemeClr val="accent5"/>
                </a:solidFill>
              </a:rPr>
              <a:t>and:</a:t>
            </a:r>
          </a:p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Cold/warm </a:t>
            </a:r>
            <a:r>
              <a:rPr lang="en-GB" sz="1400" dirty="0" smtClean="0">
                <a:solidFill>
                  <a:schemeClr val="accent5"/>
                </a:solidFill>
              </a:rPr>
              <a:t>transitions (CWT) </a:t>
            </a:r>
            <a:r>
              <a:rPr lang="en-GB" sz="1400" dirty="0">
                <a:solidFill>
                  <a:schemeClr val="accent5"/>
                </a:solidFill>
              </a:rPr>
              <a:t>welded on the vacuum vessel</a:t>
            </a:r>
          </a:p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Valves screwed to CWTs with bake out jackets (To be checked with integration</a:t>
            </a:r>
            <a:r>
              <a:rPr lang="en-GB" sz="1400" dirty="0" smtClean="0">
                <a:solidFill>
                  <a:schemeClr val="accent5"/>
                </a:solidFill>
              </a:rPr>
              <a:t>)</a:t>
            </a:r>
          </a:p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fr-CH" sz="1400" dirty="0" err="1" smtClean="0">
                <a:solidFill>
                  <a:schemeClr val="accent5"/>
                </a:solidFill>
              </a:rPr>
              <a:t>Penning</a:t>
            </a:r>
            <a:r>
              <a:rPr lang="fr-CH" sz="1400" dirty="0" smtClean="0">
                <a:solidFill>
                  <a:schemeClr val="accent5"/>
                </a:solidFill>
              </a:rPr>
              <a:t> gauges </a:t>
            </a:r>
            <a:r>
              <a:rPr lang="fr-CH" sz="1400" dirty="0" err="1" smtClean="0">
                <a:solidFill>
                  <a:schemeClr val="accent5"/>
                </a:solidFill>
              </a:rPr>
              <a:t>installed</a:t>
            </a:r>
            <a:endParaRPr lang="en-GB" sz="1400" dirty="0">
              <a:solidFill>
                <a:schemeClr val="accent5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Cold line equipped with beam screen, cooling tubes, cooling tube exits </a:t>
            </a:r>
          </a:p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Superfluid Helium cooling collars welded to hoses</a:t>
            </a:r>
          </a:p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Cold line supports </a:t>
            </a:r>
            <a:r>
              <a:rPr lang="en-GB" sz="1400" dirty="0" smtClean="0">
                <a:solidFill>
                  <a:schemeClr val="accent5"/>
                </a:solidFill>
              </a:rPr>
              <a:t>assembled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 smtClean="0">
                <a:solidFill>
                  <a:schemeClr val="accent5"/>
                </a:solidFill>
              </a:rPr>
              <a:t>Leak tests and pressure tests have to be carried out before sending the cryostat into the tunnel.</a:t>
            </a:r>
            <a:endParaRPr lang="en-GB" sz="1400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62544" y="2121329"/>
            <a:ext cx="23042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400" u="sng" dirty="0" smtClean="0">
                <a:solidFill>
                  <a:schemeClr val="accent5"/>
                </a:solidFill>
              </a:rPr>
              <a:t>Note</a:t>
            </a:r>
            <a:r>
              <a:rPr lang="en-GB" sz="1400" dirty="0" smtClean="0">
                <a:solidFill>
                  <a:schemeClr val="accent5"/>
                </a:solidFill>
              </a:rPr>
              <a:t>: protection </a:t>
            </a:r>
            <a:r>
              <a:rPr lang="en-GB" sz="1400" dirty="0">
                <a:solidFill>
                  <a:schemeClr val="accent5"/>
                </a:solidFill>
              </a:rPr>
              <a:t>tooling for transportation and storage is not represented</a:t>
            </a:r>
          </a:p>
        </p:txBody>
      </p:sp>
    </p:spTree>
    <p:extLst>
      <p:ext uri="{BB962C8B-B14F-4D97-AF65-F5344CB8AC3E}">
        <p14:creationId xmlns:p14="http://schemas.microsoft.com/office/powerpoint/2010/main" val="417416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Assembly procedure - In the tunnel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280480" cy="4906963"/>
          </a:xfrm>
        </p:spPr>
        <p:txBody>
          <a:bodyPr>
            <a:normAutofit fontScale="92500"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en-GB" dirty="0"/>
              <a:t>Final alignment of the bypass cryostat with 11T </a:t>
            </a:r>
            <a:r>
              <a:rPr lang="en-GB" dirty="0" smtClean="0"/>
              <a:t>dipoles or connection cryostats</a:t>
            </a:r>
            <a:endParaRPr lang="en-GB" dirty="0"/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Welding of interconnections (PIM for beam lines)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Welding of the hoses carrying the He flow to the beam screens cooling tubes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Collimator installation and beam line </a:t>
            </a:r>
            <a:r>
              <a:rPr lang="en-GB" dirty="0" smtClean="0"/>
              <a:t>closure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Mounting of collars on DN100 conical flanges linking the valves and the collimator bellows.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Set up and control of the beam vacuum instrumentation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Commissioning </a:t>
            </a:r>
            <a:r>
              <a:rPr lang="en-US" dirty="0"/>
              <a:t>of room temperature and cryogenic temperature vacuum </a:t>
            </a:r>
            <a:r>
              <a:rPr lang="en-US" dirty="0" smtClean="0"/>
              <a:t>sectors</a:t>
            </a:r>
          </a:p>
          <a:p>
            <a:pPr marL="457200" lvl="1" indent="0"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 The bellows have to be protected up to the closure of the interconnection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82915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List of beam lines components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11" name="Rectangle 10"/>
          <p:cNvSpPr/>
          <p:nvPr/>
        </p:nvSpPr>
        <p:spPr>
          <a:xfrm>
            <a:off x="4818324" y="980728"/>
            <a:ext cx="4078273" cy="511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List 90% complete containing all beam lines assemblies, components and sub-components. PIM and beam screen sub-components will be added when designed.</a:t>
            </a:r>
          </a:p>
          <a:p>
            <a:pPr lvl="1">
              <a:spcBef>
                <a:spcPct val="20000"/>
              </a:spcBef>
              <a:buClr>
                <a:schemeClr val="accent6"/>
              </a:buClr>
            </a:pPr>
            <a:endParaRPr lang="en-GB" sz="1600" dirty="0" smtClean="0">
              <a:solidFill>
                <a:schemeClr val="accent5"/>
              </a:solidFill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80% of 2D drawings by the end of April. It will remain PIM, beam screens and assembly drawings.</a:t>
            </a:r>
          </a:p>
          <a:p>
            <a:pPr lvl="1">
              <a:spcBef>
                <a:spcPct val="20000"/>
              </a:spcBef>
              <a:buClr>
                <a:schemeClr val="accent6"/>
              </a:buClr>
            </a:pPr>
            <a:endParaRPr lang="en-GB" sz="1600" dirty="0">
              <a:solidFill>
                <a:schemeClr val="accent5"/>
              </a:solidFill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Spare of vacuum components are not included in this table.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accent5"/>
              </a:solidFill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If available, the standard components will be taken from stocks. A list of components in stock is in progress.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accent5"/>
              </a:solidFill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1475656" y="900000"/>
          <a:ext cx="3528392" cy="47802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9234">
                  <a:extLst>
                    <a:ext uri="{9D8B030D-6E8A-4147-A177-3AD203B41FA5}">
                      <a16:colId xmlns:a16="http://schemas.microsoft.com/office/drawing/2014/main" val="3046283501"/>
                    </a:ext>
                  </a:extLst>
                </a:gridCol>
                <a:gridCol w="1292846">
                  <a:extLst>
                    <a:ext uri="{9D8B030D-6E8A-4147-A177-3AD203B41FA5}">
                      <a16:colId xmlns:a16="http://schemas.microsoft.com/office/drawing/2014/main" val="3767258427"/>
                    </a:ext>
                  </a:extLst>
                </a:gridCol>
                <a:gridCol w="545419">
                  <a:extLst>
                    <a:ext uri="{9D8B030D-6E8A-4147-A177-3AD203B41FA5}">
                      <a16:colId xmlns:a16="http://schemas.microsoft.com/office/drawing/2014/main" val="67478167"/>
                    </a:ext>
                  </a:extLst>
                </a:gridCol>
                <a:gridCol w="336678">
                  <a:extLst>
                    <a:ext uri="{9D8B030D-6E8A-4147-A177-3AD203B41FA5}">
                      <a16:colId xmlns:a16="http://schemas.microsoft.com/office/drawing/2014/main" val="3318698671"/>
                    </a:ext>
                  </a:extLst>
                </a:gridCol>
                <a:gridCol w="424215">
                  <a:extLst>
                    <a:ext uri="{9D8B030D-6E8A-4147-A177-3AD203B41FA5}">
                      <a16:colId xmlns:a16="http://schemas.microsoft.com/office/drawing/2014/main" val="203304748"/>
                    </a:ext>
                  </a:extLst>
                </a:gridCol>
              </a:tblGrid>
              <a:tr h="3552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u="none" strike="noStrike">
                          <a:effectLst/>
                        </a:rPr>
                        <a:t>CDD reference</a:t>
                      </a:r>
                      <a:endParaRPr lang="en-GB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u="none" strike="noStrike" dirty="0">
                          <a:effectLst/>
                        </a:rPr>
                        <a:t>Definition</a:t>
                      </a:r>
                      <a:endParaRPr lang="en-GB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u="none" strike="noStrike">
                          <a:effectLst/>
                        </a:rPr>
                        <a:t>ST reference</a:t>
                      </a:r>
                      <a:endParaRPr lang="en-GB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u="none" strike="noStrike" dirty="0" smtClean="0">
                          <a:effectLst/>
                        </a:rPr>
                        <a:t>Quantity / bypass</a:t>
                      </a:r>
                      <a:endParaRPr lang="en-GB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u="none" strike="noStrike" dirty="0" smtClean="0">
                          <a:effectLst/>
                        </a:rPr>
                        <a:t>Quantity</a:t>
                      </a:r>
                      <a:r>
                        <a:rPr lang="en-GB" sz="500" u="none" strike="noStrike" baseline="0" dirty="0" smtClean="0">
                          <a:effectLst/>
                        </a:rPr>
                        <a:t> / </a:t>
                      </a:r>
                      <a:r>
                        <a:rPr lang="en-GB" sz="500" u="none" strike="noStrike" dirty="0" smtClean="0">
                          <a:effectLst/>
                        </a:rPr>
                        <a:t>MBHA </a:t>
                      </a:r>
                      <a:r>
                        <a:rPr lang="en-GB" sz="500" u="none" strike="noStrike" dirty="0">
                          <a:effectLst/>
                        </a:rPr>
                        <a:t>&amp; MBHB or 2 connection cryostats</a:t>
                      </a:r>
                      <a:endParaRPr lang="en-GB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4687958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Warm upstream line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29514421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Warm downstream line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23998853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Cryogenic line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61329544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MBHA V2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ST0721080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3201802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MBHA V1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ST0721087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51121248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MBHB V2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ST0721090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09636574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MBHB V1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ST0721093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34762972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29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Cold line assembly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ST0670736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87634829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857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Short copper cold bore ass. Up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ST0745721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94613001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857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Short copper cold bore ass. down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ST0745729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19573175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LHCVBMB_0002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PIM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ST0152888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8558390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857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VAT valve with conical DN100 flange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ST0668056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46530415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857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Tensioning chain - CF 100 conical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ST0672539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60386264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LHCVSSB_0098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Embout a souder male upstream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ST0677099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20759183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 dirty="0">
                          <a:effectLst/>
                        </a:rPr>
                        <a:t>LHCLMQ_S0044</a:t>
                      </a:r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Quadrupole welding flare V line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ST0721803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8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32527906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LHCVCC__0007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Cold bore Ø50/53mm for 11T dipole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ST0695795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75427608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LHCVSSB_0097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Embout a souder male downstream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ST0674129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03475374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LHCVSSB_0200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Helium cooling collar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ST0692830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20864554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LHCVSSB_0196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Manchon cold bore cuivre Ø50/54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ST0670761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31397177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LHCVSSB_0194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 dirty="0" err="1">
                          <a:effectLst/>
                        </a:rPr>
                        <a:t>Embout</a:t>
                      </a:r>
                      <a:r>
                        <a:rPr lang="en-GB" sz="500" u="none" strike="noStrike" dirty="0">
                          <a:effectLst/>
                        </a:rPr>
                        <a:t> a </a:t>
                      </a:r>
                      <a:r>
                        <a:rPr lang="en-GB" sz="500" u="none" strike="noStrike" dirty="0" err="1">
                          <a:effectLst/>
                        </a:rPr>
                        <a:t>souder</a:t>
                      </a:r>
                      <a:r>
                        <a:rPr lang="en-GB" sz="500" u="none" strike="noStrike" dirty="0">
                          <a:effectLst/>
                        </a:rPr>
                        <a:t> male upstream ID54</a:t>
                      </a:r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ST0712272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75564934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LHCVSSB_0193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Embout a souder male downstream ID54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ST0712266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81425384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LHCVCC__0006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Cold bore cuivre Ø50/54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ST0676026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78189900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LHCVSTB_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Short CWT cryostat BP coll. Ass.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ST0672337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72126520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LHCVSTB_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Long CWT cryostat BP coll. Ass.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ST0717357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9199307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LHCVSSB_0162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S/E Female cooling tube exit 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73055795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LHCVSSB_0161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S/E Male cooling tube exit 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02259671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Ass. Beam screen BP cryostat V1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ST0720086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84435797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Assembly beam screen 11T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77694925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LHCVSSB_0192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Ass. short beam screen bellow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ST0728371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8008356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LHCVSSBA0017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Beam screen bellow Scodock B0102800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ST0305551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10037691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Penning gauge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57392412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Pirani gauge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5889915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VVFMF valve for mobile pumping group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5051762"/>
                  </a:ext>
                </a:extLst>
              </a:tr>
              <a:tr h="83834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786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INEG ion pump D-500-5 Nextorr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7110776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Cold-warm transitions</a:t>
                      </a:r>
                      <a:endParaRPr lang="en-GB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70055910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LHCVSTB_0005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3715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Short CWT cryostat bypass coll. 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ST0704675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16616489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LHCVSTB_0006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3715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Long CWT cryostat bypass coll. 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ST0717362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59561972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LHCVSSB_0153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3715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Brazing ring CB51 Q1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ST0326195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17591181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LHCVST__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3715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Braid Cold/warm transition ASS.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ST0740410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8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05099994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LHCVST__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43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Copper braid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ST0740413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8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09824160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LHCVSSB_0155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43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Braid end part 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ST0326281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8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74955432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LHCVSSB_0158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43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Braid end part 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ST0326299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8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79017217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LHCVSSB_0159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43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Bimettalic plate for Q1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ST0326300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8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23863109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STDVFUHV0006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3715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V0172305MQ CWT CB53 FOR Q1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ST0026422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07816795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LHCVSSB_0188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3715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DN63 Flange CWT extremity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ST0393796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90664695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SCEM : 47.62.83.112.5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3715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HEX HD SCREW M8X30 UHV FLANGE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ST0425234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19874600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LHCVST__0070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3715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Ass. Penning extension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ST0745812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223672754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LHCVST__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43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Grid for RF ball port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ST0711134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0558525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LHCVST__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43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Grid support for RF ball port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ST0745794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09756485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LHCVST__0067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43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UHV CF flange DN40 with collar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ST0695165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84264304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LHCVST__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43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Penning extension tube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ST0711136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27878079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LHCVST__0068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43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UHV CF flange DN40 grid support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ST0684816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3142655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SCEM : 47.62.83.012.8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43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HEX HD SCREW M6X25 UHV FLANGE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ST0392802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05368846"/>
                  </a:ext>
                </a:extLst>
              </a:tr>
              <a:tr h="7984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ISO 2338_4x16-A1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3715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Parallel pin unhardened 4x16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ISO 2338_4x16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4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57600571"/>
                  </a:ext>
                </a:extLst>
              </a:tr>
              <a:tr h="83834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SCEM : 47.62.83.014.6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3715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>
                          <a:effectLst/>
                        </a:rPr>
                        <a:t>HEX HD SCREW M6X35 UHV FLANGE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ST0465606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>
                          <a:effectLst/>
                        </a:rPr>
                        <a:t>12</a:t>
                      </a:r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u="none" strike="noStrike" dirty="0">
                          <a:effectLst/>
                        </a:rPr>
                        <a:t> </a:t>
                      </a:r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21268593"/>
                  </a:ext>
                </a:extLst>
              </a:tr>
            </a:tbl>
          </a:graphicData>
        </a:graphic>
      </p:graphicFrame>
      <p:sp>
        <p:nvSpPr>
          <p:cNvPr id="17" name="Left Brace 16"/>
          <p:cNvSpPr/>
          <p:nvPr/>
        </p:nvSpPr>
        <p:spPr>
          <a:xfrm>
            <a:off x="1331640" y="4077072"/>
            <a:ext cx="144015" cy="160322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" y="4293096"/>
            <a:ext cx="13316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u="sng" dirty="0" smtClean="0">
                <a:solidFill>
                  <a:schemeClr val="accent5"/>
                </a:solidFill>
              </a:rPr>
              <a:t>Sub-components example: </a:t>
            </a:r>
            <a:r>
              <a:rPr lang="en-GB" sz="1200" dirty="0" smtClean="0">
                <a:solidFill>
                  <a:schemeClr val="accent5"/>
                </a:solidFill>
              </a:rPr>
              <a:t>Common components for the two CWTs </a:t>
            </a:r>
            <a:endParaRPr lang="en-GB" sz="1200" dirty="0"/>
          </a:p>
        </p:txBody>
      </p:sp>
      <p:sp>
        <p:nvSpPr>
          <p:cNvPr id="19" name="Left Brace 18"/>
          <p:cNvSpPr/>
          <p:nvPr/>
        </p:nvSpPr>
        <p:spPr>
          <a:xfrm>
            <a:off x="1331640" y="2060847"/>
            <a:ext cx="139504" cy="194421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-4512" y="2930460"/>
            <a:ext cx="13316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u="sng" dirty="0" smtClean="0">
                <a:solidFill>
                  <a:schemeClr val="accent5"/>
                </a:solidFill>
              </a:rPr>
              <a:t>Components list</a:t>
            </a:r>
            <a:endParaRPr lang="en-GB" sz="1200" dirty="0"/>
          </a:p>
        </p:txBody>
      </p:sp>
      <p:sp>
        <p:nvSpPr>
          <p:cNvPr id="21" name="Rectangle 20"/>
          <p:cNvSpPr/>
          <p:nvPr/>
        </p:nvSpPr>
        <p:spPr>
          <a:xfrm>
            <a:off x="156766" y="1456800"/>
            <a:ext cx="1331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u="sng" dirty="0" smtClean="0">
                <a:solidFill>
                  <a:schemeClr val="accent5"/>
                </a:solidFill>
              </a:rPr>
              <a:t>Beam line assembly list</a:t>
            </a:r>
            <a:endParaRPr lang="en-GB" sz="1200" dirty="0"/>
          </a:p>
        </p:txBody>
      </p:sp>
      <p:sp>
        <p:nvSpPr>
          <p:cNvPr id="22" name="Left Brace 21"/>
          <p:cNvSpPr/>
          <p:nvPr/>
        </p:nvSpPr>
        <p:spPr>
          <a:xfrm>
            <a:off x="1331640" y="1263243"/>
            <a:ext cx="139504" cy="79760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57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65832"/>
            <a:ext cx="7920000" cy="4906963"/>
          </a:xfrm>
        </p:spPr>
        <p:txBody>
          <a:bodyPr>
            <a:normAutofit/>
          </a:bodyPr>
          <a:lstStyle/>
          <a:p>
            <a:pPr algn="just"/>
            <a:r>
              <a:rPr lang="en-GB" sz="2200" dirty="0" smtClean="0"/>
              <a:t>Create space in the DS regions of the LHC to install TCLD collimators (Target Collimator Long Dispersion suppressor)</a:t>
            </a:r>
          </a:p>
          <a:p>
            <a:pPr algn="just"/>
            <a:r>
              <a:rPr lang="en-GB" sz="2200" dirty="0" smtClean="0"/>
              <a:t>These collimators will be </a:t>
            </a:r>
            <a:r>
              <a:rPr lang="en-GB" sz="2200" dirty="0" smtClean="0"/>
              <a:t>installed </a:t>
            </a:r>
            <a:r>
              <a:rPr lang="en-GB" sz="2200" dirty="0" smtClean="0"/>
              <a:t>to clean particles that start deviating downstream of LSS collimators in order to protect exposed magnets.</a:t>
            </a:r>
          </a:p>
          <a:p>
            <a:pPr algn="just"/>
            <a:r>
              <a:rPr lang="en-GB" sz="2200" dirty="0" smtClean="0"/>
              <a:t>The pair of 11T dipoles will produce the same integrated field than a main dipole (119 </a:t>
            </a:r>
            <a:r>
              <a:rPr lang="en-GB" sz="2200" dirty="0" err="1" smtClean="0"/>
              <a:t>T.m</a:t>
            </a:r>
            <a:r>
              <a:rPr lang="en-GB" sz="2200" dirty="0" smtClean="0"/>
              <a:t>)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Q. Deliege</a:t>
            </a:r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579" y="3861048"/>
            <a:ext cx="4419600" cy="2019300"/>
          </a:xfrm>
          <a:prstGeom prst="rect">
            <a:avLst/>
          </a:prstGeom>
        </p:spPr>
      </p:pic>
      <p:pic>
        <p:nvPicPr>
          <p:cNvPr id="7" name="Picture 5" descr="https://lhc-div-mms.web.cern.ch/lhc-div-mms/interconnect/week21_2007/0510029_0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84179" y="3933056"/>
            <a:ext cx="3174278" cy="1656184"/>
          </a:xfrm>
          <a:prstGeom prst="roundRect">
            <a:avLst>
              <a:gd name="adj" fmla="val 3437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91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544193" y="4239726"/>
            <a:ext cx="260117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5A5A5A"/>
                </a:solidFill>
              </a:rPr>
              <a:t>Quantities to be confirmed</a:t>
            </a:r>
          </a:p>
          <a:p>
            <a:r>
              <a:rPr lang="en-GB" sz="1200" dirty="0">
                <a:solidFill>
                  <a:srgbClr val="5A5A5A"/>
                </a:solidFill>
              </a:rPr>
              <a:t>*The prototypes can be used as spare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2" y="-163816"/>
            <a:ext cx="9144000" cy="388441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-1"/>
            <a:ext cx="9065497" cy="7639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Needs and timeline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Q. Deliege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326577" y="3674518"/>
            <a:ext cx="2680417" cy="120032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5"/>
                </a:solidFill>
              </a:rPr>
              <a:t>P2: 4 Connections cryostats + 2 bypass cryostat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5"/>
                </a:solidFill>
              </a:rPr>
              <a:t>IP7: 4 11T dipoles + 2 bypass cryostat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5"/>
                </a:solidFill>
              </a:rPr>
              <a:t>1 11T dipole spare unit*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5"/>
                </a:solidFill>
              </a:rPr>
              <a:t>1 prototype RRP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88208" y="3676909"/>
            <a:ext cx="2678592" cy="83099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5"/>
                </a:solidFill>
              </a:rPr>
              <a:t>IP7: 4 11T dipoles + 2 bypass cryostat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5"/>
                </a:solidFill>
              </a:rPr>
              <a:t>1 11T dipole spare unit*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5"/>
                </a:solidFill>
              </a:rPr>
              <a:t>1 prototype PIT</a:t>
            </a:r>
            <a:endParaRPr lang="en-GB" sz="1200" dirty="0">
              <a:solidFill>
                <a:schemeClr val="accent5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067944" y="3178314"/>
            <a:ext cx="0" cy="4985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554636" y="3178314"/>
            <a:ext cx="0" cy="4962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25400" y="5001719"/>
            <a:ext cx="7274632" cy="73866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sz="1400" b="1" u="sng" dirty="0" smtClean="0">
                <a:solidFill>
                  <a:schemeClr val="accent5"/>
                </a:solidFill>
              </a:rPr>
              <a:t>TE-VSC aim</a:t>
            </a:r>
            <a:r>
              <a:rPr lang="en-GB" sz="1400" b="1" dirty="0" smtClean="0">
                <a:solidFill>
                  <a:schemeClr val="accent5"/>
                </a:solidFill>
              </a:rPr>
              <a:t>: not to be the limiting element </a:t>
            </a:r>
            <a:r>
              <a:rPr lang="en-GB" sz="1400" b="1" dirty="0" err="1" smtClean="0">
                <a:solidFill>
                  <a:schemeClr val="accent5"/>
                </a:solidFill>
              </a:rPr>
              <a:t>i.e</a:t>
            </a:r>
            <a:r>
              <a:rPr lang="en-GB" sz="1400" b="1" dirty="0" smtClean="0">
                <a:solidFill>
                  <a:schemeClr val="accent5"/>
                </a:solidFill>
              </a:rPr>
              <a:t> we need to have assembled the bypass cryostat by the end</a:t>
            </a:r>
            <a:r>
              <a:rPr lang="en-GB" sz="1400" b="1" dirty="0">
                <a:solidFill>
                  <a:schemeClr val="accent5"/>
                </a:solidFill>
              </a:rPr>
              <a:t> </a:t>
            </a:r>
            <a:r>
              <a:rPr lang="en-GB" sz="1400" b="1" dirty="0" smtClean="0">
                <a:solidFill>
                  <a:schemeClr val="accent5"/>
                </a:solidFill>
              </a:rPr>
              <a:t>of 2017 and the first dipole before LS2 (end 2018) and have the components ready to install </a:t>
            </a:r>
            <a:r>
              <a:rPr lang="en-GB" sz="1400" b="1" dirty="0">
                <a:solidFill>
                  <a:schemeClr val="accent5"/>
                </a:solidFill>
              </a:rPr>
              <a:t>in the other </a:t>
            </a:r>
            <a:r>
              <a:rPr lang="en-GB" sz="1400" b="1" dirty="0" smtClean="0">
                <a:solidFill>
                  <a:schemeClr val="accent5"/>
                </a:solidFill>
              </a:rPr>
              <a:t>units</a:t>
            </a:r>
            <a:r>
              <a:rPr lang="en-GB" sz="1400" b="1" dirty="0">
                <a:solidFill>
                  <a:schemeClr val="accent5"/>
                </a:solidFill>
              </a:rPr>
              <a:t> </a:t>
            </a:r>
            <a:r>
              <a:rPr lang="en-GB" sz="1400" b="1" dirty="0" smtClean="0">
                <a:solidFill>
                  <a:schemeClr val="accent5"/>
                </a:solidFill>
              </a:rPr>
              <a:t>(fully tested and controlled).</a:t>
            </a:r>
            <a:endParaRPr lang="en-GB" sz="1400" b="1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4200" y="3676909"/>
            <a:ext cx="2083280" cy="46166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5"/>
                </a:solidFill>
              </a:rPr>
              <a:t>1 Bypass cryostat prototype</a:t>
            </a:r>
            <a:endParaRPr lang="en-GB" sz="1200" dirty="0">
              <a:solidFill>
                <a:schemeClr val="accent5"/>
              </a:solidFill>
            </a:endParaRPr>
          </a:p>
        </p:txBody>
      </p:sp>
      <p:cxnSp>
        <p:nvCxnSpPr>
          <p:cNvPr id="28" name="Elbow Connector 27"/>
          <p:cNvCxnSpPr/>
          <p:nvPr/>
        </p:nvCxnSpPr>
        <p:spPr>
          <a:xfrm rot="5400000" flipH="1" flipV="1">
            <a:off x="2906832" y="3198963"/>
            <a:ext cx="542286" cy="50098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6618994" y="117601"/>
            <a:ext cx="31370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200" dirty="0" smtClean="0">
                <a:solidFill>
                  <a:srgbClr val="5A5A5A"/>
                </a:solidFill>
              </a:rPr>
              <a:t>For more details F. Savary, </a:t>
            </a:r>
            <a:r>
              <a:rPr lang="en-GB" sz="1200" dirty="0" smtClean="0">
                <a:solidFill>
                  <a:srgbClr val="5A5A5A"/>
                </a:solidFill>
              </a:rPr>
              <a:t>HL-LHC integration meeting, </a:t>
            </a:r>
            <a:r>
              <a:rPr lang="en-GB" sz="1200" dirty="0">
                <a:hlinkClick r:id="rId4"/>
              </a:rPr>
              <a:t>https://indico.cern.ch/event/502026/</a:t>
            </a:r>
            <a:endParaRPr lang="en-GB" sz="1200" dirty="0"/>
          </a:p>
        </p:txBody>
      </p:sp>
      <p:sp>
        <p:nvSpPr>
          <p:cNvPr id="44" name="Right Arrow 43"/>
          <p:cNvSpPr/>
          <p:nvPr/>
        </p:nvSpPr>
        <p:spPr>
          <a:xfrm>
            <a:off x="646340" y="5025996"/>
            <a:ext cx="645368" cy="290197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1412168" y="5762268"/>
            <a:ext cx="7274632" cy="3077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b="1" u="sng" dirty="0" smtClean="0">
                <a:solidFill>
                  <a:schemeClr val="accent5"/>
                </a:solidFill>
              </a:rPr>
              <a:t>Note</a:t>
            </a:r>
            <a:r>
              <a:rPr lang="en-GB" sz="1400" b="1" dirty="0" smtClean="0">
                <a:solidFill>
                  <a:schemeClr val="accent5"/>
                </a:solidFill>
              </a:rPr>
              <a:t>: The beam screen facility won’t be ready before mid-2017</a:t>
            </a:r>
            <a:endParaRPr lang="en-GB" sz="1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85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735" y="188932"/>
            <a:ext cx="7920000" cy="720000"/>
          </a:xfrm>
        </p:spPr>
        <p:txBody>
          <a:bodyPr/>
          <a:lstStyle/>
          <a:p>
            <a:r>
              <a:rPr lang="pt-PT" dirty="0" smtClean="0"/>
              <a:t>Current design status of beam lines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2" y="1021971"/>
            <a:ext cx="9099279" cy="5114155"/>
          </a:xfrm>
          <a:prstGeom prst="rect">
            <a:avLst/>
          </a:prstGeom>
          <a:ln>
            <a:tailEnd type="triangle"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8490225" y="3573016"/>
            <a:ext cx="402045" cy="5074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983495" y="810290"/>
            <a:ext cx="1904218" cy="461665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11T dipole </a:t>
            </a:r>
            <a:r>
              <a:rPr lang="en-GB" sz="1200" b="1" dirty="0"/>
              <a:t>o</a:t>
            </a:r>
            <a:r>
              <a:rPr lang="en-GB" sz="1200" b="1" dirty="0" smtClean="0"/>
              <a:t>r connection cryostat</a:t>
            </a:r>
            <a:endParaRPr lang="en-GB" sz="1200" b="1" dirty="0"/>
          </a:p>
        </p:txBody>
      </p:sp>
      <p:cxnSp>
        <p:nvCxnSpPr>
          <p:cNvPr id="9" name="Straight Arrow Connector 8"/>
          <p:cNvCxnSpPr>
            <a:stCxn id="8" idx="1"/>
          </p:cNvCxnSpPr>
          <p:nvPr/>
        </p:nvCxnSpPr>
        <p:spPr>
          <a:xfrm flipH="1">
            <a:off x="1475656" y="1041123"/>
            <a:ext cx="507839" cy="2308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95998" y="956508"/>
            <a:ext cx="1436434" cy="27699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Bypass cryostat</a:t>
            </a:r>
            <a:endParaRPr lang="en-GB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852334" y="2874995"/>
            <a:ext cx="1194896" cy="67710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11T dipole </a:t>
            </a:r>
            <a:r>
              <a:rPr lang="en-GB" sz="1200" b="1" dirty="0"/>
              <a:t>o</a:t>
            </a:r>
            <a:r>
              <a:rPr lang="en-GB" sz="1200" b="1" dirty="0" smtClean="0"/>
              <a:t>r </a:t>
            </a:r>
            <a:r>
              <a:rPr lang="en-GB" sz="1200" b="1" dirty="0"/>
              <a:t>connection</a:t>
            </a:r>
            <a:r>
              <a:rPr lang="en-GB" sz="1400" b="1" dirty="0"/>
              <a:t> </a:t>
            </a:r>
            <a:r>
              <a:rPr lang="en-GB" sz="1200" b="1" dirty="0" smtClean="0"/>
              <a:t>cryostat</a:t>
            </a:r>
            <a:endParaRPr lang="en-GB" sz="1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432431" y="6131816"/>
            <a:ext cx="249298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ST0660382 – Christophe Mucher</a:t>
            </a:r>
            <a:endParaRPr lang="en-GB" sz="1100" dirty="0"/>
          </a:p>
        </p:txBody>
      </p:sp>
      <p:sp>
        <p:nvSpPr>
          <p:cNvPr id="61" name="TextBox 60"/>
          <p:cNvSpPr txBox="1"/>
          <p:nvPr/>
        </p:nvSpPr>
        <p:spPr>
          <a:xfrm>
            <a:off x="5318876" y="4976253"/>
            <a:ext cx="3698762" cy="430887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</a:rPr>
              <a:t>Bake out jackets for valves/collimator and tooling for welding, coating, transportation, storage of components.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7585" y="1379271"/>
            <a:ext cx="6614781" cy="4986963"/>
            <a:chOff x="67585" y="1379271"/>
            <a:chExt cx="6614781" cy="4986963"/>
          </a:xfrm>
        </p:grpSpPr>
        <p:sp>
          <p:nvSpPr>
            <p:cNvPr id="11" name="TextBox 10"/>
            <p:cNvSpPr txBox="1"/>
            <p:nvPr/>
          </p:nvSpPr>
          <p:spPr>
            <a:xfrm>
              <a:off x="3700719" y="5596793"/>
              <a:ext cx="2618480" cy="769441"/>
            </a:xfrm>
            <a:prstGeom prst="rect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chemeClr val="tx1"/>
                  </a:solidFill>
                </a:rPr>
                <a:t>800 mm TCLD Collimator with:</a:t>
              </a:r>
              <a:endParaRPr lang="en-GB" sz="1100" dirty="0">
                <a:solidFill>
                  <a:schemeClr val="tx1"/>
                </a:solidFill>
              </a:endParaRPr>
            </a:p>
            <a:p>
              <a:r>
                <a:rPr lang="en-GB" sz="1100" dirty="0" smtClean="0">
                  <a:solidFill>
                    <a:schemeClr val="tx1"/>
                  </a:solidFill>
                </a:rPr>
                <a:t>-   1 Pirani &amp; 2 Penning pressure gages</a:t>
              </a:r>
            </a:p>
            <a:p>
              <a:pPr marL="171450" indent="-171450">
                <a:buFontTx/>
                <a:buChar char="-"/>
              </a:pPr>
              <a:r>
                <a:rPr lang="en-GB" sz="1100" dirty="0">
                  <a:solidFill>
                    <a:schemeClr val="tx1"/>
                  </a:solidFill>
                </a:rPr>
                <a:t>2 NEG Ion pump D-500-5 </a:t>
              </a:r>
              <a:r>
                <a:rPr lang="en-GB" sz="1100" dirty="0" err="1" smtClean="0">
                  <a:solidFill>
                    <a:schemeClr val="tx1"/>
                  </a:solidFill>
                </a:rPr>
                <a:t>Nextorr</a:t>
              </a:r>
              <a:endParaRPr lang="en-GB" sz="1100" dirty="0">
                <a:solidFill>
                  <a:schemeClr val="tx1"/>
                </a:solidFill>
              </a:endParaRPr>
            </a:p>
            <a:p>
              <a:pPr marL="171450" indent="-171450">
                <a:buFontTx/>
                <a:buChar char="-"/>
              </a:pPr>
              <a:r>
                <a:rPr lang="en-GB" sz="1100" dirty="0" smtClean="0">
                  <a:solidFill>
                    <a:schemeClr val="tx1"/>
                  </a:solidFill>
                </a:rPr>
                <a:t>1 VVFMF valve for mobile pumping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Straight Arrow Connector 11"/>
            <p:cNvCxnSpPr>
              <a:stCxn id="11" idx="0"/>
            </p:cNvCxnSpPr>
            <p:nvPr/>
          </p:nvCxnSpPr>
          <p:spPr>
            <a:xfrm flipH="1" flipV="1">
              <a:off x="4142512" y="3645024"/>
              <a:ext cx="867447" cy="1951769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245306" y="5734417"/>
              <a:ext cx="2261231" cy="430887"/>
            </a:xfrm>
            <a:prstGeom prst="rect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chemeClr val="tx1"/>
                  </a:solidFill>
                </a:rPr>
                <a:t>Non standard DN63 valve with CF63 – Conical CF100 flanges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Arrow Connector 13"/>
            <p:cNvCxnSpPr>
              <a:stCxn id="13" idx="3"/>
            </p:cNvCxnSpPr>
            <p:nvPr/>
          </p:nvCxnSpPr>
          <p:spPr>
            <a:xfrm flipH="1" flipV="1">
              <a:off x="3125717" y="2708920"/>
              <a:ext cx="380820" cy="3240941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8177" y="5061084"/>
              <a:ext cx="2981655" cy="600164"/>
            </a:xfrm>
            <a:prstGeom prst="rect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chemeClr val="tx1"/>
                  </a:solidFill>
                </a:rPr>
                <a:t>Cold/Warm Transition (CWT) with:</a:t>
              </a:r>
            </a:p>
            <a:p>
              <a:r>
                <a:rPr lang="en-GB" sz="1100" dirty="0" smtClean="0">
                  <a:solidFill>
                    <a:schemeClr val="tx1"/>
                  </a:solidFill>
                </a:rPr>
                <a:t>- RF ball port with grid for beam stabilisation</a:t>
              </a:r>
            </a:p>
            <a:p>
              <a:r>
                <a:rPr lang="en-GB" sz="1100" dirty="0" smtClean="0">
                  <a:solidFill>
                    <a:schemeClr val="tx1"/>
                  </a:solidFill>
                </a:rPr>
                <a:t>- Removable Penning extension</a:t>
              </a:r>
            </a:p>
          </p:txBody>
        </p:sp>
        <p:cxnSp>
          <p:nvCxnSpPr>
            <p:cNvPr id="16" name="Straight Arrow Connector 15"/>
            <p:cNvCxnSpPr>
              <a:stCxn id="15" idx="3"/>
            </p:cNvCxnSpPr>
            <p:nvPr/>
          </p:nvCxnSpPr>
          <p:spPr>
            <a:xfrm flipH="1" flipV="1">
              <a:off x="2892412" y="2633589"/>
              <a:ext cx="167420" cy="2727577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64" idx="3"/>
            </p:cNvCxnSpPr>
            <p:nvPr/>
          </p:nvCxnSpPr>
          <p:spPr>
            <a:xfrm flipV="1">
              <a:off x="1785029" y="2280094"/>
              <a:ext cx="0" cy="1511597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442307" y="1379271"/>
              <a:ext cx="3240059" cy="769441"/>
            </a:xfrm>
            <a:prstGeom prst="rect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chemeClr val="tx1"/>
                  </a:solidFill>
                </a:rPr>
                <a:t>Cryogenic beam line with:</a:t>
              </a:r>
              <a:br>
                <a:rPr lang="en-GB" sz="1100" dirty="0" smtClean="0">
                  <a:solidFill>
                    <a:schemeClr val="tx1"/>
                  </a:solidFill>
                </a:rPr>
              </a:br>
              <a:r>
                <a:rPr lang="en-GB" sz="1100" dirty="0" smtClean="0">
                  <a:solidFill>
                    <a:schemeClr val="tx1"/>
                  </a:solidFill>
                </a:rPr>
                <a:t>- High conductivity copper cold bore cooled down with superfluid He inside the collars at both ends</a:t>
              </a:r>
            </a:p>
            <a:p>
              <a:r>
                <a:rPr lang="en-GB" sz="1100" dirty="0" smtClean="0">
                  <a:solidFill>
                    <a:schemeClr val="tx1"/>
                  </a:solidFill>
                </a:rPr>
                <a:t>- Low conductivity supports designed by TE-MSC</a:t>
              </a:r>
            </a:p>
          </p:txBody>
        </p:sp>
        <p:cxnSp>
          <p:nvCxnSpPr>
            <p:cNvPr id="22" name="Straight Arrow Connector 21"/>
            <p:cNvCxnSpPr>
              <a:stCxn id="21" idx="2"/>
            </p:cNvCxnSpPr>
            <p:nvPr/>
          </p:nvCxnSpPr>
          <p:spPr>
            <a:xfrm flipH="1">
              <a:off x="4572000" y="2148712"/>
              <a:ext cx="490337" cy="776232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5062337" y="2241422"/>
              <a:ext cx="1526660" cy="600164"/>
            </a:xfrm>
            <a:prstGeom prst="rect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chemeClr val="tx1"/>
                  </a:solidFill>
                </a:rPr>
                <a:t>Standard beam screen extremities &amp;</a:t>
              </a:r>
            </a:p>
            <a:p>
              <a:r>
                <a:rPr lang="en-GB" sz="1100" dirty="0" smtClean="0">
                  <a:solidFill>
                    <a:schemeClr val="tx1"/>
                  </a:solidFill>
                </a:rPr>
                <a:t>DN100 collars</a:t>
              </a:r>
            </a:p>
          </p:txBody>
        </p:sp>
        <p:cxnSp>
          <p:nvCxnSpPr>
            <p:cNvPr id="26" name="Straight Arrow Connector 25"/>
            <p:cNvCxnSpPr>
              <a:stCxn id="24" idx="2"/>
            </p:cNvCxnSpPr>
            <p:nvPr/>
          </p:nvCxnSpPr>
          <p:spPr>
            <a:xfrm>
              <a:off x="5825667" y="2841586"/>
              <a:ext cx="606764" cy="803438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24" idx="2"/>
            </p:cNvCxnSpPr>
            <p:nvPr/>
          </p:nvCxnSpPr>
          <p:spPr>
            <a:xfrm flipH="1">
              <a:off x="5079458" y="2841586"/>
              <a:ext cx="746209" cy="731430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67585" y="3406970"/>
              <a:ext cx="1717444" cy="769441"/>
            </a:xfrm>
            <a:prstGeom prst="rect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chemeClr val="tx1"/>
                  </a:solidFill>
                </a:rPr>
                <a:t>SSS BS bellows adapted to operational thermal contractions and interconnection length 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8178" y="2242650"/>
            <a:ext cx="8526269" cy="2653455"/>
            <a:chOff x="78178" y="2242650"/>
            <a:chExt cx="8526269" cy="2653455"/>
          </a:xfrm>
        </p:grpSpPr>
        <p:sp>
          <p:nvSpPr>
            <p:cNvPr id="17" name="TextBox 16"/>
            <p:cNvSpPr txBox="1"/>
            <p:nvPr/>
          </p:nvSpPr>
          <p:spPr>
            <a:xfrm>
              <a:off x="78178" y="4295941"/>
              <a:ext cx="2355098" cy="600164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chemeClr val="tx1"/>
                  </a:solidFill>
                </a:rPr>
                <a:t>SSS-MB Plug-In-Modules (PIM) adapted to operational thermal contractions 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 flipV="1">
              <a:off x="2253643" y="2413073"/>
              <a:ext cx="189851" cy="217872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6682366" y="2242650"/>
              <a:ext cx="1922081" cy="600164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chemeClr val="tx1"/>
                  </a:solidFill>
                </a:rPr>
                <a:t>Standard beam screens (not represented) and cold bores with adapted lengths</a:t>
              </a:r>
            </a:p>
          </p:txBody>
        </p:sp>
        <p:cxnSp>
          <p:nvCxnSpPr>
            <p:cNvPr id="91" name="Straight Arrow Connector 90"/>
            <p:cNvCxnSpPr>
              <a:stCxn id="77" idx="2"/>
            </p:cNvCxnSpPr>
            <p:nvPr/>
          </p:nvCxnSpPr>
          <p:spPr>
            <a:xfrm flipH="1">
              <a:off x="7435815" y="2842814"/>
              <a:ext cx="207592" cy="123763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</p:grpSp>
      <p:cxnSp>
        <p:nvCxnSpPr>
          <p:cNvPr id="37" name="Straight Connector 36"/>
          <p:cNvCxnSpPr/>
          <p:nvPr/>
        </p:nvCxnSpPr>
        <p:spPr>
          <a:xfrm>
            <a:off x="2602641" y="6517154"/>
            <a:ext cx="349462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952104" y="6386349"/>
            <a:ext cx="7319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/>
              <a:t>Finished</a:t>
            </a:r>
            <a:endParaRPr lang="en-GB" sz="1100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3799698" y="6517154"/>
            <a:ext cx="349462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962909" y="6517154"/>
            <a:ext cx="349462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4149160" y="6386349"/>
            <a:ext cx="7710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/>
              <a:t>On going</a:t>
            </a:r>
            <a:endParaRPr lang="en-GB" sz="1100" dirty="0"/>
          </a:p>
        </p:txBody>
      </p:sp>
      <p:sp>
        <p:nvSpPr>
          <p:cNvPr id="43" name="Rectangle 42"/>
          <p:cNvSpPr/>
          <p:nvPr/>
        </p:nvSpPr>
        <p:spPr>
          <a:xfrm>
            <a:off x="5312372" y="6386349"/>
            <a:ext cx="95055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/>
              <a:t>Not started</a:t>
            </a:r>
            <a:endParaRPr lang="en-GB" sz="1100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9567" y="24748"/>
            <a:ext cx="1621574" cy="208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52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20" grpId="0" animBg="1"/>
      <p:bldP spid="6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2785864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pt-PT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Project guideline and status</a:t>
            </a:r>
          </a:p>
          <a:p>
            <a:pPr marL="514350" indent="-514350">
              <a:buFont typeface="+mj-lt"/>
              <a:buAutoNum type="arabicPeriod"/>
            </a:pPr>
            <a:r>
              <a:rPr lang="pt-PT" sz="3600" dirty="0"/>
              <a:t>Design of critical components</a:t>
            </a:r>
          </a:p>
          <a:p>
            <a:pPr marL="514350" indent="-514350">
              <a:buFont typeface="+mj-lt"/>
              <a:buAutoNum type="arabicPeriod"/>
            </a:pPr>
            <a:r>
              <a:rPr lang="pt-PT" sz="3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Instrumentation, integration and quality </a:t>
            </a:r>
          </a:p>
          <a:p>
            <a:pPr marL="514350" indent="-514350">
              <a:buFont typeface="+mj-lt"/>
              <a:buAutoNum type="arabicPeriod"/>
            </a:pPr>
            <a:r>
              <a:rPr lang="pt-PT" sz="3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Conclusion</a:t>
            </a:r>
            <a:endParaRPr lang="pt-PT" sz="3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8818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Cold-Warm Transition (CWT) - Requirements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928875"/>
            <a:ext cx="4608512" cy="25786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6000" y="3816423"/>
                <a:ext cx="7938408" cy="2636913"/>
              </a:xfrm>
            </p:spPr>
            <p:txBody>
              <a:bodyPr>
                <a:noAutofit/>
              </a:bodyPr>
              <a:lstStyle/>
              <a:p>
                <a:pPr algn="just"/>
                <a:r>
                  <a:rPr lang="en-GB" sz="1200" b="1" dirty="0" smtClean="0"/>
                  <a:t>Ensure </a:t>
                </a:r>
                <a:r>
                  <a:rPr lang="en-GB" sz="1200" b="1" dirty="0"/>
                  <a:t>the connection between the cryogenic beam line and the room temperature region (collimator) while respecting different requirements:</a:t>
                </a:r>
              </a:p>
              <a:p>
                <a:pPr lvl="1" algn="just">
                  <a:buFont typeface="Wingdings" panose="05000000000000000000" pitchFamily="2" charset="2"/>
                  <a:buChar char="ü"/>
                </a:pPr>
                <a:r>
                  <a:rPr lang="en-GB" sz="1200" dirty="0"/>
                  <a:t>Ultra-high </a:t>
                </a:r>
                <a:r>
                  <a:rPr lang="en-GB" sz="1200" u="sng" dirty="0"/>
                  <a:t>vacuum</a:t>
                </a:r>
                <a:r>
                  <a:rPr lang="en-GB" sz="1200" dirty="0"/>
                  <a:t> </a:t>
                </a:r>
                <a:r>
                  <a:rPr lang="en-GB" sz="1200" dirty="0">
                    <a:sym typeface="Wingdings" panose="05000000000000000000" pitchFamily="2" charset="2"/>
                  </a:rPr>
                  <a:t> </a:t>
                </a:r>
                <a:r>
                  <a:rPr lang="en-GB" sz="1200" dirty="0"/>
                  <a:t>no leak rather than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−11</m:t>
                        </m:r>
                      </m:sup>
                    </m:sSup>
                    <m:r>
                      <a:rPr lang="en-GB" sz="12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200" i="1">
                        <a:latin typeface="Cambria Math" panose="02040503050406030204" pitchFamily="18" charset="0"/>
                      </a:rPr>
                      <m:t>𝑃𝑎</m:t>
                    </m:r>
                    <m:r>
                      <a:rPr lang="en-GB" sz="1200" i="1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sz="1200" i="1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GB" sz="1200" i="1">
                        <a:latin typeface="Cambria Math" panose="02040503050406030204" pitchFamily="18" charset="0"/>
                      </a:rPr>
                      <m:t> (</m:t>
                    </m:r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  <m:r>
                      <a:rPr lang="en-GB" sz="12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200" i="1">
                        <a:latin typeface="Cambria Math" panose="02040503050406030204" pitchFamily="18" charset="0"/>
                      </a:rPr>
                      <m:t>𝑚𝑏𝑎𝑟</m:t>
                    </m:r>
                    <m:r>
                      <a:rPr lang="en-GB" sz="12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GB" sz="1200" i="1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sz="1200" dirty="0" smtClean="0"/>
                  <a:t>))</a:t>
                </a:r>
              </a:p>
              <a:p>
                <a:pPr lvl="1" algn="just">
                  <a:buFont typeface="Wingdings" panose="05000000000000000000" pitchFamily="2" charset="2"/>
                  <a:buChar char="ü"/>
                </a:pPr>
                <a:r>
                  <a:rPr lang="en-GB" sz="1200" dirty="0"/>
                  <a:t>Pressure measurement, interlock as close as possible to the valve </a:t>
                </a:r>
                <a:r>
                  <a:rPr lang="en-GB" sz="1200" dirty="0">
                    <a:sym typeface="Wingdings" panose="05000000000000000000" pitchFamily="2" charset="2"/>
                  </a:rPr>
                  <a:t> Penning on RF ball port</a:t>
                </a:r>
              </a:p>
              <a:p>
                <a:pPr lvl="1" algn="just">
                  <a:buFont typeface="Wingdings" panose="05000000000000000000" pitchFamily="2" charset="2"/>
                  <a:buChar char="ü"/>
                </a:pPr>
                <a:r>
                  <a:rPr lang="en-GB" sz="1200" u="sng" dirty="0" smtClean="0"/>
                  <a:t>Alignment</a:t>
                </a:r>
                <a:r>
                  <a:rPr lang="en-GB" sz="1200" dirty="0"/>
                  <a:t>, position, orientation, length with reduced interconnection and aperture </a:t>
                </a:r>
                <a:r>
                  <a:rPr lang="en-GB" sz="1200" dirty="0">
                    <a:latin typeface="Calibri" panose="020F0502020204030204" pitchFamily="34" charset="0"/>
                  </a:rPr>
                  <a:t>Ø63 mm</a:t>
                </a:r>
                <a:endParaRPr lang="en-GB" sz="1200" dirty="0"/>
              </a:p>
              <a:p>
                <a:pPr lvl="1" algn="just">
                  <a:buFont typeface="Wingdings" panose="05000000000000000000" pitchFamily="2" charset="2"/>
                  <a:buChar char="ü"/>
                </a:pPr>
                <a:r>
                  <a:rPr lang="en-GB" sz="1200" u="sng" dirty="0"/>
                  <a:t>Beam stability</a:t>
                </a:r>
                <a:r>
                  <a:rPr lang="en-GB" sz="1200" dirty="0"/>
                  <a:t> </a:t>
                </a:r>
                <a:r>
                  <a:rPr lang="en-GB" sz="1200" dirty="0">
                    <a:sym typeface="Wingdings" panose="05000000000000000000" pitchFamily="2" charset="2"/>
                  </a:rPr>
                  <a:t> </a:t>
                </a:r>
                <a:r>
                  <a:rPr lang="en-GB" sz="1200" dirty="0"/>
                  <a:t>good electrical conductance and continuity to respectively minimise the transverse impedance and </a:t>
                </a:r>
                <a:r>
                  <a:rPr lang="en-GB" sz="1200" dirty="0" smtClean="0"/>
                  <a:t>ensure </a:t>
                </a:r>
                <a:r>
                  <a:rPr lang="en-GB" sz="1200" dirty="0"/>
                  <a:t>the continuity of the image current</a:t>
                </a:r>
              </a:p>
              <a:p>
                <a:pPr lvl="1" algn="just">
                  <a:buFont typeface="Wingdings" panose="05000000000000000000" pitchFamily="2" charset="2"/>
                  <a:buChar char="ü"/>
                </a:pPr>
                <a:r>
                  <a:rPr lang="en-GB" sz="1200" dirty="0" smtClean="0"/>
                  <a:t>Limit </a:t>
                </a:r>
                <a:r>
                  <a:rPr lang="en-GB" sz="1200" dirty="0" smtClean="0"/>
                  <a:t>the </a:t>
                </a:r>
                <a:r>
                  <a:rPr lang="en-GB" sz="1200" dirty="0" smtClean="0"/>
                  <a:t>thermal leak </a:t>
                </a:r>
                <a:r>
                  <a:rPr lang="en-GB" sz="1200" dirty="0" smtClean="0"/>
                  <a:t>reaching the </a:t>
                </a:r>
                <a:r>
                  <a:rPr lang="en-GB" sz="1200" dirty="0" smtClean="0"/>
                  <a:t>cold part, </a:t>
                </a:r>
                <a:r>
                  <a:rPr lang="en-GB" sz="1200" u="sng" dirty="0"/>
                  <a:t>the heat load to the </a:t>
                </a:r>
                <a:r>
                  <a:rPr lang="en-GB" sz="1200" u="sng" dirty="0" smtClean="0"/>
                  <a:t>beam screen has </a:t>
                </a:r>
                <a:r>
                  <a:rPr lang="en-GB" sz="1200" u="sng" dirty="0"/>
                  <a:t>to be below </a:t>
                </a:r>
                <a:r>
                  <a:rPr lang="en-GB" sz="1200" u="sng" dirty="0" smtClean="0"/>
                  <a:t>2.5 W</a:t>
                </a:r>
                <a:r>
                  <a:rPr lang="en-GB" sz="1200" dirty="0" smtClean="0"/>
                  <a:t> </a:t>
                </a:r>
                <a:r>
                  <a:rPr lang="en-GB" sz="1200" dirty="0"/>
                  <a:t>(</a:t>
                </a:r>
                <a:r>
                  <a:rPr lang="en-GB" sz="1000" i="1" dirty="0"/>
                  <a:t>EDMS n</a:t>
                </a:r>
                <a:r>
                  <a:rPr lang="en-GB" sz="1000" i="1" dirty="0">
                    <a:latin typeface="Calibri" panose="020F0502020204030204" pitchFamily="34" charset="0"/>
                  </a:rPr>
                  <a:t>°351092, I. Collins, B. </a:t>
                </a:r>
                <a:r>
                  <a:rPr lang="en-GB" sz="1000" i="1" dirty="0" err="1">
                    <a:latin typeface="Calibri" panose="020F0502020204030204" pitchFamily="34" charset="0"/>
                  </a:rPr>
                  <a:t>Jenninger</a:t>
                </a:r>
                <a:r>
                  <a:rPr lang="en-GB" sz="1000" i="1" dirty="0">
                    <a:latin typeface="Calibri" panose="020F0502020204030204" pitchFamily="34" charset="0"/>
                  </a:rPr>
                  <a:t>, J.K </a:t>
                </a:r>
                <a:r>
                  <a:rPr lang="en-GB" sz="1000" i="1" dirty="0" err="1">
                    <a:latin typeface="Calibri" panose="020F0502020204030204" pitchFamily="34" charset="0"/>
                  </a:rPr>
                  <a:t>Refolio</a:t>
                </a:r>
                <a:r>
                  <a:rPr lang="en-GB" sz="1000" i="1" dirty="0">
                    <a:latin typeface="Calibri" panose="020F0502020204030204" pitchFamily="34" charset="0"/>
                  </a:rPr>
                  <a:t>, 2002)</a:t>
                </a:r>
                <a:endParaRPr lang="en-GB" sz="1000" i="1" dirty="0"/>
              </a:p>
              <a:p>
                <a:pPr lvl="1" algn="just">
                  <a:buFont typeface="Wingdings" panose="05000000000000000000" pitchFamily="2" charset="2"/>
                  <a:buChar char="ü"/>
                </a:pPr>
                <a:r>
                  <a:rPr lang="en-GB" sz="1200" u="sng" dirty="0" smtClean="0">
                    <a:sym typeface="Wingdings" panose="05000000000000000000" pitchFamily="2" charset="2"/>
                  </a:rPr>
                  <a:t>Avoid solid and liquid condensation </a:t>
                </a:r>
                <a:r>
                  <a:rPr lang="en-GB" sz="1200" dirty="0">
                    <a:sym typeface="Wingdings" panose="05000000000000000000" pitchFamily="2" charset="2"/>
                  </a:rPr>
                  <a:t>in the </a:t>
                </a:r>
                <a:r>
                  <a:rPr lang="en-GB" sz="1200" dirty="0" smtClean="0"/>
                  <a:t>room </a:t>
                </a:r>
                <a:r>
                  <a:rPr lang="en-GB" sz="1200" dirty="0"/>
                  <a:t>temperature</a:t>
                </a:r>
                <a:r>
                  <a:rPr lang="en-GB" sz="1200" dirty="0">
                    <a:sym typeface="Wingdings" panose="05000000000000000000" pitchFamily="2" charset="2"/>
                  </a:rPr>
                  <a:t> area</a:t>
                </a:r>
                <a:endParaRPr lang="en-GB" sz="1200" dirty="0"/>
              </a:p>
            </p:txBody>
          </p:sp>
        </mc:Choice>
        <mc:Fallback>
          <p:sp>
            <p:nvSpPr>
              <p:cNvPr id="9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6000" y="3816423"/>
                <a:ext cx="7938408" cy="2636913"/>
              </a:xfrm>
              <a:blipFill>
                <a:blip r:embed="rId3"/>
                <a:stretch>
                  <a:fillRect l="-1075" t="-2079" r="-12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2464" y="793174"/>
            <a:ext cx="3024336" cy="285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66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800" y="180000"/>
            <a:ext cx="7920000" cy="720000"/>
          </a:xfrm>
        </p:spPr>
        <p:txBody>
          <a:bodyPr/>
          <a:lstStyle/>
          <a:p>
            <a:r>
              <a:rPr lang="en-GB" dirty="0" smtClean="0"/>
              <a:t>CWT - Finite element model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Q. Deliege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567633" y="918656"/>
                <a:ext cx="8216855" cy="2079419"/>
              </a:xfrm>
            </p:spPr>
            <p:txBody>
              <a:bodyPr>
                <a:noAutofit/>
              </a:bodyPr>
              <a:lstStyle/>
              <a:p>
                <a:r>
                  <a:rPr lang="en-GB" sz="2400" dirty="0"/>
                  <a:t>Static heat </a:t>
                </a:r>
                <a:r>
                  <a:rPr lang="en-GB" sz="2400" dirty="0" smtClean="0"/>
                  <a:t>loads:</a:t>
                </a:r>
                <a:endParaRPr lang="en-GB" sz="1200" u="sng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1400" dirty="0" smtClean="0"/>
                  <a:t>Actively cooled beam screen (Between 5 K and 20 K)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1400" dirty="0" smtClean="0"/>
                  <a:t>Actively </a:t>
                </a:r>
                <a:r>
                  <a:rPr lang="en-GB" sz="1400" dirty="0"/>
                  <a:t>cooled thermal shield (</a:t>
                </a:r>
                <a:r>
                  <a:rPr lang="en-GB" sz="1400" dirty="0" smtClean="0"/>
                  <a:t>Around 60 K </a:t>
                </a:r>
                <a:r>
                  <a:rPr lang="en-GB" sz="1400" dirty="0" smtClean="0">
                    <a:sym typeface="Wingdings" panose="05000000000000000000" pitchFamily="2" charset="2"/>
                  </a:rPr>
                  <a:t> </a:t>
                </a:r>
                <a:r>
                  <a:rPr lang="en-GB" sz="1400" dirty="0"/>
                  <a:t>70 K</a:t>
                </a:r>
                <a:r>
                  <a:rPr lang="en-GB" sz="1400" dirty="0" smtClean="0">
                    <a:sym typeface="Wingdings" panose="05000000000000000000" pitchFamily="2" charset="2"/>
                  </a:rPr>
                  <a:t> at the braids end</a:t>
                </a:r>
                <a:r>
                  <a:rPr lang="en-GB" sz="1400" dirty="0" smtClean="0"/>
                  <a:t>)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1400" dirty="0"/>
                  <a:t>Vacuum vessel at room temperature (293 K</a:t>
                </a:r>
                <a:r>
                  <a:rPr lang="en-GB" sz="1400" dirty="0" smtClean="0"/>
                  <a:t>) representing the convection on the cryostats</a:t>
                </a:r>
                <a:endParaRPr lang="en-GB" sz="1400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1400" dirty="0" smtClean="0"/>
                  <a:t>Convection </a:t>
                </a:r>
                <a:r>
                  <a:rPr lang="en-GB" sz="1400" dirty="0"/>
                  <a:t>on the part in contact with the air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1400" dirty="0"/>
                      <m:t>(1 </m:t>
                    </m:r>
                    <m:r>
                      <m:rPr>
                        <m:nor/>
                      </m:rPr>
                      <a:rPr lang="en-GB" sz="1400" dirty="0"/>
                      <m:t>W</m:t>
                    </m:r>
                    <m:r>
                      <m:rPr>
                        <m:nor/>
                      </m:rPr>
                      <a:rPr lang="en-GB" sz="1400" dirty="0"/>
                      <m:t>/</m:t>
                    </m:r>
                    <m:r>
                      <m:rPr>
                        <m:nor/>
                      </m:rPr>
                      <a:rPr lang="en-GB" sz="1400" dirty="0"/>
                      <m:t>m</m:t>
                    </m:r>
                    <m:r>
                      <m:rPr>
                        <m:nor/>
                      </m:rPr>
                      <a:rPr lang="en-GB" sz="1400" dirty="0">
                        <a:latin typeface="Calibri" panose="020F0502020204030204" pitchFamily="34" charset="0"/>
                      </a:rPr>
                      <m:t>².</m:t>
                    </m:r>
                    <m:r>
                      <m:rPr>
                        <m:nor/>
                      </m:rPr>
                      <a:rPr lang="en-GB" sz="1400" dirty="0">
                        <a:latin typeface="Calibri" panose="020F0502020204030204" pitchFamily="34" charset="0"/>
                      </a:rPr>
                      <m:t>K</m:t>
                    </m:r>
                    <m:r>
                      <m:rPr>
                        <m:nor/>
                      </m:rPr>
                      <a:rPr lang="en-GB" sz="1400" dirty="0"/>
                      <m:t>)</m:t>
                    </m:r>
                  </m:oMath>
                </a14:m>
                <a:endParaRPr lang="en-GB" sz="1400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1400" dirty="0" smtClean="0"/>
                  <a:t>Heat load from image current, electron cloud and SR respectively 522, 4264 and 310 </a:t>
                </a:r>
                <a:r>
                  <a:rPr lang="en-GB" sz="1400" dirty="0" err="1" smtClean="0"/>
                  <a:t>mW</a:t>
                </a:r>
                <a:r>
                  <a:rPr lang="en-GB" sz="1400" dirty="0" smtClean="0"/>
                  <a:t>/m </a:t>
                </a:r>
                <a:br>
                  <a:rPr lang="en-GB" sz="1400" dirty="0" smtClean="0"/>
                </a:br>
                <a:r>
                  <a:rPr lang="en-GB" sz="1200" i="1" dirty="0" smtClean="0"/>
                  <a:t>(p.170 The HL LHC, Oliver </a:t>
                </a:r>
                <a:r>
                  <a:rPr lang="en-GB" sz="1200" i="1" dirty="0" err="1" smtClean="0"/>
                  <a:t>Bruning</a:t>
                </a:r>
                <a:r>
                  <a:rPr lang="en-GB" sz="1200" i="1" dirty="0" smtClean="0"/>
                  <a:t> and Lucio Rossi)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1400" dirty="0"/>
                  <a:t>Thermal radiation from the room temperature chamber to cryogenic </a:t>
                </a:r>
                <a:r>
                  <a:rPr lang="en-GB" sz="1400" dirty="0" smtClean="0"/>
                  <a:t>equipment </a:t>
                </a:r>
                <a:endParaRPr lang="en-GB" sz="1400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7633" y="918656"/>
                <a:ext cx="8216855" cy="2079419"/>
              </a:xfrm>
              <a:blipFill>
                <a:blip r:embed="rId2"/>
                <a:stretch>
                  <a:fillRect l="-2077" t="-4399" b="-55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e 21"/>
          <p:cNvGrpSpPr/>
          <p:nvPr/>
        </p:nvGrpSpPr>
        <p:grpSpPr>
          <a:xfrm>
            <a:off x="343659" y="3286676"/>
            <a:ext cx="5681837" cy="2126063"/>
            <a:chOff x="2098725" y="4124857"/>
            <a:chExt cx="5573540" cy="201775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50544" y="4148462"/>
              <a:ext cx="5006772" cy="1994150"/>
            </a:xfrm>
            <a:prstGeom prst="rect">
              <a:avLst/>
            </a:prstGeom>
          </p:spPr>
        </p:pic>
        <p:grpSp>
          <p:nvGrpSpPr>
            <p:cNvPr id="7" name="Groupe 6"/>
            <p:cNvGrpSpPr/>
            <p:nvPr/>
          </p:nvGrpSpPr>
          <p:grpSpPr>
            <a:xfrm>
              <a:off x="4707354" y="4525524"/>
              <a:ext cx="1558076" cy="303748"/>
              <a:chOff x="6219066" y="1227969"/>
              <a:chExt cx="1558076" cy="303748"/>
            </a:xfrm>
          </p:grpSpPr>
          <p:cxnSp>
            <p:nvCxnSpPr>
              <p:cNvPr id="10" name="Straight Arrow Connector 62"/>
              <p:cNvCxnSpPr/>
              <p:nvPr/>
            </p:nvCxnSpPr>
            <p:spPr>
              <a:xfrm flipV="1">
                <a:off x="6821506" y="1523818"/>
                <a:ext cx="955636" cy="0"/>
              </a:xfrm>
              <a:prstGeom prst="straightConnector1">
                <a:avLst/>
              </a:prstGeom>
              <a:ln w="12700">
                <a:solidFill>
                  <a:srgbClr val="92D05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63"/>
              <p:cNvCxnSpPr/>
              <p:nvPr/>
            </p:nvCxnSpPr>
            <p:spPr>
              <a:xfrm>
                <a:off x="6256096" y="1523818"/>
                <a:ext cx="455165" cy="0"/>
              </a:xfrm>
              <a:prstGeom prst="straightConnector1">
                <a:avLst/>
              </a:prstGeom>
              <a:ln w="12700">
                <a:solidFill>
                  <a:srgbClr val="92D05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Rectangle 11"/>
                  <p:cNvSpPr/>
                  <p:nvPr/>
                </p:nvSpPr>
                <p:spPr>
                  <a:xfrm>
                    <a:off x="6903504" y="1239619"/>
                    <a:ext cx="405440" cy="292098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400" i="1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FR" sz="1400" b="0" i="1" dirty="0" smtClean="0">
                                  <a:solidFill>
                                    <a:srgbClr val="92D050"/>
                                  </a:solidFill>
                                  <a:latin typeface="Cambria Math"/>
                                </a:rPr>
                                <m:t>4</m:t>
                              </m:r>
                            </m:sub>
                          </m:sSub>
                        </m:oMath>
                      </m:oMathPara>
                    </a14:m>
                    <a:endParaRPr lang="fr-FR" dirty="0">
                      <a:solidFill>
                        <a:srgbClr val="92D05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" name="Rectangle 1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903504" y="1239619"/>
                    <a:ext cx="405440" cy="29209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Rectangle 12"/>
                  <p:cNvSpPr/>
                  <p:nvPr/>
                </p:nvSpPr>
                <p:spPr>
                  <a:xfrm>
                    <a:off x="6219066" y="1227969"/>
                    <a:ext cx="405440" cy="292098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400" i="1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FR" sz="1400" b="0" i="1" dirty="0" smtClean="0">
                                  <a:solidFill>
                                    <a:srgbClr val="92D05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fr-FR" dirty="0">
                      <a:solidFill>
                        <a:srgbClr val="92D05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" name="Rectangle 1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19066" y="1227969"/>
                    <a:ext cx="405440" cy="292098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Rectangle 13"/>
                <p:cNvSpPr/>
                <p:nvPr/>
              </p:nvSpPr>
              <p:spPr>
                <a:xfrm>
                  <a:off x="7021900" y="5675693"/>
                  <a:ext cx="650365" cy="2920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293</m:t>
                        </m:r>
                        <m:r>
                          <a:rPr lang="fr-FR" sz="14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1400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21900" y="5675693"/>
                  <a:ext cx="650365" cy="29209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2098725" y="4990223"/>
                  <a:ext cx="455382" cy="2920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fr-FR" sz="14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1400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98725" y="4990223"/>
                  <a:ext cx="455382" cy="292098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4909203" y="4124857"/>
                  <a:ext cx="552873" cy="2920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fr-FR" sz="14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fr-FR" sz="14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1400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09203" y="4124857"/>
                  <a:ext cx="552873" cy="292098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Rectangle 2"/>
          <p:cNvSpPr/>
          <p:nvPr/>
        </p:nvSpPr>
        <p:spPr>
          <a:xfrm>
            <a:off x="5968204" y="3712681"/>
            <a:ext cx="29219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 smtClean="0">
                <a:solidFill>
                  <a:schemeClr val="accent5"/>
                </a:solidFill>
              </a:rPr>
              <a:t>Use </a:t>
            </a:r>
            <a:r>
              <a:rPr lang="en-GB" sz="1400" dirty="0">
                <a:solidFill>
                  <a:schemeClr val="accent5"/>
                </a:solidFill>
              </a:rPr>
              <a:t>of </a:t>
            </a:r>
            <a:r>
              <a:rPr lang="en-GB" sz="1400" u="sng" dirty="0">
                <a:solidFill>
                  <a:schemeClr val="accent5"/>
                </a:solidFill>
              </a:rPr>
              <a:t>equivalent material</a:t>
            </a:r>
            <a:r>
              <a:rPr lang="en-GB" sz="1400" dirty="0">
                <a:solidFill>
                  <a:schemeClr val="accent5"/>
                </a:solidFill>
              </a:rPr>
              <a:t> for PIM RF fingers </a:t>
            </a:r>
          </a:p>
          <a:p>
            <a:pPr algn="just"/>
            <a:endParaRPr lang="en-GB" sz="1400" dirty="0">
              <a:solidFill>
                <a:schemeClr val="accent5"/>
              </a:solidFill>
            </a:endParaRPr>
          </a:p>
          <a:p>
            <a:pPr algn="just"/>
            <a:r>
              <a:rPr lang="en-GB" sz="1400" dirty="0" smtClean="0">
                <a:solidFill>
                  <a:schemeClr val="accent5"/>
                </a:solidFill>
              </a:rPr>
              <a:t>Use </a:t>
            </a:r>
            <a:r>
              <a:rPr lang="en-GB" sz="1400" dirty="0">
                <a:solidFill>
                  <a:schemeClr val="accent5"/>
                </a:solidFill>
              </a:rPr>
              <a:t>of </a:t>
            </a:r>
            <a:r>
              <a:rPr lang="en-GB" sz="1400" u="sng" dirty="0">
                <a:solidFill>
                  <a:schemeClr val="accent5"/>
                </a:solidFill>
              </a:rPr>
              <a:t>thin layer</a:t>
            </a:r>
            <a:r>
              <a:rPr lang="en-GB" sz="1400" dirty="0">
                <a:solidFill>
                  <a:schemeClr val="accent5"/>
                </a:solidFill>
              </a:rPr>
              <a:t> to represent the copper coating inside the CWT drift tubes</a:t>
            </a:r>
          </a:p>
        </p:txBody>
      </p:sp>
      <p:sp>
        <p:nvSpPr>
          <p:cNvPr id="9" name="Curved Up Arrow 8"/>
          <p:cNvSpPr/>
          <p:nvPr/>
        </p:nvSpPr>
        <p:spPr>
          <a:xfrm flipH="1">
            <a:off x="5026338" y="3644021"/>
            <a:ext cx="336157" cy="159657"/>
          </a:xfrm>
          <a:prstGeom prst="curved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Curved Up Arrow 18"/>
          <p:cNvSpPr/>
          <p:nvPr/>
        </p:nvSpPr>
        <p:spPr>
          <a:xfrm flipH="1" flipV="1">
            <a:off x="5026337" y="4987900"/>
            <a:ext cx="336157" cy="183676"/>
          </a:xfrm>
          <a:prstGeom prst="curved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4662095" y="3328624"/>
                <a:ext cx="113030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𝐶𝑜𝑛𝑣𝑒𝑐𝑡𝑖𝑜𝑛</m:t>
                      </m:r>
                    </m:oMath>
                  </m:oMathPara>
                </a14:m>
                <a:endParaRPr lang="fr-FR" sz="14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2095" y="3328624"/>
                <a:ext cx="1130309" cy="3077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ight Arrow 20"/>
          <p:cNvSpPr/>
          <p:nvPr/>
        </p:nvSpPr>
        <p:spPr>
          <a:xfrm rot="10489180">
            <a:off x="4547039" y="4076078"/>
            <a:ext cx="445015" cy="1599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11324045">
            <a:off x="4539470" y="4478699"/>
            <a:ext cx="445015" cy="1599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542609" y="4184435"/>
                <a:ext cx="102611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𝑅𝑎𝑑𝑖𝑎𝑡𝑖𝑜𝑛</m:t>
                      </m:r>
                    </m:oMath>
                  </m:oMathPara>
                </a14:m>
                <a:endParaRPr lang="fr-FR" sz="1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2609" y="4184435"/>
                <a:ext cx="1026114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/>
              <p:cNvSpPr/>
              <p:nvPr/>
            </p:nvSpPr>
            <p:spPr>
              <a:xfrm>
                <a:off x="3085244" y="4191817"/>
                <a:ext cx="110318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n w="0"/>
                          <a:solidFill>
                            <a:srgbClr val="FFC0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𝐻𝑒𝑎𝑡</m:t>
                      </m:r>
                      <m:r>
                        <a:rPr lang="en-GB" sz="1400" b="0" i="1" smtClean="0">
                          <a:ln w="0"/>
                          <a:solidFill>
                            <a:srgbClr val="FFC0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n w="0"/>
                          <a:solidFill>
                            <a:srgbClr val="FFC0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𝑙𝑜𝑎𝑑𝑠</m:t>
                      </m:r>
                    </m:oMath>
                  </m:oMathPara>
                </a14:m>
                <a:endParaRPr lang="fr-FR" sz="1400" dirty="0">
                  <a:ln w="0"/>
                  <a:solidFill>
                    <a:srgbClr val="FFC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8" name="Rectangle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5244" y="4191817"/>
                <a:ext cx="1103187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3009137" y="4059755"/>
            <a:ext cx="1329628" cy="632051"/>
            <a:chOff x="3057393" y="4850661"/>
            <a:chExt cx="1329628" cy="632051"/>
          </a:xfrm>
        </p:grpSpPr>
        <p:cxnSp>
          <p:nvCxnSpPr>
            <p:cNvPr id="26" name="Straight Arrow Connector 25"/>
            <p:cNvCxnSpPr/>
            <p:nvPr/>
          </p:nvCxnSpPr>
          <p:spPr>
            <a:xfrm flipV="1">
              <a:off x="3257002" y="4859794"/>
              <a:ext cx="0" cy="129605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3478552" y="4852276"/>
              <a:ext cx="0" cy="137123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3731801" y="4852277"/>
              <a:ext cx="0" cy="123064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3954740" y="4850661"/>
              <a:ext cx="0" cy="132198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4160512" y="4859794"/>
              <a:ext cx="0" cy="123065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3257002" y="5327182"/>
              <a:ext cx="0" cy="148990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3478552" y="5327182"/>
              <a:ext cx="0" cy="148990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3731801" y="5327182"/>
              <a:ext cx="0" cy="148990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3954740" y="5327182"/>
              <a:ext cx="6602" cy="148990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4151824" y="5327182"/>
              <a:ext cx="655" cy="148990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V="1">
              <a:off x="4387021" y="4866334"/>
              <a:ext cx="0" cy="123065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H="1">
              <a:off x="4378333" y="5333722"/>
              <a:ext cx="655" cy="148990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V="1">
              <a:off x="3066081" y="4852276"/>
              <a:ext cx="0" cy="123065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H="1">
              <a:off x="3057393" y="5319664"/>
              <a:ext cx="655" cy="148990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2814163" y="5736531"/>
            <a:ext cx="550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4"/>
                </a:solidFill>
              </a:rPr>
              <a:t>Where to position the heat interception (70K) ?</a:t>
            </a:r>
            <a:endParaRPr lang="en-GB" sz="2000" dirty="0">
              <a:solidFill>
                <a:schemeClr val="accent4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88051" y="3150497"/>
            <a:ext cx="411941" cy="621901"/>
          </a:xfrm>
          <a:prstGeom prst="rect">
            <a:avLst/>
          </a:prstGeom>
          <a:solidFill>
            <a:srgbClr val="C2CBD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4088051" y="4972513"/>
            <a:ext cx="411941" cy="621901"/>
          </a:xfrm>
          <a:prstGeom prst="rect">
            <a:avLst/>
          </a:prstGeom>
          <a:solidFill>
            <a:srgbClr val="C2CBD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40"/>
              <p:cNvSpPr/>
              <p:nvPr/>
            </p:nvSpPr>
            <p:spPr>
              <a:xfrm>
                <a:off x="4499992" y="5286637"/>
                <a:ext cx="120289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𝐴𝑚𝑏𝑖𝑒𝑛𝑡</m:t>
                      </m:r>
                      <m:r>
                        <a:rPr lang="en-GB" sz="14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𝑎𝑖𝑟</m:t>
                      </m:r>
                    </m:oMath>
                  </m:oMathPara>
                </a14:m>
                <a:endParaRPr lang="fr-FR" sz="1400" dirty="0">
                  <a:solidFill>
                    <a:schemeClr val="accent5"/>
                  </a:solidFill>
                </a:endParaRPr>
              </a:p>
            </p:txBody>
          </p:sp>
        </mc:Choice>
        <mc:Fallback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5286637"/>
                <a:ext cx="1202893" cy="3077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41"/>
              <p:cNvSpPr/>
              <p:nvPr/>
            </p:nvSpPr>
            <p:spPr>
              <a:xfrm>
                <a:off x="2273240" y="5271900"/>
                <a:ext cx="17537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𝐼𝑛𝑠𝑢𝑙𝑎𝑡𝑖𝑜𝑛</m:t>
                      </m:r>
                      <m:r>
                        <a:rPr lang="en-GB" sz="14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𝑣𝑎𝑐𝑢𝑢𝑚</m:t>
                      </m:r>
                    </m:oMath>
                  </m:oMathPara>
                </a14:m>
                <a:endParaRPr lang="fr-FR" sz="1400" dirty="0">
                  <a:solidFill>
                    <a:schemeClr val="accent5"/>
                  </a:solidFill>
                </a:endParaRPr>
              </a:p>
            </p:txBody>
          </p:sp>
        </mc:Choice>
        <mc:Fallback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3240" y="5271900"/>
                <a:ext cx="1753750" cy="30777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018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23570</TotalTime>
  <Words>3209</Words>
  <Application>Microsoft Office PowerPoint</Application>
  <PresentationFormat>On-screen Show (4:3)</PresentationFormat>
  <Paragraphs>736</Paragraphs>
  <Slides>38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Cambria Math</vt:lpstr>
      <vt:lpstr>Times New Roman</vt:lpstr>
      <vt:lpstr>Verdana</vt:lpstr>
      <vt:lpstr>Wingdings</vt:lpstr>
      <vt:lpstr>Thème Office</vt:lpstr>
      <vt:lpstr>Design of beam lines inside 11T dipoles and TCLD collimators cryostats</vt:lpstr>
      <vt:lpstr>Outline</vt:lpstr>
      <vt:lpstr>Integration baseline</vt:lpstr>
      <vt:lpstr>Goals</vt:lpstr>
      <vt:lpstr>Needs and timeline</vt:lpstr>
      <vt:lpstr>Current design status of beam lines</vt:lpstr>
      <vt:lpstr>Outline</vt:lpstr>
      <vt:lpstr>Cold-Warm Transition (CWT) - Requirements</vt:lpstr>
      <vt:lpstr>CWT - Finite element model</vt:lpstr>
      <vt:lpstr>CWT - Material properties</vt:lpstr>
      <vt:lpstr>CWT - Thermal performance</vt:lpstr>
      <vt:lpstr>CWT - Condensation</vt:lpstr>
      <vt:lpstr>CWT - Condensation</vt:lpstr>
      <vt:lpstr>CWT - Thermal performance</vt:lpstr>
      <vt:lpstr>CWT - Radiation</vt:lpstr>
      <vt:lpstr>CWT - Braids</vt:lpstr>
      <vt:lpstr>CWT - Conclusion</vt:lpstr>
      <vt:lpstr>Cryogenic line design</vt:lpstr>
      <vt:lpstr>Cryogenic line design</vt:lpstr>
      <vt:lpstr>Cryogenic line – First FE approach</vt:lpstr>
      <vt:lpstr>Cryogenic line – Second FE approach</vt:lpstr>
      <vt:lpstr>Cryogenic line – Second FE approach</vt:lpstr>
      <vt:lpstr>Plug-in-Module design (PIM)</vt:lpstr>
      <vt:lpstr>Plug-in-Module design (PIM)</vt:lpstr>
      <vt:lpstr>Plug-in-Module design (PIM)</vt:lpstr>
      <vt:lpstr>Outline</vt:lpstr>
      <vt:lpstr>TCLD and bypass instrumentation</vt:lpstr>
      <vt:lpstr>Integration and assembly</vt:lpstr>
      <vt:lpstr>Integration and assembly</vt:lpstr>
      <vt:lpstr>Integration and assembly</vt:lpstr>
      <vt:lpstr>Bypass cryostat mockup (SMI2) </vt:lpstr>
      <vt:lpstr>Quality assurance – quality control</vt:lpstr>
      <vt:lpstr>Conclusions</vt:lpstr>
      <vt:lpstr>Thank you for your participation !</vt:lpstr>
      <vt:lpstr>Integration and assembly</vt:lpstr>
      <vt:lpstr>Assembly procedure - On the surface</vt:lpstr>
      <vt:lpstr>Assembly procedure - In the tunnel</vt:lpstr>
      <vt:lpstr>List of beam lines components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Quentin Deliege</cp:lastModifiedBy>
  <cp:revision>458</cp:revision>
  <dcterms:created xsi:type="dcterms:W3CDTF">2016-01-11T14:38:10Z</dcterms:created>
  <dcterms:modified xsi:type="dcterms:W3CDTF">2016-06-10T00:03:06Z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