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582DB-498C-9B44-ADA9-41E0EA7A2215}" type="datetimeFigureOut">
              <a:rPr lang="en-US" smtClean="0"/>
              <a:t>07/05/16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1D4B-F186-1F40-834E-127BA7A00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490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582DB-498C-9B44-ADA9-41E0EA7A2215}" type="datetimeFigureOut">
              <a:rPr lang="en-US" smtClean="0"/>
              <a:t>07/05/16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1D4B-F186-1F40-834E-127BA7A00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65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582DB-498C-9B44-ADA9-41E0EA7A2215}" type="datetimeFigureOut">
              <a:rPr lang="en-US" smtClean="0"/>
              <a:t>07/05/16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1D4B-F186-1F40-834E-127BA7A00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80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582DB-498C-9B44-ADA9-41E0EA7A2215}" type="datetimeFigureOut">
              <a:rPr lang="en-US" smtClean="0"/>
              <a:t>07/05/16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1D4B-F186-1F40-834E-127BA7A00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897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582DB-498C-9B44-ADA9-41E0EA7A2215}" type="datetimeFigureOut">
              <a:rPr lang="en-US" smtClean="0"/>
              <a:t>07/05/16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1D4B-F186-1F40-834E-127BA7A00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43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582DB-498C-9B44-ADA9-41E0EA7A2215}" type="datetimeFigureOut">
              <a:rPr lang="en-US" smtClean="0"/>
              <a:t>07/05/16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1D4B-F186-1F40-834E-127BA7A00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283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582DB-498C-9B44-ADA9-41E0EA7A2215}" type="datetimeFigureOut">
              <a:rPr lang="en-US" smtClean="0"/>
              <a:t>07/05/16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1D4B-F186-1F40-834E-127BA7A00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12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582DB-498C-9B44-ADA9-41E0EA7A2215}" type="datetimeFigureOut">
              <a:rPr lang="en-US" smtClean="0"/>
              <a:t>07/05/16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1D4B-F186-1F40-834E-127BA7A00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816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582DB-498C-9B44-ADA9-41E0EA7A2215}" type="datetimeFigureOut">
              <a:rPr lang="en-US" smtClean="0"/>
              <a:t>07/05/16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1D4B-F186-1F40-834E-127BA7A00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882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582DB-498C-9B44-ADA9-41E0EA7A2215}" type="datetimeFigureOut">
              <a:rPr lang="en-US" smtClean="0"/>
              <a:t>07/05/16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1D4B-F186-1F40-834E-127BA7A00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114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582DB-498C-9B44-ADA9-41E0EA7A2215}" type="datetimeFigureOut">
              <a:rPr lang="en-US" smtClean="0"/>
              <a:t>07/05/16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1D4B-F186-1F40-834E-127BA7A00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681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582DB-498C-9B44-ADA9-41E0EA7A2215}" type="datetimeFigureOut">
              <a:rPr lang="en-US" smtClean="0"/>
              <a:t>07/05/16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61D4B-F186-1F40-834E-127BA7A00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0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Jamie.Shiers@cern.ch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ep-project-dphep-portal.web.cern.ch/" TargetMode="External"/><Relationship Id="rId3" Type="http://schemas.openxmlformats.org/officeDocument/2006/relationships/hyperlink" Target="http://opendata.cern.ch/collection/Data-Polici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CERN &amp; Certification of </a:t>
            </a:r>
            <a:br>
              <a:rPr lang="en-US" dirty="0" smtClean="0"/>
            </a:br>
            <a:r>
              <a:rPr lang="en-US" dirty="0" smtClean="0"/>
              <a:t>Trusted Digital Repositories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Jamie.Shiers@cern.ch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330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453" y="273091"/>
            <a:ext cx="8643871" cy="633571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We have 2 (3) projects in this area:</a:t>
            </a:r>
          </a:p>
          <a:p>
            <a:pPr lvl="1"/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Certification of the WLCG Tier0 according to ISO 16363;</a:t>
            </a:r>
          </a:p>
          <a:p>
            <a:pPr marL="1371600" lvl="2" indent="-514350"/>
            <a:r>
              <a:rPr lang="en-US" dirty="0" smtClean="0"/>
              <a:t>Experiment data, documentation and software from the 4 main LHC experiments;</a:t>
            </a:r>
          </a:p>
          <a:p>
            <a:pPr marL="1371600" lvl="2" indent="-514350"/>
            <a:r>
              <a:rPr lang="en-US" dirty="0" smtClean="0"/>
              <a:t>Possible / probable extension to other / all CERN experiments (3);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The “CERN Digital Memory”;</a:t>
            </a:r>
          </a:p>
          <a:p>
            <a:pPr marL="1371600" lvl="2" indent="-514350"/>
            <a:r>
              <a:rPr lang="en-US" dirty="0" smtClean="0"/>
              <a:t>Notes, memos, web pages, photos, videos </a:t>
            </a:r>
            <a:r>
              <a:rPr lang="en-US" dirty="0" err="1" smtClean="0"/>
              <a:t>etc</a:t>
            </a:r>
            <a:r>
              <a:rPr lang="en-US" dirty="0" smtClean="0"/>
              <a:t>;</a:t>
            </a:r>
          </a:p>
          <a:p>
            <a:pPr marL="1371600" lvl="2" indent="-514350"/>
            <a:r>
              <a:rPr lang="en-US" dirty="0" smtClean="0"/>
              <a:t>Including those related to the above (WLCG </a:t>
            </a:r>
            <a:r>
              <a:rPr lang="en-US" dirty="0" err="1" smtClean="0"/>
              <a:t>MoU</a:t>
            </a:r>
            <a:r>
              <a:rPr lang="en-US" dirty="0" smtClean="0"/>
              <a:t>, TDR, procedures etc.).</a:t>
            </a:r>
          </a:p>
          <a:p>
            <a:pPr marL="1371600" lvl="2" indent="-514350"/>
            <a:endParaRPr lang="en-US" dirty="0" smtClean="0"/>
          </a:p>
          <a:p>
            <a:pPr marL="571500" indent="-514350"/>
            <a:r>
              <a:rPr lang="en-US" dirty="0" smtClean="0"/>
              <a:t>Proposal (idea):</a:t>
            </a:r>
          </a:p>
          <a:p>
            <a:pPr marL="971550" lvl="1" indent="-514350"/>
            <a:r>
              <a:rPr lang="en-US" dirty="0" smtClean="0"/>
              <a:t>Certify CERN as an </a:t>
            </a:r>
            <a:r>
              <a:rPr lang="en-US" dirty="0" err="1" smtClean="0"/>
              <a:t>organisation</a:t>
            </a:r>
            <a:r>
              <a:rPr lang="en-US" dirty="0" smtClean="0"/>
              <a:t> including 2 “repositories”: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dirty="0" smtClean="0"/>
              <a:t>CASTOR-based for physics data;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dirty="0" err="1" smtClean="0"/>
              <a:t>Invenio</a:t>
            </a:r>
            <a:r>
              <a:rPr lang="en-US" dirty="0" smtClean="0"/>
              <a:t>-based for documentation and much else.</a:t>
            </a:r>
          </a:p>
          <a:p>
            <a:pPr marL="1828800" lvl="3" indent="-514350"/>
            <a:r>
              <a:rPr lang="en-US" dirty="0" smtClean="0"/>
              <a:t>CERN Open Data Portal, Analysis (Capture) Portal and others are </a:t>
            </a:r>
            <a:r>
              <a:rPr lang="en-US" dirty="0" err="1" smtClean="0"/>
              <a:t>Invenio</a:t>
            </a:r>
            <a:r>
              <a:rPr lang="en-US" dirty="0" smtClean="0"/>
              <a:t>-based</a:t>
            </a:r>
          </a:p>
          <a:p>
            <a:pPr marL="1828800" lvl="3" indent="-514350"/>
            <a:endParaRPr lang="en-US" dirty="0" smtClean="0"/>
          </a:p>
          <a:p>
            <a:pPr marL="571500" indent="-514350"/>
            <a:r>
              <a:rPr lang="en-US" dirty="0" smtClean="0"/>
              <a:t>Project specific details:</a:t>
            </a:r>
          </a:p>
          <a:p>
            <a:pPr marL="971550" lvl="1" indent="-514350"/>
            <a:r>
              <a:rPr lang="en-US" dirty="0" smtClean="0"/>
              <a:t>Using DMPs (via </a:t>
            </a:r>
            <a:r>
              <a:rPr lang="en-US" dirty="0" smtClean="0">
                <a:hlinkClick r:id="rId2"/>
              </a:rPr>
              <a:t>http://hep-project-dphep-portal.web.cern.ch/</a:t>
            </a:r>
            <a:r>
              <a:rPr lang="en-US" dirty="0" smtClean="0"/>
              <a:t>) and Data Policies (via </a:t>
            </a:r>
            <a:r>
              <a:rPr lang="en-US" dirty="0" smtClean="0">
                <a:hlinkClick r:id="rId3"/>
              </a:rPr>
              <a:t>http://opendata.cern.ch/collection/Data-Policies</a:t>
            </a:r>
            <a:r>
              <a:rPr lang="en-US" dirty="0" smtClean="0"/>
              <a:t>)</a:t>
            </a:r>
          </a:p>
          <a:p>
            <a:pPr marL="971550" lvl="1" indent="-514350"/>
            <a:r>
              <a:rPr lang="en-US" dirty="0" smtClean="0"/>
              <a:t>Some aspects of ISO 16363 “Digital Object Management” may be project-specific too (but hopefully neither strategy nor framework).</a:t>
            </a:r>
          </a:p>
          <a:p>
            <a:pPr marL="1371600" lvl="2" indent="-514350"/>
            <a:endParaRPr lang="en-US" dirty="0" smtClean="0"/>
          </a:p>
          <a:p>
            <a:pPr marL="571500" indent="-514350"/>
            <a:r>
              <a:rPr lang="en-US" dirty="0" smtClean="0"/>
              <a:t>Timeline:</a:t>
            </a:r>
          </a:p>
          <a:p>
            <a:pPr marL="971550" lvl="1" indent="-514350"/>
            <a:r>
              <a:rPr lang="en-US" dirty="0" smtClean="0"/>
              <a:t>First draft for WCG Tier0 (at least “Governance &amp; </a:t>
            </a:r>
            <a:r>
              <a:rPr lang="en-US" dirty="0" err="1" smtClean="0"/>
              <a:t>Organisational</a:t>
            </a:r>
            <a:r>
              <a:rPr lang="en-US" dirty="0" smtClean="0"/>
              <a:t> Viability” and “Risk Management”) prior to </a:t>
            </a:r>
            <a:r>
              <a:rPr lang="en-US" dirty="0" err="1" smtClean="0"/>
              <a:t>iPRES</a:t>
            </a:r>
            <a:r>
              <a:rPr lang="en-US" dirty="0" smtClean="0"/>
              <a:t> 2016 (draft exists already);</a:t>
            </a:r>
          </a:p>
          <a:p>
            <a:pPr marL="971550" lvl="1" indent="-514350"/>
            <a:r>
              <a:rPr lang="en-US" dirty="0" err="1" smtClean="0"/>
              <a:t>Formalisation</a:t>
            </a:r>
            <a:r>
              <a:rPr lang="en-US" dirty="0" smtClean="0"/>
              <a:t> of procedures during 2017 (CERN scientific &amp; policy committees: DG &amp; DRC)</a:t>
            </a:r>
          </a:p>
          <a:p>
            <a:pPr marL="971550" lvl="1" indent="-514350"/>
            <a:r>
              <a:rPr lang="en-US" dirty="0" smtClean="0"/>
              <a:t>Audit (Also WLCG Tier1s? Also other experiments?) prior to next update of European Strategy for Particle Physics (2018/19) </a:t>
            </a:r>
          </a:p>
          <a:p>
            <a:pPr marL="971550" lvl="1" indent="-514350"/>
            <a:r>
              <a:rPr lang="en-US" dirty="0" smtClean="0"/>
              <a:t>Updates: less frequently than ISO 16363 suggests. ~every DG (5 years) every ESPP update (6-7 years) every LHC “long shutdown” (variable</a:t>
            </a:r>
            <a:r>
              <a:rPr lang="en-US" dirty="0" smtClean="0"/>
              <a:t>), or just every update of ISO 16363 itself! (5 </a:t>
            </a:r>
            <a:r>
              <a:rPr lang="en-US" dirty="0" err="1" smtClean="0"/>
              <a:t>yrs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238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4794</TotalTime>
  <Words>324</Words>
  <Application>Microsoft Macintosh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CERN &amp; Certification of  Trusted Digital Repositories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&amp; Certification of  Trusted Digital Repositories</dc:title>
  <dc:creator>Jamie Shiers</dc:creator>
  <cp:lastModifiedBy>Jamie Shiers</cp:lastModifiedBy>
  <cp:revision>8</cp:revision>
  <cp:lastPrinted>2016-05-03T11:11:05Z</cp:lastPrinted>
  <dcterms:created xsi:type="dcterms:W3CDTF">2016-05-03T10:47:29Z</dcterms:created>
  <dcterms:modified xsi:type="dcterms:W3CDTF">2016-05-10T11:40:20Z</dcterms:modified>
</cp:coreProperties>
</file>