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A3C44-E8E2-0142-93C5-5D34D24E89F9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797C5-1EA5-F34E-8A1B-59503672B3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64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165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480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445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627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8526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795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199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86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58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09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6D63B-5273-874B-9D29-DFC03B88329E}" type="datetimeFigureOut">
              <a:rPr lang="en-US" smtClean="0"/>
              <a:t>10/05/16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B0221-07E5-1C45-92AC-6C391D19D3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74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30191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Audit &amp; Certification of Trustworthy </a:t>
            </a:r>
            <a:br>
              <a:rPr lang="en-US" dirty="0" smtClean="0"/>
            </a:br>
            <a:r>
              <a:rPr lang="en-US" dirty="0" smtClean="0"/>
              <a:t>Digital Repositories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71346"/>
            <a:ext cx="6400800" cy="1752600"/>
          </a:xfrm>
        </p:spPr>
        <p:txBody>
          <a:bodyPr/>
          <a:lstStyle/>
          <a:p>
            <a:r>
              <a:rPr lang="en-US" smtClean="0"/>
              <a:t>Implementing </a:t>
            </a:r>
            <a:r>
              <a:rPr lang="en-US" dirty="0" smtClean="0"/>
              <a:t>ISO 16363 for CERN: </a:t>
            </a:r>
            <a:br>
              <a:rPr lang="en-US" dirty="0" smtClean="0"/>
            </a:br>
            <a:r>
              <a:rPr lang="en-US" dirty="0" smtClean="0"/>
              <a:t>Experiment Data &amp; “Digital Memory”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0211" y="242574"/>
            <a:ext cx="1371181" cy="17122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03" y="276777"/>
            <a:ext cx="1683952" cy="16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920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654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ISO 16363 is divided into 3 sets of metrics</a:t>
            </a:r>
          </a:p>
          <a:p>
            <a:r>
              <a:rPr lang="en-US" dirty="0" smtClean="0"/>
              <a:t>These are numbered following the standard itself:</a:t>
            </a:r>
          </a:p>
          <a:p>
            <a:pPr marL="971550" lvl="1" indent="-514350">
              <a:buFont typeface="+mj-lt"/>
              <a:buAutoNum type="arabicPeriod"/>
            </a:pPr>
            <a:endParaRPr lang="en-US" i="1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Introduction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i="1" dirty="0" smtClean="0"/>
              <a:t>Overview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err="1" smtClean="0">
                <a:solidFill>
                  <a:srgbClr val="000090"/>
                </a:solidFill>
              </a:rPr>
              <a:t>Organisational</a:t>
            </a:r>
            <a:r>
              <a:rPr lang="en-US" b="1" dirty="0" smtClean="0">
                <a:solidFill>
                  <a:srgbClr val="000090"/>
                </a:solidFill>
              </a:rPr>
              <a:t> Infrastructure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Digital Object Management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8000"/>
                </a:solidFill>
              </a:rPr>
              <a:t>Infrastructure &amp; Security Risk Management</a:t>
            </a:r>
          </a:p>
          <a:p>
            <a:pPr marL="971550" lvl="1" indent="-514350"/>
            <a:endParaRPr lang="en-US" dirty="0" smtClean="0"/>
          </a:p>
          <a:p>
            <a:pPr marL="971550" lvl="1" indent="-514350"/>
            <a:r>
              <a:rPr lang="en-US" dirty="0" smtClean="0"/>
              <a:t>The </a:t>
            </a:r>
            <a:r>
              <a:rPr lang="en-US" dirty="0" err="1" smtClean="0"/>
              <a:t>colours</a:t>
            </a:r>
            <a:r>
              <a:rPr lang="en-US" dirty="0" smtClean="0"/>
              <a:t> already give a clue as to potential “problem areas”</a:t>
            </a:r>
          </a:p>
          <a:p>
            <a:pPr marL="571500" indent="-514350"/>
            <a:endParaRPr lang="en-US" dirty="0" smtClean="0"/>
          </a:p>
          <a:p>
            <a:pPr marL="571500" indent="-514350"/>
            <a:r>
              <a:rPr lang="en-US" dirty="0" smtClean="0"/>
              <a:t>The last 3 are the metrics, themselves broken down into (sub-)sub-categories: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793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Organisational</a:t>
            </a:r>
            <a:r>
              <a:rPr lang="en-US" dirty="0" smtClean="0"/>
              <a:t> Infrastructure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9155544"/>
              </p:ext>
            </p:extLst>
          </p:nvPr>
        </p:nvGraphicFramePr>
        <p:xfrm>
          <a:off x="43344" y="1374831"/>
          <a:ext cx="9057840" cy="54384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894710"/>
                <a:gridCol w="4013902"/>
                <a:gridCol w="4149228"/>
              </a:tblGrid>
              <a:tr h="100070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Governance &amp; </a:t>
                      </a:r>
                      <a:r>
                        <a:rPr lang="en-US" sz="2000" dirty="0" err="1" smtClean="0"/>
                        <a:t>Organisational</a:t>
                      </a:r>
                      <a:r>
                        <a:rPr lang="en-US" sz="2000" dirty="0" smtClean="0"/>
                        <a:t> Viability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Mission Statement, Preservation Policy, Implementation plan(s)</a:t>
                      </a:r>
                      <a:r>
                        <a:rPr lang="en-US" sz="2000" baseline="0" dirty="0" smtClean="0"/>
                        <a:t> etc.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[ CERN, CERN, project(s) ]</a:t>
                      </a:r>
                      <a:endParaRPr lang="en-US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5849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Organisational</a:t>
                      </a:r>
                      <a:r>
                        <a:rPr lang="en-US" sz="2000" dirty="0" smtClean="0"/>
                        <a:t> Structure &amp; Staffing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Duties,</a:t>
                      </a:r>
                      <a:r>
                        <a:rPr lang="en-US" sz="2000" baseline="0" dirty="0" smtClean="0"/>
                        <a:t> staffing, professional development etc.</a:t>
                      </a:r>
                      <a:endParaRPr lang="en-US" sz="2000" dirty="0"/>
                    </a:p>
                  </a:txBody>
                  <a:tcPr/>
                </a:tc>
              </a:tr>
              <a:tr h="1858459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3.3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Procedural</a:t>
                      </a:r>
                      <a:r>
                        <a:rPr lang="en-US" sz="2000" b="1" baseline="0" dirty="0" smtClean="0"/>
                        <a:t> accountability &amp; preservation policy framework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Designated</a:t>
                      </a:r>
                      <a:r>
                        <a:rPr lang="en-US" sz="2000" b="1" baseline="0" dirty="0" smtClean="0"/>
                        <a:t> communities, knowledge bases, policies &amp; reviews, change management, transparency &amp; accountability etc.</a:t>
                      </a:r>
                    </a:p>
                    <a:p>
                      <a:endParaRPr lang="en-US" sz="2000" b="1" baseline="0" dirty="0" smtClean="0"/>
                    </a:p>
                    <a:p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[ Projects ]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480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Financial sustainability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Business</a:t>
                      </a:r>
                      <a:r>
                        <a:rPr lang="en-US" sz="2000" baseline="0" dirty="0" smtClean="0"/>
                        <a:t> planning processes, financial practices and procedures etc.</a:t>
                      </a:r>
                      <a:endParaRPr lang="en-US" sz="2000" dirty="0"/>
                    </a:p>
                  </a:txBody>
                  <a:tcPr/>
                </a:tc>
              </a:tr>
              <a:tr h="579776"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3.5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Contracts, licenses &amp; liabilities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/>
                        <a:t>For</a:t>
                      </a:r>
                      <a:r>
                        <a:rPr lang="en-US" sz="2000" b="1" baseline="0" dirty="0" smtClean="0"/>
                        <a:t> the digital materials preserved…</a:t>
                      </a:r>
                    </a:p>
                    <a:p>
                      <a:endParaRPr lang="en-US" sz="2000" b="1" baseline="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[ CERN? Projects? ]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8573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Object Management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8340164"/>
              </p:ext>
            </p:extLst>
          </p:nvPr>
        </p:nvGraphicFramePr>
        <p:xfrm>
          <a:off x="43344" y="1374831"/>
          <a:ext cx="9057840" cy="4980493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894710"/>
                <a:gridCol w="4013902"/>
                <a:gridCol w="4149228"/>
              </a:tblGrid>
              <a:tr h="72270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Ingest: acquisition of content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741984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Ingest: creation of the AIP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135554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Preservation planning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100070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4.4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AIP Preservation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</a:t>
                      </a:r>
                      <a:endParaRPr lang="en-US" sz="2000" dirty="0"/>
                    </a:p>
                  </a:txBody>
                  <a:tcPr/>
                </a:tc>
              </a:tr>
              <a:tr h="57977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Information management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“FAIR” </a:t>
                      </a:r>
                      <a:r>
                        <a:rPr lang="en-US" sz="2000" dirty="0" err="1" smtClean="0"/>
                        <a:t>etc</a:t>
                      </a:r>
                      <a:endParaRPr lang="en-US" sz="2000" dirty="0"/>
                    </a:p>
                  </a:txBody>
                  <a:tcPr/>
                </a:tc>
              </a:tr>
              <a:tr h="579776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4.6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Access</a:t>
                      </a:r>
                      <a:r>
                        <a:rPr lang="en-US" sz="2000" baseline="0" dirty="0" smtClean="0"/>
                        <a:t> management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91024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Infrastructure &amp; Security Risk Management</a:t>
            </a:r>
            <a:endParaRPr lang="en-US" dirty="0"/>
          </a:p>
        </p:txBody>
      </p:sp>
      <p:graphicFrame>
        <p:nvGraphicFramePr>
          <p:cNvPr id="4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7223837"/>
              </p:ext>
            </p:extLst>
          </p:nvPr>
        </p:nvGraphicFramePr>
        <p:xfrm>
          <a:off x="43344" y="2045474"/>
          <a:ext cx="9057840" cy="4333779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894710"/>
                <a:gridCol w="4013902"/>
                <a:gridCol w="4149228"/>
              </a:tblGrid>
              <a:tr h="2363622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5.1</a:t>
                      </a:r>
                      <a:endParaRPr lang="en-US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Technical Infrastructure Risk Management</a:t>
                      </a:r>
                    </a:p>
                    <a:p>
                      <a:endParaRPr lang="en-US" sz="2000" b="0" dirty="0" smtClean="0"/>
                    </a:p>
                    <a:p>
                      <a:endParaRPr lang="en-US" sz="2000" b="0" dirty="0" smtClean="0"/>
                    </a:p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[ We do all of this, but is it documented? ] 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Technology watches, h/w &amp; s/w changes, detection</a:t>
                      </a:r>
                      <a:r>
                        <a:rPr lang="en-US" sz="2000" b="0" baseline="0" dirty="0" smtClean="0"/>
                        <a:t> of bit corruption or loss, reporting, security updates, storage media refreshing, change management, critical processes, handling of multiple data copies </a:t>
                      </a:r>
                      <a:r>
                        <a:rPr lang="en-US" sz="2000" b="0" baseline="0" dirty="0" err="1" smtClean="0"/>
                        <a:t>etc</a:t>
                      </a:r>
                      <a:endParaRPr lang="en-US" sz="2000" b="0" dirty="0"/>
                    </a:p>
                  </a:txBody>
                  <a:tcPr/>
                </a:tc>
              </a:tr>
              <a:tr h="19701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Security Risk Management</a:t>
                      </a:r>
                    </a:p>
                    <a:p>
                      <a:endParaRPr lang="en-US" sz="2000" dirty="0" smtClean="0"/>
                    </a:p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[ Do we do all of this, and is it documented?</a:t>
                      </a:r>
                      <a:r>
                        <a:rPr lang="en-US" sz="2000" b="1" baseline="0" dirty="0" smtClean="0">
                          <a:solidFill>
                            <a:srgbClr val="FF0000"/>
                          </a:solidFill>
                        </a:rPr>
                        <a:t> ]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Security risks (data, systems,</a:t>
                      </a:r>
                      <a:r>
                        <a:rPr lang="en-US" sz="2000" baseline="0" dirty="0" smtClean="0"/>
                        <a:t> personnel, physical plant), disaster preparedness and recovery plans …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5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the bottom: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There is no reason why we cannot “write down” (preferably in formal documents with a </a:t>
            </a:r>
            <a:r>
              <a:rPr lang="en-US" dirty="0" err="1" smtClean="0">
                <a:solidFill>
                  <a:srgbClr val="008000"/>
                </a:solidFill>
              </a:rPr>
              <a:t>DoI</a:t>
            </a:r>
            <a:r>
              <a:rPr lang="en-US" dirty="0" smtClean="0">
                <a:solidFill>
                  <a:srgbClr val="008000"/>
                </a:solidFill>
              </a:rPr>
              <a:t>) responses to all metrics in category 5</a:t>
            </a:r>
          </a:p>
          <a:p>
            <a:pPr lvl="1"/>
            <a:r>
              <a:rPr lang="en-US" dirty="0" smtClean="0">
                <a:solidFill>
                  <a:srgbClr val="008000"/>
                </a:solidFill>
              </a:rPr>
              <a:t>Even if in some areas, such as disaster preparedness / recovery, there is still work to do…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Digital Object Management: needs (much) more work but we agreed to address this after </a:t>
            </a:r>
            <a:r>
              <a:rPr lang="en-US" dirty="0" smtClean="0">
                <a:solidFill>
                  <a:srgbClr val="008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&amp;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5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Maybe first in the context of CERN Digital Memory?</a:t>
            </a:r>
          </a:p>
          <a:p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Need a “CERN Mission Statement” (ISO terminology) &amp; other formal documents</a:t>
            </a:r>
          </a:p>
          <a:p>
            <a:pPr lvl="1"/>
            <a:r>
              <a:rPr lang="en-US" dirty="0" smtClean="0">
                <a:solidFill>
                  <a:srgbClr val="000090"/>
                </a:solidFill>
              </a:rPr>
              <a:t>Drafts exist – approval process?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529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“The plan” was to address 3 &amp; 5 prior to </a:t>
            </a:r>
            <a:r>
              <a:rPr lang="en-US" dirty="0" err="1" smtClean="0"/>
              <a:t>iPRES</a:t>
            </a:r>
            <a:r>
              <a:rPr lang="en-US" dirty="0" smtClean="0"/>
              <a:t> (October), at least in draft form</a:t>
            </a:r>
          </a:p>
          <a:p>
            <a:pPr lvl="1"/>
            <a:r>
              <a:rPr lang="en-US" dirty="0" smtClean="0"/>
              <a:t>This is still possible</a:t>
            </a:r>
          </a:p>
          <a:p>
            <a:r>
              <a:rPr lang="en-US" dirty="0" smtClean="0"/>
              <a:t>2017 was foreseen for “formal approval”</a:t>
            </a:r>
          </a:p>
          <a:p>
            <a:pPr lvl="1"/>
            <a:r>
              <a:rPr lang="en-US" dirty="0" smtClean="0"/>
              <a:t>This too is still possible </a:t>
            </a:r>
            <a:r>
              <a:rPr lang="en-US" dirty="0" smtClean="0">
                <a:sym typeface="Wingdings"/>
              </a:rPr>
              <a:t></a:t>
            </a:r>
          </a:p>
          <a:p>
            <a:r>
              <a:rPr lang="en-US" dirty="0" smtClean="0">
                <a:sym typeface="Wingdings"/>
              </a:rPr>
              <a:t>Digital Object Management requires more thought…</a:t>
            </a:r>
          </a:p>
          <a:p>
            <a:pPr lvl="1"/>
            <a:r>
              <a:rPr lang="en-US" dirty="0" smtClean="0">
                <a:sym typeface="Wingdings"/>
              </a:rPr>
              <a:t>But is essential if our data (of all sorts) is really to be usable in the medium and long term</a:t>
            </a:r>
          </a:p>
          <a:p>
            <a:r>
              <a:rPr lang="en-US" dirty="0" smtClean="0">
                <a:sym typeface="Wingdings"/>
              </a:rPr>
              <a:t>2018: “all” should be competed prior to ESPP++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600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496</Words>
  <Application>Microsoft Macintosh PowerPoint</Application>
  <PresentationFormat>On-screen Show (4:3)</PresentationFormat>
  <Paragraphs>83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Audit &amp; Certification of Trustworthy  Digital Repositories</vt:lpstr>
      <vt:lpstr>Overview</vt:lpstr>
      <vt:lpstr>Organisational Infrastructure</vt:lpstr>
      <vt:lpstr>Digital Object Management</vt:lpstr>
      <vt:lpstr>Infrastructure &amp; Security Risk Management</vt:lpstr>
      <vt:lpstr>From the bottom: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Audit &amp; Certification of Trustworthy Digital Repositories</dc:title>
  <dc:creator>Jamie Shiers</dc:creator>
  <cp:lastModifiedBy>Jamie Shiers</cp:lastModifiedBy>
  <cp:revision>12</cp:revision>
  <cp:lastPrinted>2016-05-10T09:25:27Z</cp:lastPrinted>
  <dcterms:created xsi:type="dcterms:W3CDTF">2016-05-10T08:40:49Z</dcterms:created>
  <dcterms:modified xsi:type="dcterms:W3CDTF">2016-05-10T10:52:01Z</dcterms:modified>
</cp:coreProperties>
</file>