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0" r:id="rId2"/>
    <p:sldId id="299" r:id="rId3"/>
    <p:sldId id="298" r:id="rId4"/>
    <p:sldId id="296" r:id="rId5"/>
    <p:sldId id="290" r:id="rId6"/>
    <p:sldId id="287" r:id="rId7"/>
    <p:sldId id="297" r:id="rId8"/>
    <p:sldId id="283" r:id="rId9"/>
    <p:sldId id="289" r:id="rId10"/>
    <p:sldId id="284" r:id="rId11"/>
    <p:sldId id="285" r:id="rId12"/>
    <p:sldId id="288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4" autoAdjust="0"/>
  </p:normalViewPr>
  <p:slideViewPr>
    <p:cSldViewPr snapToGrid="0" snapToObjects="1">
      <p:cViewPr varScale="1">
        <p:scale>
          <a:sx n="80" d="100"/>
          <a:sy n="80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869"/>
          <c:y val="0.044354"/>
          <c:w val="0.89131"/>
          <c:h val="0.7128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analysis</c:v>
                </c:pt>
              </c:strCache>
            </c:strRef>
          </c:tx>
          <c:spPr>
            <a:ln w="25400" cap="flat">
              <a:solidFill>
                <a:srgbClr val="51A7F9"/>
              </a:solidFill>
              <a:prstDash val="solid"/>
              <a:miter lim="400000"/>
            </a:ln>
            <a:effectLst/>
          </c:spPr>
          <c:marker>
            <c:symbol val="circle"/>
            <c:size val="2"/>
            <c:spPr>
              <a:solidFill>
                <a:srgbClr val="FFFFFF"/>
              </a:solidFill>
              <a:ln w="25400" cap="flat">
                <a:solidFill>
                  <a:srgbClr val="51A7F9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Sheet1!$A$2:$A$75</c:f>
              <c:strCache>
                <c:ptCount val="74"/>
                <c:pt idx="0">
                  <c:v>29 Dec 2014</c:v>
                </c:pt>
                <c:pt idx="1">
                  <c:v>05 Jan 2015</c:v>
                </c:pt>
                <c:pt idx="2">
                  <c:v>12 Jan 2015</c:v>
                </c:pt>
                <c:pt idx="3">
                  <c:v>19 Jan 2015</c:v>
                </c:pt>
                <c:pt idx="4">
                  <c:v>26 Jan 2015</c:v>
                </c:pt>
                <c:pt idx="5">
                  <c:v>02 Feb 2015</c:v>
                </c:pt>
                <c:pt idx="6">
                  <c:v>09 Feb 2015</c:v>
                </c:pt>
                <c:pt idx="7">
                  <c:v>16 Feb 2015</c:v>
                </c:pt>
                <c:pt idx="8">
                  <c:v>23 Feb 2015</c:v>
                </c:pt>
                <c:pt idx="9">
                  <c:v>02 Mar 2015</c:v>
                </c:pt>
                <c:pt idx="10">
                  <c:v>09 Mar 2015</c:v>
                </c:pt>
                <c:pt idx="11">
                  <c:v>16 Mar 2015</c:v>
                </c:pt>
                <c:pt idx="12">
                  <c:v>23 Mar 2015</c:v>
                </c:pt>
                <c:pt idx="13">
                  <c:v>30 Mar 2015</c:v>
                </c:pt>
                <c:pt idx="14">
                  <c:v>06 Apr 2015</c:v>
                </c:pt>
                <c:pt idx="15">
                  <c:v>13 Apr 2015</c:v>
                </c:pt>
                <c:pt idx="16">
                  <c:v>20 Apr 2015</c:v>
                </c:pt>
                <c:pt idx="17">
                  <c:v>27 Apr 2015</c:v>
                </c:pt>
                <c:pt idx="18">
                  <c:v>04 May 2015</c:v>
                </c:pt>
                <c:pt idx="19">
                  <c:v>11 May 2015</c:v>
                </c:pt>
                <c:pt idx="20">
                  <c:v>18 May 2015</c:v>
                </c:pt>
                <c:pt idx="21">
                  <c:v>25 May 2015</c:v>
                </c:pt>
                <c:pt idx="22">
                  <c:v>01 Jun 2015</c:v>
                </c:pt>
                <c:pt idx="23">
                  <c:v>08 Jun 2015</c:v>
                </c:pt>
                <c:pt idx="24">
                  <c:v>15 Jun 2015</c:v>
                </c:pt>
                <c:pt idx="25">
                  <c:v>22 Jun 2015</c:v>
                </c:pt>
                <c:pt idx="26">
                  <c:v>29 Jun 2015</c:v>
                </c:pt>
                <c:pt idx="27">
                  <c:v>06 Jul 2015</c:v>
                </c:pt>
                <c:pt idx="28">
                  <c:v>13 Jul 2015</c:v>
                </c:pt>
                <c:pt idx="29">
                  <c:v>20 Jul 2015</c:v>
                </c:pt>
                <c:pt idx="30">
                  <c:v>27 Jul 2015</c:v>
                </c:pt>
                <c:pt idx="31">
                  <c:v>03 Aug 2015</c:v>
                </c:pt>
                <c:pt idx="32">
                  <c:v>10 Aug 2015</c:v>
                </c:pt>
                <c:pt idx="33">
                  <c:v>17 Aug 2015</c:v>
                </c:pt>
                <c:pt idx="34">
                  <c:v>24 Aug 2015</c:v>
                </c:pt>
                <c:pt idx="35">
                  <c:v>31 Aug 2015</c:v>
                </c:pt>
                <c:pt idx="36">
                  <c:v>07 Sep 2015</c:v>
                </c:pt>
                <c:pt idx="37">
                  <c:v>14 Sep 2015</c:v>
                </c:pt>
                <c:pt idx="38">
                  <c:v>21 Sep 2015</c:v>
                </c:pt>
                <c:pt idx="39">
                  <c:v>28 Sep 2015</c:v>
                </c:pt>
                <c:pt idx="40">
                  <c:v>05 Oct 2015</c:v>
                </c:pt>
                <c:pt idx="41">
                  <c:v>12 Oct 2015</c:v>
                </c:pt>
                <c:pt idx="42">
                  <c:v>19 Oct 2015</c:v>
                </c:pt>
                <c:pt idx="43">
                  <c:v>26 Oct 2015</c:v>
                </c:pt>
                <c:pt idx="44">
                  <c:v>02 Nov 2015</c:v>
                </c:pt>
                <c:pt idx="45">
                  <c:v>09 Nov 2015</c:v>
                </c:pt>
                <c:pt idx="46">
                  <c:v>16 Nov 2015</c:v>
                </c:pt>
                <c:pt idx="47">
                  <c:v>23 Nov 2015</c:v>
                </c:pt>
                <c:pt idx="48">
                  <c:v>30 Nov 2015</c:v>
                </c:pt>
                <c:pt idx="49">
                  <c:v>07 Dec 2015</c:v>
                </c:pt>
                <c:pt idx="50">
                  <c:v>14 Dec 2015</c:v>
                </c:pt>
                <c:pt idx="51">
                  <c:v>21 Dec 2015</c:v>
                </c:pt>
                <c:pt idx="52">
                  <c:v>28 Dec 2015</c:v>
                </c:pt>
                <c:pt idx="53">
                  <c:v>28 Dec 2015</c:v>
                </c:pt>
                <c:pt idx="54">
                  <c:v>04 Jan 2016</c:v>
                </c:pt>
                <c:pt idx="55">
                  <c:v>11 Jan 2016</c:v>
                </c:pt>
                <c:pt idx="56">
                  <c:v>18 Jan 2016</c:v>
                </c:pt>
                <c:pt idx="57">
                  <c:v>25 Jan 2016</c:v>
                </c:pt>
                <c:pt idx="58">
                  <c:v>01 Feb 2016</c:v>
                </c:pt>
                <c:pt idx="59">
                  <c:v>08 Feb 2016</c:v>
                </c:pt>
                <c:pt idx="60">
                  <c:v>15 Feb 2016</c:v>
                </c:pt>
                <c:pt idx="61">
                  <c:v>22 Feb 2016</c:v>
                </c:pt>
                <c:pt idx="62">
                  <c:v>29 Feb 2016</c:v>
                </c:pt>
                <c:pt idx="63">
                  <c:v>07 Mar 2016</c:v>
                </c:pt>
                <c:pt idx="64">
                  <c:v>14 Mar 2016</c:v>
                </c:pt>
                <c:pt idx="65">
                  <c:v>21 Mar 2016</c:v>
                </c:pt>
                <c:pt idx="66">
                  <c:v>28 Mar 2016</c:v>
                </c:pt>
                <c:pt idx="67">
                  <c:v>04 Apr 2016</c:v>
                </c:pt>
                <c:pt idx="68">
                  <c:v>11 Apr 2016</c:v>
                </c:pt>
                <c:pt idx="69">
                  <c:v>18 Apr 2016</c:v>
                </c:pt>
                <c:pt idx="70">
                  <c:v>25 Apr 2016</c:v>
                </c:pt>
                <c:pt idx="71">
                  <c:v>02 May 2016</c:v>
                </c:pt>
                <c:pt idx="72">
                  <c:v>09 May 2016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3"/>
                <c:pt idx="0">
                  <c:v>459345.0</c:v>
                </c:pt>
                <c:pt idx="1">
                  <c:v>780935.0</c:v>
                </c:pt>
                <c:pt idx="2">
                  <c:v>971415.0</c:v>
                </c:pt>
                <c:pt idx="3">
                  <c:v>1.174648E6</c:v>
                </c:pt>
                <c:pt idx="4">
                  <c:v>1.03617E6</c:v>
                </c:pt>
                <c:pt idx="5">
                  <c:v>1.486663E6</c:v>
                </c:pt>
                <c:pt idx="6">
                  <c:v>1.217655E6</c:v>
                </c:pt>
                <c:pt idx="7">
                  <c:v>879539.0</c:v>
                </c:pt>
                <c:pt idx="8">
                  <c:v>1.264036E6</c:v>
                </c:pt>
                <c:pt idx="9">
                  <c:v>1.267781E6</c:v>
                </c:pt>
                <c:pt idx="10">
                  <c:v>1.176806E6</c:v>
                </c:pt>
                <c:pt idx="11">
                  <c:v>1.177851E6</c:v>
                </c:pt>
                <c:pt idx="12">
                  <c:v>890970.0</c:v>
                </c:pt>
                <c:pt idx="13">
                  <c:v>769028.0</c:v>
                </c:pt>
                <c:pt idx="14">
                  <c:v>1.048672E6</c:v>
                </c:pt>
                <c:pt idx="15">
                  <c:v>1.059051E6</c:v>
                </c:pt>
                <c:pt idx="16">
                  <c:v>983139.0</c:v>
                </c:pt>
                <c:pt idx="17">
                  <c:v>1.325151E6</c:v>
                </c:pt>
                <c:pt idx="18">
                  <c:v>1.363883E6</c:v>
                </c:pt>
                <c:pt idx="19">
                  <c:v>1.125691E6</c:v>
                </c:pt>
                <c:pt idx="20">
                  <c:v>1.245125E6</c:v>
                </c:pt>
                <c:pt idx="21">
                  <c:v>1.084272E6</c:v>
                </c:pt>
                <c:pt idx="22">
                  <c:v>1.017813E6</c:v>
                </c:pt>
                <c:pt idx="23">
                  <c:v>1.03774E6</c:v>
                </c:pt>
                <c:pt idx="24">
                  <c:v>1.383864E6</c:v>
                </c:pt>
                <c:pt idx="25">
                  <c:v>1.00989E6</c:v>
                </c:pt>
                <c:pt idx="26">
                  <c:v>1.177157E6</c:v>
                </c:pt>
                <c:pt idx="27">
                  <c:v>1.281062E6</c:v>
                </c:pt>
                <c:pt idx="28">
                  <c:v>1.29248E6</c:v>
                </c:pt>
                <c:pt idx="29">
                  <c:v>1.407955E6</c:v>
                </c:pt>
                <c:pt idx="30">
                  <c:v>1.204394E6</c:v>
                </c:pt>
                <c:pt idx="31">
                  <c:v>1.469751E6</c:v>
                </c:pt>
                <c:pt idx="32">
                  <c:v>1.441059E6</c:v>
                </c:pt>
                <c:pt idx="33">
                  <c:v>1.361236E6</c:v>
                </c:pt>
                <c:pt idx="34">
                  <c:v>999468.0</c:v>
                </c:pt>
                <c:pt idx="35">
                  <c:v>1.631698E6</c:v>
                </c:pt>
                <c:pt idx="36">
                  <c:v>1.175019E6</c:v>
                </c:pt>
                <c:pt idx="37">
                  <c:v>1.576191E6</c:v>
                </c:pt>
                <c:pt idx="38">
                  <c:v>1.187474E6</c:v>
                </c:pt>
                <c:pt idx="39">
                  <c:v>1.283159E6</c:v>
                </c:pt>
                <c:pt idx="40">
                  <c:v>1.893039E6</c:v>
                </c:pt>
                <c:pt idx="41">
                  <c:v>1.69014E6</c:v>
                </c:pt>
                <c:pt idx="42">
                  <c:v>2.101022E6</c:v>
                </c:pt>
                <c:pt idx="43">
                  <c:v>1.532378E6</c:v>
                </c:pt>
                <c:pt idx="44">
                  <c:v>2.477185E6</c:v>
                </c:pt>
                <c:pt idx="45">
                  <c:v>1.767107E6</c:v>
                </c:pt>
                <c:pt idx="46">
                  <c:v>2.340513E6</c:v>
                </c:pt>
                <c:pt idx="47">
                  <c:v>2.061944E6</c:v>
                </c:pt>
                <c:pt idx="48">
                  <c:v>2.250894E6</c:v>
                </c:pt>
                <c:pt idx="49">
                  <c:v>2.191148E6</c:v>
                </c:pt>
                <c:pt idx="50">
                  <c:v>1.519501E6</c:v>
                </c:pt>
                <c:pt idx="51">
                  <c:v>547320.0</c:v>
                </c:pt>
                <c:pt idx="52">
                  <c:v>434152.0</c:v>
                </c:pt>
                <c:pt idx="53">
                  <c:v>227040.0</c:v>
                </c:pt>
                <c:pt idx="54">
                  <c:v>771890.0</c:v>
                </c:pt>
                <c:pt idx="55">
                  <c:v>947129.0</c:v>
                </c:pt>
                <c:pt idx="56">
                  <c:v>1.419414E6</c:v>
                </c:pt>
                <c:pt idx="57">
                  <c:v>2.279288E6</c:v>
                </c:pt>
                <c:pt idx="58">
                  <c:v>2.13162E6</c:v>
                </c:pt>
                <c:pt idx="59">
                  <c:v>2.095478E6</c:v>
                </c:pt>
                <c:pt idx="60">
                  <c:v>2.390212E6</c:v>
                </c:pt>
                <c:pt idx="61">
                  <c:v>2.396994E6</c:v>
                </c:pt>
                <c:pt idx="62">
                  <c:v>2.725223E6</c:v>
                </c:pt>
                <c:pt idx="63">
                  <c:v>2.650113E6</c:v>
                </c:pt>
                <c:pt idx="64">
                  <c:v>2.885702E6</c:v>
                </c:pt>
                <c:pt idx="65">
                  <c:v>2.25871E6</c:v>
                </c:pt>
                <c:pt idx="66">
                  <c:v>1.940945E6</c:v>
                </c:pt>
                <c:pt idx="67">
                  <c:v>1.581449E6</c:v>
                </c:pt>
                <c:pt idx="68">
                  <c:v>1.303516E6</c:v>
                </c:pt>
                <c:pt idx="69">
                  <c:v>1.939845E6</c:v>
                </c:pt>
                <c:pt idx="70">
                  <c:v>2.15179E6</c:v>
                </c:pt>
                <c:pt idx="71">
                  <c:v>1.639434E6</c:v>
                </c:pt>
                <c:pt idx="72">
                  <c:v>1.463885E6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all</c:v>
                </c:pt>
              </c:strCache>
            </c:strRef>
          </c:tx>
          <c:spPr>
            <a:ln w="25400" cap="flat">
              <a:solidFill>
                <a:srgbClr val="70BF41"/>
              </a:solidFill>
              <a:prstDash val="solid"/>
              <a:miter lim="400000"/>
            </a:ln>
            <a:effectLst/>
          </c:spPr>
          <c:marker>
            <c:symbol val="circle"/>
            <c:size val="2"/>
            <c:spPr>
              <a:solidFill>
                <a:srgbClr val="FFFFFF"/>
              </a:solidFill>
              <a:ln w="25400" cap="flat">
                <a:solidFill>
                  <a:srgbClr val="70BF41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Sheet1!$A$2:$A$75</c:f>
              <c:strCache>
                <c:ptCount val="74"/>
                <c:pt idx="0">
                  <c:v>29 Dec 2014</c:v>
                </c:pt>
                <c:pt idx="1">
                  <c:v>05 Jan 2015</c:v>
                </c:pt>
                <c:pt idx="2">
                  <c:v>12 Jan 2015</c:v>
                </c:pt>
                <c:pt idx="3">
                  <c:v>19 Jan 2015</c:v>
                </c:pt>
                <c:pt idx="4">
                  <c:v>26 Jan 2015</c:v>
                </c:pt>
                <c:pt idx="5">
                  <c:v>02 Feb 2015</c:v>
                </c:pt>
                <c:pt idx="6">
                  <c:v>09 Feb 2015</c:v>
                </c:pt>
                <c:pt idx="7">
                  <c:v>16 Feb 2015</c:v>
                </c:pt>
                <c:pt idx="8">
                  <c:v>23 Feb 2015</c:v>
                </c:pt>
                <c:pt idx="9">
                  <c:v>02 Mar 2015</c:v>
                </c:pt>
                <c:pt idx="10">
                  <c:v>09 Mar 2015</c:v>
                </c:pt>
                <c:pt idx="11">
                  <c:v>16 Mar 2015</c:v>
                </c:pt>
                <c:pt idx="12">
                  <c:v>23 Mar 2015</c:v>
                </c:pt>
                <c:pt idx="13">
                  <c:v>30 Mar 2015</c:v>
                </c:pt>
                <c:pt idx="14">
                  <c:v>06 Apr 2015</c:v>
                </c:pt>
                <c:pt idx="15">
                  <c:v>13 Apr 2015</c:v>
                </c:pt>
                <c:pt idx="16">
                  <c:v>20 Apr 2015</c:v>
                </c:pt>
                <c:pt idx="17">
                  <c:v>27 Apr 2015</c:v>
                </c:pt>
                <c:pt idx="18">
                  <c:v>04 May 2015</c:v>
                </c:pt>
                <c:pt idx="19">
                  <c:v>11 May 2015</c:v>
                </c:pt>
                <c:pt idx="20">
                  <c:v>18 May 2015</c:v>
                </c:pt>
                <c:pt idx="21">
                  <c:v>25 May 2015</c:v>
                </c:pt>
                <c:pt idx="22">
                  <c:v>01 Jun 2015</c:v>
                </c:pt>
                <c:pt idx="23">
                  <c:v>08 Jun 2015</c:v>
                </c:pt>
                <c:pt idx="24">
                  <c:v>15 Jun 2015</c:v>
                </c:pt>
                <c:pt idx="25">
                  <c:v>22 Jun 2015</c:v>
                </c:pt>
                <c:pt idx="26">
                  <c:v>29 Jun 2015</c:v>
                </c:pt>
                <c:pt idx="27">
                  <c:v>06 Jul 2015</c:v>
                </c:pt>
                <c:pt idx="28">
                  <c:v>13 Jul 2015</c:v>
                </c:pt>
                <c:pt idx="29">
                  <c:v>20 Jul 2015</c:v>
                </c:pt>
                <c:pt idx="30">
                  <c:v>27 Jul 2015</c:v>
                </c:pt>
                <c:pt idx="31">
                  <c:v>03 Aug 2015</c:v>
                </c:pt>
                <c:pt idx="32">
                  <c:v>10 Aug 2015</c:v>
                </c:pt>
                <c:pt idx="33">
                  <c:v>17 Aug 2015</c:v>
                </c:pt>
                <c:pt idx="34">
                  <c:v>24 Aug 2015</c:v>
                </c:pt>
                <c:pt idx="35">
                  <c:v>31 Aug 2015</c:v>
                </c:pt>
                <c:pt idx="36">
                  <c:v>07 Sep 2015</c:v>
                </c:pt>
                <c:pt idx="37">
                  <c:v>14 Sep 2015</c:v>
                </c:pt>
                <c:pt idx="38">
                  <c:v>21 Sep 2015</c:v>
                </c:pt>
                <c:pt idx="39">
                  <c:v>28 Sep 2015</c:v>
                </c:pt>
                <c:pt idx="40">
                  <c:v>05 Oct 2015</c:v>
                </c:pt>
                <c:pt idx="41">
                  <c:v>12 Oct 2015</c:v>
                </c:pt>
                <c:pt idx="42">
                  <c:v>19 Oct 2015</c:v>
                </c:pt>
                <c:pt idx="43">
                  <c:v>26 Oct 2015</c:v>
                </c:pt>
                <c:pt idx="44">
                  <c:v>02 Nov 2015</c:v>
                </c:pt>
                <c:pt idx="45">
                  <c:v>09 Nov 2015</c:v>
                </c:pt>
                <c:pt idx="46">
                  <c:v>16 Nov 2015</c:v>
                </c:pt>
                <c:pt idx="47">
                  <c:v>23 Nov 2015</c:v>
                </c:pt>
                <c:pt idx="48">
                  <c:v>30 Nov 2015</c:v>
                </c:pt>
                <c:pt idx="49">
                  <c:v>07 Dec 2015</c:v>
                </c:pt>
                <c:pt idx="50">
                  <c:v>14 Dec 2015</c:v>
                </c:pt>
                <c:pt idx="51">
                  <c:v>21 Dec 2015</c:v>
                </c:pt>
                <c:pt idx="52">
                  <c:v>28 Dec 2015</c:v>
                </c:pt>
                <c:pt idx="53">
                  <c:v>28 Dec 2015</c:v>
                </c:pt>
                <c:pt idx="54">
                  <c:v>04 Jan 2016</c:v>
                </c:pt>
                <c:pt idx="55">
                  <c:v>11 Jan 2016</c:v>
                </c:pt>
                <c:pt idx="56">
                  <c:v>18 Jan 2016</c:v>
                </c:pt>
                <c:pt idx="57">
                  <c:v>25 Jan 2016</c:v>
                </c:pt>
                <c:pt idx="58">
                  <c:v>01 Feb 2016</c:v>
                </c:pt>
                <c:pt idx="59">
                  <c:v>08 Feb 2016</c:v>
                </c:pt>
                <c:pt idx="60">
                  <c:v>15 Feb 2016</c:v>
                </c:pt>
                <c:pt idx="61">
                  <c:v>22 Feb 2016</c:v>
                </c:pt>
                <c:pt idx="62">
                  <c:v>29 Feb 2016</c:v>
                </c:pt>
                <c:pt idx="63">
                  <c:v>07 Mar 2016</c:v>
                </c:pt>
                <c:pt idx="64">
                  <c:v>14 Mar 2016</c:v>
                </c:pt>
                <c:pt idx="65">
                  <c:v>21 Mar 2016</c:v>
                </c:pt>
                <c:pt idx="66">
                  <c:v>28 Mar 2016</c:v>
                </c:pt>
                <c:pt idx="67">
                  <c:v>04 Apr 2016</c:v>
                </c:pt>
                <c:pt idx="68">
                  <c:v>11 Apr 2016</c:v>
                </c:pt>
                <c:pt idx="69">
                  <c:v>18 Apr 2016</c:v>
                </c:pt>
                <c:pt idx="70">
                  <c:v>25 Apr 2016</c:v>
                </c:pt>
                <c:pt idx="71">
                  <c:v>02 May 2016</c:v>
                </c:pt>
                <c:pt idx="72">
                  <c:v>09 May 2016</c:v>
                </c:pt>
              </c:strCache>
            </c:strRef>
          </c:cat>
          <c:val>
            <c:numRef>
              <c:f>Sheet1!$C$2:$C$75</c:f>
              <c:numCache>
                <c:formatCode>General</c:formatCode>
                <c:ptCount val="73"/>
                <c:pt idx="0">
                  <c:v>589267.0</c:v>
                </c:pt>
                <c:pt idx="1">
                  <c:v>1.11288E6</c:v>
                </c:pt>
                <c:pt idx="2">
                  <c:v>1.775742E6</c:v>
                </c:pt>
                <c:pt idx="3">
                  <c:v>3.243988E6</c:v>
                </c:pt>
                <c:pt idx="4">
                  <c:v>1.512934E6</c:v>
                </c:pt>
                <c:pt idx="5">
                  <c:v>3.880652E6</c:v>
                </c:pt>
                <c:pt idx="6">
                  <c:v>4.562437E6</c:v>
                </c:pt>
                <c:pt idx="7">
                  <c:v>2.497309E6</c:v>
                </c:pt>
                <c:pt idx="8">
                  <c:v>1.995991E6</c:v>
                </c:pt>
                <c:pt idx="9">
                  <c:v>1.643498E6</c:v>
                </c:pt>
                <c:pt idx="10">
                  <c:v>1.588943E6</c:v>
                </c:pt>
                <c:pt idx="11">
                  <c:v>3.105596E6</c:v>
                </c:pt>
                <c:pt idx="12">
                  <c:v>2.168669E6</c:v>
                </c:pt>
                <c:pt idx="13">
                  <c:v>1.280002E6</c:v>
                </c:pt>
                <c:pt idx="14">
                  <c:v>1.890873E6</c:v>
                </c:pt>
                <c:pt idx="15">
                  <c:v>2.012904E6</c:v>
                </c:pt>
                <c:pt idx="16">
                  <c:v>1.394377E6</c:v>
                </c:pt>
                <c:pt idx="17">
                  <c:v>2.651218E6</c:v>
                </c:pt>
                <c:pt idx="18">
                  <c:v>2.118675E6</c:v>
                </c:pt>
                <c:pt idx="19">
                  <c:v>2.020343E6</c:v>
                </c:pt>
                <c:pt idx="20">
                  <c:v>2.667753E6</c:v>
                </c:pt>
                <c:pt idx="21">
                  <c:v>2.677994E6</c:v>
                </c:pt>
                <c:pt idx="22">
                  <c:v>2.997983E6</c:v>
                </c:pt>
                <c:pt idx="23">
                  <c:v>2.96707E6</c:v>
                </c:pt>
                <c:pt idx="24">
                  <c:v>3.12697E6</c:v>
                </c:pt>
                <c:pt idx="25">
                  <c:v>2.17823E6</c:v>
                </c:pt>
                <c:pt idx="26">
                  <c:v>3.070043E6</c:v>
                </c:pt>
                <c:pt idx="27">
                  <c:v>3.38761E6</c:v>
                </c:pt>
                <c:pt idx="28">
                  <c:v>3.416762E6</c:v>
                </c:pt>
                <c:pt idx="29">
                  <c:v>2.981464E6</c:v>
                </c:pt>
                <c:pt idx="30">
                  <c:v>2.033233E6</c:v>
                </c:pt>
                <c:pt idx="31">
                  <c:v>2.481268E6</c:v>
                </c:pt>
                <c:pt idx="32">
                  <c:v>2.29964E6</c:v>
                </c:pt>
                <c:pt idx="33">
                  <c:v>2.333367E6</c:v>
                </c:pt>
                <c:pt idx="34">
                  <c:v>2.577374E6</c:v>
                </c:pt>
                <c:pt idx="35">
                  <c:v>3.728825E6</c:v>
                </c:pt>
                <c:pt idx="36">
                  <c:v>3.12157E6</c:v>
                </c:pt>
                <c:pt idx="37">
                  <c:v>2.929005E6</c:v>
                </c:pt>
                <c:pt idx="38">
                  <c:v>2.835509E6</c:v>
                </c:pt>
                <c:pt idx="39">
                  <c:v>2.305421E6</c:v>
                </c:pt>
                <c:pt idx="40">
                  <c:v>3.854479E6</c:v>
                </c:pt>
                <c:pt idx="41">
                  <c:v>4.965693E6</c:v>
                </c:pt>
                <c:pt idx="42">
                  <c:v>4.76468E6</c:v>
                </c:pt>
                <c:pt idx="43">
                  <c:v>3.327589E6</c:v>
                </c:pt>
                <c:pt idx="44">
                  <c:v>5.419203E6</c:v>
                </c:pt>
                <c:pt idx="45">
                  <c:v>4.253457E6</c:v>
                </c:pt>
                <c:pt idx="46">
                  <c:v>4.722066E6</c:v>
                </c:pt>
                <c:pt idx="47">
                  <c:v>4.720979E6</c:v>
                </c:pt>
                <c:pt idx="48">
                  <c:v>4.19359E6</c:v>
                </c:pt>
                <c:pt idx="49">
                  <c:v>5.089963E6</c:v>
                </c:pt>
                <c:pt idx="50">
                  <c:v>4.917446E6</c:v>
                </c:pt>
                <c:pt idx="51">
                  <c:v>3.95955E6</c:v>
                </c:pt>
                <c:pt idx="52">
                  <c:v>2.616923E6</c:v>
                </c:pt>
                <c:pt idx="53">
                  <c:v>1.264404E6</c:v>
                </c:pt>
                <c:pt idx="54">
                  <c:v>3.414457E6</c:v>
                </c:pt>
                <c:pt idx="55">
                  <c:v>4.421605E6</c:v>
                </c:pt>
                <c:pt idx="56">
                  <c:v>4.918067E6</c:v>
                </c:pt>
                <c:pt idx="57">
                  <c:v>4.639532E6</c:v>
                </c:pt>
                <c:pt idx="58">
                  <c:v>4.950024E6</c:v>
                </c:pt>
                <c:pt idx="59">
                  <c:v>4.899242E6</c:v>
                </c:pt>
                <c:pt idx="60">
                  <c:v>4.871732E6</c:v>
                </c:pt>
                <c:pt idx="61">
                  <c:v>3.563258E6</c:v>
                </c:pt>
                <c:pt idx="62">
                  <c:v>3.662975E6</c:v>
                </c:pt>
                <c:pt idx="63">
                  <c:v>3.537127E6</c:v>
                </c:pt>
                <c:pt idx="64">
                  <c:v>3.879799E6</c:v>
                </c:pt>
                <c:pt idx="65">
                  <c:v>4.093265E6</c:v>
                </c:pt>
                <c:pt idx="66">
                  <c:v>3.492335E6</c:v>
                </c:pt>
                <c:pt idx="67">
                  <c:v>3.452595E6</c:v>
                </c:pt>
                <c:pt idx="68">
                  <c:v>3.274756E6</c:v>
                </c:pt>
                <c:pt idx="69">
                  <c:v>4.011783E6</c:v>
                </c:pt>
                <c:pt idx="70">
                  <c:v>3.463022E6</c:v>
                </c:pt>
                <c:pt idx="71">
                  <c:v>3.171539E6</c:v>
                </c:pt>
                <c:pt idx="72">
                  <c:v>2.710682E6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9265816"/>
        <c:axId val="-2093587752"/>
      </c:lineChart>
      <c:catAx>
        <c:axId val="-2099265816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-5400000"/>
          <a:lstStyle/>
          <a:p>
            <a:pPr lvl="0">
              <a:defRPr sz="1000" b="0" i="0" u="none" strike="noStrike">
                <a:solidFill>
                  <a:srgbClr val="000000"/>
                </a:solidFill>
                <a:effectLst/>
                <a:latin typeface="Helvetica"/>
              </a:defRPr>
            </a:pPr>
            <a:endParaRPr lang="en-US"/>
          </a:p>
        </c:txPr>
        <c:crossAx val="-2093587752"/>
        <c:crosses val="autoZero"/>
        <c:auto val="1"/>
        <c:lblAlgn val="ctr"/>
        <c:lblOffset val="100"/>
        <c:noMultiLvlLbl val="1"/>
      </c:catAx>
      <c:valAx>
        <c:axId val="-2093587752"/>
        <c:scaling>
          <c:orientation val="minMax"/>
        </c:scaling>
        <c:delete val="0"/>
        <c:axPos val="l"/>
        <c:majorGridlines>
          <c:spPr>
            <a:ln w="3175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>
                <a:solidFill>
                  <a:srgbClr val="000000"/>
                </a:solidFill>
                <a:effectLst/>
                <a:latin typeface="Helvetica"/>
              </a:defRPr>
            </a:pPr>
            <a:endParaRPr lang="en-US"/>
          </a:p>
        </c:txPr>
        <c:crossAx val="-2099265816"/>
        <c:crosses val="autoZero"/>
        <c:crossBetween val="midCat"/>
        <c:majorUnit val="1.0E6"/>
        <c:minorUnit val="500000.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249508"/>
          <c:y val="0.0839363"/>
          <c:w val="0.218656"/>
          <c:h val="0.1381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000000"/>
              </a:solidFill>
              <a:effectLst/>
              <a:latin typeface="Helvetica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84EE-886B-5841-B6AD-6262A24C1107}" type="datetimeFigureOut">
              <a:rPr lang="en-US" smtClean="0"/>
              <a:t>5/24/16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0B816-DFFC-4842-AFE9-BABD8FAE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55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34211-3A55-AE4A-B1BB-3107158542D9}" type="datetimeFigureOut">
              <a:rPr lang="en-US" smtClean="0"/>
              <a:t>5/24/16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BB924-AFD1-F544-8136-759AE446F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01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A171-B68A-5241-A8AD-48B9E2CC86F1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2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D9D3-CFB8-8D4D-9427-8B07300EB8D7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5E97-A004-494C-B8C3-F7FFA68B4A11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60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1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BF2A-17C3-F646-83AD-A97C95C5C2D9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4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FD32-AB29-B143-AAE0-91D926F3CC61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3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A52FF-2A7A-F146-8440-97BBAF3AAE57}" type="datetime1">
              <a:rPr lang="en-US" smtClean="0"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0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25291-7A14-9C43-94C7-D5DF32ADAD8E}" type="datetime1">
              <a:rPr lang="en-US" smtClean="0"/>
              <a:t>5/24/16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8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A29-209C-3D4F-A550-CDD9B447F72F}" type="datetime1">
              <a:rPr lang="en-US" smtClean="0"/>
              <a:t>5/24/16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C274-D516-184B-88DF-5ECA9D94FAA2}" type="datetime1">
              <a:rPr lang="en-US" smtClean="0"/>
              <a:t>5/24/16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9DDF-6E4C-CF4B-9E61-C1E579C62A26}" type="datetime1">
              <a:rPr lang="en-US" smtClean="0"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8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69D1-EC3B-6747-B667-2E256C3D95E0}" type="datetime1">
              <a:rPr lang="en-US" smtClean="0"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5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79022-908D-2B4E-89A3-13117F55AC16}" type="datetime1">
              <a:rPr lang="en-US" smtClean="0"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8ECDA-817F-1342-9478-5163A0A8D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5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CMS Report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Daniele </a:t>
            </a:r>
            <a:r>
              <a:rPr lang="en-US" dirty="0" err="1" smtClean="0"/>
              <a:t>Bonacorsi</a:t>
            </a:r>
            <a:endParaRPr lang="en-US" dirty="0" smtClean="0"/>
          </a:p>
          <a:p>
            <a:r>
              <a:rPr lang="en-US" dirty="0" smtClean="0"/>
              <a:t>David Lange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7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 towards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50" y="1250950"/>
            <a:ext cx="8528050" cy="40354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Major detector changes planned for 2017</a:t>
            </a:r>
          </a:p>
          <a:p>
            <a:pPr lvl="1"/>
            <a:r>
              <a:rPr lang="en-US" dirty="0" smtClean="0"/>
              <a:t>All new pixel detector including 4</a:t>
            </a:r>
            <a:r>
              <a:rPr lang="en-US" baseline="30000" dirty="0" smtClean="0"/>
              <a:t>th</a:t>
            </a:r>
            <a:r>
              <a:rPr lang="en-US" dirty="0" smtClean="0"/>
              <a:t> layer of pixels</a:t>
            </a:r>
          </a:p>
          <a:p>
            <a:pPr lvl="2"/>
            <a:r>
              <a:rPr lang="en-US" dirty="0" smtClean="0"/>
              <a:t>Especially important as pileup increases as the upgrade addresses both data flow limitations in current detector</a:t>
            </a:r>
          </a:p>
          <a:p>
            <a:pPr lvl="2"/>
            <a:r>
              <a:rPr lang="en-US" dirty="0" smtClean="0"/>
              <a:t>Biggest impact for software is new track seeding capabilities given 4</a:t>
            </a:r>
            <a:r>
              <a:rPr lang="en-US" baseline="30000" dirty="0" smtClean="0"/>
              <a:t>th</a:t>
            </a:r>
            <a:r>
              <a:rPr lang="en-US" dirty="0" smtClean="0"/>
              <a:t> layer</a:t>
            </a:r>
          </a:p>
          <a:p>
            <a:pPr lvl="1"/>
            <a:r>
              <a:rPr lang="en-US" dirty="0" smtClean="0"/>
              <a:t>Upgraded electronics in HCAL </a:t>
            </a:r>
            <a:r>
              <a:rPr lang="en-US" dirty="0" err="1" smtClean="0"/>
              <a:t>endcap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This upgrade was previously planned for LS2 but has been partially moved to the EYETS given aging effects observed during data taking</a:t>
            </a:r>
          </a:p>
          <a:p>
            <a:pPr lvl="2"/>
            <a:r>
              <a:rPr lang="en-US" dirty="0" smtClean="0"/>
              <a:t>Provide TDC capability and effective depth segmentation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510" y="5121191"/>
            <a:ext cx="6801436" cy="1015663"/>
          </a:xfrm>
          <a:prstGeom prst="rect">
            <a:avLst/>
          </a:prstGeom>
          <a:solidFill>
            <a:srgbClr val="FFF2C3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CMS will produce all new detector simulation samples for </a:t>
            </a:r>
            <a:br>
              <a:rPr lang="en-US" sz="2000" dirty="0" smtClean="0"/>
            </a:br>
            <a:r>
              <a:rPr lang="en-US" sz="2000" dirty="0" smtClean="0"/>
              <a:t>2017-2018 data taking.  Major reconstruction software changes </a:t>
            </a:r>
            <a:br>
              <a:rPr lang="en-US" sz="2000" dirty="0" smtClean="0"/>
            </a:br>
            <a:r>
              <a:rPr lang="en-US" sz="2000" dirty="0" smtClean="0"/>
              <a:t>planned </a:t>
            </a:r>
            <a:r>
              <a:rPr lang="en-US" sz="2000" dirty="0" smtClean="0"/>
              <a:t>to be ready for </a:t>
            </a:r>
            <a:r>
              <a:rPr lang="en-US" sz="2000" dirty="0" smtClean="0"/>
              <a:t>production before data taking starts</a:t>
            </a:r>
            <a:endParaRPr lang="en-US" sz="2000" dirty="0"/>
          </a:p>
        </p:txBody>
      </p:sp>
      <p:sp>
        <p:nvSpPr>
          <p:cNvPr id="7" name="Cloud 6"/>
          <p:cNvSpPr/>
          <p:nvPr/>
        </p:nvSpPr>
        <p:spPr>
          <a:xfrm>
            <a:off x="6855746" y="5203783"/>
            <a:ext cx="2498628" cy="1341906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for </a:t>
            </a:r>
            <a:br>
              <a:rPr lang="en-US" dirty="0" smtClean="0"/>
            </a:br>
            <a:r>
              <a:rPr lang="en-US" dirty="0" smtClean="0"/>
              <a:t>HL-LHC TDRs in developed at the same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59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simulation and Geant4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050" y="1311129"/>
            <a:ext cx="8229600" cy="410919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Detector simulation is among the most important CMS software developments for 2016. Primary goals are </a:t>
            </a:r>
            <a:endParaRPr lang="en-US" dirty="0"/>
          </a:p>
          <a:p>
            <a:pPr lvl="1"/>
            <a:r>
              <a:rPr lang="en-US" dirty="0"/>
              <a:t>F</a:t>
            </a:r>
            <a:r>
              <a:rPr lang="en-US" dirty="0" smtClean="0"/>
              <a:t>inal 2017 detectors (Pixel, HCAL)</a:t>
            </a:r>
          </a:p>
          <a:p>
            <a:pPr lvl="1"/>
            <a:r>
              <a:rPr lang="en-US" dirty="0" smtClean="0"/>
              <a:t>TDR version of HL-LHC detectors (primarily tracker, </a:t>
            </a:r>
            <a:r>
              <a:rPr lang="en-US" dirty="0" err="1" smtClean="0"/>
              <a:t>endcap</a:t>
            </a:r>
            <a:r>
              <a:rPr lang="en-US" dirty="0" smtClean="0"/>
              <a:t> calorimeter, </a:t>
            </a:r>
            <a:r>
              <a:rPr lang="en-US" dirty="0" err="1" smtClean="0"/>
              <a:t>muons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Update of Geant4 and physics lists</a:t>
            </a:r>
          </a:p>
          <a:p>
            <a:pPr lvl="2"/>
            <a:r>
              <a:rPr lang="en-US" dirty="0"/>
              <a:t>W</a:t>
            </a:r>
            <a:r>
              <a:rPr lang="en-US" dirty="0" smtClean="0"/>
              <a:t>e see substantial physics changes between simulations done with 10.0, 10.1 and 10.2 </a:t>
            </a:r>
          </a:p>
          <a:p>
            <a:pPr lvl="3"/>
            <a:r>
              <a:rPr lang="en-US" dirty="0" smtClean="0"/>
              <a:t>Has prompted us to revive test beam analysis </a:t>
            </a:r>
          </a:p>
          <a:p>
            <a:pPr lvl="3"/>
            <a:r>
              <a:rPr lang="en-US" dirty="0"/>
              <a:t>D</a:t>
            </a:r>
            <a:r>
              <a:rPr lang="en-US" dirty="0" smtClean="0"/>
              <a:t>iscuss </a:t>
            </a:r>
            <a:r>
              <a:rPr lang="en-US" dirty="0"/>
              <a:t>with the Geant4 </a:t>
            </a:r>
            <a:r>
              <a:rPr lang="en-US" dirty="0" err="1"/>
              <a:t>hadronic</a:t>
            </a:r>
            <a:r>
              <a:rPr lang="en-US" dirty="0"/>
              <a:t> physics group </a:t>
            </a:r>
            <a:r>
              <a:rPr lang="en-US" dirty="0" smtClean="0"/>
              <a:t>underway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55812" y="5296431"/>
            <a:ext cx="6081373" cy="646331"/>
          </a:xfrm>
          <a:prstGeom prst="rect">
            <a:avLst/>
          </a:prstGeom>
          <a:solidFill>
            <a:srgbClr val="FFF2C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 expect all of these effects to converge in the all for MC sample production in time for 2017 running and TDR timelines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3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2016 startup going well. Resource usage is high and is expected to continue given LHC performance</a:t>
            </a:r>
          </a:p>
          <a:p>
            <a:endParaRPr lang="en-US" dirty="0"/>
          </a:p>
          <a:p>
            <a:r>
              <a:rPr lang="en-US" dirty="0" smtClean="0"/>
              <a:t>Lots of new development in parallel: </a:t>
            </a:r>
          </a:p>
          <a:p>
            <a:pPr lvl="1"/>
            <a:r>
              <a:rPr lang="en-US" dirty="0" smtClean="0"/>
              <a:t>Transition to multicore for all workflows</a:t>
            </a:r>
          </a:p>
          <a:p>
            <a:pPr lvl="1"/>
            <a:r>
              <a:rPr lang="en-US" dirty="0" smtClean="0"/>
              <a:t>Exploitation of opportunistic resources</a:t>
            </a:r>
            <a:endParaRPr lang="en-US" dirty="0"/>
          </a:p>
          <a:p>
            <a:pPr lvl="1"/>
            <a:r>
              <a:rPr lang="en-US" dirty="0" smtClean="0"/>
              <a:t>2017 and HL-LHC simulation and reconstruction projects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7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towards efficient use of HLT “cloud” in </a:t>
            </a:r>
            <a:r>
              <a:rPr lang="en-US" dirty="0" err="1" smtClean="0"/>
              <a:t>interfill</a:t>
            </a:r>
            <a:r>
              <a:rPr lang="en-US" dirty="0" smtClean="0"/>
              <a:t> periods continues to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82" y="5814857"/>
            <a:ext cx="8229600" cy="799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Next studies: Improve overall efficiently by pausing VMs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" y="1986818"/>
            <a:ext cx="5137682" cy="3860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504" y="1986818"/>
            <a:ext cx="5950892" cy="3369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456" y="1495833"/>
            <a:ext cx="2212848" cy="38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Cycling tests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57138" y="1617486"/>
            <a:ext cx="292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Load on hypervisors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06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offline/computing management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CMS is now stably operating with 2 </a:t>
            </a:r>
            <a:r>
              <a:rPr lang="en-US" sz="2800" dirty="0" err="1" smtClean="0"/>
              <a:t>offline+computing</a:t>
            </a:r>
            <a:r>
              <a:rPr lang="en-US" sz="2800" dirty="0" smtClean="0"/>
              <a:t> project coordinators</a:t>
            </a:r>
          </a:p>
          <a:p>
            <a:pPr lvl="1"/>
            <a:r>
              <a:rPr lang="en-US" sz="2400" dirty="0" smtClean="0"/>
              <a:t>Each having a 2 year term</a:t>
            </a:r>
          </a:p>
          <a:p>
            <a:pPr lvl="1"/>
            <a:r>
              <a:rPr lang="en-US" sz="2400" dirty="0" smtClean="0"/>
              <a:t>Staggered as to have one coordinator per year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September 1: D. Lange replaced by </a:t>
            </a:r>
            <a:br>
              <a:rPr lang="en-US" sz="2800" dirty="0" smtClean="0"/>
            </a:br>
            <a:r>
              <a:rPr lang="en-US" sz="2800" dirty="0" smtClean="0"/>
              <a:t>Liz Sexton-Kennedy (FNAL)</a:t>
            </a:r>
            <a:endParaRPr lang="en-US" sz="2800" dirty="0"/>
          </a:p>
          <a:p>
            <a:pPr marL="457200" lvl="1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3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usage remains high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65457"/>
            <a:ext cx="8229600" cy="860706"/>
          </a:xfrm>
        </p:spPr>
        <p:txBody>
          <a:bodyPr/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3</a:t>
            </a:fld>
            <a:endParaRPr lang="en-US"/>
          </a:p>
        </p:txBody>
      </p:sp>
      <p:sp>
        <p:nvSpPr>
          <p:cNvPr id="6" name="Shape 301"/>
          <p:cNvSpPr txBox="1">
            <a:spLocks/>
          </p:cNvSpPr>
          <p:nvPr/>
        </p:nvSpPr>
        <p:spPr>
          <a:xfrm>
            <a:off x="147753" y="1706717"/>
            <a:ext cx="4095785" cy="1411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/>
            </a:pPr>
            <a:r>
              <a:rPr lang="en-US" sz="3500" dirty="0" smtClean="0"/>
              <a:t>Global pool running</a:t>
            </a:r>
            <a:br>
              <a:rPr lang="en-US" sz="3500" dirty="0" smtClean="0"/>
            </a:br>
            <a:r>
              <a:rPr lang="en-US" sz="3500" dirty="0" smtClean="0"/>
              <a:t>at ~100k jobs regularly</a:t>
            </a:r>
            <a:endParaRPr lang="en-US" sz="3500" dirty="0"/>
          </a:p>
        </p:txBody>
      </p:sp>
      <p:pic>
        <p:nvPicPr>
          <p:cNvPr id="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297" y="4336266"/>
            <a:ext cx="8862138" cy="195779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304"/>
          <p:cNvSpPr/>
          <p:nvPr/>
        </p:nvSpPr>
        <p:spPr>
          <a:xfrm>
            <a:off x="778319" y="6190987"/>
            <a:ext cx="68418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lang="en-US" dirty="0" smtClean="0"/>
              <a:t>May 1</a:t>
            </a:r>
            <a:endParaRPr sz="2300" dirty="0"/>
          </a:p>
        </p:txBody>
      </p:sp>
      <p:sp>
        <p:nvSpPr>
          <p:cNvPr id="9" name="Shape 305"/>
          <p:cNvSpPr/>
          <p:nvPr/>
        </p:nvSpPr>
        <p:spPr>
          <a:xfrm>
            <a:off x="7493551" y="6149527"/>
            <a:ext cx="76254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 dirty="0"/>
              <a:t>today</a:t>
            </a:r>
          </a:p>
        </p:txBody>
      </p:sp>
      <p:pic>
        <p:nvPicPr>
          <p:cNvPr id="10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67128" y="1360482"/>
            <a:ext cx="4669306" cy="29492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307"/>
          <p:cNvSpPr/>
          <p:nvPr/>
        </p:nvSpPr>
        <p:spPr>
          <a:xfrm>
            <a:off x="6672619" y="2918109"/>
            <a:ext cx="148022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 dirty="0"/>
              <a:t>Production</a:t>
            </a:r>
          </a:p>
        </p:txBody>
      </p:sp>
      <p:sp>
        <p:nvSpPr>
          <p:cNvPr id="12" name="Shape 308"/>
          <p:cNvSpPr/>
          <p:nvPr/>
        </p:nvSpPr>
        <p:spPr>
          <a:xfrm>
            <a:off x="6019800" y="3642012"/>
            <a:ext cx="111113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 dirty="0"/>
              <a:t>Analysis</a:t>
            </a:r>
          </a:p>
        </p:txBody>
      </p:sp>
      <p:sp>
        <p:nvSpPr>
          <p:cNvPr id="13" name="Shape 309"/>
          <p:cNvSpPr/>
          <p:nvPr/>
        </p:nvSpPr>
        <p:spPr>
          <a:xfrm flipV="1">
            <a:off x="1022022" y="4202040"/>
            <a:ext cx="7506355" cy="2092021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Shape 310"/>
          <p:cNvSpPr/>
          <p:nvPr/>
        </p:nvSpPr>
        <p:spPr>
          <a:xfrm flipV="1">
            <a:off x="7898557" y="4113936"/>
            <a:ext cx="1004877" cy="218012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4815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</a:t>
            </a:r>
            <a:r>
              <a:rPr lang="en-US" dirty="0" smtClean="0"/>
              <a:t>analysis at all time high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" y="1554194"/>
            <a:ext cx="8229600" cy="4379246"/>
          </a:xfrm>
        </p:spPr>
        <p:txBody>
          <a:bodyPr>
            <a:normAutofit lnSpcReduction="10000"/>
          </a:bodyPr>
          <a:lstStyle/>
          <a:p>
            <a:pPr lvl="0">
              <a:defRPr sz="1800"/>
            </a:pPr>
            <a:r>
              <a:rPr lang="en-US" sz="2500" dirty="0"/>
              <a:t>Unprecedented levels in 2016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dirty="0"/>
              <a:t># </a:t>
            </a:r>
            <a:r>
              <a:rPr lang="en-US" dirty="0" smtClean="0"/>
              <a:t>of </a:t>
            </a:r>
            <a:r>
              <a:rPr lang="en-US" dirty="0"/>
              <a:t>distinct individuals per week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dirty="0"/>
              <a:t>slots used at all Tier levels</a:t>
            </a:r>
          </a:p>
          <a:p>
            <a:pPr lvl="0">
              <a:defRPr sz="1800"/>
            </a:pPr>
            <a:r>
              <a:rPr lang="en-US" sz="2500" dirty="0"/>
              <a:t>Started with a ramp</a:t>
            </a:r>
            <a:br>
              <a:rPr lang="en-US" sz="2500" dirty="0"/>
            </a:br>
            <a:r>
              <a:rPr lang="en-US" sz="2500" dirty="0"/>
              <a:t>at Run-1 levels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dirty="0"/>
              <a:t>to complete </a:t>
            </a:r>
            <a:r>
              <a:rPr lang="en-US" dirty="0" err="1"/>
              <a:t>Moriond</a:t>
            </a:r>
            <a:r>
              <a:rPr lang="en-US" dirty="0"/>
              <a:t> analyses</a:t>
            </a:r>
          </a:p>
          <a:p>
            <a:pPr lvl="0">
              <a:defRPr sz="1800"/>
            </a:pPr>
            <a:r>
              <a:rPr lang="en-US" sz="2500" dirty="0"/>
              <a:t>Continued to stay high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dirty="0"/>
              <a:t>as samples - on average - started on be available more and more quickly</a:t>
            </a:r>
          </a:p>
          <a:p>
            <a:pPr lvl="0">
              <a:defRPr sz="1800"/>
            </a:pPr>
            <a:r>
              <a:rPr lang="en-US" sz="2500" dirty="0"/>
              <a:t>Bigger load </a:t>
            </a:r>
            <a:r>
              <a:rPr lang="en-US" sz="2500" dirty="0" smtClean="0"/>
              <a:t>continues </a:t>
            </a:r>
            <a:r>
              <a:rPr lang="en-US" sz="2500" dirty="0"/>
              <a:t>to be our best “real-life” test of LS1 (and beyond) improvements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dirty="0"/>
              <a:t>good also as </a:t>
            </a:r>
            <a:r>
              <a:rPr lang="en-US" dirty="0" smtClean="0"/>
              <a:t>we now have collected sufficient data </a:t>
            </a:r>
            <a:r>
              <a:rPr lang="en-US" dirty="0"/>
              <a:t>on </a:t>
            </a:r>
            <a:r>
              <a:rPr lang="en-US" dirty="0" err="1"/>
              <a:t>miniAOD</a:t>
            </a:r>
            <a:r>
              <a:rPr lang="en-US" dirty="0"/>
              <a:t> usage for study later in the year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Chart 332"/>
          <p:cNvGraphicFramePr/>
          <p:nvPr>
            <p:extLst>
              <p:ext uri="{D42A27DB-BD31-4B8C-83A1-F6EECF244321}">
                <p14:modId xmlns:p14="http://schemas.microsoft.com/office/powerpoint/2010/main" val="2368087034"/>
              </p:ext>
            </p:extLst>
          </p:nvPr>
        </p:nvGraphicFramePr>
        <p:xfrm>
          <a:off x="4461414" y="1263246"/>
          <a:ext cx="4558687" cy="2415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5816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Tier-0 operations for 2016 run going well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9921" y="1579172"/>
            <a:ext cx="6065507" cy="284901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2016 Tier-0 software and CMSSW software version deployed and running smoothly</a:t>
            </a:r>
          </a:p>
          <a:p>
            <a:pPr lvl="1"/>
            <a:r>
              <a:rPr lang="en-US" dirty="0" smtClean="0"/>
              <a:t>Major changes in both areas are already complete</a:t>
            </a:r>
          </a:p>
          <a:p>
            <a:r>
              <a:rPr lang="en-US" dirty="0" smtClean="0"/>
              <a:t>New monitoring in place and regularly used by experts and shifters</a:t>
            </a:r>
          </a:p>
          <a:p>
            <a:r>
              <a:rPr lang="en-US" dirty="0" smtClean="0"/>
              <a:t>Starting preparation work for p-</a:t>
            </a:r>
            <a:r>
              <a:rPr lang="en-US" dirty="0" err="1" smtClean="0"/>
              <a:t>Pb</a:t>
            </a:r>
            <a:r>
              <a:rPr lang="en-US" dirty="0" smtClean="0"/>
              <a:t> run for Heavy Ion program. We will (again) rely on very good throughput into EOS from P5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6-05-23 at 5.14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3418"/>
            <a:ext cx="9144000" cy="1395554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146532" y="3877172"/>
            <a:ext cx="2474761" cy="716325"/>
          </a:xfrm>
          <a:prstGeom prst="wedgeEllipseCallout">
            <a:avLst>
              <a:gd name="adj1" fmla="val -43201"/>
              <a:gd name="adj2" fmla="val 11021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# of jobs </a:t>
            </a:r>
            <a:br>
              <a:rPr lang="en-US" dirty="0"/>
            </a:br>
            <a:r>
              <a:rPr lang="en-US" dirty="0"/>
              <a:t>(mostly 4 core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7" descr="int_lumi_per_day_cumulative_pp_20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22520"/>
            <a:ext cx="3126140" cy="234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6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Tier-2 pilots transitioned to multicore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4472"/>
            <a:ext cx="8229600" cy="489664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Campaign undertaken during February and March to have multicore pilots deployed across CMS Tier-2s for MC production which started in April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Now in good shape for deploying multicore MC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Tier-1 and Tier-2 resources ready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CMSSW software for 2016 ready</a:t>
            </a:r>
          </a:p>
          <a:p>
            <a:pPr lvl="1"/>
            <a:r>
              <a:rPr lang="en-US" dirty="0" smtClean="0"/>
              <a:t>We are in the process of deploying changes in CMS submission infrastructure to match # of cores to request  to available cores   </a:t>
            </a:r>
          </a:p>
          <a:p>
            <a:pPr lvl="2"/>
            <a:r>
              <a:rPr lang="en-US" dirty="0" smtClean="0"/>
              <a:t>We anticipate to always have resources with a variable set of available cores (e.g., opportunistic resources with </a:t>
            </a:r>
            <a:r>
              <a:rPr lang="en-US" dirty="0" err="1" smtClean="0"/>
              <a:t>Ncore</a:t>
            </a:r>
            <a:r>
              <a:rPr lang="en-US" dirty="0" smtClean="0"/>
              <a:t>=1)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Screen Shot 2016-05-18 at 4.00.4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r="10489"/>
          <a:stretch/>
        </p:blipFill>
        <p:spPr>
          <a:xfrm>
            <a:off x="395731" y="2353090"/>
            <a:ext cx="8184917" cy="173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142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Multicore pilots now stably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61726"/>
          </a:xfrm>
        </p:spPr>
        <p:txBody>
          <a:bodyPr>
            <a:normAutofit fontScale="92500"/>
          </a:bodyPr>
          <a:lstStyle/>
          <a:p>
            <a:pPr lvl="0">
              <a:defRPr sz="1800"/>
            </a:pPr>
            <a:r>
              <a:rPr lang="en-US" sz="3500" dirty="0"/>
              <a:t>Global </a:t>
            </a:r>
            <a:r>
              <a:rPr lang="en-US" sz="3500" dirty="0" smtClean="0"/>
              <a:t>pool </a:t>
            </a:r>
            <a:r>
              <a:rPr lang="en-US" sz="3500" dirty="0"/>
              <a:t>now running </a:t>
            </a:r>
            <a:r>
              <a:rPr lang="en-US" sz="3500" dirty="0" smtClean="0"/>
              <a:t>multicore </a:t>
            </a:r>
            <a:r>
              <a:rPr lang="en-US" sz="3500" dirty="0"/>
              <a:t>pilots for the </a:t>
            </a:r>
            <a:r>
              <a:rPr lang="en-US" sz="3500" dirty="0" smtClean="0"/>
              <a:t>vast majority </a:t>
            </a:r>
            <a:r>
              <a:rPr lang="en-US" sz="3500" dirty="0"/>
              <a:t>of CMS resources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600" dirty="0">
                <a:solidFill>
                  <a:srgbClr val="5E5E5E"/>
                </a:solidFill>
              </a:rPr>
              <a:t>Transition to m-core at T1 done in late 2015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600" dirty="0">
                <a:solidFill>
                  <a:srgbClr val="5E5E5E"/>
                </a:solidFill>
              </a:rPr>
              <a:t>Transition to m-core for (most) T2s since Feb-March 2016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7</a:t>
            </a:fld>
            <a:endParaRPr lang="en-US"/>
          </a:p>
        </p:txBody>
      </p:sp>
      <p:pic>
        <p:nvPicPr>
          <p:cNvPr id="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443" y="3789065"/>
            <a:ext cx="8657179" cy="2402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asted-image.png"/>
          <p:cNvPicPr/>
          <p:nvPr/>
        </p:nvPicPr>
        <p:blipFill rotWithShape="1">
          <a:blip r:embed="rId2">
            <a:extLst/>
          </a:blip>
          <a:srcRect l="90431" t="7409" b="62934"/>
          <a:stretch/>
        </p:blipFill>
        <p:spPr>
          <a:xfrm>
            <a:off x="7630110" y="3789065"/>
            <a:ext cx="1447913" cy="10840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53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Monte Carlo campaign underway and going according to our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773" y="1528402"/>
            <a:ext cx="4455631" cy="490719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Given large luminosity expected to be available this summer, large samples are needed to enable the CMS analysis program.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Our initial focus is on samples needed for analysis results planned for ICHEP </a:t>
            </a:r>
          </a:p>
          <a:p>
            <a:pPr lvl="1"/>
            <a:r>
              <a:rPr lang="en-US" dirty="0" smtClean="0"/>
              <a:t>Most samples use existing detector simulation samples so that resources are fully focused on the digitization and reconstruction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After ICHEP we expect to include several improvements for the remaining 2016 MC production campaign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275" y="1517641"/>
            <a:ext cx="4073525" cy="370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3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changes for upgraded L1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 major Level-1 trigger upgrade has been deployed for 2016 data taking</a:t>
            </a:r>
          </a:p>
          <a:p>
            <a:pPr lvl="1"/>
            <a:r>
              <a:rPr lang="en-US" dirty="0" smtClean="0"/>
              <a:t>Good trigger emulation important for MC simulation production (and data taking). </a:t>
            </a:r>
          </a:p>
          <a:p>
            <a:pPr lvl="1"/>
            <a:r>
              <a:rPr lang="en-US" dirty="0" smtClean="0"/>
              <a:t>The upgraded trigger simulation was not part of our initial production as the development for much of this upgrade is just now finishing  </a:t>
            </a:r>
          </a:p>
          <a:p>
            <a:r>
              <a:rPr lang="en-US" dirty="0" smtClean="0"/>
              <a:t>Solution: Save temporarily the raw data in simulation samples where the accurate trigger results are required </a:t>
            </a:r>
          </a:p>
          <a:p>
            <a:pPr lvl="1"/>
            <a:r>
              <a:rPr lang="en-US" dirty="0" smtClean="0"/>
              <a:t>Once the L1+HLT workflow is fully validated, we will then run them over the raw information and update the AOD (without redoing the reconstruction)</a:t>
            </a:r>
          </a:p>
          <a:p>
            <a:pPr lvl="1"/>
            <a:r>
              <a:rPr lang="en-US" dirty="0" smtClean="0"/>
              <a:t>Thank you to CERN for providing CMS temporary EOS storage to enable this workflow.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CDA-817F-1342-9478-5163A0A8D4F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8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6362</TotalTime>
  <Words>775</Words>
  <Application>Microsoft Macintosh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CMS Report</vt:lpstr>
      <vt:lpstr>CMS offline/computing management changes</vt:lpstr>
      <vt:lpstr>Resource usage remains high</vt:lpstr>
      <vt:lpstr>Distributed analysis at all time high</vt:lpstr>
      <vt:lpstr>Tier-0 operations for 2016 run going well </vt:lpstr>
      <vt:lpstr>Tier-2 pilots transitioned to multicore</vt:lpstr>
      <vt:lpstr>Multicore pilots now stably running</vt:lpstr>
      <vt:lpstr>Major Monte Carlo campaign underway and going according to our planning</vt:lpstr>
      <vt:lpstr>Workflow changes for upgraded L1 Trigger</vt:lpstr>
      <vt:lpstr>Software development towards 2017</vt:lpstr>
      <vt:lpstr>Detector simulation and Geant4</vt:lpstr>
      <vt:lpstr>Conclusion</vt:lpstr>
      <vt:lpstr>Work towards efficient use of HLT “cloud” in interfill periods continues to advance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Premixing </dc:title>
  <dc:creator>David Lange</dc:creator>
  <cp:lastModifiedBy>David Lange</cp:lastModifiedBy>
  <cp:revision>108</cp:revision>
  <dcterms:created xsi:type="dcterms:W3CDTF">2016-02-08T10:51:04Z</dcterms:created>
  <dcterms:modified xsi:type="dcterms:W3CDTF">2016-05-24T11:26:29Z</dcterms:modified>
</cp:coreProperties>
</file>