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67" r:id="rId4"/>
    <p:sldId id="258" r:id="rId5"/>
    <p:sldId id="259" r:id="rId6"/>
    <p:sldId id="261" r:id="rId7"/>
    <p:sldId id="270" r:id="rId8"/>
    <p:sldId id="263" r:id="rId9"/>
    <p:sldId id="268" r:id="rId10"/>
    <p:sldId id="260" r:id="rId11"/>
    <p:sldId id="269" r:id="rId12"/>
    <p:sldId id="262" r:id="rId13"/>
    <p:sldId id="271" r:id="rId14"/>
    <p:sldId id="27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949" autoAdjust="0"/>
  </p:normalViewPr>
  <p:slideViewPr>
    <p:cSldViewPr snapToGrid="0" snapToObjects="1">
      <p:cViewPr varScale="1">
        <p:scale>
          <a:sx n="103" d="100"/>
          <a:sy n="10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24/05/16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24/05/16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-3175" y="6362700"/>
            <a:ext cx="9147175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14" descr="lhc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5214938"/>
            <a:ext cx="15541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LogoBadge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5214938"/>
            <a:ext cx="10366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none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E660-2525-FB42-9624-FFC6E17D9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4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9713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9713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8BEA-7EDB-D747-8EB8-49059184B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0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46E2-6FEB-DE4D-8B8B-D64EDABE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199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3834079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340720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193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52193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90665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482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584203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79602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762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4424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550" y="6510338"/>
            <a:ext cx="1792288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4638" y="6510338"/>
            <a:ext cx="2062162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0" descr="lhcb_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381750"/>
            <a:ext cx="714376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6" r:id="rId2"/>
    <p:sldLayoutId id="2147483984" r:id="rId3"/>
    <p:sldLayoutId id="2147483977" r:id="rId4"/>
    <p:sldLayoutId id="2147483985" r:id="rId5"/>
    <p:sldLayoutId id="2147483978" r:id="rId6"/>
    <p:sldLayoutId id="2147483979" r:id="rId7"/>
    <p:sldLayoutId id="2147483986" r:id="rId8"/>
    <p:sldLayoutId id="2147483980" r:id="rId9"/>
    <p:sldLayoutId id="2147483981" r:id="rId10"/>
    <p:sldLayoutId id="2147483982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LHCb Computing Report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Marco </a:t>
            </a:r>
            <a:r>
              <a:rPr lang="en-US" dirty="0" err="1" smtClean="0">
                <a:ea typeface="+mn-ea"/>
                <a:cs typeface="+mn-cs"/>
              </a:rPr>
              <a:t>Cattaneo</a:t>
            </a:r>
            <a:r>
              <a:rPr lang="en-US" dirty="0" smtClean="0">
                <a:ea typeface="+mn-ea"/>
                <a:cs typeface="+mn-cs"/>
              </a:rPr>
              <a:t>, </a:t>
            </a:r>
            <a:r>
              <a:rPr lang="en-US" u="sng" dirty="0" smtClean="0">
                <a:ea typeface="+mn-ea"/>
                <a:cs typeface="+mn-cs"/>
              </a:rPr>
              <a:t>Stefan Roiser</a:t>
            </a:r>
            <a:endParaRPr lang="en-US" u="sng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LHCC Referees Meeting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24 May 2016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5689"/>
            <a:ext cx="9144000" cy="3582311"/>
          </a:xfrm>
          <a:prstGeom prst="rect">
            <a:avLst/>
          </a:prstGeom>
        </p:spPr>
      </p:pic>
      <p:pic>
        <p:nvPicPr>
          <p:cNvPr id="8" name="Picture 7" descr="upgr-revolution (dragged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82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13" y="408224"/>
            <a:ext cx="2975336" cy="173898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 main areas of the upgrade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0548836">
            <a:off x="5992464" y="1098281"/>
            <a:ext cx="2961368" cy="707886"/>
          </a:xfrm>
          <a:prstGeom prst="rect">
            <a:avLst/>
          </a:prstGeom>
          <a:solidFill>
            <a:schemeClr val="tx2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“Revolution”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886319">
            <a:off x="4051344" y="2716830"/>
            <a:ext cx="5259924" cy="707886"/>
          </a:xfrm>
          <a:prstGeom prst="rect">
            <a:avLst/>
          </a:prstGeom>
          <a:solidFill>
            <a:srgbClr val="FFFFFF">
              <a:alpha val="8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D1282E"/>
                </a:solidFill>
              </a:rPr>
              <a:t>Task force established</a:t>
            </a:r>
            <a:endParaRPr lang="en-US" sz="4000" dirty="0">
              <a:solidFill>
                <a:srgbClr val="D1282E"/>
              </a:solidFill>
            </a:endParaRPr>
          </a:p>
        </p:txBody>
      </p:sp>
      <p:pic>
        <p:nvPicPr>
          <p:cNvPr id="14" name="Picture 13" descr="upgr-revolution (dragged) 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04" y="4527550"/>
            <a:ext cx="8102600" cy="14097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20886319">
            <a:off x="4972766" y="4745517"/>
            <a:ext cx="4117108" cy="954107"/>
          </a:xfrm>
          <a:prstGeom prst="rect">
            <a:avLst/>
          </a:prstGeom>
          <a:solidFill>
            <a:srgbClr val="FFFFFF">
              <a:alpha val="8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Adiabatic integration into </a:t>
            </a:r>
          </a:p>
          <a:p>
            <a:r>
              <a:rPr lang="en-US" sz="2800" dirty="0" smtClean="0"/>
              <a:t>current environment</a:t>
            </a:r>
            <a:endParaRPr lang="en-US" sz="28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3822700"/>
            <a:ext cx="9144001" cy="0"/>
          </a:xfrm>
          <a:prstGeom prst="line">
            <a:avLst/>
          </a:prstGeom>
          <a:ln w="7620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08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pgr-revolution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82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313" y="408224"/>
            <a:ext cx="2975336" cy="173898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 main areas of the upgrade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0886319">
            <a:off x="4051344" y="2716830"/>
            <a:ext cx="5259924" cy="707886"/>
          </a:xfrm>
          <a:prstGeom prst="rect">
            <a:avLst/>
          </a:prstGeom>
          <a:solidFill>
            <a:srgbClr val="FFFFFF">
              <a:alpha val="8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D1282E"/>
                </a:solidFill>
              </a:rPr>
              <a:t>Task force established</a:t>
            </a:r>
            <a:endParaRPr lang="en-US" sz="4000" dirty="0">
              <a:solidFill>
                <a:srgbClr val="D1282E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3822700"/>
            <a:ext cx="9144001" cy="0"/>
          </a:xfrm>
          <a:prstGeom prst="line">
            <a:avLst/>
          </a:prstGeom>
          <a:ln w="7620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3959186"/>
            <a:ext cx="8229600" cy="2533689"/>
          </a:xfrm>
        </p:spPr>
        <p:txBody>
          <a:bodyPr>
            <a:normAutofit/>
          </a:bodyPr>
          <a:lstStyle/>
          <a:p>
            <a:r>
              <a:rPr lang="en-US" dirty="0" smtClean="0"/>
              <a:t>Very tight schedule for “revolutionary part”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im to provide “demonstrators” by Q1/17</a:t>
            </a:r>
          </a:p>
          <a:p>
            <a:pPr lvl="1"/>
            <a:r>
              <a:rPr lang="en-US" dirty="0" smtClean="0"/>
              <a:t>Will guide the decisions towards the TDR and the upgrade work</a:t>
            </a:r>
          </a:p>
          <a:p>
            <a:r>
              <a:rPr lang="en-US" dirty="0" smtClean="0"/>
              <a:t>Need expert </a:t>
            </a:r>
            <a:r>
              <a:rPr lang="en-US" dirty="0" smtClean="0"/>
              <a:t>programmers. They are </a:t>
            </a:r>
            <a:r>
              <a:rPr lang="en-US" dirty="0" smtClean="0"/>
              <a:t>willing to contribute but at the same time are also busy with Run 2 </a:t>
            </a:r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Looking for additional </a:t>
            </a:r>
            <a:r>
              <a:rPr lang="en-US" dirty="0" err="1" smtClean="0"/>
              <a:t>personpower</a:t>
            </a:r>
            <a:r>
              <a:rPr lang="en-US" dirty="0" smtClean="0"/>
              <a:t> for tasks during limited period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 rot="20548836">
            <a:off x="5992464" y="1098281"/>
            <a:ext cx="2961368" cy="707886"/>
          </a:xfrm>
          <a:prstGeom prst="rect">
            <a:avLst/>
          </a:prstGeom>
          <a:solidFill>
            <a:schemeClr val="tx2">
              <a:alpha val="8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“Revolution”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7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ersonpower</a:t>
            </a:r>
            <a:r>
              <a:rPr lang="en-US" dirty="0" smtClean="0"/>
              <a:t> is a concern for LHCb computing upgrade</a:t>
            </a:r>
          </a:p>
          <a:p>
            <a:pPr lvl="1"/>
            <a:r>
              <a:rPr lang="en-US" dirty="0" smtClean="0"/>
              <a:t>Experts needed for tasks </a:t>
            </a:r>
            <a:r>
              <a:rPr lang="en-US" dirty="0" smtClean="0"/>
              <a:t>occupied with Run 2 operations</a:t>
            </a:r>
          </a:p>
          <a:p>
            <a:r>
              <a:rPr lang="en-US" dirty="0" smtClean="0"/>
              <a:t>Constant high usage of distributed computing resources in reference period at or above pledges</a:t>
            </a:r>
            <a:endParaRPr lang="en-US" dirty="0"/>
          </a:p>
          <a:p>
            <a:r>
              <a:rPr lang="en-US" dirty="0" smtClean="0"/>
              <a:t>2016 data validated for offline processing successfully </a:t>
            </a:r>
          </a:p>
          <a:p>
            <a:pPr lvl="1"/>
            <a:r>
              <a:rPr lang="en-US" dirty="0" smtClean="0"/>
              <a:t>Data processing productions to start imminently</a:t>
            </a:r>
          </a:p>
          <a:p>
            <a:pPr lvl="1"/>
            <a:r>
              <a:rPr lang="en-US" dirty="0" smtClean="0"/>
              <a:t>“Gaps” in LHC delivered data used successful for other activities</a:t>
            </a:r>
          </a:p>
          <a:p>
            <a:r>
              <a:rPr lang="en-US" dirty="0" smtClean="0"/>
              <a:t>Several changes in Run 2 software infrastructure</a:t>
            </a:r>
          </a:p>
          <a:p>
            <a:pPr lvl="1"/>
            <a:r>
              <a:rPr lang="en-US" dirty="0" smtClean="0"/>
              <a:t>Move to </a:t>
            </a:r>
            <a:r>
              <a:rPr lang="en-US" dirty="0" err="1" smtClean="0"/>
              <a:t>gitlab</a:t>
            </a:r>
            <a:r>
              <a:rPr lang="en-US" dirty="0" smtClean="0"/>
              <a:t>, </a:t>
            </a:r>
            <a:r>
              <a:rPr lang="en-US" dirty="0" err="1" smtClean="0"/>
              <a:t>CMake</a:t>
            </a:r>
            <a:r>
              <a:rPr lang="en-US" dirty="0" smtClean="0"/>
              <a:t>, </a:t>
            </a:r>
            <a:r>
              <a:rPr lang="en-US" dirty="0" err="1" smtClean="0"/>
              <a:t>gcc</a:t>
            </a:r>
            <a:r>
              <a:rPr lang="en-US" dirty="0" smtClean="0"/>
              <a:t> 4.9</a:t>
            </a:r>
            <a:endParaRPr lang="en-US" dirty="0"/>
          </a:p>
          <a:p>
            <a:r>
              <a:rPr lang="en-US" dirty="0" smtClean="0"/>
              <a:t>Next major version of the Simulation framework validated</a:t>
            </a:r>
          </a:p>
          <a:p>
            <a:pPr lvl="1"/>
            <a:r>
              <a:rPr lang="en-US" dirty="0" smtClean="0"/>
              <a:t>Further increase in simulation processing expected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24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510338"/>
            <a:ext cx="1792288" cy="328612"/>
          </a:xfrm>
        </p:spPr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81838" y="6510338"/>
            <a:ext cx="2062162" cy="328612"/>
          </a:xfrm>
        </p:spPr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59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Very high usage of distributed computing resources during reference period</a:t>
            </a:r>
          </a:p>
          <a:p>
            <a:r>
              <a:rPr lang="en-US" dirty="0" smtClean="0"/>
              <a:t>2016 detector aligned, data </a:t>
            </a:r>
            <a:br>
              <a:rPr lang="en-US" dirty="0" smtClean="0"/>
            </a:br>
            <a:r>
              <a:rPr lang="en-US" dirty="0" smtClean="0"/>
              <a:t>processing start imminently</a:t>
            </a:r>
          </a:p>
          <a:p>
            <a:r>
              <a:rPr lang="en-US" dirty="0" smtClean="0"/>
              <a:t>New version of the  simulation </a:t>
            </a:r>
            <a:br>
              <a:rPr lang="en-US" dirty="0" smtClean="0"/>
            </a:br>
            <a:r>
              <a:rPr lang="en-US" dirty="0" smtClean="0"/>
              <a:t>framework validated </a:t>
            </a:r>
          </a:p>
          <a:p>
            <a:pPr lvl="1"/>
            <a:r>
              <a:rPr lang="en-US" dirty="0" smtClean="0"/>
              <a:t>To be used for new Run1 analysis, </a:t>
            </a:r>
            <a:br>
              <a:rPr lang="en-US" dirty="0" smtClean="0"/>
            </a:br>
            <a:r>
              <a:rPr lang="en-US" dirty="0" smtClean="0"/>
              <a:t>2015 and 2016 data sets</a:t>
            </a:r>
          </a:p>
          <a:p>
            <a:r>
              <a:rPr lang="en-US" dirty="0" smtClean="0"/>
              <a:t>Upgrade work towards Run 3 </a:t>
            </a:r>
            <a:br>
              <a:rPr lang="en-US" dirty="0" smtClean="0"/>
            </a:br>
            <a:r>
              <a:rPr lang="en-US" dirty="0" smtClean="0"/>
              <a:t>split into two main parts</a:t>
            </a:r>
          </a:p>
          <a:p>
            <a:pPr lvl="1"/>
            <a:r>
              <a:rPr lang="en-US" dirty="0" smtClean="0"/>
              <a:t>“Revolution” on framework, scheduling, event model tackled with taskforce – </a:t>
            </a:r>
            <a:r>
              <a:rPr lang="en-US" u="sng" dirty="0" err="1" smtClean="0"/>
              <a:t>personpower</a:t>
            </a:r>
            <a:r>
              <a:rPr lang="en-US" u="sng" dirty="0" smtClean="0"/>
              <a:t> </a:t>
            </a:r>
            <a:r>
              <a:rPr lang="en-US" u="sng" dirty="0" smtClean="0"/>
              <a:t>is a concern</a:t>
            </a:r>
            <a:r>
              <a:rPr lang="en-US" dirty="0" smtClean="0"/>
              <a:t> in this area</a:t>
            </a:r>
          </a:p>
          <a:p>
            <a:pPr lvl="1"/>
            <a:r>
              <a:rPr lang="en-US" dirty="0" smtClean="0"/>
              <a:t>“Evolution” on simulation, distributed computing, computing model – can be </a:t>
            </a:r>
            <a:r>
              <a:rPr lang="en-US" dirty="0" smtClean="0"/>
              <a:t>tested already within </a:t>
            </a:r>
            <a:r>
              <a:rPr lang="en-US" dirty="0" smtClean="0"/>
              <a:t>Run 2 operations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919545" y="1891300"/>
            <a:ext cx="3865895" cy="3027965"/>
            <a:chOff x="641626" y="1151562"/>
            <a:chExt cx="7004384" cy="525328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1626" y="1151562"/>
              <a:ext cx="7004384" cy="525328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1343936" y="3735683"/>
              <a:ext cx="6195530" cy="0"/>
            </a:xfrm>
            <a:prstGeom prst="line">
              <a:avLst/>
            </a:prstGeom>
            <a:ln>
              <a:solidFill>
                <a:schemeClr val="tx2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839716" y="3393861"/>
              <a:ext cx="1887622" cy="647687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~ Pledge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0984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26" y="1151562"/>
            <a:ext cx="7004384" cy="5253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Computing Activities by Type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156925" y="4076517"/>
            <a:ext cx="3345551" cy="369332"/>
          </a:xfrm>
          <a:prstGeom prst="rect">
            <a:avLst/>
          </a:prstGeom>
          <a:solidFill>
            <a:srgbClr val="FFFFFF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Run 1 Incremental Stripping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271524" y="5590938"/>
            <a:ext cx="2686966" cy="369332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2016 first data validation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33" idx="0"/>
          </p:cNvCxnSpPr>
          <p:nvPr/>
        </p:nvCxnSpPr>
        <p:spPr>
          <a:xfrm flipH="1" flipV="1">
            <a:off x="5784943" y="5397348"/>
            <a:ext cx="830064" cy="193590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0"/>
          </p:cNvCxnSpPr>
          <p:nvPr/>
        </p:nvCxnSpPr>
        <p:spPr>
          <a:xfrm flipV="1">
            <a:off x="6615007" y="5397348"/>
            <a:ext cx="587128" cy="19359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4187901" y="4453593"/>
            <a:ext cx="218567" cy="151863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157657" y="4445849"/>
            <a:ext cx="106124" cy="469354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257338" y="4445849"/>
            <a:ext cx="155174" cy="455907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403512" y="4347217"/>
            <a:ext cx="1570272" cy="646331"/>
          </a:xfrm>
          <a:prstGeom prst="rect">
            <a:avLst/>
          </a:prstGeom>
          <a:solidFill>
            <a:srgbClr val="FFFFFF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2015 Turbo </a:t>
            </a:r>
          </a:p>
          <a:p>
            <a:r>
              <a:rPr lang="en-US" dirty="0" smtClean="0"/>
              <a:t>re-processing</a:t>
            </a:r>
            <a:endParaRPr lang="en-US" dirty="0"/>
          </a:p>
        </p:txBody>
      </p:sp>
      <p:cxnSp>
        <p:nvCxnSpPr>
          <p:cNvPr id="52" name="Straight Arrow Connector 51"/>
          <p:cNvCxnSpPr>
            <a:stCxn id="51" idx="3"/>
          </p:cNvCxnSpPr>
          <p:nvPr/>
        </p:nvCxnSpPr>
        <p:spPr>
          <a:xfrm flipV="1">
            <a:off x="2973784" y="4653246"/>
            <a:ext cx="150416" cy="17137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973784" y="4901756"/>
            <a:ext cx="1355240" cy="2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367898" y="5743338"/>
            <a:ext cx="2789759" cy="369332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2015 Lead reconstruction</a:t>
            </a:r>
            <a:endParaRPr lang="en-US" dirty="0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4636987" y="5397348"/>
            <a:ext cx="86994" cy="345990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0" y="5056406"/>
            <a:ext cx="1159617" cy="369332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User jobs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159617" y="5273449"/>
            <a:ext cx="243895" cy="0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167122" y="2106493"/>
            <a:ext cx="1852678" cy="369332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75 % Simulation</a:t>
            </a:r>
            <a:endParaRPr lang="en-US" dirty="0"/>
          </a:p>
        </p:txBody>
      </p:sp>
      <p:cxnSp>
        <p:nvCxnSpPr>
          <p:cNvPr id="79" name="Straight Arrow Connector 78"/>
          <p:cNvCxnSpPr>
            <a:stCxn id="78" idx="2"/>
          </p:cNvCxnSpPr>
          <p:nvPr/>
        </p:nvCxnSpPr>
        <p:spPr>
          <a:xfrm>
            <a:off x="5093461" y="2475825"/>
            <a:ext cx="0" cy="846217"/>
          </a:xfrm>
          <a:prstGeom prst="straightConnector1">
            <a:avLst/>
          </a:prstGeom>
          <a:ln w="44450" cmpd="sng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 rot="1250615">
            <a:off x="6545979" y="1705572"/>
            <a:ext cx="2487780" cy="1077218"/>
          </a:xfrm>
          <a:prstGeom prst="rect">
            <a:avLst/>
          </a:prstGeom>
          <a:solidFill>
            <a:srgbClr val="FFFFFF"/>
          </a:solidFill>
          <a:ln w="38100" cmpd="sng">
            <a:solidFill>
              <a:schemeClr val="tx2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Overall, very </a:t>
            </a:r>
          </a:p>
          <a:p>
            <a:r>
              <a:rPr lang="en-US" sz="3200" dirty="0" smtClean="0"/>
              <a:t>high activity</a:t>
            </a:r>
            <a:endParaRPr lang="en-US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43936" y="3735683"/>
            <a:ext cx="6195530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46367" y="3558968"/>
            <a:ext cx="100039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~ Pledge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244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1171254"/>
            <a:ext cx="6928460" cy="5196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Computing Activities by Sites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98637" y="5104201"/>
            <a:ext cx="9045363" cy="1388674"/>
          </a:xfrm>
          <a:solidFill>
            <a:srgbClr val="FFFFFF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HLT farm contributed until mid April to distributed computing 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 to 20 % of CPU power provided</a:t>
            </a:r>
          </a:p>
          <a:p>
            <a:r>
              <a:rPr lang="en-US" dirty="0" smtClean="0"/>
              <a:t>Only little contribution from HLT for offline processing until end of year stop</a:t>
            </a:r>
          </a:p>
          <a:p>
            <a:pPr lvl="1"/>
            <a:r>
              <a:rPr lang="en-US" dirty="0" smtClean="0"/>
              <a:t>Because of deferred triggering HLT busy during </a:t>
            </a:r>
            <a:r>
              <a:rPr lang="en-US" dirty="0" err="1" smtClean="0"/>
              <a:t>interfill</a:t>
            </a:r>
            <a:r>
              <a:rPr lang="en-US" dirty="0" smtClean="0"/>
              <a:t>-gaps and into technical stops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37" idx="2"/>
          </p:cNvCxnSpPr>
          <p:nvPr/>
        </p:nvCxnSpPr>
        <p:spPr>
          <a:xfrm>
            <a:off x="2509838" y="2511048"/>
            <a:ext cx="856165" cy="657502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05908" y="2141716"/>
            <a:ext cx="607859" cy="369332"/>
          </a:xfrm>
          <a:prstGeom prst="rect">
            <a:avLst/>
          </a:prstGeom>
          <a:solidFill>
            <a:srgbClr val="FFFFFF"/>
          </a:solidFill>
          <a:ln>
            <a:solidFill>
              <a:srgbClr val="26262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HLT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 flipH="1">
            <a:off x="1652177" y="2511048"/>
            <a:ext cx="857661" cy="1002714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>
            <a:off x="4804385" y="1923322"/>
            <a:ext cx="2837436" cy="7145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ery little HLT for offline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71587" y="1689071"/>
            <a:ext cx="0" cy="2983616"/>
          </a:xfrm>
          <a:prstGeom prst="line">
            <a:avLst/>
          </a:prstGeom>
          <a:ln w="57150" cmpd="sng">
            <a:solidFill>
              <a:srgbClr val="D1282E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132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554" y="706432"/>
            <a:ext cx="3879226" cy="29094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7624"/>
            <a:ext cx="419109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Data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263"/>
            <a:ext cx="4461354" cy="2449789"/>
          </a:xfrm>
        </p:spPr>
        <p:txBody>
          <a:bodyPr/>
          <a:lstStyle/>
          <a:p>
            <a:r>
              <a:rPr lang="en-US" dirty="0" smtClean="0"/>
              <a:t>2016 pledges coming in</a:t>
            </a:r>
          </a:p>
          <a:p>
            <a:pPr lvl="1"/>
            <a:r>
              <a:rPr lang="en-US" dirty="0" smtClean="0"/>
              <a:t>Visible in jump in free disk space</a:t>
            </a:r>
          </a:p>
          <a:p>
            <a:r>
              <a:rPr lang="en-US" dirty="0" smtClean="0"/>
              <a:t>Disk optimization done in “manual mode” by experts</a:t>
            </a:r>
          </a:p>
          <a:p>
            <a:pPr lvl="1"/>
            <a:r>
              <a:rPr lang="en-US" dirty="0" smtClean="0"/>
              <a:t>Steered by data popularity</a:t>
            </a:r>
          </a:p>
          <a:p>
            <a:pPr lvl="1"/>
            <a:r>
              <a:rPr lang="is-IS" dirty="0" smtClean="0"/>
              <a:t>… and bookkeeping of datasets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20781650">
            <a:off x="5253924" y="2243995"/>
            <a:ext cx="3546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space for disk resident data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8554" y="3615852"/>
            <a:ext cx="3879227" cy="29094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550" y="3615853"/>
            <a:ext cx="3879227" cy="2909421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7074236" y="3932947"/>
            <a:ext cx="734620" cy="2428811"/>
          </a:xfrm>
          <a:prstGeom prst="ellipse">
            <a:avLst/>
          </a:prstGeom>
          <a:noFill/>
          <a:ln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927985" y="4672687"/>
            <a:ext cx="333365" cy="1553452"/>
          </a:xfrm>
          <a:prstGeom prst="ellipse">
            <a:avLst/>
          </a:prstGeom>
          <a:noFill/>
          <a:ln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20471654">
            <a:off x="5919394" y="4154869"/>
            <a:ext cx="154452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Removal of </a:t>
            </a:r>
            <a:br>
              <a:rPr lang="en-US" dirty="0" smtClean="0"/>
            </a:br>
            <a:r>
              <a:rPr lang="en-US" dirty="0" smtClean="0"/>
              <a:t>MC data sets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90498">
            <a:off x="7460519" y="4092537"/>
            <a:ext cx="1531789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Reduction of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ata replicas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04751" y="3980190"/>
            <a:ext cx="281500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Popularity of physics data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8194685" y="5314949"/>
            <a:ext cx="333365" cy="879439"/>
          </a:xfrm>
          <a:prstGeom prst="ellipse">
            <a:avLst/>
          </a:prstGeom>
          <a:noFill/>
          <a:ln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19388396">
            <a:off x="7805843" y="5945462"/>
            <a:ext cx="1313180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Cleanup of </a:t>
            </a:r>
          </a:p>
          <a:p>
            <a:pPr algn="ctr"/>
            <a:r>
              <a:rPr lang="en-US" dirty="0" smtClean="0"/>
              <a:t>lead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8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data taking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213" y="1374424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Plan: during LHC ramp up </a:t>
            </a:r>
            <a:br>
              <a:rPr lang="en-US" dirty="0" smtClean="0"/>
            </a:br>
            <a:r>
              <a:rPr lang="en-US" dirty="0" smtClean="0"/>
              <a:t>period take data to</a:t>
            </a:r>
          </a:p>
          <a:p>
            <a:pPr lvl="1"/>
            <a:r>
              <a:rPr lang="en-US" dirty="0" smtClean="0"/>
              <a:t>Validate the online and </a:t>
            </a:r>
            <a:br>
              <a:rPr lang="en-US" dirty="0" smtClean="0"/>
            </a:br>
            <a:r>
              <a:rPr lang="en-US" dirty="0" smtClean="0"/>
              <a:t>offline workflows</a:t>
            </a:r>
          </a:p>
          <a:p>
            <a:pPr lvl="1"/>
            <a:r>
              <a:rPr lang="en-US" dirty="0" smtClean="0"/>
              <a:t>Test new features, e.g. provide </a:t>
            </a:r>
            <a:br>
              <a:rPr lang="en-US" dirty="0" smtClean="0"/>
            </a:br>
            <a:r>
              <a:rPr lang="en-US" dirty="0" err="1" smtClean="0"/>
              <a:t>reco</a:t>
            </a:r>
            <a:r>
              <a:rPr lang="en-US" dirty="0" smtClean="0"/>
              <a:t> info with the Turbo stream</a:t>
            </a:r>
          </a:p>
          <a:p>
            <a:pPr lvl="1"/>
            <a:r>
              <a:rPr lang="en-US" dirty="0" smtClean="0"/>
              <a:t>Accumulate enough data for </a:t>
            </a:r>
            <a:br>
              <a:rPr lang="en-US" dirty="0" smtClean="0"/>
            </a:br>
            <a:r>
              <a:rPr lang="en-US" dirty="0" smtClean="0"/>
              <a:t>a 2016 detector alignment</a:t>
            </a:r>
          </a:p>
          <a:p>
            <a:r>
              <a:rPr lang="en-US" dirty="0" smtClean="0"/>
              <a:t>With the final 2016 </a:t>
            </a:r>
            <a:br>
              <a:rPr lang="en-US" dirty="0" smtClean="0"/>
            </a:br>
            <a:r>
              <a:rPr lang="en-US" dirty="0" smtClean="0"/>
              <a:t>detector calibration</a:t>
            </a:r>
          </a:p>
          <a:p>
            <a:pPr lvl="1"/>
            <a:r>
              <a:rPr lang="en-US" dirty="0" smtClean="0"/>
              <a:t>Move to physics production</a:t>
            </a:r>
            <a:endParaRPr lang="en-US" dirty="0"/>
          </a:p>
          <a:p>
            <a:r>
              <a:rPr lang="en-US" dirty="0" smtClean="0"/>
              <a:t>Last week, enough data available for detector alignment</a:t>
            </a:r>
          </a:p>
          <a:p>
            <a:pPr lvl="1"/>
            <a:r>
              <a:rPr lang="en-US" dirty="0" smtClean="0"/>
              <a:t>Final calibrations provided, switch to data processing production imminent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331" y="1238805"/>
            <a:ext cx="4362613" cy="3271960"/>
          </a:xfrm>
          <a:prstGeom prst="rect">
            <a:avLst/>
          </a:prstGeom>
        </p:spPr>
      </p:pic>
      <p:sp>
        <p:nvSpPr>
          <p:cNvPr id="8" name="Left Arrow 7"/>
          <p:cNvSpPr/>
          <p:nvPr/>
        </p:nvSpPr>
        <p:spPr>
          <a:xfrm>
            <a:off x="5188930" y="1631512"/>
            <a:ext cx="1366683" cy="67648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Magnet “Up”</a:t>
            </a:r>
            <a:endParaRPr lang="en-US" sz="1400" dirty="0"/>
          </a:p>
        </p:txBody>
      </p:sp>
      <p:sp>
        <p:nvSpPr>
          <p:cNvPr id="9" name="Left Arrow 8"/>
          <p:cNvSpPr/>
          <p:nvPr/>
        </p:nvSpPr>
        <p:spPr>
          <a:xfrm flipH="1">
            <a:off x="6239796" y="2046226"/>
            <a:ext cx="1753217" cy="67648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Magnet “Down”</a:t>
            </a:r>
            <a:endParaRPr lang="en-US" sz="1400" dirty="0"/>
          </a:p>
        </p:txBody>
      </p:sp>
      <p:pic>
        <p:nvPicPr>
          <p:cNvPr id="16" name="Picture 15" descr="mard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64" y="2973392"/>
            <a:ext cx="1976526" cy="1101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384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627" y="1374424"/>
            <a:ext cx="4249521" cy="318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activities on the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4424"/>
            <a:ext cx="8229600" cy="4876799"/>
          </a:xfrm>
        </p:spPr>
        <p:txBody>
          <a:bodyPr/>
          <a:lstStyle/>
          <a:p>
            <a:r>
              <a:rPr lang="en-US" dirty="0" smtClean="0"/>
              <a:t>Time of the “marten” incident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to stage in remaining </a:t>
            </a:r>
            <a:br>
              <a:rPr lang="en-US" dirty="0" smtClean="0"/>
            </a:br>
            <a:r>
              <a:rPr lang="en-US" dirty="0" smtClean="0"/>
              <a:t>2012 data for Run 1 </a:t>
            </a:r>
            <a:br>
              <a:rPr lang="en-US" dirty="0" smtClean="0"/>
            </a:br>
            <a:r>
              <a:rPr lang="en-US" dirty="0" smtClean="0"/>
              <a:t>incremental stripping </a:t>
            </a:r>
            <a:br>
              <a:rPr lang="en-US" dirty="0" smtClean="0"/>
            </a:br>
            <a:r>
              <a:rPr lang="en-US" dirty="0" smtClean="0"/>
              <a:t>campaign</a:t>
            </a:r>
          </a:p>
          <a:p>
            <a:pPr lvl="1"/>
            <a:r>
              <a:rPr lang="en-US" dirty="0" smtClean="0"/>
              <a:t>Used tape storages for 1.4 PB </a:t>
            </a:r>
            <a:br>
              <a:rPr lang="en-US" dirty="0" smtClean="0"/>
            </a:br>
            <a:r>
              <a:rPr lang="en-US" dirty="0" smtClean="0"/>
              <a:t>staged from tape in 10 days</a:t>
            </a:r>
          </a:p>
          <a:p>
            <a:pPr lvl="1"/>
            <a:r>
              <a:rPr lang="en-US" dirty="0" smtClean="0"/>
              <a:t>Then data processed in parallel </a:t>
            </a:r>
            <a:br>
              <a:rPr lang="en-US" dirty="0" smtClean="0"/>
            </a:br>
            <a:r>
              <a:rPr lang="en-US" dirty="0" smtClean="0"/>
              <a:t>with the remaining validations</a:t>
            </a:r>
          </a:p>
          <a:p>
            <a:r>
              <a:rPr lang="en-US" dirty="0" smtClean="0"/>
              <a:t>Run 1 incremental stripping </a:t>
            </a:r>
            <a:br>
              <a:rPr lang="en-US" dirty="0" smtClean="0"/>
            </a:br>
            <a:r>
              <a:rPr lang="en-US" dirty="0" smtClean="0"/>
              <a:t>campaign now finished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LHCC Referees</a:t>
            </a:r>
            <a:endParaRPr lang="en-US" dirty="0"/>
          </a:p>
        </p:txBody>
      </p:sp>
      <p:pic>
        <p:nvPicPr>
          <p:cNvPr id="12" name="Picture 11" descr="mard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664" y="2973392"/>
            <a:ext cx="1976526" cy="11012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5518375" y="4202873"/>
            <a:ext cx="2451713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Validation productions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276890" y="3872858"/>
            <a:ext cx="1484684" cy="33001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761574" y="3872858"/>
            <a:ext cx="1350526" cy="33001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658" y="4629533"/>
            <a:ext cx="2945890" cy="220941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9807478">
            <a:off x="5514840" y="5366547"/>
            <a:ext cx="267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1.4 PB staged from tape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42783" y="2128730"/>
            <a:ext cx="2327305" cy="646331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Run 1</a:t>
            </a:r>
          </a:p>
          <a:p>
            <a:pPr algn="ctr"/>
            <a:r>
              <a:rPr lang="en-US" dirty="0" smtClean="0"/>
              <a:t>Incremental stripping</a:t>
            </a:r>
          </a:p>
        </p:txBody>
      </p:sp>
      <p:sp>
        <p:nvSpPr>
          <p:cNvPr id="19" name="Oval 18"/>
          <p:cNvSpPr/>
          <p:nvPr/>
        </p:nvSpPr>
        <p:spPr>
          <a:xfrm>
            <a:off x="5518375" y="1779905"/>
            <a:ext cx="2593725" cy="242296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1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Ongoing productions for Run1 with current simulation framework “Sim08”</a:t>
            </a:r>
          </a:p>
          <a:p>
            <a:r>
              <a:rPr lang="en-US" dirty="0" smtClean="0"/>
              <a:t>New simulation productions “Sim09” to start imminently for 2015 data, early samples for 2016 and for Run1 new analysis</a:t>
            </a:r>
          </a:p>
          <a:p>
            <a:pPr lvl="1"/>
            <a:r>
              <a:rPr lang="en-US" dirty="0" smtClean="0"/>
              <a:t>New generators and </a:t>
            </a:r>
            <a:br>
              <a:rPr lang="en-US" dirty="0" smtClean="0"/>
            </a:br>
            <a:r>
              <a:rPr lang="en-US" dirty="0" smtClean="0"/>
              <a:t>Geant4 9.6.p02</a:t>
            </a:r>
          </a:p>
          <a:p>
            <a:pPr lvl="1"/>
            <a:r>
              <a:rPr lang="en-US" dirty="0" smtClean="0"/>
              <a:t>Carried out extensive </a:t>
            </a:r>
            <a:br>
              <a:rPr lang="en-US" dirty="0" smtClean="0"/>
            </a:br>
            <a:r>
              <a:rPr lang="en-US" dirty="0" smtClean="0"/>
              <a:t>validation campaign</a:t>
            </a:r>
          </a:p>
          <a:p>
            <a:pPr lvl="1"/>
            <a:r>
              <a:rPr lang="en-US" dirty="0" smtClean="0"/>
              <a:t>New MC </a:t>
            </a:r>
            <a:r>
              <a:rPr lang="en-US" dirty="0" err="1" smtClean="0"/>
              <a:t>microDST</a:t>
            </a:r>
            <a:r>
              <a:rPr lang="en-US" dirty="0" smtClean="0"/>
              <a:t> format with </a:t>
            </a:r>
            <a:br>
              <a:rPr lang="en-US" dirty="0" smtClean="0"/>
            </a:br>
            <a:r>
              <a:rPr lang="en-US" dirty="0" smtClean="0"/>
              <a:t>roughly 1/10</a:t>
            </a:r>
            <a:r>
              <a:rPr lang="en-US" baseline="30000" dirty="0" smtClean="0"/>
              <a:t>th</a:t>
            </a:r>
            <a:r>
              <a:rPr lang="en-US" dirty="0" smtClean="0"/>
              <a:t> of space footprint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Exploring a variety of options                                                     for faster simulations for Run3</a:t>
            </a:r>
          </a:p>
          <a:p>
            <a:pPr lvl="1"/>
            <a:r>
              <a:rPr lang="en-US" dirty="0" smtClean="0"/>
              <a:t>from fully parameterized options                                                                       to code optimization				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10578" y="2838069"/>
            <a:ext cx="4275859" cy="3203778"/>
            <a:chOff x="4609218" y="3170952"/>
            <a:chExt cx="4275859" cy="320377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9218" y="3170952"/>
              <a:ext cx="4275859" cy="320377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 flipH="1" flipV="1">
              <a:off x="7425267" y="4131733"/>
              <a:ext cx="16933" cy="15748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7408333" y="4140200"/>
              <a:ext cx="52493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7349066" y="3761033"/>
              <a:ext cx="812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2016</a:t>
              </a:r>
              <a:endParaRPr lang="en-US" sz="1600" dirty="0"/>
            </a:p>
          </p:txBody>
        </p:sp>
      </p:grp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17550" y="6510338"/>
            <a:ext cx="1792288" cy="3286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24 May '16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4638" y="6510338"/>
            <a:ext cx="2062162" cy="328612"/>
          </a:xfrm>
        </p:spPr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77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&amp;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infrastructure currently moving to CERN/</a:t>
            </a:r>
            <a:r>
              <a:rPr lang="en-US" dirty="0" err="1" smtClean="0"/>
              <a:t>gitlab</a:t>
            </a:r>
            <a:r>
              <a:rPr lang="en-US" dirty="0" smtClean="0"/>
              <a:t> &amp; </a:t>
            </a:r>
            <a:r>
              <a:rPr lang="en-US" dirty="0" err="1" smtClean="0"/>
              <a:t>Cmake</a:t>
            </a:r>
            <a:endParaRPr lang="en-US" dirty="0"/>
          </a:p>
          <a:p>
            <a:pPr lvl="1"/>
            <a:r>
              <a:rPr lang="en-US" dirty="0" smtClean="0"/>
              <a:t>In </a:t>
            </a:r>
            <a:r>
              <a:rPr lang="en-US" dirty="0"/>
              <a:t>parallel supporting “old” infrastructure on CMT &amp; </a:t>
            </a:r>
            <a:r>
              <a:rPr lang="en-US" dirty="0" err="1" smtClean="0"/>
              <a:t>svn</a:t>
            </a:r>
            <a:r>
              <a:rPr lang="en-US" dirty="0" smtClean="0"/>
              <a:t> for transition period</a:t>
            </a:r>
            <a:endParaRPr lang="en-US" dirty="0"/>
          </a:p>
          <a:p>
            <a:pPr lvl="1"/>
            <a:r>
              <a:rPr lang="en-US" dirty="0" smtClean="0"/>
              <a:t>+ needed modifications for software development, runtime environment and testing infrastructure</a:t>
            </a:r>
          </a:p>
          <a:p>
            <a:r>
              <a:rPr lang="en-US" dirty="0" smtClean="0"/>
              <a:t>2016 data taking applications built with </a:t>
            </a:r>
            <a:r>
              <a:rPr lang="en-US" dirty="0" err="1" smtClean="0"/>
              <a:t>gcc</a:t>
            </a:r>
            <a:r>
              <a:rPr lang="en-US" dirty="0" smtClean="0"/>
              <a:t> 4.8 + </a:t>
            </a:r>
            <a:r>
              <a:rPr lang="en-US" dirty="0" err="1" smtClean="0"/>
              <a:t>gcc</a:t>
            </a:r>
            <a:r>
              <a:rPr lang="en-US" dirty="0" smtClean="0"/>
              <a:t> 4.9</a:t>
            </a:r>
          </a:p>
          <a:p>
            <a:r>
              <a:rPr lang="en-US" dirty="0" smtClean="0"/>
              <a:t>New branches for all repositories created with </a:t>
            </a:r>
            <a:r>
              <a:rPr lang="en-US" dirty="0" err="1" smtClean="0"/>
              <a:t>gcc</a:t>
            </a:r>
            <a:r>
              <a:rPr lang="en-US" dirty="0" smtClean="0"/>
              <a:t> 4.9 only</a:t>
            </a:r>
          </a:p>
          <a:p>
            <a:pPr lvl="1"/>
            <a:r>
              <a:rPr lang="en-US" dirty="0" smtClean="0"/>
              <a:t>To be used 2017 onwards</a:t>
            </a:r>
          </a:p>
          <a:p>
            <a:pPr lvl="1"/>
            <a:r>
              <a:rPr lang="en-US" dirty="0" smtClean="0"/>
              <a:t>Allows C++14 constructs in code</a:t>
            </a:r>
          </a:p>
          <a:p>
            <a:pPr lvl="1"/>
            <a:r>
              <a:rPr lang="en-US" dirty="0" smtClean="0"/>
              <a:t>Build infrastructure solely based on </a:t>
            </a:r>
            <a:r>
              <a:rPr lang="en-US" dirty="0" err="1" smtClean="0"/>
              <a:t>CMake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30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work towards Run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4424"/>
            <a:ext cx="4137310" cy="4876800"/>
          </a:xfrm>
        </p:spPr>
        <p:txBody>
          <a:bodyPr/>
          <a:lstStyle/>
          <a:p>
            <a:r>
              <a:rPr lang="en-US" dirty="0" smtClean="0"/>
              <a:t>“Roadmap” document presented to collaboration in March, provides</a:t>
            </a:r>
          </a:p>
          <a:p>
            <a:pPr lvl="1"/>
            <a:r>
              <a:rPr lang="en-US" dirty="0" smtClean="0"/>
              <a:t>a work plan to be followed </a:t>
            </a:r>
          </a:p>
          <a:p>
            <a:pPr lvl="1"/>
            <a:r>
              <a:rPr lang="en-US" dirty="0" smtClean="0"/>
              <a:t>the related effort of the different areas</a:t>
            </a:r>
          </a:p>
          <a:p>
            <a:pPr lvl="1"/>
            <a:r>
              <a:rPr lang="en-US" dirty="0" smtClean="0"/>
              <a:t>decisions to be taken</a:t>
            </a:r>
          </a:p>
          <a:p>
            <a:r>
              <a:rPr lang="en-US" dirty="0" smtClean="0"/>
              <a:t>...</a:t>
            </a:r>
            <a:r>
              <a:rPr lang="is-IS" dirty="0" smtClean="0"/>
              <a:t> to write a TDR by Q4/17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presented yesterday in “LHCC in-depth review”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 May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510" y="1504137"/>
            <a:ext cx="4092290" cy="425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67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Essential">
    <a:dk1>
      <a:srgbClr val="000000"/>
    </a:dk1>
    <a:lt1>
      <a:srgbClr val="FFFFFF"/>
    </a:lt1>
    <a:dk2>
      <a:srgbClr val="D1282E"/>
    </a:dk2>
    <a:lt2>
      <a:srgbClr val="C8C8B1"/>
    </a:lt2>
    <a:accent1>
      <a:srgbClr val="7A7A7A"/>
    </a:accent1>
    <a:accent2>
      <a:srgbClr val="F5C201"/>
    </a:accent2>
    <a:accent3>
      <a:srgbClr val="526DB0"/>
    </a:accent3>
    <a:accent4>
      <a:srgbClr val="989AAC"/>
    </a:accent4>
    <a:accent5>
      <a:srgbClr val="DC5924"/>
    </a:accent5>
    <a:accent6>
      <a:srgbClr val="B4B392"/>
    </a:accent6>
    <a:hlink>
      <a:srgbClr val="CC9900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StefanLHCb.potx</Template>
  <TotalTime>7350</TotalTime>
  <Words>653</Words>
  <Application>Microsoft Macintosh PowerPoint</Application>
  <PresentationFormat>On-screen Show (4:3)</PresentationFormat>
  <Paragraphs>155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StefanLHCb</vt:lpstr>
      <vt:lpstr>LHCb Computing Report</vt:lpstr>
      <vt:lpstr>Main Computing Activities by Type</vt:lpstr>
      <vt:lpstr>Main Computing Activities by Sites</vt:lpstr>
      <vt:lpstr>Data Management</vt:lpstr>
      <vt:lpstr>2016 data taking validation</vt:lpstr>
      <vt:lpstr>More activities on the grid</vt:lpstr>
      <vt:lpstr>  Simulation</vt:lpstr>
      <vt:lpstr>Software &amp; Infrastructure</vt:lpstr>
      <vt:lpstr>Upgrade work towards Run 3</vt:lpstr>
      <vt:lpstr>2 main areas of the upgrade  work</vt:lpstr>
      <vt:lpstr>2 main areas of the upgrade  work</vt:lpstr>
      <vt:lpstr>Summary</vt:lpstr>
      <vt:lpstr>Backup</vt:lpstr>
      <vt:lpstr>Executive 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Roiser</dc:creator>
  <cp:lastModifiedBy>Stefan Roiser</cp:lastModifiedBy>
  <cp:revision>71</cp:revision>
  <dcterms:created xsi:type="dcterms:W3CDTF">2015-09-02T09:23:55Z</dcterms:created>
  <dcterms:modified xsi:type="dcterms:W3CDTF">2016-05-24T08:35:06Z</dcterms:modified>
</cp:coreProperties>
</file>