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0" r:id="rId2"/>
    <p:sldId id="263" r:id="rId3"/>
    <p:sldId id="265" r:id="rId4"/>
    <p:sldId id="283" r:id="rId5"/>
    <p:sldId id="290" r:id="rId6"/>
    <p:sldId id="291" r:id="rId7"/>
    <p:sldId id="284" r:id="rId8"/>
    <p:sldId id="285" r:id="rId9"/>
    <p:sldId id="287" r:id="rId10"/>
    <p:sldId id="288" r:id="rId11"/>
    <p:sldId id="289" r:id="rId12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CAFDFF"/>
    <a:srgbClr val="457F0C"/>
    <a:srgbClr val="982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557" autoAdjust="0"/>
    <p:restoredTop sz="94622" autoAdjust="0"/>
  </p:normalViewPr>
  <p:slideViewPr>
    <p:cSldViewPr snapToGrid="0" snapToObjects="1">
      <p:cViewPr varScale="1">
        <p:scale>
          <a:sx n="128" d="100"/>
          <a:sy n="128" d="100"/>
        </p:scale>
        <p:origin x="168" y="5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4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5/24/16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5/24/16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997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410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885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718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BE14A-C509-4749-A2B4-67E3716B03B4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718-F040-9041-A7F9-EDEFC22763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750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3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LHCC; 25 May 2016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6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rgbClr val="0000FF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457F0C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630" indent="-3429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5000"/>
        <a:buFont typeface="Courier New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Topics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Bird, CERN</a:t>
            </a:r>
          </a:p>
          <a:p>
            <a:r>
              <a:rPr lang="en-GB" dirty="0" smtClean="0"/>
              <a:t>WLCG LHCC Referee Meeting</a:t>
            </a:r>
          </a:p>
          <a:p>
            <a:r>
              <a:rPr lang="en-GB" dirty="0" smtClean="0"/>
              <a:t>25</a:t>
            </a:r>
            <a:r>
              <a:rPr lang="en-GB" baseline="30000" dirty="0" smtClean="0"/>
              <a:t>th</a:t>
            </a:r>
            <a:r>
              <a:rPr lang="en-GB" dirty="0" smtClean="0"/>
              <a:t> May 2016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307" y="1069431"/>
            <a:ext cx="8262802" cy="5218158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Massive work has been invested in improving the code used in Run1</a:t>
            </a:r>
          </a:p>
          <a:p>
            <a:pPr lvl="1"/>
            <a:r>
              <a:rPr lang="en-GB" dirty="0" smtClean="0"/>
              <a:t>Selection of efficient libs (CLHEP</a:t>
            </a:r>
            <a:r>
              <a:rPr lang="en-GB" dirty="0" smtClean="0">
                <a:sym typeface="Wingdings"/>
              </a:rPr>
              <a:t> Eigen)</a:t>
            </a:r>
          </a:p>
          <a:p>
            <a:pPr lvl="1"/>
            <a:r>
              <a:rPr lang="en-GB" dirty="0" smtClean="0">
                <a:sym typeface="Wingdings"/>
              </a:rPr>
              <a:t>Tracking in magnetic fields </a:t>
            </a:r>
            <a:r>
              <a:rPr lang="is-IS" dirty="0" smtClean="0">
                <a:sym typeface="Wingdings"/>
              </a:rPr>
              <a:t>…........</a:t>
            </a:r>
            <a:endParaRPr lang="en-GB" dirty="0" smtClean="0">
              <a:sym typeface="Wingdings"/>
            </a:endParaRPr>
          </a:p>
          <a:p>
            <a:pPr lvl="1"/>
            <a:r>
              <a:rPr lang="en-GB" dirty="0" smtClean="0">
                <a:sym typeface="Wingdings"/>
              </a:rPr>
              <a:t>Static code analysis</a:t>
            </a:r>
          </a:p>
          <a:p>
            <a:pPr lvl="1"/>
            <a:r>
              <a:rPr lang="en-GB" dirty="0" smtClean="0">
                <a:sym typeface="Wingdings"/>
              </a:rPr>
              <a:t>Performance monitoring </a:t>
            </a:r>
          </a:p>
          <a:p>
            <a:pPr lvl="2"/>
            <a:r>
              <a:rPr lang="en-GB" dirty="0" smtClean="0">
                <a:sym typeface="Wingdings"/>
              </a:rPr>
              <a:t>Many different tools</a:t>
            </a:r>
          </a:p>
          <a:p>
            <a:pPr lvl="1"/>
            <a:r>
              <a:rPr lang="en-GB" dirty="0" smtClean="0">
                <a:sym typeface="Wingdings"/>
              </a:rPr>
              <a:t>Reorganisation of data structures </a:t>
            </a:r>
            <a:endParaRPr lang="en-GB" dirty="0" smtClean="0"/>
          </a:p>
          <a:p>
            <a:pPr lvl="1"/>
            <a:r>
              <a:rPr lang="en-GB" dirty="0" smtClean="0"/>
              <a:t>Experiments know where the time is spent</a:t>
            </a:r>
          </a:p>
          <a:p>
            <a:pPr lvl="2"/>
            <a:r>
              <a:rPr lang="en-GB" dirty="0" smtClean="0"/>
              <a:t>Which doesn’t mean that it is clear how to speed it up</a:t>
            </a:r>
            <a:r>
              <a:rPr lang="is-IS" dirty="0" smtClean="0"/>
              <a:t>…</a:t>
            </a:r>
            <a:endParaRPr lang="en-GB" dirty="0" smtClean="0"/>
          </a:p>
          <a:p>
            <a:pPr lvl="1"/>
            <a:r>
              <a:rPr lang="en-GB" dirty="0" smtClean="0"/>
              <a:t>Huge improvements, but:</a:t>
            </a:r>
          </a:p>
          <a:p>
            <a:pPr lvl="2"/>
            <a:r>
              <a:rPr lang="en-GB" dirty="0" smtClean="0"/>
              <a:t>gains  are getting smaller </a:t>
            </a:r>
            <a:r>
              <a:rPr lang="en-GB" dirty="0" smtClean="0">
                <a:sym typeface="Wingdings"/>
              </a:rPr>
              <a:t> region of diminishing return?</a:t>
            </a:r>
          </a:p>
          <a:p>
            <a:r>
              <a:rPr lang="en-GB" dirty="0" smtClean="0">
                <a:sym typeface="Wingdings"/>
              </a:rPr>
              <a:t>ALICE invested heavily in understanding the use of GPUs </a:t>
            </a:r>
            <a:endParaRPr lang="en-GB" dirty="0">
              <a:sym typeface="Wingdings"/>
            </a:endParaRPr>
          </a:p>
          <a:p>
            <a:pPr lvl="1"/>
            <a:r>
              <a:rPr lang="en-GB" dirty="0" smtClean="0">
                <a:sym typeface="Wingdings"/>
              </a:rPr>
              <a:t>New tracking code developed with GPUs and parallelism in mind</a:t>
            </a:r>
          </a:p>
          <a:p>
            <a:pPr lvl="2"/>
            <a:r>
              <a:rPr lang="en-GB" dirty="0" smtClean="0">
                <a:sym typeface="Wingdings"/>
              </a:rPr>
              <a:t>Improved performance also in CPUs </a:t>
            </a:r>
          </a:p>
          <a:p>
            <a:pPr lvl="2"/>
            <a:r>
              <a:rPr lang="en-GB" dirty="0" smtClean="0">
                <a:sym typeface="Wingdings"/>
              </a:rPr>
              <a:t>Many systematic studies (see slides)</a:t>
            </a:r>
          </a:p>
          <a:p>
            <a:r>
              <a:rPr lang="en-GB" dirty="0" smtClean="0">
                <a:sym typeface="Wingdings"/>
              </a:rPr>
              <a:t>Cooperation between experiments exists, especially in 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tracking </a:t>
            </a:r>
          </a:p>
          <a:p>
            <a:r>
              <a:rPr lang="en-GB" dirty="0" smtClean="0">
                <a:sym typeface="Wingdings"/>
              </a:rPr>
              <a:t>Everyone states that what matters is throughput, but most 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work is focussed on acceleration of code </a:t>
            </a:r>
          </a:p>
          <a:p>
            <a:pPr lvl="1"/>
            <a:r>
              <a:rPr lang="en-GB" dirty="0" smtClean="0">
                <a:sym typeface="Wingdings"/>
              </a:rPr>
              <a:t>Event/sec is used as unit, not event/sec per unit of hardware investment </a:t>
            </a:r>
          </a:p>
          <a:p>
            <a:r>
              <a:rPr lang="en-GB" dirty="0" smtClean="0">
                <a:sym typeface="Wingdings"/>
              </a:rPr>
              <a:t>Experience from other communities: Astro </a:t>
            </a:r>
          </a:p>
          <a:p>
            <a:pPr lvl="1"/>
            <a:r>
              <a:rPr lang="en-GB" dirty="0" smtClean="0">
                <a:sym typeface="Wingdings"/>
              </a:rPr>
              <a:t>Classical HPC applications, “standard” codes, limited number of algorithms </a:t>
            </a:r>
          </a:p>
          <a:p>
            <a:pPr lvl="1"/>
            <a:r>
              <a:rPr lang="en-GB" dirty="0" smtClean="0">
                <a:sym typeface="Wingdings"/>
              </a:rPr>
              <a:t>HEP use cases much more divers, many algorithms in the same job, data intensive </a:t>
            </a:r>
            <a:r>
              <a:rPr lang="is-IS" dirty="0" smtClean="0">
                <a:sym typeface="Wingdings"/>
              </a:rPr>
              <a:t>…. </a:t>
            </a:r>
            <a:endParaRPr lang="en-GB" dirty="0" smtClean="0">
              <a:sym typeface="Wingding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79" t="4781" r="3637" b="3479"/>
          <a:stretch/>
        </p:blipFill>
        <p:spPr>
          <a:xfrm>
            <a:off x="6364585" y="1314995"/>
            <a:ext cx="2779415" cy="1843881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223" y="3025082"/>
            <a:ext cx="2433363" cy="19427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03474" y="3280639"/>
            <a:ext cx="4805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CMS</a:t>
            </a:r>
          </a:p>
        </p:txBody>
      </p:sp>
    </p:spTree>
    <p:extLst>
      <p:ext uri="{BB962C8B-B14F-4D97-AF65-F5344CB8AC3E}">
        <p14:creationId xmlns:p14="http://schemas.microsoft.com/office/powerpoint/2010/main" val="90447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3653"/>
            <a:ext cx="8226854" cy="466742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Exploiting parallelism wherever possible </a:t>
            </a:r>
          </a:p>
          <a:p>
            <a:pPr lvl="1"/>
            <a:r>
              <a:rPr lang="en-GB" dirty="0" smtClean="0"/>
              <a:t>Starting from the frameworks (Gaudi, </a:t>
            </a:r>
            <a:r>
              <a:rPr lang="en-GB" dirty="0" err="1" smtClean="0"/>
              <a:t>AthenaMT</a:t>
            </a:r>
            <a:r>
              <a:rPr lang="en-GB" dirty="0" smtClean="0"/>
              <a:t>, ROOT,</a:t>
            </a:r>
            <a:r>
              <a:rPr lang="is-IS" dirty="0" smtClean="0"/>
              <a:t>…)</a:t>
            </a:r>
          </a:p>
          <a:p>
            <a:pPr lvl="1"/>
            <a:r>
              <a:rPr lang="is-IS" dirty="0" smtClean="0"/>
              <a:t>GPUs, accelerators, multi core  </a:t>
            </a:r>
          </a:p>
          <a:p>
            <a:r>
              <a:rPr lang="is-IS" dirty="0" smtClean="0"/>
              <a:t>Part of the community is convinced that HEP computing will depend in the future on efficient usage of HPC machines </a:t>
            </a:r>
          </a:p>
          <a:p>
            <a:pPr lvl="1"/>
            <a:r>
              <a:rPr lang="en-US" dirty="0" smtClean="0"/>
              <a:t>P</a:t>
            </a:r>
            <a:r>
              <a:rPr lang="is-IS" dirty="0" smtClean="0"/>
              <a:t>art of the community disagrees strongly</a:t>
            </a:r>
          </a:p>
          <a:p>
            <a:r>
              <a:rPr lang="is-IS" dirty="0" smtClean="0"/>
              <a:t>Evolution not revolution</a:t>
            </a:r>
          </a:p>
          <a:p>
            <a:pPr lvl="1"/>
            <a:r>
              <a:rPr lang="en-US" dirty="0" smtClean="0"/>
              <a:t>Effort levels exclude a revolution</a:t>
            </a:r>
          </a:p>
          <a:p>
            <a:pPr lvl="1"/>
            <a:r>
              <a:rPr lang="en-US" dirty="0" smtClean="0"/>
              <a:t>Not clear how much can be gained from evolution </a:t>
            </a:r>
            <a:endParaRPr lang="is-IS" dirty="0" smtClean="0"/>
          </a:p>
          <a:p>
            <a:r>
              <a:rPr lang="is-IS" dirty="0" smtClean="0"/>
              <a:t>Agreement that common approach is needed for HL-LHC </a:t>
            </a:r>
            <a:endParaRPr lang="en-GB" dirty="0" smtClean="0"/>
          </a:p>
          <a:p>
            <a:pPr lvl="1"/>
            <a:r>
              <a:rPr lang="en-GB" dirty="0" smtClean="0"/>
              <a:t>Community Whitepaper </a:t>
            </a:r>
          </a:p>
          <a:p>
            <a:pPr lvl="1"/>
            <a:r>
              <a:rPr lang="en-GB" dirty="0" smtClean="0"/>
              <a:t>Working groups </a:t>
            </a:r>
            <a:endParaRPr lang="is-I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629" y="233492"/>
            <a:ext cx="2567983" cy="152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7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248" y="76529"/>
            <a:ext cx="7470648" cy="881240"/>
          </a:xfrm>
        </p:spPr>
        <p:txBody>
          <a:bodyPr/>
          <a:lstStyle/>
          <a:p>
            <a:r>
              <a:rPr lang="en-US" dirty="0" smtClean="0"/>
              <a:t>2016 data in Tier 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326"/>
            <a:ext cx="9144000" cy="19706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25016"/>
            <a:ext cx="9144000" cy="197069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435470" y="2845286"/>
            <a:ext cx="2345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/>
              <a:t>Last 30 days</a:t>
            </a:r>
            <a:endParaRPr lang="en-US" sz="2800" b="1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0076"/>
            <a:ext cx="9144000" cy="16588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82548" y="4880076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Last 7 days: rate to/from tape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478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518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Ramp-up of WLCG CPU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54" y="910570"/>
            <a:ext cx="8607669" cy="487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17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605" y="84329"/>
            <a:ext cx="7470648" cy="800854"/>
          </a:xfrm>
        </p:spPr>
        <p:txBody>
          <a:bodyPr/>
          <a:lstStyle/>
          <a:p>
            <a:r>
              <a:rPr lang="en-US" smtClean="0"/>
              <a:t>Tier 0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7169"/>
            <a:ext cx="9144000" cy="21199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7147"/>
            <a:ext cx="3042138" cy="18789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138" y="2929215"/>
            <a:ext cx="2998177" cy="18596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714" y="2929215"/>
            <a:ext cx="3120286" cy="207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77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139" y="85476"/>
            <a:ext cx="7470648" cy="789167"/>
          </a:xfrm>
        </p:spPr>
        <p:txBody>
          <a:bodyPr>
            <a:normAutofit fontScale="90000"/>
          </a:bodyPr>
          <a:lstStyle/>
          <a:p>
            <a:r>
              <a:rPr lang="en-US" smtClean="0"/>
              <a:t>Resources - 2017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60" y="830765"/>
            <a:ext cx="3566307" cy="2628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5632" y="830765"/>
            <a:ext cx="3550733" cy="26172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3330" y="3459477"/>
            <a:ext cx="3533035" cy="281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2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9121" y="0"/>
            <a:ext cx="2186866" cy="7169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Growth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306" y="2297166"/>
            <a:ext cx="3229026" cy="22748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305" y="4572004"/>
            <a:ext cx="3229026" cy="19001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647" y="244792"/>
            <a:ext cx="3230474" cy="20523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647" y="2297166"/>
            <a:ext cx="3110948" cy="20450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369" y="4326398"/>
            <a:ext cx="3091225" cy="21520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5305" y="233316"/>
            <a:ext cx="3229026" cy="206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50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- progress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Planning assumptions</a:t>
            </a:r>
          </a:p>
          <a:p>
            <a:pPr lvl="1"/>
            <a:r>
              <a:rPr lang="en-US" dirty="0" smtClean="0"/>
              <a:t>Work has started to document baseline assumptions for Run 4 - ongoing</a:t>
            </a:r>
          </a:p>
          <a:p>
            <a:pPr lvl="1"/>
            <a:r>
              <a:rPr lang="en-US" dirty="0" smtClean="0"/>
              <a:t>Following format of resource outlook from Run 2 document</a:t>
            </a:r>
          </a:p>
          <a:p>
            <a:r>
              <a:rPr lang="en-US" dirty="0" smtClean="0"/>
              <a:t>Software topics</a:t>
            </a:r>
          </a:p>
          <a:p>
            <a:pPr lvl="1"/>
            <a:r>
              <a:rPr lang="en-US" dirty="0" smtClean="0"/>
              <a:t>See </a:t>
            </a:r>
            <a:r>
              <a:rPr lang="en-US" dirty="0" err="1" smtClean="0"/>
              <a:t>Benedikt’s</a:t>
            </a:r>
            <a:r>
              <a:rPr lang="en-US" dirty="0" smtClean="0"/>
              <a:t> talk today, following HSF workshop; including first performance workshop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26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Planning: Demonstrators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50158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Work has started on prototypes for:</a:t>
            </a:r>
          </a:p>
          <a:p>
            <a:pPr lvl="1"/>
            <a:r>
              <a:rPr lang="en-US" dirty="0" smtClean="0"/>
              <a:t>Storage federations: </a:t>
            </a:r>
          </a:p>
          <a:p>
            <a:pPr lvl="2"/>
            <a:r>
              <a:rPr lang="en-US" dirty="0" smtClean="0"/>
              <a:t>Reliable storage at large sites (clustering of storage between sites) – single view for experiments; </a:t>
            </a:r>
          </a:p>
          <a:p>
            <a:pPr lvl="3"/>
            <a:r>
              <a:rPr lang="en-US" dirty="0" smtClean="0"/>
              <a:t>concrete proposal for this based on EOS, to be prototyped in Russia initially</a:t>
            </a:r>
          </a:p>
          <a:p>
            <a:pPr lvl="2"/>
            <a:r>
              <a:rPr lang="en-US" dirty="0" smtClean="0"/>
              <a:t>Opportunistic (caches) at small sites – essentially to support active work, but not long term</a:t>
            </a:r>
          </a:p>
          <a:p>
            <a:pPr lvl="3"/>
            <a:r>
              <a:rPr lang="en-US" dirty="0" smtClean="0"/>
              <a:t>No concrete work yet, but could be based on DPM</a:t>
            </a:r>
          </a:p>
          <a:p>
            <a:pPr lvl="1"/>
            <a:r>
              <a:rPr lang="en-US" dirty="0" smtClean="0"/>
              <a:t>Machine Learning:</a:t>
            </a:r>
          </a:p>
          <a:p>
            <a:pPr lvl="2"/>
            <a:r>
              <a:rPr lang="en-US" dirty="0" smtClean="0"/>
              <a:t>Interest from all experiments; investigate anomaly detection in production workflows, and in data management systems; in particular combining information from &gt;1 experiment </a:t>
            </a:r>
          </a:p>
          <a:p>
            <a:pPr lvl="3"/>
            <a:r>
              <a:rPr lang="en-US" dirty="0" smtClean="0"/>
              <a:t>Some funding in Russia, efforts in ATLAS and </a:t>
            </a:r>
            <a:r>
              <a:rPr lang="en-US" dirty="0" err="1" smtClean="0"/>
              <a:t>LHCb</a:t>
            </a:r>
            <a:r>
              <a:rPr lang="en-US" dirty="0" smtClean="0"/>
              <a:t>, CMS also interested</a:t>
            </a:r>
          </a:p>
          <a:p>
            <a:r>
              <a:rPr lang="en-US" dirty="0" smtClean="0"/>
              <a:t>Under discussion:</a:t>
            </a:r>
          </a:p>
          <a:p>
            <a:pPr lvl="1"/>
            <a:r>
              <a:rPr lang="en-US" dirty="0" smtClean="0"/>
              <a:t>How to instantiate a “Tier 2 in a box” </a:t>
            </a:r>
            <a:r>
              <a:rPr lang="en-US" dirty="0" smtClean="0">
                <a:sym typeface="Wingdings"/>
              </a:rPr>
              <a:t> simplified deployment of a site with minimal effort needed </a:t>
            </a:r>
          </a:p>
          <a:p>
            <a:pPr lvl="2"/>
            <a:r>
              <a:rPr lang="en-US" dirty="0" smtClean="0">
                <a:sym typeface="Wingdings"/>
              </a:rPr>
              <a:t>Several ideas being investigated – to be followed 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LHCC; 25 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Bird;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4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session at HSF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98232"/>
            <a:ext cx="7886700" cy="369174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https://</a:t>
            </a:r>
            <a:r>
              <a:rPr lang="en-GB" dirty="0" err="1" smtClean="0"/>
              <a:t>indico.cern.ch</a:t>
            </a:r>
            <a:r>
              <a:rPr lang="en-GB" dirty="0" smtClean="0"/>
              <a:t>/event/496146/timetable/</a:t>
            </a:r>
          </a:p>
          <a:p>
            <a:pPr lvl="1"/>
            <a:r>
              <a:rPr lang="en-GB" dirty="0" smtClean="0"/>
              <a:t>Alice</a:t>
            </a:r>
          </a:p>
          <a:p>
            <a:pPr lvl="1"/>
            <a:r>
              <a:rPr lang="en-GB" dirty="0" smtClean="0"/>
              <a:t>ATLAS </a:t>
            </a:r>
          </a:p>
          <a:p>
            <a:pPr lvl="1"/>
            <a:r>
              <a:rPr lang="en-GB" dirty="0" smtClean="0"/>
              <a:t>CMS </a:t>
            </a:r>
          </a:p>
          <a:p>
            <a:pPr lvl="1"/>
            <a:r>
              <a:rPr lang="en-GB" dirty="0" smtClean="0"/>
              <a:t>Astro Physics </a:t>
            </a:r>
          </a:p>
          <a:p>
            <a:pPr lvl="1"/>
            <a:r>
              <a:rPr lang="en-GB" dirty="0" smtClean="0"/>
              <a:t>Root</a:t>
            </a:r>
          </a:p>
          <a:p>
            <a:pPr lvl="1"/>
            <a:r>
              <a:rPr lang="en-GB" dirty="0" err="1" smtClean="0"/>
              <a:t>Geant</a:t>
            </a:r>
            <a:r>
              <a:rPr lang="en-GB" dirty="0" smtClean="0"/>
              <a:t>(V)</a:t>
            </a:r>
          </a:p>
          <a:p>
            <a:pPr lvl="1"/>
            <a:r>
              <a:rPr lang="en-GB" dirty="0" smtClean="0"/>
              <a:t>Art/</a:t>
            </a:r>
            <a:r>
              <a:rPr lang="en-GB" dirty="0" err="1" smtClean="0"/>
              <a:t>LArSoft</a:t>
            </a:r>
            <a:r>
              <a:rPr lang="en-GB" dirty="0" smtClean="0"/>
              <a:t> </a:t>
            </a:r>
          </a:p>
          <a:p>
            <a:r>
              <a:rPr lang="en-GB" dirty="0" smtClean="0"/>
              <a:t>Followed by a panel discussion: (summary) https://</a:t>
            </a:r>
            <a:r>
              <a:rPr lang="en-GB" dirty="0" err="1" smtClean="0"/>
              <a:t>indico.cern.ch</a:t>
            </a:r>
            <a:r>
              <a:rPr lang="en-GB" dirty="0" smtClean="0"/>
              <a:t>/event/496146/contributions/2147420/attachments/1265860/1895094/</a:t>
            </a:r>
            <a:r>
              <a:rPr lang="en-GB" dirty="0" err="1" smtClean="0"/>
              <a:t>SummaryPanel.pdf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24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-WLCG-4-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CERN-WLCG-4-3</Template>
  <TotalTime>7506</TotalTime>
  <Words>536</Words>
  <Application>Microsoft Macintosh PowerPoint</Application>
  <PresentationFormat>On-screen Show (4:3)</PresentationFormat>
  <Paragraphs>103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Courier New</vt:lpstr>
      <vt:lpstr>Wingdings</vt:lpstr>
      <vt:lpstr>Arial</vt:lpstr>
      <vt:lpstr>CERN-WLCG-4-3</vt:lpstr>
      <vt:lpstr>WLCG Topics</vt:lpstr>
      <vt:lpstr>2016 data in Tier 0</vt:lpstr>
      <vt:lpstr>Ramp-up of WLCG CPU</vt:lpstr>
      <vt:lpstr>Tier 0</vt:lpstr>
      <vt:lpstr>Resources - 2017</vt:lpstr>
      <vt:lpstr>Growth</vt:lpstr>
      <vt:lpstr>Planning - progress</vt:lpstr>
      <vt:lpstr>Planning: Demonstrators</vt:lpstr>
      <vt:lpstr>Performance session at HSF</vt:lpstr>
      <vt:lpstr>Observations:</vt:lpstr>
      <vt:lpstr>Future directions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Status Report</dc:title>
  <dc:creator>Ian Bird</dc:creator>
  <cp:lastModifiedBy>Ian Bird</cp:lastModifiedBy>
  <cp:revision>61</cp:revision>
  <cp:lastPrinted>2013-11-14T14:03:19Z</cp:lastPrinted>
  <dcterms:created xsi:type="dcterms:W3CDTF">2015-11-25T10:01:03Z</dcterms:created>
  <dcterms:modified xsi:type="dcterms:W3CDTF">2016-05-24T08:51:14Z</dcterms:modified>
</cp:coreProperties>
</file>