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6" r:id="rId3"/>
    <p:sldId id="273" r:id="rId4"/>
    <p:sldId id="275" r:id="rId5"/>
    <p:sldId id="280" r:id="rId6"/>
    <p:sldId id="281" r:id="rId7"/>
    <p:sldId id="272" r:id="rId8"/>
    <p:sldId id="285" r:id="rId9"/>
    <p:sldId id="282" r:id="rId10"/>
    <p:sldId id="266" r:id="rId11"/>
    <p:sldId id="276" r:id="rId12"/>
    <p:sldId id="283" r:id="rId13"/>
    <p:sldId id="278" r:id="rId14"/>
    <p:sldId id="28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961"/>
    <p:restoredTop sz="99817" autoAdjust="0"/>
  </p:normalViewPr>
  <p:slideViewPr>
    <p:cSldViewPr snapToGrid="0" snapToObjects="1">
      <p:cViewPr varScale="1">
        <p:scale>
          <a:sx n="101" d="100"/>
          <a:sy n="101" d="100"/>
        </p:scale>
        <p:origin x="99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6C815-F837-6D4A-94D1-E1084CCD9B52}" type="datetimeFigureOut">
              <a:rPr lang="en-US" smtClean="0"/>
              <a:t>2/20/17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2E77C-5D51-5F45-83A1-2DCAAB192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5534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845AA5-651E-8946-AC09-CAFE3C96BB68}" type="datetimeFigureOut">
              <a:rPr lang="en-US" smtClean="0"/>
              <a:t>2/20/17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0B576-15CC-9944-B388-CC6D6A216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0983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34AA2-8E5B-4367-A3E5-D7EA9425B6F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708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0" y="2514600"/>
            <a:ext cx="9144000" cy="1828800"/>
          </a:xfrm>
          <a:noFill/>
          <a:ln w="25400">
            <a:noFill/>
          </a:ln>
          <a:effectLst/>
        </p:spPr>
        <p:txBody>
          <a:bodyPr lIns="274320" tIns="274320" rIns="274320" bIns="274320" anchor="ctr">
            <a:noAutofit/>
          </a:bodyPr>
          <a:lstStyle>
            <a:lvl1pPr algn="l">
              <a:defRPr sz="4400" b="1"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4320" y="4800600"/>
            <a:ext cx="8595360" cy="457200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cap="all" baseline="0">
                <a:solidFill>
                  <a:srgbClr val="70727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Presenter </a:t>
            </a:r>
            <a:r>
              <a:rPr lang="en-US" dirty="0" err="1" smtClean="0"/>
              <a:t>Name(S</a:t>
            </a:r>
            <a:r>
              <a:rPr lang="en-US" dirty="0" smtClean="0"/>
              <a:t>)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74320" y="5257800"/>
            <a:ext cx="8595360" cy="2743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add presenter organization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74320" y="5540477"/>
            <a:ext cx="8595360" cy="2743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add presentation event or location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4320" y="6400800"/>
            <a:ext cx="825500" cy="228600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769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4637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734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9570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3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35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8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>
            <a:spLocks noGrp="1"/>
          </p:cNvSpPr>
          <p:nvPr>
            <p:ph sz="half" idx="13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Content Placeholder 2"/>
          <p:cNvSpPr>
            <a:spLocks noGrp="1"/>
          </p:cNvSpPr>
          <p:nvPr>
            <p:ph sz="half" idx="14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7408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1300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945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>
              <a:defRPr sz="2000">
                <a:solidFill>
                  <a:srgbClr val="242424"/>
                </a:solidFill>
                <a:latin typeface="Arial"/>
                <a:cs typeface="Arial"/>
              </a:defRPr>
            </a:lvl1pPr>
            <a:lvl2pPr>
              <a:defRPr sz="1800">
                <a:solidFill>
                  <a:srgbClr val="242424"/>
                </a:solidFill>
                <a:latin typeface="Arial"/>
                <a:cs typeface="Arial"/>
              </a:defRPr>
            </a:lvl2pPr>
            <a:lvl3pPr>
              <a:defRPr sz="1600">
                <a:solidFill>
                  <a:srgbClr val="242424"/>
                </a:solidFill>
                <a:latin typeface="Arial"/>
                <a:cs typeface="Arial"/>
              </a:defRPr>
            </a:lvl3pPr>
            <a:lvl4pPr>
              <a:defRPr sz="1400">
                <a:solidFill>
                  <a:srgbClr val="242424"/>
                </a:solidFill>
                <a:latin typeface="Arial"/>
                <a:cs typeface="Arial"/>
              </a:defRPr>
            </a:lvl4pPr>
            <a:lvl5pPr>
              <a:defRPr sz="1400">
                <a:solidFill>
                  <a:srgbClr val="242424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591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3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71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sz="half" idx="14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2" name="Content Placeholder 2"/>
          <p:cNvSpPr>
            <a:spLocks noGrp="1"/>
          </p:cNvSpPr>
          <p:nvPr>
            <p:ph sz="half" idx="15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76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emf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latinum_PowerPoint_Background_08-19-2011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8595360" cy="457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Feb. 21, 2017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324344" y="219456"/>
            <a:ext cx="1600200" cy="8128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3040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4" r:id="rId3"/>
    <p:sldLayoutId id="2147483715" r:id="rId4"/>
    <p:sldLayoutId id="2147483716" r:id="rId5"/>
    <p:sldLayoutId id="2147483717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2600" b="1" kern="1200">
          <a:solidFill>
            <a:srgbClr val="CC7022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000" kern="1200">
          <a:solidFill>
            <a:schemeClr val="accent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16"/>
        </a:buBlip>
        <a:defRPr sz="1800" kern="1200">
          <a:solidFill>
            <a:schemeClr val="accent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7"/>
        </a:buBlip>
        <a:defRPr sz="1600" kern="1200">
          <a:solidFill>
            <a:schemeClr val="accent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8"/>
        </a:buBlip>
        <a:defRPr sz="1400" kern="1200">
          <a:solidFill>
            <a:schemeClr val="accent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1400" kern="1200">
          <a:solidFill>
            <a:schemeClr val="accent2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28.png"/><Relationship Id="rId6" Type="http://schemas.openxmlformats.org/officeDocument/2006/relationships/image" Target="../media/image8.png"/><Relationship Id="rId7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DarkSide</a:t>
            </a:r>
            <a:r>
              <a:rPr lang="en-US" dirty="0" smtClean="0"/>
              <a:t> search for WIMP dark matter</a:t>
            </a:r>
            <a:endParaRPr lang="en-US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242424"/>
                </a:solidFill>
              </a:rPr>
              <a:t>Henning O. Back	</a:t>
            </a:r>
            <a:endParaRPr lang="en-US" dirty="0">
              <a:solidFill>
                <a:srgbClr val="242424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Pacific Northwest National Laboratory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Lake Louise Winter Institute 2017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99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DarkSide-20k</a:t>
            </a:r>
            <a:br>
              <a:rPr lang="en-US" dirty="0" smtClean="0"/>
            </a:br>
            <a:r>
              <a:rPr lang="en-US" sz="1600" b="0" dirty="0" smtClean="0"/>
              <a:t>(Publication in preparation)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6"/>
          <a:stretch/>
        </p:blipFill>
        <p:spPr>
          <a:xfrm>
            <a:off x="4415567" y="1771805"/>
            <a:ext cx="4320924" cy="4572000"/>
          </a:xfrm>
        </p:spPr>
      </p:pic>
      <p:sp>
        <p:nvSpPr>
          <p:cNvPr id="6" name="TextBox 5"/>
          <p:cNvSpPr txBox="1"/>
          <p:nvPr/>
        </p:nvSpPr>
        <p:spPr>
          <a:xfrm>
            <a:off x="278292" y="2744132"/>
            <a:ext cx="38693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42424"/>
                </a:solidFill>
              </a:rPr>
              <a:t>14 m diameter water shield and cosmic veto</a:t>
            </a:r>
            <a:endParaRPr lang="en-US" sz="1600" dirty="0">
              <a:solidFill>
                <a:srgbClr val="24242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20" y="3507919"/>
            <a:ext cx="39797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42424"/>
                </a:solidFill>
              </a:rPr>
              <a:t>8</a:t>
            </a:r>
            <a:r>
              <a:rPr lang="en-US" sz="1600" dirty="0" smtClean="0">
                <a:solidFill>
                  <a:srgbClr val="242424"/>
                </a:solidFill>
              </a:rPr>
              <a:t> m diameter stainless steel sphere</a:t>
            </a:r>
          </a:p>
          <a:p>
            <a:r>
              <a:rPr lang="en-US" sz="1600" dirty="0" smtClean="0">
                <a:solidFill>
                  <a:srgbClr val="242424"/>
                </a:solidFill>
              </a:rPr>
              <a:t>Borated liquid scintillator active neutron veto</a:t>
            </a:r>
            <a:endParaRPr lang="en-US" sz="1600" dirty="0">
              <a:solidFill>
                <a:srgbClr val="242424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8291" y="4560231"/>
            <a:ext cx="386933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42424"/>
                </a:solidFill>
              </a:rPr>
              <a:t>Dual phase TPC containing 23 tons</a:t>
            </a:r>
          </a:p>
          <a:p>
            <a:r>
              <a:rPr lang="en-US" sz="1600" dirty="0" smtClean="0">
                <a:solidFill>
                  <a:srgbClr val="242424"/>
                </a:solidFill>
              </a:rPr>
              <a:t>low-radioactivity </a:t>
            </a:r>
            <a:r>
              <a:rPr lang="en-US" sz="1600" dirty="0">
                <a:solidFill>
                  <a:srgbClr val="242424"/>
                </a:solidFill>
              </a:rPr>
              <a:t>a</a:t>
            </a:r>
            <a:r>
              <a:rPr lang="en-US" sz="1600" dirty="0" smtClean="0">
                <a:solidFill>
                  <a:srgbClr val="242424"/>
                </a:solidFill>
              </a:rPr>
              <a:t>rgon (30 tons total)</a:t>
            </a:r>
            <a:endParaRPr lang="en-US" sz="1600" dirty="0">
              <a:solidFill>
                <a:srgbClr val="242424"/>
              </a:solidFill>
            </a:endParaRPr>
          </a:p>
        </p:txBody>
      </p:sp>
      <p:cxnSp>
        <p:nvCxnSpPr>
          <p:cNvPr id="11" name="Straight Arrow Connector 10"/>
          <p:cNvCxnSpPr>
            <a:stCxn id="6" idx="3"/>
          </p:cNvCxnSpPr>
          <p:nvPr/>
        </p:nvCxnSpPr>
        <p:spPr>
          <a:xfrm>
            <a:off x="4147626" y="2913409"/>
            <a:ext cx="1546145" cy="404508"/>
          </a:xfrm>
          <a:prstGeom prst="straightConnector1">
            <a:avLst/>
          </a:prstGeom>
          <a:ln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3"/>
          </p:cNvCxnSpPr>
          <p:nvPr/>
        </p:nvCxnSpPr>
        <p:spPr>
          <a:xfrm>
            <a:off x="4254093" y="3800307"/>
            <a:ext cx="1588107" cy="292388"/>
          </a:xfrm>
          <a:prstGeom prst="straightConnector1">
            <a:avLst/>
          </a:prstGeom>
          <a:ln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9" idx="3"/>
          </p:cNvCxnSpPr>
          <p:nvPr/>
        </p:nvCxnSpPr>
        <p:spPr>
          <a:xfrm flipV="1">
            <a:off x="4147626" y="4229410"/>
            <a:ext cx="2362958" cy="623209"/>
          </a:xfrm>
          <a:prstGeom prst="straightConnector1">
            <a:avLst/>
          </a:prstGeom>
          <a:ln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78291" y="5487021"/>
            <a:ext cx="3869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42424"/>
                </a:solidFill>
              </a:rPr>
              <a:t>Silicon Photomultiplier light readout</a:t>
            </a:r>
            <a:endParaRPr lang="en-US" sz="1600" dirty="0">
              <a:solidFill>
                <a:srgbClr val="242424"/>
              </a:solidFill>
            </a:endParaRPr>
          </a:p>
        </p:txBody>
      </p:sp>
      <p:cxnSp>
        <p:nvCxnSpPr>
          <p:cNvPr id="17" name="Straight Arrow Connector 16"/>
          <p:cNvCxnSpPr>
            <a:stCxn id="16" idx="3"/>
          </p:cNvCxnSpPr>
          <p:nvPr/>
        </p:nvCxnSpPr>
        <p:spPr>
          <a:xfrm flipV="1">
            <a:off x="4147626" y="4613507"/>
            <a:ext cx="2362958" cy="1042791"/>
          </a:xfrm>
          <a:prstGeom prst="straightConnector1">
            <a:avLst/>
          </a:prstGeom>
          <a:ln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8683" y="1294781"/>
            <a:ext cx="45905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>Scaling up to 100 ton-year background free exposure</a:t>
            </a:r>
            <a:endParaRPr lang="en-US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69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4319" y="201168"/>
            <a:ext cx="7020207" cy="868680"/>
          </a:xfrm>
        </p:spPr>
        <p:txBody>
          <a:bodyPr/>
          <a:lstStyle/>
          <a:p>
            <a:r>
              <a:rPr lang="en-US" dirty="0" smtClean="0"/>
              <a:t>Silicon Photo Multiplier (</a:t>
            </a:r>
            <a:r>
              <a:rPr lang="en-US" dirty="0" err="1" smtClean="0"/>
              <a:t>SiPM</a:t>
            </a:r>
            <a:r>
              <a:rPr lang="en-US" dirty="0" smtClean="0"/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sz="1400" b="0" dirty="0"/>
              <a:t>2016 IEEE Nuclear Science Symposium and Medical Imaging Conference, Strasbourg</a:t>
            </a: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2130847" y="1496822"/>
            <a:ext cx="3436029" cy="31108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Key Goals</a:t>
            </a:r>
          </a:p>
          <a:p>
            <a:r>
              <a:rPr lang="en-US" sz="1800" dirty="0" smtClean="0"/>
              <a:t>5 x 5 cm</a:t>
            </a:r>
            <a:r>
              <a:rPr lang="en-US" sz="1800" baseline="30000" dirty="0" smtClean="0"/>
              <a:t>2</a:t>
            </a:r>
            <a:endParaRPr lang="en-US" sz="1800" dirty="0" smtClean="0"/>
          </a:p>
          <a:p>
            <a:r>
              <a:rPr lang="en-US" sz="1800" dirty="0" smtClean="0"/>
              <a:t>Power ≤ 250 </a:t>
            </a:r>
            <a:r>
              <a:rPr lang="en-US" sz="1800" dirty="0" err="1" smtClean="0"/>
              <a:t>mW</a:t>
            </a:r>
            <a:endParaRPr lang="en-US" sz="1800" dirty="0" smtClean="0"/>
          </a:p>
          <a:p>
            <a:r>
              <a:rPr lang="en-US" sz="1800" dirty="0" smtClean="0"/>
              <a:t>Photon detection efficiency    ≥ 40% @ 420 nm</a:t>
            </a:r>
            <a:endParaRPr lang="en-US" sz="1800" b="1" dirty="0" smtClean="0">
              <a:solidFill>
                <a:srgbClr val="008000"/>
              </a:solidFill>
              <a:sym typeface="Wingdings"/>
            </a:endParaRPr>
          </a:p>
          <a:p>
            <a:r>
              <a:rPr lang="en-US" sz="1800" dirty="0" smtClean="0">
                <a:sym typeface="Wingdings"/>
              </a:rPr>
              <a:t>Dark count rate &lt; 0.1 Hz/mm</a:t>
            </a:r>
            <a:r>
              <a:rPr lang="en-US" sz="1800" baseline="30000" dirty="0" smtClean="0">
                <a:sym typeface="Wingdings"/>
              </a:rPr>
              <a:t>2 </a:t>
            </a:r>
            <a:r>
              <a:rPr lang="en-US" sz="1800" dirty="0" smtClean="0">
                <a:sym typeface="Wingdings"/>
              </a:rPr>
              <a:t>at detector operating temp.</a:t>
            </a:r>
          </a:p>
          <a:p>
            <a:r>
              <a:rPr lang="en-US" sz="1800" dirty="0" smtClean="0">
                <a:sym typeface="Wingdings"/>
              </a:rPr>
              <a:t>Low radioactivity materials</a:t>
            </a:r>
            <a:endParaRPr lang="en-US" sz="1800" dirty="0" smtClean="0"/>
          </a:p>
        </p:txBody>
      </p:sp>
      <p:sp>
        <p:nvSpPr>
          <p:cNvPr id="22" name="Content Placeholder 21"/>
          <p:cNvSpPr>
            <a:spLocks noGrp="1"/>
          </p:cNvSpPr>
          <p:nvPr>
            <p:ph sz="half" idx="13"/>
          </p:nvPr>
        </p:nvSpPr>
        <p:spPr>
          <a:xfrm>
            <a:off x="5611176" y="1496822"/>
            <a:ext cx="3444228" cy="31108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Achieved in R&amp;D</a:t>
            </a:r>
          </a:p>
          <a:p>
            <a:r>
              <a:rPr lang="en-US" sz="1800" dirty="0" smtClean="0"/>
              <a:t>2 x 2 cm</a:t>
            </a:r>
            <a:r>
              <a:rPr lang="en-US" sz="1800" baseline="30000" dirty="0" smtClean="0"/>
              <a:t>2</a:t>
            </a:r>
            <a:endParaRPr lang="en-US" sz="1800" dirty="0" smtClean="0"/>
          </a:p>
          <a:p>
            <a:r>
              <a:rPr lang="en-US" sz="1800" dirty="0" smtClean="0"/>
              <a:t>Power &lt; 250 </a:t>
            </a:r>
            <a:r>
              <a:rPr lang="en-US" sz="1800" dirty="0" err="1" smtClean="0"/>
              <a:t>mW</a:t>
            </a:r>
            <a:endParaRPr lang="en-US" sz="1800" dirty="0" smtClean="0"/>
          </a:p>
          <a:p>
            <a:r>
              <a:rPr lang="en-US" sz="1800" dirty="0"/>
              <a:t>Photon detection </a:t>
            </a:r>
            <a:r>
              <a:rPr lang="en-US" sz="1800" dirty="0" smtClean="0"/>
              <a:t>efficiency    &gt; </a:t>
            </a:r>
            <a:r>
              <a:rPr lang="en-US" sz="1800" dirty="0"/>
              <a:t>40% @ 420 nm</a:t>
            </a:r>
            <a:endParaRPr lang="en-US" sz="1800" b="1" dirty="0">
              <a:solidFill>
                <a:srgbClr val="008000"/>
              </a:solidFill>
              <a:sym typeface="Wingdings"/>
            </a:endParaRPr>
          </a:p>
          <a:p>
            <a:r>
              <a:rPr lang="en-US" sz="1800" dirty="0" smtClean="0"/>
              <a:t>Dark count rate &lt;0.01 Hz/mm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at low field &amp; 87K</a:t>
            </a:r>
          </a:p>
          <a:p>
            <a:r>
              <a:rPr lang="en-US" sz="1800" dirty="0" smtClean="0"/>
              <a:t>Rigorous ongoing campaign</a:t>
            </a:r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79" y="1338457"/>
            <a:ext cx="1963572" cy="19991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79" y="4170849"/>
            <a:ext cx="4916449" cy="2310139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789413" y="3469267"/>
            <a:ext cx="501805" cy="529085"/>
          </a:xfrm>
          <a:prstGeom prst="downArrow">
            <a:avLst/>
          </a:prstGeom>
          <a:solidFill>
            <a:schemeClr val="accent1"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t="1751" b="4895"/>
          <a:stretch/>
        </p:blipFill>
        <p:spPr>
          <a:xfrm>
            <a:off x="6144701" y="4102101"/>
            <a:ext cx="2313499" cy="2709088"/>
          </a:xfrm>
          <a:prstGeom prst="rect">
            <a:avLst/>
          </a:prstGeom>
        </p:spPr>
      </p:pic>
      <p:sp>
        <p:nvSpPr>
          <p:cNvPr id="7" name="Bent Arrow 6"/>
          <p:cNvSpPr/>
          <p:nvPr/>
        </p:nvSpPr>
        <p:spPr>
          <a:xfrm rot="5400000">
            <a:off x="6190972" y="4876491"/>
            <a:ext cx="628721" cy="2110419"/>
          </a:xfrm>
          <a:prstGeom prst="bentArrow">
            <a:avLst>
              <a:gd name="adj1" fmla="val 25000"/>
              <a:gd name="adj2" fmla="val 26515"/>
              <a:gd name="adj3" fmla="val 25000"/>
              <a:gd name="adj4" fmla="val 43750"/>
            </a:avLst>
          </a:prstGeom>
          <a:solidFill>
            <a:schemeClr val="accent1"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Bent Arrow 16"/>
          <p:cNvSpPr/>
          <p:nvPr/>
        </p:nvSpPr>
        <p:spPr>
          <a:xfrm rot="5400000" flipH="1">
            <a:off x="6092626" y="4151747"/>
            <a:ext cx="825414" cy="2110418"/>
          </a:xfrm>
          <a:prstGeom prst="bentArrow">
            <a:avLst>
              <a:gd name="adj1" fmla="val 17253"/>
              <a:gd name="adj2" fmla="val 18661"/>
              <a:gd name="adj3" fmla="val 25000"/>
              <a:gd name="adj4" fmla="val 28363"/>
            </a:avLst>
          </a:prstGeom>
          <a:solidFill>
            <a:schemeClr val="accent1"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08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4320" y="201168"/>
            <a:ext cx="7036274" cy="868680"/>
          </a:xfrm>
        </p:spPr>
        <p:txBody>
          <a:bodyPr/>
          <a:lstStyle/>
          <a:p>
            <a:r>
              <a:rPr lang="en-US" dirty="0" smtClean="0"/>
              <a:t>Low radioactivity underground argon (</a:t>
            </a:r>
            <a:r>
              <a:rPr lang="en-US" dirty="0" err="1" smtClean="0"/>
              <a:t>UAr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The DarkSide-20k target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3"/>
          </p:nvPr>
        </p:nvSpPr>
        <p:spPr>
          <a:xfrm>
            <a:off x="3987208" y="1456318"/>
            <a:ext cx="4959126" cy="1199994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Aria</a:t>
            </a:r>
            <a:r>
              <a:rPr lang="en-US" dirty="0" smtClean="0"/>
              <a:t> </a:t>
            </a:r>
            <a:r>
              <a:rPr lang="en-US" i="1" dirty="0" smtClean="0"/>
              <a:t>(under construction)</a:t>
            </a:r>
          </a:p>
          <a:p>
            <a:pPr lvl="1"/>
            <a:r>
              <a:rPr lang="en-US" dirty="0" smtClean="0"/>
              <a:t>Final argon purification</a:t>
            </a:r>
          </a:p>
          <a:p>
            <a:pPr lvl="1"/>
            <a:r>
              <a:rPr lang="en-US" dirty="0" smtClean="0"/>
              <a:t>Capable of isotope separation (</a:t>
            </a:r>
            <a:r>
              <a:rPr lang="en-US" baseline="30000" dirty="0" smtClean="0"/>
              <a:t>39</a:t>
            </a:r>
            <a:r>
              <a:rPr lang="en-US" dirty="0" smtClean="0"/>
              <a:t>Ar depletion)</a:t>
            </a:r>
          </a:p>
          <a:p>
            <a:pPr lvl="1"/>
            <a:r>
              <a:rPr lang="en-US" dirty="0" smtClean="0"/>
              <a:t>Located in the </a:t>
            </a:r>
            <a:r>
              <a:rPr lang="en-US" dirty="0" err="1" smtClean="0"/>
              <a:t>Seruci</a:t>
            </a:r>
            <a:r>
              <a:rPr lang="en-US" dirty="0" smtClean="0"/>
              <a:t> mine in Sardinia, Italy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3720" y="3199537"/>
            <a:ext cx="2226565" cy="365846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2330" y="2406829"/>
            <a:ext cx="2581348" cy="2487349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274319" y="1456318"/>
            <a:ext cx="3931448" cy="1599336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err="1" smtClean="0"/>
              <a:t>Urania</a:t>
            </a:r>
            <a:r>
              <a:rPr lang="en-US" dirty="0" smtClean="0"/>
              <a:t> </a:t>
            </a:r>
            <a:r>
              <a:rPr lang="en-US" i="1" dirty="0" smtClean="0"/>
              <a:t>(planned)</a:t>
            </a:r>
          </a:p>
          <a:p>
            <a:pPr lvl="1"/>
            <a:r>
              <a:rPr lang="en-US" dirty="0" smtClean="0"/>
              <a:t>Extracts argon from CO2</a:t>
            </a:r>
          </a:p>
          <a:p>
            <a:pPr lvl="1"/>
            <a:r>
              <a:rPr lang="en-US" dirty="0" smtClean="0"/>
              <a:t>Same source as DarkSide-50 target</a:t>
            </a:r>
          </a:p>
          <a:p>
            <a:pPr lvl="1"/>
            <a:r>
              <a:rPr lang="en-US" dirty="0" smtClean="0"/>
              <a:t>Production:</a:t>
            </a:r>
          </a:p>
          <a:p>
            <a:pPr lvl="2"/>
            <a:r>
              <a:rPr lang="en-US" dirty="0" smtClean="0"/>
              <a:t>100 kg/day</a:t>
            </a:r>
          </a:p>
          <a:p>
            <a:pPr lvl="2"/>
            <a:r>
              <a:rPr lang="en-US" dirty="0" smtClean="0"/>
              <a:t>99.9% pure</a:t>
            </a:r>
            <a:endParaRPr lang="en-US" dirty="0"/>
          </a:p>
        </p:txBody>
      </p:sp>
      <p:pic>
        <p:nvPicPr>
          <p:cNvPr id="12" name="Content Placeholder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86" b="-656"/>
          <a:stretch/>
        </p:blipFill>
        <p:spPr>
          <a:xfrm>
            <a:off x="120268" y="4869365"/>
            <a:ext cx="4919107" cy="185210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9300" y="4336353"/>
            <a:ext cx="1518700" cy="2385122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4503855" y="2656312"/>
            <a:ext cx="1641706" cy="1857247"/>
            <a:chOff x="4503855" y="2656312"/>
            <a:chExt cx="1641706" cy="185724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3855" y="2656312"/>
              <a:ext cx="1641706" cy="1857247"/>
            </a:xfrm>
            <a:prstGeom prst="rect">
              <a:avLst/>
            </a:prstGeom>
          </p:spPr>
        </p:pic>
        <p:sp>
          <p:nvSpPr>
            <p:cNvPr id="17" name="4-Point Star 16"/>
            <p:cNvSpPr/>
            <p:nvPr/>
          </p:nvSpPr>
          <p:spPr>
            <a:xfrm rot="2700000">
              <a:off x="4639134" y="3856894"/>
              <a:ext cx="365760" cy="365760"/>
            </a:xfrm>
            <a:prstGeom prst="star4">
              <a:avLst>
                <a:gd name="adj" fmla="val 6697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268" y="3170414"/>
            <a:ext cx="1403988" cy="1698951"/>
          </a:xfrm>
          <a:prstGeom prst="rect">
            <a:avLst/>
          </a:prstGeom>
        </p:spPr>
      </p:pic>
      <p:sp>
        <p:nvSpPr>
          <p:cNvPr id="20" name="4-Point Star 19"/>
          <p:cNvSpPr/>
          <p:nvPr/>
        </p:nvSpPr>
        <p:spPr>
          <a:xfrm rot="2700000">
            <a:off x="634606" y="3856896"/>
            <a:ext cx="365760" cy="365760"/>
          </a:xfrm>
          <a:prstGeom prst="star4">
            <a:avLst>
              <a:gd name="adj" fmla="val 669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13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DS-20k physics reach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2" y="1243311"/>
            <a:ext cx="7867805" cy="50468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0944082">
            <a:off x="7710007" y="2109450"/>
            <a:ext cx="917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0.1 </a:t>
            </a:r>
            <a:r>
              <a:rPr lang="en-US" dirty="0" smtClean="0">
                <a:solidFill>
                  <a:srgbClr val="0000FF"/>
                </a:solidFill>
              </a:rPr>
              <a:t>t-</a:t>
            </a:r>
            <a:r>
              <a:rPr lang="en-US" dirty="0" err="1" smtClean="0">
                <a:solidFill>
                  <a:srgbClr val="0000FF"/>
                </a:solidFill>
              </a:rPr>
              <a:t>yr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960028">
            <a:off x="7710449" y="3404838"/>
            <a:ext cx="917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100 t-</a:t>
            </a:r>
            <a:r>
              <a:rPr lang="en-US" dirty="0" err="1" smtClean="0">
                <a:solidFill>
                  <a:srgbClr val="0000FF"/>
                </a:solidFill>
              </a:rPr>
              <a:t>yr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48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DarkSide</a:t>
            </a:r>
            <a:r>
              <a:rPr lang="en-US" dirty="0" smtClean="0"/>
              <a:t> Collaboration</a:t>
            </a:r>
            <a:br>
              <a:rPr lang="en-US" dirty="0" smtClean="0"/>
            </a:br>
            <a:r>
              <a:rPr lang="en-US" sz="1600" b="0" dirty="0" smtClean="0"/>
              <a:t>69 institutions</a:t>
            </a: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96" r="-2083"/>
          <a:stretch/>
        </p:blipFill>
        <p:spPr>
          <a:xfrm>
            <a:off x="685800" y="1290290"/>
            <a:ext cx="7772400" cy="4784612"/>
          </a:xfrm>
        </p:spPr>
      </p:pic>
    </p:spTree>
    <p:extLst>
      <p:ext uri="{BB962C8B-B14F-4D97-AF65-F5344CB8AC3E}">
        <p14:creationId xmlns:p14="http://schemas.microsoft.com/office/powerpoint/2010/main" val="480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Located in Gran </a:t>
            </a:r>
            <a:r>
              <a:rPr lang="en-US" dirty="0" err="1" smtClean="0"/>
              <a:t>Sasso</a:t>
            </a:r>
            <a:r>
              <a:rPr lang="en-US" dirty="0" smtClean="0"/>
              <a:t> National Lab (LNGS)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324456" y="2077939"/>
            <a:ext cx="3382768" cy="3826895"/>
            <a:chOff x="4503855" y="2656312"/>
            <a:chExt cx="1641706" cy="185724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3855" y="2656312"/>
              <a:ext cx="1641706" cy="1857247"/>
            </a:xfrm>
            <a:prstGeom prst="rect">
              <a:avLst/>
            </a:prstGeom>
          </p:spPr>
        </p:pic>
        <p:sp>
          <p:nvSpPr>
            <p:cNvPr id="14" name="4-Point Star 13"/>
            <p:cNvSpPr/>
            <p:nvPr/>
          </p:nvSpPr>
          <p:spPr>
            <a:xfrm rot="2700000">
              <a:off x="5233215" y="3316167"/>
              <a:ext cx="365760" cy="365760"/>
            </a:xfrm>
            <a:prstGeom prst="star4">
              <a:avLst>
                <a:gd name="adj" fmla="val 6697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5" descr="C:\WINDOWS\Desktop\borexino_loc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020" y="1261299"/>
            <a:ext cx="4047236" cy="546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72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2887" y="3986482"/>
            <a:ext cx="4388082" cy="2409143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dual phase TPC principle</a:t>
            </a:r>
            <a:br>
              <a:rPr lang="en-US" dirty="0" smtClean="0"/>
            </a:br>
            <a:r>
              <a:rPr lang="en-US" sz="1800" dirty="0" smtClean="0"/>
              <a:t>The DarkSide-50 detector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9694" y="1366452"/>
            <a:ext cx="2735671" cy="4157909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199391" y="4021981"/>
            <a:ext cx="2209682" cy="369332"/>
            <a:chOff x="403411" y="4975742"/>
            <a:chExt cx="4158693" cy="369332"/>
          </a:xfrm>
        </p:grpSpPr>
        <p:sp>
          <p:nvSpPr>
            <p:cNvPr id="26" name="TextBox 25"/>
            <p:cNvSpPr txBox="1"/>
            <p:nvPr/>
          </p:nvSpPr>
          <p:spPr>
            <a:xfrm rot="20251262">
              <a:off x="470688" y="4975742"/>
              <a:ext cx="1726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>
                  <a:solidFill>
                    <a:srgbClr val="242424"/>
                  </a:solidFill>
                </a:rPr>
                <a:t>γ</a:t>
              </a:r>
              <a:r>
                <a:rPr lang="en-US" dirty="0" smtClean="0">
                  <a:solidFill>
                    <a:srgbClr val="242424"/>
                  </a:solidFill>
                </a:rPr>
                <a:t>, n, </a:t>
              </a:r>
              <a:r>
                <a:rPr lang="en-US" dirty="0" err="1" smtClean="0">
                  <a:solidFill>
                    <a:srgbClr val="242424"/>
                  </a:solidFill>
                </a:rPr>
                <a:t>χ</a:t>
              </a:r>
              <a:endParaRPr lang="en-US" dirty="0">
                <a:solidFill>
                  <a:srgbClr val="242424"/>
                </a:solidFill>
              </a:endParaRPr>
            </a:p>
          </p:txBody>
        </p:sp>
        <p:sp>
          <p:nvSpPr>
            <p:cNvPr id="27" name="Right Arrow 26"/>
            <p:cNvSpPr/>
            <p:nvPr/>
          </p:nvSpPr>
          <p:spPr>
            <a:xfrm rot="20298468">
              <a:off x="403411" y="5084927"/>
              <a:ext cx="4158693" cy="93411"/>
            </a:xfrm>
            <a:prstGeom prst="rightArrow">
              <a:avLst>
                <a:gd name="adj1" fmla="val 50000"/>
                <a:gd name="adj2" fmla="val 35195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242424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713094" y="3363794"/>
            <a:ext cx="1219200" cy="838200"/>
            <a:chOff x="3657600" y="3962400"/>
            <a:chExt cx="1219200" cy="838200"/>
          </a:xfrm>
        </p:grpSpPr>
        <p:sp>
          <p:nvSpPr>
            <p:cNvPr id="30" name="Explosion 1 29"/>
            <p:cNvSpPr/>
            <p:nvPr/>
          </p:nvSpPr>
          <p:spPr>
            <a:xfrm>
              <a:off x="4038600" y="3962400"/>
              <a:ext cx="838200" cy="838200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242424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657600" y="4038600"/>
              <a:ext cx="457200" cy="400110"/>
            </a:xfrm>
            <a:prstGeom prst="rect">
              <a:avLst/>
            </a:prstGeom>
            <a:noFill/>
            <a:effectLst>
              <a:glow rad="1905000">
                <a:schemeClr val="accent1"/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en-US" sz="2000" b="1" spc="50" dirty="0" smtClean="0">
                  <a:ln w="9525" cmpd="sng">
                    <a:solidFill>
                      <a:schemeClr val="accent2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1079500">
                      <a:schemeClr val="bg1"/>
                    </a:glow>
                  </a:effectLst>
                </a:rPr>
                <a:t>S1</a:t>
              </a:r>
              <a:endParaRPr lang="en-US" sz="2000" b="1" spc="50" dirty="0">
                <a:ln w="9525" cmpd="sng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glow rad="1079500">
                    <a:schemeClr val="bg1"/>
                  </a:glow>
                </a:effectLst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322694" y="2483380"/>
            <a:ext cx="685800" cy="1261414"/>
            <a:chOff x="4267200" y="2819400"/>
            <a:chExt cx="685800" cy="1524000"/>
          </a:xfrm>
        </p:grpSpPr>
        <p:sp>
          <p:nvSpPr>
            <p:cNvPr id="35" name="Notched Right Arrow 34"/>
            <p:cNvSpPr/>
            <p:nvPr/>
          </p:nvSpPr>
          <p:spPr>
            <a:xfrm rot="16200000">
              <a:off x="3695700" y="3390900"/>
              <a:ext cx="1524000" cy="381000"/>
            </a:xfrm>
            <a:prstGeom prst="notchedRightArrow">
              <a:avLst>
                <a:gd name="adj1" fmla="val 36849"/>
                <a:gd name="adj2" fmla="val 8561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242424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95800" y="3429000"/>
              <a:ext cx="457200" cy="446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242424"/>
                  </a:solidFill>
                </a:rPr>
                <a:t>e</a:t>
              </a:r>
              <a:r>
                <a:rPr lang="en-US" baseline="30000" dirty="0" smtClean="0">
                  <a:solidFill>
                    <a:srgbClr val="242424"/>
                  </a:solidFill>
                </a:rPr>
                <a:t>-</a:t>
              </a:r>
              <a:endParaRPr lang="en-US" dirty="0">
                <a:solidFill>
                  <a:srgbClr val="242424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713094" y="2220794"/>
            <a:ext cx="1219200" cy="400110"/>
            <a:chOff x="3657600" y="2438401"/>
            <a:chExt cx="1219200" cy="469723"/>
          </a:xfrm>
        </p:grpSpPr>
        <p:sp>
          <p:nvSpPr>
            <p:cNvPr id="38" name="Explosion 1 37"/>
            <p:cNvSpPr/>
            <p:nvPr/>
          </p:nvSpPr>
          <p:spPr>
            <a:xfrm>
              <a:off x="4038600" y="2514600"/>
              <a:ext cx="838200" cy="304800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242424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657600" y="2438401"/>
              <a:ext cx="457200" cy="469723"/>
            </a:xfrm>
            <a:prstGeom prst="rect">
              <a:avLst/>
            </a:prstGeom>
            <a:noFill/>
            <a:effectLst>
              <a:glow rad="1905000">
                <a:schemeClr val="accent1"/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en-US" sz="2000" b="1" spc="50" dirty="0" smtClean="0">
                  <a:ln w="9525" cmpd="sng">
                    <a:solidFill>
                      <a:schemeClr val="accent2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698500">
                      <a:schemeClr val="bg1">
                        <a:alpha val="69000"/>
                      </a:schemeClr>
                    </a:glow>
                  </a:effectLst>
                </a:rPr>
                <a:t>S2</a:t>
              </a:r>
              <a:endParaRPr lang="en-US" b="1" spc="50" dirty="0">
                <a:ln w="9525" cmpd="sng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glow rad="698500">
                    <a:schemeClr val="bg1">
                      <a:alpha val="69000"/>
                    </a:schemeClr>
                  </a:glow>
                </a:effectLst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292601" y="2918678"/>
            <a:ext cx="3066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42424"/>
                </a:solidFill>
              </a:rPr>
              <a:t>S1 = Primary Scintillation light</a:t>
            </a:r>
            <a:endParaRPr lang="en-US" dirty="0">
              <a:solidFill>
                <a:srgbClr val="242424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92601" y="2070097"/>
            <a:ext cx="4611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42424"/>
                </a:solidFill>
              </a:rPr>
              <a:t>S2 = Scintillation light proportional to free electrons after primary ionization</a:t>
            </a:r>
            <a:endParaRPr lang="en-US" dirty="0">
              <a:solidFill>
                <a:srgbClr val="242424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357588" y="3401706"/>
            <a:ext cx="45464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42424"/>
                </a:solidFill>
              </a:rPr>
              <a:t>Time difference between S1 and S2 gives z position</a:t>
            </a:r>
          </a:p>
          <a:p>
            <a:r>
              <a:rPr lang="en-US" sz="1600" dirty="0" smtClean="0">
                <a:solidFill>
                  <a:srgbClr val="242424"/>
                </a:solidFill>
              </a:rPr>
              <a:t>PMT hit pattern give x-y position</a:t>
            </a:r>
            <a:endParaRPr lang="en-US" sz="1600" dirty="0">
              <a:solidFill>
                <a:srgbClr val="242424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886702" y="5423487"/>
            <a:ext cx="1292228" cy="1485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99631" y="5502693"/>
            <a:ext cx="932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242424"/>
                </a:solidFill>
              </a:rPr>
              <a:t>drift time</a:t>
            </a:r>
            <a:endParaRPr lang="en-US" sz="1400" dirty="0">
              <a:solidFill>
                <a:srgbClr val="242424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886702" y="4224343"/>
            <a:ext cx="540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42424"/>
                </a:solidFill>
              </a:rPr>
              <a:t>S1</a:t>
            </a:r>
            <a:endParaRPr lang="en-US" sz="1400" dirty="0">
              <a:solidFill>
                <a:srgbClr val="242424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169071" y="4224343"/>
            <a:ext cx="688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42424"/>
                </a:solidFill>
              </a:rPr>
              <a:t>S2</a:t>
            </a:r>
            <a:endParaRPr lang="en-US" dirty="0">
              <a:solidFill>
                <a:srgbClr val="242424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5583" y="2911388"/>
            <a:ext cx="995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>
                <a:solidFill>
                  <a:srgbClr val="242424"/>
                </a:solidFill>
              </a:rPr>
              <a:t>Ar</a:t>
            </a:r>
            <a:r>
              <a:rPr lang="en-US" dirty="0" smtClean="0">
                <a:solidFill>
                  <a:srgbClr val="242424"/>
                </a:solidFill>
              </a:rPr>
              <a:t> liquid</a:t>
            </a:r>
            <a:endParaRPr lang="en-US" dirty="0">
              <a:solidFill>
                <a:srgbClr val="242424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5581" y="2220794"/>
            <a:ext cx="995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>
                <a:solidFill>
                  <a:srgbClr val="242424"/>
                </a:solidFill>
              </a:rPr>
              <a:t>Ar</a:t>
            </a:r>
            <a:r>
              <a:rPr lang="en-US" dirty="0" smtClean="0">
                <a:solidFill>
                  <a:srgbClr val="242424"/>
                </a:solidFill>
              </a:rPr>
              <a:t> gas</a:t>
            </a:r>
            <a:endParaRPr lang="en-US" dirty="0">
              <a:solidFill>
                <a:srgbClr val="242424"/>
              </a:solidFill>
            </a:endParaRPr>
          </a:p>
        </p:txBody>
      </p:sp>
      <p:cxnSp>
        <p:nvCxnSpPr>
          <p:cNvPr id="5" name="Straight Arrow Connector 4"/>
          <p:cNvCxnSpPr>
            <a:stCxn id="28" idx="3"/>
          </p:cNvCxnSpPr>
          <p:nvPr/>
        </p:nvCxnSpPr>
        <p:spPr>
          <a:xfrm>
            <a:off x="1101230" y="2405460"/>
            <a:ext cx="399643" cy="10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3" idx="3"/>
          </p:cNvCxnSpPr>
          <p:nvPr/>
        </p:nvCxnSpPr>
        <p:spPr>
          <a:xfrm>
            <a:off x="1101231" y="3096054"/>
            <a:ext cx="8170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458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0" grpId="0"/>
      <p:bldP spid="41" grpId="0"/>
      <p:bldP spid="15" grpId="0"/>
      <p:bldP spid="42" grpId="0"/>
      <p:bldP spid="43" grpId="0"/>
      <p:bldP spid="3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argon?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/>
          <a:lstStyle/>
          <a:p>
            <a:fld id="{54D49B4C-9810-4F94-93E0-6E4F54B8FEC4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705713" y="2244816"/>
            <a:ext cx="6254510" cy="4611336"/>
            <a:chOff x="685800" y="1371600"/>
            <a:chExt cx="6668152" cy="508635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85800" y="1371600"/>
              <a:ext cx="6668152" cy="5086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838200" y="6095999"/>
              <a:ext cx="2864145" cy="271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242424"/>
                  </a:solidFill>
                </a:rPr>
                <a:t>Boulay and Hime, Astropart. Phys. 25 (2006) 179</a:t>
              </a:r>
              <a:endParaRPr lang="en-US" sz="1200" dirty="0">
                <a:solidFill>
                  <a:srgbClr val="242424"/>
                </a:solidFill>
              </a:endParaRPr>
            </a:p>
          </p:txBody>
        </p:sp>
      </p:grpSp>
      <p:sp>
        <p:nvSpPr>
          <p:cNvPr id="7" name="Oval 6"/>
          <p:cNvSpPr/>
          <p:nvPr/>
        </p:nvSpPr>
        <p:spPr>
          <a:xfrm>
            <a:off x="821764" y="2835522"/>
            <a:ext cx="914400" cy="914400"/>
          </a:xfrm>
          <a:prstGeom prst="ellipse">
            <a:avLst/>
          </a:prstGeom>
          <a:gradFill flip="none" rotWithShape="1">
            <a:gsLst>
              <a:gs pos="82000">
                <a:schemeClr val="bg1"/>
              </a:gs>
              <a:gs pos="16000">
                <a:schemeClr val="accent1">
                  <a:shade val="93000"/>
                  <a:satMod val="130000"/>
                </a:schemeClr>
              </a:gs>
              <a:gs pos="15000">
                <a:schemeClr val="accent1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202764" y="3216522"/>
            <a:ext cx="152400" cy="152400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12164" y="3059951"/>
            <a:ext cx="914400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9017331">
            <a:off x="157906" y="3238121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β/</a:t>
            </a:r>
            <a:r>
              <a:rPr lang="en-US" dirty="0" err="1" smtClean="0"/>
              <a:t>γ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126564" y="2835522"/>
            <a:ext cx="914400" cy="2244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126564" y="2374151"/>
            <a:ext cx="762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20698528">
            <a:off x="1541398" y="2484428"/>
            <a:ext cx="74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β’/</a:t>
            </a:r>
            <a:r>
              <a:rPr lang="en-US" dirty="0" err="1" smtClean="0"/>
              <a:t>γ</a:t>
            </a:r>
            <a:r>
              <a:rPr lang="en-US" dirty="0" smtClean="0"/>
              <a:t>’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6606409">
            <a:off x="760250" y="244997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821764" y="4736351"/>
            <a:ext cx="914400" cy="914400"/>
          </a:xfrm>
          <a:prstGeom prst="ellipse">
            <a:avLst/>
          </a:prstGeom>
          <a:gradFill flip="none" rotWithShape="1">
            <a:gsLst>
              <a:gs pos="82000">
                <a:schemeClr val="bg1"/>
              </a:gs>
              <a:gs pos="16000">
                <a:schemeClr val="accent1">
                  <a:shade val="93000"/>
                  <a:satMod val="130000"/>
                </a:schemeClr>
              </a:gs>
              <a:gs pos="15000">
                <a:schemeClr val="accent1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202764" y="5117351"/>
            <a:ext cx="152400" cy="152400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50757" y="5231651"/>
            <a:ext cx="914400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1265157" y="5007222"/>
            <a:ext cx="914400" cy="2244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1265157" y="4319740"/>
            <a:ext cx="90007" cy="91191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2175105" y="4923676"/>
            <a:ext cx="152400" cy="152400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 rot="18916848">
            <a:off x="257899" y="5473971"/>
            <a:ext cx="581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χ</a:t>
            </a:r>
            <a:r>
              <a:rPr lang="en-US" dirty="0" smtClean="0"/>
              <a:t>/n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 rot="16618108">
            <a:off x="820969" y="4200368"/>
            <a:ext cx="697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χ</a:t>
            </a:r>
            <a:r>
              <a:rPr lang="en-US" dirty="0" smtClean="0"/>
              <a:t>’/n’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01004" y="3739786"/>
            <a:ext cx="1713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42424"/>
                </a:solidFill>
              </a:rPr>
              <a:t>electronic recoil</a:t>
            </a:r>
            <a:endParaRPr lang="en-US" dirty="0">
              <a:solidFill>
                <a:srgbClr val="242424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01004" y="5662195"/>
            <a:ext cx="1610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42424"/>
                </a:solidFill>
              </a:rPr>
              <a:t>nuclear recoil</a:t>
            </a:r>
            <a:endParaRPr lang="en-US" dirty="0">
              <a:solidFill>
                <a:srgbClr val="242424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274320" y="1356732"/>
            <a:ext cx="8595360" cy="947853"/>
          </a:xfrm>
        </p:spPr>
        <p:txBody>
          <a:bodyPr>
            <a:normAutofit/>
          </a:bodyPr>
          <a:lstStyle/>
          <a:p>
            <a:r>
              <a:rPr lang="en-US" dirty="0" smtClean="0"/>
              <a:t>Powerful scintillator </a:t>
            </a:r>
            <a:r>
              <a:rPr lang="en-US" sz="1700" i="1" dirty="0" smtClean="0"/>
              <a:t>(10,000s VUV photons/MeV)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64261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1167" y="1919804"/>
            <a:ext cx="3936840" cy="493819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DarkSide</a:t>
            </a:r>
            <a:r>
              <a:rPr lang="en-US" dirty="0" smtClean="0"/>
              <a:t> program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863" y="1933609"/>
            <a:ext cx="1922355" cy="25402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6396" y="1933609"/>
            <a:ext cx="2198351" cy="35480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221" y="1287278"/>
            <a:ext cx="2404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242424"/>
                </a:solidFill>
              </a:rPr>
              <a:t>DarkSide-10 prototype</a:t>
            </a:r>
          </a:p>
          <a:p>
            <a:pPr algn="ctr"/>
            <a:r>
              <a:rPr lang="en-US" dirty="0">
                <a:solidFill>
                  <a:srgbClr val="242424"/>
                </a:solidFill>
              </a:rPr>
              <a:t> </a:t>
            </a:r>
            <a:r>
              <a:rPr lang="en-US" dirty="0" smtClean="0">
                <a:solidFill>
                  <a:srgbClr val="242424"/>
                </a:solidFill>
              </a:rPr>
              <a:t>(2011-2013)</a:t>
            </a:r>
            <a:endParaRPr lang="en-US" dirty="0">
              <a:solidFill>
                <a:srgbClr val="24242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75401" y="1273473"/>
            <a:ext cx="158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242424"/>
                </a:solidFill>
              </a:rPr>
              <a:t>DarkSide-50</a:t>
            </a:r>
          </a:p>
          <a:p>
            <a:pPr algn="ctr"/>
            <a:r>
              <a:rPr lang="en-US" dirty="0" smtClean="0">
                <a:solidFill>
                  <a:srgbClr val="242424"/>
                </a:solidFill>
              </a:rPr>
              <a:t>(2013-present)</a:t>
            </a:r>
            <a:endParaRPr lang="en-US" dirty="0">
              <a:solidFill>
                <a:srgbClr val="24242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2803" y="1273473"/>
            <a:ext cx="2045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DarkSide-20k</a:t>
            </a: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(2020 –   )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8683" y="6554439"/>
            <a:ext cx="14248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Not to scale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77953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DarkSide-50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22"/>
          <a:stretch/>
        </p:blipFill>
        <p:spPr>
          <a:xfrm>
            <a:off x="1" y="1395952"/>
            <a:ext cx="6858000" cy="4960398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3425902" y="2198959"/>
            <a:ext cx="3257473" cy="2732048"/>
          </a:xfrm>
          <a:prstGeom prst="straightConnector1">
            <a:avLst/>
          </a:prstGeom>
          <a:ln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181708" y="3360776"/>
            <a:ext cx="2501667" cy="1462049"/>
          </a:xfrm>
          <a:prstGeom prst="straightConnector1">
            <a:avLst/>
          </a:prstGeom>
          <a:ln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653560" y="2114396"/>
            <a:ext cx="2389856" cy="424195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TPC cryostat</a:t>
            </a:r>
          </a:p>
          <a:p>
            <a:pPr lvl="1"/>
            <a:r>
              <a:rPr lang="en-US" dirty="0" smtClean="0"/>
              <a:t>47 kg active argon target</a:t>
            </a:r>
          </a:p>
          <a:p>
            <a:pPr lvl="1"/>
            <a:r>
              <a:rPr lang="en-US" dirty="0" smtClean="0"/>
              <a:t>PMT readout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Neutron veto</a:t>
            </a:r>
          </a:p>
          <a:p>
            <a:pPr lvl="1"/>
            <a:r>
              <a:rPr lang="en-US" dirty="0" smtClean="0"/>
              <a:t>30 tons borated liquid scintillator</a:t>
            </a:r>
          </a:p>
          <a:p>
            <a:pPr lvl="1"/>
            <a:r>
              <a:rPr lang="en-US" dirty="0" smtClean="0"/>
              <a:t>&gt;99.1% efficiency for radiogenic neutrons</a:t>
            </a:r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Muon</a:t>
            </a:r>
            <a:r>
              <a:rPr lang="en-US" dirty="0" smtClean="0"/>
              <a:t> veto and gamma shield</a:t>
            </a:r>
          </a:p>
          <a:p>
            <a:pPr lvl="1"/>
            <a:r>
              <a:rPr lang="en-US" dirty="0" smtClean="0"/>
              <a:t>11m diameter</a:t>
            </a:r>
          </a:p>
          <a:p>
            <a:pPr lvl="1"/>
            <a:r>
              <a:rPr lang="en-US" dirty="0" smtClean="0"/>
              <a:t>1000 ton water</a:t>
            </a:r>
          </a:p>
          <a:p>
            <a:pPr lvl="1"/>
            <a:r>
              <a:rPr lang="en-US" dirty="0" smtClean="0"/>
              <a:t>Instrumented as Cherenkov </a:t>
            </a:r>
            <a:r>
              <a:rPr lang="en-US" dirty="0" err="1" smtClean="0"/>
              <a:t>muon</a:t>
            </a:r>
            <a:r>
              <a:rPr lang="en-US" dirty="0" smtClean="0"/>
              <a:t> veto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572125" y="4892738"/>
            <a:ext cx="1111250" cy="219075"/>
          </a:xfrm>
          <a:prstGeom prst="straightConnector1">
            <a:avLst/>
          </a:prstGeom>
          <a:ln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38050" y="6373059"/>
            <a:ext cx="4904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242424"/>
                </a:solidFill>
              </a:rPr>
              <a:t>“</a:t>
            </a:r>
            <a:r>
              <a:rPr lang="en-US" sz="1200" dirty="0">
                <a:solidFill>
                  <a:srgbClr val="242424"/>
                </a:solidFill>
              </a:rPr>
              <a:t>The veto system of the DarkSide-50 experiment”, JINST 11 P03016, (2016)</a:t>
            </a:r>
          </a:p>
        </p:txBody>
      </p:sp>
    </p:spTree>
    <p:extLst>
      <p:ext uri="{BB962C8B-B14F-4D97-AF65-F5344CB8AC3E}">
        <p14:creationId xmlns:p14="http://schemas.microsoft.com/office/powerpoint/2010/main" val="234082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DarkSide-50 results</a:t>
            </a:r>
            <a:br>
              <a:rPr lang="en-US" dirty="0" smtClean="0"/>
            </a:br>
            <a:r>
              <a:rPr lang="en-US" sz="1600" b="0" dirty="0" smtClean="0"/>
              <a:t>Physics Letters B, 743 (2015) &amp; Phys. Rev. D 93, 081101(R) (2016)</a:t>
            </a: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00" y="1203861"/>
            <a:ext cx="8024694" cy="468893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720850" y="1765300"/>
            <a:ext cx="0" cy="172085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25600" y="1395968"/>
            <a:ext cx="248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X1400 reduction in </a:t>
            </a:r>
            <a:r>
              <a:rPr lang="en-US" baseline="30000" dirty="0" smtClean="0">
                <a:solidFill>
                  <a:srgbClr val="FF0000"/>
                </a:solidFill>
              </a:rPr>
              <a:t>39</a:t>
            </a:r>
            <a:r>
              <a:rPr lang="en-US" dirty="0" smtClean="0">
                <a:solidFill>
                  <a:srgbClr val="FF0000"/>
                </a:solidFill>
              </a:rPr>
              <a:t>Ar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16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DarkSide-50 results</a:t>
            </a:r>
            <a:br>
              <a:rPr lang="en-US" dirty="0" smtClean="0"/>
            </a:br>
            <a:r>
              <a:rPr lang="en-US" sz="1600" b="0" dirty="0" smtClean="0"/>
              <a:t>Physics Letters B, 743 (2015) &amp; Phys. Rev. D 93, 081101(R) (2016)</a:t>
            </a: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8527" y="1527889"/>
            <a:ext cx="4532286" cy="27451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2" y="1703817"/>
            <a:ext cx="4609723" cy="253822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59042" y="1220112"/>
            <a:ext cx="42008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Exposure: 2616 ± 43 kg-day    (underground argon)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7737" y="1220112"/>
            <a:ext cx="3878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Exposure: 1422 ± 67 kg-day     (atmospheric argon)</a:t>
            </a:r>
            <a:endParaRPr lang="en-US" sz="1400" dirty="0">
              <a:solidFill>
                <a:schemeClr val="accent2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3659" y="4656950"/>
            <a:ext cx="3373407" cy="206452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937250" y="5525353"/>
            <a:ext cx="1469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Power of S1/S2</a:t>
            </a:r>
          </a:p>
          <a:p>
            <a:r>
              <a:rPr lang="en-US" sz="1600" dirty="0" smtClean="0"/>
              <a:t>Not used in WIMP search</a:t>
            </a:r>
            <a:endParaRPr lang="en-US" sz="1600" dirty="0"/>
          </a:p>
        </p:txBody>
      </p:sp>
      <p:sp>
        <p:nvSpPr>
          <p:cNvPr id="10" name="Up-Down Arrow 9"/>
          <p:cNvSpPr/>
          <p:nvPr/>
        </p:nvSpPr>
        <p:spPr>
          <a:xfrm>
            <a:off x="5956300" y="4191000"/>
            <a:ext cx="412750" cy="412750"/>
          </a:xfrm>
          <a:prstGeom prst="upDownArrow">
            <a:avLst>
              <a:gd name="adj1" fmla="val 50000"/>
              <a:gd name="adj2" fmla="val 26923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7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DarkSide-50 results</a:t>
            </a:r>
            <a:br>
              <a:rPr lang="en-US" dirty="0" smtClean="0"/>
            </a:br>
            <a:r>
              <a:rPr lang="en-US" sz="1600" b="0" dirty="0" smtClean="0"/>
              <a:t>Phys. Rev. D 93, 081101(R) (2016)</a:t>
            </a: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Feb. 21,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344" y="1327766"/>
            <a:ext cx="8041191" cy="494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6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NNL Platinum Theme">
  <a:themeElements>
    <a:clrScheme name="PNNL v1">
      <a:dk1>
        <a:srgbClr val="707276"/>
      </a:dk1>
      <a:lt1>
        <a:srgbClr val="FFFFFF"/>
      </a:lt1>
      <a:dk2>
        <a:srgbClr val="D57500"/>
      </a:dk2>
      <a:lt2>
        <a:srgbClr val="B2B3B5"/>
      </a:lt2>
      <a:accent1>
        <a:srgbClr val="A83C0F"/>
      </a:accent1>
      <a:accent2>
        <a:srgbClr val="242424"/>
      </a:accent2>
      <a:accent3>
        <a:srgbClr val="F1AB00"/>
      </a:accent3>
      <a:accent4>
        <a:srgbClr val="007229"/>
      </a:accent4>
      <a:accent5>
        <a:srgbClr val="C10435"/>
      </a:accent5>
      <a:accent6>
        <a:srgbClr val="007FAC"/>
      </a:accent6>
      <a:hlink>
        <a:srgbClr val="003698"/>
      </a:hlink>
      <a:folHlink>
        <a:srgbClr val="8A075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12554</TotalTime>
  <Words>498</Words>
  <Application>Microsoft Macintosh PowerPoint</Application>
  <PresentationFormat>On-screen Show (4:3)</PresentationFormat>
  <Paragraphs>124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Wingdings</vt:lpstr>
      <vt:lpstr>Arial</vt:lpstr>
      <vt:lpstr>PNNL Platinum Theme</vt:lpstr>
      <vt:lpstr>The DarkSide search for WIMP dark matter</vt:lpstr>
      <vt:lpstr>Located in Gran Sasso National Lab (LNGS)</vt:lpstr>
      <vt:lpstr>The dual phase TPC principle The DarkSide-50 detector</vt:lpstr>
      <vt:lpstr>Why argon?</vt:lpstr>
      <vt:lpstr>The DarkSide program</vt:lpstr>
      <vt:lpstr>DarkSide-50</vt:lpstr>
      <vt:lpstr>DarkSide-50 results Physics Letters B, 743 (2015) &amp; Phys. Rev. D 93, 081101(R) (2016)</vt:lpstr>
      <vt:lpstr>DarkSide-50 results Physics Letters B, 743 (2015) &amp; Phys. Rev. D 93, 081101(R) (2016)</vt:lpstr>
      <vt:lpstr>DarkSide-50 results Phys. Rev. D 93, 081101(R) (2016)</vt:lpstr>
      <vt:lpstr>DarkSide-20k (Publication in preparation)</vt:lpstr>
      <vt:lpstr>Silicon Photo Multiplier (SiPM) 2016 IEEE Nuclear Science Symposium and Medical Imaging Conference, Strasbourg</vt:lpstr>
      <vt:lpstr>Low radioactivity underground argon (UAr) The DarkSide-20k target</vt:lpstr>
      <vt:lpstr>DS-20k physics reach</vt:lpstr>
      <vt:lpstr>DarkSide Collaboration 69 institutions</vt:lpstr>
    </vt:vector>
  </TitlesOfParts>
  <Company>Pacific Northwest National Laboratory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Darkside-20k</dc:title>
  <dc:creator>Henning Back</dc:creator>
  <cp:lastModifiedBy>Back, Henning O</cp:lastModifiedBy>
  <cp:revision>79</cp:revision>
  <cp:lastPrinted>2017-02-07T22:16:56Z</cp:lastPrinted>
  <dcterms:created xsi:type="dcterms:W3CDTF">2016-04-10T15:50:11Z</dcterms:created>
  <dcterms:modified xsi:type="dcterms:W3CDTF">2017-02-20T23:28:45Z</dcterms:modified>
</cp:coreProperties>
</file>