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0" r:id="rId1"/>
  </p:sldMasterIdLst>
  <p:notesMasterIdLst>
    <p:notesMasterId r:id="rId42"/>
  </p:notesMasterIdLst>
  <p:handoutMasterIdLst>
    <p:handoutMasterId r:id="rId43"/>
  </p:handoutMasterIdLst>
  <p:sldIdLst>
    <p:sldId id="709" r:id="rId2"/>
    <p:sldId id="657" r:id="rId3"/>
    <p:sldId id="655" r:id="rId4"/>
    <p:sldId id="658" r:id="rId5"/>
    <p:sldId id="743" r:id="rId6"/>
    <p:sldId id="749" r:id="rId7"/>
    <p:sldId id="591" r:id="rId8"/>
    <p:sldId id="650" r:id="rId9"/>
    <p:sldId id="651" r:id="rId10"/>
    <p:sldId id="652" r:id="rId11"/>
    <p:sldId id="649" r:id="rId12"/>
    <p:sldId id="711" r:id="rId13"/>
    <p:sldId id="720" r:id="rId14"/>
    <p:sldId id="747" r:id="rId15"/>
    <p:sldId id="745" r:id="rId16"/>
    <p:sldId id="746" r:id="rId17"/>
    <p:sldId id="718" r:id="rId18"/>
    <p:sldId id="735" r:id="rId19"/>
    <p:sldId id="722" r:id="rId20"/>
    <p:sldId id="723" r:id="rId21"/>
    <p:sldId id="728" r:id="rId22"/>
    <p:sldId id="750" r:id="rId23"/>
    <p:sldId id="725" r:id="rId24"/>
    <p:sldId id="721" r:id="rId25"/>
    <p:sldId id="726" r:id="rId26"/>
    <p:sldId id="736" r:id="rId27"/>
    <p:sldId id="712" r:id="rId28"/>
    <p:sldId id="729" r:id="rId29"/>
    <p:sldId id="741" r:id="rId30"/>
    <p:sldId id="645" r:id="rId31"/>
    <p:sldId id="737" r:id="rId32"/>
    <p:sldId id="740" r:id="rId33"/>
    <p:sldId id="739" r:id="rId34"/>
    <p:sldId id="730" r:id="rId35"/>
    <p:sldId id="731" r:id="rId36"/>
    <p:sldId id="732" r:id="rId37"/>
    <p:sldId id="661" r:id="rId38"/>
    <p:sldId id="662" r:id="rId39"/>
    <p:sldId id="663" r:id="rId40"/>
    <p:sldId id="664" r:id="rId41"/>
  </p:sldIdLst>
  <p:sldSz cx="9144000" cy="6858000" type="screen4x3"/>
  <p:notesSz cx="6669088" cy="9820275"/>
  <p:defaultTextStyle>
    <a:defPPr>
      <a:defRPr lang="en-US"/>
    </a:defPPr>
    <a:lvl1pPr algn="l" rtl="0" fontAlgn="base">
      <a:spcBef>
        <a:spcPct val="0"/>
      </a:spcBef>
      <a:spcAft>
        <a:spcPct val="0"/>
      </a:spcAft>
      <a:defRPr sz="1200" kern="1200">
        <a:solidFill>
          <a:schemeClr val="tx1"/>
        </a:solidFill>
        <a:latin typeface="Book Antiqua" pitchFamily="18" charset="0"/>
        <a:ea typeface="+mn-ea"/>
        <a:cs typeface="+mn-cs"/>
      </a:defRPr>
    </a:lvl1pPr>
    <a:lvl2pPr marL="457200" algn="l" rtl="0" fontAlgn="base">
      <a:spcBef>
        <a:spcPct val="0"/>
      </a:spcBef>
      <a:spcAft>
        <a:spcPct val="0"/>
      </a:spcAft>
      <a:defRPr sz="1200" kern="1200">
        <a:solidFill>
          <a:schemeClr val="tx1"/>
        </a:solidFill>
        <a:latin typeface="Book Antiqua" pitchFamily="18" charset="0"/>
        <a:ea typeface="+mn-ea"/>
        <a:cs typeface="+mn-cs"/>
      </a:defRPr>
    </a:lvl2pPr>
    <a:lvl3pPr marL="914400" algn="l" rtl="0" fontAlgn="base">
      <a:spcBef>
        <a:spcPct val="0"/>
      </a:spcBef>
      <a:spcAft>
        <a:spcPct val="0"/>
      </a:spcAft>
      <a:defRPr sz="1200" kern="1200">
        <a:solidFill>
          <a:schemeClr val="tx1"/>
        </a:solidFill>
        <a:latin typeface="Book Antiqua" pitchFamily="18" charset="0"/>
        <a:ea typeface="+mn-ea"/>
        <a:cs typeface="+mn-cs"/>
      </a:defRPr>
    </a:lvl3pPr>
    <a:lvl4pPr marL="1371600" algn="l" rtl="0" fontAlgn="base">
      <a:spcBef>
        <a:spcPct val="0"/>
      </a:spcBef>
      <a:spcAft>
        <a:spcPct val="0"/>
      </a:spcAft>
      <a:defRPr sz="1200" kern="1200">
        <a:solidFill>
          <a:schemeClr val="tx1"/>
        </a:solidFill>
        <a:latin typeface="Book Antiqua" pitchFamily="18" charset="0"/>
        <a:ea typeface="+mn-ea"/>
        <a:cs typeface="+mn-cs"/>
      </a:defRPr>
    </a:lvl4pPr>
    <a:lvl5pPr marL="1828800" algn="l" rtl="0" fontAlgn="base">
      <a:spcBef>
        <a:spcPct val="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Book Antiqua" pitchFamily="18" charset="0"/>
        <a:ea typeface="+mn-ea"/>
        <a:cs typeface="+mn-cs"/>
      </a:defRPr>
    </a:lvl6pPr>
    <a:lvl7pPr marL="2743200" algn="l" defTabSz="914400" rtl="0" eaLnBrk="1" latinLnBrk="0" hangingPunct="1">
      <a:defRPr sz="1200" kern="1200">
        <a:solidFill>
          <a:schemeClr val="tx1"/>
        </a:solidFill>
        <a:latin typeface="Book Antiqua" pitchFamily="18" charset="0"/>
        <a:ea typeface="+mn-ea"/>
        <a:cs typeface="+mn-cs"/>
      </a:defRPr>
    </a:lvl7pPr>
    <a:lvl8pPr marL="3200400" algn="l" defTabSz="914400" rtl="0" eaLnBrk="1" latinLnBrk="0" hangingPunct="1">
      <a:defRPr sz="1200" kern="1200">
        <a:solidFill>
          <a:schemeClr val="tx1"/>
        </a:solidFill>
        <a:latin typeface="Book Antiqua" pitchFamily="18" charset="0"/>
        <a:ea typeface="+mn-ea"/>
        <a:cs typeface="+mn-cs"/>
      </a:defRPr>
    </a:lvl8pPr>
    <a:lvl9pPr marL="3657600" algn="l" defTabSz="914400" rtl="0" eaLnBrk="1" latinLnBrk="0" hangingPunct="1">
      <a:defRPr sz="1200" kern="1200">
        <a:solidFill>
          <a:schemeClr val="tx1"/>
        </a:solidFill>
        <a:latin typeface="Book Antiqua" pitchFamily="18" charset="0"/>
        <a:ea typeface="+mn-ea"/>
        <a:cs typeface="+mn-cs"/>
      </a:defRPr>
    </a:lvl9pPr>
  </p:defaultTextStyle>
  <p:extLst>
    <p:ext uri="{521415D9-36F7-43E2-AB2F-B90AF26B5E84}">
      <p14:sectionLst xmlns:p14="http://schemas.microsoft.com/office/powerpoint/2010/main">
        <p14:section name="Default Section" id="{CC75379A-E8F9-49AD-B55F-30157CEA2659}">
          <p14:sldIdLst>
            <p14:sldId id="709"/>
            <p14:sldId id="657"/>
            <p14:sldId id="655"/>
            <p14:sldId id="658"/>
            <p14:sldId id="743"/>
            <p14:sldId id="749"/>
            <p14:sldId id="591"/>
            <p14:sldId id="650"/>
            <p14:sldId id="651"/>
            <p14:sldId id="652"/>
            <p14:sldId id="649"/>
            <p14:sldId id="711"/>
            <p14:sldId id="720"/>
            <p14:sldId id="747"/>
            <p14:sldId id="745"/>
            <p14:sldId id="746"/>
            <p14:sldId id="718"/>
            <p14:sldId id="735"/>
            <p14:sldId id="722"/>
            <p14:sldId id="723"/>
            <p14:sldId id="728"/>
            <p14:sldId id="750"/>
            <p14:sldId id="725"/>
            <p14:sldId id="721"/>
            <p14:sldId id="726"/>
            <p14:sldId id="736"/>
            <p14:sldId id="712"/>
            <p14:sldId id="729"/>
            <p14:sldId id="741"/>
            <p14:sldId id="645"/>
            <p14:sldId id="737"/>
            <p14:sldId id="740"/>
            <p14:sldId id="739"/>
            <p14:sldId id="730"/>
            <p14:sldId id="731"/>
            <p14:sldId id="732"/>
            <p14:sldId id="661"/>
            <p14:sldId id="662"/>
            <p14:sldId id="663"/>
            <p14:sldId id="6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93"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09" autoAdjust="0"/>
    <p:restoredTop sz="77535" autoAdjust="0"/>
  </p:normalViewPr>
  <p:slideViewPr>
    <p:cSldViewPr>
      <p:cViewPr varScale="1">
        <p:scale>
          <a:sx n="51" d="100"/>
          <a:sy n="51" d="100"/>
        </p:scale>
        <p:origin x="1392"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348"/>
    </p:cViewPr>
  </p:sorterViewPr>
  <p:notesViewPr>
    <p:cSldViewPr>
      <p:cViewPr varScale="1">
        <p:scale>
          <a:sx n="40" d="100"/>
          <a:sy n="40" d="100"/>
        </p:scale>
        <p:origin x="1493" y="53"/>
      </p:cViewPr>
      <p:guideLst>
        <p:guide orient="horz" pos="3093"/>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iagrams/_rels/data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A036E-A0B3-4D18-8649-CCEEE5B21863}" type="doc">
      <dgm:prSet loTypeId="urn:microsoft.com/office/officeart/2005/8/layout/matrix2" loCatId="matrix" qsTypeId="urn:microsoft.com/office/officeart/2005/8/quickstyle/simple1" qsCatId="simple" csTypeId="urn:microsoft.com/office/officeart/2005/8/colors/accent2_3" csCatId="accent2" phldr="1"/>
      <dgm:spPr/>
      <dgm:t>
        <a:bodyPr/>
        <a:lstStyle/>
        <a:p>
          <a:endParaRPr lang="en-US"/>
        </a:p>
      </dgm:t>
    </dgm:pt>
    <dgm:pt modelId="{29523897-B16E-4EB8-84C8-BDCFCCE01012}">
      <dgm:prSet phldrT="[Text]"/>
      <dgm:spPr/>
      <dgm:t>
        <a:bodyPr/>
        <a:lstStyle/>
        <a:p>
          <a:r>
            <a:rPr lang="fr-FR" b="1" dirty="0" smtClean="0">
              <a:latin typeface="MetaPlusBold"/>
              <a:ea typeface="MS PGothic" panose="020B0600070205080204" pitchFamily="34" charset="-128"/>
            </a:rPr>
            <a:t>Open Networking</a:t>
          </a:r>
          <a:endParaRPr lang="en-US" dirty="0">
            <a:latin typeface="MetaPlusBold"/>
          </a:endParaRPr>
        </a:p>
      </dgm:t>
    </dgm:pt>
    <dgm:pt modelId="{315854C3-89F2-496D-87AD-51E75A85BB39}" type="parTrans" cxnId="{3EAC9310-417D-4039-9951-4367BCBA6934}">
      <dgm:prSet/>
      <dgm:spPr/>
      <dgm:t>
        <a:bodyPr/>
        <a:lstStyle/>
        <a:p>
          <a:endParaRPr lang="en-US"/>
        </a:p>
      </dgm:t>
    </dgm:pt>
    <dgm:pt modelId="{5E4BE1CB-BFAE-4EE7-836B-0BA51C56E357}" type="sibTrans" cxnId="{3EAC9310-417D-4039-9951-4367BCBA6934}">
      <dgm:prSet/>
      <dgm:spPr/>
      <dgm:t>
        <a:bodyPr/>
        <a:lstStyle/>
        <a:p>
          <a:endParaRPr lang="en-US"/>
        </a:p>
      </dgm:t>
    </dgm:pt>
    <dgm:pt modelId="{36723CB5-FC45-44AD-8773-160A3011FBB2}">
      <dgm:prSet phldrT="[Text]"/>
      <dgm:spPr/>
      <dgm:t>
        <a:bodyPr/>
        <a:lstStyle/>
        <a:p>
          <a:r>
            <a:rPr lang="fr-FR" altLang="en-US" b="1" dirty="0" err="1" smtClean="0">
              <a:solidFill>
                <a:schemeClr val="bg1"/>
              </a:solidFill>
              <a:latin typeface="MetaPlusBold"/>
              <a:ea typeface="MS PGothic" panose="020B0600070205080204" pitchFamily="34" charset="-128"/>
            </a:rPr>
            <a:t>Higher</a:t>
          </a:r>
          <a:r>
            <a:rPr lang="fr-FR" altLang="en-US" b="1" dirty="0" smtClean="0">
              <a:solidFill>
                <a:schemeClr val="bg1"/>
              </a:solidFill>
              <a:latin typeface="MetaPlusBold"/>
              <a:ea typeface="MS PGothic" panose="020B0600070205080204" pitchFamily="34" charset="-128"/>
            </a:rPr>
            <a:t> Education Inc.</a:t>
          </a:r>
          <a:endParaRPr lang="en-US" dirty="0">
            <a:solidFill>
              <a:schemeClr val="bg1"/>
            </a:solidFill>
            <a:latin typeface="MetaPlusBold"/>
          </a:endParaRPr>
        </a:p>
      </dgm:t>
    </dgm:pt>
    <dgm:pt modelId="{26E19430-BEC6-4558-833B-DBFDE9736836}" type="parTrans" cxnId="{A8D9F5BB-464E-4E30-9304-8B29022B8711}">
      <dgm:prSet/>
      <dgm:spPr/>
      <dgm:t>
        <a:bodyPr/>
        <a:lstStyle/>
        <a:p>
          <a:endParaRPr lang="en-US"/>
        </a:p>
      </dgm:t>
    </dgm:pt>
    <dgm:pt modelId="{B7B8795A-A081-4373-AA6D-DAB1383F5DEF}" type="sibTrans" cxnId="{A8D9F5BB-464E-4E30-9304-8B29022B8711}">
      <dgm:prSet/>
      <dgm:spPr/>
      <dgm:t>
        <a:bodyPr/>
        <a:lstStyle/>
        <a:p>
          <a:endParaRPr lang="en-US"/>
        </a:p>
      </dgm:t>
    </dgm:pt>
    <dgm:pt modelId="{28A75328-72D1-40DA-B213-AE1104776D0B}">
      <dgm:prSet phldrT="[Text]"/>
      <dgm:spPr/>
      <dgm:t>
        <a:bodyPr/>
        <a:lstStyle/>
        <a:p>
          <a:r>
            <a:rPr lang="en-US" b="1" dirty="0" smtClean="0">
              <a:latin typeface="MetaPlusBold"/>
              <a:ea typeface="MS PGothic" panose="020B0600070205080204" pitchFamily="34" charset="-128"/>
            </a:rPr>
            <a:t>Serving Local </a:t>
          </a:r>
          <a:br>
            <a:rPr lang="en-US" b="1" dirty="0" smtClean="0">
              <a:latin typeface="MetaPlusBold"/>
              <a:ea typeface="MS PGothic" panose="020B0600070205080204" pitchFamily="34" charset="-128"/>
            </a:rPr>
          </a:br>
          <a:r>
            <a:rPr lang="en-US" b="1" dirty="0" smtClean="0">
              <a:latin typeface="MetaPlusBold"/>
              <a:ea typeface="MS PGothic" panose="020B0600070205080204" pitchFamily="34" charset="-128"/>
            </a:rPr>
            <a:t>Communities</a:t>
          </a:r>
        </a:p>
        <a:p>
          <a:endParaRPr lang="en-US" dirty="0">
            <a:latin typeface="MetaPlusBold"/>
          </a:endParaRPr>
        </a:p>
      </dgm:t>
    </dgm:pt>
    <dgm:pt modelId="{616331F3-1BA5-4B40-B426-6343AF0E691C}" type="parTrans" cxnId="{EF0074D5-A3EE-45CD-895E-0AEE018777E1}">
      <dgm:prSet/>
      <dgm:spPr/>
      <dgm:t>
        <a:bodyPr/>
        <a:lstStyle/>
        <a:p>
          <a:endParaRPr lang="en-US"/>
        </a:p>
      </dgm:t>
    </dgm:pt>
    <dgm:pt modelId="{70B45187-A2ED-4B8B-A29B-563A25B46F1F}" type="sibTrans" cxnId="{EF0074D5-A3EE-45CD-895E-0AEE018777E1}">
      <dgm:prSet/>
      <dgm:spPr/>
      <dgm:t>
        <a:bodyPr/>
        <a:lstStyle/>
        <a:p>
          <a:endParaRPr lang="en-US"/>
        </a:p>
      </dgm:t>
    </dgm:pt>
    <dgm:pt modelId="{25D6A724-0334-4E36-998B-78E7ED8D7F49}">
      <dgm:prSet phldrT="[Text]"/>
      <dgm:spPr/>
      <dgm:t>
        <a:bodyPr/>
        <a:lstStyle/>
        <a:p>
          <a:r>
            <a:rPr lang="en-US" b="1" dirty="0" smtClean="0">
              <a:latin typeface="MetaPlusBold"/>
              <a:ea typeface="MS PGothic" panose="020B0600070205080204" pitchFamily="34" charset="-128"/>
            </a:rPr>
            <a:t>New Public </a:t>
          </a:r>
          <a:br>
            <a:rPr lang="en-US" b="1" dirty="0" smtClean="0">
              <a:latin typeface="MetaPlusBold"/>
              <a:ea typeface="MS PGothic" panose="020B0600070205080204" pitchFamily="34" charset="-128"/>
            </a:rPr>
          </a:br>
          <a:r>
            <a:rPr lang="en-US" b="1" dirty="0" smtClean="0">
              <a:latin typeface="MetaPlusBold"/>
              <a:ea typeface="MS PGothic" panose="020B0600070205080204" pitchFamily="34" charset="-128"/>
            </a:rPr>
            <a:t>Responsibility</a:t>
          </a:r>
        </a:p>
        <a:p>
          <a:endParaRPr lang="en-US" dirty="0">
            <a:latin typeface="MetaPlusBold"/>
          </a:endParaRPr>
        </a:p>
      </dgm:t>
    </dgm:pt>
    <dgm:pt modelId="{C99D10E4-9AA2-4AC5-B4E1-458AF202E23F}" type="parTrans" cxnId="{5B3B4C29-3CD2-4B8B-B087-734B70B645E0}">
      <dgm:prSet/>
      <dgm:spPr/>
      <dgm:t>
        <a:bodyPr/>
        <a:lstStyle/>
        <a:p>
          <a:endParaRPr lang="en-US"/>
        </a:p>
      </dgm:t>
    </dgm:pt>
    <dgm:pt modelId="{9F8BBE8E-4827-40C2-8C18-352A3E3846DA}" type="sibTrans" cxnId="{5B3B4C29-3CD2-4B8B-B087-734B70B645E0}">
      <dgm:prSet/>
      <dgm:spPr/>
      <dgm:t>
        <a:bodyPr/>
        <a:lstStyle/>
        <a:p>
          <a:endParaRPr lang="en-US"/>
        </a:p>
      </dgm:t>
    </dgm:pt>
    <dgm:pt modelId="{84DDE538-DE66-4C97-9090-623C9D1FDA71}" type="pres">
      <dgm:prSet presAssocID="{355A036E-A0B3-4D18-8649-CCEEE5B21863}" presName="matrix" presStyleCnt="0">
        <dgm:presLayoutVars>
          <dgm:chMax val="1"/>
          <dgm:dir/>
          <dgm:resizeHandles val="exact"/>
        </dgm:presLayoutVars>
      </dgm:prSet>
      <dgm:spPr/>
      <dgm:t>
        <a:bodyPr/>
        <a:lstStyle/>
        <a:p>
          <a:endParaRPr lang="en-US"/>
        </a:p>
      </dgm:t>
    </dgm:pt>
    <dgm:pt modelId="{43C710FE-68B5-4948-AEAD-B33F85E8E41E}" type="pres">
      <dgm:prSet presAssocID="{355A036E-A0B3-4D18-8649-CCEEE5B21863}" presName="axisShape" presStyleLbl="bgShp" presStyleIdx="0" presStyleCnt="1"/>
      <dgm:spPr/>
    </dgm:pt>
    <dgm:pt modelId="{01CE7C2C-4359-490D-BF8E-47395AC050E4}" type="pres">
      <dgm:prSet presAssocID="{355A036E-A0B3-4D18-8649-CCEEE5B21863}" presName="rect1" presStyleLbl="node1" presStyleIdx="0" presStyleCnt="4">
        <dgm:presLayoutVars>
          <dgm:chMax val="0"/>
          <dgm:chPref val="0"/>
          <dgm:bulletEnabled val="1"/>
        </dgm:presLayoutVars>
      </dgm:prSet>
      <dgm:spPr/>
      <dgm:t>
        <a:bodyPr/>
        <a:lstStyle/>
        <a:p>
          <a:endParaRPr lang="en-US"/>
        </a:p>
      </dgm:t>
    </dgm:pt>
    <dgm:pt modelId="{AA549AE1-B33C-44D6-907E-7547B1A6C480}" type="pres">
      <dgm:prSet presAssocID="{355A036E-A0B3-4D18-8649-CCEEE5B21863}" presName="rect2" presStyleLbl="node1" presStyleIdx="1" presStyleCnt="4">
        <dgm:presLayoutVars>
          <dgm:chMax val="0"/>
          <dgm:chPref val="0"/>
          <dgm:bulletEnabled val="1"/>
        </dgm:presLayoutVars>
      </dgm:prSet>
      <dgm:spPr/>
      <dgm:t>
        <a:bodyPr/>
        <a:lstStyle/>
        <a:p>
          <a:endParaRPr lang="en-US"/>
        </a:p>
      </dgm:t>
    </dgm:pt>
    <dgm:pt modelId="{7995C056-0AA1-4FB1-8A41-5FAAC05B6E67}" type="pres">
      <dgm:prSet presAssocID="{355A036E-A0B3-4D18-8649-CCEEE5B21863}" presName="rect3" presStyleLbl="node1" presStyleIdx="2" presStyleCnt="4">
        <dgm:presLayoutVars>
          <dgm:chMax val="0"/>
          <dgm:chPref val="0"/>
          <dgm:bulletEnabled val="1"/>
        </dgm:presLayoutVars>
      </dgm:prSet>
      <dgm:spPr/>
      <dgm:t>
        <a:bodyPr/>
        <a:lstStyle/>
        <a:p>
          <a:endParaRPr lang="en-US"/>
        </a:p>
      </dgm:t>
    </dgm:pt>
    <dgm:pt modelId="{B224D7FE-D3FB-4F52-85D5-1322C60167E7}" type="pres">
      <dgm:prSet presAssocID="{355A036E-A0B3-4D18-8649-CCEEE5B21863}" presName="rect4" presStyleLbl="node1" presStyleIdx="3" presStyleCnt="4">
        <dgm:presLayoutVars>
          <dgm:chMax val="0"/>
          <dgm:chPref val="0"/>
          <dgm:bulletEnabled val="1"/>
        </dgm:presLayoutVars>
      </dgm:prSet>
      <dgm:spPr/>
      <dgm:t>
        <a:bodyPr/>
        <a:lstStyle/>
        <a:p>
          <a:endParaRPr lang="en-US"/>
        </a:p>
      </dgm:t>
    </dgm:pt>
  </dgm:ptLst>
  <dgm:cxnLst>
    <dgm:cxn modelId="{A8D9F5BB-464E-4E30-9304-8B29022B8711}" srcId="{355A036E-A0B3-4D18-8649-CCEEE5B21863}" destId="{36723CB5-FC45-44AD-8773-160A3011FBB2}" srcOrd="1" destOrd="0" parTransId="{26E19430-BEC6-4558-833B-DBFDE9736836}" sibTransId="{B7B8795A-A081-4373-AA6D-DAB1383F5DEF}"/>
    <dgm:cxn modelId="{EF0074D5-A3EE-45CD-895E-0AEE018777E1}" srcId="{355A036E-A0B3-4D18-8649-CCEEE5B21863}" destId="{28A75328-72D1-40DA-B213-AE1104776D0B}" srcOrd="2" destOrd="0" parTransId="{616331F3-1BA5-4B40-B426-6343AF0E691C}" sibTransId="{70B45187-A2ED-4B8B-A29B-563A25B46F1F}"/>
    <dgm:cxn modelId="{8A6ED556-6503-4DB2-95C1-A315AC31C3CF}" type="presOf" srcId="{29523897-B16E-4EB8-84C8-BDCFCCE01012}" destId="{01CE7C2C-4359-490D-BF8E-47395AC050E4}" srcOrd="0" destOrd="0" presId="urn:microsoft.com/office/officeart/2005/8/layout/matrix2"/>
    <dgm:cxn modelId="{3EAC9310-417D-4039-9951-4367BCBA6934}" srcId="{355A036E-A0B3-4D18-8649-CCEEE5B21863}" destId="{29523897-B16E-4EB8-84C8-BDCFCCE01012}" srcOrd="0" destOrd="0" parTransId="{315854C3-89F2-496D-87AD-51E75A85BB39}" sibTransId="{5E4BE1CB-BFAE-4EE7-836B-0BA51C56E357}"/>
    <dgm:cxn modelId="{F1B8E987-3919-45F2-A64E-848611202EA7}" type="presOf" srcId="{36723CB5-FC45-44AD-8773-160A3011FBB2}" destId="{AA549AE1-B33C-44D6-907E-7547B1A6C480}" srcOrd="0" destOrd="0" presId="urn:microsoft.com/office/officeart/2005/8/layout/matrix2"/>
    <dgm:cxn modelId="{F10774F2-62D6-423A-86F1-A414C74CC262}" type="presOf" srcId="{28A75328-72D1-40DA-B213-AE1104776D0B}" destId="{7995C056-0AA1-4FB1-8A41-5FAAC05B6E67}" srcOrd="0" destOrd="0" presId="urn:microsoft.com/office/officeart/2005/8/layout/matrix2"/>
    <dgm:cxn modelId="{D72C7ADD-3DA8-46DE-8B12-9E4A6E005294}" type="presOf" srcId="{355A036E-A0B3-4D18-8649-CCEEE5B21863}" destId="{84DDE538-DE66-4C97-9090-623C9D1FDA71}" srcOrd="0" destOrd="0" presId="urn:microsoft.com/office/officeart/2005/8/layout/matrix2"/>
    <dgm:cxn modelId="{5B3B4C29-3CD2-4B8B-B087-734B70B645E0}" srcId="{355A036E-A0B3-4D18-8649-CCEEE5B21863}" destId="{25D6A724-0334-4E36-998B-78E7ED8D7F49}" srcOrd="3" destOrd="0" parTransId="{C99D10E4-9AA2-4AC5-B4E1-458AF202E23F}" sibTransId="{9F8BBE8E-4827-40C2-8C18-352A3E3846DA}"/>
    <dgm:cxn modelId="{7C18A67F-0A09-47B4-AC1B-824AF873249E}" type="presOf" srcId="{25D6A724-0334-4E36-998B-78E7ED8D7F49}" destId="{B224D7FE-D3FB-4F52-85D5-1322C60167E7}" srcOrd="0" destOrd="0" presId="urn:microsoft.com/office/officeart/2005/8/layout/matrix2"/>
    <dgm:cxn modelId="{1C04891B-7EAF-4127-8D77-49D26ED54904}" type="presParOf" srcId="{84DDE538-DE66-4C97-9090-623C9D1FDA71}" destId="{43C710FE-68B5-4948-AEAD-B33F85E8E41E}" srcOrd="0" destOrd="0" presId="urn:microsoft.com/office/officeart/2005/8/layout/matrix2"/>
    <dgm:cxn modelId="{1FE6EF66-5887-4E46-BBDD-864BB9F6700F}" type="presParOf" srcId="{84DDE538-DE66-4C97-9090-623C9D1FDA71}" destId="{01CE7C2C-4359-490D-BF8E-47395AC050E4}" srcOrd="1" destOrd="0" presId="urn:microsoft.com/office/officeart/2005/8/layout/matrix2"/>
    <dgm:cxn modelId="{A70EDD07-7C90-40A7-9E3B-4571E724FDB5}" type="presParOf" srcId="{84DDE538-DE66-4C97-9090-623C9D1FDA71}" destId="{AA549AE1-B33C-44D6-907E-7547B1A6C480}" srcOrd="2" destOrd="0" presId="urn:microsoft.com/office/officeart/2005/8/layout/matrix2"/>
    <dgm:cxn modelId="{ADB19440-D5B8-40D1-91E7-BAF0EC7CCA34}" type="presParOf" srcId="{84DDE538-DE66-4C97-9090-623C9D1FDA71}" destId="{7995C056-0AA1-4FB1-8A41-5FAAC05B6E67}" srcOrd="3" destOrd="0" presId="urn:microsoft.com/office/officeart/2005/8/layout/matrix2"/>
    <dgm:cxn modelId="{09D82084-6D81-4D85-B38F-1FA36FCF7263}" type="presParOf" srcId="{84DDE538-DE66-4C97-9090-623C9D1FDA71}" destId="{B224D7FE-D3FB-4F52-85D5-1322C60167E7}"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5A036E-A0B3-4D18-8649-CCEEE5B21863}" type="doc">
      <dgm:prSet loTypeId="urn:microsoft.com/office/officeart/2005/8/layout/matrix2" loCatId="matrix" qsTypeId="urn:microsoft.com/office/officeart/2005/8/quickstyle/simple1" qsCatId="simple" csTypeId="urn:microsoft.com/office/officeart/2005/8/colors/accent2_3" csCatId="accent2" phldr="1"/>
      <dgm:spPr/>
      <dgm:t>
        <a:bodyPr/>
        <a:lstStyle/>
        <a:p>
          <a:endParaRPr lang="en-US"/>
        </a:p>
      </dgm:t>
    </dgm:pt>
    <dgm:pt modelId="{29523897-B16E-4EB8-84C8-BDCFCCE01012}">
      <dgm:prSet phldrT="[Text]"/>
      <dgm:spPr/>
      <dgm:t>
        <a:bodyPr/>
        <a:lstStyle/>
        <a:p>
          <a:r>
            <a:rPr lang="fr-FR" b="1" dirty="0" smtClean="0">
              <a:ea typeface="MS PGothic" panose="020B0600070205080204" pitchFamily="34" charset="-128"/>
            </a:rPr>
            <a:t>Open Networking</a:t>
          </a:r>
          <a:endParaRPr lang="en-US" dirty="0"/>
        </a:p>
      </dgm:t>
    </dgm:pt>
    <dgm:pt modelId="{315854C3-89F2-496D-87AD-51E75A85BB39}" type="parTrans" cxnId="{3EAC9310-417D-4039-9951-4367BCBA6934}">
      <dgm:prSet/>
      <dgm:spPr/>
      <dgm:t>
        <a:bodyPr/>
        <a:lstStyle/>
        <a:p>
          <a:endParaRPr lang="en-US"/>
        </a:p>
      </dgm:t>
    </dgm:pt>
    <dgm:pt modelId="{5E4BE1CB-BFAE-4EE7-836B-0BA51C56E357}" type="sibTrans" cxnId="{3EAC9310-417D-4039-9951-4367BCBA6934}">
      <dgm:prSet/>
      <dgm:spPr/>
      <dgm:t>
        <a:bodyPr/>
        <a:lstStyle/>
        <a:p>
          <a:endParaRPr lang="en-US"/>
        </a:p>
      </dgm:t>
    </dgm:pt>
    <dgm:pt modelId="{36723CB5-FC45-44AD-8773-160A3011FBB2}">
      <dgm:prSet phldrT="[Text]"/>
      <dgm:spPr/>
      <dgm:t>
        <a:bodyPr/>
        <a:lstStyle/>
        <a:p>
          <a:r>
            <a:rPr lang="fr-FR" altLang="en-US" b="1" dirty="0" err="1" smtClean="0">
              <a:solidFill>
                <a:schemeClr val="bg1"/>
              </a:solidFill>
              <a:latin typeface="Arial" panose="020B0604020202020204" pitchFamily="34" charset="0"/>
              <a:ea typeface="MS PGothic" panose="020B0600070205080204" pitchFamily="34" charset="-128"/>
            </a:rPr>
            <a:t>Higher</a:t>
          </a:r>
          <a:r>
            <a:rPr lang="fr-FR" altLang="en-US" b="1" dirty="0" smtClean="0">
              <a:solidFill>
                <a:schemeClr val="bg1"/>
              </a:solidFill>
              <a:latin typeface="Arial" panose="020B0604020202020204" pitchFamily="34" charset="0"/>
              <a:ea typeface="MS PGothic" panose="020B0600070205080204" pitchFamily="34" charset="-128"/>
            </a:rPr>
            <a:t> Education Inc.</a:t>
          </a:r>
          <a:endParaRPr lang="en-US" dirty="0">
            <a:solidFill>
              <a:schemeClr val="bg1"/>
            </a:solidFill>
          </a:endParaRPr>
        </a:p>
      </dgm:t>
    </dgm:pt>
    <dgm:pt modelId="{26E19430-BEC6-4558-833B-DBFDE9736836}" type="parTrans" cxnId="{A8D9F5BB-464E-4E30-9304-8B29022B8711}">
      <dgm:prSet/>
      <dgm:spPr/>
      <dgm:t>
        <a:bodyPr/>
        <a:lstStyle/>
        <a:p>
          <a:endParaRPr lang="en-US"/>
        </a:p>
      </dgm:t>
    </dgm:pt>
    <dgm:pt modelId="{B7B8795A-A081-4373-AA6D-DAB1383F5DEF}" type="sibTrans" cxnId="{A8D9F5BB-464E-4E30-9304-8B29022B8711}">
      <dgm:prSet/>
      <dgm:spPr/>
      <dgm:t>
        <a:bodyPr/>
        <a:lstStyle/>
        <a:p>
          <a:endParaRPr lang="en-US"/>
        </a:p>
      </dgm:t>
    </dgm:pt>
    <dgm:pt modelId="{28A75328-72D1-40DA-B213-AE1104776D0B}">
      <dgm:prSet phldrT="[Text]"/>
      <dgm:spPr/>
      <dgm:t>
        <a:bodyPr/>
        <a:lstStyle/>
        <a:p>
          <a:r>
            <a:rPr lang="en-US" b="1" dirty="0" smtClean="0">
              <a:ea typeface="MS PGothic" panose="020B0600070205080204" pitchFamily="34" charset="-128"/>
            </a:rPr>
            <a:t>Serving Local </a:t>
          </a:r>
          <a:br>
            <a:rPr lang="en-US" b="1" dirty="0" smtClean="0">
              <a:ea typeface="MS PGothic" panose="020B0600070205080204" pitchFamily="34" charset="-128"/>
            </a:rPr>
          </a:br>
          <a:r>
            <a:rPr lang="en-US" b="1" dirty="0" smtClean="0">
              <a:ea typeface="MS PGothic" panose="020B0600070205080204" pitchFamily="34" charset="-128"/>
            </a:rPr>
            <a:t>Communities</a:t>
          </a:r>
        </a:p>
        <a:p>
          <a:endParaRPr lang="en-US" dirty="0"/>
        </a:p>
      </dgm:t>
    </dgm:pt>
    <dgm:pt modelId="{616331F3-1BA5-4B40-B426-6343AF0E691C}" type="parTrans" cxnId="{EF0074D5-A3EE-45CD-895E-0AEE018777E1}">
      <dgm:prSet/>
      <dgm:spPr/>
      <dgm:t>
        <a:bodyPr/>
        <a:lstStyle/>
        <a:p>
          <a:endParaRPr lang="en-US"/>
        </a:p>
      </dgm:t>
    </dgm:pt>
    <dgm:pt modelId="{70B45187-A2ED-4B8B-A29B-563A25B46F1F}" type="sibTrans" cxnId="{EF0074D5-A3EE-45CD-895E-0AEE018777E1}">
      <dgm:prSet/>
      <dgm:spPr/>
      <dgm:t>
        <a:bodyPr/>
        <a:lstStyle/>
        <a:p>
          <a:endParaRPr lang="en-US"/>
        </a:p>
      </dgm:t>
    </dgm:pt>
    <dgm:pt modelId="{25D6A724-0334-4E36-998B-78E7ED8D7F49}">
      <dgm:prSet phldrT="[Text]"/>
      <dgm:spPr/>
      <dgm:t>
        <a:bodyPr/>
        <a:lstStyle/>
        <a:p>
          <a:r>
            <a:rPr lang="en-US" b="1" dirty="0" smtClean="0">
              <a:ea typeface="MS PGothic" panose="020B0600070205080204" pitchFamily="34" charset="-128"/>
            </a:rPr>
            <a:t>New Public </a:t>
          </a:r>
          <a:br>
            <a:rPr lang="en-US" b="1" dirty="0" smtClean="0">
              <a:ea typeface="MS PGothic" panose="020B0600070205080204" pitchFamily="34" charset="-128"/>
            </a:rPr>
          </a:br>
          <a:r>
            <a:rPr lang="en-US" b="1" dirty="0" smtClean="0">
              <a:ea typeface="MS PGothic" panose="020B0600070205080204" pitchFamily="34" charset="-128"/>
            </a:rPr>
            <a:t>Responsibility</a:t>
          </a:r>
        </a:p>
        <a:p>
          <a:endParaRPr lang="en-US" dirty="0"/>
        </a:p>
      </dgm:t>
    </dgm:pt>
    <dgm:pt modelId="{C99D10E4-9AA2-4AC5-B4E1-458AF202E23F}" type="parTrans" cxnId="{5B3B4C29-3CD2-4B8B-B087-734B70B645E0}">
      <dgm:prSet/>
      <dgm:spPr/>
      <dgm:t>
        <a:bodyPr/>
        <a:lstStyle/>
        <a:p>
          <a:endParaRPr lang="en-US"/>
        </a:p>
      </dgm:t>
    </dgm:pt>
    <dgm:pt modelId="{9F8BBE8E-4827-40C2-8C18-352A3E3846DA}" type="sibTrans" cxnId="{5B3B4C29-3CD2-4B8B-B087-734B70B645E0}">
      <dgm:prSet/>
      <dgm:spPr/>
      <dgm:t>
        <a:bodyPr/>
        <a:lstStyle/>
        <a:p>
          <a:endParaRPr lang="en-US"/>
        </a:p>
      </dgm:t>
    </dgm:pt>
    <dgm:pt modelId="{84DDE538-DE66-4C97-9090-623C9D1FDA71}" type="pres">
      <dgm:prSet presAssocID="{355A036E-A0B3-4D18-8649-CCEEE5B21863}" presName="matrix" presStyleCnt="0">
        <dgm:presLayoutVars>
          <dgm:chMax val="1"/>
          <dgm:dir/>
          <dgm:resizeHandles val="exact"/>
        </dgm:presLayoutVars>
      </dgm:prSet>
      <dgm:spPr/>
      <dgm:t>
        <a:bodyPr/>
        <a:lstStyle/>
        <a:p>
          <a:endParaRPr lang="en-US"/>
        </a:p>
      </dgm:t>
    </dgm:pt>
    <dgm:pt modelId="{43C710FE-68B5-4948-AEAD-B33F85E8E41E}" type="pres">
      <dgm:prSet presAssocID="{355A036E-A0B3-4D18-8649-CCEEE5B21863}" presName="axisShape" presStyleLbl="bgShp" presStyleIdx="0" presStyleCnt="1"/>
      <dgm:spPr/>
    </dgm:pt>
    <dgm:pt modelId="{01CE7C2C-4359-490D-BF8E-47395AC050E4}" type="pres">
      <dgm:prSet presAssocID="{355A036E-A0B3-4D18-8649-CCEEE5B21863}" presName="rect1" presStyleLbl="node1" presStyleIdx="0" presStyleCnt="4">
        <dgm:presLayoutVars>
          <dgm:chMax val="0"/>
          <dgm:chPref val="0"/>
          <dgm:bulletEnabled val="1"/>
        </dgm:presLayoutVars>
      </dgm:prSet>
      <dgm:spPr/>
      <dgm:t>
        <a:bodyPr/>
        <a:lstStyle/>
        <a:p>
          <a:endParaRPr lang="en-US"/>
        </a:p>
      </dgm:t>
    </dgm:pt>
    <dgm:pt modelId="{AA549AE1-B33C-44D6-907E-7547B1A6C480}" type="pres">
      <dgm:prSet presAssocID="{355A036E-A0B3-4D18-8649-CCEEE5B21863}" presName="rect2" presStyleLbl="node1" presStyleIdx="1" presStyleCnt="4">
        <dgm:presLayoutVars>
          <dgm:chMax val="0"/>
          <dgm:chPref val="0"/>
          <dgm:bulletEnabled val="1"/>
        </dgm:presLayoutVars>
      </dgm:prSet>
      <dgm:spPr/>
      <dgm:t>
        <a:bodyPr/>
        <a:lstStyle/>
        <a:p>
          <a:endParaRPr lang="en-US"/>
        </a:p>
      </dgm:t>
    </dgm:pt>
    <dgm:pt modelId="{7995C056-0AA1-4FB1-8A41-5FAAC05B6E67}" type="pres">
      <dgm:prSet presAssocID="{355A036E-A0B3-4D18-8649-CCEEE5B21863}" presName="rect3" presStyleLbl="node1" presStyleIdx="2" presStyleCnt="4">
        <dgm:presLayoutVars>
          <dgm:chMax val="0"/>
          <dgm:chPref val="0"/>
          <dgm:bulletEnabled val="1"/>
        </dgm:presLayoutVars>
      </dgm:prSet>
      <dgm:spPr/>
      <dgm:t>
        <a:bodyPr/>
        <a:lstStyle/>
        <a:p>
          <a:endParaRPr lang="en-US"/>
        </a:p>
      </dgm:t>
    </dgm:pt>
    <dgm:pt modelId="{B224D7FE-D3FB-4F52-85D5-1322C60167E7}" type="pres">
      <dgm:prSet presAssocID="{355A036E-A0B3-4D18-8649-CCEEE5B21863}" presName="rect4" presStyleLbl="node1" presStyleIdx="3" presStyleCnt="4">
        <dgm:presLayoutVars>
          <dgm:chMax val="0"/>
          <dgm:chPref val="0"/>
          <dgm:bulletEnabled val="1"/>
        </dgm:presLayoutVars>
      </dgm:prSet>
      <dgm:spPr/>
      <dgm:t>
        <a:bodyPr/>
        <a:lstStyle/>
        <a:p>
          <a:endParaRPr lang="en-US"/>
        </a:p>
      </dgm:t>
    </dgm:pt>
  </dgm:ptLst>
  <dgm:cxnLst>
    <dgm:cxn modelId="{3EAC9310-417D-4039-9951-4367BCBA6934}" srcId="{355A036E-A0B3-4D18-8649-CCEEE5B21863}" destId="{29523897-B16E-4EB8-84C8-BDCFCCE01012}" srcOrd="0" destOrd="0" parTransId="{315854C3-89F2-496D-87AD-51E75A85BB39}" sibTransId="{5E4BE1CB-BFAE-4EE7-836B-0BA51C56E357}"/>
    <dgm:cxn modelId="{3620F18F-7FA2-468F-BF1A-A5AE7CEC8D69}" type="presOf" srcId="{355A036E-A0B3-4D18-8649-CCEEE5B21863}" destId="{84DDE538-DE66-4C97-9090-623C9D1FDA71}" srcOrd="0" destOrd="0" presId="urn:microsoft.com/office/officeart/2005/8/layout/matrix2"/>
    <dgm:cxn modelId="{EF0074D5-A3EE-45CD-895E-0AEE018777E1}" srcId="{355A036E-A0B3-4D18-8649-CCEEE5B21863}" destId="{28A75328-72D1-40DA-B213-AE1104776D0B}" srcOrd="2" destOrd="0" parTransId="{616331F3-1BA5-4B40-B426-6343AF0E691C}" sibTransId="{70B45187-A2ED-4B8B-A29B-563A25B46F1F}"/>
    <dgm:cxn modelId="{E2FD3DEA-04FD-4601-BA57-ACDF027337F1}" type="presOf" srcId="{28A75328-72D1-40DA-B213-AE1104776D0B}" destId="{7995C056-0AA1-4FB1-8A41-5FAAC05B6E67}" srcOrd="0" destOrd="0" presId="urn:microsoft.com/office/officeart/2005/8/layout/matrix2"/>
    <dgm:cxn modelId="{4EB2846A-88FD-447A-87CA-7857CD2A16F6}" type="presOf" srcId="{29523897-B16E-4EB8-84C8-BDCFCCE01012}" destId="{01CE7C2C-4359-490D-BF8E-47395AC050E4}" srcOrd="0" destOrd="0" presId="urn:microsoft.com/office/officeart/2005/8/layout/matrix2"/>
    <dgm:cxn modelId="{ACEC2EC4-90E9-4EE5-945B-FE75AA974C39}" type="presOf" srcId="{36723CB5-FC45-44AD-8773-160A3011FBB2}" destId="{AA549AE1-B33C-44D6-907E-7547B1A6C480}" srcOrd="0" destOrd="0" presId="urn:microsoft.com/office/officeart/2005/8/layout/matrix2"/>
    <dgm:cxn modelId="{A8D9F5BB-464E-4E30-9304-8B29022B8711}" srcId="{355A036E-A0B3-4D18-8649-CCEEE5B21863}" destId="{36723CB5-FC45-44AD-8773-160A3011FBB2}" srcOrd="1" destOrd="0" parTransId="{26E19430-BEC6-4558-833B-DBFDE9736836}" sibTransId="{B7B8795A-A081-4373-AA6D-DAB1383F5DEF}"/>
    <dgm:cxn modelId="{E7C730C8-93D0-45B3-857E-4CE93B7B5124}" type="presOf" srcId="{25D6A724-0334-4E36-998B-78E7ED8D7F49}" destId="{B224D7FE-D3FB-4F52-85D5-1322C60167E7}" srcOrd="0" destOrd="0" presId="urn:microsoft.com/office/officeart/2005/8/layout/matrix2"/>
    <dgm:cxn modelId="{5B3B4C29-3CD2-4B8B-B087-734B70B645E0}" srcId="{355A036E-A0B3-4D18-8649-CCEEE5B21863}" destId="{25D6A724-0334-4E36-998B-78E7ED8D7F49}" srcOrd="3" destOrd="0" parTransId="{C99D10E4-9AA2-4AC5-B4E1-458AF202E23F}" sibTransId="{9F8BBE8E-4827-40C2-8C18-352A3E3846DA}"/>
    <dgm:cxn modelId="{C710F057-85C8-4717-A06F-9BAFC7D530CA}" type="presParOf" srcId="{84DDE538-DE66-4C97-9090-623C9D1FDA71}" destId="{43C710FE-68B5-4948-AEAD-B33F85E8E41E}" srcOrd="0" destOrd="0" presId="urn:microsoft.com/office/officeart/2005/8/layout/matrix2"/>
    <dgm:cxn modelId="{3DAC33AF-35ED-411D-8E32-DD55DD4B0986}" type="presParOf" srcId="{84DDE538-DE66-4C97-9090-623C9D1FDA71}" destId="{01CE7C2C-4359-490D-BF8E-47395AC050E4}" srcOrd="1" destOrd="0" presId="urn:microsoft.com/office/officeart/2005/8/layout/matrix2"/>
    <dgm:cxn modelId="{9AB16584-0E5F-4E35-9748-56758877E05E}" type="presParOf" srcId="{84DDE538-DE66-4C97-9090-623C9D1FDA71}" destId="{AA549AE1-B33C-44D6-907E-7547B1A6C480}" srcOrd="2" destOrd="0" presId="urn:microsoft.com/office/officeart/2005/8/layout/matrix2"/>
    <dgm:cxn modelId="{A30CBCE2-8041-4E11-BBFA-19CBE370CAA6}" type="presParOf" srcId="{84DDE538-DE66-4C97-9090-623C9D1FDA71}" destId="{7995C056-0AA1-4FB1-8A41-5FAAC05B6E67}" srcOrd="3" destOrd="0" presId="urn:microsoft.com/office/officeart/2005/8/layout/matrix2"/>
    <dgm:cxn modelId="{82624D25-C529-4F6E-B84A-3037F021A88E}" type="presParOf" srcId="{84DDE538-DE66-4C97-9090-623C9D1FDA71}" destId="{B224D7FE-D3FB-4F52-85D5-1322C60167E7}"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5A036E-A0B3-4D18-8649-CCEEE5B21863}" type="doc">
      <dgm:prSet loTypeId="urn:microsoft.com/office/officeart/2005/8/layout/matrix2" loCatId="matrix" qsTypeId="urn:microsoft.com/office/officeart/2005/8/quickstyle/simple1" qsCatId="simple" csTypeId="urn:microsoft.com/office/officeart/2005/8/colors/accent2_3" csCatId="accent2" phldr="1"/>
      <dgm:spPr/>
      <dgm:t>
        <a:bodyPr/>
        <a:lstStyle/>
        <a:p>
          <a:endParaRPr lang="en-US"/>
        </a:p>
      </dgm:t>
    </dgm:pt>
    <dgm:pt modelId="{29523897-B16E-4EB8-84C8-BDCFCCE01012}">
      <dgm:prSet phldrT="[Text]"/>
      <dgm:spPr/>
      <dgm:t>
        <a:bodyPr/>
        <a:lstStyle/>
        <a:p>
          <a:r>
            <a:rPr lang="fr-FR" b="1" dirty="0" smtClean="0">
              <a:ea typeface="MS PGothic" panose="020B0600070205080204" pitchFamily="34" charset="-128"/>
            </a:rPr>
            <a:t>Open Networking</a:t>
          </a:r>
          <a:endParaRPr lang="en-US" dirty="0"/>
        </a:p>
      </dgm:t>
    </dgm:pt>
    <dgm:pt modelId="{315854C3-89F2-496D-87AD-51E75A85BB39}" type="parTrans" cxnId="{3EAC9310-417D-4039-9951-4367BCBA6934}">
      <dgm:prSet/>
      <dgm:spPr/>
      <dgm:t>
        <a:bodyPr/>
        <a:lstStyle/>
        <a:p>
          <a:endParaRPr lang="en-US"/>
        </a:p>
      </dgm:t>
    </dgm:pt>
    <dgm:pt modelId="{5E4BE1CB-BFAE-4EE7-836B-0BA51C56E357}" type="sibTrans" cxnId="{3EAC9310-417D-4039-9951-4367BCBA6934}">
      <dgm:prSet/>
      <dgm:spPr/>
      <dgm:t>
        <a:bodyPr/>
        <a:lstStyle/>
        <a:p>
          <a:endParaRPr lang="en-US"/>
        </a:p>
      </dgm:t>
    </dgm:pt>
    <dgm:pt modelId="{36723CB5-FC45-44AD-8773-160A3011FBB2}">
      <dgm:prSet phldrT="[Text]"/>
      <dgm:spPr/>
      <dgm:t>
        <a:bodyPr/>
        <a:lstStyle/>
        <a:p>
          <a:r>
            <a:rPr lang="fr-FR" altLang="en-US" b="1" dirty="0" err="1" smtClean="0">
              <a:solidFill>
                <a:schemeClr val="bg1"/>
              </a:solidFill>
              <a:latin typeface="Arial" panose="020B0604020202020204" pitchFamily="34" charset="0"/>
              <a:ea typeface="MS PGothic" panose="020B0600070205080204" pitchFamily="34" charset="-128"/>
            </a:rPr>
            <a:t>Higher</a:t>
          </a:r>
          <a:r>
            <a:rPr lang="fr-FR" altLang="en-US" b="1" dirty="0" smtClean="0">
              <a:solidFill>
                <a:schemeClr val="bg1"/>
              </a:solidFill>
              <a:latin typeface="Arial" panose="020B0604020202020204" pitchFamily="34" charset="0"/>
              <a:ea typeface="MS PGothic" panose="020B0600070205080204" pitchFamily="34" charset="-128"/>
            </a:rPr>
            <a:t> Education Inc.</a:t>
          </a:r>
          <a:endParaRPr lang="en-US" dirty="0">
            <a:solidFill>
              <a:schemeClr val="bg1"/>
            </a:solidFill>
          </a:endParaRPr>
        </a:p>
      </dgm:t>
    </dgm:pt>
    <dgm:pt modelId="{26E19430-BEC6-4558-833B-DBFDE9736836}" type="parTrans" cxnId="{A8D9F5BB-464E-4E30-9304-8B29022B8711}">
      <dgm:prSet/>
      <dgm:spPr/>
      <dgm:t>
        <a:bodyPr/>
        <a:lstStyle/>
        <a:p>
          <a:endParaRPr lang="en-US"/>
        </a:p>
      </dgm:t>
    </dgm:pt>
    <dgm:pt modelId="{B7B8795A-A081-4373-AA6D-DAB1383F5DEF}" type="sibTrans" cxnId="{A8D9F5BB-464E-4E30-9304-8B29022B8711}">
      <dgm:prSet/>
      <dgm:spPr/>
      <dgm:t>
        <a:bodyPr/>
        <a:lstStyle/>
        <a:p>
          <a:endParaRPr lang="en-US"/>
        </a:p>
      </dgm:t>
    </dgm:pt>
    <dgm:pt modelId="{28A75328-72D1-40DA-B213-AE1104776D0B}">
      <dgm:prSet phldrT="[Text]"/>
      <dgm:spPr/>
      <dgm:t>
        <a:bodyPr/>
        <a:lstStyle/>
        <a:p>
          <a:r>
            <a:rPr lang="en-US" b="1" dirty="0" smtClean="0">
              <a:ea typeface="MS PGothic" panose="020B0600070205080204" pitchFamily="34" charset="-128"/>
            </a:rPr>
            <a:t>Serving Local </a:t>
          </a:r>
          <a:br>
            <a:rPr lang="en-US" b="1" dirty="0" smtClean="0">
              <a:ea typeface="MS PGothic" panose="020B0600070205080204" pitchFamily="34" charset="-128"/>
            </a:rPr>
          </a:br>
          <a:r>
            <a:rPr lang="en-US" b="1" dirty="0" smtClean="0">
              <a:ea typeface="MS PGothic" panose="020B0600070205080204" pitchFamily="34" charset="-128"/>
            </a:rPr>
            <a:t>Communities</a:t>
          </a:r>
        </a:p>
        <a:p>
          <a:endParaRPr lang="en-US" dirty="0"/>
        </a:p>
      </dgm:t>
    </dgm:pt>
    <dgm:pt modelId="{616331F3-1BA5-4B40-B426-6343AF0E691C}" type="parTrans" cxnId="{EF0074D5-A3EE-45CD-895E-0AEE018777E1}">
      <dgm:prSet/>
      <dgm:spPr/>
      <dgm:t>
        <a:bodyPr/>
        <a:lstStyle/>
        <a:p>
          <a:endParaRPr lang="en-US"/>
        </a:p>
      </dgm:t>
    </dgm:pt>
    <dgm:pt modelId="{70B45187-A2ED-4B8B-A29B-563A25B46F1F}" type="sibTrans" cxnId="{EF0074D5-A3EE-45CD-895E-0AEE018777E1}">
      <dgm:prSet/>
      <dgm:spPr/>
      <dgm:t>
        <a:bodyPr/>
        <a:lstStyle/>
        <a:p>
          <a:endParaRPr lang="en-US"/>
        </a:p>
      </dgm:t>
    </dgm:pt>
    <dgm:pt modelId="{25D6A724-0334-4E36-998B-78E7ED8D7F49}">
      <dgm:prSet phldrT="[Text]"/>
      <dgm:spPr/>
      <dgm:t>
        <a:bodyPr/>
        <a:lstStyle/>
        <a:p>
          <a:r>
            <a:rPr lang="en-US" b="1" dirty="0" smtClean="0">
              <a:ea typeface="MS PGothic" panose="020B0600070205080204" pitchFamily="34" charset="-128"/>
            </a:rPr>
            <a:t>New Public </a:t>
          </a:r>
          <a:br>
            <a:rPr lang="en-US" b="1" dirty="0" smtClean="0">
              <a:ea typeface="MS PGothic" panose="020B0600070205080204" pitchFamily="34" charset="-128"/>
            </a:rPr>
          </a:br>
          <a:r>
            <a:rPr lang="en-US" b="1" dirty="0" smtClean="0">
              <a:ea typeface="MS PGothic" panose="020B0600070205080204" pitchFamily="34" charset="-128"/>
            </a:rPr>
            <a:t>Responsibility</a:t>
          </a:r>
        </a:p>
        <a:p>
          <a:endParaRPr lang="en-US" dirty="0"/>
        </a:p>
      </dgm:t>
    </dgm:pt>
    <dgm:pt modelId="{C99D10E4-9AA2-4AC5-B4E1-458AF202E23F}" type="parTrans" cxnId="{5B3B4C29-3CD2-4B8B-B087-734B70B645E0}">
      <dgm:prSet/>
      <dgm:spPr/>
      <dgm:t>
        <a:bodyPr/>
        <a:lstStyle/>
        <a:p>
          <a:endParaRPr lang="en-US"/>
        </a:p>
      </dgm:t>
    </dgm:pt>
    <dgm:pt modelId="{9F8BBE8E-4827-40C2-8C18-352A3E3846DA}" type="sibTrans" cxnId="{5B3B4C29-3CD2-4B8B-B087-734B70B645E0}">
      <dgm:prSet/>
      <dgm:spPr/>
      <dgm:t>
        <a:bodyPr/>
        <a:lstStyle/>
        <a:p>
          <a:endParaRPr lang="en-US"/>
        </a:p>
      </dgm:t>
    </dgm:pt>
    <dgm:pt modelId="{84DDE538-DE66-4C97-9090-623C9D1FDA71}" type="pres">
      <dgm:prSet presAssocID="{355A036E-A0B3-4D18-8649-CCEEE5B21863}" presName="matrix" presStyleCnt="0">
        <dgm:presLayoutVars>
          <dgm:chMax val="1"/>
          <dgm:dir/>
          <dgm:resizeHandles val="exact"/>
        </dgm:presLayoutVars>
      </dgm:prSet>
      <dgm:spPr/>
      <dgm:t>
        <a:bodyPr/>
        <a:lstStyle/>
        <a:p>
          <a:endParaRPr lang="en-US"/>
        </a:p>
      </dgm:t>
    </dgm:pt>
    <dgm:pt modelId="{43C710FE-68B5-4948-AEAD-B33F85E8E41E}" type="pres">
      <dgm:prSet presAssocID="{355A036E-A0B3-4D18-8649-CCEEE5B21863}" presName="axisShape" presStyleLbl="bgShp" presStyleIdx="0" presStyleCnt="1"/>
      <dgm:spPr/>
    </dgm:pt>
    <dgm:pt modelId="{01CE7C2C-4359-490D-BF8E-47395AC050E4}" type="pres">
      <dgm:prSet presAssocID="{355A036E-A0B3-4D18-8649-CCEEE5B21863}" presName="rect1" presStyleLbl="node1" presStyleIdx="0" presStyleCnt="4">
        <dgm:presLayoutVars>
          <dgm:chMax val="0"/>
          <dgm:chPref val="0"/>
          <dgm:bulletEnabled val="1"/>
        </dgm:presLayoutVars>
      </dgm:prSet>
      <dgm:spPr/>
      <dgm:t>
        <a:bodyPr/>
        <a:lstStyle/>
        <a:p>
          <a:endParaRPr lang="en-US"/>
        </a:p>
      </dgm:t>
    </dgm:pt>
    <dgm:pt modelId="{AA549AE1-B33C-44D6-907E-7547B1A6C480}" type="pres">
      <dgm:prSet presAssocID="{355A036E-A0B3-4D18-8649-CCEEE5B21863}" presName="rect2" presStyleLbl="node1" presStyleIdx="1" presStyleCnt="4">
        <dgm:presLayoutVars>
          <dgm:chMax val="0"/>
          <dgm:chPref val="0"/>
          <dgm:bulletEnabled val="1"/>
        </dgm:presLayoutVars>
      </dgm:prSet>
      <dgm:spPr/>
      <dgm:t>
        <a:bodyPr/>
        <a:lstStyle/>
        <a:p>
          <a:endParaRPr lang="en-US"/>
        </a:p>
      </dgm:t>
    </dgm:pt>
    <dgm:pt modelId="{7995C056-0AA1-4FB1-8A41-5FAAC05B6E67}" type="pres">
      <dgm:prSet presAssocID="{355A036E-A0B3-4D18-8649-CCEEE5B21863}" presName="rect3" presStyleLbl="node1" presStyleIdx="2" presStyleCnt="4">
        <dgm:presLayoutVars>
          <dgm:chMax val="0"/>
          <dgm:chPref val="0"/>
          <dgm:bulletEnabled val="1"/>
        </dgm:presLayoutVars>
      </dgm:prSet>
      <dgm:spPr/>
      <dgm:t>
        <a:bodyPr/>
        <a:lstStyle/>
        <a:p>
          <a:endParaRPr lang="en-US"/>
        </a:p>
      </dgm:t>
    </dgm:pt>
    <dgm:pt modelId="{B224D7FE-D3FB-4F52-85D5-1322C60167E7}" type="pres">
      <dgm:prSet presAssocID="{355A036E-A0B3-4D18-8649-CCEEE5B21863}" presName="rect4" presStyleLbl="node1" presStyleIdx="3" presStyleCnt="4">
        <dgm:presLayoutVars>
          <dgm:chMax val="0"/>
          <dgm:chPref val="0"/>
          <dgm:bulletEnabled val="1"/>
        </dgm:presLayoutVars>
      </dgm:prSet>
      <dgm:spPr/>
      <dgm:t>
        <a:bodyPr/>
        <a:lstStyle/>
        <a:p>
          <a:endParaRPr lang="en-US"/>
        </a:p>
      </dgm:t>
    </dgm:pt>
  </dgm:ptLst>
  <dgm:cxnLst>
    <dgm:cxn modelId="{25D0175B-413C-4CA4-A563-C0DE4B3BAD53}" type="presOf" srcId="{36723CB5-FC45-44AD-8773-160A3011FBB2}" destId="{AA549AE1-B33C-44D6-907E-7547B1A6C480}" srcOrd="0" destOrd="0" presId="urn:microsoft.com/office/officeart/2005/8/layout/matrix2"/>
    <dgm:cxn modelId="{A8D9F5BB-464E-4E30-9304-8B29022B8711}" srcId="{355A036E-A0B3-4D18-8649-CCEEE5B21863}" destId="{36723CB5-FC45-44AD-8773-160A3011FBB2}" srcOrd="1" destOrd="0" parTransId="{26E19430-BEC6-4558-833B-DBFDE9736836}" sibTransId="{B7B8795A-A081-4373-AA6D-DAB1383F5DEF}"/>
    <dgm:cxn modelId="{EF0074D5-A3EE-45CD-895E-0AEE018777E1}" srcId="{355A036E-A0B3-4D18-8649-CCEEE5B21863}" destId="{28A75328-72D1-40DA-B213-AE1104776D0B}" srcOrd="2" destOrd="0" parTransId="{616331F3-1BA5-4B40-B426-6343AF0E691C}" sibTransId="{70B45187-A2ED-4B8B-A29B-563A25B46F1F}"/>
    <dgm:cxn modelId="{3EAC9310-417D-4039-9951-4367BCBA6934}" srcId="{355A036E-A0B3-4D18-8649-CCEEE5B21863}" destId="{29523897-B16E-4EB8-84C8-BDCFCCE01012}" srcOrd="0" destOrd="0" parTransId="{315854C3-89F2-496D-87AD-51E75A85BB39}" sibTransId="{5E4BE1CB-BFAE-4EE7-836B-0BA51C56E357}"/>
    <dgm:cxn modelId="{2F83D361-E19E-4C19-8BBC-DBD827A016F7}" type="presOf" srcId="{28A75328-72D1-40DA-B213-AE1104776D0B}" destId="{7995C056-0AA1-4FB1-8A41-5FAAC05B6E67}" srcOrd="0" destOrd="0" presId="urn:microsoft.com/office/officeart/2005/8/layout/matrix2"/>
    <dgm:cxn modelId="{A4BC0E73-2042-484B-BE95-FC9B5326D149}" type="presOf" srcId="{25D6A724-0334-4E36-998B-78E7ED8D7F49}" destId="{B224D7FE-D3FB-4F52-85D5-1322C60167E7}" srcOrd="0" destOrd="0" presId="urn:microsoft.com/office/officeart/2005/8/layout/matrix2"/>
    <dgm:cxn modelId="{F48CE081-56E9-471C-B085-A5A238AAFB03}" type="presOf" srcId="{29523897-B16E-4EB8-84C8-BDCFCCE01012}" destId="{01CE7C2C-4359-490D-BF8E-47395AC050E4}" srcOrd="0" destOrd="0" presId="urn:microsoft.com/office/officeart/2005/8/layout/matrix2"/>
    <dgm:cxn modelId="{A49E7D03-A354-434B-A6D6-5A490053387C}" type="presOf" srcId="{355A036E-A0B3-4D18-8649-CCEEE5B21863}" destId="{84DDE538-DE66-4C97-9090-623C9D1FDA71}" srcOrd="0" destOrd="0" presId="urn:microsoft.com/office/officeart/2005/8/layout/matrix2"/>
    <dgm:cxn modelId="{5B3B4C29-3CD2-4B8B-B087-734B70B645E0}" srcId="{355A036E-A0B3-4D18-8649-CCEEE5B21863}" destId="{25D6A724-0334-4E36-998B-78E7ED8D7F49}" srcOrd="3" destOrd="0" parTransId="{C99D10E4-9AA2-4AC5-B4E1-458AF202E23F}" sibTransId="{9F8BBE8E-4827-40C2-8C18-352A3E3846DA}"/>
    <dgm:cxn modelId="{152C9ED8-CCFC-4B07-98E8-064983483A1B}" type="presParOf" srcId="{84DDE538-DE66-4C97-9090-623C9D1FDA71}" destId="{43C710FE-68B5-4948-AEAD-B33F85E8E41E}" srcOrd="0" destOrd="0" presId="urn:microsoft.com/office/officeart/2005/8/layout/matrix2"/>
    <dgm:cxn modelId="{1231D8C0-F185-4394-A2FD-1FD12A914DBD}" type="presParOf" srcId="{84DDE538-DE66-4C97-9090-623C9D1FDA71}" destId="{01CE7C2C-4359-490D-BF8E-47395AC050E4}" srcOrd="1" destOrd="0" presId="urn:microsoft.com/office/officeart/2005/8/layout/matrix2"/>
    <dgm:cxn modelId="{D6C9DDCC-53C0-4581-B187-30FA7F444845}" type="presParOf" srcId="{84DDE538-DE66-4C97-9090-623C9D1FDA71}" destId="{AA549AE1-B33C-44D6-907E-7547B1A6C480}" srcOrd="2" destOrd="0" presId="urn:microsoft.com/office/officeart/2005/8/layout/matrix2"/>
    <dgm:cxn modelId="{6836C597-F60E-488A-9008-0DEFB0E888E9}" type="presParOf" srcId="{84DDE538-DE66-4C97-9090-623C9D1FDA71}" destId="{7995C056-0AA1-4FB1-8A41-5FAAC05B6E67}" srcOrd="3" destOrd="0" presId="urn:microsoft.com/office/officeart/2005/8/layout/matrix2"/>
    <dgm:cxn modelId="{2D31851A-24C4-43C7-94EC-C6E16B327BFB}" type="presParOf" srcId="{84DDE538-DE66-4C97-9090-623C9D1FDA71}" destId="{B224D7FE-D3FB-4F52-85D5-1322C60167E7}"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5A036E-A0B3-4D18-8649-CCEEE5B21863}" type="doc">
      <dgm:prSet loTypeId="urn:microsoft.com/office/officeart/2005/8/layout/matrix2" loCatId="matrix" qsTypeId="urn:microsoft.com/office/officeart/2005/8/quickstyle/simple1" qsCatId="simple" csTypeId="urn:microsoft.com/office/officeart/2005/8/colors/accent2_3" csCatId="accent2" phldr="1"/>
      <dgm:spPr/>
      <dgm:t>
        <a:bodyPr/>
        <a:lstStyle/>
        <a:p>
          <a:endParaRPr lang="en-US"/>
        </a:p>
      </dgm:t>
    </dgm:pt>
    <dgm:pt modelId="{29523897-B16E-4EB8-84C8-BDCFCCE01012}">
      <dgm:prSet phldrT="[Text]"/>
      <dgm:spPr/>
      <dgm:t>
        <a:bodyPr/>
        <a:lstStyle/>
        <a:p>
          <a:r>
            <a:rPr lang="fr-FR" b="1" dirty="0" smtClean="0">
              <a:ea typeface="MS PGothic" panose="020B0600070205080204" pitchFamily="34" charset="-128"/>
            </a:rPr>
            <a:t>Open Networking</a:t>
          </a:r>
          <a:endParaRPr lang="en-US" dirty="0"/>
        </a:p>
      </dgm:t>
    </dgm:pt>
    <dgm:pt modelId="{315854C3-89F2-496D-87AD-51E75A85BB39}" type="parTrans" cxnId="{3EAC9310-417D-4039-9951-4367BCBA6934}">
      <dgm:prSet/>
      <dgm:spPr/>
      <dgm:t>
        <a:bodyPr/>
        <a:lstStyle/>
        <a:p>
          <a:endParaRPr lang="en-US"/>
        </a:p>
      </dgm:t>
    </dgm:pt>
    <dgm:pt modelId="{5E4BE1CB-BFAE-4EE7-836B-0BA51C56E357}" type="sibTrans" cxnId="{3EAC9310-417D-4039-9951-4367BCBA6934}">
      <dgm:prSet/>
      <dgm:spPr/>
      <dgm:t>
        <a:bodyPr/>
        <a:lstStyle/>
        <a:p>
          <a:endParaRPr lang="en-US"/>
        </a:p>
      </dgm:t>
    </dgm:pt>
    <dgm:pt modelId="{36723CB5-FC45-44AD-8773-160A3011FBB2}">
      <dgm:prSet phldrT="[Text]"/>
      <dgm:spPr/>
      <dgm:t>
        <a:bodyPr/>
        <a:lstStyle/>
        <a:p>
          <a:r>
            <a:rPr lang="fr-FR" altLang="en-US" b="1" dirty="0" err="1" smtClean="0">
              <a:solidFill>
                <a:schemeClr val="bg1"/>
              </a:solidFill>
              <a:latin typeface="Arial" panose="020B0604020202020204" pitchFamily="34" charset="0"/>
              <a:ea typeface="MS PGothic" panose="020B0600070205080204" pitchFamily="34" charset="-128"/>
            </a:rPr>
            <a:t>Higher</a:t>
          </a:r>
          <a:r>
            <a:rPr lang="fr-FR" altLang="en-US" b="1" dirty="0" smtClean="0">
              <a:solidFill>
                <a:schemeClr val="bg1"/>
              </a:solidFill>
              <a:latin typeface="Arial" panose="020B0604020202020204" pitchFamily="34" charset="0"/>
              <a:ea typeface="MS PGothic" panose="020B0600070205080204" pitchFamily="34" charset="-128"/>
            </a:rPr>
            <a:t> Education Inc.</a:t>
          </a:r>
          <a:endParaRPr lang="en-US" dirty="0">
            <a:solidFill>
              <a:schemeClr val="bg1"/>
            </a:solidFill>
          </a:endParaRPr>
        </a:p>
      </dgm:t>
    </dgm:pt>
    <dgm:pt modelId="{26E19430-BEC6-4558-833B-DBFDE9736836}" type="parTrans" cxnId="{A8D9F5BB-464E-4E30-9304-8B29022B8711}">
      <dgm:prSet/>
      <dgm:spPr/>
      <dgm:t>
        <a:bodyPr/>
        <a:lstStyle/>
        <a:p>
          <a:endParaRPr lang="en-US"/>
        </a:p>
      </dgm:t>
    </dgm:pt>
    <dgm:pt modelId="{B7B8795A-A081-4373-AA6D-DAB1383F5DEF}" type="sibTrans" cxnId="{A8D9F5BB-464E-4E30-9304-8B29022B8711}">
      <dgm:prSet/>
      <dgm:spPr/>
      <dgm:t>
        <a:bodyPr/>
        <a:lstStyle/>
        <a:p>
          <a:endParaRPr lang="en-US"/>
        </a:p>
      </dgm:t>
    </dgm:pt>
    <dgm:pt modelId="{28A75328-72D1-40DA-B213-AE1104776D0B}">
      <dgm:prSet phldrT="[Text]"/>
      <dgm:spPr/>
      <dgm:t>
        <a:bodyPr/>
        <a:lstStyle/>
        <a:p>
          <a:r>
            <a:rPr lang="en-US" b="1" dirty="0" smtClean="0">
              <a:ea typeface="MS PGothic" panose="020B0600070205080204" pitchFamily="34" charset="-128"/>
            </a:rPr>
            <a:t>Serving Local </a:t>
          </a:r>
          <a:br>
            <a:rPr lang="en-US" b="1" dirty="0" smtClean="0">
              <a:ea typeface="MS PGothic" panose="020B0600070205080204" pitchFamily="34" charset="-128"/>
            </a:rPr>
          </a:br>
          <a:r>
            <a:rPr lang="en-US" b="1" dirty="0" smtClean="0">
              <a:ea typeface="MS PGothic" panose="020B0600070205080204" pitchFamily="34" charset="-128"/>
            </a:rPr>
            <a:t>Communities</a:t>
          </a:r>
        </a:p>
        <a:p>
          <a:endParaRPr lang="en-US" dirty="0"/>
        </a:p>
      </dgm:t>
    </dgm:pt>
    <dgm:pt modelId="{616331F3-1BA5-4B40-B426-6343AF0E691C}" type="parTrans" cxnId="{EF0074D5-A3EE-45CD-895E-0AEE018777E1}">
      <dgm:prSet/>
      <dgm:spPr/>
      <dgm:t>
        <a:bodyPr/>
        <a:lstStyle/>
        <a:p>
          <a:endParaRPr lang="en-US"/>
        </a:p>
      </dgm:t>
    </dgm:pt>
    <dgm:pt modelId="{70B45187-A2ED-4B8B-A29B-563A25B46F1F}" type="sibTrans" cxnId="{EF0074D5-A3EE-45CD-895E-0AEE018777E1}">
      <dgm:prSet/>
      <dgm:spPr/>
      <dgm:t>
        <a:bodyPr/>
        <a:lstStyle/>
        <a:p>
          <a:endParaRPr lang="en-US"/>
        </a:p>
      </dgm:t>
    </dgm:pt>
    <dgm:pt modelId="{25D6A724-0334-4E36-998B-78E7ED8D7F49}">
      <dgm:prSet phldrT="[Text]"/>
      <dgm:spPr/>
      <dgm:t>
        <a:bodyPr/>
        <a:lstStyle/>
        <a:p>
          <a:r>
            <a:rPr lang="en-US" b="1" dirty="0" smtClean="0">
              <a:ea typeface="MS PGothic" panose="020B0600070205080204" pitchFamily="34" charset="-128"/>
            </a:rPr>
            <a:t>New Public </a:t>
          </a:r>
          <a:br>
            <a:rPr lang="en-US" b="1" dirty="0" smtClean="0">
              <a:ea typeface="MS PGothic" panose="020B0600070205080204" pitchFamily="34" charset="-128"/>
            </a:rPr>
          </a:br>
          <a:r>
            <a:rPr lang="en-US" b="1" dirty="0" smtClean="0">
              <a:ea typeface="MS PGothic" panose="020B0600070205080204" pitchFamily="34" charset="-128"/>
            </a:rPr>
            <a:t>Responsibility</a:t>
          </a:r>
        </a:p>
        <a:p>
          <a:endParaRPr lang="en-US" dirty="0"/>
        </a:p>
      </dgm:t>
    </dgm:pt>
    <dgm:pt modelId="{C99D10E4-9AA2-4AC5-B4E1-458AF202E23F}" type="parTrans" cxnId="{5B3B4C29-3CD2-4B8B-B087-734B70B645E0}">
      <dgm:prSet/>
      <dgm:spPr/>
      <dgm:t>
        <a:bodyPr/>
        <a:lstStyle/>
        <a:p>
          <a:endParaRPr lang="en-US"/>
        </a:p>
      </dgm:t>
    </dgm:pt>
    <dgm:pt modelId="{9F8BBE8E-4827-40C2-8C18-352A3E3846DA}" type="sibTrans" cxnId="{5B3B4C29-3CD2-4B8B-B087-734B70B645E0}">
      <dgm:prSet/>
      <dgm:spPr/>
      <dgm:t>
        <a:bodyPr/>
        <a:lstStyle/>
        <a:p>
          <a:endParaRPr lang="en-US"/>
        </a:p>
      </dgm:t>
    </dgm:pt>
    <dgm:pt modelId="{84DDE538-DE66-4C97-9090-623C9D1FDA71}" type="pres">
      <dgm:prSet presAssocID="{355A036E-A0B3-4D18-8649-CCEEE5B21863}" presName="matrix" presStyleCnt="0">
        <dgm:presLayoutVars>
          <dgm:chMax val="1"/>
          <dgm:dir/>
          <dgm:resizeHandles val="exact"/>
        </dgm:presLayoutVars>
      </dgm:prSet>
      <dgm:spPr/>
      <dgm:t>
        <a:bodyPr/>
        <a:lstStyle/>
        <a:p>
          <a:endParaRPr lang="en-US"/>
        </a:p>
      </dgm:t>
    </dgm:pt>
    <dgm:pt modelId="{43C710FE-68B5-4948-AEAD-B33F85E8E41E}" type="pres">
      <dgm:prSet presAssocID="{355A036E-A0B3-4D18-8649-CCEEE5B21863}" presName="axisShape" presStyleLbl="bgShp" presStyleIdx="0" presStyleCnt="1"/>
      <dgm:spPr/>
    </dgm:pt>
    <dgm:pt modelId="{01CE7C2C-4359-490D-BF8E-47395AC050E4}" type="pres">
      <dgm:prSet presAssocID="{355A036E-A0B3-4D18-8649-CCEEE5B21863}" presName="rect1" presStyleLbl="node1" presStyleIdx="0" presStyleCnt="4">
        <dgm:presLayoutVars>
          <dgm:chMax val="0"/>
          <dgm:chPref val="0"/>
          <dgm:bulletEnabled val="1"/>
        </dgm:presLayoutVars>
      </dgm:prSet>
      <dgm:spPr/>
      <dgm:t>
        <a:bodyPr/>
        <a:lstStyle/>
        <a:p>
          <a:endParaRPr lang="en-US"/>
        </a:p>
      </dgm:t>
    </dgm:pt>
    <dgm:pt modelId="{AA549AE1-B33C-44D6-907E-7547B1A6C480}" type="pres">
      <dgm:prSet presAssocID="{355A036E-A0B3-4D18-8649-CCEEE5B21863}" presName="rect2" presStyleLbl="node1" presStyleIdx="1" presStyleCnt="4">
        <dgm:presLayoutVars>
          <dgm:chMax val="0"/>
          <dgm:chPref val="0"/>
          <dgm:bulletEnabled val="1"/>
        </dgm:presLayoutVars>
      </dgm:prSet>
      <dgm:spPr/>
      <dgm:t>
        <a:bodyPr/>
        <a:lstStyle/>
        <a:p>
          <a:endParaRPr lang="en-US"/>
        </a:p>
      </dgm:t>
    </dgm:pt>
    <dgm:pt modelId="{7995C056-0AA1-4FB1-8A41-5FAAC05B6E67}" type="pres">
      <dgm:prSet presAssocID="{355A036E-A0B3-4D18-8649-CCEEE5B21863}" presName="rect3" presStyleLbl="node1" presStyleIdx="2" presStyleCnt="4">
        <dgm:presLayoutVars>
          <dgm:chMax val="0"/>
          <dgm:chPref val="0"/>
          <dgm:bulletEnabled val="1"/>
        </dgm:presLayoutVars>
      </dgm:prSet>
      <dgm:spPr/>
      <dgm:t>
        <a:bodyPr/>
        <a:lstStyle/>
        <a:p>
          <a:endParaRPr lang="en-US"/>
        </a:p>
      </dgm:t>
    </dgm:pt>
    <dgm:pt modelId="{B224D7FE-D3FB-4F52-85D5-1322C60167E7}" type="pres">
      <dgm:prSet presAssocID="{355A036E-A0B3-4D18-8649-CCEEE5B21863}" presName="rect4" presStyleLbl="node1" presStyleIdx="3" presStyleCnt="4">
        <dgm:presLayoutVars>
          <dgm:chMax val="0"/>
          <dgm:chPref val="0"/>
          <dgm:bulletEnabled val="1"/>
        </dgm:presLayoutVars>
      </dgm:prSet>
      <dgm:spPr/>
      <dgm:t>
        <a:bodyPr/>
        <a:lstStyle/>
        <a:p>
          <a:endParaRPr lang="en-US"/>
        </a:p>
      </dgm:t>
    </dgm:pt>
  </dgm:ptLst>
  <dgm:cxnLst>
    <dgm:cxn modelId="{C3EE74F4-0AC4-4183-BEA3-45A908375415}" type="presOf" srcId="{25D6A724-0334-4E36-998B-78E7ED8D7F49}" destId="{B224D7FE-D3FB-4F52-85D5-1322C60167E7}" srcOrd="0" destOrd="0" presId="urn:microsoft.com/office/officeart/2005/8/layout/matrix2"/>
    <dgm:cxn modelId="{A8D9F5BB-464E-4E30-9304-8B29022B8711}" srcId="{355A036E-A0B3-4D18-8649-CCEEE5B21863}" destId="{36723CB5-FC45-44AD-8773-160A3011FBB2}" srcOrd="1" destOrd="0" parTransId="{26E19430-BEC6-4558-833B-DBFDE9736836}" sibTransId="{B7B8795A-A081-4373-AA6D-DAB1383F5DEF}"/>
    <dgm:cxn modelId="{EF0074D5-A3EE-45CD-895E-0AEE018777E1}" srcId="{355A036E-A0B3-4D18-8649-CCEEE5B21863}" destId="{28A75328-72D1-40DA-B213-AE1104776D0B}" srcOrd="2" destOrd="0" parTransId="{616331F3-1BA5-4B40-B426-6343AF0E691C}" sibTransId="{70B45187-A2ED-4B8B-A29B-563A25B46F1F}"/>
    <dgm:cxn modelId="{3EAC9310-417D-4039-9951-4367BCBA6934}" srcId="{355A036E-A0B3-4D18-8649-CCEEE5B21863}" destId="{29523897-B16E-4EB8-84C8-BDCFCCE01012}" srcOrd="0" destOrd="0" parTransId="{315854C3-89F2-496D-87AD-51E75A85BB39}" sibTransId="{5E4BE1CB-BFAE-4EE7-836B-0BA51C56E357}"/>
    <dgm:cxn modelId="{6925990F-83D4-4CD2-AB01-CB842000811C}" type="presOf" srcId="{29523897-B16E-4EB8-84C8-BDCFCCE01012}" destId="{01CE7C2C-4359-490D-BF8E-47395AC050E4}" srcOrd="0" destOrd="0" presId="urn:microsoft.com/office/officeart/2005/8/layout/matrix2"/>
    <dgm:cxn modelId="{A66969DD-4390-49E6-A5C1-B10EF7F4E2E8}" type="presOf" srcId="{28A75328-72D1-40DA-B213-AE1104776D0B}" destId="{7995C056-0AA1-4FB1-8A41-5FAAC05B6E67}" srcOrd="0" destOrd="0" presId="urn:microsoft.com/office/officeart/2005/8/layout/matrix2"/>
    <dgm:cxn modelId="{1FE4C447-1859-49AC-8063-78C6A77FF6A0}" type="presOf" srcId="{36723CB5-FC45-44AD-8773-160A3011FBB2}" destId="{AA549AE1-B33C-44D6-907E-7547B1A6C480}" srcOrd="0" destOrd="0" presId="urn:microsoft.com/office/officeart/2005/8/layout/matrix2"/>
    <dgm:cxn modelId="{014C2D43-142F-4FFE-B51A-1BFAEF1B0570}" type="presOf" srcId="{355A036E-A0B3-4D18-8649-CCEEE5B21863}" destId="{84DDE538-DE66-4C97-9090-623C9D1FDA71}" srcOrd="0" destOrd="0" presId="urn:microsoft.com/office/officeart/2005/8/layout/matrix2"/>
    <dgm:cxn modelId="{5B3B4C29-3CD2-4B8B-B087-734B70B645E0}" srcId="{355A036E-A0B3-4D18-8649-CCEEE5B21863}" destId="{25D6A724-0334-4E36-998B-78E7ED8D7F49}" srcOrd="3" destOrd="0" parTransId="{C99D10E4-9AA2-4AC5-B4E1-458AF202E23F}" sibTransId="{9F8BBE8E-4827-40C2-8C18-352A3E3846DA}"/>
    <dgm:cxn modelId="{F9131EBD-56FD-451E-8D98-4904B4CC3D10}" type="presParOf" srcId="{84DDE538-DE66-4C97-9090-623C9D1FDA71}" destId="{43C710FE-68B5-4948-AEAD-B33F85E8E41E}" srcOrd="0" destOrd="0" presId="urn:microsoft.com/office/officeart/2005/8/layout/matrix2"/>
    <dgm:cxn modelId="{2421EF17-D35B-4020-8CC1-0C6DFE18066E}" type="presParOf" srcId="{84DDE538-DE66-4C97-9090-623C9D1FDA71}" destId="{01CE7C2C-4359-490D-BF8E-47395AC050E4}" srcOrd="1" destOrd="0" presId="urn:microsoft.com/office/officeart/2005/8/layout/matrix2"/>
    <dgm:cxn modelId="{03E127C9-F280-4DD1-A28A-8101E3B6A3E6}" type="presParOf" srcId="{84DDE538-DE66-4C97-9090-623C9D1FDA71}" destId="{AA549AE1-B33C-44D6-907E-7547B1A6C480}" srcOrd="2" destOrd="0" presId="urn:microsoft.com/office/officeart/2005/8/layout/matrix2"/>
    <dgm:cxn modelId="{5E5613F9-A96B-49F3-BD77-DFFFDA0C65DF}" type="presParOf" srcId="{84DDE538-DE66-4C97-9090-623C9D1FDA71}" destId="{7995C056-0AA1-4FB1-8A41-5FAAC05B6E67}" srcOrd="3" destOrd="0" presId="urn:microsoft.com/office/officeart/2005/8/layout/matrix2"/>
    <dgm:cxn modelId="{0DFACAFD-7351-4DC1-896D-ADA88B973D06}" type="presParOf" srcId="{84DDE538-DE66-4C97-9090-623C9D1FDA71}" destId="{B224D7FE-D3FB-4F52-85D5-1322C60167E7}"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5A036E-A0B3-4D18-8649-CCEEE5B21863}" type="doc">
      <dgm:prSet loTypeId="urn:microsoft.com/office/officeart/2005/8/layout/matrix2" loCatId="matrix" qsTypeId="urn:microsoft.com/office/officeart/2005/8/quickstyle/simple1" qsCatId="simple" csTypeId="urn:microsoft.com/office/officeart/2005/8/colors/accent2_3" csCatId="accent2" phldr="1"/>
      <dgm:spPr/>
      <dgm:t>
        <a:bodyPr/>
        <a:lstStyle/>
        <a:p>
          <a:endParaRPr lang="en-US"/>
        </a:p>
      </dgm:t>
    </dgm:pt>
    <dgm:pt modelId="{29523897-B16E-4EB8-84C8-BDCFCCE01012}">
      <dgm:prSet phldrT="[Text]"/>
      <dgm:spPr/>
      <dgm:t>
        <a:bodyPr/>
        <a:lstStyle/>
        <a:p>
          <a:r>
            <a:rPr lang="fr-FR" b="1" dirty="0" smtClean="0">
              <a:ea typeface="MS PGothic" panose="020B0600070205080204" pitchFamily="34" charset="-128"/>
            </a:rPr>
            <a:t>Open Networking</a:t>
          </a:r>
          <a:endParaRPr lang="en-US" dirty="0"/>
        </a:p>
      </dgm:t>
    </dgm:pt>
    <dgm:pt modelId="{315854C3-89F2-496D-87AD-51E75A85BB39}" type="parTrans" cxnId="{3EAC9310-417D-4039-9951-4367BCBA6934}">
      <dgm:prSet/>
      <dgm:spPr/>
      <dgm:t>
        <a:bodyPr/>
        <a:lstStyle/>
        <a:p>
          <a:endParaRPr lang="en-US"/>
        </a:p>
      </dgm:t>
    </dgm:pt>
    <dgm:pt modelId="{5E4BE1CB-BFAE-4EE7-836B-0BA51C56E357}" type="sibTrans" cxnId="{3EAC9310-417D-4039-9951-4367BCBA6934}">
      <dgm:prSet/>
      <dgm:spPr/>
      <dgm:t>
        <a:bodyPr/>
        <a:lstStyle/>
        <a:p>
          <a:endParaRPr lang="en-US"/>
        </a:p>
      </dgm:t>
    </dgm:pt>
    <dgm:pt modelId="{36723CB5-FC45-44AD-8773-160A3011FBB2}">
      <dgm:prSet phldrT="[Text]"/>
      <dgm:spPr/>
      <dgm:t>
        <a:bodyPr/>
        <a:lstStyle/>
        <a:p>
          <a:r>
            <a:rPr lang="fr-FR" altLang="en-US" b="1" dirty="0" err="1" smtClean="0">
              <a:solidFill>
                <a:schemeClr val="bg1"/>
              </a:solidFill>
              <a:latin typeface="Arial" panose="020B0604020202020204" pitchFamily="34" charset="0"/>
              <a:ea typeface="MS PGothic" panose="020B0600070205080204" pitchFamily="34" charset="-128"/>
            </a:rPr>
            <a:t>Higher</a:t>
          </a:r>
          <a:r>
            <a:rPr lang="fr-FR" altLang="en-US" b="1" dirty="0" smtClean="0">
              <a:solidFill>
                <a:schemeClr val="bg1"/>
              </a:solidFill>
              <a:latin typeface="Arial" panose="020B0604020202020204" pitchFamily="34" charset="0"/>
              <a:ea typeface="MS PGothic" panose="020B0600070205080204" pitchFamily="34" charset="-128"/>
            </a:rPr>
            <a:t> Education Inc.</a:t>
          </a:r>
          <a:endParaRPr lang="en-US" dirty="0">
            <a:solidFill>
              <a:schemeClr val="bg1"/>
            </a:solidFill>
          </a:endParaRPr>
        </a:p>
      </dgm:t>
    </dgm:pt>
    <dgm:pt modelId="{26E19430-BEC6-4558-833B-DBFDE9736836}" type="parTrans" cxnId="{A8D9F5BB-464E-4E30-9304-8B29022B8711}">
      <dgm:prSet/>
      <dgm:spPr/>
      <dgm:t>
        <a:bodyPr/>
        <a:lstStyle/>
        <a:p>
          <a:endParaRPr lang="en-US"/>
        </a:p>
      </dgm:t>
    </dgm:pt>
    <dgm:pt modelId="{B7B8795A-A081-4373-AA6D-DAB1383F5DEF}" type="sibTrans" cxnId="{A8D9F5BB-464E-4E30-9304-8B29022B8711}">
      <dgm:prSet/>
      <dgm:spPr/>
      <dgm:t>
        <a:bodyPr/>
        <a:lstStyle/>
        <a:p>
          <a:endParaRPr lang="en-US"/>
        </a:p>
      </dgm:t>
    </dgm:pt>
    <dgm:pt modelId="{28A75328-72D1-40DA-B213-AE1104776D0B}">
      <dgm:prSet phldrT="[Text]"/>
      <dgm:spPr/>
      <dgm:t>
        <a:bodyPr/>
        <a:lstStyle/>
        <a:p>
          <a:r>
            <a:rPr lang="en-US" b="1" dirty="0" smtClean="0">
              <a:ea typeface="MS PGothic" panose="020B0600070205080204" pitchFamily="34" charset="-128"/>
            </a:rPr>
            <a:t>Serving Local </a:t>
          </a:r>
          <a:br>
            <a:rPr lang="en-US" b="1" dirty="0" smtClean="0">
              <a:ea typeface="MS PGothic" panose="020B0600070205080204" pitchFamily="34" charset="-128"/>
            </a:rPr>
          </a:br>
          <a:r>
            <a:rPr lang="en-US" b="1" dirty="0" smtClean="0">
              <a:ea typeface="MS PGothic" panose="020B0600070205080204" pitchFamily="34" charset="-128"/>
            </a:rPr>
            <a:t>Communities</a:t>
          </a:r>
        </a:p>
        <a:p>
          <a:endParaRPr lang="en-US" dirty="0"/>
        </a:p>
      </dgm:t>
    </dgm:pt>
    <dgm:pt modelId="{616331F3-1BA5-4B40-B426-6343AF0E691C}" type="parTrans" cxnId="{EF0074D5-A3EE-45CD-895E-0AEE018777E1}">
      <dgm:prSet/>
      <dgm:spPr/>
      <dgm:t>
        <a:bodyPr/>
        <a:lstStyle/>
        <a:p>
          <a:endParaRPr lang="en-US"/>
        </a:p>
      </dgm:t>
    </dgm:pt>
    <dgm:pt modelId="{70B45187-A2ED-4B8B-A29B-563A25B46F1F}" type="sibTrans" cxnId="{EF0074D5-A3EE-45CD-895E-0AEE018777E1}">
      <dgm:prSet/>
      <dgm:spPr/>
      <dgm:t>
        <a:bodyPr/>
        <a:lstStyle/>
        <a:p>
          <a:endParaRPr lang="en-US"/>
        </a:p>
      </dgm:t>
    </dgm:pt>
    <dgm:pt modelId="{25D6A724-0334-4E36-998B-78E7ED8D7F49}">
      <dgm:prSet phldrT="[Text]"/>
      <dgm:spPr/>
      <dgm:t>
        <a:bodyPr/>
        <a:lstStyle/>
        <a:p>
          <a:r>
            <a:rPr lang="en-US" b="1" dirty="0" smtClean="0">
              <a:ea typeface="MS PGothic" panose="020B0600070205080204" pitchFamily="34" charset="-128"/>
            </a:rPr>
            <a:t>New Public </a:t>
          </a:r>
          <a:br>
            <a:rPr lang="en-US" b="1" dirty="0" smtClean="0">
              <a:ea typeface="MS PGothic" panose="020B0600070205080204" pitchFamily="34" charset="-128"/>
            </a:rPr>
          </a:br>
          <a:r>
            <a:rPr lang="en-US" b="1" dirty="0" smtClean="0">
              <a:ea typeface="MS PGothic" panose="020B0600070205080204" pitchFamily="34" charset="-128"/>
            </a:rPr>
            <a:t>Responsibility</a:t>
          </a:r>
        </a:p>
        <a:p>
          <a:endParaRPr lang="en-US" dirty="0"/>
        </a:p>
      </dgm:t>
    </dgm:pt>
    <dgm:pt modelId="{C99D10E4-9AA2-4AC5-B4E1-458AF202E23F}" type="parTrans" cxnId="{5B3B4C29-3CD2-4B8B-B087-734B70B645E0}">
      <dgm:prSet/>
      <dgm:spPr/>
      <dgm:t>
        <a:bodyPr/>
        <a:lstStyle/>
        <a:p>
          <a:endParaRPr lang="en-US"/>
        </a:p>
      </dgm:t>
    </dgm:pt>
    <dgm:pt modelId="{9F8BBE8E-4827-40C2-8C18-352A3E3846DA}" type="sibTrans" cxnId="{5B3B4C29-3CD2-4B8B-B087-734B70B645E0}">
      <dgm:prSet/>
      <dgm:spPr/>
      <dgm:t>
        <a:bodyPr/>
        <a:lstStyle/>
        <a:p>
          <a:endParaRPr lang="en-US"/>
        </a:p>
      </dgm:t>
    </dgm:pt>
    <dgm:pt modelId="{84DDE538-DE66-4C97-9090-623C9D1FDA71}" type="pres">
      <dgm:prSet presAssocID="{355A036E-A0B3-4D18-8649-CCEEE5B21863}" presName="matrix" presStyleCnt="0">
        <dgm:presLayoutVars>
          <dgm:chMax val="1"/>
          <dgm:dir/>
          <dgm:resizeHandles val="exact"/>
        </dgm:presLayoutVars>
      </dgm:prSet>
      <dgm:spPr/>
      <dgm:t>
        <a:bodyPr/>
        <a:lstStyle/>
        <a:p>
          <a:endParaRPr lang="en-US"/>
        </a:p>
      </dgm:t>
    </dgm:pt>
    <dgm:pt modelId="{43C710FE-68B5-4948-AEAD-B33F85E8E41E}" type="pres">
      <dgm:prSet presAssocID="{355A036E-A0B3-4D18-8649-CCEEE5B21863}" presName="axisShape" presStyleLbl="bgShp" presStyleIdx="0" presStyleCnt="1"/>
      <dgm:spPr/>
    </dgm:pt>
    <dgm:pt modelId="{01CE7C2C-4359-490D-BF8E-47395AC050E4}" type="pres">
      <dgm:prSet presAssocID="{355A036E-A0B3-4D18-8649-CCEEE5B21863}" presName="rect1" presStyleLbl="node1" presStyleIdx="0" presStyleCnt="4">
        <dgm:presLayoutVars>
          <dgm:chMax val="0"/>
          <dgm:chPref val="0"/>
          <dgm:bulletEnabled val="1"/>
        </dgm:presLayoutVars>
      </dgm:prSet>
      <dgm:spPr/>
      <dgm:t>
        <a:bodyPr/>
        <a:lstStyle/>
        <a:p>
          <a:endParaRPr lang="en-US"/>
        </a:p>
      </dgm:t>
    </dgm:pt>
    <dgm:pt modelId="{AA549AE1-B33C-44D6-907E-7547B1A6C480}" type="pres">
      <dgm:prSet presAssocID="{355A036E-A0B3-4D18-8649-CCEEE5B21863}" presName="rect2" presStyleLbl="node1" presStyleIdx="1" presStyleCnt="4">
        <dgm:presLayoutVars>
          <dgm:chMax val="0"/>
          <dgm:chPref val="0"/>
          <dgm:bulletEnabled val="1"/>
        </dgm:presLayoutVars>
      </dgm:prSet>
      <dgm:spPr/>
      <dgm:t>
        <a:bodyPr/>
        <a:lstStyle/>
        <a:p>
          <a:endParaRPr lang="en-US"/>
        </a:p>
      </dgm:t>
    </dgm:pt>
    <dgm:pt modelId="{7995C056-0AA1-4FB1-8A41-5FAAC05B6E67}" type="pres">
      <dgm:prSet presAssocID="{355A036E-A0B3-4D18-8649-CCEEE5B21863}" presName="rect3" presStyleLbl="node1" presStyleIdx="2" presStyleCnt="4">
        <dgm:presLayoutVars>
          <dgm:chMax val="0"/>
          <dgm:chPref val="0"/>
          <dgm:bulletEnabled val="1"/>
        </dgm:presLayoutVars>
      </dgm:prSet>
      <dgm:spPr/>
      <dgm:t>
        <a:bodyPr/>
        <a:lstStyle/>
        <a:p>
          <a:endParaRPr lang="en-US"/>
        </a:p>
      </dgm:t>
    </dgm:pt>
    <dgm:pt modelId="{B224D7FE-D3FB-4F52-85D5-1322C60167E7}" type="pres">
      <dgm:prSet presAssocID="{355A036E-A0B3-4D18-8649-CCEEE5B21863}" presName="rect4" presStyleLbl="node1" presStyleIdx="3" presStyleCnt="4">
        <dgm:presLayoutVars>
          <dgm:chMax val="0"/>
          <dgm:chPref val="0"/>
          <dgm:bulletEnabled val="1"/>
        </dgm:presLayoutVars>
      </dgm:prSet>
      <dgm:spPr/>
      <dgm:t>
        <a:bodyPr/>
        <a:lstStyle/>
        <a:p>
          <a:endParaRPr lang="en-US"/>
        </a:p>
      </dgm:t>
    </dgm:pt>
  </dgm:ptLst>
  <dgm:cxnLst>
    <dgm:cxn modelId="{5DA7B148-4031-415C-953A-B22EABAB693A}" type="presOf" srcId="{28A75328-72D1-40DA-B213-AE1104776D0B}" destId="{7995C056-0AA1-4FB1-8A41-5FAAC05B6E67}" srcOrd="0" destOrd="0" presId="urn:microsoft.com/office/officeart/2005/8/layout/matrix2"/>
    <dgm:cxn modelId="{A8D9F5BB-464E-4E30-9304-8B29022B8711}" srcId="{355A036E-A0B3-4D18-8649-CCEEE5B21863}" destId="{36723CB5-FC45-44AD-8773-160A3011FBB2}" srcOrd="1" destOrd="0" parTransId="{26E19430-BEC6-4558-833B-DBFDE9736836}" sibTransId="{B7B8795A-A081-4373-AA6D-DAB1383F5DEF}"/>
    <dgm:cxn modelId="{D3282BF9-59FF-46DA-9078-40F86600B110}" type="presOf" srcId="{36723CB5-FC45-44AD-8773-160A3011FBB2}" destId="{AA549AE1-B33C-44D6-907E-7547B1A6C480}" srcOrd="0" destOrd="0" presId="urn:microsoft.com/office/officeart/2005/8/layout/matrix2"/>
    <dgm:cxn modelId="{EF0074D5-A3EE-45CD-895E-0AEE018777E1}" srcId="{355A036E-A0B3-4D18-8649-CCEEE5B21863}" destId="{28A75328-72D1-40DA-B213-AE1104776D0B}" srcOrd="2" destOrd="0" parTransId="{616331F3-1BA5-4B40-B426-6343AF0E691C}" sibTransId="{70B45187-A2ED-4B8B-A29B-563A25B46F1F}"/>
    <dgm:cxn modelId="{3EAC9310-417D-4039-9951-4367BCBA6934}" srcId="{355A036E-A0B3-4D18-8649-CCEEE5B21863}" destId="{29523897-B16E-4EB8-84C8-BDCFCCE01012}" srcOrd="0" destOrd="0" parTransId="{315854C3-89F2-496D-87AD-51E75A85BB39}" sibTransId="{5E4BE1CB-BFAE-4EE7-836B-0BA51C56E357}"/>
    <dgm:cxn modelId="{524478CB-4F79-4B64-9166-3CB992B7CFA7}" type="presOf" srcId="{29523897-B16E-4EB8-84C8-BDCFCCE01012}" destId="{01CE7C2C-4359-490D-BF8E-47395AC050E4}" srcOrd="0" destOrd="0" presId="urn:microsoft.com/office/officeart/2005/8/layout/matrix2"/>
    <dgm:cxn modelId="{5CF0C815-F12F-4ACB-8AAF-1B80C94617FF}" type="presOf" srcId="{25D6A724-0334-4E36-998B-78E7ED8D7F49}" destId="{B224D7FE-D3FB-4F52-85D5-1322C60167E7}" srcOrd="0" destOrd="0" presId="urn:microsoft.com/office/officeart/2005/8/layout/matrix2"/>
    <dgm:cxn modelId="{EDCF5941-E482-4660-888A-D5657008B551}" type="presOf" srcId="{355A036E-A0B3-4D18-8649-CCEEE5B21863}" destId="{84DDE538-DE66-4C97-9090-623C9D1FDA71}" srcOrd="0" destOrd="0" presId="urn:microsoft.com/office/officeart/2005/8/layout/matrix2"/>
    <dgm:cxn modelId="{5B3B4C29-3CD2-4B8B-B087-734B70B645E0}" srcId="{355A036E-A0B3-4D18-8649-CCEEE5B21863}" destId="{25D6A724-0334-4E36-998B-78E7ED8D7F49}" srcOrd="3" destOrd="0" parTransId="{C99D10E4-9AA2-4AC5-B4E1-458AF202E23F}" sibTransId="{9F8BBE8E-4827-40C2-8C18-352A3E3846DA}"/>
    <dgm:cxn modelId="{EFF8DDBA-B53C-44B8-A6AB-998E43F8DE4E}" type="presParOf" srcId="{84DDE538-DE66-4C97-9090-623C9D1FDA71}" destId="{43C710FE-68B5-4948-AEAD-B33F85E8E41E}" srcOrd="0" destOrd="0" presId="urn:microsoft.com/office/officeart/2005/8/layout/matrix2"/>
    <dgm:cxn modelId="{BAC56333-3668-4FF6-BEA5-F3C37945160F}" type="presParOf" srcId="{84DDE538-DE66-4C97-9090-623C9D1FDA71}" destId="{01CE7C2C-4359-490D-BF8E-47395AC050E4}" srcOrd="1" destOrd="0" presId="urn:microsoft.com/office/officeart/2005/8/layout/matrix2"/>
    <dgm:cxn modelId="{18C156B4-26D6-41CD-8199-4A2A6F1E445B}" type="presParOf" srcId="{84DDE538-DE66-4C97-9090-623C9D1FDA71}" destId="{AA549AE1-B33C-44D6-907E-7547B1A6C480}" srcOrd="2" destOrd="0" presId="urn:microsoft.com/office/officeart/2005/8/layout/matrix2"/>
    <dgm:cxn modelId="{A060A064-DD25-4E27-947A-F2AD9E1CB66E}" type="presParOf" srcId="{84DDE538-DE66-4C97-9090-623C9D1FDA71}" destId="{7995C056-0AA1-4FB1-8A41-5FAAC05B6E67}" srcOrd="3" destOrd="0" presId="urn:microsoft.com/office/officeart/2005/8/layout/matrix2"/>
    <dgm:cxn modelId="{3182F47D-FA5F-421E-9DBE-670F28AB134A}" type="presParOf" srcId="{84DDE538-DE66-4C97-9090-623C9D1FDA71}" destId="{B224D7FE-D3FB-4F52-85D5-1322C60167E7}"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D7C8CB-86A3-485D-BDC4-3C30AD7DAF63}" type="doc">
      <dgm:prSet loTypeId="urn:microsoft.com/office/officeart/2005/8/layout/vList3" loCatId="list" qsTypeId="urn:microsoft.com/office/officeart/2005/8/quickstyle/simple1" qsCatId="simple" csTypeId="urn:microsoft.com/office/officeart/2005/8/colors/accent1_2" csCatId="accent1" phldr="1"/>
      <dgm:spPr/>
    </dgm:pt>
    <dgm:pt modelId="{05E7EE24-809D-4CE2-B3A4-7C68716D01BF}">
      <dgm:prSet phldrT="[Text]"/>
      <dgm:spPr>
        <a:solidFill>
          <a:srgbClr val="00B050"/>
        </a:solidFill>
      </dgm:spPr>
      <dgm:t>
        <a:bodyPr/>
        <a:lstStyle/>
        <a:p>
          <a:r>
            <a:rPr lang="en-US" dirty="0" smtClean="0"/>
            <a:t>Culture</a:t>
          </a:r>
          <a:endParaRPr lang="en-US" dirty="0"/>
        </a:p>
      </dgm:t>
    </dgm:pt>
    <dgm:pt modelId="{8E0E6435-9DC8-4D45-A1B8-48EBBDDCB641}" type="parTrans" cxnId="{39825D51-00C4-4621-8A44-44470C3CC43B}">
      <dgm:prSet/>
      <dgm:spPr/>
      <dgm:t>
        <a:bodyPr/>
        <a:lstStyle/>
        <a:p>
          <a:endParaRPr lang="en-US"/>
        </a:p>
      </dgm:t>
    </dgm:pt>
    <dgm:pt modelId="{7994D077-A64A-4E0F-B3F4-ED55E805B724}" type="sibTrans" cxnId="{39825D51-00C4-4621-8A44-44470C3CC43B}">
      <dgm:prSet/>
      <dgm:spPr/>
      <dgm:t>
        <a:bodyPr/>
        <a:lstStyle/>
        <a:p>
          <a:endParaRPr lang="en-US"/>
        </a:p>
      </dgm:t>
    </dgm:pt>
    <dgm:pt modelId="{F1DF9A92-6C71-455B-983B-798741AE7CB5}">
      <dgm:prSet phldrT="[Text]"/>
      <dgm:spPr>
        <a:solidFill>
          <a:srgbClr val="00B050"/>
        </a:solidFill>
      </dgm:spPr>
      <dgm:t>
        <a:bodyPr/>
        <a:lstStyle/>
        <a:p>
          <a:r>
            <a:rPr lang="en-US" dirty="0" smtClean="0"/>
            <a:t>Curiosity</a:t>
          </a:r>
          <a:endParaRPr lang="en-US" dirty="0"/>
        </a:p>
      </dgm:t>
    </dgm:pt>
    <dgm:pt modelId="{FE5F4324-4CD9-4FDC-9F12-7840E0D790BC}" type="parTrans" cxnId="{4B62416D-D1DC-47A6-B35A-15F33B37139D}">
      <dgm:prSet/>
      <dgm:spPr/>
      <dgm:t>
        <a:bodyPr/>
        <a:lstStyle/>
        <a:p>
          <a:endParaRPr lang="en-US"/>
        </a:p>
      </dgm:t>
    </dgm:pt>
    <dgm:pt modelId="{8D2C0A08-39E8-49AF-AFB8-7301F65D25BE}" type="sibTrans" cxnId="{4B62416D-D1DC-47A6-B35A-15F33B37139D}">
      <dgm:prSet/>
      <dgm:spPr/>
      <dgm:t>
        <a:bodyPr/>
        <a:lstStyle/>
        <a:p>
          <a:endParaRPr lang="en-US"/>
        </a:p>
      </dgm:t>
    </dgm:pt>
    <dgm:pt modelId="{2E0944C3-CD4C-46C2-A118-C4F4B871D6DE}">
      <dgm:prSet phldrT="[Text]"/>
      <dgm:spPr>
        <a:solidFill>
          <a:srgbClr val="00B050"/>
        </a:solidFill>
      </dgm:spPr>
      <dgm:t>
        <a:bodyPr/>
        <a:lstStyle/>
        <a:p>
          <a:r>
            <a:rPr lang="en-US" dirty="0" smtClean="0"/>
            <a:t>Creativity</a:t>
          </a:r>
          <a:endParaRPr lang="en-US" dirty="0"/>
        </a:p>
      </dgm:t>
    </dgm:pt>
    <dgm:pt modelId="{71D834EF-05CC-40D1-8B97-A4029D627943}" type="parTrans" cxnId="{8F4154D3-67B6-426C-B4D9-5B05871B1DF3}">
      <dgm:prSet/>
      <dgm:spPr/>
      <dgm:t>
        <a:bodyPr/>
        <a:lstStyle/>
        <a:p>
          <a:endParaRPr lang="en-US"/>
        </a:p>
      </dgm:t>
    </dgm:pt>
    <dgm:pt modelId="{5F280BFC-E109-463D-8ED0-E52AD1113EBC}" type="sibTrans" cxnId="{8F4154D3-67B6-426C-B4D9-5B05871B1DF3}">
      <dgm:prSet/>
      <dgm:spPr/>
      <dgm:t>
        <a:bodyPr/>
        <a:lstStyle/>
        <a:p>
          <a:endParaRPr lang="en-US"/>
        </a:p>
      </dgm:t>
    </dgm:pt>
    <dgm:pt modelId="{8330EBCF-61CA-491D-AFA8-5318E6284A99}" type="pres">
      <dgm:prSet presAssocID="{76D7C8CB-86A3-485D-BDC4-3C30AD7DAF63}" presName="linearFlow" presStyleCnt="0">
        <dgm:presLayoutVars>
          <dgm:dir/>
          <dgm:resizeHandles val="exact"/>
        </dgm:presLayoutVars>
      </dgm:prSet>
      <dgm:spPr/>
    </dgm:pt>
    <dgm:pt modelId="{EB821C67-82D5-407C-B62E-8DFA6ADD4304}" type="pres">
      <dgm:prSet presAssocID="{05E7EE24-809D-4CE2-B3A4-7C68716D01BF}" presName="composite" presStyleCnt="0"/>
      <dgm:spPr/>
    </dgm:pt>
    <dgm:pt modelId="{6116227D-C186-4569-B382-BC1793CAE875}" type="pres">
      <dgm:prSet presAssocID="{05E7EE24-809D-4CE2-B3A4-7C68716D01BF}"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F70B0C95-74A7-45BB-9540-53CB6855B9C9}" type="pres">
      <dgm:prSet presAssocID="{05E7EE24-809D-4CE2-B3A4-7C68716D01BF}" presName="txShp" presStyleLbl="node1" presStyleIdx="0" presStyleCnt="3">
        <dgm:presLayoutVars>
          <dgm:bulletEnabled val="1"/>
        </dgm:presLayoutVars>
      </dgm:prSet>
      <dgm:spPr/>
      <dgm:t>
        <a:bodyPr/>
        <a:lstStyle/>
        <a:p>
          <a:endParaRPr lang="en-US"/>
        </a:p>
      </dgm:t>
    </dgm:pt>
    <dgm:pt modelId="{A8166C01-E10C-47EC-917B-D1790EB2E611}" type="pres">
      <dgm:prSet presAssocID="{7994D077-A64A-4E0F-B3F4-ED55E805B724}" presName="spacing" presStyleCnt="0"/>
      <dgm:spPr/>
    </dgm:pt>
    <dgm:pt modelId="{13C321B0-D471-45BB-8B9B-60AC879C09BC}" type="pres">
      <dgm:prSet presAssocID="{F1DF9A92-6C71-455B-983B-798741AE7CB5}" presName="composite" presStyleCnt="0"/>
      <dgm:spPr/>
    </dgm:pt>
    <dgm:pt modelId="{D57015E3-3137-4F4B-9732-341BC7C0CDB8}" type="pres">
      <dgm:prSet presAssocID="{F1DF9A92-6C71-455B-983B-798741AE7CB5}"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A2665818-806E-41F4-A360-2D216DE4ADA1}" type="pres">
      <dgm:prSet presAssocID="{F1DF9A92-6C71-455B-983B-798741AE7CB5}" presName="txShp" presStyleLbl="node1" presStyleIdx="1" presStyleCnt="3">
        <dgm:presLayoutVars>
          <dgm:bulletEnabled val="1"/>
        </dgm:presLayoutVars>
      </dgm:prSet>
      <dgm:spPr/>
      <dgm:t>
        <a:bodyPr/>
        <a:lstStyle/>
        <a:p>
          <a:endParaRPr lang="en-US"/>
        </a:p>
      </dgm:t>
    </dgm:pt>
    <dgm:pt modelId="{36549657-6F15-4063-8B7B-643E638E8CA7}" type="pres">
      <dgm:prSet presAssocID="{8D2C0A08-39E8-49AF-AFB8-7301F65D25BE}" presName="spacing" presStyleCnt="0"/>
      <dgm:spPr/>
    </dgm:pt>
    <dgm:pt modelId="{F9D50776-28D3-482F-AB1A-D4374DAF0181}" type="pres">
      <dgm:prSet presAssocID="{2E0944C3-CD4C-46C2-A118-C4F4B871D6DE}" presName="composite" presStyleCnt="0"/>
      <dgm:spPr/>
    </dgm:pt>
    <dgm:pt modelId="{75CC29A4-7A2D-4D88-9DE2-8E7E1BB5E76C}" type="pres">
      <dgm:prSet presAssocID="{2E0944C3-CD4C-46C2-A118-C4F4B871D6DE}"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8000" r="-28000"/>
          </a:stretch>
        </a:blipFill>
      </dgm:spPr>
    </dgm:pt>
    <dgm:pt modelId="{2529179F-3AF5-4FD0-BB53-D321640958BF}" type="pres">
      <dgm:prSet presAssocID="{2E0944C3-CD4C-46C2-A118-C4F4B871D6DE}" presName="txShp" presStyleLbl="node1" presStyleIdx="2" presStyleCnt="3">
        <dgm:presLayoutVars>
          <dgm:bulletEnabled val="1"/>
        </dgm:presLayoutVars>
      </dgm:prSet>
      <dgm:spPr/>
      <dgm:t>
        <a:bodyPr/>
        <a:lstStyle/>
        <a:p>
          <a:endParaRPr lang="en-US"/>
        </a:p>
      </dgm:t>
    </dgm:pt>
  </dgm:ptLst>
  <dgm:cxnLst>
    <dgm:cxn modelId="{F2675613-46CD-4ADE-BFC9-72BE104AEFB4}" type="presOf" srcId="{05E7EE24-809D-4CE2-B3A4-7C68716D01BF}" destId="{F70B0C95-74A7-45BB-9540-53CB6855B9C9}" srcOrd="0" destOrd="0" presId="urn:microsoft.com/office/officeart/2005/8/layout/vList3"/>
    <dgm:cxn modelId="{39825D51-00C4-4621-8A44-44470C3CC43B}" srcId="{76D7C8CB-86A3-485D-BDC4-3C30AD7DAF63}" destId="{05E7EE24-809D-4CE2-B3A4-7C68716D01BF}" srcOrd="0" destOrd="0" parTransId="{8E0E6435-9DC8-4D45-A1B8-48EBBDDCB641}" sibTransId="{7994D077-A64A-4E0F-B3F4-ED55E805B724}"/>
    <dgm:cxn modelId="{56CE5681-82B4-4022-8C60-8E16346D3FDE}" type="presOf" srcId="{2E0944C3-CD4C-46C2-A118-C4F4B871D6DE}" destId="{2529179F-3AF5-4FD0-BB53-D321640958BF}" srcOrd="0" destOrd="0" presId="urn:microsoft.com/office/officeart/2005/8/layout/vList3"/>
    <dgm:cxn modelId="{8F4154D3-67B6-426C-B4D9-5B05871B1DF3}" srcId="{76D7C8CB-86A3-485D-BDC4-3C30AD7DAF63}" destId="{2E0944C3-CD4C-46C2-A118-C4F4B871D6DE}" srcOrd="2" destOrd="0" parTransId="{71D834EF-05CC-40D1-8B97-A4029D627943}" sibTransId="{5F280BFC-E109-463D-8ED0-E52AD1113EBC}"/>
    <dgm:cxn modelId="{49266233-EFE0-4D35-959D-273A0EA23D85}" type="presOf" srcId="{F1DF9A92-6C71-455B-983B-798741AE7CB5}" destId="{A2665818-806E-41F4-A360-2D216DE4ADA1}" srcOrd="0" destOrd="0" presId="urn:microsoft.com/office/officeart/2005/8/layout/vList3"/>
    <dgm:cxn modelId="{4B62416D-D1DC-47A6-B35A-15F33B37139D}" srcId="{76D7C8CB-86A3-485D-BDC4-3C30AD7DAF63}" destId="{F1DF9A92-6C71-455B-983B-798741AE7CB5}" srcOrd="1" destOrd="0" parTransId="{FE5F4324-4CD9-4FDC-9F12-7840E0D790BC}" sibTransId="{8D2C0A08-39E8-49AF-AFB8-7301F65D25BE}"/>
    <dgm:cxn modelId="{B2C020F4-634A-40E5-9D2B-69C4B8FB7C2D}" type="presOf" srcId="{76D7C8CB-86A3-485D-BDC4-3C30AD7DAF63}" destId="{8330EBCF-61CA-491D-AFA8-5318E6284A99}" srcOrd="0" destOrd="0" presId="urn:microsoft.com/office/officeart/2005/8/layout/vList3"/>
    <dgm:cxn modelId="{6CC893F6-59DF-474B-ACE3-92BC877B40FC}" type="presParOf" srcId="{8330EBCF-61CA-491D-AFA8-5318E6284A99}" destId="{EB821C67-82D5-407C-B62E-8DFA6ADD4304}" srcOrd="0" destOrd="0" presId="urn:microsoft.com/office/officeart/2005/8/layout/vList3"/>
    <dgm:cxn modelId="{2798B1CA-B8D2-41BD-B0E1-7C1680164579}" type="presParOf" srcId="{EB821C67-82D5-407C-B62E-8DFA6ADD4304}" destId="{6116227D-C186-4569-B382-BC1793CAE875}" srcOrd="0" destOrd="0" presId="urn:microsoft.com/office/officeart/2005/8/layout/vList3"/>
    <dgm:cxn modelId="{C3FD8052-092D-4E79-9020-6F9F77D7BA7B}" type="presParOf" srcId="{EB821C67-82D5-407C-B62E-8DFA6ADD4304}" destId="{F70B0C95-74A7-45BB-9540-53CB6855B9C9}" srcOrd="1" destOrd="0" presId="urn:microsoft.com/office/officeart/2005/8/layout/vList3"/>
    <dgm:cxn modelId="{E2A4C4FA-B87B-467A-95EE-00675CD1ADD4}" type="presParOf" srcId="{8330EBCF-61CA-491D-AFA8-5318E6284A99}" destId="{A8166C01-E10C-47EC-917B-D1790EB2E611}" srcOrd="1" destOrd="0" presId="urn:microsoft.com/office/officeart/2005/8/layout/vList3"/>
    <dgm:cxn modelId="{669820EC-2589-4D4E-B1F3-D6537C62AA49}" type="presParOf" srcId="{8330EBCF-61CA-491D-AFA8-5318E6284A99}" destId="{13C321B0-D471-45BB-8B9B-60AC879C09BC}" srcOrd="2" destOrd="0" presId="urn:microsoft.com/office/officeart/2005/8/layout/vList3"/>
    <dgm:cxn modelId="{A2FDFECA-3F61-4DCC-BD22-CD143145E8F6}" type="presParOf" srcId="{13C321B0-D471-45BB-8B9B-60AC879C09BC}" destId="{D57015E3-3137-4F4B-9732-341BC7C0CDB8}" srcOrd="0" destOrd="0" presId="urn:microsoft.com/office/officeart/2005/8/layout/vList3"/>
    <dgm:cxn modelId="{54019A76-B0F2-4694-9EF9-A0C347429F1A}" type="presParOf" srcId="{13C321B0-D471-45BB-8B9B-60AC879C09BC}" destId="{A2665818-806E-41F4-A360-2D216DE4ADA1}" srcOrd="1" destOrd="0" presId="urn:microsoft.com/office/officeart/2005/8/layout/vList3"/>
    <dgm:cxn modelId="{E1AF1886-A445-468A-96EB-2EE517B1F25C}" type="presParOf" srcId="{8330EBCF-61CA-491D-AFA8-5318E6284A99}" destId="{36549657-6F15-4063-8B7B-643E638E8CA7}" srcOrd="3" destOrd="0" presId="urn:microsoft.com/office/officeart/2005/8/layout/vList3"/>
    <dgm:cxn modelId="{FC3543CF-97FC-4D5E-8856-C100AF436F53}" type="presParOf" srcId="{8330EBCF-61CA-491D-AFA8-5318E6284A99}" destId="{F9D50776-28D3-482F-AB1A-D4374DAF0181}" srcOrd="4" destOrd="0" presId="urn:microsoft.com/office/officeart/2005/8/layout/vList3"/>
    <dgm:cxn modelId="{6292A2EE-18C1-44A2-A06C-B5EE4FA9FEC4}" type="presParOf" srcId="{F9D50776-28D3-482F-AB1A-D4374DAF0181}" destId="{75CC29A4-7A2D-4D88-9DE2-8E7E1BB5E76C}" srcOrd="0" destOrd="0" presId="urn:microsoft.com/office/officeart/2005/8/layout/vList3"/>
    <dgm:cxn modelId="{5D0F72D0-94C7-4FDE-B420-5870428AEB69}" type="presParOf" srcId="{F9D50776-28D3-482F-AB1A-D4374DAF0181}" destId="{2529179F-3AF5-4FD0-BB53-D321640958BF}"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710FE-68B5-4948-AEAD-B33F85E8E41E}">
      <dsp:nvSpPr>
        <dsp:cNvPr id="0" name=""/>
        <dsp:cNvSpPr/>
      </dsp:nvSpPr>
      <dsp:spPr>
        <a:xfrm>
          <a:off x="1016000" y="0"/>
          <a:ext cx="4064000" cy="406400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CE7C2C-4359-490D-BF8E-47395AC050E4}">
      <dsp:nvSpPr>
        <dsp:cNvPr id="0" name=""/>
        <dsp:cNvSpPr/>
      </dsp:nvSpPr>
      <dsp:spPr>
        <a:xfrm>
          <a:off x="1280160" y="264160"/>
          <a:ext cx="1625600" cy="162560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FR" sz="1500" b="1" kern="1200" dirty="0" smtClean="0">
              <a:latin typeface="MetaPlusBold"/>
              <a:ea typeface="MS PGothic" panose="020B0600070205080204" pitchFamily="34" charset="-128"/>
            </a:rPr>
            <a:t>Open Networking</a:t>
          </a:r>
          <a:endParaRPr lang="en-US" sz="1500" kern="1200" dirty="0">
            <a:latin typeface="MetaPlusBold"/>
          </a:endParaRPr>
        </a:p>
      </dsp:txBody>
      <dsp:txXfrm>
        <a:off x="1359515" y="343515"/>
        <a:ext cx="1466890" cy="1466890"/>
      </dsp:txXfrm>
    </dsp:sp>
    <dsp:sp modelId="{AA549AE1-B33C-44D6-907E-7547B1A6C480}">
      <dsp:nvSpPr>
        <dsp:cNvPr id="0" name=""/>
        <dsp:cNvSpPr/>
      </dsp:nvSpPr>
      <dsp:spPr>
        <a:xfrm>
          <a:off x="3190240" y="264160"/>
          <a:ext cx="1625600" cy="1625600"/>
        </a:xfrm>
        <a:prstGeom prst="roundRect">
          <a:avLst/>
        </a:prstGeom>
        <a:solidFill>
          <a:schemeClr val="accent2">
            <a:shade val="80000"/>
            <a:hueOff val="0"/>
            <a:satOff val="-9340"/>
            <a:lumOff val="105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FR" altLang="en-US" sz="1500" b="1" kern="1200" dirty="0" err="1" smtClean="0">
              <a:solidFill>
                <a:schemeClr val="bg1"/>
              </a:solidFill>
              <a:latin typeface="MetaPlusBold"/>
              <a:ea typeface="MS PGothic" panose="020B0600070205080204" pitchFamily="34" charset="-128"/>
            </a:rPr>
            <a:t>Higher</a:t>
          </a:r>
          <a:r>
            <a:rPr lang="fr-FR" altLang="en-US" sz="1500" b="1" kern="1200" dirty="0" smtClean="0">
              <a:solidFill>
                <a:schemeClr val="bg1"/>
              </a:solidFill>
              <a:latin typeface="MetaPlusBold"/>
              <a:ea typeface="MS PGothic" panose="020B0600070205080204" pitchFamily="34" charset="-128"/>
            </a:rPr>
            <a:t> Education Inc.</a:t>
          </a:r>
          <a:endParaRPr lang="en-US" sz="1500" kern="1200" dirty="0">
            <a:solidFill>
              <a:schemeClr val="bg1"/>
            </a:solidFill>
            <a:latin typeface="MetaPlusBold"/>
          </a:endParaRPr>
        </a:p>
      </dsp:txBody>
      <dsp:txXfrm>
        <a:off x="3269595" y="343515"/>
        <a:ext cx="1466890" cy="1466890"/>
      </dsp:txXfrm>
    </dsp:sp>
    <dsp:sp modelId="{7995C056-0AA1-4FB1-8A41-5FAAC05B6E67}">
      <dsp:nvSpPr>
        <dsp:cNvPr id="0" name=""/>
        <dsp:cNvSpPr/>
      </dsp:nvSpPr>
      <dsp:spPr>
        <a:xfrm>
          <a:off x="1280160" y="2174240"/>
          <a:ext cx="1625600" cy="1625600"/>
        </a:xfrm>
        <a:prstGeom prst="roundRect">
          <a:avLst/>
        </a:prstGeom>
        <a:solidFill>
          <a:schemeClr val="accent2">
            <a:shade val="80000"/>
            <a:hueOff val="0"/>
            <a:satOff val="-18679"/>
            <a:lumOff val="211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latin typeface="MetaPlusBold"/>
              <a:ea typeface="MS PGothic" panose="020B0600070205080204" pitchFamily="34" charset="-128"/>
            </a:rPr>
            <a:t>Serving Local </a:t>
          </a:r>
          <a:br>
            <a:rPr lang="en-US" sz="1500" b="1" kern="1200" dirty="0" smtClean="0">
              <a:latin typeface="MetaPlusBold"/>
              <a:ea typeface="MS PGothic" panose="020B0600070205080204" pitchFamily="34" charset="-128"/>
            </a:rPr>
          </a:br>
          <a:r>
            <a:rPr lang="en-US" sz="1500" b="1" kern="1200" dirty="0" smtClean="0">
              <a:latin typeface="MetaPlusBold"/>
              <a:ea typeface="MS PGothic" panose="020B0600070205080204" pitchFamily="34" charset="-128"/>
            </a:rPr>
            <a:t>Communities</a:t>
          </a:r>
        </a:p>
        <a:p>
          <a:pPr lvl="0" algn="ctr" defTabSz="666750">
            <a:lnSpc>
              <a:spcPct val="90000"/>
            </a:lnSpc>
            <a:spcBef>
              <a:spcPct val="0"/>
            </a:spcBef>
            <a:spcAft>
              <a:spcPct val="35000"/>
            </a:spcAft>
          </a:pPr>
          <a:endParaRPr lang="en-US" sz="1500" kern="1200" dirty="0">
            <a:latin typeface="MetaPlusBold"/>
          </a:endParaRPr>
        </a:p>
      </dsp:txBody>
      <dsp:txXfrm>
        <a:off x="1359515" y="2253595"/>
        <a:ext cx="1466890" cy="1466890"/>
      </dsp:txXfrm>
    </dsp:sp>
    <dsp:sp modelId="{B224D7FE-D3FB-4F52-85D5-1322C60167E7}">
      <dsp:nvSpPr>
        <dsp:cNvPr id="0" name=""/>
        <dsp:cNvSpPr/>
      </dsp:nvSpPr>
      <dsp:spPr>
        <a:xfrm>
          <a:off x="3190240" y="2174240"/>
          <a:ext cx="1625600" cy="1625600"/>
        </a:xfrm>
        <a:prstGeom prst="roundRect">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latin typeface="MetaPlusBold"/>
              <a:ea typeface="MS PGothic" panose="020B0600070205080204" pitchFamily="34" charset="-128"/>
            </a:rPr>
            <a:t>New Public </a:t>
          </a:r>
          <a:br>
            <a:rPr lang="en-US" sz="1500" b="1" kern="1200" dirty="0" smtClean="0">
              <a:latin typeface="MetaPlusBold"/>
              <a:ea typeface="MS PGothic" panose="020B0600070205080204" pitchFamily="34" charset="-128"/>
            </a:rPr>
          </a:br>
          <a:r>
            <a:rPr lang="en-US" sz="1500" b="1" kern="1200" dirty="0" smtClean="0">
              <a:latin typeface="MetaPlusBold"/>
              <a:ea typeface="MS PGothic" panose="020B0600070205080204" pitchFamily="34" charset="-128"/>
            </a:rPr>
            <a:t>Responsibility</a:t>
          </a:r>
        </a:p>
        <a:p>
          <a:pPr lvl="0" algn="ctr" defTabSz="666750">
            <a:lnSpc>
              <a:spcPct val="90000"/>
            </a:lnSpc>
            <a:spcBef>
              <a:spcPct val="0"/>
            </a:spcBef>
            <a:spcAft>
              <a:spcPct val="35000"/>
            </a:spcAft>
          </a:pPr>
          <a:endParaRPr lang="en-US" sz="1500" kern="1200" dirty="0">
            <a:latin typeface="MetaPlusBold"/>
          </a:endParaRPr>
        </a:p>
      </dsp:txBody>
      <dsp:txXfrm>
        <a:off x="3269595" y="2253595"/>
        <a:ext cx="1466890" cy="14668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710FE-68B5-4948-AEAD-B33F85E8E41E}">
      <dsp:nvSpPr>
        <dsp:cNvPr id="0" name=""/>
        <dsp:cNvSpPr/>
      </dsp:nvSpPr>
      <dsp:spPr>
        <a:xfrm>
          <a:off x="215899" y="0"/>
          <a:ext cx="2387600" cy="238760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CE7C2C-4359-490D-BF8E-47395AC050E4}">
      <dsp:nvSpPr>
        <dsp:cNvPr id="0" name=""/>
        <dsp:cNvSpPr/>
      </dsp:nvSpPr>
      <dsp:spPr>
        <a:xfrm>
          <a:off x="371093" y="155194"/>
          <a:ext cx="955040" cy="95504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b="1" kern="1200" dirty="0" smtClean="0">
              <a:ea typeface="MS PGothic" panose="020B0600070205080204" pitchFamily="34" charset="-128"/>
            </a:rPr>
            <a:t>Open Networking</a:t>
          </a:r>
          <a:endParaRPr lang="en-US" sz="1000" kern="1200" dirty="0"/>
        </a:p>
      </dsp:txBody>
      <dsp:txXfrm>
        <a:off x="417714" y="201815"/>
        <a:ext cx="861798" cy="861798"/>
      </dsp:txXfrm>
    </dsp:sp>
    <dsp:sp modelId="{AA549AE1-B33C-44D6-907E-7547B1A6C480}">
      <dsp:nvSpPr>
        <dsp:cNvPr id="0" name=""/>
        <dsp:cNvSpPr/>
      </dsp:nvSpPr>
      <dsp:spPr>
        <a:xfrm>
          <a:off x="1493266" y="155194"/>
          <a:ext cx="955040" cy="955040"/>
        </a:xfrm>
        <a:prstGeom prst="roundRect">
          <a:avLst/>
        </a:prstGeom>
        <a:solidFill>
          <a:schemeClr val="accent2">
            <a:shade val="80000"/>
            <a:hueOff val="0"/>
            <a:satOff val="-9340"/>
            <a:lumOff val="105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altLang="en-US" sz="1000" b="1" kern="1200" dirty="0" err="1" smtClean="0">
              <a:solidFill>
                <a:schemeClr val="bg1"/>
              </a:solidFill>
              <a:latin typeface="Arial" panose="020B0604020202020204" pitchFamily="34" charset="0"/>
              <a:ea typeface="MS PGothic" panose="020B0600070205080204" pitchFamily="34" charset="-128"/>
            </a:rPr>
            <a:t>Higher</a:t>
          </a:r>
          <a:r>
            <a:rPr lang="fr-FR" altLang="en-US" sz="1000" b="1" kern="1200" dirty="0" smtClean="0">
              <a:solidFill>
                <a:schemeClr val="bg1"/>
              </a:solidFill>
              <a:latin typeface="Arial" panose="020B0604020202020204" pitchFamily="34" charset="0"/>
              <a:ea typeface="MS PGothic" panose="020B0600070205080204" pitchFamily="34" charset="-128"/>
            </a:rPr>
            <a:t> Education Inc.</a:t>
          </a:r>
          <a:endParaRPr lang="en-US" sz="1000" kern="1200" dirty="0">
            <a:solidFill>
              <a:schemeClr val="bg1"/>
            </a:solidFill>
          </a:endParaRPr>
        </a:p>
      </dsp:txBody>
      <dsp:txXfrm>
        <a:off x="1539887" y="201815"/>
        <a:ext cx="861798" cy="861798"/>
      </dsp:txXfrm>
    </dsp:sp>
    <dsp:sp modelId="{7995C056-0AA1-4FB1-8A41-5FAAC05B6E67}">
      <dsp:nvSpPr>
        <dsp:cNvPr id="0" name=""/>
        <dsp:cNvSpPr/>
      </dsp:nvSpPr>
      <dsp:spPr>
        <a:xfrm>
          <a:off x="371093" y="1277366"/>
          <a:ext cx="955040" cy="955040"/>
        </a:xfrm>
        <a:prstGeom prst="roundRect">
          <a:avLst/>
        </a:prstGeom>
        <a:solidFill>
          <a:schemeClr val="accent2">
            <a:shade val="80000"/>
            <a:hueOff val="0"/>
            <a:satOff val="-18679"/>
            <a:lumOff val="211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Serving Local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Communities</a:t>
          </a:r>
        </a:p>
        <a:p>
          <a:pPr lvl="0" algn="ctr" defTabSz="444500">
            <a:lnSpc>
              <a:spcPct val="90000"/>
            </a:lnSpc>
            <a:spcBef>
              <a:spcPct val="0"/>
            </a:spcBef>
            <a:spcAft>
              <a:spcPct val="35000"/>
            </a:spcAft>
          </a:pPr>
          <a:endParaRPr lang="en-US" sz="1000" kern="1200" dirty="0"/>
        </a:p>
      </dsp:txBody>
      <dsp:txXfrm>
        <a:off x="417714" y="1323987"/>
        <a:ext cx="861798" cy="861798"/>
      </dsp:txXfrm>
    </dsp:sp>
    <dsp:sp modelId="{B224D7FE-D3FB-4F52-85D5-1322C60167E7}">
      <dsp:nvSpPr>
        <dsp:cNvPr id="0" name=""/>
        <dsp:cNvSpPr/>
      </dsp:nvSpPr>
      <dsp:spPr>
        <a:xfrm>
          <a:off x="1493266" y="1277366"/>
          <a:ext cx="955040" cy="955040"/>
        </a:xfrm>
        <a:prstGeom prst="roundRect">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New Public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Responsibility</a:t>
          </a:r>
        </a:p>
        <a:p>
          <a:pPr lvl="0" algn="ctr" defTabSz="444500">
            <a:lnSpc>
              <a:spcPct val="90000"/>
            </a:lnSpc>
            <a:spcBef>
              <a:spcPct val="0"/>
            </a:spcBef>
            <a:spcAft>
              <a:spcPct val="35000"/>
            </a:spcAft>
          </a:pPr>
          <a:endParaRPr lang="en-US" sz="1000" kern="1200" dirty="0"/>
        </a:p>
      </dsp:txBody>
      <dsp:txXfrm>
        <a:off x="1539887" y="1323987"/>
        <a:ext cx="861798" cy="8617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710FE-68B5-4948-AEAD-B33F85E8E41E}">
      <dsp:nvSpPr>
        <dsp:cNvPr id="0" name=""/>
        <dsp:cNvSpPr/>
      </dsp:nvSpPr>
      <dsp:spPr>
        <a:xfrm>
          <a:off x="215899" y="0"/>
          <a:ext cx="2387600" cy="238760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CE7C2C-4359-490D-BF8E-47395AC050E4}">
      <dsp:nvSpPr>
        <dsp:cNvPr id="0" name=""/>
        <dsp:cNvSpPr/>
      </dsp:nvSpPr>
      <dsp:spPr>
        <a:xfrm>
          <a:off x="371093" y="155194"/>
          <a:ext cx="955040" cy="95504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b="1" kern="1200" dirty="0" smtClean="0">
              <a:ea typeface="MS PGothic" panose="020B0600070205080204" pitchFamily="34" charset="-128"/>
            </a:rPr>
            <a:t>Open Networking</a:t>
          </a:r>
          <a:endParaRPr lang="en-US" sz="1000" kern="1200" dirty="0"/>
        </a:p>
      </dsp:txBody>
      <dsp:txXfrm>
        <a:off x="417714" y="201815"/>
        <a:ext cx="861798" cy="861798"/>
      </dsp:txXfrm>
    </dsp:sp>
    <dsp:sp modelId="{AA549AE1-B33C-44D6-907E-7547B1A6C480}">
      <dsp:nvSpPr>
        <dsp:cNvPr id="0" name=""/>
        <dsp:cNvSpPr/>
      </dsp:nvSpPr>
      <dsp:spPr>
        <a:xfrm>
          <a:off x="1493266" y="155194"/>
          <a:ext cx="955040" cy="955040"/>
        </a:xfrm>
        <a:prstGeom prst="roundRect">
          <a:avLst/>
        </a:prstGeom>
        <a:solidFill>
          <a:schemeClr val="accent2">
            <a:shade val="80000"/>
            <a:hueOff val="0"/>
            <a:satOff val="-9340"/>
            <a:lumOff val="105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altLang="en-US" sz="1000" b="1" kern="1200" dirty="0" err="1" smtClean="0">
              <a:solidFill>
                <a:schemeClr val="bg1"/>
              </a:solidFill>
              <a:latin typeface="Arial" panose="020B0604020202020204" pitchFamily="34" charset="0"/>
              <a:ea typeface="MS PGothic" panose="020B0600070205080204" pitchFamily="34" charset="-128"/>
            </a:rPr>
            <a:t>Higher</a:t>
          </a:r>
          <a:r>
            <a:rPr lang="fr-FR" altLang="en-US" sz="1000" b="1" kern="1200" dirty="0" smtClean="0">
              <a:solidFill>
                <a:schemeClr val="bg1"/>
              </a:solidFill>
              <a:latin typeface="Arial" panose="020B0604020202020204" pitchFamily="34" charset="0"/>
              <a:ea typeface="MS PGothic" panose="020B0600070205080204" pitchFamily="34" charset="-128"/>
            </a:rPr>
            <a:t> Education Inc.</a:t>
          </a:r>
          <a:endParaRPr lang="en-US" sz="1000" kern="1200" dirty="0">
            <a:solidFill>
              <a:schemeClr val="bg1"/>
            </a:solidFill>
          </a:endParaRPr>
        </a:p>
      </dsp:txBody>
      <dsp:txXfrm>
        <a:off x="1539887" y="201815"/>
        <a:ext cx="861798" cy="861798"/>
      </dsp:txXfrm>
    </dsp:sp>
    <dsp:sp modelId="{7995C056-0AA1-4FB1-8A41-5FAAC05B6E67}">
      <dsp:nvSpPr>
        <dsp:cNvPr id="0" name=""/>
        <dsp:cNvSpPr/>
      </dsp:nvSpPr>
      <dsp:spPr>
        <a:xfrm>
          <a:off x="371093" y="1277366"/>
          <a:ext cx="955040" cy="955040"/>
        </a:xfrm>
        <a:prstGeom prst="roundRect">
          <a:avLst/>
        </a:prstGeom>
        <a:solidFill>
          <a:schemeClr val="accent2">
            <a:shade val="80000"/>
            <a:hueOff val="0"/>
            <a:satOff val="-18679"/>
            <a:lumOff val="211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Serving Local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Communities</a:t>
          </a:r>
        </a:p>
        <a:p>
          <a:pPr lvl="0" algn="ctr" defTabSz="444500">
            <a:lnSpc>
              <a:spcPct val="90000"/>
            </a:lnSpc>
            <a:spcBef>
              <a:spcPct val="0"/>
            </a:spcBef>
            <a:spcAft>
              <a:spcPct val="35000"/>
            </a:spcAft>
          </a:pPr>
          <a:endParaRPr lang="en-US" sz="1000" kern="1200" dirty="0"/>
        </a:p>
      </dsp:txBody>
      <dsp:txXfrm>
        <a:off x="417714" y="1323987"/>
        <a:ext cx="861798" cy="861798"/>
      </dsp:txXfrm>
    </dsp:sp>
    <dsp:sp modelId="{B224D7FE-D3FB-4F52-85D5-1322C60167E7}">
      <dsp:nvSpPr>
        <dsp:cNvPr id="0" name=""/>
        <dsp:cNvSpPr/>
      </dsp:nvSpPr>
      <dsp:spPr>
        <a:xfrm>
          <a:off x="1493266" y="1277366"/>
          <a:ext cx="955040" cy="955040"/>
        </a:xfrm>
        <a:prstGeom prst="roundRect">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New Public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Responsibility</a:t>
          </a:r>
        </a:p>
        <a:p>
          <a:pPr lvl="0" algn="ctr" defTabSz="444500">
            <a:lnSpc>
              <a:spcPct val="90000"/>
            </a:lnSpc>
            <a:spcBef>
              <a:spcPct val="0"/>
            </a:spcBef>
            <a:spcAft>
              <a:spcPct val="35000"/>
            </a:spcAft>
          </a:pPr>
          <a:endParaRPr lang="en-US" sz="1000" kern="1200" dirty="0"/>
        </a:p>
      </dsp:txBody>
      <dsp:txXfrm>
        <a:off x="1539887" y="1323987"/>
        <a:ext cx="861798" cy="8617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710FE-68B5-4948-AEAD-B33F85E8E41E}">
      <dsp:nvSpPr>
        <dsp:cNvPr id="0" name=""/>
        <dsp:cNvSpPr/>
      </dsp:nvSpPr>
      <dsp:spPr>
        <a:xfrm>
          <a:off x="215899" y="0"/>
          <a:ext cx="2387600" cy="238760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CE7C2C-4359-490D-BF8E-47395AC050E4}">
      <dsp:nvSpPr>
        <dsp:cNvPr id="0" name=""/>
        <dsp:cNvSpPr/>
      </dsp:nvSpPr>
      <dsp:spPr>
        <a:xfrm>
          <a:off x="371093" y="155194"/>
          <a:ext cx="955040" cy="95504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b="1" kern="1200" dirty="0" smtClean="0">
              <a:ea typeface="MS PGothic" panose="020B0600070205080204" pitchFamily="34" charset="-128"/>
            </a:rPr>
            <a:t>Open Networking</a:t>
          </a:r>
          <a:endParaRPr lang="en-US" sz="1000" kern="1200" dirty="0"/>
        </a:p>
      </dsp:txBody>
      <dsp:txXfrm>
        <a:off x="417714" y="201815"/>
        <a:ext cx="861798" cy="861798"/>
      </dsp:txXfrm>
    </dsp:sp>
    <dsp:sp modelId="{AA549AE1-B33C-44D6-907E-7547B1A6C480}">
      <dsp:nvSpPr>
        <dsp:cNvPr id="0" name=""/>
        <dsp:cNvSpPr/>
      </dsp:nvSpPr>
      <dsp:spPr>
        <a:xfrm>
          <a:off x="1493266" y="155194"/>
          <a:ext cx="955040" cy="955040"/>
        </a:xfrm>
        <a:prstGeom prst="roundRect">
          <a:avLst/>
        </a:prstGeom>
        <a:solidFill>
          <a:schemeClr val="accent2">
            <a:shade val="80000"/>
            <a:hueOff val="0"/>
            <a:satOff val="-9340"/>
            <a:lumOff val="105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altLang="en-US" sz="1000" b="1" kern="1200" dirty="0" err="1" smtClean="0">
              <a:solidFill>
                <a:schemeClr val="bg1"/>
              </a:solidFill>
              <a:latin typeface="Arial" panose="020B0604020202020204" pitchFamily="34" charset="0"/>
              <a:ea typeface="MS PGothic" panose="020B0600070205080204" pitchFamily="34" charset="-128"/>
            </a:rPr>
            <a:t>Higher</a:t>
          </a:r>
          <a:r>
            <a:rPr lang="fr-FR" altLang="en-US" sz="1000" b="1" kern="1200" dirty="0" smtClean="0">
              <a:solidFill>
                <a:schemeClr val="bg1"/>
              </a:solidFill>
              <a:latin typeface="Arial" panose="020B0604020202020204" pitchFamily="34" charset="0"/>
              <a:ea typeface="MS PGothic" panose="020B0600070205080204" pitchFamily="34" charset="-128"/>
            </a:rPr>
            <a:t> Education Inc.</a:t>
          </a:r>
          <a:endParaRPr lang="en-US" sz="1000" kern="1200" dirty="0">
            <a:solidFill>
              <a:schemeClr val="bg1"/>
            </a:solidFill>
          </a:endParaRPr>
        </a:p>
      </dsp:txBody>
      <dsp:txXfrm>
        <a:off x="1539887" y="201815"/>
        <a:ext cx="861798" cy="861798"/>
      </dsp:txXfrm>
    </dsp:sp>
    <dsp:sp modelId="{7995C056-0AA1-4FB1-8A41-5FAAC05B6E67}">
      <dsp:nvSpPr>
        <dsp:cNvPr id="0" name=""/>
        <dsp:cNvSpPr/>
      </dsp:nvSpPr>
      <dsp:spPr>
        <a:xfrm>
          <a:off x="371093" y="1277366"/>
          <a:ext cx="955040" cy="955040"/>
        </a:xfrm>
        <a:prstGeom prst="roundRect">
          <a:avLst/>
        </a:prstGeom>
        <a:solidFill>
          <a:schemeClr val="accent2">
            <a:shade val="80000"/>
            <a:hueOff val="0"/>
            <a:satOff val="-18679"/>
            <a:lumOff val="211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Serving Local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Communities</a:t>
          </a:r>
        </a:p>
        <a:p>
          <a:pPr lvl="0" algn="ctr" defTabSz="444500">
            <a:lnSpc>
              <a:spcPct val="90000"/>
            </a:lnSpc>
            <a:spcBef>
              <a:spcPct val="0"/>
            </a:spcBef>
            <a:spcAft>
              <a:spcPct val="35000"/>
            </a:spcAft>
          </a:pPr>
          <a:endParaRPr lang="en-US" sz="1000" kern="1200" dirty="0"/>
        </a:p>
      </dsp:txBody>
      <dsp:txXfrm>
        <a:off x="417714" y="1323987"/>
        <a:ext cx="861798" cy="861798"/>
      </dsp:txXfrm>
    </dsp:sp>
    <dsp:sp modelId="{B224D7FE-D3FB-4F52-85D5-1322C60167E7}">
      <dsp:nvSpPr>
        <dsp:cNvPr id="0" name=""/>
        <dsp:cNvSpPr/>
      </dsp:nvSpPr>
      <dsp:spPr>
        <a:xfrm>
          <a:off x="1493266" y="1277366"/>
          <a:ext cx="955040" cy="955040"/>
        </a:xfrm>
        <a:prstGeom prst="roundRect">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New Public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Responsibility</a:t>
          </a:r>
        </a:p>
        <a:p>
          <a:pPr lvl="0" algn="ctr" defTabSz="444500">
            <a:lnSpc>
              <a:spcPct val="90000"/>
            </a:lnSpc>
            <a:spcBef>
              <a:spcPct val="0"/>
            </a:spcBef>
            <a:spcAft>
              <a:spcPct val="35000"/>
            </a:spcAft>
          </a:pPr>
          <a:endParaRPr lang="en-US" sz="1000" kern="1200" dirty="0"/>
        </a:p>
      </dsp:txBody>
      <dsp:txXfrm>
        <a:off x="1539887" y="1323987"/>
        <a:ext cx="861798" cy="8617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710FE-68B5-4948-AEAD-B33F85E8E41E}">
      <dsp:nvSpPr>
        <dsp:cNvPr id="0" name=""/>
        <dsp:cNvSpPr/>
      </dsp:nvSpPr>
      <dsp:spPr>
        <a:xfrm>
          <a:off x="215899" y="0"/>
          <a:ext cx="2387600" cy="238760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CE7C2C-4359-490D-BF8E-47395AC050E4}">
      <dsp:nvSpPr>
        <dsp:cNvPr id="0" name=""/>
        <dsp:cNvSpPr/>
      </dsp:nvSpPr>
      <dsp:spPr>
        <a:xfrm>
          <a:off x="371093" y="155194"/>
          <a:ext cx="955040" cy="95504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b="1" kern="1200" dirty="0" smtClean="0">
              <a:ea typeface="MS PGothic" panose="020B0600070205080204" pitchFamily="34" charset="-128"/>
            </a:rPr>
            <a:t>Open Networking</a:t>
          </a:r>
          <a:endParaRPr lang="en-US" sz="1000" kern="1200" dirty="0"/>
        </a:p>
      </dsp:txBody>
      <dsp:txXfrm>
        <a:off x="417714" y="201815"/>
        <a:ext cx="861798" cy="861798"/>
      </dsp:txXfrm>
    </dsp:sp>
    <dsp:sp modelId="{AA549AE1-B33C-44D6-907E-7547B1A6C480}">
      <dsp:nvSpPr>
        <dsp:cNvPr id="0" name=""/>
        <dsp:cNvSpPr/>
      </dsp:nvSpPr>
      <dsp:spPr>
        <a:xfrm>
          <a:off x="1493266" y="155194"/>
          <a:ext cx="955040" cy="955040"/>
        </a:xfrm>
        <a:prstGeom prst="roundRect">
          <a:avLst/>
        </a:prstGeom>
        <a:solidFill>
          <a:schemeClr val="accent2">
            <a:shade val="80000"/>
            <a:hueOff val="0"/>
            <a:satOff val="-9340"/>
            <a:lumOff val="105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altLang="en-US" sz="1000" b="1" kern="1200" dirty="0" err="1" smtClean="0">
              <a:solidFill>
                <a:schemeClr val="bg1"/>
              </a:solidFill>
              <a:latin typeface="Arial" panose="020B0604020202020204" pitchFamily="34" charset="0"/>
              <a:ea typeface="MS PGothic" panose="020B0600070205080204" pitchFamily="34" charset="-128"/>
            </a:rPr>
            <a:t>Higher</a:t>
          </a:r>
          <a:r>
            <a:rPr lang="fr-FR" altLang="en-US" sz="1000" b="1" kern="1200" dirty="0" smtClean="0">
              <a:solidFill>
                <a:schemeClr val="bg1"/>
              </a:solidFill>
              <a:latin typeface="Arial" panose="020B0604020202020204" pitchFamily="34" charset="0"/>
              <a:ea typeface="MS PGothic" panose="020B0600070205080204" pitchFamily="34" charset="-128"/>
            </a:rPr>
            <a:t> Education Inc.</a:t>
          </a:r>
          <a:endParaRPr lang="en-US" sz="1000" kern="1200" dirty="0">
            <a:solidFill>
              <a:schemeClr val="bg1"/>
            </a:solidFill>
          </a:endParaRPr>
        </a:p>
      </dsp:txBody>
      <dsp:txXfrm>
        <a:off x="1539887" y="201815"/>
        <a:ext cx="861798" cy="861798"/>
      </dsp:txXfrm>
    </dsp:sp>
    <dsp:sp modelId="{7995C056-0AA1-4FB1-8A41-5FAAC05B6E67}">
      <dsp:nvSpPr>
        <dsp:cNvPr id="0" name=""/>
        <dsp:cNvSpPr/>
      </dsp:nvSpPr>
      <dsp:spPr>
        <a:xfrm>
          <a:off x="371093" y="1277366"/>
          <a:ext cx="955040" cy="955040"/>
        </a:xfrm>
        <a:prstGeom prst="roundRect">
          <a:avLst/>
        </a:prstGeom>
        <a:solidFill>
          <a:schemeClr val="accent2">
            <a:shade val="80000"/>
            <a:hueOff val="0"/>
            <a:satOff val="-18679"/>
            <a:lumOff val="211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Serving Local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Communities</a:t>
          </a:r>
        </a:p>
        <a:p>
          <a:pPr lvl="0" algn="ctr" defTabSz="444500">
            <a:lnSpc>
              <a:spcPct val="90000"/>
            </a:lnSpc>
            <a:spcBef>
              <a:spcPct val="0"/>
            </a:spcBef>
            <a:spcAft>
              <a:spcPct val="35000"/>
            </a:spcAft>
          </a:pPr>
          <a:endParaRPr lang="en-US" sz="1000" kern="1200" dirty="0"/>
        </a:p>
      </dsp:txBody>
      <dsp:txXfrm>
        <a:off x="417714" y="1323987"/>
        <a:ext cx="861798" cy="861798"/>
      </dsp:txXfrm>
    </dsp:sp>
    <dsp:sp modelId="{B224D7FE-D3FB-4F52-85D5-1322C60167E7}">
      <dsp:nvSpPr>
        <dsp:cNvPr id="0" name=""/>
        <dsp:cNvSpPr/>
      </dsp:nvSpPr>
      <dsp:spPr>
        <a:xfrm>
          <a:off x="1493266" y="1277366"/>
          <a:ext cx="955040" cy="955040"/>
        </a:xfrm>
        <a:prstGeom prst="roundRect">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ea typeface="MS PGothic" panose="020B0600070205080204" pitchFamily="34" charset="-128"/>
            </a:rPr>
            <a:t>New Public </a:t>
          </a:r>
          <a:br>
            <a:rPr lang="en-US" sz="1000" b="1" kern="1200" dirty="0" smtClean="0">
              <a:ea typeface="MS PGothic" panose="020B0600070205080204" pitchFamily="34" charset="-128"/>
            </a:rPr>
          </a:br>
          <a:r>
            <a:rPr lang="en-US" sz="1000" b="1" kern="1200" dirty="0" smtClean="0">
              <a:ea typeface="MS PGothic" panose="020B0600070205080204" pitchFamily="34" charset="-128"/>
            </a:rPr>
            <a:t>Responsibility</a:t>
          </a:r>
        </a:p>
        <a:p>
          <a:pPr lvl="0" algn="ctr" defTabSz="444500">
            <a:lnSpc>
              <a:spcPct val="90000"/>
            </a:lnSpc>
            <a:spcBef>
              <a:spcPct val="0"/>
            </a:spcBef>
            <a:spcAft>
              <a:spcPct val="35000"/>
            </a:spcAft>
          </a:pPr>
          <a:endParaRPr lang="en-US" sz="1000" kern="1200" dirty="0"/>
        </a:p>
      </dsp:txBody>
      <dsp:txXfrm>
        <a:off x="1539887" y="1323987"/>
        <a:ext cx="861798" cy="8617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B0C95-74A7-45BB-9540-53CB6855B9C9}">
      <dsp:nvSpPr>
        <dsp:cNvPr id="0" name=""/>
        <dsp:cNvSpPr/>
      </dsp:nvSpPr>
      <dsp:spPr>
        <a:xfrm rot="10800000">
          <a:off x="872405" y="58"/>
          <a:ext cx="2634996" cy="834812"/>
        </a:xfrm>
        <a:prstGeom prst="homePlat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129"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t>Culture</a:t>
          </a:r>
          <a:endParaRPr lang="en-US" sz="2900" kern="1200" dirty="0"/>
        </a:p>
      </dsp:txBody>
      <dsp:txXfrm rot="10800000">
        <a:off x="1081108" y="58"/>
        <a:ext cx="2426293" cy="834812"/>
      </dsp:txXfrm>
    </dsp:sp>
    <dsp:sp modelId="{6116227D-C186-4569-B382-BC1793CAE875}">
      <dsp:nvSpPr>
        <dsp:cNvPr id="0" name=""/>
        <dsp:cNvSpPr/>
      </dsp:nvSpPr>
      <dsp:spPr>
        <a:xfrm>
          <a:off x="454998" y="58"/>
          <a:ext cx="834812" cy="83481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665818-806E-41F4-A360-2D216DE4ADA1}">
      <dsp:nvSpPr>
        <dsp:cNvPr id="0" name=""/>
        <dsp:cNvSpPr/>
      </dsp:nvSpPr>
      <dsp:spPr>
        <a:xfrm rot="10800000">
          <a:off x="872405" y="1084069"/>
          <a:ext cx="2634996" cy="834812"/>
        </a:xfrm>
        <a:prstGeom prst="homePlat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129"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t>Curiosity</a:t>
          </a:r>
          <a:endParaRPr lang="en-US" sz="2900" kern="1200" dirty="0"/>
        </a:p>
      </dsp:txBody>
      <dsp:txXfrm rot="10800000">
        <a:off x="1081108" y="1084069"/>
        <a:ext cx="2426293" cy="834812"/>
      </dsp:txXfrm>
    </dsp:sp>
    <dsp:sp modelId="{D57015E3-3137-4F4B-9732-341BC7C0CDB8}">
      <dsp:nvSpPr>
        <dsp:cNvPr id="0" name=""/>
        <dsp:cNvSpPr/>
      </dsp:nvSpPr>
      <dsp:spPr>
        <a:xfrm>
          <a:off x="454998" y="1084069"/>
          <a:ext cx="834812" cy="834812"/>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29179F-3AF5-4FD0-BB53-D321640958BF}">
      <dsp:nvSpPr>
        <dsp:cNvPr id="0" name=""/>
        <dsp:cNvSpPr/>
      </dsp:nvSpPr>
      <dsp:spPr>
        <a:xfrm rot="10800000">
          <a:off x="872405" y="2168079"/>
          <a:ext cx="2634996" cy="834812"/>
        </a:xfrm>
        <a:prstGeom prst="homePlat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129"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t>Creativity</a:t>
          </a:r>
          <a:endParaRPr lang="en-US" sz="2900" kern="1200" dirty="0"/>
        </a:p>
      </dsp:txBody>
      <dsp:txXfrm rot="10800000">
        <a:off x="1081108" y="2168079"/>
        <a:ext cx="2426293" cy="834812"/>
      </dsp:txXfrm>
    </dsp:sp>
    <dsp:sp modelId="{75CC29A4-7A2D-4D88-9DE2-8E7E1BB5E76C}">
      <dsp:nvSpPr>
        <dsp:cNvPr id="0" name=""/>
        <dsp:cNvSpPr/>
      </dsp:nvSpPr>
      <dsp:spPr>
        <a:xfrm>
          <a:off x="454998" y="2168079"/>
          <a:ext cx="834812" cy="834812"/>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888646" cy="490481"/>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defTabSz="913569" eaLnBrk="0" hangingPunct="0">
              <a:spcBef>
                <a:spcPct val="0"/>
              </a:spcBef>
              <a:defRPr sz="1200">
                <a:latin typeface="Times New Roman" pitchFamily="18" charset="0"/>
              </a:defRPr>
            </a:lvl1pPr>
          </a:lstStyle>
          <a:p>
            <a:pPr>
              <a:defRPr/>
            </a:pPr>
            <a:endParaRPr lang="en-US" dirty="0"/>
          </a:p>
        </p:txBody>
      </p:sp>
      <p:sp>
        <p:nvSpPr>
          <p:cNvPr id="68611" name="Rectangle 3"/>
          <p:cNvSpPr>
            <a:spLocks noGrp="1" noChangeArrowheads="1"/>
          </p:cNvSpPr>
          <p:nvPr>
            <p:ph type="dt" sz="quarter" idx="1"/>
          </p:nvPr>
        </p:nvSpPr>
        <p:spPr bwMode="auto">
          <a:xfrm>
            <a:off x="3778951" y="0"/>
            <a:ext cx="2888646" cy="490481"/>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defTabSz="913569" eaLnBrk="0" hangingPunct="0">
              <a:spcBef>
                <a:spcPct val="0"/>
              </a:spcBef>
              <a:defRPr sz="1200">
                <a:latin typeface="Times New Roman" pitchFamily="18" charset="0"/>
              </a:defRPr>
            </a:lvl1pPr>
          </a:lstStyle>
          <a:p>
            <a:pPr>
              <a:defRPr/>
            </a:pPr>
            <a:fld id="{08B7EA78-3E67-4CBD-8AD6-E10BB18C2104}" type="datetime1">
              <a:rPr lang="en-US"/>
              <a:pPr>
                <a:defRPr/>
              </a:pPr>
              <a:t>8/29/2016</a:t>
            </a:fld>
            <a:endParaRPr lang="en-US"/>
          </a:p>
        </p:txBody>
      </p:sp>
      <p:sp>
        <p:nvSpPr>
          <p:cNvPr id="68612" name="Rectangle 4"/>
          <p:cNvSpPr>
            <a:spLocks noGrp="1" noChangeArrowheads="1"/>
          </p:cNvSpPr>
          <p:nvPr>
            <p:ph type="ftr" sz="quarter" idx="2"/>
          </p:nvPr>
        </p:nvSpPr>
        <p:spPr bwMode="auto">
          <a:xfrm>
            <a:off x="0" y="9328271"/>
            <a:ext cx="2888646" cy="490481"/>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defTabSz="913569" eaLnBrk="0" hangingPunct="0">
              <a:spcBef>
                <a:spcPct val="0"/>
              </a:spcBef>
              <a:defRPr sz="1200">
                <a:latin typeface="Times New Roman" pitchFamily="18" charset="0"/>
              </a:defRPr>
            </a:lvl1pPr>
          </a:lstStyle>
          <a:p>
            <a:pPr>
              <a:defRPr/>
            </a:pPr>
            <a:r>
              <a:rPr lang="en-US" dirty="0" smtClean="0"/>
              <a:t>University </a:t>
            </a:r>
            <a:r>
              <a:rPr lang="en-US" dirty="0"/>
              <a:t>of Trieste</a:t>
            </a:r>
          </a:p>
        </p:txBody>
      </p:sp>
      <p:sp>
        <p:nvSpPr>
          <p:cNvPr id="68613" name="Rectangle 5"/>
          <p:cNvSpPr>
            <a:spLocks noGrp="1" noChangeArrowheads="1"/>
          </p:cNvSpPr>
          <p:nvPr>
            <p:ph type="sldNum" sz="quarter" idx="3"/>
          </p:nvPr>
        </p:nvSpPr>
        <p:spPr bwMode="auto">
          <a:xfrm>
            <a:off x="3778951" y="9328271"/>
            <a:ext cx="2888646" cy="490481"/>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defTabSz="913569" eaLnBrk="0" hangingPunct="0">
              <a:spcBef>
                <a:spcPct val="0"/>
              </a:spcBef>
              <a:defRPr sz="1200">
                <a:latin typeface="Times New Roman" pitchFamily="18" charset="0"/>
              </a:defRPr>
            </a:lvl1pPr>
          </a:lstStyle>
          <a:p>
            <a:pPr>
              <a:defRPr/>
            </a:pPr>
            <a:fld id="{74014A05-0957-471D-AF97-0A942659B22E}" type="slidenum">
              <a:rPr lang="en-US"/>
              <a:pPr>
                <a:defRPr/>
              </a:pPr>
              <a:t>‹#›</a:t>
            </a:fld>
            <a:endParaRPr lang="en-US"/>
          </a:p>
        </p:txBody>
      </p:sp>
    </p:spTree>
    <p:extLst>
      <p:ext uri="{BB962C8B-B14F-4D97-AF65-F5344CB8AC3E}">
        <p14:creationId xmlns:p14="http://schemas.microsoft.com/office/powerpoint/2010/main" val="458242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888646" cy="490481"/>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defTabSz="913569" eaLnBrk="0" hangingPunct="0">
              <a:spcBef>
                <a:spcPct val="0"/>
              </a:spcBef>
              <a:defRPr sz="1200">
                <a:latin typeface="Times New Roman" pitchFamily="18" charset="0"/>
              </a:defRPr>
            </a:lvl1pPr>
          </a:lstStyle>
          <a:p>
            <a:pPr>
              <a:defRPr/>
            </a:pPr>
            <a:endParaRPr lang="en-US"/>
          </a:p>
        </p:txBody>
      </p:sp>
      <p:sp>
        <p:nvSpPr>
          <p:cNvPr id="69635" name="Rectangle 3"/>
          <p:cNvSpPr>
            <a:spLocks noGrp="1" noChangeArrowheads="1"/>
          </p:cNvSpPr>
          <p:nvPr>
            <p:ph type="dt" idx="1"/>
          </p:nvPr>
        </p:nvSpPr>
        <p:spPr bwMode="auto">
          <a:xfrm>
            <a:off x="3778951" y="0"/>
            <a:ext cx="2888646" cy="490481"/>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defTabSz="913569" eaLnBrk="0" hangingPunct="0">
              <a:spcBef>
                <a:spcPct val="0"/>
              </a:spcBef>
              <a:defRPr sz="1200">
                <a:latin typeface="Times New Roman" pitchFamily="18" charset="0"/>
              </a:defRPr>
            </a:lvl1pPr>
          </a:lstStyle>
          <a:p>
            <a:pPr>
              <a:defRPr/>
            </a:pPr>
            <a:fld id="{8755C9F3-FDBA-401D-98B5-A0109CCF4F3E}" type="datetime1">
              <a:rPr lang="en-US"/>
              <a:pPr>
                <a:defRPr/>
              </a:pPr>
              <a:t>8/29/2016</a:t>
            </a:fld>
            <a:endParaRPr lang="en-US"/>
          </a:p>
        </p:txBody>
      </p:sp>
      <p:sp>
        <p:nvSpPr>
          <p:cNvPr id="14340" name="Rectangle 4"/>
          <p:cNvSpPr>
            <a:spLocks noGrp="1" noRot="1" noChangeAspect="1" noChangeArrowheads="1" noTextEdit="1"/>
          </p:cNvSpPr>
          <p:nvPr>
            <p:ph type="sldImg" idx="2"/>
          </p:nvPr>
        </p:nvSpPr>
        <p:spPr bwMode="auto">
          <a:xfrm>
            <a:off x="881063" y="736600"/>
            <a:ext cx="4908550" cy="3683000"/>
          </a:xfrm>
          <a:prstGeom prst="rect">
            <a:avLst/>
          </a:prstGeom>
          <a:noFill/>
          <a:ln w="9525">
            <a:solidFill>
              <a:srgbClr val="000000"/>
            </a:solidFill>
            <a:miter lim="800000"/>
            <a:headEnd/>
            <a:tailEnd/>
          </a:ln>
        </p:spPr>
      </p:sp>
      <p:sp>
        <p:nvSpPr>
          <p:cNvPr id="69637" name="Rectangle 5"/>
          <p:cNvSpPr>
            <a:spLocks noGrp="1" noChangeArrowheads="1"/>
          </p:cNvSpPr>
          <p:nvPr>
            <p:ph type="body" sz="quarter" idx="3"/>
          </p:nvPr>
        </p:nvSpPr>
        <p:spPr bwMode="auto">
          <a:xfrm>
            <a:off x="666611" y="4665659"/>
            <a:ext cx="5335867" cy="4417372"/>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9638" name="Rectangle 6"/>
          <p:cNvSpPr>
            <a:spLocks noGrp="1" noChangeArrowheads="1"/>
          </p:cNvSpPr>
          <p:nvPr>
            <p:ph type="ftr" sz="quarter" idx="4"/>
          </p:nvPr>
        </p:nvSpPr>
        <p:spPr bwMode="auto">
          <a:xfrm>
            <a:off x="0" y="9328271"/>
            <a:ext cx="2888646" cy="490481"/>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defTabSz="913569" eaLnBrk="0" hangingPunct="0">
              <a:spcBef>
                <a:spcPct val="0"/>
              </a:spcBef>
              <a:defRPr sz="1200">
                <a:latin typeface="Times New Roman" pitchFamily="18" charset="0"/>
              </a:defRPr>
            </a:lvl1pPr>
          </a:lstStyle>
          <a:p>
            <a:pPr>
              <a:defRPr/>
            </a:pPr>
            <a:r>
              <a:rPr lang="en-US"/>
              <a:t>Confidential</a:t>
            </a:r>
          </a:p>
        </p:txBody>
      </p:sp>
      <p:sp>
        <p:nvSpPr>
          <p:cNvPr id="69639" name="Rectangle 7"/>
          <p:cNvSpPr>
            <a:spLocks noGrp="1" noChangeArrowheads="1"/>
          </p:cNvSpPr>
          <p:nvPr>
            <p:ph type="sldNum" sz="quarter" idx="5"/>
          </p:nvPr>
        </p:nvSpPr>
        <p:spPr bwMode="auto">
          <a:xfrm>
            <a:off x="3778951" y="9328271"/>
            <a:ext cx="2888646" cy="490481"/>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defTabSz="913569" eaLnBrk="0" hangingPunct="0">
              <a:spcBef>
                <a:spcPct val="0"/>
              </a:spcBef>
              <a:defRPr sz="1200">
                <a:latin typeface="Times New Roman" pitchFamily="18" charset="0"/>
              </a:defRPr>
            </a:lvl1pPr>
          </a:lstStyle>
          <a:p>
            <a:pPr>
              <a:defRPr/>
            </a:pPr>
            <a:fld id="{F6FEE645-F367-4292-A8D2-85CF5B8A8B99}" type="slidenum">
              <a:rPr lang="en-US"/>
              <a:pPr>
                <a:defRPr/>
              </a:pPr>
              <a:t>‹#›</a:t>
            </a:fld>
            <a:endParaRPr lang="en-US"/>
          </a:p>
        </p:txBody>
      </p:sp>
    </p:spTree>
    <p:extLst>
      <p:ext uri="{BB962C8B-B14F-4D97-AF65-F5344CB8AC3E}">
        <p14:creationId xmlns:p14="http://schemas.microsoft.com/office/powerpoint/2010/main" val="342570357"/>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futurism.com/obama-administration-pledges-4b-to-encourage-self-driving-cars/" TargetMode="External"/><Relationship Id="rId2" Type="http://schemas.openxmlformats.org/officeDocument/2006/relationships/slide" Target="../slides/slide28.xml"/><Relationship Id="rId1" Type="http://schemas.openxmlformats.org/officeDocument/2006/relationships/notesMaster" Target="../notesMasters/notesMaster1.xml"/><Relationship Id="rId5" Type="http://schemas.openxmlformats.org/officeDocument/2006/relationships/hyperlink" Target="http://asmarterplanet.com/blogs/think/2016/06/16/ibm-olli/" TargetMode="External"/><Relationship Id="rId4" Type="http://schemas.openxmlformats.org/officeDocument/2006/relationships/hyperlink" Target="http://www.theverge.com/2016/6/16/11952072/local-motors-3d-printed-self-driving-bus-washington-dc-launch"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1</a:t>
            </a:fld>
            <a:endParaRPr lang="en-US"/>
          </a:p>
        </p:txBody>
      </p:sp>
    </p:spTree>
    <p:extLst>
      <p:ext uri="{BB962C8B-B14F-4D97-AF65-F5344CB8AC3E}">
        <p14:creationId xmlns:p14="http://schemas.microsoft.com/office/powerpoint/2010/main" val="2003592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Computing Everywhere</a:t>
            </a:r>
          </a:p>
          <a:p>
            <a:r>
              <a:rPr lang="en-US" dirty="0" smtClean="0"/>
              <a:t>As mobile devices continue to proliferate, Gartner predicts an increased emphasis on serving the needs of the mobile user in diverse contexts and environments, as opposed to focusing on devices alone.</a:t>
            </a:r>
          </a:p>
          <a:p>
            <a:r>
              <a:rPr lang="en-US" dirty="0" smtClean="0"/>
              <a:t>"Phones and wearable devices are now part of an expanded computing environment that includes such things as consumer electronics and connected screens in the workplace and public space," said Mr. </a:t>
            </a:r>
            <a:r>
              <a:rPr lang="en-US" dirty="0" err="1" smtClean="0"/>
              <a:t>Cearley</a:t>
            </a:r>
            <a:r>
              <a:rPr lang="en-US" dirty="0" smtClean="0"/>
              <a:t>. "Increasingly, it's the overall environment that will need to adapt to the requirements of the mobile user. This will continue to raise significant management challenges for IT organizations as they lose control of user endpoint devices. It will also require increased attention to user experience design."</a:t>
            </a:r>
          </a:p>
          <a:p>
            <a:r>
              <a:rPr lang="en-US" b="1" dirty="0" smtClean="0"/>
              <a:t>The Internet of Things</a:t>
            </a:r>
          </a:p>
          <a:p>
            <a:r>
              <a:rPr lang="en-US" dirty="0" smtClean="0"/>
              <a:t>The combination of data streams and services created by digitizing everything creates four basic usage models — manage, monetize, operate and extend. These four basic models can be applied to any of the four "Internets." Enterprises should not limit themselves to thinking that only the Internet of Things (</a:t>
            </a:r>
            <a:r>
              <a:rPr lang="en-US" dirty="0" err="1" smtClean="0"/>
              <a:t>IoT</a:t>
            </a:r>
            <a:r>
              <a:rPr lang="en-US" dirty="0" smtClean="0"/>
              <a:t>) (assets and machines) has the potential to leverage these four models. For example, the pay-per-use model can be applied to assets (such as industrial equipment), services (such as pay-as-you-drive insurance), people (such as movers), places (such as parking spots) and systems (such as cloud services). Enterprises from all industries can leverage these four models.</a:t>
            </a:r>
          </a:p>
          <a:p>
            <a:r>
              <a:rPr lang="en-US" b="1" dirty="0" smtClean="0"/>
              <a:t>3D Printing</a:t>
            </a:r>
          </a:p>
          <a:p>
            <a:r>
              <a:rPr lang="en-US" dirty="0" smtClean="0"/>
              <a:t>Worldwide shipments of 3D printers are expected to grow 98 percent in 2015, followed by a doubling of unit shipments in 2016. 3D printing will reach a tipping point over the next three years as the market for relatively low-cost 3D printing devices continues to grow rapidly and industrial use expands significantly. New industrial, biomedical and consumer applications will continue to demonstrate that 3D printing is a real, viable and cost-effective means to reduce costs through improved designs, streamlined prototyping and short-run manufacturing.</a:t>
            </a:r>
          </a:p>
          <a:p>
            <a:endParaRPr lang="en-US" dirty="0" smtClean="0"/>
          </a:p>
          <a:p>
            <a:endParaRPr lang="en-US" dirty="0" smtClean="0"/>
          </a:p>
          <a:p>
            <a:endParaRPr lang="en-US"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20</a:t>
            </a:fld>
            <a:endParaRPr lang="en-US"/>
          </a:p>
        </p:txBody>
      </p:sp>
    </p:spTree>
    <p:extLst>
      <p:ext uri="{BB962C8B-B14F-4D97-AF65-F5344CB8AC3E}">
        <p14:creationId xmlns:p14="http://schemas.microsoft.com/office/powerpoint/2010/main" val="3422663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Advanced, Pervasive and Invisible Analytics</a:t>
            </a:r>
          </a:p>
          <a:p>
            <a:r>
              <a:rPr lang="en-US" dirty="0" smtClean="0"/>
              <a:t>Analytics will take center stage as the volume of data generated by embedded systems increases and vast pools of structured and unstructured data inside and outside the enterprise are analyzed. "Every app now needs to be an analytic app," said Mr. </a:t>
            </a:r>
            <a:r>
              <a:rPr lang="en-US" dirty="0" err="1" smtClean="0"/>
              <a:t>Cearley</a:t>
            </a:r>
            <a:r>
              <a:rPr lang="en-US" dirty="0" smtClean="0"/>
              <a:t>. "Organizations need to manage how best to filter the huge amounts of data coming from the </a:t>
            </a:r>
            <a:r>
              <a:rPr lang="en-US" dirty="0" err="1" smtClean="0"/>
              <a:t>IoT</a:t>
            </a:r>
            <a:r>
              <a:rPr lang="en-US" dirty="0" smtClean="0"/>
              <a:t>, social media and wearable devices, and then deliver exactly the right information to the right person, at the right time. Analytics will become deeply, but invisibly embedded everywhere." Big Data remains an important enabler for this trend but the focus needs to shift to thinking about big questions and big answers first and Big Data second — the value is in the answers, not the data</a:t>
            </a:r>
          </a:p>
          <a:p>
            <a:r>
              <a:rPr lang="en-US" b="1" dirty="0" smtClean="0"/>
              <a:t>Context-Rich Systems</a:t>
            </a:r>
          </a:p>
          <a:p>
            <a:r>
              <a:rPr lang="en-US" dirty="0" smtClean="0"/>
              <a:t>Ubiquitous embedded intelligence combined with pervasive analytics will drive the development of systems that are alert to their surroundings and able to respond appropriately. Context-aware security is an early application of this new capability, but others will emerge. By understanding the context of a user request, applications can not only adjust their security response but also adjust how information is delivered to the user, greatly simplifying an increasingly complex computing world.</a:t>
            </a:r>
          </a:p>
          <a:p>
            <a:r>
              <a:rPr lang="en-US" b="1" dirty="0" smtClean="0"/>
              <a:t>Smart Machines</a:t>
            </a:r>
          </a:p>
          <a:p>
            <a:r>
              <a:rPr lang="en-US" dirty="0" smtClean="0"/>
              <a:t>Deep analytics applied to an understanding of context provide the preconditions for a world of smart machines. This foundation combines with advanced algorithms that allow systems to understand their environment, learn for themselves, and act autonomously. Prototype autonomous vehicles, advanced robots, virtual personal assistants and smart advisors already exist and will evolve rapidly, ushering in a new age of machine helpers. The smart machine era will be the most disruptive in the history of IT.</a:t>
            </a:r>
          </a:p>
          <a:p>
            <a:endParaRPr lang="en-US"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21</a:t>
            </a:fld>
            <a:endParaRPr lang="en-US"/>
          </a:p>
        </p:txBody>
      </p:sp>
    </p:spTree>
    <p:extLst>
      <p:ext uri="{BB962C8B-B14F-4D97-AF65-F5344CB8AC3E}">
        <p14:creationId xmlns:p14="http://schemas.microsoft.com/office/powerpoint/2010/main" val="737521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Cloud/Client Computing</a:t>
            </a:r>
          </a:p>
          <a:p>
            <a:r>
              <a:rPr lang="en-US" dirty="0" smtClean="0"/>
              <a:t>The convergence of cloud and mobile computing will continue to promote the growth of centrally coordinated applications that can be delivered to any device. "Cloud is the new style of elastically scalable, self-service computing, and both internal applications and external applications will be built on this new style," said Mr. </a:t>
            </a:r>
            <a:r>
              <a:rPr lang="en-US" dirty="0" err="1" smtClean="0"/>
              <a:t>Cearley</a:t>
            </a:r>
            <a:r>
              <a:rPr lang="en-US" dirty="0" smtClean="0"/>
              <a:t>. "While network and bandwidth costs may continue to favor apps that use the intelligence and storage of the client device effectively, coordination and management will be based in the cloud."</a:t>
            </a:r>
          </a:p>
          <a:p>
            <a:r>
              <a:rPr lang="en-US" dirty="0" smtClean="0"/>
              <a:t>In the near term, the focus for cloud/client will be on synchronizing content and application state across multiple devices and addressing application portability across devices. Over time, applications will evolve to support simultaneous use of multiple devices. The second-screen phenomenon today focuses on coordinating television viewing with use of a mobile device. In the future, games and enterprise applications alike will use multiple screens and exploit wearables and other devices to deliver an enhanced experience.</a:t>
            </a:r>
          </a:p>
          <a:p>
            <a:r>
              <a:rPr lang="en-US" b="1" dirty="0" smtClean="0"/>
              <a:t>Software-Defined Applications and Infrastructure</a:t>
            </a:r>
          </a:p>
          <a:p>
            <a:r>
              <a:rPr lang="en-US" dirty="0" smtClean="0"/>
              <a:t>Agile programming of everything from applications to basic infrastructure is essential to enable organizations to deliver the flexibility required to make the digital business work. Software-defined networking, storage, data centers and security are maturing. Cloud services are software-configurable through API calls, and applications, too, increasingly have rich APIs to access their function and content programmatically. To deal with the rapidly changing demands of digital business and scale systems up — or down — rapidly, computing has to move away from static to dynamic models. Rules, models and code that can dynamically assemble and configure all of the elements needed from the network through the application are needed.</a:t>
            </a:r>
          </a:p>
          <a:p>
            <a:endParaRPr lang="en-US"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23</a:t>
            </a:fld>
            <a:endParaRPr lang="en-US"/>
          </a:p>
        </p:txBody>
      </p:sp>
    </p:spTree>
    <p:extLst>
      <p:ext uri="{BB962C8B-B14F-4D97-AF65-F5344CB8AC3E}">
        <p14:creationId xmlns:p14="http://schemas.microsoft.com/office/powerpoint/2010/main" val="1545100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Self-driving vehicles are the Holy Grail of the transportation technology of the next age. It’s the stuff of science fiction, but it’s coming to life. Big companies like Google, Tesla, General Motors, and </a:t>
            </a:r>
            <a:r>
              <a:rPr lang="en-US" dirty="0" smtClean="0">
                <a:hlinkClick r:id="rId3"/>
              </a:rPr>
              <a:t>even the US Government</a:t>
            </a:r>
            <a:r>
              <a:rPr lang="en-US" dirty="0" smtClean="0"/>
              <a:t> are accelerating research into the field. But it seems like a small startup beat them to the punch.</a:t>
            </a:r>
          </a:p>
          <a:p>
            <a:r>
              <a:rPr lang="en-US" dirty="0" smtClean="0"/>
              <a:t>Arizona-based startup Local Motors has just </a:t>
            </a:r>
            <a:r>
              <a:rPr lang="en-US" dirty="0" smtClean="0">
                <a:hlinkClick r:id="rId4"/>
              </a:rPr>
              <a:t>revealed a 3D-printed, autonomous, electric shuttle bus that is partially recyclable</a:t>
            </a:r>
            <a:r>
              <a:rPr lang="en-US" dirty="0" smtClean="0"/>
              <a:t>. It’s called Olli.</a:t>
            </a:r>
          </a:p>
          <a:p>
            <a:r>
              <a:rPr lang="en-US" dirty="0" smtClean="0"/>
              <a:t>The electric vehicle, which can carry up to 12 people, is equipped with IBM Watson Internet of Things (</a:t>
            </a:r>
            <a:r>
              <a:rPr lang="en-US" dirty="0" err="1" smtClean="0"/>
              <a:t>IoT</a:t>
            </a:r>
            <a:r>
              <a:rPr lang="en-US" dirty="0" smtClean="0"/>
              <a:t>) for Automotive, which is IBM’s car-focused cognitive learning platform.</a:t>
            </a:r>
          </a:p>
          <a:p>
            <a:r>
              <a:rPr lang="en-US" dirty="0" err="1" smtClean="0"/>
              <a:t>IBMThe</a:t>
            </a:r>
            <a:r>
              <a:rPr lang="en-US" dirty="0" smtClean="0"/>
              <a:t> company, unlike others that mix traditional automotive making and self-driving tech, builds the vehicles from the ground up, and produces most components with 3D printers.</a:t>
            </a:r>
          </a:p>
          <a:p>
            <a:r>
              <a:rPr lang="en-US" dirty="0" smtClean="0"/>
              <a:t>The company is able to print a vehicle in about 10 hours and assemble it in another hour. They are also looking at</a:t>
            </a:r>
            <a:r>
              <a:rPr lang="en-US" dirty="0" smtClean="0">
                <a:effectLst/>
              </a:rPr>
              <a:t> “micro-factories” that could </a:t>
            </a:r>
            <a:r>
              <a:rPr lang="en-US" dirty="0" err="1" smtClean="0">
                <a:effectLst/>
              </a:rPr>
              <a:t>opensource</a:t>
            </a:r>
            <a:r>
              <a:rPr lang="en-US" dirty="0" smtClean="0">
                <a:effectLst/>
              </a:rPr>
              <a:t> the building of future designs. In fact, the use of 3D printing allows designs based on what individual customers want, and lacks the large infrastructure costs of traditional automakers. </a:t>
            </a:r>
            <a:endParaRPr lang="en-US" dirty="0" smtClean="0"/>
          </a:p>
          <a:p>
            <a:r>
              <a:rPr lang="en-US" b="1" dirty="0" smtClean="0"/>
              <a:t>Brains of the Operation</a:t>
            </a:r>
          </a:p>
          <a:p>
            <a:r>
              <a:rPr lang="en-US" dirty="0" smtClean="0"/>
              <a:t>Olli is the first vehicle to utilize the cloud-based cognitive computing capability of IBM Watson </a:t>
            </a:r>
            <a:r>
              <a:rPr lang="en-US" dirty="0" err="1" smtClean="0"/>
              <a:t>IoT</a:t>
            </a:r>
            <a:r>
              <a:rPr lang="en-US" dirty="0" smtClean="0"/>
              <a:t> to analyze and learn from high volumes of transportation data, which is produced by more than 30 sensors embedded throughout the vehicle.</a:t>
            </a:r>
          </a:p>
          <a:p>
            <a:r>
              <a:rPr lang="en-US" dirty="0" smtClean="0"/>
              <a:t>In fact, IBM Watson will not only allow automated driving, but also interaction with passengers. Passengers will be able to interact conversationally with Olli while traveling from point A to point B, discussing topics about how the vehicle works, where they are going, and why Olli is making specific driving decisions.</a:t>
            </a:r>
          </a:p>
          <a:p>
            <a:r>
              <a:rPr lang="en-US" dirty="0" smtClean="0"/>
              <a:t>“By having authentic conversations with riders about their journey the more they will be connected to technology itself, making them part of the experience rather than an observer. </a:t>
            </a:r>
            <a:r>
              <a:rPr lang="en-US" smtClean="0"/>
              <a:t>This user experience is the key to making self-driving vehicles a real part of our lives rather than a tech vision of the future”, says Harriet Green,  General Manager of IBM Watson Internet of Things</a:t>
            </a:r>
            <a:r>
              <a:rPr lang="en-US" smtClean="0">
                <a:hlinkClick r:id="rId5"/>
              </a:rPr>
              <a:t> in a press release.</a:t>
            </a:r>
            <a:endParaRPr lang="en-US" smtClean="0"/>
          </a:p>
          <a:p>
            <a:endParaRPr lang="it-IT"/>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28</a:t>
            </a:fld>
            <a:endParaRPr lang="en-US"/>
          </a:p>
        </p:txBody>
      </p:sp>
    </p:spTree>
    <p:extLst>
      <p:ext uri="{BB962C8B-B14F-4D97-AF65-F5344CB8AC3E}">
        <p14:creationId xmlns:p14="http://schemas.microsoft.com/office/powerpoint/2010/main" val="4278406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B1C575A-FA3C-4170-BDE2-E20A38399392}" type="slidenum">
              <a:rPr lang="en-US" smtClean="0"/>
              <a:pPr/>
              <a:t>30</a:t>
            </a:fld>
            <a:endParaRPr lang="en-US"/>
          </a:p>
        </p:txBody>
      </p:sp>
      <p:sp>
        <p:nvSpPr>
          <p:cNvPr id="5" name="Notes Placeholder 4"/>
          <p:cNvSpPr>
            <a:spLocks noGrp="1"/>
          </p:cNvSpPr>
          <p:nvPr>
            <p:ph type="body" sz="quarter" idx="11"/>
          </p:nvPr>
        </p:nvSpPr>
        <p:spPr/>
        <p:txBody>
          <a:bodyPr>
            <a:normAutofit/>
          </a:bodyPr>
          <a:lstStyle/>
          <a:p>
            <a:endParaRPr lang="it-IT"/>
          </a:p>
        </p:txBody>
      </p:sp>
    </p:spTree>
    <p:extLst>
      <p:ext uri="{BB962C8B-B14F-4D97-AF65-F5344CB8AC3E}">
        <p14:creationId xmlns:p14="http://schemas.microsoft.com/office/powerpoint/2010/main" val="3689841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600">
                <a:solidFill>
                  <a:schemeClr val="tx1"/>
                </a:solidFill>
                <a:latin typeface="Times" charset="0"/>
              </a:defRPr>
            </a:lvl1pPr>
            <a:lvl2pPr marL="807069" indent="-310411">
              <a:defRPr sz="2600">
                <a:solidFill>
                  <a:schemeClr val="tx1"/>
                </a:solidFill>
                <a:latin typeface="Times" charset="0"/>
              </a:defRPr>
            </a:lvl2pPr>
            <a:lvl3pPr marL="1241646" indent="-248329">
              <a:defRPr sz="2600">
                <a:solidFill>
                  <a:schemeClr val="tx1"/>
                </a:solidFill>
                <a:latin typeface="Times" charset="0"/>
              </a:defRPr>
            </a:lvl3pPr>
            <a:lvl4pPr marL="1738303" indent="-248329">
              <a:defRPr sz="2600">
                <a:solidFill>
                  <a:schemeClr val="tx1"/>
                </a:solidFill>
                <a:latin typeface="Times" charset="0"/>
              </a:defRPr>
            </a:lvl4pPr>
            <a:lvl5pPr marL="2234962" indent="-248329">
              <a:defRPr sz="2600">
                <a:solidFill>
                  <a:schemeClr val="tx1"/>
                </a:solidFill>
                <a:latin typeface="Times" charset="0"/>
              </a:defRPr>
            </a:lvl5pPr>
            <a:lvl6pPr marL="2731620" indent="-248329" eaLnBrk="0" fontAlgn="base" hangingPunct="0">
              <a:spcBef>
                <a:spcPct val="0"/>
              </a:spcBef>
              <a:spcAft>
                <a:spcPct val="0"/>
              </a:spcAft>
              <a:defRPr sz="2600">
                <a:solidFill>
                  <a:schemeClr val="tx1"/>
                </a:solidFill>
                <a:latin typeface="Times" charset="0"/>
              </a:defRPr>
            </a:lvl6pPr>
            <a:lvl7pPr marL="3228279" indent="-248329" eaLnBrk="0" fontAlgn="base" hangingPunct="0">
              <a:spcBef>
                <a:spcPct val="0"/>
              </a:spcBef>
              <a:spcAft>
                <a:spcPct val="0"/>
              </a:spcAft>
              <a:defRPr sz="2600">
                <a:solidFill>
                  <a:schemeClr val="tx1"/>
                </a:solidFill>
                <a:latin typeface="Times" charset="0"/>
              </a:defRPr>
            </a:lvl7pPr>
            <a:lvl8pPr marL="3724937" indent="-248329" eaLnBrk="0" fontAlgn="base" hangingPunct="0">
              <a:spcBef>
                <a:spcPct val="0"/>
              </a:spcBef>
              <a:spcAft>
                <a:spcPct val="0"/>
              </a:spcAft>
              <a:defRPr sz="2600">
                <a:solidFill>
                  <a:schemeClr val="tx1"/>
                </a:solidFill>
                <a:latin typeface="Times" charset="0"/>
              </a:defRPr>
            </a:lvl8pPr>
            <a:lvl9pPr marL="4221593" indent="-248329" eaLnBrk="0" fontAlgn="base" hangingPunct="0">
              <a:spcBef>
                <a:spcPct val="0"/>
              </a:spcBef>
              <a:spcAft>
                <a:spcPct val="0"/>
              </a:spcAft>
              <a:defRPr sz="2600">
                <a:solidFill>
                  <a:schemeClr val="tx1"/>
                </a:solidFill>
                <a:latin typeface="Times" charset="0"/>
              </a:defRPr>
            </a:lvl9pPr>
          </a:lstStyle>
          <a:p>
            <a:fld id="{843083E8-A7AD-43B2-96BA-A89D51C0CD9F}" type="slidenum">
              <a:rPr lang="it-IT" sz="1300">
                <a:solidFill>
                  <a:srgbClr val="000000"/>
                </a:solidFill>
              </a:rPr>
              <a:pPr/>
              <a:t>34</a:t>
            </a:fld>
            <a:endParaRPr lang="it-IT" sz="1300">
              <a:solidFill>
                <a:srgbClr val="000000"/>
              </a:solidFill>
            </a:endParaRPr>
          </a:p>
        </p:txBody>
      </p:sp>
      <p:sp>
        <p:nvSpPr>
          <p:cNvPr id="30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smtClean="0">
              <a:latin typeface="Arial" charset="0"/>
            </a:endParaRPr>
          </a:p>
        </p:txBody>
      </p:sp>
    </p:spTree>
    <p:extLst>
      <p:ext uri="{BB962C8B-B14F-4D97-AF65-F5344CB8AC3E}">
        <p14:creationId xmlns:p14="http://schemas.microsoft.com/office/powerpoint/2010/main" val="4019263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6464BD65-6DF4-4600-9487-6A7E62DF620C}" type="slidenum">
              <a:rPr lang="it-IT" smtClean="0"/>
              <a:t>35</a:t>
            </a:fld>
            <a:endParaRPr lang="it-IT"/>
          </a:p>
        </p:txBody>
      </p:sp>
    </p:spTree>
    <p:extLst>
      <p:ext uri="{BB962C8B-B14F-4D97-AF65-F5344CB8AC3E}">
        <p14:creationId xmlns:p14="http://schemas.microsoft.com/office/powerpoint/2010/main" val="699297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37</a:t>
            </a:fld>
            <a:endParaRPr lang="en-US"/>
          </a:p>
        </p:txBody>
      </p:sp>
    </p:spTree>
    <p:extLst>
      <p:ext uri="{BB962C8B-B14F-4D97-AF65-F5344CB8AC3E}">
        <p14:creationId xmlns:p14="http://schemas.microsoft.com/office/powerpoint/2010/main" val="303749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General Agreement of </a:t>
            </a:r>
            <a:r>
              <a:rPr lang="it-IT" dirty="0" err="1" smtClean="0"/>
              <a:t>trade</a:t>
            </a:r>
            <a:r>
              <a:rPr lang="it-IT" dirty="0" smtClean="0"/>
              <a:t> in </a:t>
            </a:r>
            <a:r>
              <a:rPr lang="it-IT" dirty="0" err="1" smtClean="0"/>
              <a:t>services</a:t>
            </a:r>
            <a:endParaRPr lang="it-IT"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3</a:t>
            </a:fld>
            <a:endParaRPr lang="en-US"/>
          </a:p>
        </p:txBody>
      </p:sp>
    </p:spTree>
    <p:extLst>
      <p:ext uri="{BB962C8B-B14F-4D97-AF65-F5344CB8AC3E}">
        <p14:creationId xmlns:p14="http://schemas.microsoft.com/office/powerpoint/2010/main" val="1577611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2000" dirty="0" smtClean="0"/>
              <a:t>Expansion of HE will likely continue</a:t>
            </a:r>
          </a:p>
          <a:p>
            <a:pPr lvl="1"/>
            <a:r>
              <a:rPr lang="en-US" altLang="en-US" sz="1800" b="1" dirty="0" smtClean="0"/>
              <a:t>Political</a:t>
            </a:r>
            <a:r>
              <a:rPr lang="en-US" altLang="en-US" sz="1800" dirty="0" smtClean="0"/>
              <a:t> factors</a:t>
            </a:r>
          </a:p>
          <a:p>
            <a:pPr lvl="1"/>
            <a:r>
              <a:rPr lang="en-US" altLang="en-US" sz="1800" dirty="0" smtClean="0"/>
              <a:t>Demand of the </a:t>
            </a:r>
            <a:r>
              <a:rPr lang="en-US" altLang="en-US" sz="1800" b="1" dirty="0" smtClean="0"/>
              <a:t>economy</a:t>
            </a:r>
          </a:p>
          <a:p>
            <a:pPr lvl="1"/>
            <a:r>
              <a:rPr lang="en-US" altLang="en-US" sz="1800" dirty="0" smtClean="0"/>
              <a:t>Projection: </a:t>
            </a:r>
            <a:r>
              <a:rPr lang="en-US" altLang="en-US" sz="1800" b="1" dirty="0" smtClean="0"/>
              <a:t>+15% on average by 2025</a:t>
            </a:r>
            <a:r>
              <a:rPr lang="en-US" altLang="en-US" sz="1800" dirty="0" smtClean="0"/>
              <a:t> in the OECD area</a:t>
            </a:r>
          </a:p>
          <a:p>
            <a:r>
              <a:rPr lang="en-US" altLang="en-US" sz="2000" dirty="0" smtClean="0"/>
              <a:t>Expansion of cross-border education</a:t>
            </a:r>
          </a:p>
          <a:p>
            <a:pPr lvl="1"/>
            <a:r>
              <a:rPr lang="en-US" altLang="en-US" sz="1800" dirty="0" smtClean="0"/>
              <a:t>Student and </a:t>
            </a:r>
            <a:r>
              <a:rPr lang="en-US" altLang="en-US" sz="1800" dirty="0" err="1" smtClean="0"/>
              <a:t>programme</a:t>
            </a:r>
            <a:r>
              <a:rPr lang="en-US" altLang="en-US" sz="1800" dirty="0" smtClean="0"/>
              <a:t> </a:t>
            </a:r>
            <a:r>
              <a:rPr lang="en-US" altLang="en-US" sz="1800" b="1" dirty="0" smtClean="0"/>
              <a:t>mobility</a:t>
            </a:r>
            <a:r>
              <a:rPr lang="en-US" altLang="en-US" sz="1800" dirty="0" smtClean="0"/>
              <a:t> mainly</a:t>
            </a:r>
          </a:p>
          <a:p>
            <a:pPr lvl="1"/>
            <a:r>
              <a:rPr lang="en-US" altLang="en-US" sz="1800" dirty="0" smtClean="0"/>
              <a:t>Its nature may change over time</a:t>
            </a:r>
          </a:p>
          <a:p>
            <a:endParaRPr lang="it-IT"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4</a:t>
            </a:fld>
            <a:endParaRPr lang="en-US"/>
          </a:p>
        </p:txBody>
      </p:sp>
    </p:spTree>
    <p:extLst>
      <p:ext uri="{BB962C8B-B14F-4D97-AF65-F5344CB8AC3E}">
        <p14:creationId xmlns:p14="http://schemas.microsoft.com/office/powerpoint/2010/main" val="2323356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4238" y="1208088"/>
            <a:ext cx="5045075" cy="3783012"/>
          </a:xfrm>
        </p:spPr>
      </p:sp>
      <p:sp>
        <p:nvSpPr>
          <p:cNvPr id="3" name="Notes Placeholder 2"/>
          <p:cNvSpPr>
            <a:spLocks noGrp="1"/>
          </p:cNvSpPr>
          <p:nvPr>
            <p:ph type="body" idx="1"/>
          </p:nvPr>
        </p:nvSpPr>
        <p:spPr/>
        <p:txBody>
          <a:bodyPr/>
          <a:lstStyle/>
          <a:p>
            <a:endParaRPr lang="it-IT" dirty="0"/>
          </a:p>
        </p:txBody>
      </p:sp>
      <p:sp>
        <p:nvSpPr>
          <p:cNvPr id="4" name="Footer Placeholder 3"/>
          <p:cNvSpPr>
            <a:spLocks noGrp="1"/>
          </p:cNvSpPr>
          <p:nvPr>
            <p:ph type="ftr" sz="quarter" idx="10"/>
          </p:nvPr>
        </p:nvSpPr>
        <p:spPr/>
        <p:txBody>
          <a:bodyPr/>
          <a:lstStyle/>
          <a:p>
            <a:pPr>
              <a:defRPr/>
            </a:pPr>
            <a:r>
              <a:rPr lang="it-IT" smtClean="0"/>
              <a:t>Università degli studi di Trieste – www.units.it </a:t>
            </a:r>
            <a:endParaRPr lang="it-IT" dirty="0"/>
          </a:p>
        </p:txBody>
      </p:sp>
      <p:sp>
        <p:nvSpPr>
          <p:cNvPr id="5" name="Slide Number Placeholder 4"/>
          <p:cNvSpPr>
            <a:spLocks noGrp="1"/>
          </p:cNvSpPr>
          <p:nvPr>
            <p:ph type="sldNum" sz="quarter" idx="11"/>
          </p:nvPr>
        </p:nvSpPr>
        <p:spPr/>
        <p:txBody>
          <a:bodyPr/>
          <a:lstStyle/>
          <a:p>
            <a:pPr>
              <a:defRPr/>
            </a:pPr>
            <a:fld id="{F6FEE645-F367-4292-A8D2-85CF5B8A8B99}" type="slidenum">
              <a:rPr lang="en-US" smtClean="0"/>
              <a:pPr>
                <a:defRPr/>
              </a:pPr>
              <a:t>5</a:t>
            </a:fld>
            <a:endParaRPr lang="en-US" dirty="0"/>
          </a:p>
        </p:txBody>
      </p:sp>
    </p:spTree>
    <p:extLst>
      <p:ext uri="{BB962C8B-B14F-4D97-AF65-F5344CB8AC3E}">
        <p14:creationId xmlns:p14="http://schemas.microsoft.com/office/powerpoint/2010/main" val="270458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4238" y="1208088"/>
            <a:ext cx="5045075" cy="3783012"/>
          </a:xfrm>
        </p:spPr>
      </p:sp>
      <p:sp>
        <p:nvSpPr>
          <p:cNvPr id="3" name="Notes Placeholder 2"/>
          <p:cNvSpPr>
            <a:spLocks noGrp="1"/>
          </p:cNvSpPr>
          <p:nvPr>
            <p:ph type="body" idx="1"/>
          </p:nvPr>
        </p:nvSpPr>
        <p:spPr/>
        <p:txBody>
          <a:bodyPr/>
          <a:lstStyle/>
          <a:p>
            <a:endParaRPr lang="it-IT" dirty="0"/>
          </a:p>
        </p:txBody>
      </p:sp>
      <p:sp>
        <p:nvSpPr>
          <p:cNvPr id="4" name="Footer Placeholder 3"/>
          <p:cNvSpPr>
            <a:spLocks noGrp="1"/>
          </p:cNvSpPr>
          <p:nvPr>
            <p:ph type="ftr" sz="quarter" idx="10"/>
          </p:nvPr>
        </p:nvSpPr>
        <p:spPr/>
        <p:txBody>
          <a:bodyPr/>
          <a:lstStyle/>
          <a:p>
            <a:pPr>
              <a:defRPr/>
            </a:pPr>
            <a:r>
              <a:rPr lang="it-IT" smtClean="0"/>
              <a:t>Università degli studi di Trieste – www.units.it </a:t>
            </a:r>
            <a:endParaRPr lang="it-IT" dirty="0"/>
          </a:p>
        </p:txBody>
      </p:sp>
      <p:sp>
        <p:nvSpPr>
          <p:cNvPr id="5" name="Slide Number Placeholder 4"/>
          <p:cNvSpPr>
            <a:spLocks noGrp="1"/>
          </p:cNvSpPr>
          <p:nvPr>
            <p:ph type="sldNum" sz="quarter" idx="11"/>
          </p:nvPr>
        </p:nvSpPr>
        <p:spPr/>
        <p:txBody>
          <a:bodyPr/>
          <a:lstStyle/>
          <a:p>
            <a:pPr>
              <a:defRPr/>
            </a:pPr>
            <a:fld id="{F6FEE645-F367-4292-A8D2-85CF5B8A8B99}" type="slidenum">
              <a:rPr lang="en-US" smtClean="0"/>
              <a:pPr>
                <a:defRPr/>
              </a:pPr>
              <a:t>6</a:t>
            </a:fld>
            <a:endParaRPr lang="en-US" dirty="0"/>
          </a:p>
        </p:txBody>
      </p:sp>
    </p:spTree>
    <p:extLst>
      <p:ext uri="{BB962C8B-B14F-4D97-AF65-F5344CB8AC3E}">
        <p14:creationId xmlns:p14="http://schemas.microsoft.com/office/powerpoint/2010/main" val="1403139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smtClean="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10</a:t>
            </a:fld>
            <a:endParaRPr lang="en-US"/>
          </a:p>
        </p:txBody>
      </p:sp>
    </p:spTree>
    <p:extLst>
      <p:ext uri="{BB962C8B-B14F-4D97-AF65-F5344CB8AC3E}">
        <p14:creationId xmlns:p14="http://schemas.microsoft.com/office/powerpoint/2010/main" val="2235498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12</a:t>
            </a:fld>
            <a:endParaRPr lang="en-US"/>
          </a:p>
        </p:txBody>
      </p:sp>
    </p:spTree>
    <p:extLst>
      <p:ext uri="{BB962C8B-B14F-4D97-AF65-F5344CB8AC3E}">
        <p14:creationId xmlns:p14="http://schemas.microsoft.com/office/powerpoint/2010/main" val="246775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Date Placeholder 3"/>
          <p:cNvSpPr>
            <a:spLocks noGrp="1"/>
          </p:cNvSpPr>
          <p:nvPr>
            <p:ph type="dt" idx="10"/>
          </p:nvPr>
        </p:nvSpPr>
        <p:spPr/>
        <p:txBody>
          <a:bodyPr/>
          <a:lstStyle/>
          <a:p>
            <a:pPr>
              <a:defRPr/>
            </a:pPr>
            <a:fld id="{8755C9F3-FDBA-401D-98B5-A0109CCF4F3E}" type="datetime1">
              <a:rPr lang="en-US" smtClean="0"/>
              <a:pPr>
                <a:defRPr/>
              </a:pPr>
              <a:t>8/29/2016</a:t>
            </a:fld>
            <a:endParaRPr lang="en-US"/>
          </a:p>
        </p:txBody>
      </p:sp>
      <p:sp>
        <p:nvSpPr>
          <p:cNvPr id="5" name="Footer Placeholder 4"/>
          <p:cNvSpPr>
            <a:spLocks noGrp="1"/>
          </p:cNvSpPr>
          <p:nvPr>
            <p:ph type="ftr" sz="quarter" idx="11"/>
          </p:nvPr>
        </p:nvSpPr>
        <p:spPr/>
        <p:txBody>
          <a:bodyPr/>
          <a:lstStyle/>
          <a:p>
            <a:pPr>
              <a:defRPr/>
            </a:pPr>
            <a:r>
              <a:rPr lang="en-US" smtClean="0"/>
              <a:t>Confidential</a:t>
            </a:r>
            <a:endParaRPr lang="en-US"/>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13</a:t>
            </a:fld>
            <a:endParaRPr lang="en-US"/>
          </a:p>
        </p:txBody>
      </p:sp>
    </p:spTree>
    <p:extLst>
      <p:ext uri="{BB962C8B-B14F-4D97-AF65-F5344CB8AC3E}">
        <p14:creationId xmlns:p14="http://schemas.microsoft.com/office/powerpoint/2010/main" val="1829375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4238" y="1208088"/>
            <a:ext cx="5045075" cy="3783012"/>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it-IT" dirty="0"/>
          </a:p>
          <a:p>
            <a:endParaRPr lang="en-US" dirty="0"/>
          </a:p>
        </p:txBody>
      </p:sp>
      <p:sp>
        <p:nvSpPr>
          <p:cNvPr id="5" name="Footer Placeholder 4"/>
          <p:cNvSpPr>
            <a:spLocks noGrp="1"/>
          </p:cNvSpPr>
          <p:nvPr>
            <p:ph type="ftr" sz="quarter" idx="11"/>
          </p:nvPr>
        </p:nvSpPr>
        <p:spPr/>
        <p:txBody>
          <a:bodyPr/>
          <a:lstStyle/>
          <a:p>
            <a:pPr>
              <a:defRPr/>
            </a:pPr>
            <a:r>
              <a:rPr lang="it-IT" smtClean="0"/>
              <a:t>Università degli studi di Trieste – www.units.it </a:t>
            </a:r>
            <a:endParaRPr lang="it-IT" dirty="0"/>
          </a:p>
        </p:txBody>
      </p:sp>
      <p:sp>
        <p:nvSpPr>
          <p:cNvPr id="6" name="Slide Number Placeholder 5"/>
          <p:cNvSpPr>
            <a:spLocks noGrp="1"/>
          </p:cNvSpPr>
          <p:nvPr>
            <p:ph type="sldNum" sz="quarter" idx="12"/>
          </p:nvPr>
        </p:nvSpPr>
        <p:spPr/>
        <p:txBody>
          <a:bodyPr/>
          <a:lstStyle/>
          <a:p>
            <a:pPr>
              <a:defRPr/>
            </a:pPr>
            <a:fld id="{F6FEE645-F367-4292-A8D2-85CF5B8A8B99}" type="slidenum">
              <a:rPr lang="en-US" smtClean="0"/>
              <a:pPr>
                <a:defRPr/>
              </a:pPr>
              <a:t>17</a:t>
            </a:fld>
            <a:endParaRPr lang="en-US" dirty="0"/>
          </a:p>
        </p:txBody>
      </p:sp>
    </p:spTree>
    <p:extLst>
      <p:ext uri="{BB962C8B-B14F-4D97-AF65-F5344CB8AC3E}">
        <p14:creationId xmlns:p14="http://schemas.microsoft.com/office/powerpoint/2010/main" val="6339951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units.it/" TargetMode="External"/><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www.units.it/" TargetMode="External"/><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7792199" cy="5922884"/>
          </a:xfrm>
          <a:prstGeom prst="rect">
            <a:avLst/>
          </a:prstGeom>
          <a:solidFill>
            <a:srgbClr val="00365C"/>
          </a:solidFill>
        </p:spPr>
      </p:pic>
      <p:sp>
        <p:nvSpPr>
          <p:cNvPr id="7" name="Line 19"/>
          <p:cNvSpPr>
            <a:spLocks noChangeShapeType="1"/>
          </p:cNvSpPr>
          <p:nvPr/>
        </p:nvSpPr>
        <p:spPr bwMode="auto">
          <a:xfrm>
            <a:off x="303213" y="609600"/>
            <a:ext cx="54737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8" name="Text Box 21"/>
          <p:cNvSpPr txBox="1">
            <a:spLocks noChangeArrowheads="1"/>
          </p:cNvSpPr>
          <p:nvPr/>
        </p:nvSpPr>
        <p:spPr bwMode="auto">
          <a:xfrm>
            <a:off x="241300" y="233363"/>
            <a:ext cx="31956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r>
              <a:rPr lang="it-IT" sz="1400" b="1" dirty="0" smtClean="0">
                <a:solidFill>
                  <a:schemeClr val="bg1"/>
                </a:solidFill>
                <a:latin typeface="MetaPlusBold" charset="0"/>
              </a:rPr>
              <a:t>Università degli Studi di Trieste</a:t>
            </a:r>
          </a:p>
          <a:p>
            <a:pPr>
              <a:defRPr/>
            </a:pPr>
            <a:endParaRPr lang="it-IT" sz="1400" b="1" dirty="0" smtClean="0">
              <a:solidFill>
                <a:schemeClr val="bg1"/>
              </a:solidFill>
              <a:latin typeface="MetaPlusBold" charset="0"/>
            </a:endParaRPr>
          </a:p>
        </p:txBody>
      </p:sp>
      <p:sp>
        <p:nvSpPr>
          <p:cNvPr id="2" name="Titolo 1"/>
          <p:cNvSpPr>
            <a:spLocks noGrp="1"/>
          </p:cNvSpPr>
          <p:nvPr>
            <p:ph type="ctrTitle"/>
          </p:nvPr>
        </p:nvSpPr>
        <p:spPr>
          <a:xfrm>
            <a:off x="1371600" y="1466851"/>
            <a:ext cx="4974299" cy="2133600"/>
          </a:xfrm>
        </p:spPr>
        <p:txBody>
          <a:bodyPr/>
          <a:lstStyle>
            <a:lvl1pPr>
              <a:defRPr b="1">
                <a:solidFill>
                  <a:schemeClr val="bg1"/>
                </a:solidFill>
              </a:defRPr>
            </a:lvl1pPr>
          </a:lstStyle>
          <a:p>
            <a:r>
              <a:rPr lang="en-US" dirty="0" smtClean="0"/>
              <a:t>Click to edit Master title style</a:t>
            </a:r>
            <a:endParaRPr lang="it-IT" dirty="0"/>
          </a:p>
        </p:txBody>
      </p:sp>
      <p:sp>
        <p:nvSpPr>
          <p:cNvPr id="3" name="Sottotitolo 2"/>
          <p:cNvSpPr>
            <a:spLocks noGrp="1"/>
          </p:cNvSpPr>
          <p:nvPr>
            <p:ph type="subTitle" idx="1"/>
          </p:nvPr>
        </p:nvSpPr>
        <p:spPr>
          <a:xfrm>
            <a:off x="773774" y="3895724"/>
            <a:ext cx="6515101" cy="1743075"/>
          </a:xfrm>
        </p:spPr>
        <p:txBody>
          <a:bodyPr/>
          <a:lstStyle>
            <a:lvl1pPr marL="0" indent="0" algn="ctr">
              <a:buNone/>
              <a:defRPr sz="2400" b="1">
                <a:solidFill>
                  <a:schemeClr val="bg1"/>
                </a:solidFill>
                <a:latin typeface="MetaPlusBold"/>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t-IT" dirty="0"/>
          </a:p>
        </p:txBody>
      </p:sp>
      <p:pic>
        <p:nvPicPr>
          <p:cNvPr id="17" name="Picture 2" descr="Università� degli Studi di Trieste">
            <a:hlinkClick r:id="rId3"/>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5137608" y="6004407"/>
            <a:ext cx="3963530" cy="86311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772400" y="-1"/>
            <a:ext cx="1371600" cy="5922885"/>
          </a:xfrm>
          <a:prstGeom prst="rect">
            <a:avLst/>
          </a:prstGeom>
        </p:spPr>
      </p:pic>
      <p:sp>
        <p:nvSpPr>
          <p:cNvPr id="12" name="TextBox 11"/>
          <p:cNvSpPr txBox="1"/>
          <p:nvPr userDrawn="1"/>
        </p:nvSpPr>
        <p:spPr>
          <a:xfrm>
            <a:off x="838200" y="1466851"/>
            <a:ext cx="533400" cy="1323439"/>
          </a:xfrm>
          <a:prstGeom prst="rect">
            <a:avLst/>
          </a:prstGeom>
          <a:noFill/>
        </p:spPr>
        <p:txBody>
          <a:bodyPr wrap="square" rtlCol="0">
            <a:spAutoFit/>
          </a:bodyPr>
          <a:lstStyle/>
          <a:p>
            <a:r>
              <a:rPr lang="it-IT" sz="8000" dirty="0" smtClean="0">
                <a:solidFill>
                  <a:schemeClr val="bg1"/>
                </a:solidFill>
                <a:latin typeface="Arial" panose="020B0604020202020204" pitchFamily="34" charset="0"/>
                <a:cs typeface="Arial" panose="020B0604020202020204" pitchFamily="34" charset="0"/>
              </a:rPr>
              <a:t>“ </a:t>
            </a:r>
            <a:endParaRPr lang="en-US" sz="4000" dirty="0">
              <a:solidFill>
                <a:schemeClr val="bg1"/>
              </a:solidFill>
              <a:latin typeface="Arial" panose="020B0604020202020204" pitchFamily="34" charset="0"/>
              <a:cs typeface="Arial" panose="020B0604020202020204" pitchFamily="34" charset="0"/>
            </a:endParaRPr>
          </a:p>
        </p:txBody>
      </p:sp>
      <p:sp>
        <p:nvSpPr>
          <p:cNvPr id="16" name="TextBox 15"/>
          <p:cNvSpPr txBox="1"/>
          <p:nvPr userDrawn="1"/>
        </p:nvSpPr>
        <p:spPr>
          <a:xfrm>
            <a:off x="6414138" y="3086368"/>
            <a:ext cx="533400" cy="1323439"/>
          </a:xfrm>
          <a:prstGeom prst="rect">
            <a:avLst/>
          </a:prstGeom>
          <a:noFill/>
        </p:spPr>
        <p:txBody>
          <a:bodyPr wrap="square" rtlCol="0">
            <a:spAutoFit/>
          </a:bodyPr>
          <a:lstStyle/>
          <a:p>
            <a:r>
              <a:rPr lang="it-IT" sz="8000" dirty="0" smtClean="0">
                <a:solidFill>
                  <a:schemeClr val="bg1"/>
                </a:solidFill>
                <a:latin typeface="Arial" panose="020B0604020202020204" pitchFamily="34" charset="0"/>
                <a:cs typeface="Arial" panose="020B0604020202020204" pitchFamily="34" charset="0"/>
              </a:rPr>
              <a:t>” </a:t>
            </a:r>
            <a:endParaRPr lang="en-US" sz="4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19347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0"/>
          </p:nvPr>
        </p:nvSpPr>
        <p:spPr>
          <a:xfrm>
            <a:off x="533400" y="1598612"/>
            <a:ext cx="8153400" cy="4524376"/>
          </a:xfrm>
        </p:spPr>
        <p:txBody>
          <a:bodyPr/>
          <a:lstStyle>
            <a:lvl1pPr marL="268288" indent="-268288">
              <a:spcBef>
                <a:spcPts val="457"/>
              </a:spcBef>
              <a:defRPr/>
            </a:lvl1pPr>
            <a:lvl2pPr marL="628650" indent="-219075">
              <a:spcBef>
                <a:spcPts val="457"/>
              </a:spcBef>
              <a:defRPr/>
            </a:lvl2pPr>
            <a:lvl3pPr marL="870875" indent="-219433">
              <a:spcBef>
                <a:spcPts val="457"/>
              </a:spcBef>
              <a:defRPr/>
            </a:lvl3pPr>
            <a:lvl4pPr marL="1309740" indent="-222862">
              <a:spcBef>
                <a:spcPts val="457"/>
              </a:spcBef>
              <a:defRPr/>
            </a:lvl4pPr>
            <a:lvl5pPr marL="1957753" indent="-216004">
              <a:spcBef>
                <a:spcPts val="457"/>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41425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8" name="Text Placeholder 7"/>
          <p:cNvSpPr>
            <a:spLocks noGrp="1"/>
          </p:cNvSpPr>
          <p:nvPr>
            <p:ph type="body" sz="quarter" idx="13"/>
          </p:nvPr>
        </p:nvSpPr>
        <p:spPr>
          <a:xfrm>
            <a:off x="422031" y="1508400"/>
            <a:ext cx="8301046" cy="459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dirty="0"/>
          </a:p>
        </p:txBody>
      </p:sp>
      <p:sp>
        <p:nvSpPr>
          <p:cNvPr id="7" name="Slide Number Placeholder 5" hidden="1"/>
          <p:cNvSpPr txBox="1">
            <a:spLocks/>
          </p:cNvSpPr>
          <p:nvPr userDrawn="1"/>
        </p:nvSpPr>
        <p:spPr>
          <a:xfrm>
            <a:off x="8687631" y="6826800"/>
            <a:ext cx="176123" cy="133200"/>
          </a:xfrm>
          <a:prstGeom prst="flowChartProcess">
            <a:avLst/>
          </a:prstGeom>
        </p:spPr>
        <p:txBody>
          <a:bodyPr vert="horz" wrap="none" lIns="0" tIns="0" rIns="0" bIns="0" rtlCol="0" anchor="t" anchorCtr="0"/>
          <a:lstStyle/>
          <a:p>
            <a:pPr algn="r" fontAlgn="auto">
              <a:spcBef>
                <a:spcPts val="0"/>
              </a:spcBef>
              <a:spcAft>
                <a:spcPts val="0"/>
              </a:spcAft>
              <a:defRPr/>
            </a:pPr>
            <a:r>
              <a:rPr lang="it-IT" sz="857" smtClean="0">
                <a:solidFill>
                  <a:srgbClr val="F8F8F8"/>
                </a:solidFill>
                <a:latin typeface="Henderson BCG Sans"/>
              </a:rPr>
              <a:t>‹#›</a:t>
            </a:r>
          </a:p>
          <a:p>
            <a:pPr algn="r" fontAlgn="auto">
              <a:spcBef>
                <a:spcPts val="0"/>
              </a:spcBef>
              <a:spcAft>
                <a:spcPts val="0"/>
              </a:spcAft>
              <a:defRPr/>
            </a:pPr>
            <a:endParaRPr lang="it-IT" sz="857" dirty="0">
              <a:solidFill>
                <a:srgbClr val="F8F8F8"/>
              </a:solidFill>
              <a:latin typeface="Henderson BCG Sans"/>
            </a:endParaRPr>
          </a:p>
        </p:txBody>
      </p:sp>
    </p:spTree>
    <p:extLst>
      <p:ext uri="{BB962C8B-B14F-4D97-AF65-F5344CB8AC3E}">
        <p14:creationId xmlns:p14="http://schemas.microsoft.com/office/powerpoint/2010/main" val="3913157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it-IT" dirty="0"/>
          </a:p>
        </p:txBody>
      </p:sp>
      <p:sp>
        <p:nvSpPr>
          <p:cNvPr id="6" name="Segnaposto contenuto 2"/>
          <p:cNvSpPr>
            <a:spLocks noGrp="1"/>
          </p:cNvSpPr>
          <p:nvPr>
            <p:ph idx="1"/>
          </p:nvPr>
        </p:nvSpPr>
        <p:spPr>
          <a:xfrm>
            <a:off x="685800" y="1162050"/>
            <a:ext cx="7772400" cy="503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dirty="0"/>
          </a:p>
        </p:txBody>
      </p:sp>
    </p:spTree>
    <p:extLst>
      <p:ext uri="{BB962C8B-B14F-4D97-AF65-F5344CB8AC3E}">
        <p14:creationId xmlns:p14="http://schemas.microsoft.com/office/powerpoint/2010/main" val="399313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52401" y="32084"/>
            <a:ext cx="6248400" cy="1141413"/>
          </a:xfrm>
        </p:spPr>
        <p:txBody>
          <a:bodyPr/>
          <a:lstStyle/>
          <a:p>
            <a:r>
              <a:rPr lang="en-US" smtClean="0"/>
              <a:t>Click to edit Master title style</a:t>
            </a:r>
            <a:endParaRPr lang="it-IT"/>
          </a:p>
        </p:txBody>
      </p:sp>
      <p:sp>
        <p:nvSpPr>
          <p:cNvPr id="3" name="Text Placeholder 2"/>
          <p:cNvSpPr>
            <a:spLocks noGrp="1"/>
          </p:cNvSpPr>
          <p:nvPr>
            <p:ph type="body" sz="half" idx="1"/>
          </p:nvPr>
        </p:nvSpPr>
        <p:spPr>
          <a:xfrm>
            <a:off x="685800" y="1981200"/>
            <a:ext cx="3808413" cy="4113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lipArt Placeholder 3"/>
          <p:cNvSpPr>
            <a:spLocks noGrp="1"/>
          </p:cNvSpPr>
          <p:nvPr>
            <p:ph type="clipArt" sz="half" idx="2"/>
          </p:nvPr>
        </p:nvSpPr>
        <p:spPr>
          <a:xfrm>
            <a:off x="4646613" y="1981200"/>
            <a:ext cx="3810000" cy="4113213"/>
          </a:xfrm>
        </p:spPr>
        <p:txBody>
          <a:bodyPr/>
          <a:lstStyle/>
          <a:p>
            <a:endParaRPr lang="it-IT"/>
          </a:p>
        </p:txBody>
      </p:sp>
    </p:spTree>
    <p:extLst>
      <p:ext uri="{BB962C8B-B14F-4D97-AF65-F5344CB8AC3E}">
        <p14:creationId xmlns:p14="http://schemas.microsoft.com/office/powerpoint/2010/main" val="3433582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32084" y="237361"/>
            <a:ext cx="6292516" cy="829439"/>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571472" y="1643050"/>
            <a:ext cx="381000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800600" y="1643082"/>
            <a:ext cx="3810000" cy="2209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800600" y="4005282"/>
            <a:ext cx="3810000" cy="2209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361824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clipArtAndTx" preserve="1">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16042" y="0"/>
            <a:ext cx="6308558" cy="990600"/>
          </a:xfrm>
        </p:spPr>
        <p:txBody>
          <a:bodyPr/>
          <a:lstStyle/>
          <a:p>
            <a:r>
              <a:rPr lang="it-IT" smtClean="0"/>
              <a:t>Fare clic per modificare lo stile del titolo</a:t>
            </a:r>
            <a:endParaRPr lang="it-IT"/>
          </a:p>
        </p:txBody>
      </p:sp>
      <p:sp>
        <p:nvSpPr>
          <p:cNvPr id="3" name="Segnaposto ClipArt 2"/>
          <p:cNvSpPr>
            <a:spLocks noGrp="1"/>
          </p:cNvSpPr>
          <p:nvPr>
            <p:ph type="clipArt" sz="half" idx="1"/>
          </p:nvPr>
        </p:nvSpPr>
        <p:spPr>
          <a:xfrm>
            <a:off x="468313" y="1628775"/>
            <a:ext cx="4038600" cy="4525963"/>
          </a:xfrm>
        </p:spPr>
        <p:txBody>
          <a:bodyPr/>
          <a:lstStyle/>
          <a:p>
            <a:endParaRPr lang="it-IT"/>
          </a:p>
        </p:txBody>
      </p:sp>
      <p:sp>
        <p:nvSpPr>
          <p:cNvPr id="4" name="Segnaposto testo 3"/>
          <p:cNvSpPr>
            <a:spLocks noGrp="1"/>
          </p:cNvSpPr>
          <p:nvPr>
            <p:ph type="body" sz="half" idx="2"/>
          </p:nvPr>
        </p:nvSpPr>
        <p:spPr>
          <a:xfrm>
            <a:off x="4659313" y="1628775"/>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4081234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a:lstStyle>
            <a:lvl1pPr>
              <a:defRPr/>
            </a:lvl1pPr>
          </a:lstStyle>
          <a:p>
            <a:endParaRPr lang="it-IT"/>
          </a:p>
        </p:txBody>
      </p:sp>
      <p:sp>
        <p:nvSpPr>
          <p:cNvPr id="3" name="Footer Placeholder 2"/>
          <p:cNvSpPr>
            <a:spLocks noGrp="1"/>
          </p:cNvSpPr>
          <p:nvPr>
            <p:ph type="ftr" sz="quarter" idx="11"/>
          </p:nvPr>
        </p:nvSpPr>
        <p:spPr>
          <a:xfrm>
            <a:off x="3124200" y="6248400"/>
            <a:ext cx="2895600" cy="457200"/>
          </a:xfrm>
          <a:prstGeom prst="rect">
            <a:avLst/>
          </a:prstGeom>
        </p:spPr>
        <p:txBody>
          <a:bodyPr/>
          <a:lstStyle>
            <a:lvl1pPr>
              <a:defRPr/>
            </a:lvl1pPr>
          </a:lstStyle>
          <a:p>
            <a:endParaRPr lang="it-IT"/>
          </a:p>
        </p:txBody>
      </p:sp>
      <p:sp>
        <p:nvSpPr>
          <p:cNvPr id="4" name="Slide Number Placeholder 3"/>
          <p:cNvSpPr>
            <a:spLocks noGrp="1"/>
          </p:cNvSpPr>
          <p:nvPr>
            <p:ph type="sldNum" sz="quarter" idx="12"/>
          </p:nvPr>
        </p:nvSpPr>
        <p:spPr>
          <a:xfrm>
            <a:off x="6553200" y="6248400"/>
            <a:ext cx="1905000" cy="457200"/>
          </a:xfrm>
          <a:prstGeom prst="rect">
            <a:avLst/>
          </a:prstGeom>
        </p:spPr>
        <p:txBody>
          <a:bodyPr/>
          <a:lstStyle>
            <a:lvl1pPr>
              <a:defRPr/>
            </a:lvl1pPr>
          </a:lstStyle>
          <a:p>
            <a:fld id="{77C99622-D3DC-4E34-9423-478700BEB479}" type="slidenum">
              <a:rPr lang="it-IT"/>
              <a:pPr/>
              <a:t>‹#›</a:t>
            </a:fld>
            <a:endParaRPr lang="it-IT"/>
          </a:p>
        </p:txBody>
      </p:sp>
    </p:spTree>
    <p:extLst>
      <p:ext uri="{BB962C8B-B14F-4D97-AF65-F5344CB8AC3E}">
        <p14:creationId xmlns:p14="http://schemas.microsoft.com/office/powerpoint/2010/main" val="1579011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386685347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89591015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Diapositiva titolo">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7792199" cy="5922884"/>
          </a:xfrm>
          <a:prstGeom prst="rect">
            <a:avLst/>
          </a:prstGeom>
          <a:solidFill>
            <a:srgbClr val="00365C"/>
          </a:solidFill>
        </p:spPr>
      </p:pic>
      <p:sp>
        <p:nvSpPr>
          <p:cNvPr id="7" name="Line 19"/>
          <p:cNvSpPr>
            <a:spLocks noChangeShapeType="1"/>
          </p:cNvSpPr>
          <p:nvPr/>
        </p:nvSpPr>
        <p:spPr bwMode="auto">
          <a:xfrm flipV="1">
            <a:off x="1219200" y="753134"/>
            <a:ext cx="6248400" cy="8866"/>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 name="Titolo 1"/>
          <p:cNvSpPr>
            <a:spLocks noGrp="1"/>
          </p:cNvSpPr>
          <p:nvPr>
            <p:ph type="ctrTitle"/>
          </p:nvPr>
        </p:nvSpPr>
        <p:spPr>
          <a:xfrm>
            <a:off x="1219200" y="143534"/>
            <a:ext cx="6248400" cy="609600"/>
          </a:xfrm>
        </p:spPr>
        <p:txBody>
          <a:bodyPr/>
          <a:lstStyle>
            <a:lvl1pPr>
              <a:defRPr b="1">
                <a:solidFill>
                  <a:schemeClr val="bg1"/>
                </a:solidFill>
              </a:defRPr>
            </a:lvl1pPr>
          </a:lstStyle>
          <a:p>
            <a:r>
              <a:rPr lang="en-US" dirty="0" smtClean="0"/>
              <a:t>Click to edit Master title style</a:t>
            </a:r>
            <a:endParaRPr lang="it-IT" dirty="0"/>
          </a:p>
        </p:txBody>
      </p:sp>
      <p:sp>
        <p:nvSpPr>
          <p:cNvPr id="15" name="Text Box 39"/>
          <p:cNvSpPr txBox="1">
            <a:spLocks noChangeArrowheads="1"/>
          </p:cNvSpPr>
          <p:nvPr userDrawn="1"/>
        </p:nvSpPr>
        <p:spPr bwMode="auto">
          <a:xfrm>
            <a:off x="37002" y="6236550"/>
            <a:ext cx="5270288" cy="353943"/>
          </a:xfrm>
          <a:prstGeom prst="rect">
            <a:avLst/>
          </a:prstGeom>
          <a:noFill/>
          <a:ln w="9525">
            <a:noFill/>
            <a:miter lim="800000"/>
            <a:headEnd/>
            <a:tailEnd/>
          </a:ln>
        </p:spPr>
        <p:txBody>
          <a:bodyPr wrap="square">
            <a:spAutoFit/>
          </a:bodyPr>
          <a:lstStyle/>
          <a:p>
            <a:pPr>
              <a:lnSpc>
                <a:spcPct val="85000"/>
              </a:lnSpc>
              <a:defRPr/>
            </a:pPr>
            <a:r>
              <a:rPr lang="it-IT" sz="2000" b="1" dirty="0" smtClean="0">
                <a:latin typeface="MetaPlusBold" charset="0"/>
              </a:rPr>
              <a:t>Rettorato</a:t>
            </a:r>
            <a:endParaRPr lang="it-IT" sz="2000" b="1" dirty="0">
              <a:latin typeface="MetaPlusBold" charset="0"/>
            </a:endParaRPr>
          </a:p>
        </p:txBody>
      </p:sp>
      <p:pic>
        <p:nvPicPr>
          <p:cNvPr id="17" name="Picture 2" descr="Università� degli Studi di Trieste">
            <a:hlinkClick r:id="rId3"/>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5137608" y="6004407"/>
            <a:ext cx="3963530" cy="86311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772400" y="-1"/>
            <a:ext cx="1371600" cy="5922885"/>
          </a:xfrm>
          <a:prstGeom prst="rect">
            <a:avLst/>
          </a:prstGeom>
        </p:spPr>
      </p:pic>
      <p:sp>
        <p:nvSpPr>
          <p:cNvPr id="12" name="TextBox 11"/>
          <p:cNvSpPr txBox="1"/>
          <p:nvPr userDrawn="1"/>
        </p:nvSpPr>
        <p:spPr>
          <a:xfrm>
            <a:off x="228600" y="533400"/>
            <a:ext cx="533400" cy="1323439"/>
          </a:xfrm>
          <a:prstGeom prst="rect">
            <a:avLst/>
          </a:prstGeom>
          <a:noFill/>
        </p:spPr>
        <p:txBody>
          <a:bodyPr wrap="square" rtlCol="0">
            <a:spAutoFit/>
          </a:bodyPr>
          <a:lstStyle/>
          <a:p>
            <a:r>
              <a:rPr lang="it-IT" sz="8000" dirty="0" smtClean="0">
                <a:solidFill>
                  <a:schemeClr val="bg1"/>
                </a:solidFill>
                <a:latin typeface="Arial" panose="020B0604020202020204" pitchFamily="34" charset="0"/>
                <a:cs typeface="Arial" panose="020B0604020202020204" pitchFamily="34" charset="0"/>
              </a:rPr>
              <a:t>“ </a:t>
            </a:r>
            <a:endParaRPr lang="en-US" sz="4000" dirty="0">
              <a:solidFill>
                <a:schemeClr val="bg1"/>
              </a:solidFill>
              <a:latin typeface="Arial" panose="020B0604020202020204" pitchFamily="34" charset="0"/>
              <a:cs typeface="Arial" panose="020B0604020202020204" pitchFamily="34" charset="0"/>
            </a:endParaRPr>
          </a:p>
        </p:txBody>
      </p:sp>
      <p:sp>
        <p:nvSpPr>
          <p:cNvPr id="16" name="TextBox 15"/>
          <p:cNvSpPr txBox="1"/>
          <p:nvPr userDrawn="1"/>
        </p:nvSpPr>
        <p:spPr>
          <a:xfrm>
            <a:off x="7799818" y="5270808"/>
            <a:ext cx="533400" cy="1323439"/>
          </a:xfrm>
          <a:prstGeom prst="rect">
            <a:avLst/>
          </a:prstGeom>
          <a:noFill/>
        </p:spPr>
        <p:txBody>
          <a:bodyPr wrap="square" rtlCol="0">
            <a:spAutoFit/>
          </a:bodyPr>
          <a:lstStyle/>
          <a:p>
            <a:r>
              <a:rPr lang="it-IT" sz="8000" dirty="0" smtClean="0">
                <a:solidFill>
                  <a:schemeClr val="bg1"/>
                </a:solidFill>
                <a:latin typeface="Arial" panose="020B0604020202020204" pitchFamily="34" charset="0"/>
                <a:cs typeface="Arial" panose="020B0604020202020204" pitchFamily="34" charset="0"/>
              </a:rPr>
              <a:t>” </a:t>
            </a:r>
            <a:endParaRPr lang="en-US" sz="4000" dirty="0">
              <a:solidFill>
                <a:schemeClr val="bg1"/>
              </a:solidFill>
              <a:latin typeface="Arial" panose="020B0604020202020204" pitchFamily="34" charset="0"/>
              <a:cs typeface="Arial" panose="020B0604020202020204" pitchFamily="34" charset="0"/>
            </a:endParaRPr>
          </a:p>
        </p:txBody>
      </p:sp>
      <p:sp>
        <p:nvSpPr>
          <p:cNvPr id="13" name="Content Placeholder 2"/>
          <p:cNvSpPr>
            <a:spLocks noGrp="1"/>
          </p:cNvSpPr>
          <p:nvPr>
            <p:ph idx="1"/>
          </p:nvPr>
        </p:nvSpPr>
        <p:spPr>
          <a:xfrm>
            <a:off x="695699" y="994144"/>
            <a:ext cx="7104119" cy="479705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marL="3657600" indent="0">
              <a:buNone/>
              <a:defRPr>
                <a:solidFill>
                  <a:schemeClr val="bg1"/>
                </a:solidFill>
              </a:defRPr>
            </a:lvl9pPr>
          </a:lstStyle>
          <a:p>
            <a:pPr lvl="0"/>
            <a:endParaRPr lang="it-IT" dirty="0"/>
          </a:p>
        </p:txBody>
      </p:sp>
    </p:spTree>
    <p:extLst>
      <p:ext uri="{BB962C8B-B14F-4D97-AF65-F5344CB8AC3E}">
        <p14:creationId xmlns:p14="http://schemas.microsoft.com/office/powerpoint/2010/main" val="42126906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units.it/"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7013" y="254000"/>
            <a:ext cx="61722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it-IT" smtClean="0"/>
          </a:p>
        </p:txBody>
      </p:sp>
      <p:sp>
        <p:nvSpPr>
          <p:cNvPr id="1027" name="Rectangle 3"/>
          <p:cNvSpPr>
            <a:spLocks noGrp="1" noChangeArrowheads="1"/>
          </p:cNvSpPr>
          <p:nvPr>
            <p:ph type="body" idx="1"/>
          </p:nvPr>
        </p:nvSpPr>
        <p:spPr bwMode="auto">
          <a:xfrm>
            <a:off x="685800" y="1162050"/>
            <a:ext cx="7772400"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smtClean="0"/>
          </a:p>
        </p:txBody>
      </p:sp>
      <p:sp>
        <p:nvSpPr>
          <p:cNvPr id="70" name="Rectangle 73"/>
          <p:cNvSpPr>
            <a:spLocks noChangeArrowheads="1"/>
          </p:cNvSpPr>
          <p:nvPr userDrawn="1"/>
        </p:nvSpPr>
        <p:spPr bwMode="auto">
          <a:xfrm>
            <a:off x="6635150" y="6551719"/>
            <a:ext cx="2379642" cy="250068"/>
          </a:xfrm>
          <a:prstGeom prst="rect">
            <a:avLst/>
          </a:prstGeom>
          <a:noFill/>
          <a:ln w="9525">
            <a:noFill/>
            <a:miter lim="800000"/>
            <a:headEnd type="none" w="sm" len="sm"/>
            <a:tailEnd type="none" w="sm" len="sm"/>
          </a:ln>
          <a:effectLst/>
        </p:spPr>
        <p:txBody>
          <a:bodyPr wrap="square" lIns="93662" tIns="47625" rIns="93662" bIns="47625">
            <a:spAutoFit/>
          </a:bodyPr>
          <a:lstStyle/>
          <a:p>
            <a:pPr defTabSz="949325" eaLnBrk="0" hangingPunct="0">
              <a:spcBef>
                <a:spcPct val="30000"/>
              </a:spcBef>
              <a:defRPr/>
            </a:pPr>
            <a:r>
              <a:rPr lang="en-US" sz="1000" dirty="0" err="1" smtClean="0"/>
              <a:t>Veli</a:t>
            </a:r>
            <a:r>
              <a:rPr lang="en-US" sz="1000" dirty="0" smtClean="0"/>
              <a:t> </a:t>
            </a:r>
            <a:r>
              <a:rPr lang="en-US" sz="1000" dirty="0" err="1" smtClean="0"/>
              <a:t>Losinj</a:t>
            </a:r>
            <a:r>
              <a:rPr lang="en-US" sz="1000" dirty="0" smtClean="0">
                <a:latin typeface="MetaPlusBold"/>
              </a:rPr>
              <a:t>, </a:t>
            </a:r>
            <a:fld id="{2EE542FE-6289-441B-8FC0-653A98D8B0FF}" type="datetime4">
              <a:rPr lang="it-IT" sz="1000" noProof="0" smtClean="0">
                <a:latin typeface="MetaPlusBold"/>
              </a:rPr>
              <a:t>29 agosto 2016</a:t>
            </a:fld>
            <a:r>
              <a:rPr lang="en-GB" sz="1000" dirty="0" smtClean="0">
                <a:latin typeface="MetaPlusBold"/>
              </a:rPr>
              <a:t> </a:t>
            </a:r>
            <a:r>
              <a:rPr lang="en-US" sz="1000" dirty="0" smtClean="0">
                <a:latin typeface="MetaPlusBold"/>
              </a:rPr>
              <a:t>-  </a:t>
            </a:r>
            <a:fld id="{32DF8D24-7688-4476-B1E8-036C5E555FFB}" type="slidenum">
              <a:rPr lang="en-US" sz="1000" smtClean="0">
                <a:latin typeface="MetaPlusBold"/>
              </a:rPr>
              <a:t>‹#›</a:t>
            </a:fld>
            <a:endParaRPr lang="en-US" sz="1000" dirty="0">
              <a:latin typeface="MetaPlusBold"/>
            </a:endParaRPr>
          </a:p>
        </p:txBody>
      </p:sp>
      <p:pic>
        <p:nvPicPr>
          <p:cNvPr id="11" name="Picture 2" descr="Università� degli Studi di Trieste">
            <a:hlinkClick r:id="rId13"/>
          </p:cNvPr>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6433111" y="162143"/>
            <a:ext cx="2687697" cy="58528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userDrawn="1"/>
        </p:nvSpPr>
        <p:spPr bwMode="auto">
          <a:xfrm>
            <a:off x="0" y="0"/>
            <a:ext cx="6399213" cy="1162050"/>
          </a:xfrm>
          <a:prstGeom prst="rect">
            <a:avLst/>
          </a:prstGeom>
          <a:solidFill>
            <a:srgbClr val="3B3E5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3" name="Rectangle 2"/>
          <p:cNvSpPr/>
          <p:nvPr userDrawn="1"/>
        </p:nvSpPr>
        <p:spPr>
          <a:xfrm>
            <a:off x="0" y="6547871"/>
            <a:ext cx="3079689" cy="253916"/>
          </a:xfrm>
          <a:prstGeom prst="rect">
            <a:avLst/>
          </a:prstGeom>
        </p:spPr>
        <p:txBody>
          <a:bodyPr wrap="none">
            <a:spAutoFit/>
          </a:bodyPr>
          <a:lstStyle/>
          <a:p>
            <a:pPr defTabSz="949325" eaLnBrk="0" hangingPunct="0">
              <a:spcBef>
                <a:spcPct val="30000"/>
              </a:spcBef>
              <a:defRPr/>
            </a:pPr>
            <a:r>
              <a:rPr lang="en-US" sz="1050" dirty="0" smtClean="0">
                <a:latin typeface="MetaPlusBold"/>
              </a:rPr>
              <a:t>INTERNATIONAL CONFERENCE ON SESAME</a:t>
            </a:r>
            <a:endParaRPr lang="en-US" sz="1050" dirty="0">
              <a:latin typeface="MetaPlusBold"/>
            </a:endParaRPr>
          </a:p>
        </p:txBody>
      </p:sp>
    </p:spTree>
    <p:extLst>
      <p:ext uri="{BB962C8B-B14F-4D97-AF65-F5344CB8AC3E}">
        <p14:creationId xmlns:p14="http://schemas.microsoft.com/office/powerpoint/2010/main" val="352084542"/>
      </p:ext>
    </p:extLst>
  </p:cSld>
  <p:clrMap bg1="lt1" tx1="dk1" bg2="lt2" tx2="dk2" accent1="accent1" accent2="accent2" accent3="accent3" accent4="accent4" accent5="accent5" accent6="accent6" hlink="hlink" folHlink="folHlink"/>
  <p:sldLayoutIdLst>
    <p:sldLayoutId id="2147483704"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2" r:id="rId11"/>
  </p:sldLayoutIdLst>
  <p:timing>
    <p:tnLst>
      <p:par>
        <p:cTn id="1" dur="indefinite" restart="never" nodeType="tmRoot"/>
      </p:par>
    </p:tnLst>
  </p:timing>
  <p:txStyles>
    <p:titleStyle>
      <a:lvl1pPr algn="ctr" rtl="0" eaLnBrk="1" fontAlgn="base" hangingPunct="1">
        <a:spcBef>
          <a:spcPct val="0"/>
        </a:spcBef>
        <a:spcAft>
          <a:spcPct val="0"/>
        </a:spcAft>
        <a:defRPr sz="2800" b="1">
          <a:solidFill>
            <a:schemeClr val="bg1"/>
          </a:solidFill>
          <a:latin typeface="MetaPlusBold"/>
          <a:ea typeface="+mj-ea"/>
          <a:cs typeface="+mj-cs"/>
        </a:defRPr>
      </a:lvl1pPr>
      <a:lvl2pPr algn="ctr" rtl="0" eaLnBrk="1" fontAlgn="base" hangingPunct="1">
        <a:spcBef>
          <a:spcPct val="0"/>
        </a:spcBef>
        <a:spcAft>
          <a:spcPct val="0"/>
        </a:spcAft>
        <a:defRPr sz="2800" b="1">
          <a:solidFill>
            <a:schemeClr val="bg1"/>
          </a:solidFill>
          <a:latin typeface="MetaPlusBold" charset="0"/>
        </a:defRPr>
      </a:lvl2pPr>
      <a:lvl3pPr algn="ctr" rtl="0" eaLnBrk="1" fontAlgn="base" hangingPunct="1">
        <a:spcBef>
          <a:spcPct val="0"/>
        </a:spcBef>
        <a:spcAft>
          <a:spcPct val="0"/>
        </a:spcAft>
        <a:defRPr sz="2800" b="1">
          <a:solidFill>
            <a:schemeClr val="bg1"/>
          </a:solidFill>
          <a:latin typeface="MetaPlusBold" charset="0"/>
        </a:defRPr>
      </a:lvl3pPr>
      <a:lvl4pPr algn="ctr" rtl="0" eaLnBrk="1" fontAlgn="base" hangingPunct="1">
        <a:spcBef>
          <a:spcPct val="0"/>
        </a:spcBef>
        <a:spcAft>
          <a:spcPct val="0"/>
        </a:spcAft>
        <a:defRPr sz="2800" b="1">
          <a:solidFill>
            <a:schemeClr val="bg1"/>
          </a:solidFill>
          <a:latin typeface="MetaPlusBold" charset="0"/>
        </a:defRPr>
      </a:lvl4pPr>
      <a:lvl5pPr algn="ctr" rtl="0" eaLnBrk="1" fontAlgn="base" hangingPunct="1">
        <a:spcBef>
          <a:spcPct val="0"/>
        </a:spcBef>
        <a:spcAft>
          <a:spcPct val="0"/>
        </a:spcAft>
        <a:defRPr sz="2800" b="1">
          <a:solidFill>
            <a:schemeClr val="bg1"/>
          </a:solidFill>
          <a:latin typeface="MetaPlusBold"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p:titleStyle>
    <p:bodyStyle>
      <a:lvl1pPr marL="342900" indent="-342900" algn="l" rtl="0" eaLnBrk="1" fontAlgn="base" hangingPunct="1">
        <a:spcBef>
          <a:spcPct val="20000"/>
        </a:spcBef>
        <a:spcAft>
          <a:spcPct val="0"/>
        </a:spcAft>
        <a:buChar char="•"/>
        <a:defRPr sz="2400">
          <a:solidFill>
            <a:schemeClr val="tx1"/>
          </a:solidFill>
          <a:latin typeface="MetaPlusBold"/>
          <a:ea typeface="+mn-ea"/>
          <a:cs typeface="+mn-cs"/>
        </a:defRPr>
      </a:lvl1pPr>
      <a:lvl2pPr marL="742950" indent="-285750" algn="l" rtl="0" eaLnBrk="1" fontAlgn="base" hangingPunct="1">
        <a:spcBef>
          <a:spcPct val="20000"/>
        </a:spcBef>
        <a:spcAft>
          <a:spcPct val="0"/>
        </a:spcAft>
        <a:buChar char="–"/>
        <a:defRPr sz="2000">
          <a:solidFill>
            <a:schemeClr val="tx1"/>
          </a:solidFill>
          <a:latin typeface="MetaPlusBold"/>
        </a:defRPr>
      </a:lvl2pPr>
      <a:lvl3pPr marL="1143000" indent="-228600" algn="l" rtl="0" eaLnBrk="1" fontAlgn="base" hangingPunct="1">
        <a:spcBef>
          <a:spcPct val="20000"/>
        </a:spcBef>
        <a:spcAft>
          <a:spcPct val="0"/>
        </a:spcAft>
        <a:buChar char="•"/>
        <a:defRPr>
          <a:solidFill>
            <a:schemeClr val="tx1"/>
          </a:solidFill>
          <a:latin typeface="MetaPlusBold"/>
        </a:defRPr>
      </a:lvl3pPr>
      <a:lvl4pPr marL="1600200" indent="-228600" algn="l" rtl="0" eaLnBrk="1" fontAlgn="base" hangingPunct="1">
        <a:spcBef>
          <a:spcPct val="20000"/>
        </a:spcBef>
        <a:spcAft>
          <a:spcPct val="0"/>
        </a:spcAft>
        <a:buChar char="–"/>
        <a:defRPr sz="1600">
          <a:solidFill>
            <a:schemeClr val="tx1"/>
          </a:solidFill>
          <a:latin typeface="MetaPlusBold"/>
        </a:defRPr>
      </a:lvl4pPr>
      <a:lvl5pPr marL="2057400" indent="-228600" algn="l" rtl="0" eaLnBrk="1" fontAlgn="base" hangingPunct="1">
        <a:spcBef>
          <a:spcPct val="20000"/>
        </a:spcBef>
        <a:spcAft>
          <a:spcPct val="0"/>
        </a:spcAft>
        <a:buChar char="»"/>
        <a:defRPr sz="1600">
          <a:solidFill>
            <a:schemeClr val="tx1"/>
          </a:solidFill>
          <a:latin typeface="MetaPlusBold"/>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ettore@units.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0.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30.jp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gif"/><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37.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11.xml"/><Relationship Id="rId1" Type="http://schemas.openxmlformats.org/officeDocument/2006/relationships/video" Target="https://www.youtube.com/embed/pwh1INne97Q" TargetMode="External"/><Relationship Id="rId4" Type="http://schemas.openxmlformats.org/officeDocument/2006/relationships/image" Target="../media/image43.jpe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g"/><Relationship Id="rId1" Type="http://schemas.openxmlformats.org/officeDocument/2006/relationships/slideLayout" Target="../slideLayouts/slideLayout2.xml"/><Relationship Id="rId5" Type="http://schemas.openxmlformats.org/officeDocument/2006/relationships/image" Target="../media/image64.jpg"/><Relationship Id="rId4" Type="http://schemas.openxmlformats.org/officeDocument/2006/relationships/image" Target="../media/image63.jpg"/></Relationships>
</file>

<file path=ppt/slides/_rels/slide33.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image" Target="../media/image65.png"/><Relationship Id="rId1" Type="http://schemas.openxmlformats.org/officeDocument/2006/relationships/slideLayout" Target="../slideLayouts/slideLayout8.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image" Target="../media/image79.jpe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jpeg"/><Relationship Id="rId12" Type="http://schemas.openxmlformats.org/officeDocument/2006/relationships/image" Target="../media/image83.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jpeg"/><Relationship Id="rId10" Type="http://schemas.openxmlformats.org/officeDocument/2006/relationships/image" Target="../media/image81.png"/><Relationship Id="rId4" Type="http://schemas.openxmlformats.org/officeDocument/2006/relationships/image" Target="../media/image75.jpeg"/><Relationship Id="rId9" Type="http://schemas.openxmlformats.org/officeDocument/2006/relationships/image" Target="../media/image80.png"/></Relationships>
</file>

<file path=ppt/slides/_rels/slide36.xml.rels><?xml version="1.0" encoding="UTF-8" standalone="yes"?>
<Relationships xmlns="http://schemas.openxmlformats.org/package/2006/relationships"><Relationship Id="rId3" Type="http://schemas.openxmlformats.org/officeDocument/2006/relationships/image" Target="../media/image86.gif"/><Relationship Id="rId2" Type="http://schemas.openxmlformats.org/officeDocument/2006/relationships/image" Target="../media/image85.jpeg"/><Relationship Id="rId1" Type="http://schemas.openxmlformats.org/officeDocument/2006/relationships/slideLayout" Target="../slideLayouts/slideLayout2.xml"/><Relationship Id="rId4" Type="http://schemas.openxmlformats.org/officeDocument/2006/relationships/image" Target="../media/image87.jpg"/></Relationships>
</file>

<file path=ppt/slides/_rels/slide3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jp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sz="3200" dirty="0" smtClean="0"/>
              <a:t>The role of University as a catalyst for science, technology and society: </a:t>
            </a:r>
            <a:r>
              <a:rPr lang="en-US" sz="3200" dirty="0"/>
              <a:t>the Trieste science system</a:t>
            </a:r>
          </a:p>
        </p:txBody>
      </p:sp>
      <p:sp>
        <p:nvSpPr>
          <p:cNvPr id="5" name="Subtitle 4"/>
          <p:cNvSpPr>
            <a:spLocks noGrp="1"/>
          </p:cNvSpPr>
          <p:nvPr>
            <p:ph type="subTitle" idx="1"/>
          </p:nvPr>
        </p:nvSpPr>
        <p:spPr/>
        <p:txBody>
          <a:bodyPr/>
          <a:lstStyle/>
          <a:p>
            <a:r>
              <a:rPr lang="en-US" dirty="0"/>
              <a:t>Maurizio Fermeglia</a:t>
            </a:r>
          </a:p>
          <a:p>
            <a:endParaRPr lang="it-IT" dirty="0"/>
          </a:p>
          <a:p>
            <a:r>
              <a:rPr lang="it-IT" dirty="0" smtClean="0">
                <a:hlinkClick r:id="rId3"/>
              </a:rPr>
              <a:t>rettore@units.it</a:t>
            </a:r>
            <a:r>
              <a:rPr lang="it-IT" dirty="0"/>
              <a:t> </a:t>
            </a:r>
            <a:endParaRPr lang="en-US" dirty="0"/>
          </a:p>
        </p:txBody>
      </p:sp>
    </p:spTree>
    <p:extLst>
      <p:ext uri="{BB962C8B-B14F-4D97-AF65-F5344CB8AC3E}">
        <p14:creationId xmlns:p14="http://schemas.microsoft.com/office/powerpoint/2010/main" val="23335675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fr-FR" altLang="en-US" dirty="0" smtClean="0"/>
              <a:t>Scenario 3: </a:t>
            </a:r>
            <a:r>
              <a:rPr lang="fr-FR" altLang="en-US" dirty="0" err="1" smtClean="0"/>
              <a:t>Higher</a:t>
            </a:r>
            <a:r>
              <a:rPr lang="fr-FR" altLang="en-US" dirty="0" smtClean="0"/>
              <a:t> </a:t>
            </a:r>
            <a:r>
              <a:rPr lang="fr-FR" altLang="en-US" dirty="0" err="1" smtClean="0"/>
              <a:t>education</a:t>
            </a:r>
            <a:r>
              <a:rPr lang="fr-FR" altLang="en-US" dirty="0" smtClean="0"/>
              <a:t>, Inc.</a:t>
            </a:r>
            <a:endParaRPr lang="en-US" altLang="en-US" dirty="0" smtClean="0"/>
          </a:p>
        </p:txBody>
      </p:sp>
      <p:grpSp>
        <p:nvGrpSpPr>
          <p:cNvPr id="2" name="Group 1"/>
          <p:cNvGrpSpPr/>
          <p:nvPr/>
        </p:nvGrpSpPr>
        <p:grpSpPr>
          <a:xfrm>
            <a:off x="6477000" y="1411288"/>
            <a:ext cx="2819400" cy="2398712"/>
            <a:chOff x="6427788" y="522288"/>
            <a:chExt cx="2819400" cy="2398712"/>
          </a:xfrm>
        </p:grpSpPr>
        <p:graphicFrame>
          <p:nvGraphicFramePr>
            <p:cNvPr id="6" name="Diagram 5"/>
            <p:cNvGraphicFramePr/>
            <p:nvPr>
              <p:extLst>
                <p:ext uri="{D42A27DB-BD31-4B8C-83A1-F6EECF244321}">
                  <p14:modId xmlns:p14="http://schemas.microsoft.com/office/powerpoint/2010/main" val="1494316847"/>
                </p:ext>
              </p:extLst>
            </p:nvPr>
          </p:nvGraphicFramePr>
          <p:xfrm>
            <a:off x="6427788" y="533400"/>
            <a:ext cx="2819400" cy="238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val 6"/>
            <p:cNvSpPr/>
            <p:nvPr/>
          </p:nvSpPr>
          <p:spPr bwMode="auto">
            <a:xfrm>
              <a:off x="7696200" y="522288"/>
              <a:ext cx="1371600" cy="12192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grpSp>
      <p:sp>
        <p:nvSpPr>
          <p:cNvPr id="110595" name="Rectangle 3"/>
          <p:cNvSpPr>
            <a:spLocks noGrp="1" noChangeArrowheads="1"/>
          </p:cNvSpPr>
          <p:nvPr>
            <p:ph type="body" idx="4294967295"/>
          </p:nvPr>
        </p:nvSpPr>
        <p:spPr>
          <a:xfrm>
            <a:off x="152400" y="1362075"/>
            <a:ext cx="8610600" cy="5038725"/>
          </a:xfrm>
          <a:prstGeom prst="rect">
            <a:avLst/>
          </a:prstGeom>
        </p:spPr>
        <p:txBody>
          <a:bodyPr>
            <a:normAutofit lnSpcReduction="10000"/>
          </a:bodyPr>
          <a:lstStyle/>
          <a:p>
            <a:r>
              <a:rPr lang="en-US" dirty="0" smtClean="0"/>
              <a:t>Drivers</a:t>
            </a:r>
          </a:p>
          <a:p>
            <a:pPr lvl="1"/>
            <a:r>
              <a:rPr lang="en-US" sz="1800" b="1" dirty="0" smtClean="0"/>
              <a:t>Trade liberalization in education </a:t>
            </a:r>
            <a:r>
              <a:rPr lang="en-US" sz="1800" dirty="0" smtClean="0"/>
              <a:t>(GATS, bilateral)</a:t>
            </a:r>
          </a:p>
          <a:p>
            <a:r>
              <a:rPr lang="en-US" dirty="0" smtClean="0"/>
              <a:t>Features</a:t>
            </a:r>
          </a:p>
          <a:p>
            <a:pPr lvl="1"/>
            <a:r>
              <a:rPr lang="en-US" sz="1800" b="1" dirty="0" smtClean="0"/>
              <a:t>Global competition </a:t>
            </a:r>
            <a:r>
              <a:rPr lang="en-US" sz="1800" dirty="0" smtClean="0"/>
              <a:t>for education &amp; research services</a:t>
            </a:r>
          </a:p>
          <a:p>
            <a:pPr lvl="1"/>
            <a:r>
              <a:rPr lang="en-US" sz="1800" dirty="0" smtClean="0"/>
              <a:t>Public funding for non-commercially viable disciplines </a:t>
            </a:r>
            <a:br>
              <a:rPr lang="en-US" sz="1800" dirty="0" smtClean="0"/>
            </a:br>
            <a:r>
              <a:rPr lang="en-US" sz="1800" dirty="0" smtClean="0"/>
              <a:t>exclusively</a:t>
            </a:r>
          </a:p>
          <a:p>
            <a:pPr lvl="1"/>
            <a:r>
              <a:rPr lang="en-US" sz="1800" b="1" dirty="0" smtClean="0"/>
              <a:t>Segmentation</a:t>
            </a:r>
            <a:r>
              <a:rPr lang="en-US" sz="1800" dirty="0" smtClean="0"/>
              <a:t> of the education and research market</a:t>
            </a:r>
          </a:p>
          <a:p>
            <a:pPr lvl="1"/>
            <a:r>
              <a:rPr lang="en-US" sz="1800" dirty="0" smtClean="0"/>
              <a:t>Vocational higher education is an important share of the market</a:t>
            </a:r>
          </a:p>
          <a:p>
            <a:pPr lvl="1"/>
            <a:r>
              <a:rPr lang="en-US" sz="1800" dirty="0" smtClean="0"/>
              <a:t>Strong (international) division of labor according to competitive advantage</a:t>
            </a:r>
          </a:p>
          <a:p>
            <a:pPr lvl="1"/>
            <a:r>
              <a:rPr lang="en-US" sz="1800" dirty="0" smtClean="0"/>
              <a:t>Concentration of research and worldwide competition for funding</a:t>
            </a:r>
          </a:p>
          <a:p>
            <a:pPr lvl="1"/>
            <a:r>
              <a:rPr lang="en-US" sz="1800" b="1" dirty="0" smtClean="0"/>
              <a:t>English as main language </a:t>
            </a:r>
            <a:r>
              <a:rPr lang="en-US" sz="1800" dirty="0" smtClean="0"/>
              <a:t>of study</a:t>
            </a:r>
          </a:p>
          <a:p>
            <a:r>
              <a:rPr lang="en-US" dirty="0" smtClean="0"/>
              <a:t>Related developments</a:t>
            </a:r>
          </a:p>
          <a:p>
            <a:pPr lvl="1"/>
            <a:r>
              <a:rPr lang="en-US" sz="1800" dirty="0" smtClean="0"/>
              <a:t>Rise of trade in HE &amp; inclusion of education in trade negotiations</a:t>
            </a:r>
          </a:p>
          <a:p>
            <a:pPr lvl="1"/>
            <a:r>
              <a:rPr lang="en-US" sz="1800" dirty="0" smtClean="0"/>
              <a:t>International competition for students</a:t>
            </a:r>
          </a:p>
          <a:p>
            <a:pPr lvl="1"/>
            <a:r>
              <a:rPr lang="en-US" sz="1800" dirty="0" smtClean="0"/>
              <a:t>Increase of cross-border funding of research</a:t>
            </a:r>
          </a:p>
        </p:txBody>
      </p:sp>
      <p:sp>
        <p:nvSpPr>
          <p:cNvPr id="9" name="TextBox 7"/>
          <p:cNvSpPr txBox="1"/>
          <p:nvPr/>
        </p:nvSpPr>
        <p:spPr>
          <a:xfrm>
            <a:off x="5559393" y="6091535"/>
            <a:ext cx="3389375" cy="461665"/>
          </a:xfrm>
          <a:prstGeom prst="rect">
            <a:avLst/>
          </a:prstGeom>
          <a:noFill/>
        </p:spPr>
        <p:txBody>
          <a:bodyPr wrap="square" rtlCol="0">
            <a:spAutoFit/>
          </a:bodyPr>
          <a:lstStyle/>
          <a:p>
            <a:pPr eaLnBrk="1" hangingPunct="1"/>
            <a:r>
              <a:rPr lang="it-IT" dirty="0" smtClean="0">
                <a:latin typeface="MetaPlusBold"/>
              </a:rPr>
              <a:t>Source: </a:t>
            </a:r>
            <a:r>
              <a:rPr lang="en-GB" altLang="en-US" dirty="0" err="1">
                <a:latin typeface="MetaPlusBold"/>
              </a:rPr>
              <a:t>Stéphan</a:t>
            </a:r>
            <a:r>
              <a:rPr lang="en-GB" altLang="en-US" dirty="0">
                <a:latin typeface="MetaPlusBold"/>
              </a:rPr>
              <a:t> </a:t>
            </a:r>
            <a:r>
              <a:rPr lang="en-GB" altLang="en-US" dirty="0" smtClean="0">
                <a:latin typeface="MetaPlusBold"/>
              </a:rPr>
              <a:t>Vincent-</a:t>
            </a:r>
            <a:r>
              <a:rPr lang="en-GB" altLang="en-US" dirty="0" err="1" smtClean="0">
                <a:latin typeface="MetaPlusBold"/>
              </a:rPr>
              <a:t>Lancrin</a:t>
            </a:r>
            <a:r>
              <a:rPr lang="en-GB" altLang="en-US" dirty="0" smtClean="0">
                <a:latin typeface="MetaPlusBold"/>
              </a:rPr>
              <a:t> - OECD - </a:t>
            </a:r>
            <a:r>
              <a:rPr lang="fr-FR" kern="0" dirty="0" smtClean="0">
                <a:solidFill>
                  <a:srgbClr val="0073CF"/>
                </a:solidFill>
                <a:latin typeface="MetaPlusBold"/>
              </a:rPr>
              <a:t>www.oecd.org/edu/universityfutures</a:t>
            </a:r>
            <a:endParaRPr lang="en-US" kern="0" dirty="0">
              <a:solidFill>
                <a:srgbClr val="0073CF"/>
              </a:solidFill>
              <a:latin typeface="MetaPlusBold"/>
            </a:endParaRPr>
          </a:p>
        </p:txBody>
      </p:sp>
    </p:spTree>
    <p:extLst>
      <p:ext uri="{BB962C8B-B14F-4D97-AF65-F5344CB8AC3E}">
        <p14:creationId xmlns:p14="http://schemas.microsoft.com/office/powerpoint/2010/main" val="3654420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fr-FR" altLang="en-US" dirty="0" smtClean="0"/>
              <a:t>Scenario 4: Open Networking</a:t>
            </a:r>
            <a:endParaRPr lang="en-US" altLang="en-US" dirty="0" smtClean="0"/>
          </a:p>
        </p:txBody>
      </p:sp>
      <p:sp>
        <p:nvSpPr>
          <p:cNvPr id="107523" name="Rectangle 3"/>
          <p:cNvSpPr>
            <a:spLocks noGrp="1" noChangeArrowheads="1"/>
          </p:cNvSpPr>
          <p:nvPr>
            <p:ph type="body" idx="4294967295"/>
          </p:nvPr>
        </p:nvSpPr>
        <p:spPr>
          <a:xfrm>
            <a:off x="152400" y="1447800"/>
            <a:ext cx="8305800" cy="5038725"/>
          </a:xfrm>
          <a:prstGeom prst="rect">
            <a:avLst/>
          </a:prstGeom>
        </p:spPr>
        <p:txBody>
          <a:bodyPr>
            <a:normAutofit fontScale="92500" lnSpcReduction="20000"/>
          </a:bodyPr>
          <a:lstStyle/>
          <a:p>
            <a:r>
              <a:rPr lang="en-US" dirty="0" smtClean="0"/>
              <a:t>Drivers</a:t>
            </a:r>
          </a:p>
          <a:p>
            <a:pPr lvl="1"/>
            <a:r>
              <a:rPr lang="en-US" b="1" dirty="0" smtClean="0"/>
              <a:t>International cooperation &amp; harmonization </a:t>
            </a:r>
            <a:br>
              <a:rPr lang="en-US" b="1" dirty="0" smtClean="0"/>
            </a:br>
            <a:r>
              <a:rPr lang="en-US" dirty="0" smtClean="0"/>
              <a:t>of systems</a:t>
            </a:r>
          </a:p>
          <a:p>
            <a:pPr lvl="1"/>
            <a:r>
              <a:rPr lang="en-US" b="1" dirty="0" smtClean="0"/>
              <a:t>Technology</a:t>
            </a:r>
          </a:p>
          <a:p>
            <a:pPr lvl="1"/>
            <a:r>
              <a:rPr lang="en-US" dirty="0" smtClean="0"/>
              <a:t>Ideal of </a:t>
            </a:r>
            <a:r>
              <a:rPr lang="en-US" b="1" dirty="0" smtClean="0"/>
              <a:t>open knowledge</a:t>
            </a:r>
          </a:p>
          <a:p>
            <a:r>
              <a:rPr lang="en-US" dirty="0" smtClean="0"/>
              <a:t>Features</a:t>
            </a:r>
          </a:p>
          <a:p>
            <a:pPr lvl="1"/>
            <a:r>
              <a:rPr lang="en-US" dirty="0" smtClean="0"/>
              <a:t>Intensive </a:t>
            </a:r>
            <a:r>
              <a:rPr lang="en-US" b="1" dirty="0" smtClean="0"/>
              <a:t>networking among institutions, scholars, </a:t>
            </a:r>
            <a:br>
              <a:rPr lang="en-US" b="1" dirty="0" smtClean="0"/>
            </a:br>
            <a:r>
              <a:rPr lang="en-US" b="1" dirty="0" smtClean="0"/>
              <a:t>students (&amp; industry)</a:t>
            </a:r>
          </a:p>
          <a:p>
            <a:pPr lvl="1"/>
            <a:r>
              <a:rPr lang="en-US" dirty="0" smtClean="0"/>
              <a:t>Modularization of studies under academics’ control</a:t>
            </a:r>
          </a:p>
          <a:p>
            <a:pPr lvl="1"/>
            <a:r>
              <a:rPr lang="en-US" b="1" dirty="0" smtClean="0"/>
              <a:t>International collaborative research</a:t>
            </a:r>
          </a:p>
          <a:p>
            <a:pPr lvl="1"/>
            <a:r>
              <a:rPr lang="en-US" dirty="0" smtClean="0"/>
              <a:t>Strong hierarchy between networks but quick spillovers</a:t>
            </a:r>
          </a:p>
          <a:p>
            <a:pPr lvl="1"/>
            <a:r>
              <a:rPr lang="en-US" b="1" dirty="0" smtClean="0"/>
              <a:t>Lifelong learning </a:t>
            </a:r>
            <a:r>
              <a:rPr lang="en-US" dirty="0" smtClean="0"/>
              <a:t>outside the HE sector</a:t>
            </a:r>
          </a:p>
          <a:p>
            <a:r>
              <a:rPr lang="en-US" dirty="0" smtClean="0"/>
              <a:t>Related developments</a:t>
            </a:r>
          </a:p>
          <a:p>
            <a:pPr lvl="1"/>
            <a:r>
              <a:rPr lang="en-US" dirty="0" smtClean="0"/>
              <a:t>Bologna process, international academic partnerships and consortia, </a:t>
            </a:r>
          </a:p>
          <a:p>
            <a:pPr lvl="1"/>
            <a:r>
              <a:rPr lang="en-US" dirty="0" smtClean="0"/>
              <a:t>Increasing computing power and culture of openness challenging traditional intellectual property rights</a:t>
            </a:r>
          </a:p>
        </p:txBody>
      </p:sp>
      <p:grpSp>
        <p:nvGrpSpPr>
          <p:cNvPr id="2" name="Group 1"/>
          <p:cNvGrpSpPr/>
          <p:nvPr/>
        </p:nvGrpSpPr>
        <p:grpSpPr>
          <a:xfrm>
            <a:off x="6477000" y="1411288"/>
            <a:ext cx="2819400" cy="2398712"/>
            <a:chOff x="6427788" y="522288"/>
            <a:chExt cx="2819400" cy="2398712"/>
          </a:xfrm>
        </p:grpSpPr>
        <p:graphicFrame>
          <p:nvGraphicFramePr>
            <p:cNvPr id="11" name="Diagram 10"/>
            <p:cNvGraphicFramePr/>
            <p:nvPr>
              <p:extLst>
                <p:ext uri="{D42A27DB-BD31-4B8C-83A1-F6EECF244321}">
                  <p14:modId xmlns:p14="http://schemas.microsoft.com/office/powerpoint/2010/main" val="1041962550"/>
                </p:ext>
              </p:extLst>
            </p:nvPr>
          </p:nvGraphicFramePr>
          <p:xfrm>
            <a:off x="6427788" y="533400"/>
            <a:ext cx="2819400" cy="238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Oval 9"/>
            <p:cNvSpPr/>
            <p:nvPr/>
          </p:nvSpPr>
          <p:spPr bwMode="auto">
            <a:xfrm>
              <a:off x="6629400" y="522288"/>
              <a:ext cx="1371600" cy="12192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grpSp>
      <p:sp>
        <p:nvSpPr>
          <p:cNvPr id="8" name="TextBox 7"/>
          <p:cNvSpPr txBox="1"/>
          <p:nvPr/>
        </p:nvSpPr>
        <p:spPr>
          <a:xfrm>
            <a:off x="5559393" y="6091535"/>
            <a:ext cx="3389375" cy="461665"/>
          </a:xfrm>
          <a:prstGeom prst="rect">
            <a:avLst/>
          </a:prstGeom>
          <a:noFill/>
        </p:spPr>
        <p:txBody>
          <a:bodyPr wrap="square" rtlCol="0">
            <a:spAutoFit/>
          </a:bodyPr>
          <a:lstStyle/>
          <a:p>
            <a:pPr eaLnBrk="1" hangingPunct="1"/>
            <a:r>
              <a:rPr lang="it-IT" dirty="0" smtClean="0">
                <a:latin typeface="MetaPlusBold"/>
              </a:rPr>
              <a:t>Source: </a:t>
            </a:r>
            <a:r>
              <a:rPr lang="en-GB" altLang="en-US" dirty="0" err="1">
                <a:latin typeface="MetaPlusBold"/>
              </a:rPr>
              <a:t>Stéphan</a:t>
            </a:r>
            <a:r>
              <a:rPr lang="en-GB" altLang="en-US" dirty="0">
                <a:latin typeface="MetaPlusBold"/>
              </a:rPr>
              <a:t> </a:t>
            </a:r>
            <a:r>
              <a:rPr lang="en-GB" altLang="en-US" dirty="0" smtClean="0">
                <a:latin typeface="MetaPlusBold"/>
              </a:rPr>
              <a:t>Vincent-</a:t>
            </a:r>
            <a:r>
              <a:rPr lang="en-GB" altLang="en-US" dirty="0" err="1" smtClean="0">
                <a:latin typeface="MetaPlusBold"/>
              </a:rPr>
              <a:t>Lancrin</a:t>
            </a:r>
            <a:r>
              <a:rPr lang="en-GB" altLang="en-US" dirty="0" smtClean="0">
                <a:latin typeface="MetaPlusBold"/>
              </a:rPr>
              <a:t> - OECD - </a:t>
            </a:r>
            <a:r>
              <a:rPr lang="fr-FR" kern="0" dirty="0" smtClean="0">
                <a:solidFill>
                  <a:srgbClr val="0073CF"/>
                </a:solidFill>
                <a:latin typeface="MetaPlusBold"/>
              </a:rPr>
              <a:t>www.oecd.org/edu/universityfutures</a:t>
            </a:r>
            <a:endParaRPr lang="en-US" kern="0" dirty="0">
              <a:solidFill>
                <a:srgbClr val="0073CF"/>
              </a:solidFill>
              <a:latin typeface="MetaPlusBold"/>
            </a:endParaRPr>
          </a:p>
        </p:txBody>
      </p:sp>
    </p:spTree>
    <p:extLst>
      <p:ext uri="{BB962C8B-B14F-4D97-AF65-F5344CB8AC3E}">
        <p14:creationId xmlns:p14="http://schemas.microsoft.com/office/powerpoint/2010/main" val="99410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technology &amp; society</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71600" y="1295400"/>
            <a:ext cx="6701586" cy="5216673"/>
          </a:xfrm>
        </p:spPr>
      </p:pic>
    </p:spTree>
    <p:extLst>
      <p:ext uri="{BB962C8B-B14F-4D97-AF65-F5344CB8AC3E}">
        <p14:creationId xmlns:p14="http://schemas.microsoft.com/office/powerpoint/2010/main" val="17705285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technology &amp; society</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71600" y="1295400"/>
            <a:ext cx="6701586" cy="5216673"/>
          </a:xfr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7023" b="8705"/>
          <a:stretch/>
        </p:blipFill>
        <p:spPr>
          <a:xfrm>
            <a:off x="3313113" y="3810001"/>
            <a:ext cx="2362200" cy="1828800"/>
          </a:xfrm>
          <a:prstGeom prst="rect">
            <a:avLst/>
          </a:prstGeom>
        </p:spPr>
      </p:pic>
    </p:spTree>
    <p:extLst>
      <p:ext uri="{BB962C8B-B14F-4D97-AF65-F5344CB8AC3E}">
        <p14:creationId xmlns:p14="http://schemas.microsoft.com/office/powerpoint/2010/main" val="734740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Disciplines and challenges</a:t>
            </a:r>
            <a:endParaRPr lang="en-GB" dirty="0"/>
          </a:p>
        </p:txBody>
      </p:sp>
      <p:sp>
        <p:nvSpPr>
          <p:cNvPr id="3" name="Content Placeholder 2"/>
          <p:cNvSpPr>
            <a:spLocks noGrp="1"/>
          </p:cNvSpPr>
          <p:nvPr>
            <p:ph idx="1"/>
          </p:nvPr>
        </p:nvSpPr>
        <p:spPr/>
        <p:txBody>
          <a:bodyPr/>
          <a:lstStyle/>
          <a:p>
            <a:endParaRPr lang="en-GB" dirty="0"/>
          </a:p>
        </p:txBody>
      </p:sp>
      <p:sp>
        <p:nvSpPr>
          <p:cNvPr id="4" name="Rounded Rectangle 3"/>
          <p:cNvSpPr/>
          <p:nvPr/>
        </p:nvSpPr>
        <p:spPr bwMode="auto">
          <a:xfrm>
            <a:off x="7086600" y="1524000"/>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Humanities</a:t>
            </a:r>
            <a:endParaRPr kumimoji="0" lang="en-GB" sz="2400" b="0" i="0" u="none" strike="noStrike" cap="none" normalizeH="0" baseline="0" dirty="0" smtClean="0">
              <a:ln>
                <a:noFill/>
              </a:ln>
              <a:solidFill>
                <a:schemeClr val="tx1"/>
              </a:solidFill>
              <a:effectLst/>
              <a:latin typeface="Times" pitchFamily="18" charset="0"/>
            </a:endParaRPr>
          </a:p>
        </p:txBody>
      </p:sp>
      <p:sp>
        <p:nvSpPr>
          <p:cNvPr id="5" name="Rounded Rectangle 4"/>
          <p:cNvSpPr/>
          <p:nvPr/>
        </p:nvSpPr>
        <p:spPr bwMode="auto">
          <a:xfrm>
            <a:off x="8001000" y="1524000"/>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Social sciences </a:t>
            </a:r>
            <a:endParaRPr kumimoji="0" lang="en-GB" sz="2400" b="0" i="0" u="none" strike="noStrike" cap="none" normalizeH="0" baseline="0" dirty="0" smtClean="0">
              <a:ln>
                <a:noFill/>
              </a:ln>
              <a:solidFill>
                <a:schemeClr val="tx1"/>
              </a:solidFill>
              <a:effectLst/>
              <a:latin typeface="Times" pitchFamily="18" charset="0"/>
            </a:endParaRPr>
          </a:p>
        </p:txBody>
      </p:sp>
      <p:sp>
        <p:nvSpPr>
          <p:cNvPr id="6" name="Rounded Rectangle 5"/>
          <p:cNvSpPr/>
          <p:nvPr/>
        </p:nvSpPr>
        <p:spPr bwMode="auto">
          <a:xfrm>
            <a:off x="6172200" y="1524000"/>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Economy</a:t>
            </a:r>
            <a:endParaRPr kumimoji="0" lang="en-GB" sz="2400" b="0" i="0" u="none" strike="noStrike" cap="none" normalizeH="0" baseline="0" dirty="0" smtClean="0">
              <a:ln>
                <a:noFill/>
              </a:ln>
              <a:solidFill>
                <a:schemeClr val="tx1"/>
              </a:solidFill>
              <a:effectLst/>
              <a:latin typeface="Times" pitchFamily="18" charset="0"/>
            </a:endParaRPr>
          </a:p>
        </p:txBody>
      </p:sp>
      <p:sp>
        <p:nvSpPr>
          <p:cNvPr id="7" name="Rounded Rectangle 6"/>
          <p:cNvSpPr/>
          <p:nvPr/>
        </p:nvSpPr>
        <p:spPr bwMode="auto">
          <a:xfrm>
            <a:off x="5266038" y="1517822"/>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Medicine</a:t>
            </a:r>
            <a:endParaRPr kumimoji="0" lang="en-GB" sz="2400" b="0" i="0" u="none" strike="noStrike" cap="none" normalizeH="0" baseline="0" dirty="0" smtClean="0">
              <a:ln>
                <a:noFill/>
              </a:ln>
              <a:solidFill>
                <a:schemeClr val="tx1"/>
              </a:solidFill>
              <a:effectLst/>
              <a:latin typeface="Times" pitchFamily="18" charset="0"/>
            </a:endParaRPr>
          </a:p>
        </p:txBody>
      </p:sp>
      <p:sp>
        <p:nvSpPr>
          <p:cNvPr id="8" name="Rounded Rectangle 7"/>
          <p:cNvSpPr/>
          <p:nvPr/>
        </p:nvSpPr>
        <p:spPr bwMode="auto">
          <a:xfrm>
            <a:off x="4359876" y="1511644"/>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Biology</a:t>
            </a:r>
            <a:endParaRPr kumimoji="0" lang="en-GB" sz="2400" b="0" i="0" u="none" strike="noStrike" cap="none" normalizeH="0" baseline="0" dirty="0" smtClean="0">
              <a:ln>
                <a:noFill/>
              </a:ln>
              <a:solidFill>
                <a:schemeClr val="tx1"/>
              </a:solidFill>
              <a:effectLst/>
              <a:latin typeface="Times" pitchFamily="18" charset="0"/>
            </a:endParaRPr>
          </a:p>
        </p:txBody>
      </p:sp>
      <p:sp>
        <p:nvSpPr>
          <p:cNvPr id="9" name="Rounded Rectangle 8"/>
          <p:cNvSpPr/>
          <p:nvPr/>
        </p:nvSpPr>
        <p:spPr bwMode="auto">
          <a:xfrm>
            <a:off x="3453714" y="1505466"/>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Engineering</a:t>
            </a:r>
            <a:endParaRPr kumimoji="0" lang="en-GB" sz="2400" b="0" i="0" u="none" strike="noStrike" cap="none" normalizeH="0" baseline="0" dirty="0" smtClean="0">
              <a:ln>
                <a:noFill/>
              </a:ln>
              <a:solidFill>
                <a:schemeClr val="tx1"/>
              </a:solidFill>
              <a:effectLst/>
              <a:latin typeface="Times" pitchFamily="18" charset="0"/>
            </a:endParaRPr>
          </a:p>
        </p:txBody>
      </p:sp>
      <p:sp>
        <p:nvSpPr>
          <p:cNvPr id="10" name="Rounded Rectangle 9"/>
          <p:cNvSpPr/>
          <p:nvPr/>
        </p:nvSpPr>
        <p:spPr bwMode="auto">
          <a:xfrm>
            <a:off x="2547552" y="1499288"/>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Chemistry</a:t>
            </a:r>
            <a:endParaRPr kumimoji="0" lang="en-GB" sz="2400" b="0" i="0" u="none" strike="noStrike" cap="none" normalizeH="0" baseline="0" dirty="0" smtClean="0">
              <a:ln>
                <a:noFill/>
              </a:ln>
              <a:solidFill>
                <a:schemeClr val="tx1"/>
              </a:solidFill>
              <a:effectLst/>
              <a:latin typeface="Times" pitchFamily="18" charset="0"/>
            </a:endParaRPr>
          </a:p>
        </p:txBody>
      </p:sp>
      <p:sp>
        <p:nvSpPr>
          <p:cNvPr id="11" name="Rounded Rectangle 10"/>
          <p:cNvSpPr/>
          <p:nvPr/>
        </p:nvSpPr>
        <p:spPr bwMode="auto">
          <a:xfrm>
            <a:off x="1641390" y="1493110"/>
            <a:ext cx="685800" cy="4267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Physics</a:t>
            </a:r>
            <a:endParaRPr kumimoji="0" lang="en-GB" sz="2400" b="0" i="0" u="none" strike="noStrike" cap="none" normalizeH="0" baseline="0" dirty="0" smtClean="0">
              <a:ln>
                <a:noFill/>
              </a:ln>
              <a:solidFill>
                <a:schemeClr val="tx1"/>
              </a:solidFill>
              <a:effectLst/>
              <a:latin typeface="Times" pitchFamily="18" charset="0"/>
            </a:endParaRPr>
          </a:p>
        </p:txBody>
      </p:sp>
      <p:sp>
        <p:nvSpPr>
          <p:cNvPr id="12" name="Rounded Rectangle 11"/>
          <p:cNvSpPr/>
          <p:nvPr/>
        </p:nvSpPr>
        <p:spPr bwMode="auto">
          <a:xfrm>
            <a:off x="227013" y="1676400"/>
            <a:ext cx="8764587" cy="615778"/>
          </a:xfrm>
          <a:prstGeom prst="roundRect">
            <a:avLst/>
          </a:prstGeom>
          <a:solidFill>
            <a:srgbClr val="92D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pitchFamily="18" charset="0"/>
              </a:rPr>
              <a:t>Energy</a:t>
            </a:r>
          </a:p>
        </p:txBody>
      </p:sp>
      <p:sp>
        <p:nvSpPr>
          <p:cNvPr id="13" name="Rounded Rectangle 12"/>
          <p:cNvSpPr/>
          <p:nvPr/>
        </p:nvSpPr>
        <p:spPr bwMode="auto">
          <a:xfrm>
            <a:off x="227013" y="2455707"/>
            <a:ext cx="8764587" cy="615778"/>
          </a:xfrm>
          <a:prstGeom prst="roundRect">
            <a:avLst/>
          </a:prstGeom>
          <a:solidFill>
            <a:srgbClr val="92D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pitchFamily="18" charset="0"/>
              </a:rPr>
              <a:t>Water</a:t>
            </a:r>
          </a:p>
        </p:txBody>
      </p:sp>
      <p:sp>
        <p:nvSpPr>
          <p:cNvPr id="14" name="Rounded Rectangle 13"/>
          <p:cNvSpPr/>
          <p:nvPr/>
        </p:nvSpPr>
        <p:spPr bwMode="auto">
          <a:xfrm>
            <a:off x="227013" y="3188657"/>
            <a:ext cx="8764587" cy="615778"/>
          </a:xfrm>
          <a:prstGeom prst="roundRect">
            <a:avLst/>
          </a:prstGeom>
          <a:solidFill>
            <a:srgbClr val="92D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GB" sz="2400" dirty="0" smtClean="0">
                <a:latin typeface="Times" pitchFamily="18" charset="0"/>
              </a:rPr>
              <a:t>En</a:t>
            </a:r>
            <a:r>
              <a:rPr kumimoji="0" lang="en-GB" sz="2400" b="0" i="0" u="none" strike="noStrike" cap="none" normalizeH="0" baseline="0" dirty="0" smtClean="0">
                <a:ln>
                  <a:noFill/>
                </a:ln>
                <a:solidFill>
                  <a:schemeClr val="tx1"/>
                </a:solidFill>
                <a:effectLst/>
                <a:latin typeface="Times" pitchFamily="18" charset="0"/>
              </a:rPr>
              <a:t>vironment</a:t>
            </a:r>
          </a:p>
        </p:txBody>
      </p:sp>
      <p:sp>
        <p:nvSpPr>
          <p:cNvPr id="15" name="Rounded Rectangle 14"/>
          <p:cNvSpPr/>
          <p:nvPr/>
        </p:nvSpPr>
        <p:spPr bwMode="auto">
          <a:xfrm>
            <a:off x="227013" y="3921607"/>
            <a:ext cx="8764587" cy="615778"/>
          </a:xfrm>
          <a:prstGeom prst="roundRect">
            <a:avLst/>
          </a:prstGeom>
          <a:solidFill>
            <a:srgbClr val="92D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pitchFamily="18" charset="0"/>
              </a:rPr>
              <a:t>Food</a:t>
            </a:r>
          </a:p>
        </p:txBody>
      </p:sp>
      <p:sp>
        <p:nvSpPr>
          <p:cNvPr id="16" name="Rounded Rectangle 15"/>
          <p:cNvSpPr/>
          <p:nvPr/>
        </p:nvSpPr>
        <p:spPr bwMode="auto">
          <a:xfrm>
            <a:off x="227013" y="4654557"/>
            <a:ext cx="8764587" cy="615778"/>
          </a:xfrm>
          <a:prstGeom prst="roundRect">
            <a:avLst/>
          </a:prstGeom>
          <a:solidFill>
            <a:srgbClr val="92D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pitchFamily="18" charset="0"/>
              </a:rPr>
              <a:t>Human health</a:t>
            </a:r>
          </a:p>
        </p:txBody>
      </p:sp>
    </p:spTree>
    <p:extLst>
      <p:ext uri="{BB962C8B-B14F-4D97-AF65-F5344CB8AC3E}">
        <p14:creationId xmlns:p14="http://schemas.microsoft.com/office/powerpoint/2010/main" val="3450320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1000"/>
                                  </p:stCondLst>
                                  <p:childTnLst>
                                    <p:set>
                                      <p:cBhvr>
                                        <p:cTn id="12" dur="1" fill="hold">
                                          <p:stCondLst>
                                            <p:cond delay="0"/>
                                          </p:stCondLst>
                                        </p:cTn>
                                        <p:tgtEl>
                                          <p:spTgt spid="14"/>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grpId="0" nodeType="afterEffect">
                                  <p:stCondLst>
                                    <p:cond delay="1000"/>
                                  </p:stCondLst>
                                  <p:childTnLst>
                                    <p:set>
                                      <p:cBhvr>
                                        <p:cTn id="15" dur="1" fill="hold">
                                          <p:stCondLst>
                                            <p:cond delay="0"/>
                                          </p:stCondLst>
                                        </p:cTn>
                                        <p:tgtEl>
                                          <p:spTgt spid="15"/>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grpId="0" nodeType="afterEffect">
                                  <p:stCondLst>
                                    <p:cond delay="100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304800" y="1175878"/>
            <a:ext cx="9630137" cy="558297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36" name="Picture 35" descr="Horizon2020_SC.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39" y="1335349"/>
            <a:ext cx="4875871" cy="3050104"/>
          </a:xfrm>
          <a:prstGeom prst="rect">
            <a:avLst/>
          </a:prstGeom>
        </p:spPr>
      </p:pic>
      <p:sp>
        <p:nvSpPr>
          <p:cNvPr id="39" name="Rectangle 38"/>
          <p:cNvSpPr/>
          <p:nvPr/>
        </p:nvSpPr>
        <p:spPr>
          <a:xfrm>
            <a:off x="-100625" y="1295400"/>
            <a:ext cx="9630137" cy="558297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35" name="Picture 34" descr="Horizon2020_SC_ER.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90" y="1335350"/>
            <a:ext cx="8811125" cy="5297454"/>
          </a:xfrm>
          <a:prstGeom prst="rect">
            <a:avLst/>
          </a:prstGeom>
        </p:spPr>
      </p:pic>
      <p:sp>
        <p:nvSpPr>
          <p:cNvPr id="38" name="Rectangle 37"/>
          <p:cNvSpPr/>
          <p:nvPr/>
        </p:nvSpPr>
        <p:spPr>
          <a:xfrm>
            <a:off x="-253025" y="1143000"/>
            <a:ext cx="9630137" cy="558297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33" name="Picture 32" descr="Horizon2020_IL.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89" y="1335349"/>
            <a:ext cx="8811125" cy="5297454"/>
          </a:xfrm>
          <a:prstGeom prst="rect">
            <a:avLst/>
          </a:prstGeom>
        </p:spPr>
      </p:pic>
      <p:sp>
        <p:nvSpPr>
          <p:cNvPr id="37" name="Rectangle 36"/>
          <p:cNvSpPr/>
          <p:nvPr/>
        </p:nvSpPr>
        <p:spPr>
          <a:xfrm>
            <a:off x="-253025" y="1143000"/>
            <a:ext cx="9630137" cy="558297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32" name="Picture 31" descr="Horizon2020_IL2.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89" y="1335349"/>
            <a:ext cx="9144000" cy="5290496"/>
          </a:xfrm>
          <a:prstGeom prst="rect">
            <a:avLst/>
          </a:prstGeom>
        </p:spPr>
      </p:pic>
      <p:sp>
        <p:nvSpPr>
          <p:cNvPr id="16" name="TextBox 15"/>
          <p:cNvSpPr txBox="1"/>
          <p:nvPr/>
        </p:nvSpPr>
        <p:spPr>
          <a:xfrm>
            <a:off x="8331841" y="2035441"/>
            <a:ext cx="646331" cy="369332"/>
          </a:xfrm>
          <a:prstGeom prst="rect">
            <a:avLst/>
          </a:prstGeom>
          <a:noFill/>
        </p:spPr>
        <p:txBody>
          <a:bodyPr wrap="none" rtlCol="0">
            <a:spAutoFit/>
          </a:bodyPr>
          <a:lstStyle/>
          <a:p>
            <a:r>
              <a:rPr lang="en-US" b="1" dirty="0" smtClean="0">
                <a:solidFill>
                  <a:srgbClr val="000000"/>
                </a:solidFill>
              </a:rPr>
              <a:t>KET</a:t>
            </a:r>
            <a:endParaRPr lang="en-US" b="1" dirty="0">
              <a:solidFill>
                <a:srgbClr val="000000"/>
              </a:solidFill>
            </a:endParaRPr>
          </a:p>
        </p:txBody>
      </p:sp>
      <p:sp>
        <p:nvSpPr>
          <p:cNvPr id="4" name="Title 3"/>
          <p:cNvSpPr>
            <a:spLocks noGrp="1"/>
          </p:cNvSpPr>
          <p:nvPr>
            <p:ph type="title"/>
          </p:nvPr>
        </p:nvSpPr>
        <p:spPr/>
        <p:txBody>
          <a:bodyPr/>
          <a:lstStyle/>
          <a:p>
            <a:r>
              <a:rPr lang="en-US" dirty="0"/>
              <a:t>Horizon2020 Structure</a:t>
            </a:r>
            <a:endParaRPr lang="en-GB" dirty="0"/>
          </a:p>
        </p:txBody>
      </p:sp>
    </p:spTree>
    <p:extLst>
      <p:ext uri="{BB962C8B-B14F-4D97-AF65-F5344CB8AC3E}">
        <p14:creationId xmlns:p14="http://schemas.microsoft.com/office/powerpoint/2010/main" val="1837781485"/>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ccia a destra 7"/>
          <p:cNvSpPr/>
          <p:nvPr/>
        </p:nvSpPr>
        <p:spPr>
          <a:xfrm>
            <a:off x="2670443" y="1828800"/>
            <a:ext cx="3048000" cy="129302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10" name="Callout con freccia a destra 9"/>
          <p:cNvSpPr/>
          <p:nvPr/>
        </p:nvSpPr>
        <p:spPr>
          <a:xfrm>
            <a:off x="1295475" y="3047999"/>
            <a:ext cx="1614488" cy="806547"/>
          </a:xfrm>
          <a:prstGeom prst="rightArrow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12" name="Callout con freccia a destra 11"/>
          <p:cNvSpPr/>
          <p:nvPr/>
        </p:nvSpPr>
        <p:spPr>
          <a:xfrm>
            <a:off x="1312401" y="3964845"/>
            <a:ext cx="1614488" cy="833310"/>
          </a:xfrm>
          <a:prstGeom prst="rightArrowCallou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13" name="Callout con freccia a destra 12"/>
          <p:cNvSpPr/>
          <p:nvPr/>
        </p:nvSpPr>
        <p:spPr>
          <a:xfrm rot="10800000">
            <a:off x="6159229" y="3064826"/>
            <a:ext cx="1614488" cy="801881"/>
          </a:xfrm>
          <a:prstGeom prs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15" name="Callout con freccia a destra 14"/>
          <p:cNvSpPr/>
          <p:nvPr/>
        </p:nvSpPr>
        <p:spPr>
          <a:xfrm rot="10800000">
            <a:off x="6172199" y="3947799"/>
            <a:ext cx="1614488" cy="845598"/>
          </a:xfrm>
          <a:prstGeom prst="rightArrowCallout">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16" name="Title 1"/>
          <p:cNvSpPr txBox="1">
            <a:spLocks/>
          </p:cNvSpPr>
          <p:nvPr/>
        </p:nvSpPr>
        <p:spPr>
          <a:xfrm>
            <a:off x="227013" y="254000"/>
            <a:ext cx="6172200" cy="790575"/>
          </a:xfrm>
          <a:prstGeom prst="rect">
            <a:avLst/>
          </a:prstGeom>
        </p:spPr>
        <p:txBody>
          <a:bodyPr/>
          <a:lstStyle>
            <a:lvl1pPr algn="ctr" rtl="0" eaLnBrk="1" fontAlgn="base" hangingPunct="1">
              <a:spcBef>
                <a:spcPct val="0"/>
              </a:spcBef>
              <a:spcAft>
                <a:spcPct val="0"/>
              </a:spcAft>
              <a:defRPr sz="2800" b="1">
                <a:solidFill>
                  <a:schemeClr val="bg1"/>
                </a:solidFill>
                <a:latin typeface="MetaPlusBold"/>
                <a:ea typeface="+mj-ea"/>
                <a:cs typeface="+mj-cs"/>
              </a:defRPr>
            </a:lvl1pPr>
            <a:lvl2pPr algn="ctr" rtl="0" eaLnBrk="1" fontAlgn="base" hangingPunct="1">
              <a:spcBef>
                <a:spcPct val="0"/>
              </a:spcBef>
              <a:spcAft>
                <a:spcPct val="0"/>
              </a:spcAft>
              <a:defRPr sz="2800" b="1">
                <a:solidFill>
                  <a:schemeClr val="bg1"/>
                </a:solidFill>
                <a:latin typeface="MetaPlusBold" charset="0"/>
              </a:defRPr>
            </a:lvl2pPr>
            <a:lvl3pPr algn="ctr" rtl="0" eaLnBrk="1" fontAlgn="base" hangingPunct="1">
              <a:spcBef>
                <a:spcPct val="0"/>
              </a:spcBef>
              <a:spcAft>
                <a:spcPct val="0"/>
              </a:spcAft>
              <a:defRPr sz="2800" b="1">
                <a:solidFill>
                  <a:schemeClr val="bg1"/>
                </a:solidFill>
                <a:latin typeface="MetaPlusBold" charset="0"/>
              </a:defRPr>
            </a:lvl3pPr>
            <a:lvl4pPr algn="ctr" rtl="0" eaLnBrk="1" fontAlgn="base" hangingPunct="1">
              <a:spcBef>
                <a:spcPct val="0"/>
              </a:spcBef>
              <a:spcAft>
                <a:spcPct val="0"/>
              </a:spcAft>
              <a:defRPr sz="2800" b="1">
                <a:solidFill>
                  <a:schemeClr val="bg1"/>
                </a:solidFill>
                <a:latin typeface="MetaPlusBold" charset="0"/>
              </a:defRPr>
            </a:lvl4pPr>
            <a:lvl5pPr algn="ctr" rtl="0" eaLnBrk="1" fontAlgn="base" hangingPunct="1">
              <a:spcBef>
                <a:spcPct val="0"/>
              </a:spcBef>
              <a:spcAft>
                <a:spcPct val="0"/>
              </a:spcAft>
              <a:defRPr sz="2800" b="1">
                <a:solidFill>
                  <a:schemeClr val="bg1"/>
                </a:solidFill>
                <a:latin typeface="MetaPlusBold" charset="0"/>
              </a:defRPr>
            </a:lvl5pPr>
            <a:lvl6pPr marL="457200" algn="ctr" rtl="0" eaLnBrk="1" fontAlgn="base" hangingPunct="1">
              <a:spcBef>
                <a:spcPct val="0"/>
              </a:spcBef>
              <a:spcAft>
                <a:spcPct val="0"/>
              </a:spcAft>
              <a:defRPr sz="4400">
                <a:solidFill>
                  <a:schemeClr val="tx2"/>
                </a:solidFill>
                <a:latin typeface="Times" pitchFamily="18" charset="0"/>
              </a:defRPr>
            </a:lvl6pPr>
            <a:lvl7pPr marL="914400" algn="ctr" rtl="0" eaLnBrk="1" fontAlgn="base" hangingPunct="1">
              <a:spcBef>
                <a:spcPct val="0"/>
              </a:spcBef>
              <a:spcAft>
                <a:spcPct val="0"/>
              </a:spcAft>
              <a:defRPr sz="4400">
                <a:solidFill>
                  <a:schemeClr val="tx2"/>
                </a:solidFill>
                <a:latin typeface="Times" pitchFamily="18" charset="0"/>
              </a:defRPr>
            </a:lvl7pPr>
            <a:lvl8pPr marL="1371600" algn="ctr" rtl="0" eaLnBrk="1" fontAlgn="base" hangingPunct="1">
              <a:spcBef>
                <a:spcPct val="0"/>
              </a:spcBef>
              <a:spcAft>
                <a:spcPct val="0"/>
              </a:spcAft>
              <a:defRPr sz="4400">
                <a:solidFill>
                  <a:schemeClr val="tx2"/>
                </a:solidFill>
                <a:latin typeface="Times" pitchFamily="18" charset="0"/>
              </a:defRPr>
            </a:lvl8pPr>
            <a:lvl9pPr marL="1828800" algn="ctr" rtl="0" eaLnBrk="1" fontAlgn="base" hangingPunct="1">
              <a:spcBef>
                <a:spcPct val="0"/>
              </a:spcBef>
              <a:spcAft>
                <a:spcPct val="0"/>
              </a:spcAft>
              <a:defRPr sz="4400">
                <a:solidFill>
                  <a:schemeClr val="tx2"/>
                </a:solidFill>
                <a:latin typeface="Times" pitchFamily="18" charset="0"/>
              </a:defRPr>
            </a:lvl9pPr>
          </a:lstStyle>
          <a:p>
            <a:r>
              <a:rPr lang="it-IT" kern="0" dirty="0" smtClean="0"/>
              <a:t>EU – </a:t>
            </a:r>
            <a:r>
              <a:rPr lang="it-IT" kern="0" dirty="0" err="1" smtClean="0"/>
              <a:t>smart</a:t>
            </a:r>
            <a:r>
              <a:rPr lang="it-IT" kern="0" dirty="0" smtClean="0"/>
              <a:t> </a:t>
            </a:r>
            <a:r>
              <a:rPr lang="it-IT" kern="0" dirty="0" err="1" smtClean="0"/>
              <a:t>specialisation</a:t>
            </a:r>
            <a:r>
              <a:rPr lang="it-IT" kern="0" dirty="0" smtClean="0"/>
              <a:t> </a:t>
            </a:r>
            <a:r>
              <a:rPr lang="it-IT" kern="0" dirty="0" err="1" smtClean="0"/>
              <a:t>strategy</a:t>
            </a:r>
            <a:endParaRPr lang="en-US" kern="0" dirty="0"/>
          </a:p>
        </p:txBody>
      </p:sp>
      <p:sp>
        <p:nvSpPr>
          <p:cNvPr id="17" name="Content Placeholder 3"/>
          <p:cNvSpPr txBox="1">
            <a:spLocks/>
          </p:cNvSpPr>
          <p:nvPr/>
        </p:nvSpPr>
        <p:spPr>
          <a:xfrm>
            <a:off x="374015" y="1219200"/>
            <a:ext cx="8077200" cy="990600"/>
          </a:xfrm>
          <a:prstGeom prst="rect">
            <a:avLst/>
          </a:prstGeom>
        </p:spPr>
        <p:txBody>
          <a:bodyPr>
            <a:normAutofit/>
          </a:bodyPr>
          <a:lstStyle>
            <a:lvl1pPr marL="342900" indent="-342900" algn="l" rtl="0" eaLnBrk="1" fontAlgn="base" hangingPunct="1">
              <a:spcBef>
                <a:spcPct val="20000"/>
              </a:spcBef>
              <a:spcAft>
                <a:spcPct val="0"/>
              </a:spcAft>
              <a:buChar char="•"/>
              <a:defRPr sz="2400">
                <a:solidFill>
                  <a:schemeClr val="tx1"/>
                </a:solidFill>
                <a:latin typeface="MetaPlusBold"/>
                <a:ea typeface="+mn-ea"/>
                <a:cs typeface="+mn-cs"/>
              </a:defRPr>
            </a:lvl1pPr>
            <a:lvl2pPr marL="742950" indent="-285750" algn="l" rtl="0" eaLnBrk="1" fontAlgn="base" hangingPunct="1">
              <a:spcBef>
                <a:spcPct val="20000"/>
              </a:spcBef>
              <a:spcAft>
                <a:spcPct val="0"/>
              </a:spcAft>
              <a:buChar char="–"/>
              <a:defRPr sz="2000">
                <a:solidFill>
                  <a:schemeClr val="tx1"/>
                </a:solidFill>
                <a:latin typeface="MetaPlusBold"/>
              </a:defRPr>
            </a:lvl2pPr>
            <a:lvl3pPr marL="1143000" indent="-228600" algn="l" rtl="0" eaLnBrk="1" fontAlgn="base" hangingPunct="1">
              <a:spcBef>
                <a:spcPct val="20000"/>
              </a:spcBef>
              <a:spcAft>
                <a:spcPct val="0"/>
              </a:spcAft>
              <a:buChar char="•"/>
              <a:defRPr>
                <a:solidFill>
                  <a:schemeClr val="tx1"/>
                </a:solidFill>
                <a:latin typeface="MetaPlusBold"/>
              </a:defRPr>
            </a:lvl3pPr>
            <a:lvl4pPr marL="1600200" indent="-228600" algn="l" rtl="0" eaLnBrk="1" fontAlgn="base" hangingPunct="1">
              <a:spcBef>
                <a:spcPct val="20000"/>
              </a:spcBef>
              <a:spcAft>
                <a:spcPct val="0"/>
              </a:spcAft>
              <a:buChar char="–"/>
              <a:defRPr sz="1600">
                <a:solidFill>
                  <a:schemeClr val="tx1"/>
                </a:solidFill>
                <a:latin typeface="MetaPlusBold"/>
              </a:defRPr>
            </a:lvl4pPr>
            <a:lvl5pPr marL="2057400" indent="-228600" algn="l" rtl="0" eaLnBrk="1" fontAlgn="base" hangingPunct="1">
              <a:spcBef>
                <a:spcPct val="20000"/>
              </a:spcBef>
              <a:spcAft>
                <a:spcPct val="0"/>
              </a:spcAft>
              <a:buChar char="»"/>
              <a:defRPr sz="1600">
                <a:solidFill>
                  <a:schemeClr val="tx1"/>
                </a:solidFill>
                <a:latin typeface="MetaPlusBold"/>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just"/>
            <a:r>
              <a:rPr lang="en-GB" kern="0" dirty="0" smtClean="0"/>
              <a:t>Correlations between </a:t>
            </a:r>
            <a:r>
              <a:rPr lang="en-GB" kern="0" dirty="0" err="1" smtClean="0"/>
              <a:t>FVG</a:t>
            </a:r>
            <a:r>
              <a:rPr lang="en-GB" kern="0" dirty="0" smtClean="0"/>
              <a:t> regional </a:t>
            </a:r>
            <a:r>
              <a:rPr lang="en-GB" kern="0" dirty="0"/>
              <a:t>strategy </a:t>
            </a:r>
            <a:r>
              <a:rPr lang="en-GB" kern="0" dirty="0" smtClean="0"/>
              <a:t>strands, Horizon 2020 societal challenges and </a:t>
            </a:r>
            <a:r>
              <a:rPr lang="en-GB" kern="0" dirty="0" err="1" smtClean="0"/>
              <a:t>UniTS</a:t>
            </a:r>
            <a:r>
              <a:rPr lang="en-GB" kern="0" dirty="0" smtClean="0"/>
              <a:t> expertise</a:t>
            </a:r>
            <a:endParaRPr lang="en-GB" altLang="it-IT" kern="0" dirty="0" smtClean="0"/>
          </a:p>
        </p:txBody>
      </p:sp>
      <p:sp>
        <p:nvSpPr>
          <p:cNvPr id="3" name="Freccia a inversione 2"/>
          <p:cNvSpPr/>
          <p:nvPr/>
        </p:nvSpPr>
        <p:spPr bwMode="auto">
          <a:xfrm rot="16200000">
            <a:off x="-460690" y="2663507"/>
            <a:ext cx="4724399" cy="3054985"/>
          </a:xfrm>
          <a:prstGeom prst="uturnArrow">
            <a:avLst>
              <a:gd name="adj1" fmla="val 25000"/>
              <a:gd name="adj2" fmla="val 19431"/>
              <a:gd name="adj3" fmla="val 25348"/>
              <a:gd name="adj4" fmla="val 43750"/>
              <a:gd name="adj5" fmla="val 75000"/>
            </a:avLst>
          </a:prstGeom>
          <a:solidFill>
            <a:srgbClr val="FFFF00"/>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sp>
        <p:nvSpPr>
          <p:cNvPr id="19" name="Freccia a inversione 18"/>
          <p:cNvSpPr/>
          <p:nvPr/>
        </p:nvSpPr>
        <p:spPr bwMode="auto">
          <a:xfrm rot="5400000">
            <a:off x="4950186" y="2854008"/>
            <a:ext cx="4648201" cy="3054985"/>
          </a:xfrm>
          <a:prstGeom prst="uturnArrow">
            <a:avLst>
              <a:gd name="adj1" fmla="val 25000"/>
              <a:gd name="adj2" fmla="val 19779"/>
              <a:gd name="adj3" fmla="val 25000"/>
              <a:gd name="adj4" fmla="val 43750"/>
              <a:gd name="adj5" fmla="val 75000"/>
            </a:avLst>
          </a:prstGeom>
          <a:solidFill>
            <a:srgbClr val="FFFF00"/>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sp>
        <p:nvSpPr>
          <p:cNvPr id="20" name="Freccia a destra 19"/>
          <p:cNvSpPr/>
          <p:nvPr/>
        </p:nvSpPr>
        <p:spPr>
          <a:xfrm rot="10800000">
            <a:off x="3457355" y="5488778"/>
            <a:ext cx="3048000" cy="129302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4" name="CasellaDiTesto 3"/>
          <p:cNvSpPr txBox="1"/>
          <p:nvPr/>
        </p:nvSpPr>
        <p:spPr>
          <a:xfrm>
            <a:off x="5777106" y="2235583"/>
            <a:ext cx="2376294" cy="523220"/>
          </a:xfrm>
          <a:prstGeom prst="rect">
            <a:avLst/>
          </a:prstGeom>
          <a:noFill/>
        </p:spPr>
        <p:txBody>
          <a:bodyPr wrap="square" rtlCol="0">
            <a:spAutoFit/>
          </a:bodyPr>
          <a:lstStyle/>
          <a:p>
            <a:pPr algn="just"/>
            <a:r>
              <a:rPr lang="en-US" sz="1400" b="1" dirty="0" err="1" smtClean="0">
                <a:latin typeface="MetaPlusBold"/>
              </a:rPr>
              <a:t>SC1</a:t>
            </a:r>
            <a:r>
              <a:rPr lang="en-US" sz="1400" dirty="0" smtClean="0">
                <a:latin typeface="MetaPlusBold"/>
              </a:rPr>
              <a:t> - health</a:t>
            </a:r>
            <a:r>
              <a:rPr lang="en-US" sz="1400" dirty="0">
                <a:latin typeface="MetaPlusBold"/>
              </a:rPr>
              <a:t>, demographic change and well-being</a:t>
            </a:r>
            <a:endParaRPr lang="it-IT" sz="1400" dirty="0">
              <a:latin typeface="MetaPlusBold"/>
            </a:endParaRPr>
          </a:p>
        </p:txBody>
      </p:sp>
      <p:sp>
        <p:nvSpPr>
          <p:cNvPr id="21" name="CasellaDiTesto 20"/>
          <p:cNvSpPr txBox="1"/>
          <p:nvPr/>
        </p:nvSpPr>
        <p:spPr>
          <a:xfrm rot="5400000">
            <a:off x="6952528" y="3897907"/>
            <a:ext cx="2895676" cy="738664"/>
          </a:xfrm>
          <a:prstGeom prst="rect">
            <a:avLst/>
          </a:prstGeom>
          <a:noFill/>
        </p:spPr>
        <p:txBody>
          <a:bodyPr wrap="square" rtlCol="0">
            <a:spAutoFit/>
          </a:bodyPr>
          <a:lstStyle/>
          <a:p>
            <a:pPr algn="just"/>
            <a:r>
              <a:rPr lang="en-US" sz="1400" b="1" dirty="0" err="1" smtClean="0">
                <a:latin typeface="MetaPlusBold"/>
              </a:rPr>
              <a:t>SC2</a:t>
            </a:r>
            <a:r>
              <a:rPr lang="en-US" sz="1400" dirty="0" smtClean="0">
                <a:latin typeface="MetaPlusBold"/>
              </a:rPr>
              <a:t> </a:t>
            </a:r>
            <a:r>
              <a:rPr lang="en-US" sz="1400" dirty="0">
                <a:latin typeface="MetaPlusBold"/>
              </a:rPr>
              <a:t>- food security, sustainable agriculture, marine and maritime research and the bio-economy</a:t>
            </a:r>
            <a:endParaRPr lang="it-IT" sz="1400" dirty="0">
              <a:latin typeface="MetaPlusBold"/>
            </a:endParaRPr>
          </a:p>
        </p:txBody>
      </p:sp>
      <p:sp>
        <p:nvSpPr>
          <p:cNvPr id="22" name="CasellaDiTesto 21"/>
          <p:cNvSpPr txBox="1"/>
          <p:nvPr/>
        </p:nvSpPr>
        <p:spPr>
          <a:xfrm>
            <a:off x="4174207" y="5877580"/>
            <a:ext cx="2106164" cy="523220"/>
          </a:xfrm>
          <a:prstGeom prst="rect">
            <a:avLst/>
          </a:prstGeom>
          <a:noFill/>
        </p:spPr>
        <p:txBody>
          <a:bodyPr wrap="square" rtlCol="0">
            <a:spAutoFit/>
          </a:bodyPr>
          <a:lstStyle/>
          <a:p>
            <a:pPr algn="just"/>
            <a:r>
              <a:rPr lang="en-US" sz="1400" b="1" dirty="0" err="1" smtClean="0">
                <a:latin typeface="MetaPlusBold"/>
              </a:rPr>
              <a:t>SC3</a:t>
            </a:r>
            <a:r>
              <a:rPr lang="en-US" sz="1400" dirty="0" smtClean="0">
                <a:latin typeface="MetaPlusBold"/>
              </a:rPr>
              <a:t> </a:t>
            </a:r>
            <a:r>
              <a:rPr lang="en-US" sz="1400" dirty="0">
                <a:latin typeface="MetaPlusBold"/>
              </a:rPr>
              <a:t>- secure, clean and efficient energy</a:t>
            </a:r>
            <a:endParaRPr lang="it-IT" sz="1400" dirty="0">
              <a:latin typeface="MetaPlusBold"/>
            </a:endParaRPr>
          </a:p>
        </p:txBody>
      </p:sp>
      <p:sp>
        <p:nvSpPr>
          <p:cNvPr id="23" name="CasellaDiTesto 22"/>
          <p:cNvSpPr txBox="1"/>
          <p:nvPr/>
        </p:nvSpPr>
        <p:spPr>
          <a:xfrm rot="16200000">
            <a:off x="-751229" y="3908735"/>
            <a:ext cx="3129802" cy="646331"/>
          </a:xfrm>
          <a:prstGeom prst="rect">
            <a:avLst/>
          </a:prstGeom>
          <a:noFill/>
        </p:spPr>
        <p:txBody>
          <a:bodyPr wrap="square" rtlCol="0">
            <a:spAutoFit/>
          </a:bodyPr>
          <a:lstStyle/>
          <a:p>
            <a:pPr algn="just"/>
            <a:r>
              <a:rPr lang="en-US" b="1" dirty="0" err="1" smtClean="0">
                <a:latin typeface="MetaPlusBold"/>
              </a:rPr>
              <a:t>SC4</a:t>
            </a:r>
            <a:r>
              <a:rPr lang="en-US" dirty="0" smtClean="0">
                <a:latin typeface="MetaPlusBold"/>
              </a:rPr>
              <a:t> </a:t>
            </a:r>
            <a:r>
              <a:rPr lang="en-US" dirty="0">
                <a:latin typeface="MetaPlusBold"/>
              </a:rPr>
              <a:t>- smart, green and integrated </a:t>
            </a:r>
            <a:r>
              <a:rPr lang="en-US" dirty="0" smtClean="0">
                <a:latin typeface="MetaPlusBold"/>
              </a:rPr>
              <a:t>transport</a:t>
            </a:r>
          </a:p>
          <a:p>
            <a:pPr algn="just"/>
            <a:r>
              <a:rPr lang="en-US" b="1" dirty="0" err="1" smtClean="0">
                <a:latin typeface="MetaPlusBold"/>
              </a:rPr>
              <a:t>SC5</a:t>
            </a:r>
            <a:r>
              <a:rPr lang="en-US" dirty="0" smtClean="0">
                <a:latin typeface="MetaPlusBold"/>
              </a:rPr>
              <a:t> </a:t>
            </a:r>
            <a:r>
              <a:rPr lang="en-US" dirty="0">
                <a:latin typeface="MetaPlusBold"/>
              </a:rPr>
              <a:t>- climate action, resource efficiency and raw materials</a:t>
            </a:r>
          </a:p>
        </p:txBody>
      </p:sp>
      <p:sp>
        <p:nvSpPr>
          <p:cNvPr id="24" name="CasellaDiTesto 23"/>
          <p:cNvSpPr txBox="1"/>
          <p:nvPr/>
        </p:nvSpPr>
        <p:spPr>
          <a:xfrm>
            <a:off x="2826640" y="2271786"/>
            <a:ext cx="2271637" cy="523220"/>
          </a:xfrm>
          <a:prstGeom prst="rect">
            <a:avLst/>
          </a:prstGeom>
          <a:noFill/>
        </p:spPr>
        <p:txBody>
          <a:bodyPr wrap="square" rtlCol="0">
            <a:spAutoFit/>
          </a:bodyPr>
          <a:lstStyle/>
          <a:p>
            <a:pPr algn="just"/>
            <a:r>
              <a:rPr lang="en-US" sz="1400" b="1" dirty="0" err="1" smtClean="0">
                <a:latin typeface="MetaPlusBold"/>
              </a:rPr>
              <a:t>SC6</a:t>
            </a:r>
            <a:r>
              <a:rPr lang="en-US" sz="1400" dirty="0" smtClean="0">
                <a:latin typeface="MetaPlusBold"/>
              </a:rPr>
              <a:t> </a:t>
            </a:r>
            <a:r>
              <a:rPr lang="en-US" sz="1400" dirty="0">
                <a:latin typeface="MetaPlusBold"/>
              </a:rPr>
              <a:t>- inclusive, innovative and secure societies</a:t>
            </a:r>
            <a:endParaRPr lang="it-IT" sz="1400" dirty="0">
              <a:latin typeface="MetaPlusBold"/>
            </a:endParaRPr>
          </a:p>
        </p:txBody>
      </p:sp>
      <p:sp>
        <p:nvSpPr>
          <p:cNvPr id="6" name="CasellaDiTesto 5"/>
          <p:cNvSpPr txBox="1"/>
          <p:nvPr/>
        </p:nvSpPr>
        <p:spPr>
          <a:xfrm>
            <a:off x="1322259" y="3073715"/>
            <a:ext cx="1016024" cy="738664"/>
          </a:xfrm>
          <a:prstGeom prst="rect">
            <a:avLst/>
          </a:prstGeom>
          <a:noFill/>
        </p:spPr>
        <p:txBody>
          <a:bodyPr wrap="square" rtlCol="0">
            <a:spAutoFit/>
          </a:bodyPr>
          <a:lstStyle/>
          <a:p>
            <a:r>
              <a:rPr lang="it-IT" sz="1400" b="1" dirty="0" smtClean="0">
                <a:latin typeface="MetaPlusBold"/>
              </a:rPr>
              <a:t>MARINE TECHNOLOGY</a:t>
            </a:r>
            <a:endParaRPr lang="it-IT" sz="1400" b="1" dirty="0">
              <a:latin typeface="MetaPlusBold"/>
            </a:endParaRPr>
          </a:p>
        </p:txBody>
      </p:sp>
      <p:sp>
        <p:nvSpPr>
          <p:cNvPr id="26" name="CasellaDiTesto 25"/>
          <p:cNvSpPr txBox="1"/>
          <p:nvPr/>
        </p:nvSpPr>
        <p:spPr>
          <a:xfrm>
            <a:off x="1254397" y="3949915"/>
            <a:ext cx="1307385" cy="830997"/>
          </a:xfrm>
          <a:prstGeom prst="rect">
            <a:avLst/>
          </a:prstGeom>
          <a:noFill/>
        </p:spPr>
        <p:txBody>
          <a:bodyPr wrap="square" rtlCol="0">
            <a:spAutoFit/>
          </a:bodyPr>
          <a:lstStyle/>
          <a:p>
            <a:r>
              <a:rPr lang="en-US" b="1" dirty="0" smtClean="0">
                <a:latin typeface="MetaPlusBold"/>
              </a:rPr>
              <a:t>Strategic production chains: METAL &amp; BUILDINGS</a:t>
            </a:r>
            <a:endParaRPr lang="en-US" b="1" dirty="0">
              <a:latin typeface="MetaPlusBold"/>
            </a:endParaRPr>
          </a:p>
        </p:txBody>
      </p:sp>
      <p:sp>
        <p:nvSpPr>
          <p:cNvPr id="27" name="CasellaDiTesto 26"/>
          <p:cNvSpPr txBox="1"/>
          <p:nvPr/>
        </p:nvSpPr>
        <p:spPr>
          <a:xfrm>
            <a:off x="6787075" y="3167390"/>
            <a:ext cx="899705" cy="523220"/>
          </a:xfrm>
          <a:prstGeom prst="rect">
            <a:avLst/>
          </a:prstGeom>
          <a:noFill/>
        </p:spPr>
        <p:txBody>
          <a:bodyPr wrap="square" rtlCol="0">
            <a:spAutoFit/>
          </a:bodyPr>
          <a:lstStyle/>
          <a:p>
            <a:r>
              <a:rPr lang="it-IT" sz="1400" b="1" dirty="0" smtClean="0">
                <a:latin typeface="MetaPlusBold"/>
              </a:rPr>
              <a:t>AGRO FOOD</a:t>
            </a:r>
            <a:endParaRPr lang="it-IT" sz="1400" b="1" dirty="0">
              <a:latin typeface="MetaPlusBold"/>
            </a:endParaRPr>
          </a:p>
        </p:txBody>
      </p:sp>
      <p:sp>
        <p:nvSpPr>
          <p:cNvPr id="29" name="CasellaDiTesto 28"/>
          <p:cNvSpPr txBox="1"/>
          <p:nvPr/>
        </p:nvSpPr>
        <p:spPr>
          <a:xfrm>
            <a:off x="6812605" y="4085905"/>
            <a:ext cx="924398" cy="523220"/>
          </a:xfrm>
          <a:prstGeom prst="rect">
            <a:avLst/>
          </a:prstGeom>
          <a:noFill/>
        </p:spPr>
        <p:txBody>
          <a:bodyPr wrap="square" rtlCol="0">
            <a:spAutoFit/>
          </a:bodyPr>
          <a:lstStyle/>
          <a:p>
            <a:r>
              <a:rPr lang="it-IT" sz="1400" b="1" dirty="0">
                <a:latin typeface="MetaPlusBold"/>
              </a:rPr>
              <a:t>SMART HEALTH</a:t>
            </a:r>
          </a:p>
        </p:txBody>
      </p:sp>
      <p:sp>
        <p:nvSpPr>
          <p:cNvPr id="30" name="CasellaDiTesto 29"/>
          <p:cNvSpPr txBox="1"/>
          <p:nvPr/>
        </p:nvSpPr>
        <p:spPr>
          <a:xfrm>
            <a:off x="3009991" y="3019433"/>
            <a:ext cx="3162208" cy="707886"/>
          </a:xfrm>
          <a:prstGeom prst="rect">
            <a:avLst/>
          </a:prstGeom>
          <a:noFill/>
        </p:spPr>
        <p:txBody>
          <a:bodyPr wrap="square" rtlCol="0">
            <a:spAutoFit/>
          </a:bodyPr>
          <a:lstStyle/>
          <a:p>
            <a:r>
              <a:rPr lang="en-GB" sz="1000" b="1" dirty="0" smtClean="0"/>
              <a:t>Short-term effects</a:t>
            </a:r>
            <a:r>
              <a:rPr lang="en-GB" sz="1000" dirty="0" smtClean="0"/>
              <a:t>: answering the needs of enterprises; keeping or increasing the number of operators in the target sectors; improving the uptake of medium- and high-level professional profiles.</a:t>
            </a:r>
            <a:endParaRPr lang="en-GB" sz="1000" dirty="0"/>
          </a:p>
        </p:txBody>
      </p:sp>
      <p:sp>
        <p:nvSpPr>
          <p:cNvPr id="31" name="CasellaDiTesto 30"/>
          <p:cNvSpPr txBox="1"/>
          <p:nvPr/>
        </p:nvSpPr>
        <p:spPr>
          <a:xfrm>
            <a:off x="3060501" y="3733800"/>
            <a:ext cx="3053693" cy="400110"/>
          </a:xfrm>
          <a:prstGeom prst="rect">
            <a:avLst/>
          </a:prstGeom>
          <a:noFill/>
        </p:spPr>
        <p:txBody>
          <a:bodyPr wrap="square" rtlCol="0">
            <a:spAutoFit/>
          </a:bodyPr>
          <a:lstStyle/>
          <a:p>
            <a:r>
              <a:rPr lang="en-GB" sz="1000" b="1" dirty="0" smtClean="0"/>
              <a:t>Medium-term effects</a:t>
            </a:r>
            <a:r>
              <a:rPr lang="en-GB" sz="1000" dirty="0" smtClean="0"/>
              <a:t>: creating new, hi-tech, synergic production environments.</a:t>
            </a:r>
            <a:endParaRPr lang="en-GB" sz="1000" dirty="0"/>
          </a:p>
        </p:txBody>
      </p:sp>
      <p:sp>
        <p:nvSpPr>
          <p:cNvPr id="32" name="CasellaDiTesto 31"/>
          <p:cNvSpPr txBox="1"/>
          <p:nvPr/>
        </p:nvSpPr>
        <p:spPr>
          <a:xfrm>
            <a:off x="3048000" y="4191000"/>
            <a:ext cx="3232371" cy="553998"/>
          </a:xfrm>
          <a:prstGeom prst="rect">
            <a:avLst/>
          </a:prstGeom>
          <a:noFill/>
        </p:spPr>
        <p:txBody>
          <a:bodyPr wrap="square" rtlCol="0">
            <a:spAutoFit/>
          </a:bodyPr>
          <a:lstStyle/>
          <a:p>
            <a:r>
              <a:rPr lang="en-GB" sz="1000" b="1" dirty="0" smtClean="0"/>
              <a:t>Long-term effects</a:t>
            </a:r>
            <a:r>
              <a:rPr lang="en-GB" sz="1000" dirty="0" smtClean="0"/>
              <a:t>: making the regional production substrate more compact</a:t>
            </a:r>
            <a:r>
              <a:rPr lang="en-GB" sz="1000" dirty="0"/>
              <a:t> </a:t>
            </a:r>
            <a:r>
              <a:rPr lang="en-GB" sz="1000" dirty="0" smtClean="0"/>
              <a:t>and resilient to future social, environmental and economical challenge &amp; changes.</a:t>
            </a:r>
            <a:endParaRPr lang="en-GB" sz="1000" dirty="0"/>
          </a:p>
        </p:txBody>
      </p:sp>
      <p:sp>
        <p:nvSpPr>
          <p:cNvPr id="33" name="Callout con freccia a destra 11"/>
          <p:cNvSpPr/>
          <p:nvPr/>
        </p:nvSpPr>
        <p:spPr>
          <a:xfrm rot="16200000">
            <a:off x="4108556" y="2530509"/>
            <a:ext cx="784152" cy="5171935"/>
          </a:xfrm>
          <a:prstGeom prst="rightArrowCallou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900"/>
          </a:p>
        </p:txBody>
      </p:sp>
      <p:sp>
        <p:nvSpPr>
          <p:cNvPr id="2" name="TextBox 1"/>
          <p:cNvSpPr txBox="1"/>
          <p:nvPr/>
        </p:nvSpPr>
        <p:spPr>
          <a:xfrm>
            <a:off x="2778985" y="5070178"/>
            <a:ext cx="3824382" cy="307777"/>
          </a:xfrm>
          <a:prstGeom prst="rect">
            <a:avLst/>
          </a:prstGeom>
          <a:noFill/>
        </p:spPr>
        <p:txBody>
          <a:bodyPr wrap="square" rtlCol="0">
            <a:spAutoFit/>
          </a:bodyPr>
          <a:lstStyle/>
          <a:p>
            <a:r>
              <a:rPr lang="en-US" sz="1400" b="1" dirty="0">
                <a:latin typeface="MetaPlusBold"/>
              </a:rPr>
              <a:t>CULTURE, CREATIVITY AND </a:t>
            </a:r>
            <a:r>
              <a:rPr lang="en-US" sz="1400" b="1" dirty="0" smtClean="0">
                <a:latin typeface="MetaPlusBold"/>
              </a:rPr>
              <a:t>TOURISM</a:t>
            </a:r>
            <a:endParaRPr lang="en-US" sz="1400" b="1" dirty="0">
              <a:latin typeface="MetaPlusBold"/>
            </a:endParaRPr>
          </a:p>
        </p:txBody>
      </p:sp>
    </p:spTree>
    <p:extLst>
      <p:ext uri="{BB962C8B-B14F-4D97-AF65-F5344CB8AC3E}">
        <p14:creationId xmlns:p14="http://schemas.microsoft.com/office/powerpoint/2010/main" val="3401535970"/>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 in Science</a:t>
            </a:r>
            <a:endParaRPr lang="en-US" dirty="0"/>
          </a:p>
        </p:txBody>
      </p:sp>
      <p:graphicFrame>
        <p:nvGraphicFramePr>
          <p:cNvPr id="5" name="Diagram 4"/>
          <p:cNvGraphicFramePr/>
          <p:nvPr>
            <p:extLst>
              <p:ext uri="{D42A27DB-BD31-4B8C-83A1-F6EECF244321}">
                <p14:modId xmlns:p14="http://schemas.microsoft.com/office/powerpoint/2010/main" val="2574852457"/>
              </p:ext>
            </p:extLst>
          </p:nvPr>
        </p:nvGraphicFramePr>
        <p:xfrm>
          <a:off x="76200" y="1188049"/>
          <a:ext cx="3962400" cy="30029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p:cNvPicPr>
            <a:picLocks noChangeAspect="1"/>
          </p:cNvPicPr>
          <p:nvPr/>
        </p:nvPicPr>
        <p:blipFill>
          <a:blip r:embed="rId8"/>
          <a:stretch>
            <a:fillRect/>
          </a:stretch>
        </p:blipFill>
        <p:spPr>
          <a:xfrm>
            <a:off x="609600" y="4227471"/>
            <a:ext cx="4905375" cy="2409907"/>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37872" y="2077293"/>
            <a:ext cx="4592876" cy="4191000"/>
          </a:xfrm>
          <a:prstGeom prst="rect">
            <a:avLst/>
          </a:prstGeom>
        </p:spPr>
      </p:pic>
      <p:sp>
        <p:nvSpPr>
          <p:cNvPr id="3" name="Rounded Rectangle 2"/>
          <p:cNvSpPr/>
          <p:nvPr/>
        </p:nvSpPr>
        <p:spPr bwMode="auto">
          <a:xfrm>
            <a:off x="4531001" y="1351707"/>
            <a:ext cx="4343400" cy="705693"/>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200" b="1" i="0" u="none" strike="noStrike" cap="none" normalizeH="0" baseline="0" dirty="0" smtClean="0">
                <a:ln>
                  <a:noFill/>
                </a:ln>
                <a:solidFill>
                  <a:schemeClr val="bg1"/>
                </a:solidFill>
                <a:effectLst/>
                <a:latin typeface="Times" pitchFamily="18" charset="0"/>
              </a:rPr>
              <a:t>Competency</a:t>
            </a:r>
          </a:p>
        </p:txBody>
      </p:sp>
    </p:spTree>
    <p:extLst>
      <p:ext uri="{BB962C8B-B14F-4D97-AF65-F5344CB8AC3E}">
        <p14:creationId xmlns:p14="http://schemas.microsoft.com/office/powerpoint/2010/main" val="33981980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12 Disruptive technologies</a:t>
            </a:r>
            <a:endParaRPr lang="en-US" dirty="0"/>
          </a:p>
        </p:txBody>
      </p:sp>
      <p:sp>
        <p:nvSpPr>
          <p:cNvPr id="3" name="Text Placeholder 2"/>
          <p:cNvSpPr>
            <a:spLocks noGrp="1"/>
          </p:cNvSpPr>
          <p:nvPr>
            <p:ph idx="1"/>
          </p:nvPr>
        </p:nvSpPr>
        <p:spPr>
          <a:xfrm>
            <a:off x="227014" y="1524000"/>
            <a:ext cx="4192586" cy="4705350"/>
          </a:xfrm>
        </p:spPr>
        <p:txBody>
          <a:bodyPr>
            <a:normAutofit fontScale="85000" lnSpcReduction="10000"/>
          </a:bodyPr>
          <a:lstStyle/>
          <a:p>
            <a:pPr marL="457200" indent="-457200">
              <a:buFont typeface="+mj-lt"/>
              <a:buAutoNum type="arabicPeriod"/>
            </a:pPr>
            <a:r>
              <a:rPr lang="en-US" dirty="0" smtClean="0"/>
              <a:t>Mobile Internet</a:t>
            </a:r>
          </a:p>
          <a:p>
            <a:pPr marL="457200" indent="-457200">
              <a:buFont typeface="+mj-lt"/>
              <a:buAutoNum type="arabicPeriod"/>
            </a:pPr>
            <a:r>
              <a:rPr lang="en-US" dirty="0" smtClean="0"/>
              <a:t>Automation of knowledge work</a:t>
            </a:r>
          </a:p>
          <a:p>
            <a:pPr marL="457200" indent="-457200">
              <a:buFont typeface="+mj-lt"/>
              <a:buAutoNum type="arabicPeriod"/>
            </a:pPr>
            <a:r>
              <a:rPr lang="en-US" dirty="0" smtClean="0"/>
              <a:t>Internet of Things</a:t>
            </a:r>
          </a:p>
          <a:p>
            <a:pPr marL="457200" indent="-457200">
              <a:buFont typeface="+mj-lt"/>
              <a:buAutoNum type="arabicPeriod"/>
            </a:pPr>
            <a:r>
              <a:rPr lang="en-US" dirty="0" smtClean="0"/>
              <a:t>Advanced robotics</a:t>
            </a:r>
          </a:p>
          <a:p>
            <a:pPr marL="457200" indent="-457200">
              <a:buFont typeface="+mj-lt"/>
              <a:buAutoNum type="arabicPeriod"/>
            </a:pPr>
            <a:r>
              <a:rPr lang="en-US" dirty="0" smtClean="0"/>
              <a:t>Cloud</a:t>
            </a:r>
          </a:p>
          <a:p>
            <a:pPr marL="457200" indent="-457200">
              <a:buFont typeface="+mj-lt"/>
              <a:buAutoNum type="arabicPeriod"/>
            </a:pPr>
            <a:r>
              <a:rPr lang="en-US" dirty="0" smtClean="0"/>
              <a:t>Autonomous or Near-Autonomous Vehicles</a:t>
            </a:r>
          </a:p>
          <a:p>
            <a:pPr marL="457200" indent="-457200">
              <a:buFont typeface="+mj-lt"/>
              <a:buAutoNum type="arabicPeriod"/>
            </a:pPr>
            <a:r>
              <a:rPr lang="en-US" dirty="0" smtClean="0"/>
              <a:t>Next-generation Genomics</a:t>
            </a:r>
          </a:p>
          <a:p>
            <a:pPr marL="457200" indent="-457200">
              <a:buFont typeface="+mj-lt"/>
              <a:buAutoNum type="arabicPeriod"/>
            </a:pPr>
            <a:r>
              <a:rPr lang="en-US" dirty="0" smtClean="0"/>
              <a:t>Next generation Storage</a:t>
            </a:r>
          </a:p>
          <a:p>
            <a:pPr marL="457200" indent="-457200">
              <a:buFont typeface="+mj-lt"/>
              <a:buAutoNum type="arabicPeriod"/>
            </a:pPr>
            <a:r>
              <a:rPr lang="en-US" dirty="0" smtClean="0"/>
              <a:t>3D Printing</a:t>
            </a:r>
          </a:p>
          <a:p>
            <a:pPr marL="457200" indent="-457200">
              <a:buFont typeface="+mj-lt"/>
              <a:buAutoNum type="arabicPeriod"/>
            </a:pPr>
            <a:r>
              <a:rPr lang="en-US" dirty="0" smtClean="0"/>
              <a:t>Advanced Materials</a:t>
            </a:r>
          </a:p>
          <a:p>
            <a:pPr marL="457200" indent="-457200">
              <a:buFont typeface="+mj-lt"/>
              <a:buAutoNum type="arabicPeriod"/>
            </a:pPr>
            <a:r>
              <a:rPr lang="en-US" dirty="0" smtClean="0"/>
              <a:t>Advanced Oil and Gas Exploration and Recovery</a:t>
            </a:r>
          </a:p>
          <a:p>
            <a:pPr marL="457200" indent="-457200">
              <a:buFont typeface="+mj-lt"/>
              <a:buAutoNum type="arabicPeriod"/>
            </a:pPr>
            <a:r>
              <a:rPr lang="en-US" dirty="0" smtClean="0"/>
              <a:t>Renewable Electricity</a:t>
            </a:r>
            <a:endParaRPr lang="en-US" dirty="0"/>
          </a:p>
        </p:txBody>
      </p:sp>
      <p:pic>
        <p:nvPicPr>
          <p:cNvPr id="10" name="Picture 9"/>
          <p:cNvPicPr>
            <a:picLocks noChangeAspect="1"/>
          </p:cNvPicPr>
          <p:nvPr/>
        </p:nvPicPr>
        <p:blipFill>
          <a:blip r:embed="rId2"/>
          <a:stretch>
            <a:fillRect/>
          </a:stretch>
        </p:blipFill>
        <p:spPr>
          <a:xfrm>
            <a:off x="6579186" y="741859"/>
            <a:ext cx="2341204" cy="1550133"/>
          </a:xfrm>
          <a:prstGeom prst="rect">
            <a:avLst/>
          </a:prstGeom>
        </p:spPr>
      </p:pic>
      <p:pic>
        <p:nvPicPr>
          <p:cNvPr id="11" name="Picture 10"/>
          <p:cNvPicPr>
            <a:picLocks noChangeAspect="1"/>
          </p:cNvPicPr>
          <p:nvPr/>
        </p:nvPicPr>
        <p:blipFill>
          <a:blip r:embed="rId3"/>
          <a:stretch>
            <a:fillRect/>
          </a:stretch>
        </p:blipFill>
        <p:spPr>
          <a:xfrm>
            <a:off x="6553200" y="2657761"/>
            <a:ext cx="2393177" cy="1542478"/>
          </a:xfrm>
          <a:prstGeom prst="rect">
            <a:avLst/>
          </a:prstGeom>
        </p:spPr>
      </p:pic>
      <p:pic>
        <p:nvPicPr>
          <p:cNvPr id="12" name="Picture 11"/>
          <p:cNvPicPr>
            <a:picLocks noChangeAspect="1"/>
          </p:cNvPicPr>
          <p:nvPr/>
        </p:nvPicPr>
        <p:blipFill>
          <a:blip r:embed="rId4"/>
          <a:stretch>
            <a:fillRect/>
          </a:stretch>
        </p:blipFill>
        <p:spPr>
          <a:xfrm>
            <a:off x="4349580" y="1342073"/>
            <a:ext cx="2339588" cy="1517077"/>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3909" y="5012067"/>
            <a:ext cx="3459977" cy="1645720"/>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26444" y="3023529"/>
            <a:ext cx="2652742" cy="1988538"/>
          </a:xfrm>
          <a:prstGeom prst="rect">
            <a:avLst/>
          </a:prstGeom>
        </p:spPr>
      </p:pic>
      <p:sp>
        <p:nvSpPr>
          <p:cNvPr id="15" name="TextBox 14"/>
          <p:cNvSpPr txBox="1"/>
          <p:nvPr/>
        </p:nvSpPr>
        <p:spPr>
          <a:xfrm>
            <a:off x="3016080" y="6221244"/>
            <a:ext cx="2667000" cy="276999"/>
          </a:xfrm>
          <a:prstGeom prst="rect">
            <a:avLst/>
          </a:prstGeom>
          <a:noFill/>
        </p:spPr>
        <p:txBody>
          <a:bodyPr wrap="square" rtlCol="0">
            <a:spAutoFit/>
          </a:bodyPr>
          <a:lstStyle/>
          <a:p>
            <a:r>
              <a:rPr lang="en-US" dirty="0" smtClean="0"/>
              <a:t>Fonte: </a:t>
            </a:r>
            <a:r>
              <a:rPr lang="en-US" dirty="0" err="1" smtClean="0"/>
              <a:t>IntelligentHQ</a:t>
            </a:r>
            <a:r>
              <a:rPr lang="en-US" dirty="0" smtClean="0"/>
              <a:t>, Fonseca, 2014</a:t>
            </a:r>
            <a:endParaRPr lang="en-US" dirty="0"/>
          </a:p>
        </p:txBody>
      </p:sp>
    </p:spTree>
    <p:extLst>
      <p:ext uri="{BB962C8B-B14F-4D97-AF65-F5344CB8AC3E}">
        <p14:creationId xmlns:p14="http://schemas.microsoft.com/office/powerpoint/2010/main" val="41303777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Top 10 Strategic Technology Trends</a:t>
            </a:r>
            <a:endParaRPr lang="it-IT"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a:ext>
            </a:extLst>
          </a:blip>
          <a:srcRect t="11291"/>
          <a:stretch/>
        </p:blipFill>
        <p:spPr>
          <a:xfrm>
            <a:off x="422031" y="1981200"/>
            <a:ext cx="8743021" cy="4191000"/>
          </a:xfrm>
          <a:prstGeom prst="rect">
            <a:avLst/>
          </a:prstGeom>
        </p:spPr>
      </p:pic>
    </p:spTree>
    <p:extLst>
      <p:ext uri="{BB962C8B-B14F-4D97-AF65-F5344CB8AC3E}">
        <p14:creationId xmlns:p14="http://schemas.microsoft.com/office/powerpoint/2010/main" val="2702089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n-US" dirty="0" smtClean="0"/>
              <a:t>Globalisation: facilitators</a:t>
            </a:r>
          </a:p>
        </p:txBody>
      </p:sp>
      <p:sp>
        <p:nvSpPr>
          <p:cNvPr id="20483" name="Rectangle 3"/>
          <p:cNvSpPr>
            <a:spLocks noGrp="1" noChangeArrowheads="1"/>
          </p:cNvSpPr>
          <p:nvPr>
            <p:ph type="body" idx="4294967295"/>
          </p:nvPr>
        </p:nvSpPr>
        <p:spPr>
          <a:xfrm>
            <a:off x="270556" y="1466850"/>
            <a:ext cx="4984862" cy="4476750"/>
          </a:xfrm>
          <a:prstGeom prst="rect">
            <a:avLst/>
          </a:prstGeom>
        </p:spPr>
        <p:txBody>
          <a:bodyPr/>
          <a:lstStyle/>
          <a:p>
            <a:r>
              <a:rPr lang="en-US" altLang="en-US" sz="2000" dirty="0" smtClean="0"/>
              <a:t>Ease of </a:t>
            </a:r>
            <a:r>
              <a:rPr lang="en-US" altLang="en-US" sz="2000" b="1" dirty="0" smtClean="0"/>
              <a:t>mobility</a:t>
            </a:r>
          </a:p>
          <a:p>
            <a:r>
              <a:rPr lang="en-US" altLang="en-US" sz="2000" dirty="0" smtClean="0"/>
              <a:t>Fall of </a:t>
            </a:r>
            <a:r>
              <a:rPr lang="en-US" altLang="en-US" sz="2000" b="1" dirty="0" smtClean="0"/>
              <a:t>transportation costs</a:t>
            </a:r>
          </a:p>
          <a:p>
            <a:r>
              <a:rPr lang="en-US" altLang="en-US" sz="2000" b="1" dirty="0" smtClean="0"/>
              <a:t>Information and Communication Technology</a:t>
            </a:r>
          </a:p>
          <a:p>
            <a:r>
              <a:rPr lang="en-US" altLang="en-US" sz="2000" dirty="0" smtClean="0"/>
              <a:t>Role of </a:t>
            </a:r>
            <a:r>
              <a:rPr lang="en-US" altLang="en-US" sz="2000" b="1" dirty="0" smtClean="0"/>
              <a:t>Multinational Enterprises </a:t>
            </a:r>
            <a:br>
              <a:rPr lang="en-US" altLang="en-US" sz="2000" b="1" dirty="0" smtClean="0"/>
            </a:br>
            <a:r>
              <a:rPr lang="en-US" altLang="en-US" sz="2000" dirty="0" smtClean="0"/>
              <a:t>and emergence of a more global/ internationalized share of the </a:t>
            </a:r>
            <a:r>
              <a:rPr lang="en-US" altLang="en-US" sz="2000" b="1" dirty="0" smtClean="0"/>
              <a:t>labor market</a:t>
            </a:r>
          </a:p>
          <a:p>
            <a:r>
              <a:rPr lang="en-US" altLang="en-US" sz="2000" b="1" dirty="0" smtClean="0"/>
              <a:t>English</a:t>
            </a:r>
            <a:r>
              <a:rPr lang="en-US" altLang="en-US" sz="2000" dirty="0" smtClean="0"/>
              <a:t> as a lingua franca (probably more an outcome than a driver though)</a:t>
            </a:r>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82220" y="1423502"/>
            <a:ext cx="3922648" cy="2615098"/>
          </a:xfrm>
          <a:prstGeom prst="rect">
            <a:avLst/>
          </a:prstGeom>
        </p:spPr>
      </p:pic>
      <p:sp>
        <p:nvSpPr>
          <p:cNvPr id="2" name="TextBox 1"/>
          <p:cNvSpPr txBox="1"/>
          <p:nvPr/>
        </p:nvSpPr>
        <p:spPr>
          <a:xfrm>
            <a:off x="501635" y="5003452"/>
            <a:ext cx="4498182" cy="1384995"/>
          </a:xfrm>
          <a:prstGeom prst="rect">
            <a:avLst/>
          </a:prstGeom>
          <a:noFill/>
        </p:spPr>
        <p:txBody>
          <a:bodyPr wrap="square" rtlCol="0">
            <a:spAutoFit/>
          </a:bodyPr>
          <a:lstStyle/>
          <a:p>
            <a:r>
              <a:rPr lang="en-US" altLang="en-US" sz="2800" dirty="0" smtClean="0">
                <a:solidFill>
                  <a:srgbClr val="FF0000"/>
                </a:solidFill>
                <a:latin typeface="MetaPlusBold"/>
              </a:rPr>
              <a:t>More interconnectedness, more visibility to and of the world</a:t>
            </a:r>
            <a:endParaRPr lang="en-US" altLang="en-US" sz="2800" dirty="0">
              <a:solidFill>
                <a:srgbClr val="FF0000"/>
              </a:solidFill>
              <a:latin typeface="MetaPlusBold"/>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99817" y="4038600"/>
            <a:ext cx="4144183" cy="2464776"/>
          </a:xfrm>
          <a:prstGeom prst="rect">
            <a:avLst/>
          </a:prstGeom>
        </p:spPr>
      </p:pic>
    </p:spTree>
    <p:extLst>
      <p:ext uri="{BB962C8B-B14F-4D97-AF65-F5344CB8AC3E}">
        <p14:creationId xmlns:p14="http://schemas.microsoft.com/office/powerpoint/2010/main" val="234986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Merging the real world and the virtual world</a:t>
            </a:r>
            <a:endParaRPr lang="en-US" dirty="0"/>
          </a:p>
        </p:txBody>
      </p:sp>
      <p:sp>
        <p:nvSpPr>
          <p:cNvPr id="3" name="Text Placeholder 2"/>
          <p:cNvSpPr>
            <a:spLocks noGrp="1"/>
          </p:cNvSpPr>
          <p:nvPr>
            <p:ph type="body" sz="quarter" idx="13"/>
          </p:nvPr>
        </p:nvSpPr>
        <p:spPr/>
        <p:txBody>
          <a:bodyPr/>
          <a:lstStyle/>
          <a:p>
            <a:endParaRPr lang="en-US"/>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6757" y="1271004"/>
            <a:ext cx="4091420" cy="2637049"/>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35945" y="1201926"/>
            <a:ext cx="4087132" cy="2706128"/>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88414" y="4052865"/>
            <a:ext cx="3884972" cy="2509359"/>
          </a:xfrm>
          <a:prstGeom prst="rect">
            <a:avLst/>
          </a:prstGeom>
        </p:spPr>
      </p:pic>
    </p:spTree>
    <p:extLst>
      <p:ext uri="{BB962C8B-B14F-4D97-AF65-F5344CB8AC3E}">
        <p14:creationId xmlns:p14="http://schemas.microsoft.com/office/powerpoint/2010/main" val="2112655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Intelligence everywhere</a:t>
            </a:r>
          </a:p>
        </p:txBody>
      </p:sp>
      <p:sp>
        <p:nvSpPr>
          <p:cNvPr id="3" name="Text Placeholder 2"/>
          <p:cNvSpPr>
            <a:spLocks noGrp="1"/>
          </p:cNvSpPr>
          <p:nvPr>
            <p:ph type="body" sz="quarter" idx="13"/>
          </p:nvPr>
        </p:nvSpPr>
        <p:spPr/>
        <p:txBody>
          <a:bodyPr/>
          <a:lstStyle/>
          <a:p>
            <a:endParaRPr lang="en-US"/>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4216" y="1350536"/>
            <a:ext cx="3962954" cy="2613024"/>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22328" y="1350536"/>
            <a:ext cx="3936438" cy="2600289"/>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02975" y="3950825"/>
            <a:ext cx="3913188" cy="2608792"/>
          </a:xfrm>
          <a:prstGeom prst="rect">
            <a:avLst/>
          </a:prstGeom>
        </p:spPr>
      </p:pic>
      <p:sp>
        <p:nvSpPr>
          <p:cNvPr id="5" name="Bent-Up Arrow 4"/>
          <p:cNvSpPr/>
          <p:nvPr/>
        </p:nvSpPr>
        <p:spPr bwMode="auto">
          <a:xfrm rot="5400000">
            <a:off x="1981200" y="4126740"/>
            <a:ext cx="1219200" cy="1219200"/>
          </a:xfrm>
          <a:prstGeom prst="bentUpArrow">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sp>
        <p:nvSpPr>
          <p:cNvPr id="8" name="Bent-Up Arrow 7"/>
          <p:cNvSpPr/>
          <p:nvPr/>
        </p:nvSpPr>
        <p:spPr bwMode="auto">
          <a:xfrm rot="16200000" flipH="1">
            <a:off x="5943600" y="4126740"/>
            <a:ext cx="1219200" cy="1219200"/>
          </a:xfrm>
          <a:prstGeom prst="bentUpArrow">
            <a:avLst>
              <a:gd name="adj1" fmla="val 25000"/>
              <a:gd name="adj2" fmla="val 22820"/>
              <a:gd name="adj3" fmla="val 26744"/>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pic>
        <p:nvPicPr>
          <p:cNvPr id="9" name="Picture 8"/>
          <p:cNvPicPr>
            <a:picLocks noChangeAspect="1"/>
          </p:cNvPicPr>
          <p:nvPr/>
        </p:nvPicPr>
        <p:blipFill>
          <a:blip r:embed="rId6"/>
          <a:stretch>
            <a:fillRect/>
          </a:stretch>
        </p:blipFill>
        <p:spPr>
          <a:xfrm>
            <a:off x="453741" y="4121424"/>
            <a:ext cx="8342393" cy="2031274"/>
          </a:xfrm>
          <a:prstGeom prst="rect">
            <a:avLst/>
          </a:prstGeom>
        </p:spPr>
      </p:pic>
    </p:spTree>
    <p:extLst>
      <p:ext uri="{BB962C8B-B14F-4D97-AF65-F5344CB8AC3E}">
        <p14:creationId xmlns:p14="http://schemas.microsoft.com/office/powerpoint/2010/main" val="395500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t-IT"/>
          </a:p>
        </p:txBody>
      </p:sp>
      <p:sp>
        <p:nvSpPr>
          <p:cNvPr id="3" name="Text Placeholder 2"/>
          <p:cNvSpPr>
            <a:spLocks noGrp="1"/>
          </p:cNvSpPr>
          <p:nvPr>
            <p:ph type="body" sz="quarter" idx="13"/>
          </p:nvPr>
        </p:nvSpPr>
        <p:spPr/>
        <p:txBody>
          <a:bodyPr/>
          <a:lstStyle/>
          <a:p>
            <a:endParaRPr lang="it-IT"/>
          </a:p>
        </p:txBody>
      </p:sp>
      <p:pic>
        <p:nvPicPr>
          <p:cNvPr id="4" name="Picture 3"/>
          <p:cNvPicPr>
            <a:picLocks noChangeAspect="1"/>
          </p:cNvPicPr>
          <p:nvPr/>
        </p:nvPicPr>
        <p:blipFill rotWithShape="1">
          <a:blip r:embed="rId3"/>
          <a:srcRect t="22841" b="61456"/>
          <a:stretch/>
        </p:blipFill>
        <p:spPr>
          <a:xfrm>
            <a:off x="0" y="-169200"/>
            <a:ext cx="9307286" cy="1617000"/>
          </a:xfrm>
          <a:prstGeom prst="rect">
            <a:avLst/>
          </a:prstGeom>
        </p:spPr>
      </p:pic>
      <p:pic>
        <p:nvPicPr>
          <p:cNvPr id="5" name="pwh1INne97Q"/>
          <p:cNvPicPr>
            <a:picLocks noRot="1" noChangeAspect="1"/>
          </p:cNvPicPr>
          <p:nvPr>
            <a:videoFile r:link="rId1"/>
          </p:nvPr>
        </p:nvPicPr>
        <p:blipFill>
          <a:blip r:embed="rId4"/>
          <a:stretch>
            <a:fillRect/>
          </a:stretch>
        </p:blipFill>
        <p:spPr>
          <a:xfrm>
            <a:off x="263020" y="1527450"/>
            <a:ext cx="8619067" cy="4848225"/>
          </a:xfrm>
          <a:prstGeom prst="rect">
            <a:avLst/>
          </a:prstGeom>
        </p:spPr>
      </p:pic>
    </p:spTree>
    <p:extLst>
      <p:ext uri="{BB962C8B-B14F-4D97-AF65-F5344CB8AC3E}">
        <p14:creationId xmlns:p14="http://schemas.microsoft.com/office/powerpoint/2010/main" val="27047999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IT reality emerges</a:t>
            </a:r>
            <a:endParaRPr lang="en-US" dirty="0"/>
          </a:p>
        </p:txBody>
      </p:sp>
      <p:sp>
        <p:nvSpPr>
          <p:cNvPr id="3" name="Text Placeholder 2"/>
          <p:cNvSpPr>
            <a:spLocks noGrp="1"/>
          </p:cNvSpPr>
          <p:nvPr>
            <p:ph type="body" sz="quarter" idx="13"/>
          </p:nvPr>
        </p:nvSpPr>
        <p:spPr/>
        <p:txBody>
          <a:bodyPr/>
          <a:lstStyle/>
          <a:p>
            <a:endParaRPr lang="en-US"/>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1199" y="1349120"/>
            <a:ext cx="3806001" cy="2467954"/>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76800" y="1349120"/>
            <a:ext cx="3753346" cy="2467954"/>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6725" y="4038600"/>
            <a:ext cx="3800475" cy="2513817"/>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76801" y="3998365"/>
            <a:ext cx="3753346" cy="2554052"/>
          </a:xfrm>
          <a:prstGeom prst="rect">
            <a:avLst/>
          </a:prstGeom>
        </p:spPr>
      </p:pic>
    </p:spTree>
    <p:extLst>
      <p:ext uri="{BB962C8B-B14F-4D97-AF65-F5344CB8AC3E}">
        <p14:creationId xmlns:p14="http://schemas.microsoft.com/office/powerpoint/2010/main" val="7038202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Mobility, Analytics, Cloud</a:t>
            </a:r>
            <a:endParaRPr lang="en-US" dirty="0"/>
          </a:p>
        </p:txBody>
      </p:sp>
      <p:sp>
        <p:nvSpPr>
          <p:cNvPr id="3" name="Content Placeholder 2"/>
          <p:cNvSpPr>
            <a:spLocks noGrp="1"/>
          </p:cNvSpPr>
          <p:nvPr>
            <p:ph idx="1"/>
          </p:nvPr>
        </p:nvSpPr>
        <p:spPr>
          <a:xfrm>
            <a:off x="685800" y="1162051"/>
            <a:ext cx="7772400" cy="895349"/>
          </a:xfrm>
        </p:spPr>
        <p:txBody>
          <a:bodyPr>
            <a:normAutofit/>
          </a:bodyPr>
          <a:lstStyle/>
          <a:p>
            <a:r>
              <a:rPr lang="it-IT" dirty="0" smtClean="0"/>
              <a:t>Internet of </a:t>
            </a:r>
            <a:r>
              <a:rPr lang="it-IT" dirty="0" err="1" smtClean="0"/>
              <a:t>things</a:t>
            </a:r>
            <a:r>
              <a:rPr lang="it-IT" dirty="0" smtClean="0"/>
              <a:t> </a:t>
            </a:r>
            <a:endParaRPr lang="en-US"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1000" y="1752599"/>
            <a:ext cx="8534400" cy="4829943"/>
          </a:xfrm>
          <a:prstGeom prst="rect">
            <a:avLst/>
          </a:prstGeom>
        </p:spPr>
      </p:pic>
    </p:spTree>
    <p:extLst>
      <p:ext uri="{BB962C8B-B14F-4D97-AF65-F5344CB8AC3E}">
        <p14:creationId xmlns:p14="http://schemas.microsoft.com/office/powerpoint/2010/main" val="27780516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Investments priorities in ICT</a:t>
            </a:r>
            <a:endParaRPr lang="en-US" dirty="0"/>
          </a:p>
        </p:txBody>
      </p:sp>
      <p:sp>
        <p:nvSpPr>
          <p:cNvPr id="3" name="Text Placeholder 2"/>
          <p:cNvSpPr>
            <a:spLocks noGrp="1"/>
          </p:cNvSpPr>
          <p:nvPr>
            <p:ph type="body" sz="quarter" idx="13"/>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9428" y="1334043"/>
            <a:ext cx="8448171" cy="4938713"/>
          </a:xfrm>
          <a:prstGeom prst="rect">
            <a:avLst/>
          </a:prstGeom>
        </p:spPr>
      </p:pic>
    </p:spTree>
    <p:extLst>
      <p:ext uri="{BB962C8B-B14F-4D97-AF65-F5344CB8AC3E}">
        <p14:creationId xmlns:p14="http://schemas.microsoft.com/office/powerpoint/2010/main" val="7418133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Trasformazione continua dell’industria </a:t>
            </a:r>
            <a:endParaRPr lang="it-IT"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1676400"/>
            <a:ext cx="8314267" cy="467677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5517" y="1219200"/>
            <a:ext cx="4172966" cy="5013674"/>
          </a:xfrm>
          <a:prstGeom prst="rect">
            <a:avLst/>
          </a:prstGeom>
        </p:spPr>
      </p:pic>
    </p:spTree>
    <p:extLst>
      <p:ext uri="{BB962C8B-B14F-4D97-AF65-F5344CB8AC3E}">
        <p14:creationId xmlns:p14="http://schemas.microsoft.com/office/powerpoint/2010/main" val="3254663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451422"/>
            <a:ext cx="9081377" cy="5177978"/>
          </a:xfrm>
          <a:prstGeom prst="rect">
            <a:avLst/>
          </a:prstGeom>
        </p:spPr>
      </p:pic>
      <p:sp>
        <p:nvSpPr>
          <p:cNvPr id="5" name="Title 4"/>
          <p:cNvSpPr>
            <a:spLocks noGrp="1"/>
          </p:cNvSpPr>
          <p:nvPr>
            <p:ph type="title"/>
          </p:nvPr>
        </p:nvSpPr>
        <p:spPr/>
        <p:txBody>
          <a:bodyPr/>
          <a:lstStyle/>
          <a:p>
            <a:r>
              <a:rPr lang="it-IT" dirty="0" err="1" smtClean="0"/>
              <a:t>Industry</a:t>
            </a:r>
            <a:r>
              <a:rPr lang="it-IT" dirty="0" smtClean="0"/>
              <a:t> 4.0</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89574"/>
            <a:ext cx="1676400" cy="1676400"/>
          </a:xfrm>
          <a:prstGeom prst="rect">
            <a:avLst/>
          </a:prstGeom>
        </p:spPr>
      </p:pic>
    </p:spTree>
    <p:extLst>
      <p:ext uri="{BB962C8B-B14F-4D97-AF65-F5344CB8AC3E}">
        <p14:creationId xmlns:p14="http://schemas.microsoft.com/office/powerpoint/2010/main" val="30710397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t-IT"/>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90600" y="2057400"/>
            <a:ext cx="6629400" cy="4419600"/>
          </a:xfrm>
        </p:spPr>
      </p:pic>
      <p:pic>
        <p:nvPicPr>
          <p:cNvPr id="4" name="Picture 3"/>
          <p:cNvPicPr>
            <a:picLocks noChangeAspect="1"/>
          </p:cNvPicPr>
          <p:nvPr/>
        </p:nvPicPr>
        <p:blipFill>
          <a:blip r:embed="rId4"/>
          <a:stretch>
            <a:fillRect/>
          </a:stretch>
        </p:blipFill>
        <p:spPr>
          <a:xfrm>
            <a:off x="0" y="1"/>
            <a:ext cx="6450637" cy="1981200"/>
          </a:xfrm>
          <a:prstGeom prst="rect">
            <a:avLst/>
          </a:prstGeom>
        </p:spPr>
      </p:pic>
    </p:spTree>
    <p:extLst>
      <p:ext uri="{BB962C8B-B14F-4D97-AF65-F5344CB8AC3E}">
        <p14:creationId xmlns:p14="http://schemas.microsoft.com/office/powerpoint/2010/main" val="29476210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Materials </a:t>
            </a:r>
            <a:r>
              <a:rPr lang="en-US" b="0" dirty="0"/>
              <a:t>Genome Initiative (MGI) </a:t>
            </a:r>
            <a:endParaRPr lang="en-US" dirty="0"/>
          </a:p>
        </p:txBody>
      </p:sp>
      <p:pic>
        <p:nvPicPr>
          <p:cNvPr id="4" name="Picture 3"/>
          <p:cNvPicPr>
            <a:picLocks noChangeAspect="1"/>
          </p:cNvPicPr>
          <p:nvPr/>
        </p:nvPicPr>
        <p:blipFill>
          <a:blip r:embed="rId2"/>
          <a:stretch>
            <a:fillRect/>
          </a:stretch>
        </p:blipFill>
        <p:spPr>
          <a:xfrm>
            <a:off x="90024" y="1281112"/>
            <a:ext cx="6615576" cy="3542939"/>
          </a:xfrm>
          <a:prstGeom prst="rect">
            <a:avLst/>
          </a:prstGeom>
        </p:spPr>
      </p:pic>
      <p:sp>
        <p:nvSpPr>
          <p:cNvPr id="6" name="Content Placeholder 5"/>
          <p:cNvSpPr>
            <a:spLocks noGrp="1"/>
          </p:cNvSpPr>
          <p:nvPr>
            <p:ph idx="1"/>
          </p:nvPr>
        </p:nvSpPr>
        <p:spPr/>
        <p:txBody>
          <a:bodyPr/>
          <a:lstStyle/>
          <a:p>
            <a:endParaRPr lang="en-US" dirty="0"/>
          </a:p>
        </p:txBody>
      </p:sp>
      <p:pic>
        <p:nvPicPr>
          <p:cNvPr id="7" name="Picture 6"/>
          <p:cNvPicPr>
            <a:picLocks noChangeAspect="1"/>
          </p:cNvPicPr>
          <p:nvPr/>
        </p:nvPicPr>
        <p:blipFill>
          <a:blip r:embed="rId3"/>
          <a:stretch>
            <a:fillRect/>
          </a:stretch>
        </p:blipFill>
        <p:spPr>
          <a:xfrm>
            <a:off x="1143000" y="2514600"/>
            <a:ext cx="7626916" cy="3922712"/>
          </a:xfrm>
          <a:prstGeom prst="rect">
            <a:avLst/>
          </a:prstGeom>
        </p:spPr>
      </p:pic>
      <p:pic>
        <p:nvPicPr>
          <p:cNvPr id="8" name="Picture 7"/>
          <p:cNvPicPr>
            <a:picLocks noChangeAspect="1"/>
          </p:cNvPicPr>
          <p:nvPr/>
        </p:nvPicPr>
        <p:blipFill>
          <a:blip r:embed="rId4"/>
          <a:stretch>
            <a:fillRect/>
          </a:stretch>
        </p:blipFill>
        <p:spPr>
          <a:xfrm>
            <a:off x="256321" y="1605782"/>
            <a:ext cx="7802440" cy="3906631"/>
          </a:xfrm>
          <a:prstGeom prst="rect">
            <a:avLst/>
          </a:prstGeom>
        </p:spPr>
      </p:pic>
    </p:spTree>
    <p:extLst>
      <p:ext uri="{BB962C8B-B14F-4D97-AF65-F5344CB8AC3E}">
        <p14:creationId xmlns:p14="http://schemas.microsoft.com/office/powerpoint/2010/main" val="2929307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191000" y="1322451"/>
            <a:ext cx="3463136" cy="2563749"/>
          </a:xfrm>
          <a:prstGeom prst="rect">
            <a:avLst/>
          </a:prstGeom>
        </p:spPr>
      </p:pic>
      <p:sp>
        <p:nvSpPr>
          <p:cNvPr id="18434" name="Title 1"/>
          <p:cNvSpPr>
            <a:spLocks noGrp="1"/>
          </p:cNvSpPr>
          <p:nvPr>
            <p:ph type="title"/>
          </p:nvPr>
        </p:nvSpPr>
        <p:spPr/>
        <p:txBody>
          <a:bodyPr/>
          <a:lstStyle/>
          <a:p>
            <a:r>
              <a:rPr lang="fr-FR" altLang="en-US" dirty="0" smtClean="0"/>
              <a:t>Globalisation: </a:t>
            </a:r>
            <a:r>
              <a:rPr lang="fr-FR" altLang="en-US" dirty="0" err="1" smtClean="0"/>
              <a:t>effects</a:t>
            </a:r>
            <a:endParaRPr lang="en-US" altLang="en-US" dirty="0" smtClean="0"/>
          </a:p>
        </p:txBody>
      </p:sp>
      <p:sp>
        <p:nvSpPr>
          <p:cNvPr id="3" name="Content Placeholder 2"/>
          <p:cNvSpPr>
            <a:spLocks noGrp="1"/>
          </p:cNvSpPr>
          <p:nvPr>
            <p:ph idx="4294967295"/>
          </p:nvPr>
        </p:nvSpPr>
        <p:spPr>
          <a:xfrm>
            <a:off x="137324" y="1362075"/>
            <a:ext cx="4282276" cy="5238554"/>
          </a:xfrm>
          <a:prstGeom prst="rect">
            <a:avLst/>
          </a:prstGeom>
        </p:spPr>
        <p:txBody>
          <a:bodyPr>
            <a:normAutofit fontScale="85000" lnSpcReduction="10000"/>
          </a:bodyPr>
          <a:lstStyle/>
          <a:p>
            <a:r>
              <a:rPr lang="en-US" dirty="0" smtClean="0"/>
              <a:t>People mobility</a:t>
            </a:r>
          </a:p>
          <a:p>
            <a:pPr lvl="1"/>
            <a:r>
              <a:rPr lang="en-US" dirty="0" smtClean="0"/>
              <a:t>Increasing migration</a:t>
            </a:r>
          </a:p>
          <a:p>
            <a:pPr lvl="1"/>
            <a:r>
              <a:rPr lang="en-US" dirty="0" smtClean="0"/>
              <a:t>Increasing </a:t>
            </a:r>
            <a:r>
              <a:rPr lang="en-US" b="1" dirty="0" smtClean="0"/>
              <a:t>highly skilled migration</a:t>
            </a:r>
          </a:p>
          <a:p>
            <a:pPr lvl="1"/>
            <a:r>
              <a:rPr lang="en-US" dirty="0" smtClean="0"/>
              <a:t>Student and academic mobility</a:t>
            </a:r>
          </a:p>
          <a:p>
            <a:pPr lvl="1"/>
            <a:endParaRPr lang="en-US" dirty="0" smtClean="0"/>
          </a:p>
          <a:p>
            <a:r>
              <a:rPr lang="en-US" dirty="0" smtClean="0"/>
              <a:t>Liberalization and competition</a:t>
            </a:r>
          </a:p>
          <a:p>
            <a:pPr lvl="1"/>
            <a:r>
              <a:rPr lang="en-US" dirty="0" smtClean="0"/>
              <a:t>Privatization in higher education</a:t>
            </a:r>
          </a:p>
          <a:p>
            <a:pPr lvl="1"/>
            <a:r>
              <a:rPr lang="en-US" dirty="0" smtClean="0"/>
              <a:t>Trade in higher education, </a:t>
            </a:r>
            <a:r>
              <a:rPr lang="en-US" b="1" dirty="0" smtClean="0"/>
              <a:t>GATS</a:t>
            </a:r>
          </a:p>
          <a:p>
            <a:pPr lvl="1"/>
            <a:r>
              <a:rPr lang="en-US" dirty="0" smtClean="0"/>
              <a:t>Economic </a:t>
            </a:r>
            <a:r>
              <a:rPr lang="en-US" b="1" dirty="0" smtClean="0"/>
              <a:t>competition for students  </a:t>
            </a:r>
            <a:r>
              <a:rPr lang="en-US" dirty="0" smtClean="0"/>
              <a:t>and for first mover advantage</a:t>
            </a:r>
          </a:p>
          <a:p>
            <a:pPr marL="457200" lvl="1" indent="0">
              <a:buNone/>
            </a:pPr>
            <a:endParaRPr lang="en-US" dirty="0" smtClean="0"/>
          </a:p>
          <a:p>
            <a:r>
              <a:rPr lang="en-US" altLang="en-US" dirty="0" smtClean="0"/>
              <a:t>Global area of higher education</a:t>
            </a:r>
          </a:p>
          <a:p>
            <a:pPr lvl="1"/>
            <a:r>
              <a:rPr lang="en-US" altLang="en-US" dirty="0" smtClean="0"/>
              <a:t>International </a:t>
            </a:r>
            <a:r>
              <a:rPr lang="en-US" altLang="en-US" b="1" dirty="0" smtClean="0"/>
              <a:t>rankings</a:t>
            </a:r>
          </a:p>
          <a:p>
            <a:pPr lvl="1"/>
            <a:r>
              <a:rPr lang="en-US" altLang="en-US" dirty="0" smtClean="0"/>
              <a:t>International actors: EU, WTO, etc.</a:t>
            </a:r>
          </a:p>
          <a:p>
            <a:pPr lvl="1"/>
            <a:r>
              <a:rPr lang="en-US" altLang="en-US" dirty="0" smtClean="0"/>
              <a:t>University </a:t>
            </a:r>
            <a:r>
              <a:rPr lang="en-US" altLang="en-US" b="1" dirty="0" smtClean="0"/>
              <a:t>networks</a:t>
            </a:r>
          </a:p>
          <a:p>
            <a:pPr lvl="1"/>
            <a:r>
              <a:rPr lang="en-US" altLang="en-US" dirty="0" smtClean="0"/>
              <a:t>Research </a:t>
            </a:r>
            <a:r>
              <a:rPr lang="en-US" altLang="en-US" b="1" dirty="0" smtClean="0"/>
              <a:t>networks</a:t>
            </a:r>
          </a:p>
          <a:p>
            <a:pPr lvl="1"/>
            <a:endParaRPr lang="en-US" dirty="0" smtClean="0"/>
          </a:p>
          <a:p>
            <a:pPr lvl="1"/>
            <a:endParaRPr lang="en-US" dirty="0" smtClean="0"/>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87076" y="4470469"/>
            <a:ext cx="3232670" cy="2130160"/>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75940" y="3060552"/>
            <a:ext cx="2487612" cy="2113263"/>
          </a:xfrm>
          <a:prstGeom prst="rect">
            <a:avLst/>
          </a:prstGeom>
        </p:spPr>
      </p:pic>
    </p:spTree>
    <p:extLst>
      <p:ext uri="{BB962C8B-B14F-4D97-AF65-F5344CB8AC3E}">
        <p14:creationId xmlns:p14="http://schemas.microsoft.com/office/powerpoint/2010/main" val="3142273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oxContent"/>
          <p:cNvSpPr>
            <a:spLocks noChangeArrowheads="1"/>
          </p:cNvSpPr>
          <p:nvPr/>
        </p:nvSpPr>
        <p:spPr bwMode="gray">
          <a:xfrm>
            <a:off x="4681313" y="1482057"/>
            <a:ext cx="3975057" cy="4912916"/>
          </a:xfrm>
          <a:prstGeom prst="rect">
            <a:avLst/>
          </a:prstGeom>
          <a:ln>
            <a:headEnd type="none" w="lg" len="lg"/>
            <a:tailEnd type="none" w="lg" len="lg"/>
          </a:ln>
        </p:spPr>
        <p:style>
          <a:lnRef idx="2">
            <a:schemeClr val="accent3"/>
          </a:lnRef>
          <a:fillRef idx="1">
            <a:schemeClr val="lt1"/>
          </a:fillRef>
          <a:effectRef idx="0">
            <a:schemeClr val="accent3"/>
          </a:effectRef>
          <a:fontRef idx="minor">
            <a:schemeClr val="dk1"/>
          </a:fontRef>
        </p:style>
        <p:txBody>
          <a:bodyPr tIns="87086" bIns="87086"/>
          <a:lstStyle/>
          <a:p>
            <a:endParaRPr lang="it-IT" sz="1333" dirty="0">
              <a:solidFill>
                <a:srgbClr val="FFFFFF"/>
              </a:solidFill>
              <a:latin typeface="Henderson BCG Serif" pitchFamily="18" charset="0"/>
              <a:cs typeface="Henderson BCG Serif" pitchFamily="18" charset="0"/>
            </a:endParaRPr>
          </a:p>
        </p:txBody>
      </p:sp>
      <p:sp>
        <p:nvSpPr>
          <p:cNvPr id="5" name="Title 4"/>
          <p:cNvSpPr>
            <a:spLocks noGrp="1"/>
          </p:cNvSpPr>
          <p:nvPr>
            <p:ph type="title"/>
          </p:nvPr>
        </p:nvSpPr>
        <p:spPr/>
        <p:txBody>
          <a:bodyPr/>
          <a:lstStyle/>
          <a:p>
            <a:r>
              <a:rPr lang="en-US" dirty="0" smtClean="0"/>
              <a:t>The future of employment</a:t>
            </a:r>
            <a:endParaRPr lang="en-US" dirty="0"/>
          </a:p>
        </p:txBody>
      </p:sp>
      <p:sp>
        <p:nvSpPr>
          <p:cNvPr id="4" name="BCG_FootNote_Box"/>
          <p:cNvSpPr txBox="1">
            <a:spLocks noChangeArrowheads="1"/>
          </p:cNvSpPr>
          <p:nvPr/>
        </p:nvSpPr>
        <p:spPr bwMode="auto">
          <a:xfrm>
            <a:off x="5105400" y="6288052"/>
            <a:ext cx="3550970" cy="312965"/>
          </a:xfrm>
          <a:prstGeom prst="rect">
            <a:avLst/>
          </a:prstGeom>
          <a:noFill/>
          <a:ln w="12700">
            <a:noFill/>
            <a:miter lim="800000"/>
            <a:headEnd/>
            <a:tailEnd/>
          </a:ln>
        </p:spPr>
        <p:txBody>
          <a:bodyPr lIns="0" tIns="0" rIns="0" bIns="0" anchor="b"/>
          <a:lstStyle/>
          <a:p>
            <a:pPr algn="l" eaLnBrk="0" fontAlgn="base" hangingPunct="0">
              <a:lnSpc>
                <a:spcPct val="90000"/>
              </a:lnSpc>
              <a:spcBef>
                <a:spcPct val="0"/>
              </a:spcBef>
              <a:spcAft>
                <a:spcPct val="0"/>
              </a:spcAft>
            </a:pPr>
            <a:r>
              <a:rPr lang="en-US" sz="1000" dirty="0" smtClean="0">
                <a:latin typeface="MetaPlusBold"/>
              </a:rPr>
              <a:t>Source: </a:t>
            </a:r>
            <a:r>
              <a:rPr lang="en-US" sz="1000" dirty="0">
                <a:latin typeface="MetaPlusBold"/>
              </a:rPr>
              <a:t>Bureau of labor statistics, the Future of Employment (Frey &amp; Osborne, 2013)</a:t>
            </a:r>
          </a:p>
        </p:txBody>
      </p:sp>
      <p:sp>
        <p:nvSpPr>
          <p:cNvPr id="12" name="Rectangle 11"/>
          <p:cNvSpPr/>
          <p:nvPr/>
        </p:nvSpPr>
        <p:spPr>
          <a:xfrm>
            <a:off x="350522" y="1952685"/>
            <a:ext cx="3397545" cy="4524315"/>
          </a:xfrm>
          <a:prstGeom prst="rect">
            <a:avLst/>
          </a:prstGeom>
        </p:spPr>
        <p:txBody>
          <a:bodyPr wrap="square">
            <a:spAutoFit/>
          </a:bodyPr>
          <a:lstStyle/>
          <a:p>
            <a:pPr algn="l"/>
            <a:r>
              <a:rPr lang="en-US" sz="1600" dirty="0" smtClean="0">
                <a:latin typeface="MetaPlusBold"/>
                <a:cs typeface="Henderson BCG Serif" pitchFamily="18" charset="0"/>
              </a:rPr>
              <a:t>Telemarketers</a:t>
            </a:r>
          </a:p>
          <a:p>
            <a:pPr algn="l"/>
            <a:r>
              <a:rPr lang="en-US" sz="1600" dirty="0" smtClean="0">
                <a:latin typeface="MetaPlusBold"/>
                <a:cs typeface="Henderson BCG Serif" pitchFamily="18" charset="0"/>
              </a:rPr>
              <a:t>Accountants &amp; Auditors</a:t>
            </a:r>
          </a:p>
          <a:p>
            <a:r>
              <a:rPr lang="en-US" sz="1600" dirty="0" smtClean="0">
                <a:latin typeface="MetaPlusBold"/>
                <a:cs typeface="Henderson BCG Serif" pitchFamily="18" charset="0"/>
              </a:rPr>
              <a:t>Retail Salespersons</a:t>
            </a:r>
          </a:p>
          <a:p>
            <a:r>
              <a:rPr lang="en-US" sz="1600" dirty="0" smtClean="0">
                <a:latin typeface="MetaPlusBold"/>
              </a:rPr>
              <a:t>Real Estate Sales Agents</a:t>
            </a:r>
          </a:p>
          <a:p>
            <a:r>
              <a:rPr lang="en-US" sz="1600" dirty="0" smtClean="0">
                <a:latin typeface="MetaPlusBold"/>
              </a:rPr>
              <a:t>Structural Iron and Steel Workers</a:t>
            </a:r>
            <a:r>
              <a:rPr lang="en-US" sz="1600" dirty="0" smtClean="0">
                <a:latin typeface="MetaPlusBold"/>
                <a:cs typeface="Henderson BCG Serif" pitchFamily="18" charset="0"/>
              </a:rPr>
              <a:t>…</a:t>
            </a:r>
          </a:p>
          <a:p>
            <a:endParaRPr lang="en-US" sz="1600" dirty="0" smtClean="0">
              <a:latin typeface="MetaPlusBold"/>
              <a:cs typeface="Henderson BCG Serif" pitchFamily="18" charset="0"/>
            </a:endParaRPr>
          </a:p>
          <a:p>
            <a:r>
              <a:rPr lang="en-US" sz="1600" dirty="0" smtClean="0">
                <a:latin typeface="MetaPlusBold"/>
              </a:rPr>
              <a:t>Machinists</a:t>
            </a:r>
            <a:endParaRPr lang="en-US" sz="1600" dirty="0" smtClean="0">
              <a:latin typeface="MetaPlusBold"/>
              <a:cs typeface="Henderson BCG Serif" pitchFamily="18" charset="0"/>
            </a:endParaRPr>
          </a:p>
          <a:p>
            <a:r>
              <a:rPr lang="en-US" sz="1600" dirty="0" smtClean="0">
                <a:latin typeface="MetaPlusBold"/>
                <a:cs typeface="Henderson BCG Serif" pitchFamily="18" charset="0"/>
              </a:rPr>
              <a:t>Audio and Video Technicians</a:t>
            </a:r>
          </a:p>
          <a:p>
            <a:r>
              <a:rPr lang="en-US" sz="1600" dirty="0" smtClean="0">
                <a:latin typeface="MetaPlusBold"/>
                <a:cs typeface="Henderson BCG Serif" pitchFamily="18" charset="0"/>
              </a:rPr>
              <a:t>Taxi drivers/drivers</a:t>
            </a:r>
          </a:p>
          <a:p>
            <a:endParaRPr lang="en-US" sz="1600" dirty="0" smtClean="0">
              <a:latin typeface="MetaPlusBold"/>
              <a:cs typeface="Henderson BCG Serif" pitchFamily="18" charset="0"/>
            </a:endParaRPr>
          </a:p>
          <a:p>
            <a:r>
              <a:rPr lang="en-US" sz="1600" dirty="0" smtClean="0">
                <a:latin typeface="MetaPlusBold"/>
              </a:rPr>
              <a:t>Firefighters</a:t>
            </a:r>
          </a:p>
          <a:p>
            <a:r>
              <a:rPr lang="en-US" sz="1600" dirty="0" smtClean="0">
                <a:latin typeface="MetaPlusBold"/>
                <a:cs typeface="Henderson BCG Serif" pitchFamily="18" charset="0"/>
              </a:rPr>
              <a:t>Chemical Engineers</a:t>
            </a:r>
          </a:p>
          <a:p>
            <a:r>
              <a:rPr lang="en-US" sz="1600" dirty="0" smtClean="0">
                <a:latin typeface="MetaPlusBold"/>
                <a:cs typeface="Henderson BCG Serif" pitchFamily="18" charset="0"/>
              </a:rPr>
              <a:t>Music Directors and Composers</a:t>
            </a:r>
          </a:p>
          <a:p>
            <a:r>
              <a:rPr lang="en-US" sz="1600" dirty="0" smtClean="0">
                <a:latin typeface="MetaPlusBold"/>
                <a:cs typeface="Henderson BCG Serif" pitchFamily="18" charset="0"/>
              </a:rPr>
              <a:t>Marine Engineers - Naval Architects</a:t>
            </a:r>
          </a:p>
          <a:p>
            <a:r>
              <a:rPr lang="en-US" sz="1600" dirty="0" smtClean="0">
                <a:latin typeface="MetaPlusBold"/>
                <a:cs typeface="Henderson BCG Serif" pitchFamily="18" charset="0"/>
              </a:rPr>
              <a:t>Clergy</a:t>
            </a:r>
          </a:p>
          <a:p>
            <a:r>
              <a:rPr lang="en-US" sz="1600" dirty="0" smtClean="0">
                <a:latin typeface="MetaPlusBold"/>
                <a:cs typeface="Henderson BCG Serif" pitchFamily="18" charset="0"/>
              </a:rPr>
              <a:t>Athletic Trainers</a:t>
            </a:r>
          </a:p>
          <a:p>
            <a:pPr algn="l"/>
            <a:r>
              <a:rPr lang="en-US" sz="1600" dirty="0" smtClean="0">
                <a:latin typeface="MetaPlusBold"/>
                <a:cs typeface="Henderson BCG Serif" pitchFamily="18" charset="0"/>
              </a:rPr>
              <a:t>Dentists</a:t>
            </a:r>
          </a:p>
        </p:txBody>
      </p:sp>
      <p:sp>
        <p:nvSpPr>
          <p:cNvPr id="13" name="Rectangle 12"/>
          <p:cNvSpPr/>
          <p:nvPr/>
        </p:nvSpPr>
        <p:spPr>
          <a:xfrm>
            <a:off x="3581280" y="1952684"/>
            <a:ext cx="817375" cy="4770537"/>
          </a:xfrm>
          <a:prstGeom prst="rect">
            <a:avLst/>
          </a:prstGeom>
        </p:spPr>
        <p:txBody>
          <a:bodyPr wrap="square">
            <a:spAutoFit/>
          </a:bodyPr>
          <a:lstStyle/>
          <a:p>
            <a:pPr algn="r"/>
            <a:r>
              <a:rPr lang="it-IT" sz="1600" dirty="0">
                <a:latin typeface="MetaPlusBold"/>
                <a:cs typeface="Henderson BCG Serif" pitchFamily="18" charset="0"/>
              </a:rPr>
              <a:t>99%</a:t>
            </a:r>
          </a:p>
          <a:p>
            <a:pPr algn="r"/>
            <a:r>
              <a:rPr lang="it-IT" sz="1600" dirty="0">
                <a:latin typeface="MetaPlusBold"/>
                <a:cs typeface="Henderson BCG Serif" pitchFamily="18" charset="0"/>
              </a:rPr>
              <a:t>94%</a:t>
            </a:r>
          </a:p>
          <a:p>
            <a:pPr algn="r"/>
            <a:r>
              <a:rPr lang="it-IT" sz="1600" dirty="0">
                <a:latin typeface="MetaPlusBold"/>
                <a:cs typeface="Henderson BCG Serif" pitchFamily="18" charset="0"/>
              </a:rPr>
              <a:t>92%</a:t>
            </a:r>
          </a:p>
          <a:p>
            <a:pPr algn="r"/>
            <a:r>
              <a:rPr lang="it-IT" sz="1600" dirty="0">
                <a:latin typeface="MetaPlusBold"/>
                <a:cs typeface="Henderson BCG Serif" pitchFamily="18" charset="0"/>
              </a:rPr>
              <a:t>86%</a:t>
            </a:r>
          </a:p>
          <a:p>
            <a:pPr algn="r"/>
            <a:r>
              <a:rPr lang="it-IT" sz="1600" dirty="0" smtClean="0">
                <a:latin typeface="MetaPlusBold"/>
                <a:cs typeface="Henderson BCG Serif" pitchFamily="18" charset="0"/>
              </a:rPr>
              <a:t>83%</a:t>
            </a:r>
            <a:endParaRPr lang="it-IT" sz="1600" dirty="0">
              <a:latin typeface="MetaPlusBold"/>
              <a:cs typeface="Henderson BCG Serif" pitchFamily="18" charset="0"/>
            </a:endParaRPr>
          </a:p>
          <a:p>
            <a:pPr algn="r"/>
            <a:r>
              <a:rPr lang="it-IT" sz="1600" dirty="0">
                <a:latin typeface="MetaPlusBold"/>
                <a:cs typeface="Henderson BCG Serif" pitchFamily="18" charset="0"/>
              </a:rPr>
              <a:t>…</a:t>
            </a:r>
          </a:p>
          <a:p>
            <a:pPr algn="r"/>
            <a:r>
              <a:rPr lang="it-IT" sz="1600" dirty="0">
                <a:latin typeface="MetaPlusBold"/>
                <a:cs typeface="Henderson BCG Serif" pitchFamily="18" charset="0"/>
              </a:rPr>
              <a:t>65%</a:t>
            </a:r>
          </a:p>
          <a:p>
            <a:pPr algn="r"/>
            <a:r>
              <a:rPr lang="it-IT" sz="1600" dirty="0">
                <a:latin typeface="MetaPlusBold"/>
                <a:cs typeface="Henderson BCG Serif" pitchFamily="18" charset="0"/>
              </a:rPr>
              <a:t>55</a:t>
            </a:r>
            <a:r>
              <a:rPr lang="it-IT" sz="1600" dirty="0" smtClean="0">
                <a:latin typeface="MetaPlusBold"/>
                <a:cs typeface="Henderson BCG Serif" pitchFamily="18" charset="0"/>
              </a:rPr>
              <a:t>%</a:t>
            </a:r>
          </a:p>
          <a:p>
            <a:pPr algn="r"/>
            <a:r>
              <a:rPr lang="it-IT" sz="1600" dirty="0" smtClean="0">
                <a:latin typeface="MetaPlusBold"/>
                <a:cs typeface="Henderson BCG Serif" pitchFamily="18" charset="0"/>
              </a:rPr>
              <a:t>55%</a:t>
            </a:r>
          </a:p>
          <a:p>
            <a:pPr algn="r"/>
            <a:r>
              <a:rPr lang="it-IT" sz="1600" dirty="0" smtClean="0">
                <a:latin typeface="MetaPlusBold"/>
                <a:cs typeface="Henderson BCG Serif" pitchFamily="18" charset="0"/>
              </a:rPr>
              <a:t>…</a:t>
            </a:r>
            <a:endParaRPr lang="sl-SI" sz="1600" dirty="0" smtClean="0">
              <a:latin typeface="MetaPlusBold"/>
              <a:cs typeface="Henderson BCG Serif" pitchFamily="18" charset="0"/>
            </a:endParaRPr>
          </a:p>
          <a:p>
            <a:pPr algn="r"/>
            <a:r>
              <a:rPr lang="it-IT" sz="1600" dirty="0" smtClean="0">
                <a:latin typeface="MetaPlusBold"/>
                <a:cs typeface="Henderson BCG Serif" pitchFamily="18" charset="0"/>
              </a:rPr>
              <a:t>17</a:t>
            </a:r>
            <a:r>
              <a:rPr lang="it-IT" sz="1600" dirty="0">
                <a:latin typeface="MetaPlusBold"/>
                <a:cs typeface="Henderson BCG Serif" pitchFamily="18" charset="0"/>
              </a:rPr>
              <a:t>%</a:t>
            </a:r>
          </a:p>
          <a:p>
            <a:pPr algn="r"/>
            <a:r>
              <a:rPr lang="it-IT" sz="1600" dirty="0">
                <a:latin typeface="MetaPlusBold"/>
                <a:cs typeface="Henderson BCG Serif" pitchFamily="18" charset="0"/>
              </a:rPr>
              <a:t>2</a:t>
            </a:r>
            <a:r>
              <a:rPr lang="it-IT" sz="1600" dirty="0" smtClean="0">
                <a:latin typeface="MetaPlusBold"/>
                <a:cs typeface="Henderson BCG Serif" pitchFamily="18" charset="0"/>
              </a:rPr>
              <a:t>%</a:t>
            </a:r>
          </a:p>
          <a:p>
            <a:pPr algn="r"/>
            <a:r>
              <a:rPr lang="it-IT" sz="1600" dirty="0" smtClean="0">
                <a:latin typeface="MetaPlusBold"/>
                <a:cs typeface="Henderson BCG Serif" pitchFamily="18" charset="0"/>
              </a:rPr>
              <a:t>1.6%</a:t>
            </a:r>
            <a:endParaRPr lang="it-IT" sz="1600" dirty="0">
              <a:latin typeface="MetaPlusBold"/>
              <a:cs typeface="Henderson BCG Serif" pitchFamily="18" charset="0"/>
            </a:endParaRPr>
          </a:p>
          <a:p>
            <a:pPr algn="r"/>
            <a:r>
              <a:rPr lang="it-IT" sz="1600" dirty="0">
                <a:latin typeface="MetaPlusBold"/>
                <a:cs typeface="Henderson BCG Serif" pitchFamily="18" charset="0"/>
              </a:rPr>
              <a:t>1.0%</a:t>
            </a:r>
          </a:p>
          <a:p>
            <a:pPr algn="r"/>
            <a:r>
              <a:rPr lang="it-IT" sz="1600" dirty="0" smtClean="0">
                <a:latin typeface="MetaPlusBold"/>
                <a:cs typeface="Henderson BCG Serif" pitchFamily="18" charset="0"/>
              </a:rPr>
              <a:t>0.8</a:t>
            </a:r>
            <a:r>
              <a:rPr lang="it-IT" sz="1600" dirty="0">
                <a:latin typeface="MetaPlusBold"/>
                <a:cs typeface="Henderson BCG Serif" pitchFamily="18" charset="0"/>
              </a:rPr>
              <a:t>%</a:t>
            </a:r>
          </a:p>
          <a:p>
            <a:pPr algn="r"/>
            <a:r>
              <a:rPr lang="it-IT" sz="1600" dirty="0" smtClean="0">
                <a:latin typeface="MetaPlusBold"/>
                <a:cs typeface="Henderson BCG Serif" pitchFamily="18" charset="0"/>
              </a:rPr>
              <a:t>0.8%</a:t>
            </a:r>
          </a:p>
          <a:p>
            <a:pPr algn="r"/>
            <a:r>
              <a:rPr lang="it-IT" sz="1600" dirty="0" smtClean="0">
                <a:latin typeface="MetaPlusBold"/>
                <a:cs typeface="Henderson BCG Serif" pitchFamily="18" charset="0"/>
              </a:rPr>
              <a:t>0.7</a:t>
            </a:r>
            <a:r>
              <a:rPr lang="it-IT" sz="1600" dirty="0">
                <a:latin typeface="MetaPlusBold"/>
                <a:cs typeface="Henderson BCG Serif" pitchFamily="18" charset="0"/>
              </a:rPr>
              <a:t>%</a:t>
            </a:r>
          </a:p>
          <a:p>
            <a:pPr algn="r"/>
            <a:r>
              <a:rPr lang="it-IT" sz="1600" dirty="0">
                <a:latin typeface="MetaPlusBold"/>
                <a:cs typeface="Henderson BCG Serif" pitchFamily="18" charset="0"/>
              </a:rPr>
              <a:t>0.4%</a:t>
            </a:r>
          </a:p>
          <a:p>
            <a:pPr algn="r"/>
            <a:r>
              <a:rPr lang="it-IT" sz="1600" dirty="0" smtClean="0">
                <a:latin typeface="MetaPlusBold"/>
                <a:cs typeface="Henderson BCG Serif" pitchFamily="18" charset="0"/>
              </a:rPr>
              <a:t>…</a:t>
            </a:r>
            <a:endParaRPr lang="it-IT" sz="1600" dirty="0">
              <a:latin typeface="MetaPlusBold"/>
              <a:cs typeface="Henderson BCG Serif" pitchFamily="18" charset="0"/>
            </a:endParaRPr>
          </a:p>
        </p:txBody>
      </p:sp>
      <p:sp>
        <p:nvSpPr>
          <p:cNvPr id="14" name="Rectangle 13"/>
          <p:cNvSpPr/>
          <p:nvPr/>
        </p:nvSpPr>
        <p:spPr>
          <a:xfrm>
            <a:off x="725011" y="1308225"/>
            <a:ext cx="1486489" cy="369332"/>
          </a:xfrm>
          <a:prstGeom prst="rect">
            <a:avLst/>
          </a:prstGeom>
        </p:spPr>
        <p:txBody>
          <a:bodyPr wrap="square">
            <a:spAutoFit/>
          </a:bodyPr>
          <a:lstStyle/>
          <a:p>
            <a:pPr algn="ctr"/>
            <a:r>
              <a:rPr lang="en-US" sz="1800" b="1" dirty="0" smtClean="0">
                <a:latin typeface="MetaPlusBold"/>
                <a:cs typeface="Henderson BCG Serif" pitchFamily="18" charset="0"/>
              </a:rPr>
              <a:t>Occupation</a:t>
            </a:r>
            <a:endParaRPr lang="en-US" sz="1800" b="1" dirty="0">
              <a:latin typeface="MetaPlusBold"/>
              <a:cs typeface="Henderson BCG Serif" pitchFamily="18" charset="0"/>
            </a:endParaRPr>
          </a:p>
        </p:txBody>
      </p:sp>
      <p:sp>
        <p:nvSpPr>
          <p:cNvPr id="15" name="Rectangle 14"/>
          <p:cNvSpPr/>
          <p:nvPr/>
        </p:nvSpPr>
        <p:spPr>
          <a:xfrm>
            <a:off x="2424880" y="1142472"/>
            <a:ext cx="3213920" cy="830997"/>
          </a:xfrm>
          <a:prstGeom prst="rect">
            <a:avLst/>
          </a:prstGeom>
        </p:spPr>
        <p:txBody>
          <a:bodyPr wrap="square">
            <a:spAutoFit/>
          </a:bodyPr>
          <a:lstStyle/>
          <a:p>
            <a:pPr algn="ctr"/>
            <a:r>
              <a:rPr lang="en-US" sz="1600" b="1" dirty="0" smtClean="0">
                <a:latin typeface="MetaPlusBold"/>
                <a:cs typeface="Henderson BCG Serif" pitchFamily="18" charset="0"/>
              </a:rPr>
              <a:t>Probability of massive reduction of occupation by 2030 </a:t>
            </a:r>
            <a:endParaRPr lang="en-US" sz="1600" b="1" dirty="0">
              <a:latin typeface="MetaPlusBold"/>
              <a:cs typeface="Henderson BCG Serif" pitchFamily="18" charset="0"/>
            </a:endParaRPr>
          </a:p>
        </p:txBody>
      </p:sp>
      <p:cxnSp>
        <p:nvCxnSpPr>
          <p:cNvPr id="17" name="Straight Connector 16"/>
          <p:cNvCxnSpPr/>
          <p:nvPr/>
        </p:nvCxnSpPr>
        <p:spPr>
          <a:xfrm>
            <a:off x="532208" y="1956408"/>
            <a:ext cx="1679293"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424880" y="1956408"/>
            <a:ext cx="1756390"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364692" y="1493371"/>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Home </a:t>
            </a:r>
            <a:r>
              <a:rPr lang="it-IT" sz="1333" dirty="0" err="1">
                <a:solidFill>
                  <a:srgbClr val="FFFFFF"/>
                </a:solidFill>
                <a:latin typeface="Henderson BCG Serif" pitchFamily="18" charset="0"/>
                <a:cs typeface="Henderson BCG Serif" pitchFamily="18" charset="0"/>
              </a:rPr>
              <a:t>Carer</a:t>
            </a:r>
            <a:endParaRPr lang="it-IT" sz="1333" dirty="0">
              <a:solidFill>
                <a:srgbClr val="FFFFFF"/>
              </a:solidFill>
              <a:latin typeface="Henderson BCG Serif" pitchFamily="18" charset="0"/>
              <a:cs typeface="Henderson BCG Serif" pitchFamily="18" charset="0"/>
            </a:endParaRPr>
          </a:p>
        </p:txBody>
      </p:sp>
      <p:sp>
        <p:nvSpPr>
          <p:cNvPr id="27" name="Oval 26"/>
          <p:cNvSpPr/>
          <p:nvPr/>
        </p:nvSpPr>
        <p:spPr>
          <a:xfrm>
            <a:off x="6742198" y="1749943"/>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Memory </a:t>
            </a:r>
            <a:r>
              <a:rPr lang="it-IT" sz="1333" dirty="0" err="1">
                <a:solidFill>
                  <a:srgbClr val="FFFFFF"/>
                </a:solidFill>
                <a:latin typeface="Henderson BCG Serif" pitchFamily="18" charset="0"/>
                <a:cs typeface="Henderson BCG Serif" pitchFamily="18" charset="0"/>
              </a:rPr>
              <a:t>Surgeon</a:t>
            </a:r>
            <a:endParaRPr lang="it-IT" sz="1333" dirty="0">
              <a:solidFill>
                <a:srgbClr val="FFFFFF"/>
              </a:solidFill>
              <a:latin typeface="Henderson BCG Serif" pitchFamily="18" charset="0"/>
              <a:cs typeface="Henderson BCG Serif" pitchFamily="18" charset="0"/>
            </a:endParaRPr>
          </a:p>
        </p:txBody>
      </p:sp>
      <p:sp>
        <p:nvSpPr>
          <p:cNvPr id="28" name="Oval 27"/>
          <p:cNvSpPr/>
          <p:nvPr/>
        </p:nvSpPr>
        <p:spPr>
          <a:xfrm>
            <a:off x="4837877" y="2085544"/>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Body Part Maker</a:t>
            </a:r>
          </a:p>
        </p:txBody>
      </p:sp>
      <p:sp>
        <p:nvSpPr>
          <p:cNvPr id="29" name="Oval 28"/>
          <p:cNvSpPr/>
          <p:nvPr/>
        </p:nvSpPr>
        <p:spPr>
          <a:xfrm>
            <a:off x="6246650" y="2468895"/>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err="1">
                <a:solidFill>
                  <a:srgbClr val="FFFFFF"/>
                </a:solidFill>
                <a:latin typeface="Henderson BCG Serif" pitchFamily="18" charset="0"/>
                <a:cs typeface="Henderson BCG Serif" pitchFamily="18" charset="0"/>
              </a:rPr>
              <a:t>Digital</a:t>
            </a:r>
            <a:r>
              <a:rPr lang="it-IT" sz="1333" dirty="0">
                <a:solidFill>
                  <a:srgbClr val="FFFFFF"/>
                </a:solidFill>
                <a:latin typeface="Henderson BCG Serif" pitchFamily="18" charset="0"/>
                <a:cs typeface="Henderson BCG Serif" pitchFamily="18" charset="0"/>
              </a:rPr>
              <a:t> </a:t>
            </a:r>
            <a:r>
              <a:rPr lang="it-IT" sz="1333" dirty="0" err="1">
                <a:solidFill>
                  <a:srgbClr val="FFFFFF"/>
                </a:solidFill>
                <a:latin typeface="Henderson BCG Serif" pitchFamily="18" charset="0"/>
                <a:cs typeface="Henderson BCG Serif" pitchFamily="18" charset="0"/>
              </a:rPr>
              <a:t>Architect</a:t>
            </a:r>
            <a:endParaRPr lang="it-IT" sz="1333" dirty="0">
              <a:solidFill>
                <a:srgbClr val="FFFFFF"/>
              </a:solidFill>
              <a:latin typeface="Henderson BCG Serif" pitchFamily="18" charset="0"/>
              <a:cs typeface="Henderson BCG Serif" pitchFamily="18" charset="0"/>
            </a:endParaRPr>
          </a:p>
        </p:txBody>
      </p:sp>
      <p:sp>
        <p:nvSpPr>
          <p:cNvPr id="30" name="Oval 29"/>
          <p:cNvSpPr/>
          <p:nvPr/>
        </p:nvSpPr>
        <p:spPr>
          <a:xfrm>
            <a:off x="7058876" y="3195285"/>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err="1">
                <a:solidFill>
                  <a:srgbClr val="FFFFFF"/>
                </a:solidFill>
                <a:latin typeface="Henderson BCG Serif" pitchFamily="18" charset="0"/>
                <a:cs typeface="Henderson BCG Serif" pitchFamily="18" charset="0"/>
              </a:rPr>
              <a:t>Traceability</a:t>
            </a:r>
            <a:r>
              <a:rPr lang="it-IT" sz="1333" dirty="0">
                <a:solidFill>
                  <a:srgbClr val="FFFFFF"/>
                </a:solidFill>
                <a:latin typeface="Henderson BCG Serif" pitchFamily="18" charset="0"/>
                <a:cs typeface="Henderson BCG Serif" pitchFamily="18" charset="0"/>
              </a:rPr>
              <a:t> Manager</a:t>
            </a:r>
          </a:p>
        </p:txBody>
      </p:sp>
      <p:sp>
        <p:nvSpPr>
          <p:cNvPr id="31" name="Oval 30"/>
          <p:cNvSpPr/>
          <p:nvPr/>
        </p:nvSpPr>
        <p:spPr>
          <a:xfrm>
            <a:off x="4832765" y="2885614"/>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3D-printing</a:t>
            </a:r>
          </a:p>
          <a:p>
            <a:pPr algn="ctr"/>
            <a:r>
              <a:rPr lang="it-IT" sz="1333" dirty="0">
                <a:solidFill>
                  <a:srgbClr val="FFFFFF"/>
                </a:solidFill>
                <a:latin typeface="Henderson BCG Serif" pitchFamily="18" charset="0"/>
                <a:cs typeface="Henderson BCG Serif" pitchFamily="18" charset="0"/>
              </a:rPr>
              <a:t>expert</a:t>
            </a:r>
          </a:p>
        </p:txBody>
      </p:sp>
      <p:sp>
        <p:nvSpPr>
          <p:cNvPr id="32" name="Oval 31"/>
          <p:cNvSpPr/>
          <p:nvPr/>
        </p:nvSpPr>
        <p:spPr>
          <a:xfrm>
            <a:off x="5424069" y="3458690"/>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Energy</a:t>
            </a:r>
            <a:br>
              <a:rPr lang="it-IT" sz="1333" dirty="0">
                <a:solidFill>
                  <a:srgbClr val="FFFFFF"/>
                </a:solidFill>
                <a:latin typeface="Henderson BCG Serif" pitchFamily="18" charset="0"/>
                <a:cs typeface="Henderson BCG Serif" pitchFamily="18" charset="0"/>
              </a:rPr>
            </a:br>
            <a:r>
              <a:rPr lang="it-IT" sz="1333" dirty="0">
                <a:solidFill>
                  <a:srgbClr val="FFFFFF"/>
                </a:solidFill>
                <a:latin typeface="Henderson BCG Serif" pitchFamily="18" charset="0"/>
                <a:cs typeface="Henderson BCG Serif" pitchFamily="18" charset="0"/>
              </a:rPr>
              <a:t>Manager</a:t>
            </a:r>
          </a:p>
        </p:txBody>
      </p:sp>
      <p:sp>
        <p:nvSpPr>
          <p:cNvPr id="33" name="Oval 32"/>
          <p:cNvSpPr/>
          <p:nvPr/>
        </p:nvSpPr>
        <p:spPr>
          <a:xfrm>
            <a:off x="7058876" y="4051653"/>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err="1">
                <a:solidFill>
                  <a:srgbClr val="FFFFFF"/>
                </a:solidFill>
                <a:latin typeface="Henderson BCG Serif" pitchFamily="18" charset="0"/>
                <a:cs typeface="Henderson BCG Serif" pitchFamily="18" charset="0"/>
              </a:rPr>
              <a:t>Geomicro</a:t>
            </a:r>
            <a:r>
              <a:rPr lang="it-IT" sz="1333" dirty="0">
                <a:solidFill>
                  <a:srgbClr val="FFFFFF"/>
                </a:solidFill>
                <a:latin typeface="Henderson BCG Serif" pitchFamily="18" charset="0"/>
                <a:cs typeface="Henderson BCG Serif" pitchFamily="18" charset="0"/>
              </a:rPr>
              <a:t/>
            </a:r>
            <a:br>
              <a:rPr lang="it-IT" sz="1333" dirty="0">
                <a:solidFill>
                  <a:srgbClr val="FFFFFF"/>
                </a:solidFill>
                <a:latin typeface="Henderson BCG Serif" pitchFamily="18" charset="0"/>
                <a:cs typeface="Henderson BCG Serif" pitchFamily="18" charset="0"/>
              </a:rPr>
            </a:br>
            <a:r>
              <a:rPr lang="it-IT" sz="1333" dirty="0" err="1">
                <a:solidFill>
                  <a:srgbClr val="FFFFFF"/>
                </a:solidFill>
                <a:latin typeface="Henderson BCG Serif" pitchFamily="18" charset="0"/>
                <a:cs typeface="Henderson BCG Serif" pitchFamily="18" charset="0"/>
              </a:rPr>
              <a:t>Biologist</a:t>
            </a:r>
            <a:endParaRPr lang="it-IT" sz="1333" dirty="0">
              <a:solidFill>
                <a:srgbClr val="FFFFFF"/>
              </a:solidFill>
              <a:latin typeface="Henderson BCG Serif" pitchFamily="18" charset="0"/>
              <a:cs typeface="Henderson BCG Serif" pitchFamily="18" charset="0"/>
            </a:endParaRPr>
          </a:p>
        </p:txBody>
      </p:sp>
      <p:sp>
        <p:nvSpPr>
          <p:cNvPr id="34" name="Oval 33"/>
          <p:cNvSpPr/>
          <p:nvPr/>
        </p:nvSpPr>
        <p:spPr>
          <a:xfrm>
            <a:off x="5005368" y="4075901"/>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Personal</a:t>
            </a:r>
            <a:br>
              <a:rPr lang="it-IT" sz="1333" dirty="0">
                <a:solidFill>
                  <a:srgbClr val="FFFFFF"/>
                </a:solidFill>
                <a:latin typeface="Henderson BCG Serif" pitchFamily="18" charset="0"/>
                <a:cs typeface="Henderson BCG Serif" pitchFamily="18" charset="0"/>
              </a:rPr>
            </a:br>
            <a:r>
              <a:rPr lang="it-IT" sz="1333" dirty="0" err="1">
                <a:solidFill>
                  <a:srgbClr val="FFFFFF"/>
                </a:solidFill>
                <a:latin typeface="Henderson BCG Serif" pitchFamily="18" charset="0"/>
                <a:cs typeface="Henderson BCG Serif" pitchFamily="18" charset="0"/>
              </a:rPr>
              <a:t>Brander</a:t>
            </a:r>
            <a:endParaRPr lang="it-IT" sz="1333" dirty="0">
              <a:solidFill>
                <a:srgbClr val="FFFFFF"/>
              </a:solidFill>
              <a:latin typeface="Henderson BCG Serif" pitchFamily="18" charset="0"/>
              <a:cs typeface="Henderson BCG Serif" pitchFamily="18" charset="0"/>
            </a:endParaRPr>
          </a:p>
        </p:txBody>
      </p:sp>
      <p:sp>
        <p:nvSpPr>
          <p:cNvPr id="35" name="Oval 34"/>
          <p:cNvSpPr/>
          <p:nvPr/>
        </p:nvSpPr>
        <p:spPr>
          <a:xfrm>
            <a:off x="4958787" y="4693113"/>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err="1">
                <a:solidFill>
                  <a:srgbClr val="FFFFFF"/>
                </a:solidFill>
                <a:latin typeface="Henderson BCG Serif" pitchFamily="18" charset="0"/>
                <a:cs typeface="Henderson BCG Serif" pitchFamily="18" charset="0"/>
              </a:rPr>
              <a:t>SEO</a:t>
            </a:r>
            <a:r>
              <a:rPr lang="it-IT" sz="1333" dirty="0">
                <a:solidFill>
                  <a:srgbClr val="FFFFFF"/>
                </a:solidFill>
                <a:latin typeface="Henderson BCG Serif" pitchFamily="18" charset="0"/>
                <a:cs typeface="Henderson BCG Serif" pitchFamily="18" charset="0"/>
              </a:rPr>
              <a:t/>
            </a:r>
            <a:br>
              <a:rPr lang="it-IT" sz="1333" dirty="0">
                <a:solidFill>
                  <a:srgbClr val="FFFFFF"/>
                </a:solidFill>
                <a:latin typeface="Henderson BCG Serif" pitchFamily="18" charset="0"/>
                <a:cs typeface="Henderson BCG Serif" pitchFamily="18" charset="0"/>
              </a:rPr>
            </a:br>
            <a:r>
              <a:rPr lang="it-IT" sz="1333" dirty="0">
                <a:solidFill>
                  <a:srgbClr val="FFFFFF"/>
                </a:solidFill>
                <a:latin typeface="Henderson BCG Serif" pitchFamily="18" charset="0"/>
                <a:cs typeface="Henderson BCG Serif" pitchFamily="18" charset="0"/>
              </a:rPr>
              <a:t>Manager</a:t>
            </a:r>
          </a:p>
        </p:txBody>
      </p:sp>
      <p:sp>
        <p:nvSpPr>
          <p:cNvPr id="36" name="Oval 35"/>
          <p:cNvSpPr/>
          <p:nvPr/>
        </p:nvSpPr>
        <p:spPr>
          <a:xfrm>
            <a:off x="6937571" y="4730416"/>
            <a:ext cx="1655025" cy="692441"/>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Online Community Manager</a:t>
            </a:r>
          </a:p>
        </p:txBody>
      </p:sp>
      <p:sp>
        <p:nvSpPr>
          <p:cNvPr id="37" name="Oval 36"/>
          <p:cNvSpPr/>
          <p:nvPr/>
        </p:nvSpPr>
        <p:spPr>
          <a:xfrm>
            <a:off x="5005368" y="5310324"/>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Broadband</a:t>
            </a:r>
            <a:br>
              <a:rPr lang="it-IT" sz="1333" dirty="0">
                <a:solidFill>
                  <a:srgbClr val="FFFFFF"/>
                </a:solidFill>
                <a:latin typeface="Henderson BCG Serif" pitchFamily="18" charset="0"/>
                <a:cs typeface="Henderson BCG Serif" pitchFamily="18" charset="0"/>
              </a:rPr>
            </a:br>
            <a:r>
              <a:rPr lang="it-IT" sz="1333" dirty="0" err="1">
                <a:solidFill>
                  <a:srgbClr val="FFFFFF"/>
                </a:solidFill>
                <a:latin typeface="Henderson BCG Serif" pitchFamily="18" charset="0"/>
                <a:cs typeface="Henderson BCG Serif" pitchFamily="18" charset="0"/>
              </a:rPr>
              <a:t>Architect</a:t>
            </a:r>
            <a:endParaRPr lang="it-IT" sz="1333" dirty="0">
              <a:solidFill>
                <a:srgbClr val="FFFFFF"/>
              </a:solidFill>
              <a:latin typeface="Henderson BCG Serif" pitchFamily="18" charset="0"/>
              <a:cs typeface="Henderson BCG Serif" pitchFamily="18" charset="0"/>
            </a:endParaRPr>
          </a:p>
        </p:txBody>
      </p:sp>
      <p:sp>
        <p:nvSpPr>
          <p:cNvPr id="38" name="Oval 37"/>
          <p:cNvSpPr/>
          <p:nvPr/>
        </p:nvSpPr>
        <p:spPr>
          <a:xfrm>
            <a:off x="6616871" y="5590440"/>
            <a:ext cx="1533721" cy="513144"/>
          </a:xfrm>
          <a:prstGeom prst="ellipse">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85714" bIns="85714" rtlCol="0" anchor="ctr" anchorCtr="0"/>
          <a:lstStyle/>
          <a:p>
            <a:pPr algn="ctr"/>
            <a:r>
              <a:rPr lang="it-IT" sz="1333" dirty="0">
                <a:solidFill>
                  <a:srgbClr val="FFFFFF"/>
                </a:solidFill>
                <a:latin typeface="Henderson BCG Serif" pitchFamily="18" charset="0"/>
                <a:cs typeface="Henderson BCG Serif" pitchFamily="18" charset="0"/>
              </a:rPr>
              <a:t>…</a:t>
            </a:r>
          </a:p>
        </p:txBody>
      </p:sp>
    </p:spTree>
    <p:extLst>
      <p:ext uri="{BB962C8B-B14F-4D97-AF65-F5344CB8AC3E}">
        <p14:creationId xmlns:p14="http://schemas.microsoft.com/office/powerpoint/2010/main" val="79663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The Future of Jobs and </a:t>
            </a:r>
            <a:r>
              <a:rPr lang="it-IT" dirty="0" err="1" smtClean="0"/>
              <a:t>Skills</a:t>
            </a:r>
            <a:endParaRPr lang="it-IT" dirty="0"/>
          </a:p>
        </p:txBody>
      </p:sp>
      <p:sp>
        <p:nvSpPr>
          <p:cNvPr id="3" name="Text Placeholder 2"/>
          <p:cNvSpPr>
            <a:spLocks noGrp="1"/>
          </p:cNvSpPr>
          <p:nvPr>
            <p:ph type="body" sz="quarter" idx="13"/>
          </p:nvPr>
        </p:nvSpPr>
        <p:spPr>
          <a:xfrm>
            <a:off x="227013" y="4820582"/>
            <a:ext cx="8534132" cy="1650191"/>
          </a:xfrm>
        </p:spPr>
        <p:txBody>
          <a:bodyPr>
            <a:normAutofit fontScale="92500"/>
          </a:bodyPr>
          <a:lstStyle/>
          <a:p>
            <a:r>
              <a:rPr lang="en-GB" dirty="0" smtClean="0"/>
              <a:t>New </a:t>
            </a:r>
            <a:r>
              <a:rPr lang="en-GB" b="1" dirty="0" smtClean="0"/>
              <a:t>categories of jobs will emerge</a:t>
            </a:r>
            <a:r>
              <a:rPr lang="en-GB" dirty="0" smtClean="0"/>
              <a:t>, partly or wholly displacing others</a:t>
            </a:r>
          </a:p>
          <a:p>
            <a:r>
              <a:rPr lang="en-GB" dirty="0" smtClean="0"/>
              <a:t>65% of children entering primary school today will ultimately end up working in completely </a:t>
            </a:r>
            <a:r>
              <a:rPr lang="en-GB" b="1" dirty="0" smtClean="0"/>
              <a:t>new job types that don’t yet exist.</a:t>
            </a:r>
            <a:endParaRPr lang="en-GB" b="1" dirty="0"/>
          </a:p>
        </p:txBody>
      </p:sp>
      <p:pic>
        <p:nvPicPr>
          <p:cNvPr id="2050" name="Picture 2" descr="https://weforum-assets-production.s3-eu-west-1.amazonaws.com/editor/bD4ikTLC2_fTr1843WCwYsZFbkCs-VwJBAQu2COD1r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986" b="30822"/>
          <a:stretch/>
        </p:blipFill>
        <p:spPr bwMode="auto">
          <a:xfrm>
            <a:off x="35169" y="1181033"/>
            <a:ext cx="7203831" cy="350309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weforum-assets-production.s3-eu-west-1.amazonaws.com/editor/bD4ikTLC2_fTr1843WCwYsZFbkCs-VwJBAQu2COD1rE.png"/>
          <p:cNvPicPr>
            <a:picLocks noChangeAspect="1" noChangeArrowheads="1"/>
          </p:cNvPicPr>
          <p:nvPr/>
        </p:nvPicPr>
        <p:blipFill rotWithShape="1">
          <a:blip r:embed="rId3">
            <a:extLst>
              <a:ext uri="{28A0092B-C50C-407E-A947-70E740481C1C}">
                <a14:useLocalDpi xmlns:a14="http://schemas.microsoft.com/office/drawing/2010/main" val="0"/>
              </a:ext>
            </a:extLst>
          </a:blip>
          <a:srcRect l="87908" b="87980"/>
          <a:stretch/>
        </p:blipFill>
        <p:spPr bwMode="auto">
          <a:xfrm>
            <a:off x="6586715" y="1181033"/>
            <a:ext cx="2258213" cy="2052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3585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everything started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7200" y="3859530"/>
            <a:ext cx="4759129" cy="2688908"/>
          </a:xfrm>
        </p:spPr>
      </p:pic>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967242" y="1219200"/>
            <a:ext cx="392780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1219200"/>
            <a:ext cx="3539929" cy="251334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 y="3152095"/>
            <a:ext cx="4572000" cy="3429000"/>
          </a:xfrm>
          <a:prstGeom prst="rect">
            <a:avLst/>
          </a:prstGeom>
        </p:spPr>
      </p:pic>
    </p:spTree>
    <p:extLst>
      <p:ext uri="{BB962C8B-B14F-4D97-AF65-F5344CB8AC3E}">
        <p14:creationId xmlns:p14="http://schemas.microsoft.com/office/powerpoint/2010/main" val="34864496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ChangeArrowheads="1"/>
          </p:cNvSpPr>
          <p:nvPr/>
        </p:nvSpPr>
        <p:spPr bwMode="auto">
          <a:xfrm>
            <a:off x="430213" y="2328863"/>
            <a:ext cx="8713787" cy="1438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txBody>
          <a:bodyPr>
            <a:spAutoFit/>
          </a:bodyPr>
          <a:lstStyle/>
          <a:p>
            <a:pPr algn="ctr"/>
            <a:endParaRPr lang="it-IT" sz="2500">
              <a:solidFill>
                <a:srgbClr val="4A647D"/>
              </a:solidFill>
              <a:latin typeface="MetaPlus-Roman" charset="0"/>
            </a:endParaRPr>
          </a:p>
          <a:p>
            <a:endParaRPr lang="it-IT" sz="2500" b="1">
              <a:latin typeface="Calibri" charset="0"/>
            </a:endParaRPr>
          </a:p>
          <a:p>
            <a:pPr algn="r" eaLnBrk="0" hangingPunct="0">
              <a:spcBef>
                <a:spcPct val="50000"/>
              </a:spcBef>
            </a:pPr>
            <a:endParaRPr lang="it-IT" sz="2500" b="1">
              <a:solidFill>
                <a:schemeClr val="bg1"/>
              </a:solidFill>
              <a:latin typeface="Calibri" charset="0"/>
            </a:endParaRPr>
          </a:p>
        </p:txBody>
      </p:sp>
      <p:grpSp>
        <p:nvGrpSpPr>
          <p:cNvPr id="11" name="Group 10"/>
          <p:cNvGrpSpPr/>
          <p:nvPr/>
        </p:nvGrpSpPr>
        <p:grpSpPr>
          <a:xfrm>
            <a:off x="430213" y="1371600"/>
            <a:ext cx="8256587" cy="5105400"/>
            <a:chOff x="179512" y="1700808"/>
            <a:chExt cx="8964488" cy="5040560"/>
          </a:xfrm>
        </p:grpSpPr>
        <p:pic>
          <p:nvPicPr>
            <p:cNvPr id="12" name="Picture 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79735" y="1916832"/>
              <a:ext cx="3664265" cy="2448272"/>
            </a:xfrm>
            <a:prstGeom prst="rect">
              <a:avLst/>
            </a:prstGeom>
            <a:noFill/>
            <a:ln w="9525">
              <a:noFill/>
              <a:miter lim="800000"/>
              <a:headEnd/>
              <a:tailEnd/>
            </a:ln>
          </p:spPr>
        </p:pic>
        <p:pic>
          <p:nvPicPr>
            <p:cNvPr id="13" name="Picture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71075" y="4429274"/>
              <a:ext cx="3465421" cy="2312094"/>
            </a:xfrm>
            <a:prstGeom prst="rect">
              <a:avLst/>
            </a:prstGeom>
            <a:noFill/>
            <a:ln w="9525">
              <a:noFill/>
              <a:miter lim="800000"/>
              <a:headEnd/>
              <a:tailEnd/>
            </a:ln>
          </p:spPr>
        </p:pic>
        <p:grpSp>
          <p:nvGrpSpPr>
            <p:cNvPr id="14" name="Group 18"/>
            <p:cNvGrpSpPr/>
            <p:nvPr/>
          </p:nvGrpSpPr>
          <p:grpSpPr>
            <a:xfrm>
              <a:off x="2987824" y="4241570"/>
              <a:ext cx="3024336" cy="2283774"/>
              <a:chOff x="2987824" y="2204864"/>
              <a:chExt cx="3024336" cy="2283774"/>
            </a:xfrm>
          </p:grpSpPr>
          <p:pic>
            <p:nvPicPr>
              <p:cNvPr id="20" name="Picture 2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87824" y="2204864"/>
                <a:ext cx="3015977" cy="2283774"/>
              </a:xfrm>
              <a:prstGeom prst="rect">
                <a:avLst/>
              </a:prstGeom>
              <a:noFill/>
              <a:ln w="9525">
                <a:noFill/>
                <a:miter lim="800000"/>
                <a:headEnd/>
                <a:tailEnd/>
              </a:ln>
            </p:spPr>
          </p:pic>
          <p:pic>
            <p:nvPicPr>
              <p:cNvPr id="21" name="Picture 1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24800" y="2204864"/>
                <a:ext cx="887360" cy="648072"/>
              </a:xfrm>
              <a:prstGeom prst="rect">
                <a:avLst/>
              </a:prstGeom>
              <a:noFill/>
              <a:ln w="9525">
                <a:noFill/>
                <a:miter lim="800000"/>
                <a:headEnd/>
                <a:tailEnd/>
              </a:ln>
            </p:spPr>
          </p:pic>
        </p:grpSp>
        <p:grpSp>
          <p:nvGrpSpPr>
            <p:cNvPr id="15" name="Group 19"/>
            <p:cNvGrpSpPr/>
            <p:nvPr/>
          </p:nvGrpSpPr>
          <p:grpSpPr>
            <a:xfrm>
              <a:off x="179512" y="1700808"/>
              <a:ext cx="3670691" cy="2024167"/>
              <a:chOff x="4644008" y="4509120"/>
              <a:chExt cx="3670691" cy="2024167"/>
            </a:xfrm>
          </p:grpSpPr>
          <p:pic>
            <p:nvPicPr>
              <p:cNvPr id="18" name="Picture 1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44008" y="4509120"/>
                <a:ext cx="3670691" cy="2024167"/>
              </a:xfrm>
              <a:prstGeom prst="rect">
                <a:avLst/>
              </a:prstGeom>
              <a:noFill/>
              <a:ln w="9525">
                <a:noFill/>
                <a:miter lim="800000"/>
                <a:headEnd/>
                <a:tailEnd/>
              </a:ln>
            </p:spPr>
          </p:pic>
          <p:pic>
            <p:nvPicPr>
              <p:cNvPr id="19" name="Picture 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452320" y="4509120"/>
                <a:ext cx="839495" cy="864096"/>
              </a:xfrm>
              <a:prstGeom prst="rect">
                <a:avLst/>
              </a:prstGeom>
              <a:noFill/>
              <a:ln w="9525">
                <a:noFill/>
                <a:miter lim="800000"/>
                <a:headEnd/>
                <a:tailEnd/>
              </a:ln>
            </p:spPr>
          </p:pic>
        </p:grpSp>
        <p:pic>
          <p:nvPicPr>
            <p:cNvPr id="16" name="Picture 22"/>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3779912" y="1884040"/>
              <a:ext cx="2647950" cy="1905000"/>
            </a:xfrm>
            <a:prstGeom prst="rect">
              <a:avLst/>
            </a:prstGeom>
            <a:noFill/>
            <a:ln w="9525">
              <a:noFill/>
              <a:miter lim="800000"/>
              <a:headEnd/>
              <a:tailEnd/>
            </a:ln>
          </p:spPr>
        </p:pic>
        <p:pic>
          <p:nvPicPr>
            <p:cNvPr id="17" name="Picture 17"/>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79512" y="3844825"/>
              <a:ext cx="2849258" cy="282453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dirty="0" smtClean="0"/>
              <a:t>A network of scientific institutions</a:t>
            </a:r>
            <a:endParaRPr lang="en-US" dirty="0"/>
          </a:p>
        </p:txBody>
      </p:sp>
    </p:spTree>
    <p:extLst>
      <p:ext uri="{BB962C8B-B14F-4D97-AF65-F5344CB8AC3E}">
        <p14:creationId xmlns:p14="http://schemas.microsoft.com/office/powerpoint/2010/main" val="19319209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17"/>
          <p:cNvSpPr txBox="1">
            <a:spLocks noChangeArrowheads="1"/>
          </p:cNvSpPr>
          <p:nvPr/>
        </p:nvSpPr>
        <p:spPr bwMode="auto">
          <a:xfrm>
            <a:off x="5895724" y="3338734"/>
            <a:ext cx="2808460" cy="95410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r>
              <a:rPr lang="en-GB" sz="1400" b="1" dirty="0">
                <a:solidFill>
                  <a:srgbClr val="000000"/>
                </a:solidFill>
                <a:latin typeface="Verdana" pitchFamily="34" charset="0"/>
                <a:ea typeface="Verdana" pitchFamily="34" charset="0"/>
                <a:cs typeface="Verdana" pitchFamily="34" charset="0"/>
              </a:rPr>
              <a:t>Over 30 researchers every 1,000 active citizens </a:t>
            </a:r>
            <a:r>
              <a:rPr lang="en-GB" sz="1400" b="1" dirty="0" smtClean="0">
                <a:solidFill>
                  <a:srgbClr val="000000"/>
                </a:solidFill>
                <a:latin typeface="Verdana" pitchFamily="34" charset="0"/>
                <a:ea typeface="Verdana" pitchFamily="34" charset="0"/>
                <a:cs typeface="Verdana" pitchFamily="34" charset="0"/>
              </a:rPr>
              <a:t>(</a:t>
            </a:r>
            <a:r>
              <a:rPr lang="en-GB" sz="1400" b="1" dirty="0">
                <a:solidFill>
                  <a:srgbClr val="000000"/>
                </a:solidFill>
                <a:latin typeface="Verdana" pitchFamily="34" charset="0"/>
                <a:ea typeface="Verdana" pitchFamily="34" charset="0"/>
                <a:cs typeface="Verdana" pitchFamily="34" charset="0"/>
              </a:rPr>
              <a:t>8.1 in USA, 9.1 in Japan, 5.7 in Europe)</a:t>
            </a:r>
          </a:p>
        </p:txBody>
      </p:sp>
      <p:sp>
        <p:nvSpPr>
          <p:cNvPr id="56" name="Rectangle 6"/>
          <p:cNvSpPr>
            <a:spLocks noChangeArrowheads="1"/>
          </p:cNvSpPr>
          <p:nvPr/>
        </p:nvSpPr>
        <p:spPr bwMode="auto">
          <a:xfrm>
            <a:off x="-457200" y="1193205"/>
            <a:ext cx="7315200" cy="138499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28575">
                <a:solidFill>
                  <a:srgbClr val="000000"/>
                </a:solidFill>
                <a:miter lim="800000"/>
                <a:headEnd/>
                <a:tailEnd/>
              </a14:hiddenLine>
            </a:ext>
          </a:extLst>
        </p:spPr>
        <p:txBody>
          <a:bodyPr>
            <a:spAutoFit/>
          </a:bodyPr>
          <a:lstStyle/>
          <a:p>
            <a:pPr algn="ctr"/>
            <a:endParaRPr lang="it-IT" sz="2400" dirty="0">
              <a:solidFill>
                <a:srgbClr val="4A647D"/>
              </a:solidFill>
              <a:latin typeface="MetaPlus-Roman" charset="0"/>
            </a:endParaRPr>
          </a:p>
          <a:p>
            <a:endParaRPr lang="it-IT" sz="2400" b="1" dirty="0">
              <a:latin typeface="Calibri" charset="0"/>
            </a:endParaRPr>
          </a:p>
          <a:p>
            <a:pPr algn="r" eaLnBrk="0" hangingPunct="0">
              <a:spcBef>
                <a:spcPct val="50000"/>
              </a:spcBef>
            </a:pPr>
            <a:endParaRPr lang="it-IT" sz="2400" b="1" dirty="0">
              <a:solidFill>
                <a:schemeClr val="bg1"/>
              </a:solidFill>
              <a:latin typeface="Calibri" charset="0"/>
            </a:endParaRPr>
          </a:p>
        </p:txBody>
      </p:sp>
      <p:pic>
        <p:nvPicPr>
          <p:cNvPr id="71" name="Immagine 6" descr="banner1.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5914175" y="1302038"/>
            <a:ext cx="3014221" cy="11785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73" name="Rectangle 72"/>
          <p:cNvSpPr/>
          <p:nvPr/>
        </p:nvSpPr>
        <p:spPr>
          <a:xfrm>
            <a:off x="639415" y="4924825"/>
            <a:ext cx="3053208" cy="461665"/>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1841 </a:t>
            </a:r>
          </a:p>
          <a:p>
            <a:r>
              <a:rPr lang="en-GB" dirty="0">
                <a:latin typeface="Arial" pitchFamily="34" charset="0"/>
                <a:cs typeface="Arial" pitchFamily="34" charset="0"/>
              </a:rPr>
              <a:t>Sea Observatory</a:t>
            </a:r>
          </a:p>
        </p:txBody>
      </p:sp>
      <p:sp>
        <p:nvSpPr>
          <p:cNvPr id="74" name="Rectangle 73"/>
          <p:cNvSpPr/>
          <p:nvPr/>
        </p:nvSpPr>
        <p:spPr>
          <a:xfrm>
            <a:off x="2396935" y="4876800"/>
            <a:ext cx="3937774" cy="646331"/>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1898	</a:t>
            </a:r>
          </a:p>
          <a:p>
            <a:r>
              <a:rPr lang="en-GB" dirty="0">
                <a:latin typeface="Arial" pitchFamily="34" charset="0"/>
                <a:cs typeface="Arial" pitchFamily="34" charset="0"/>
              </a:rPr>
              <a:t>Astronomical </a:t>
            </a:r>
            <a:br>
              <a:rPr lang="en-GB" dirty="0">
                <a:latin typeface="Arial" pitchFamily="34" charset="0"/>
                <a:cs typeface="Arial" pitchFamily="34" charset="0"/>
              </a:rPr>
            </a:br>
            <a:r>
              <a:rPr lang="en-GB" dirty="0">
                <a:latin typeface="Arial" pitchFamily="34" charset="0"/>
                <a:cs typeface="Arial" pitchFamily="34" charset="0"/>
              </a:rPr>
              <a:t>Observatory</a:t>
            </a:r>
          </a:p>
        </p:txBody>
      </p:sp>
      <p:sp>
        <p:nvSpPr>
          <p:cNvPr id="75" name="Rectangle 74"/>
          <p:cNvSpPr/>
          <p:nvPr/>
        </p:nvSpPr>
        <p:spPr>
          <a:xfrm>
            <a:off x="3563856" y="5070108"/>
            <a:ext cx="2185563" cy="276999"/>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1924-1938 </a:t>
            </a:r>
            <a:r>
              <a:rPr lang="it-IT" dirty="0" err="1" smtClean="0">
                <a:latin typeface="Arial" pitchFamily="34" charset="0"/>
                <a:cs typeface="Arial" pitchFamily="34" charset="0"/>
              </a:rPr>
              <a:t>University</a:t>
            </a:r>
            <a:r>
              <a:rPr lang="it-IT" dirty="0" smtClean="0">
                <a:latin typeface="Arial" pitchFamily="34" charset="0"/>
                <a:cs typeface="Arial" pitchFamily="34" charset="0"/>
              </a:rPr>
              <a:t>	</a:t>
            </a:r>
          </a:p>
        </p:txBody>
      </p:sp>
      <p:sp>
        <p:nvSpPr>
          <p:cNvPr id="76" name="Rectangle 75"/>
          <p:cNvSpPr/>
          <p:nvPr/>
        </p:nvSpPr>
        <p:spPr>
          <a:xfrm>
            <a:off x="4820902" y="5434594"/>
            <a:ext cx="1510373" cy="207601"/>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1964 ICTP</a:t>
            </a:r>
          </a:p>
        </p:txBody>
      </p:sp>
      <p:sp>
        <p:nvSpPr>
          <p:cNvPr id="77" name="Rectangle 76"/>
          <p:cNvSpPr/>
          <p:nvPr/>
        </p:nvSpPr>
        <p:spPr>
          <a:xfrm>
            <a:off x="5439669" y="5349699"/>
            <a:ext cx="1401580" cy="207601"/>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1978 SISSA</a:t>
            </a:r>
          </a:p>
        </p:txBody>
      </p:sp>
      <p:sp>
        <p:nvSpPr>
          <p:cNvPr id="78" name="Rectangle 77"/>
          <p:cNvSpPr/>
          <p:nvPr/>
        </p:nvSpPr>
        <p:spPr>
          <a:xfrm>
            <a:off x="5901751" y="5115807"/>
            <a:ext cx="2261455" cy="276999"/>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1981 </a:t>
            </a:r>
            <a:r>
              <a:rPr lang="en-GB" dirty="0">
                <a:latin typeface="Arial" pitchFamily="34" charset="0"/>
                <a:cs typeface="Arial" pitchFamily="34" charset="0"/>
              </a:rPr>
              <a:t>Area Science Park</a:t>
            </a:r>
          </a:p>
        </p:txBody>
      </p:sp>
      <p:sp>
        <p:nvSpPr>
          <p:cNvPr id="79" name="Rectangle 78"/>
          <p:cNvSpPr/>
          <p:nvPr/>
        </p:nvSpPr>
        <p:spPr>
          <a:xfrm>
            <a:off x="6440825" y="5403666"/>
            <a:ext cx="1401580" cy="207601"/>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1983TWAS</a:t>
            </a:r>
          </a:p>
        </p:txBody>
      </p:sp>
      <p:sp>
        <p:nvSpPr>
          <p:cNvPr id="80" name="TextBox 79"/>
          <p:cNvSpPr txBox="1"/>
          <p:nvPr/>
        </p:nvSpPr>
        <p:spPr>
          <a:xfrm>
            <a:off x="724802" y="6163688"/>
            <a:ext cx="432657" cy="184534"/>
          </a:xfrm>
          <a:prstGeom prst="rect">
            <a:avLst/>
          </a:prstGeom>
          <a:noFill/>
        </p:spPr>
        <p:txBody>
          <a:bodyPr wrap="none" rtlCol="0">
            <a:spAutoFit/>
          </a:bodyPr>
          <a:lstStyle/>
          <a:p>
            <a:r>
              <a:rPr lang="it-IT" sz="1000" dirty="0" smtClean="0">
                <a:latin typeface="Arial" pitchFamily="34" charset="0"/>
                <a:cs typeface="Arial" pitchFamily="34" charset="0"/>
              </a:rPr>
              <a:t>1850</a:t>
            </a:r>
            <a:endParaRPr lang="it-IT" sz="1000" dirty="0">
              <a:latin typeface="Arial" pitchFamily="34" charset="0"/>
              <a:cs typeface="Arial" pitchFamily="34" charset="0"/>
            </a:endParaRPr>
          </a:p>
        </p:txBody>
      </p:sp>
      <p:sp>
        <p:nvSpPr>
          <p:cNvPr id="81" name="TextBox 80"/>
          <p:cNvSpPr txBox="1"/>
          <p:nvPr/>
        </p:nvSpPr>
        <p:spPr>
          <a:xfrm>
            <a:off x="2984071" y="6175095"/>
            <a:ext cx="432657" cy="184534"/>
          </a:xfrm>
          <a:prstGeom prst="rect">
            <a:avLst/>
          </a:prstGeom>
          <a:noFill/>
        </p:spPr>
        <p:txBody>
          <a:bodyPr wrap="none" rtlCol="0">
            <a:spAutoFit/>
          </a:bodyPr>
          <a:lstStyle/>
          <a:p>
            <a:r>
              <a:rPr lang="it-IT" sz="1000" dirty="0" smtClean="0">
                <a:latin typeface="Arial" pitchFamily="34" charset="0"/>
                <a:cs typeface="Arial" pitchFamily="34" charset="0"/>
              </a:rPr>
              <a:t>1900</a:t>
            </a:r>
            <a:endParaRPr lang="it-IT" sz="1000" dirty="0">
              <a:latin typeface="Arial" pitchFamily="34" charset="0"/>
              <a:cs typeface="Arial" pitchFamily="34" charset="0"/>
            </a:endParaRPr>
          </a:p>
        </p:txBody>
      </p:sp>
      <p:sp>
        <p:nvSpPr>
          <p:cNvPr id="82" name="TextBox 81"/>
          <p:cNvSpPr txBox="1"/>
          <p:nvPr/>
        </p:nvSpPr>
        <p:spPr>
          <a:xfrm>
            <a:off x="7626076" y="6175095"/>
            <a:ext cx="432657" cy="184534"/>
          </a:xfrm>
          <a:prstGeom prst="rect">
            <a:avLst/>
          </a:prstGeom>
          <a:noFill/>
        </p:spPr>
        <p:txBody>
          <a:bodyPr wrap="none" rtlCol="0">
            <a:spAutoFit/>
          </a:bodyPr>
          <a:lstStyle/>
          <a:p>
            <a:r>
              <a:rPr lang="it-IT" sz="1000" dirty="0" smtClean="0">
                <a:latin typeface="Arial" pitchFamily="34" charset="0"/>
                <a:cs typeface="Arial" pitchFamily="34" charset="0"/>
              </a:rPr>
              <a:t>2000</a:t>
            </a:r>
            <a:endParaRPr lang="it-IT" sz="1000" dirty="0">
              <a:latin typeface="Arial" pitchFamily="34" charset="0"/>
              <a:cs typeface="Arial" pitchFamily="34" charset="0"/>
            </a:endParaRPr>
          </a:p>
        </p:txBody>
      </p:sp>
      <p:cxnSp>
        <p:nvCxnSpPr>
          <p:cNvPr id="83" name="Straight Connector 82"/>
          <p:cNvCxnSpPr/>
          <p:nvPr/>
        </p:nvCxnSpPr>
        <p:spPr bwMode="auto">
          <a:xfrm>
            <a:off x="867309" y="6121128"/>
            <a:ext cx="7714181" cy="1588"/>
          </a:xfrm>
          <a:prstGeom prst="line">
            <a:avLst/>
          </a:prstGeom>
          <a:solidFill>
            <a:schemeClr val="accent1"/>
          </a:solidFill>
          <a:ln w="161925" cap="flat" cmpd="sng" algn="ctr">
            <a:gradFill flip="none" rotWithShape="1">
              <a:gsLst>
                <a:gs pos="0">
                  <a:schemeClr val="accent1"/>
                </a:gs>
                <a:gs pos="100000">
                  <a:prstClr val="white"/>
                </a:gs>
                <a:gs pos="47000">
                  <a:schemeClr val="accent1">
                    <a:lumMod val="50000"/>
                  </a:schemeClr>
                </a:gs>
                <a:gs pos="99000">
                  <a:srgbClr val="000090"/>
                </a:gs>
              </a:gsLst>
              <a:lin ang="0" scaled="0"/>
              <a:tileRect/>
            </a:gradFill>
            <a:prstDash val="solid"/>
            <a:round/>
            <a:headEnd type="none" w="med" len="med"/>
            <a:tailEnd type="triangle" w="med" len="med"/>
          </a:ln>
          <a:effectLst/>
        </p:spPr>
      </p:cxnSp>
      <p:sp>
        <p:nvSpPr>
          <p:cNvPr id="84" name="Rectangle 83"/>
          <p:cNvSpPr/>
          <p:nvPr/>
        </p:nvSpPr>
        <p:spPr>
          <a:xfrm>
            <a:off x="6858394" y="5337717"/>
            <a:ext cx="1768190" cy="207601"/>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1987 ICGEB</a:t>
            </a:r>
          </a:p>
        </p:txBody>
      </p:sp>
      <p:sp>
        <p:nvSpPr>
          <p:cNvPr id="85" name="Rectangle 84"/>
          <p:cNvSpPr/>
          <p:nvPr/>
        </p:nvSpPr>
        <p:spPr>
          <a:xfrm>
            <a:off x="7421060" y="5200799"/>
            <a:ext cx="1768190" cy="207601"/>
          </a:xfrm>
          <a:prstGeom prst="rect">
            <a:avLst/>
          </a:prstGeom>
        </p:spPr>
        <p:txBody>
          <a:bodyPr wrap="square">
            <a:spAutoFit/>
            <a:scene3d>
              <a:camera prst="orthographicFront">
                <a:rot lat="0" lon="0" rev="3600000"/>
              </a:camera>
              <a:lightRig rig="threePt" dir="t"/>
            </a:scene3d>
          </a:bodyPr>
          <a:lstStyle/>
          <a:p>
            <a:r>
              <a:rPr lang="it-IT" dirty="0" smtClean="0">
                <a:latin typeface="Arial" pitchFamily="34" charset="0"/>
                <a:cs typeface="Arial" pitchFamily="34" charset="0"/>
              </a:rPr>
              <a:t>1993 ELETTRA</a:t>
            </a:r>
          </a:p>
        </p:txBody>
      </p:sp>
      <p:grpSp>
        <p:nvGrpSpPr>
          <p:cNvPr id="36" name="Group 35"/>
          <p:cNvGrpSpPr/>
          <p:nvPr/>
        </p:nvGrpSpPr>
        <p:grpSpPr>
          <a:xfrm>
            <a:off x="133943" y="1295400"/>
            <a:ext cx="6038257" cy="3292680"/>
            <a:chOff x="57743" y="1183759"/>
            <a:chExt cx="6038257" cy="3292680"/>
          </a:xfrm>
        </p:grpSpPr>
        <p:sp>
          <p:nvSpPr>
            <p:cNvPr id="57" name="Oval 11"/>
            <p:cNvSpPr>
              <a:spLocks noChangeArrowheads="1"/>
            </p:cNvSpPr>
            <p:nvPr/>
          </p:nvSpPr>
          <p:spPr bwMode="auto">
            <a:xfrm>
              <a:off x="533400" y="3429000"/>
              <a:ext cx="1023516" cy="690386"/>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eaLnBrk="1" hangingPunct="1"/>
              <a:r>
                <a:rPr lang="it-IT" b="1" dirty="0">
                  <a:latin typeface="Arial" charset="0"/>
                </a:rPr>
                <a:t>Area</a:t>
              </a:r>
            </a:p>
            <a:p>
              <a:pPr algn="ctr" eaLnBrk="1" hangingPunct="1"/>
              <a:r>
                <a:rPr lang="it-IT" b="1" dirty="0">
                  <a:latin typeface="Arial" charset="0"/>
                </a:rPr>
                <a:t>Science Park</a:t>
              </a:r>
            </a:p>
          </p:txBody>
        </p:sp>
        <p:sp>
          <p:nvSpPr>
            <p:cNvPr id="58" name="Oval 12"/>
            <p:cNvSpPr>
              <a:spLocks noChangeArrowheads="1"/>
            </p:cNvSpPr>
            <p:nvPr/>
          </p:nvSpPr>
          <p:spPr bwMode="auto">
            <a:xfrm>
              <a:off x="5072484" y="2667000"/>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eaLnBrk="1" hangingPunct="1"/>
              <a:r>
                <a:rPr lang="it-IT" b="1" dirty="0">
                  <a:latin typeface="Arial" charset="0"/>
                </a:rPr>
                <a:t>ISMAR-CNR</a:t>
              </a:r>
            </a:p>
            <a:p>
              <a:pPr algn="ctr" eaLnBrk="1" hangingPunct="1"/>
              <a:r>
                <a:rPr lang="it-IT" sz="700" b="1" dirty="0" smtClean="0">
                  <a:latin typeface="Arial" charset="0"/>
                </a:rPr>
                <a:t>Marine Science</a:t>
              </a:r>
              <a:endParaRPr lang="it-IT" sz="700" b="1" dirty="0">
                <a:latin typeface="Arial" charset="0"/>
              </a:endParaRPr>
            </a:p>
          </p:txBody>
        </p:sp>
        <p:sp>
          <p:nvSpPr>
            <p:cNvPr id="59" name="Oval 13"/>
            <p:cNvSpPr>
              <a:spLocks noChangeArrowheads="1"/>
            </p:cNvSpPr>
            <p:nvPr/>
          </p:nvSpPr>
          <p:spPr bwMode="auto">
            <a:xfrm>
              <a:off x="57743" y="2739133"/>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eaLnBrk="1" hangingPunct="1"/>
              <a:r>
                <a:rPr lang="it-IT" b="1" dirty="0">
                  <a:latin typeface="Arial" charset="0"/>
                </a:rPr>
                <a:t>Elettra</a:t>
              </a:r>
            </a:p>
            <a:p>
              <a:pPr algn="ctr" eaLnBrk="1" hangingPunct="1"/>
              <a:r>
                <a:rPr lang="it-IT" b="1" dirty="0">
                  <a:latin typeface="Arial" charset="0"/>
                </a:rPr>
                <a:t>Synchrotron</a:t>
              </a:r>
            </a:p>
          </p:txBody>
        </p:sp>
        <p:sp>
          <p:nvSpPr>
            <p:cNvPr id="60" name="Oval 14"/>
            <p:cNvSpPr>
              <a:spLocks noChangeArrowheads="1"/>
            </p:cNvSpPr>
            <p:nvPr/>
          </p:nvSpPr>
          <p:spPr bwMode="auto">
            <a:xfrm>
              <a:off x="228600" y="1976614"/>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smtClean="0">
                  <a:latin typeface="Arial" charset="0"/>
                </a:rPr>
                <a:t>ICGEB</a:t>
              </a:r>
              <a:endParaRPr lang="it-IT" b="1" dirty="0">
                <a:latin typeface="Arial" charset="0"/>
              </a:endParaRPr>
            </a:p>
            <a:p>
              <a:pPr algn="ctr"/>
              <a:r>
                <a:rPr lang="it-IT" sz="700" b="1" dirty="0">
                  <a:latin typeface="Arial" charset="0"/>
                </a:rPr>
                <a:t>International Centre</a:t>
              </a:r>
            </a:p>
            <a:p>
              <a:pPr algn="ctr"/>
              <a:r>
                <a:rPr lang="it-IT" sz="700" b="1" dirty="0">
                  <a:latin typeface="Arial" charset="0"/>
                </a:rPr>
                <a:t>For Genetics and</a:t>
              </a:r>
            </a:p>
            <a:p>
              <a:pPr algn="ctr"/>
              <a:r>
                <a:rPr lang="it-IT" sz="700" b="1" dirty="0">
                  <a:latin typeface="Arial" charset="0"/>
                </a:rPr>
                <a:t>Biotechnology</a:t>
              </a:r>
            </a:p>
          </p:txBody>
        </p:sp>
        <p:sp>
          <p:nvSpPr>
            <p:cNvPr id="61" name="Oval 15"/>
            <p:cNvSpPr>
              <a:spLocks noChangeArrowheads="1"/>
            </p:cNvSpPr>
            <p:nvPr/>
          </p:nvSpPr>
          <p:spPr bwMode="auto">
            <a:xfrm>
              <a:off x="3015084" y="1183759"/>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a:latin typeface="Arial" charset="0"/>
                </a:rPr>
                <a:t>TWAS</a:t>
              </a:r>
            </a:p>
            <a:p>
              <a:pPr algn="ctr"/>
              <a:r>
                <a:rPr lang="it-IT" sz="700" b="1" dirty="0">
                  <a:latin typeface="Arial" charset="0"/>
                </a:rPr>
                <a:t>Thirld </a:t>
              </a:r>
              <a:r>
                <a:rPr lang="it-IT" sz="700" b="1" dirty="0" smtClean="0">
                  <a:latin typeface="Arial" charset="0"/>
                </a:rPr>
                <a:t>World</a:t>
              </a:r>
              <a:endParaRPr lang="it-IT" sz="700" b="1" dirty="0">
                <a:latin typeface="Arial" charset="0"/>
              </a:endParaRPr>
            </a:p>
            <a:p>
              <a:pPr algn="ctr"/>
              <a:r>
                <a:rPr lang="it-IT" sz="700" b="1" dirty="0">
                  <a:latin typeface="Arial" charset="0"/>
                </a:rPr>
                <a:t>Academy of Science</a:t>
              </a:r>
            </a:p>
          </p:txBody>
        </p:sp>
        <p:sp>
          <p:nvSpPr>
            <p:cNvPr id="62" name="Oval 16"/>
            <p:cNvSpPr>
              <a:spLocks noChangeArrowheads="1"/>
            </p:cNvSpPr>
            <p:nvPr/>
          </p:nvSpPr>
          <p:spPr bwMode="auto">
            <a:xfrm>
              <a:off x="4081884" y="1367014"/>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a:latin typeface="Arial" charset="0"/>
                </a:rPr>
                <a:t>ICTP</a:t>
              </a:r>
            </a:p>
            <a:p>
              <a:pPr algn="ctr"/>
              <a:r>
                <a:rPr lang="it-IT" sz="700" b="1">
                  <a:latin typeface="Arial" charset="0"/>
                </a:rPr>
                <a:t>International Centre</a:t>
              </a:r>
            </a:p>
            <a:p>
              <a:pPr algn="ctr"/>
              <a:r>
                <a:rPr lang="it-IT" sz="700" b="1">
                  <a:latin typeface="Arial" charset="0"/>
                </a:rPr>
                <a:t>For Theoretical </a:t>
              </a:r>
            </a:p>
            <a:p>
              <a:pPr algn="ctr"/>
              <a:r>
                <a:rPr lang="it-IT" sz="700" b="1">
                  <a:latin typeface="Arial" charset="0"/>
                </a:rPr>
                <a:t>Physics</a:t>
              </a:r>
            </a:p>
          </p:txBody>
        </p:sp>
        <p:sp>
          <p:nvSpPr>
            <p:cNvPr id="63" name="Oval 18"/>
            <p:cNvSpPr>
              <a:spLocks noChangeArrowheads="1"/>
            </p:cNvSpPr>
            <p:nvPr/>
          </p:nvSpPr>
          <p:spPr bwMode="auto">
            <a:xfrm>
              <a:off x="4648200" y="3352800"/>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smtClean="0">
                  <a:latin typeface="Arial" charset="0"/>
                </a:rPr>
                <a:t>INAF</a:t>
              </a:r>
              <a:endParaRPr lang="it-IT" b="1" dirty="0">
                <a:latin typeface="Arial" charset="0"/>
              </a:endParaRPr>
            </a:p>
            <a:p>
              <a:pPr algn="ctr"/>
              <a:r>
                <a:rPr lang="it-IT" sz="700" b="1" dirty="0" smtClean="0">
                  <a:latin typeface="Arial" charset="0"/>
                </a:rPr>
                <a:t>Astrophysics</a:t>
              </a:r>
            </a:p>
            <a:p>
              <a:pPr algn="ctr"/>
              <a:r>
                <a:rPr lang="it-IT" sz="700" b="1" dirty="0" smtClean="0">
                  <a:latin typeface="Arial" charset="0"/>
                </a:rPr>
                <a:t>Astronomy</a:t>
              </a:r>
              <a:endParaRPr lang="it-IT" sz="700" b="1" dirty="0">
                <a:latin typeface="Arial" charset="0"/>
              </a:endParaRPr>
            </a:p>
          </p:txBody>
        </p:sp>
        <p:sp>
          <p:nvSpPr>
            <p:cNvPr id="64" name="Oval 19"/>
            <p:cNvSpPr>
              <a:spLocks noChangeArrowheads="1"/>
            </p:cNvSpPr>
            <p:nvPr/>
          </p:nvSpPr>
          <p:spPr bwMode="auto">
            <a:xfrm>
              <a:off x="4691484" y="1976614"/>
              <a:ext cx="1023516"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a:latin typeface="Arial" charset="0"/>
                </a:rPr>
                <a:t>OGS</a:t>
              </a:r>
            </a:p>
            <a:p>
              <a:pPr algn="ctr"/>
              <a:r>
                <a:rPr lang="it-IT" sz="700" b="1" dirty="0">
                  <a:latin typeface="Arial" charset="0"/>
                </a:rPr>
                <a:t>National Institute</a:t>
              </a:r>
            </a:p>
            <a:p>
              <a:pPr algn="ctr"/>
              <a:r>
                <a:rPr lang="it-IT" sz="700" b="1" dirty="0">
                  <a:latin typeface="Arial" charset="0"/>
                </a:rPr>
                <a:t>For Oceanography and</a:t>
              </a:r>
            </a:p>
            <a:p>
              <a:pPr algn="ctr"/>
              <a:r>
                <a:rPr lang="it-IT" sz="700" b="1" dirty="0">
                  <a:latin typeface="Arial" charset="0"/>
                </a:rPr>
                <a:t>Exp. Geophysics</a:t>
              </a:r>
            </a:p>
          </p:txBody>
        </p:sp>
        <p:sp>
          <p:nvSpPr>
            <p:cNvPr id="65" name="Oval 21"/>
            <p:cNvSpPr>
              <a:spLocks noChangeArrowheads="1"/>
            </p:cNvSpPr>
            <p:nvPr/>
          </p:nvSpPr>
          <p:spPr bwMode="auto">
            <a:xfrm>
              <a:off x="2432610" y="2438400"/>
              <a:ext cx="1148790" cy="897501"/>
            </a:xfrm>
            <a:prstGeom prst="ellipse">
              <a:avLst/>
            </a:prstGeom>
            <a:solidFill>
              <a:schemeClr val="accent1">
                <a:lumMod val="50000"/>
              </a:schemeClr>
            </a:soli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r>
                <a:rPr lang="it-IT" sz="1600" b="1" dirty="0">
                  <a:latin typeface="Arial" charset="0"/>
                </a:rPr>
                <a:t>Trieste</a:t>
              </a:r>
            </a:p>
            <a:p>
              <a:pPr algn="ctr"/>
              <a:r>
                <a:rPr lang="it-IT" sz="1600" b="1" dirty="0">
                  <a:latin typeface="Arial" charset="0"/>
                </a:rPr>
                <a:t>University</a:t>
              </a:r>
            </a:p>
          </p:txBody>
        </p:sp>
        <p:sp>
          <p:nvSpPr>
            <p:cNvPr id="67" name="Oval 18"/>
            <p:cNvSpPr>
              <a:spLocks noChangeArrowheads="1"/>
            </p:cNvSpPr>
            <p:nvPr/>
          </p:nvSpPr>
          <p:spPr bwMode="auto">
            <a:xfrm>
              <a:off x="2590800" y="3786053"/>
              <a:ext cx="1023515"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smtClean="0">
                  <a:latin typeface="Arial" charset="0"/>
                </a:rPr>
                <a:t>INFN</a:t>
              </a:r>
              <a:endParaRPr lang="it-IT" sz="700" b="1" dirty="0" smtClean="0">
                <a:latin typeface="Arial" charset="0"/>
              </a:endParaRPr>
            </a:p>
            <a:p>
              <a:pPr algn="ctr"/>
              <a:r>
                <a:rPr lang="it-IT" sz="700" b="1" dirty="0" smtClean="0">
                  <a:latin typeface="Arial" charset="0"/>
                </a:rPr>
                <a:t>Nuclear Physics</a:t>
              </a:r>
              <a:endParaRPr lang="it-IT" sz="700" b="1" dirty="0">
                <a:latin typeface="Arial" charset="0"/>
              </a:endParaRPr>
            </a:p>
          </p:txBody>
        </p:sp>
        <p:sp>
          <p:nvSpPr>
            <p:cNvPr id="68" name="Oval 15"/>
            <p:cNvSpPr>
              <a:spLocks noChangeArrowheads="1"/>
            </p:cNvSpPr>
            <p:nvPr/>
          </p:nvSpPr>
          <p:spPr bwMode="auto">
            <a:xfrm>
              <a:off x="1948285" y="1219200"/>
              <a:ext cx="1023515"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smtClean="0">
                  <a:latin typeface="Arial" charset="0"/>
                </a:rPr>
                <a:t>CBM</a:t>
              </a:r>
              <a:endParaRPr lang="it-IT" b="1" dirty="0">
                <a:latin typeface="Arial" charset="0"/>
              </a:endParaRPr>
            </a:p>
          </p:txBody>
        </p:sp>
        <p:sp>
          <p:nvSpPr>
            <p:cNvPr id="69" name="Oval 15"/>
            <p:cNvSpPr>
              <a:spLocks noChangeArrowheads="1"/>
            </p:cNvSpPr>
            <p:nvPr/>
          </p:nvSpPr>
          <p:spPr bwMode="auto">
            <a:xfrm>
              <a:off x="1524000" y="3760038"/>
              <a:ext cx="1023515" cy="690386"/>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it-IT" b="1" dirty="0" smtClean="0">
                  <a:latin typeface="Arial" charset="0"/>
                </a:rPr>
                <a:t>TASC</a:t>
              </a:r>
              <a:endParaRPr lang="it-IT" b="1" dirty="0">
                <a:latin typeface="Arial" charset="0"/>
              </a:endParaRPr>
            </a:p>
            <a:p>
              <a:pPr algn="ctr"/>
              <a:r>
                <a:rPr lang="it-IT" sz="700" b="1" dirty="0" smtClean="0">
                  <a:latin typeface="Arial" charset="0"/>
                </a:rPr>
                <a:t>Surface Physics</a:t>
              </a:r>
              <a:endParaRPr lang="it-IT" sz="700" b="1" dirty="0">
                <a:latin typeface="Arial" charset="0"/>
              </a:endParaRPr>
            </a:p>
          </p:txBody>
        </p:sp>
        <p:sp>
          <p:nvSpPr>
            <p:cNvPr id="70" name="Oval 15"/>
            <p:cNvSpPr>
              <a:spLocks noChangeArrowheads="1"/>
            </p:cNvSpPr>
            <p:nvPr/>
          </p:nvSpPr>
          <p:spPr bwMode="auto">
            <a:xfrm>
              <a:off x="881485" y="1367014"/>
              <a:ext cx="1023515"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endParaRPr lang="it-IT" b="1" dirty="0" smtClean="0">
                <a:latin typeface="Arial" charset="0"/>
              </a:endParaRPr>
            </a:p>
            <a:p>
              <a:pPr algn="ctr"/>
              <a:r>
                <a:rPr lang="it-IT" b="1" dirty="0" smtClean="0">
                  <a:latin typeface="Arial" charset="0"/>
                </a:rPr>
                <a:t>LNCIB</a:t>
              </a:r>
            </a:p>
            <a:p>
              <a:pPr algn="ctr"/>
              <a:r>
                <a:rPr lang="it-IT" sz="800" b="1" dirty="0" err="1" smtClean="0">
                  <a:latin typeface="Arial" charset="0"/>
                </a:rPr>
                <a:t>Natiolnal</a:t>
              </a:r>
              <a:r>
                <a:rPr lang="it-IT" sz="800" b="1" dirty="0" smtClean="0">
                  <a:latin typeface="Arial" charset="0"/>
                </a:rPr>
                <a:t>  </a:t>
              </a:r>
              <a:r>
                <a:rPr lang="it-IT" sz="800" b="1" dirty="0" err="1" smtClean="0">
                  <a:latin typeface="Arial" charset="0"/>
                </a:rPr>
                <a:t>Lab</a:t>
              </a:r>
              <a:endParaRPr lang="it-IT" sz="800" b="1" dirty="0" smtClean="0">
                <a:latin typeface="Arial" charset="0"/>
              </a:endParaRPr>
            </a:p>
            <a:p>
              <a:pPr algn="ctr"/>
              <a:r>
                <a:rPr lang="it-IT" sz="800" b="1" dirty="0" err="1" smtClean="0">
                  <a:latin typeface="Arial" charset="0"/>
                </a:rPr>
                <a:t>Interuniv</a:t>
              </a:r>
              <a:r>
                <a:rPr lang="it-IT" sz="800" b="1" dirty="0" smtClean="0">
                  <a:latin typeface="Arial" charset="0"/>
                </a:rPr>
                <a:t>. </a:t>
              </a:r>
              <a:r>
                <a:rPr lang="it-IT" sz="800" b="1" dirty="0" err="1" smtClean="0">
                  <a:latin typeface="Arial" charset="0"/>
                </a:rPr>
                <a:t>cons</a:t>
              </a:r>
              <a:endParaRPr lang="it-IT" sz="800" b="1" dirty="0" smtClean="0">
                <a:latin typeface="Arial" charset="0"/>
              </a:endParaRPr>
            </a:p>
            <a:p>
              <a:pPr algn="ctr"/>
              <a:r>
                <a:rPr lang="it-IT" sz="800" b="1" dirty="0" smtClean="0">
                  <a:latin typeface="Arial" charset="0"/>
                </a:rPr>
                <a:t> </a:t>
              </a:r>
              <a:r>
                <a:rPr lang="it-IT" sz="800" b="1" dirty="0" err="1" smtClean="0">
                  <a:latin typeface="Arial" charset="0"/>
                </a:rPr>
                <a:t>Biotecnology</a:t>
              </a:r>
              <a:r>
                <a:rPr lang="it-IT" sz="800" b="1" dirty="0" smtClean="0">
                  <a:latin typeface="Arial" charset="0"/>
                </a:rPr>
                <a:t> </a:t>
              </a:r>
            </a:p>
            <a:p>
              <a:pPr algn="ctr"/>
              <a:endParaRPr lang="it-IT" b="1" dirty="0" smtClean="0">
                <a:latin typeface="Arial" charset="0"/>
              </a:endParaRPr>
            </a:p>
          </p:txBody>
        </p:sp>
        <p:sp>
          <p:nvSpPr>
            <p:cNvPr id="35" name="Oval 15"/>
            <p:cNvSpPr>
              <a:spLocks noChangeArrowheads="1"/>
            </p:cNvSpPr>
            <p:nvPr/>
          </p:nvSpPr>
          <p:spPr bwMode="auto">
            <a:xfrm>
              <a:off x="3700885" y="3729214"/>
              <a:ext cx="1023515" cy="690386"/>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it-IT" b="1" dirty="0" smtClean="0">
                  <a:latin typeface="Arial" charset="0"/>
                </a:rPr>
                <a:t>SISSA</a:t>
              </a:r>
              <a:endParaRPr lang="it-IT" b="1" dirty="0">
                <a:latin typeface="Arial" charset="0"/>
              </a:endParaRPr>
            </a:p>
          </p:txBody>
        </p:sp>
      </p:grpSp>
      <p:sp>
        <p:nvSpPr>
          <p:cNvPr id="2" name="Title 1"/>
          <p:cNvSpPr>
            <a:spLocks noGrp="1"/>
          </p:cNvSpPr>
          <p:nvPr>
            <p:ph type="title"/>
          </p:nvPr>
        </p:nvSpPr>
        <p:spPr/>
        <p:txBody>
          <a:bodyPr/>
          <a:lstStyle/>
          <a:p>
            <a:r>
              <a:rPr lang="en-US" dirty="0" smtClean="0"/>
              <a:t>The Trieste System</a:t>
            </a:r>
            <a:endParaRPr lang="en-US" dirty="0"/>
          </a:p>
        </p:txBody>
      </p:sp>
    </p:spTree>
    <p:extLst>
      <p:ext uri="{BB962C8B-B14F-4D97-AF65-F5344CB8AC3E}">
        <p14:creationId xmlns:p14="http://schemas.microsoft.com/office/powerpoint/2010/main" val="18821360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v="urn:schemas-microsoft-com:mac:vml">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3">
            <a:clrChange>
              <a:clrFrom>
                <a:srgbClr val="F8C300"/>
              </a:clrFrom>
              <a:clrTo>
                <a:srgbClr val="F8C300">
                  <a:alpha val="0"/>
                </a:srgbClr>
              </a:clrTo>
            </a:clrChange>
            <a:extLst>
              <a:ext uri="{28A0092B-C50C-407E-A947-70E740481C1C}">
                <a14:useLocalDpi xmlns:a14="http://schemas.microsoft.com/office/drawing/2010/main" val="0"/>
              </a:ext>
            </a:extLst>
          </a:blip>
          <a:stretch>
            <a:fillRect/>
          </a:stretch>
        </p:blipFill>
        <p:spPr>
          <a:xfrm>
            <a:off x="2362200" y="1363456"/>
            <a:ext cx="5988389" cy="5313787"/>
          </a:xfrm>
          <a:prstGeom prst="rect">
            <a:avLst/>
          </a:prstGeom>
          <a:effectLst/>
        </p:spPr>
      </p:pic>
      <p:sp>
        <p:nvSpPr>
          <p:cNvPr id="8" name="Connettore 7"/>
          <p:cNvSpPr/>
          <p:nvPr/>
        </p:nvSpPr>
        <p:spPr>
          <a:xfrm>
            <a:off x="5167100" y="3299372"/>
            <a:ext cx="136740" cy="1296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onnettore 8"/>
          <p:cNvSpPr/>
          <p:nvPr/>
        </p:nvSpPr>
        <p:spPr>
          <a:xfrm>
            <a:off x="7964209" y="6525172"/>
            <a:ext cx="136740" cy="1296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Picture 3" descr="C:\Users\Alig\Dropbox\START CUP FVG 2015\LOGHI PARTNER\Promotori\Uniud\logoUNIUD.jpg"/>
          <p:cNvPicPr>
            <a:picLocks noChangeAspect="1" noChangeArrowheads="1"/>
          </p:cNvPicPr>
          <p:nvPr/>
        </p:nvPicPr>
        <p:blipFill>
          <a:blip r:embed="rId4"/>
          <a:srcRect/>
          <a:stretch>
            <a:fillRect/>
          </a:stretch>
        </p:blipFill>
        <p:spPr bwMode="auto">
          <a:xfrm>
            <a:off x="5254691" y="1172821"/>
            <a:ext cx="1532965" cy="484513"/>
          </a:xfrm>
          <a:prstGeom prst="rect">
            <a:avLst/>
          </a:prstGeom>
          <a:noFill/>
        </p:spPr>
      </p:pic>
      <p:pic>
        <p:nvPicPr>
          <p:cNvPr id="11" name="Picture 9" descr="http://qui.uniud.it/notizieEventi/ateneo/articolo.2012-06-07.9560209318/foto"/>
          <p:cNvPicPr>
            <a:picLocks noChangeAspect="1" noChangeArrowheads="1"/>
          </p:cNvPicPr>
          <p:nvPr/>
        </p:nvPicPr>
        <p:blipFill>
          <a:blip r:embed="rId5"/>
          <a:srcRect/>
          <a:stretch>
            <a:fillRect/>
          </a:stretch>
        </p:blipFill>
        <p:spPr bwMode="auto">
          <a:xfrm>
            <a:off x="5021786" y="1594610"/>
            <a:ext cx="2146236" cy="12920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
          <p:cNvPicPr>
            <a:picLocks noChangeAspect="1" noChangeArrowheads="1"/>
          </p:cNvPicPr>
          <p:nvPr/>
        </p:nvPicPr>
        <p:blipFill>
          <a:blip r:embed="rId6"/>
          <a:srcRect/>
          <a:stretch>
            <a:fillRect/>
          </a:stretch>
        </p:blipFill>
        <p:spPr bwMode="auto">
          <a:xfrm>
            <a:off x="3681098" y="3312473"/>
            <a:ext cx="1219030" cy="969026"/>
          </a:xfrm>
          <a:prstGeom prst="rect">
            <a:avLst/>
          </a:prstGeom>
          <a:noFill/>
          <a:ln w="9525">
            <a:noFill/>
            <a:miter lim="800000"/>
            <a:headEnd/>
            <a:tailEnd/>
          </a:ln>
        </p:spPr>
      </p:pic>
      <p:pic>
        <p:nvPicPr>
          <p:cNvPr id="13" name="Picture 5" descr="http://www.tomshw.it/files/2014/01/immagini_contenuti/52633/alcatel-immagine-sede-sissa.jpg"/>
          <p:cNvPicPr>
            <a:picLocks noChangeAspect="1" noChangeArrowheads="1"/>
          </p:cNvPicPr>
          <p:nvPr/>
        </p:nvPicPr>
        <p:blipFill>
          <a:blip r:embed="rId7"/>
          <a:srcRect/>
          <a:stretch>
            <a:fillRect/>
          </a:stretch>
        </p:blipFill>
        <p:spPr bwMode="auto">
          <a:xfrm>
            <a:off x="3681098" y="4202500"/>
            <a:ext cx="1938051" cy="12934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7" descr="http://www.raconsulting.it/wp-content/uploads/2015/05/treiste-md-830x553.jpg"/>
          <p:cNvPicPr>
            <a:picLocks noChangeArrowheads="1"/>
          </p:cNvPicPr>
          <p:nvPr/>
        </p:nvPicPr>
        <p:blipFill>
          <a:blip r:embed="rId8"/>
          <a:srcRect t="16994"/>
          <a:stretch>
            <a:fillRect/>
          </a:stretch>
        </p:blipFill>
        <p:spPr bwMode="auto">
          <a:xfrm>
            <a:off x="6907388" y="4334010"/>
            <a:ext cx="1938051" cy="11603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2"/>
          <p:cNvPicPr>
            <a:picLocks noChangeAspect="1" noChangeArrowheads="1"/>
          </p:cNvPicPr>
          <p:nvPr/>
        </p:nvPicPr>
        <p:blipFill>
          <a:blip r:embed="rId9"/>
          <a:srcRect/>
          <a:stretch>
            <a:fillRect/>
          </a:stretch>
        </p:blipFill>
        <p:spPr bwMode="auto">
          <a:xfrm>
            <a:off x="7039648" y="3796986"/>
            <a:ext cx="1951952" cy="484513"/>
          </a:xfrm>
          <a:prstGeom prst="rect">
            <a:avLst/>
          </a:prstGeom>
          <a:noFill/>
          <a:ln w="9525">
            <a:noFill/>
            <a:miter lim="800000"/>
            <a:headEnd/>
            <a:tailEnd/>
          </a:ln>
        </p:spPr>
      </p:pic>
      <p:cxnSp>
        <p:nvCxnSpPr>
          <p:cNvPr id="3" name="Connettore 1 2"/>
          <p:cNvCxnSpPr>
            <a:endCxn id="13" idx="2"/>
          </p:cNvCxnSpPr>
          <p:nvPr/>
        </p:nvCxnSpPr>
        <p:spPr>
          <a:xfrm flipH="1" flipV="1">
            <a:off x="4650124" y="5495977"/>
            <a:ext cx="3297086" cy="1076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ttore 1 4"/>
          <p:cNvCxnSpPr>
            <a:stCxn id="14" idx="2"/>
          </p:cNvCxnSpPr>
          <p:nvPr/>
        </p:nvCxnSpPr>
        <p:spPr>
          <a:xfrm>
            <a:off x="7876414" y="5494369"/>
            <a:ext cx="122694" cy="1078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V="1">
            <a:off x="5334926" y="2873106"/>
            <a:ext cx="519838" cy="8941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The United Universities of </a:t>
            </a:r>
            <a:br>
              <a:rPr lang="en-US" dirty="0" smtClean="0"/>
            </a:br>
            <a:r>
              <a:rPr lang="en-US" dirty="0" smtClean="0"/>
              <a:t>Friuli Venezia Giulia</a:t>
            </a:r>
            <a:endParaRPr lang="en-US" dirty="0"/>
          </a:p>
        </p:txBody>
      </p:sp>
      <p:grpSp>
        <p:nvGrpSpPr>
          <p:cNvPr id="16" name="Gruppo 1"/>
          <p:cNvGrpSpPr/>
          <p:nvPr/>
        </p:nvGrpSpPr>
        <p:grpSpPr>
          <a:xfrm>
            <a:off x="152400" y="1295400"/>
            <a:ext cx="2754099" cy="2222118"/>
            <a:chOff x="3406693" y="1489023"/>
            <a:chExt cx="5531567" cy="5032397"/>
          </a:xfrm>
        </p:grpSpPr>
        <p:pic>
          <p:nvPicPr>
            <p:cNvPr id="17"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30330" y="2500689"/>
              <a:ext cx="2735390" cy="2706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06693" y="1698775"/>
              <a:ext cx="1616262" cy="1603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24772" y="1489023"/>
              <a:ext cx="1513488" cy="1607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20725" y="5274266"/>
              <a:ext cx="1683658" cy="1247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1265559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International </a:t>
            </a:r>
            <a:r>
              <a:rPr lang="it-IT" dirty="0" err="1" smtClean="0"/>
              <a:t>relationships</a:t>
            </a:r>
            <a:r>
              <a:rPr lang="it-IT" dirty="0" smtClean="0"/>
              <a:t> …</a:t>
            </a:r>
            <a:endParaRPr lang="it-IT" dirty="0"/>
          </a:p>
        </p:txBody>
      </p:sp>
      <p:sp>
        <p:nvSpPr>
          <p:cNvPr id="3" name="Content Placeholder 2"/>
          <p:cNvSpPr>
            <a:spLocks noGrp="1"/>
          </p:cNvSpPr>
          <p:nvPr>
            <p:ph idx="1"/>
          </p:nvPr>
        </p:nvSpPr>
        <p:spPr/>
        <p:txBody>
          <a:bodyPr/>
          <a:lstStyle/>
          <a:p>
            <a:r>
              <a:rPr lang="it-IT" dirty="0" smtClean="0"/>
              <a:t> </a:t>
            </a:r>
            <a:endParaRPr lang="it-IT"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2855" y="1264109"/>
            <a:ext cx="4389555" cy="202155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356" y="3505200"/>
            <a:ext cx="3962400"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199" y="3505200"/>
            <a:ext cx="4832195" cy="2971800"/>
          </a:xfrm>
          <a:prstGeom prst="rect">
            <a:avLst/>
          </a:prstGeom>
        </p:spPr>
      </p:pic>
    </p:spTree>
    <p:extLst>
      <p:ext uri="{BB962C8B-B14F-4D97-AF65-F5344CB8AC3E}">
        <p14:creationId xmlns:p14="http://schemas.microsoft.com/office/powerpoint/2010/main" val="9392328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r>
              <a:rPr lang="en-US" altLang="en-US" dirty="0" smtClean="0"/>
              <a:t>21st Century Learning Competencies</a:t>
            </a:r>
            <a:endParaRPr lang="en-US" altLang="en-US" dirty="0"/>
          </a:p>
        </p:txBody>
      </p:sp>
      <p:sp>
        <p:nvSpPr>
          <p:cNvPr id="50179" name="Rectangle 3"/>
          <p:cNvSpPr>
            <a:spLocks noGrp="1" noChangeArrowheads="1"/>
          </p:cNvSpPr>
          <p:nvPr>
            <p:ph type="body" sz="quarter" idx="10"/>
          </p:nvPr>
        </p:nvSpPr>
        <p:spPr>
          <a:xfrm>
            <a:off x="202224" y="1295400"/>
            <a:ext cx="4903175" cy="5105400"/>
          </a:xfrm>
        </p:spPr>
        <p:txBody>
          <a:bodyPr>
            <a:normAutofit/>
          </a:bodyPr>
          <a:lstStyle/>
          <a:p>
            <a:r>
              <a:rPr lang="en-US" altLang="en-US" dirty="0" smtClean="0"/>
              <a:t>“We are responsible for preparing our students to address problems we cannot foresee with knowledge that has not yet been developed using technology not yet invented.”</a:t>
            </a:r>
          </a:p>
          <a:p>
            <a:endParaRPr lang="en-US" altLang="en-US" dirty="0" smtClean="0"/>
          </a:p>
          <a:p>
            <a:r>
              <a:rPr lang="en-US" altLang="en-US" dirty="0" smtClean="0"/>
              <a:t>“The problems we have cannot be solved at the same level of thinking at which we created them.”  </a:t>
            </a:r>
          </a:p>
          <a:p>
            <a:pPr marL="0" indent="0" algn="r">
              <a:buNone/>
            </a:pPr>
            <a:endParaRPr lang="en-US" altLang="en-US" dirty="0" smtClean="0"/>
          </a:p>
          <a:p>
            <a:pPr marL="0" indent="0" algn="r">
              <a:buNone/>
            </a:pPr>
            <a:r>
              <a:rPr lang="en-US" altLang="en-US" dirty="0" smtClean="0"/>
              <a:t>Albert Einstein</a:t>
            </a:r>
          </a:p>
          <a:p>
            <a:endParaRPr lang="en-US" altLang="en-US" dirty="0"/>
          </a:p>
        </p:txBody>
      </p:sp>
      <p:pic>
        <p:nvPicPr>
          <p:cNvPr id="4" name="Picture 1" descr="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5252" y="2286000"/>
            <a:ext cx="4158748"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151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noAutofit/>
          </a:bodyPr>
          <a:lstStyle/>
          <a:p>
            <a:r>
              <a:rPr lang="en-US" altLang="en-US" sz="3200" dirty="0"/>
              <a:t>Is Higher Education Primarily for Economic Gain?</a:t>
            </a:r>
          </a:p>
        </p:txBody>
      </p:sp>
      <p:pic>
        <p:nvPicPr>
          <p:cNvPr id="32772" name="Picture 4"/>
          <p:cNvPicPr>
            <a:picLocks noGrp="1" noChangeAspect="1" noChangeArrowheads="1"/>
          </p:cNvPicPr>
          <p:nvPr>
            <p:ph type="body" idx="4294967295"/>
          </p:nvPr>
        </p:nvPicPr>
        <p:blipFill>
          <a:blip r:embed="rId2">
            <a:extLst>
              <a:ext uri="{28A0092B-C50C-407E-A947-70E740481C1C}">
                <a14:useLocalDpi xmlns:a14="http://schemas.microsoft.com/office/drawing/2010/main"/>
              </a:ext>
            </a:extLst>
          </a:blip>
          <a:srcRect/>
          <a:stretch>
            <a:fillRect/>
          </a:stretch>
        </p:blipFill>
        <p:spPr>
          <a:xfrm>
            <a:off x="990600" y="1676400"/>
            <a:ext cx="6858000" cy="4572000"/>
          </a:xfrm>
          <a:prstGeom prst="rect">
            <a:avLst/>
          </a:prstGeom>
          <a:noFill/>
          <a:ln/>
          <a:extLst>
            <a:ext uri="{909E8E84-426E-40DD-AFC4-6F175D3DCCD1}">
              <a14:hiddenFill xmlns:a14="http://schemas.microsoft.com/office/drawing/2010/main">
                <a:solidFill>
                  <a:srgbClr val="0099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00514"/>
                  </a:outerShdw>
                </a:effectLst>
              </a14:hiddenEffects>
            </a:ext>
          </a:extLst>
        </p:spPr>
      </p:pic>
    </p:spTree>
    <p:extLst>
      <p:ext uri="{BB962C8B-B14F-4D97-AF65-F5344CB8AC3E}">
        <p14:creationId xmlns:p14="http://schemas.microsoft.com/office/powerpoint/2010/main" val="3514494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noAutofit/>
          </a:bodyPr>
          <a:lstStyle/>
          <a:p>
            <a:r>
              <a:rPr lang="en-US" altLang="en-US" sz="3200" dirty="0"/>
              <a:t>Or Developing the Nation’s Talent and Creativity?</a:t>
            </a:r>
          </a:p>
        </p:txBody>
      </p:sp>
      <p:pic>
        <p:nvPicPr>
          <p:cNvPr id="33796" name="Picture 4"/>
          <p:cNvPicPr>
            <a:picLocks noGrp="1" noChangeAspect="1" noChangeArrowheads="1"/>
          </p:cNvPicPr>
          <p:nvPr>
            <p:ph type="body" idx="4294967295"/>
          </p:nvPr>
        </p:nvPicPr>
        <p:blipFill>
          <a:blip r:embed="rId2">
            <a:extLst>
              <a:ext uri="{28A0092B-C50C-407E-A947-70E740481C1C}">
                <a14:useLocalDpi xmlns:a14="http://schemas.microsoft.com/office/drawing/2010/main"/>
              </a:ext>
            </a:extLst>
          </a:blip>
          <a:srcRect/>
          <a:stretch>
            <a:fillRect/>
          </a:stretch>
        </p:blipFill>
        <p:spPr>
          <a:xfrm rot="5400000">
            <a:off x="2095500" y="800100"/>
            <a:ext cx="4648200" cy="6248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828211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altLang="en-US" dirty="0" smtClean="0"/>
              <a:t>Global expansion of HE will continue (+15% by 2025 in OECD)</a:t>
            </a:r>
          </a:p>
        </p:txBody>
      </p:sp>
      <p:sp>
        <p:nvSpPr>
          <p:cNvPr id="2" name="TextBox 1"/>
          <p:cNvSpPr txBox="1"/>
          <p:nvPr/>
        </p:nvSpPr>
        <p:spPr>
          <a:xfrm>
            <a:off x="3504704" y="7391400"/>
            <a:ext cx="5390016" cy="646331"/>
          </a:xfrm>
          <a:prstGeom prst="rect">
            <a:avLst/>
          </a:prstGeom>
          <a:noFill/>
        </p:spPr>
        <p:txBody>
          <a:bodyPr wrap="square" rtlCol="0">
            <a:spAutoFit/>
          </a:bodyPr>
          <a:lstStyle/>
          <a:p>
            <a:pPr lvl="1"/>
            <a:r>
              <a:rPr lang="en-US" altLang="en-US" sz="1800" dirty="0"/>
              <a:t>Projection: </a:t>
            </a:r>
            <a:r>
              <a:rPr lang="en-US" altLang="en-US" sz="1800" b="1" dirty="0"/>
              <a:t>+15% on average by 2025</a:t>
            </a:r>
            <a:r>
              <a:rPr lang="en-US" altLang="en-US" sz="1800" dirty="0"/>
              <a:t> in the OECD area</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8304" y="1295400"/>
            <a:ext cx="7307392" cy="5219565"/>
          </a:xfrm>
          <a:prstGeom prst="rect">
            <a:avLst/>
          </a:prstGeom>
        </p:spPr>
      </p:pic>
    </p:spTree>
    <p:extLst>
      <p:ext uri="{BB962C8B-B14F-4D97-AF65-F5344CB8AC3E}">
        <p14:creationId xmlns:p14="http://schemas.microsoft.com/office/powerpoint/2010/main" val="2383707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381000" y="1648361"/>
            <a:ext cx="83058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it-IT" sz="4000" dirty="0">
                <a:latin typeface="MetaPlusBold"/>
              </a:rPr>
              <a:t>“</a:t>
            </a:r>
            <a:r>
              <a:rPr lang="it-IT" sz="4000" dirty="0" err="1">
                <a:latin typeface="MetaPlusBold"/>
              </a:rPr>
              <a:t>If</a:t>
            </a:r>
            <a:r>
              <a:rPr lang="it-IT" sz="4000" dirty="0">
                <a:latin typeface="MetaPlusBold"/>
              </a:rPr>
              <a:t> </a:t>
            </a:r>
            <a:r>
              <a:rPr lang="it-IT" sz="4000" dirty="0" err="1">
                <a:latin typeface="MetaPlusBold"/>
              </a:rPr>
              <a:t>you</a:t>
            </a:r>
            <a:r>
              <a:rPr lang="it-IT" sz="4000" dirty="0">
                <a:latin typeface="MetaPlusBold"/>
              </a:rPr>
              <a:t> </a:t>
            </a:r>
            <a:r>
              <a:rPr lang="it-IT" sz="4000" dirty="0" err="1">
                <a:latin typeface="MetaPlusBold"/>
              </a:rPr>
              <a:t>think</a:t>
            </a:r>
            <a:r>
              <a:rPr lang="it-IT" sz="4000" dirty="0">
                <a:latin typeface="MetaPlusBold"/>
              </a:rPr>
              <a:t> </a:t>
            </a:r>
            <a:r>
              <a:rPr lang="it-IT" sz="4000" dirty="0" err="1">
                <a:latin typeface="MetaPlusBold"/>
              </a:rPr>
              <a:t>education</a:t>
            </a:r>
            <a:r>
              <a:rPr lang="it-IT" sz="4000" dirty="0">
                <a:latin typeface="MetaPlusBold"/>
              </a:rPr>
              <a:t> </a:t>
            </a:r>
            <a:r>
              <a:rPr lang="it-IT" sz="4000" dirty="0" err="1">
                <a:latin typeface="MetaPlusBold"/>
              </a:rPr>
              <a:t>is</a:t>
            </a:r>
            <a:r>
              <a:rPr lang="it-IT" sz="4000" dirty="0">
                <a:latin typeface="MetaPlusBold"/>
              </a:rPr>
              <a:t> </a:t>
            </a:r>
            <a:r>
              <a:rPr lang="it-IT" sz="4000" dirty="0" err="1">
                <a:latin typeface="MetaPlusBold"/>
              </a:rPr>
              <a:t>expensive</a:t>
            </a:r>
            <a:r>
              <a:rPr lang="it-IT" sz="4000">
                <a:latin typeface="MetaPlusBold"/>
              </a:rPr>
              <a:t>, </a:t>
            </a:r>
            <a:r>
              <a:rPr lang="sl-SI" sz="4000" smtClean="0">
                <a:latin typeface="MetaPlusBold"/>
              </a:rPr>
              <a:t/>
            </a:r>
            <a:br>
              <a:rPr lang="sl-SI" sz="4000" smtClean="0">
                <a:latin typeface="MetaPlusBold"/>
              </a:rPr>
            </a:br>
            <a:r>
              <a:rPr lang="it-IT" sz="4000" smtClean="0">
                <a:latin typeface="MetaPlusBold"/>
              </a:rPr>
              <a:t>try </a:t>
            </a:r>
            <a:r>
              <a:rPr lang="it-IT" sz="4000" dirty="0" err="1">
                <a:latin typeface="MetaPlusBold"/>
              </a:rPr>
              <a:t>ignorance</a:t>
            </a:r>
            <a:r>
              <a:rPr lang="it-IT" sz="4000" dirty="0">
                <a:latin typeface="MetaPlusBold"/>
              </a:rPr>
              <a:t>” </a:t>
            </a:r>
          </a:p>
        </p:txBody>
      </p:sp>
      <p:sp>
        <p:nvSpPr>
          <p:cNvPr id="28677" name="Rectangle 5"/>
          <p:cNvSpPr>
            <a:spLocks noChangeArrowheads="1"/>
          </p:cNvSpPr>
          <p:nvPr/>
        </p:nvSpPr>
        <p:spPr bwMode="auto">
          <a:xfrm>
            <a:off x="4495800" y="2920852"/>
            <a:ext cx="43227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it-IT" sz="1600" b="1" dirty="0">
                <a:latin typeface="MetaPlusBold"/>
              </a:rPr>
              <a:t>Derek </a:t>
            </a:r>
            <a:r>
              <a:rPr lang="it-IT" sz="1600" b="1" dirty="0" err="1">
                <a:latin typeface="MetaPlusBold"/>
              </a:rPr>
              <a:t>Bok</a:t>
            </a:r>
            <a:r>
              <a:rPr lang="it-IT" sz="1600" b="1" dirty="0">
                <a:latin typeface="MetaPlusBold"/>
              </a:rPr>
              <a:t> </a:t>
            </a:r>
            <a:r>
              <a:rPr lang="it-IT" sz="1600" b="1" dirty="0" smtClean="0">
                <a:latin typeface="MetaPlusBold"/>
              </a:rPr>
              <a:t>- </a:t>
            </a:r>
            <a:r>
              <a:rPr lang="it-IT" sz="1600" smtClean="0">
                <a:latin typeface="MetaPlusBold"/>
              </a:rPr>
              <a:t>Presidente </a:t>
            </a:r>
            <a:r>
              <a:rPr lang="sl-SI" sz="1600" smtClean="0">
                <a:latin typeface="MetaPlusBold"/>
              </a:rPr>
              <a:t>of</a:t>
            </a:r>
            <a:r>
              <a:rPr lang="it-IT" sz="1600" smtClean="0">
                <a:latin typeface="MetaPlusBold"/>
              </a:rPr>
              <a:t> Harvard </a:t>
            </a:r>
            <a:r>
              <a:rPr lang="sl-SI" sz="1600" smtClean="0">
                <a:latin typeface="MetaPlusBold"/>
              </a:rPr>
              <a:t>University </a:t>
            </a:r>
            <a:r>
              <a:rPr lang="it-IT" sz="1600" smtClean="0">
                <a:latin typeface="MetaPlusBold"/>
              </a:rPr>
              <a:t>1971-1990 </a:t>
            </a:r>
            <a:endParaRPr lang="it-IT" sz="1600" dirty="0">
              <a:latin typeface="MetaPlusBold"/>
            </a:endParaRPr>
          </a:p>
        </p:txBody>
      </p:sp>
      <p:pic>
        <p:nvPicPr>
          <p:cNvPr id="28679"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5800" y="3581400"/>
            <a:ext cx="333375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it-IT" dirty="0" smtClean="0"/>
              <a:t>… </a:t>
            </a:r>
            <a:r>
              <a:rPr lang="it-IT" dirty="0" err="1" smtClean="0"/>
              <a:t>anyway</a:t>
            </a:r>
            <a:r>
              <a:rPr lang="it-IT" dirty="0" smtClean="0"/>
              <a:t>!!</a:t>
            </a:r>
            <a:endParaRPr lang="en-US" dirty="0"/>
          </a:p>
        </p:txBody>
      </p:sp>
    </p:spTree>
    <p:extLst>
      <p:ext uri="{BB962C8B-B14F-4D97-AF65-F5344CB8AC3E}">
        <p14:creationId xmlns:p14="http://schemas.microsoft.com/office/powerpoint/2010/main" val="182052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200" y="4419600"/>
            <a:ext cx="2333625" cy="1905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247" y="1441021"/>
            <a:ext cx="3175762" cy="1876869"/>
          </a:xfrm>
          <a:prstGeom prst="rect">
            <a:avLst/>
          </a:prstGeom>
        </p:spPr>
      </p:pic>
      <p:sp>
        <p:nvSpPr>
          <p:cNvPr id="2" name="Title 1"/>
          <p:cNvSpPr>
            <a:spLocks noGrp="1"/>
          </p:cNvSpPr>
          <p:nvPr>
            <p:ph type="title"/>
          </p:nvPr>
        </p:nvSpPr>
        <p:spPr/>
        <p:txBody>
          <a:bodyPr/>
          <a:lstStyle/>
          <a:p>
            <a:r>
              <a:rPr lang="en-GB" dirty="0" smtClean="0"/>
              <a:t>It is proven that GDP scales with the University enrolment</a:t>
            </a:r>
            <a:endParaRPr lang="en-GB" dirty="0"/>
          </a:p>
        </p:txBody>
      </p:sp>
      <p:pic>
        <p:nvPicPr>
          <p:cNvPr id="4" name="Content Placeholder 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 y="1151890"/>
            <a:ext cx="5136259" cy="2455132"/>
          </a:xfr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400" y="3714337"/>
            <a:ext cx="4161633" cy="2927016"/>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54623" y="1143000"/>
            <a:ext cx="4089377" cy="5454206"/>
          </a:xfrm>
          <a:prstGeom prst="rect">
            <a:avLst/>
          </a:prstGeom>
        </p:spPr>
      </p:pic>
    </p:spTree>
    <p:extLst>
      <p:ext uri="{BB962C8B-B14F-4D97-AF65-F5344CB8AC3E}">
        <p14:creationId xmlns:p14="http://schemas.microsoft.com/office/powerpoint/2010/main" val="2410823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Migration: the </a:t>
            </a:r>
            <a:r>
              <a:rPr lang="en-GB" dirty="0"/>
              <a:t>Fort Apache logic does not </a:t>
            </a:r>
            <a:r>
              <a:rPr lang="en-GB" dirty="0" smtClean="0"/>
              <a:t>work</a:t>
            </a:r>
            <a:endParaRPr lang="it-IT" dirty="0"/>
          </a:p>
        </p:txBody>
      </p:sp>
      <p:pic>
        <p:nvPicPr>
          <p:cNvPr id="1026" name="Picture 2" descr="Map of asylum claims in Europe in 2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 y="1219200"/>
            <a:ext cx="4414344" cy="533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hart showing origin of asylum seekers"/>
          <p:cNvPicPr>
            <a:picLocks noChangeAspect="1" noChangeArrowheads="1"/>
          </p:cNvPicPr>
          <p:nvPr/>
        </p:nvPicPr>
        <p:blipFill rotWithShape="1">
          <a:blip r:embed="rId4">
            <a:extLst>
              <a:ext uri="{28A0092B-C50C-407E-A947-70E740481C1C}">
                <a14:useLocalDpi xmlns:a14="http://schemas.microsoft.com/office/drawing/2010/main" val="0"/>
              </a:ext>
            </a:extLst>
          </a:blip>
          <a:srcRect t="1475" b="4003"/>
          <a:stretch/>
        </p:blipFill>
        <p:spPr bwMode="auto">
          <a:xfrm>
            <a:off x="4475187" y="3614529"/>
            <a:ext cx="4469032" cy="29718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posite image showing three different lots of migrants"/>
          <p:cNvPicPr>
            <a:picLocks noChangeAspect="1" noChangeArrowheads="1"/>
          </p:cNvPicPr>
          <p:nvPr/>
        </p:nvPicPr>
        <p:blipFill rotWithShape="1">
          <a:blip r:embed="rId5">
            <a:extLst>
              <a:ext uri="{28A0092B-C50C-407E-A947-70E740481C1C}">
                <a14:useLocalDpi xmlns:a14="http://schemas.microsoft.com/office/drawing/2010/main" val="0"/>
              </a:ext>
            </a:extLst>
          </a:blip>
          <a:srcRect r="66902"/>
          <a:stretch/>
        </p:blipFill>
        <p:spPr bwMode="auto">
          <a:xfrm>
            <a:off x="4757088" y="1219200"/>
            <a:ext cx="1662003" cy="236154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81800" y="777039"/>
            <a:ext cx="1969815" cy="2803703"/>
          </a:xfrm>
          <a:prstGeom prst="rect">
            <a:avLst/>
          </a:prstGeom>
        </p:spPr>
      </p:pic>
    </p:spTree>
    <p:extLst>
      <p:ext uri="{BB962C8B-B14F-4D97-AF65-F5344CB8AC3E}">
        <p14:creationId xmlns:p14="http://schemas.microsoft.com/office/powerpoint/2010/main" val="16660292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Scenarios for higher education systems</a:t>
            </a:r>
          </a:p>
        </p:txBody>
      </p:sp>
      <p:graphicFrame>
        <p:nvGraphicFramePr>
          <p:cNvPr id="3" name="Diagram 2"/>
          <p:cNvGraphicFramePr/>
          <p:nvPr>
            <p:extLst>
              <p:ext uri="{D42A27DB-BD31-4B8C-83A1-F6EECF244321}">
                <p14:modId xmlns:p14="http://schemas.microsoft.com/office/powerpoint/2010/main" val="3009778798"/>
              </p:ext>
            </p:extLst>
          </p:nvPr>
        </p:nvGraphicFramePr>
        <p:xfrm>
          <a:off x="1219200" y="1981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3"/>
          <p:cNvSpPr txBox="1">
            <a:spLocks noChangeArrowheads="1"/>
          </p:cNvSpPr>
          <p:nvPr/>
        </p:nvSpPr>
        <p:spPr bwMode="auto">
          <a:xfrm>
            <a:off x="3276600" y="1524000"/>
            <a:ext cx="20780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sz="2000" b="1" dirty="0" smtClean="0">
                <a:solidFill>
                  <a:schemeClr val="accent2"/>
                </a:solidFill>
                <a:ea typeface="MS PGothic" panose="020B0600070205080204" pitchFamily="34" charset="-128"/>
              </a:rPr>
              <a:t>International</a:t>
            </a:r>
            <a:endParaRPr lang="en-US" sz="2000" b="1" dirty="0">
              <a:solidFill>
                <a:schemeClr val="accent2"/>
              </a:solidFill>
              <a:ea typeface="MS PGothic" panose="020B0600070205080204" pitchFamily="34" charset="-128"/>
            </a:endParaRPr>
          </a:p>
        </p:txBody>
      </p:sp>
      <p:sp>
        <p:nvSpPr>
          <p:cNvPr id="5" name="Text Box 4"/>
          <p:cNvSpPr txBox="1">
            <a:spLocks noChangeArrowheads="1"/>
          </p:cNvSpPr>
          <p:nvPr/>
        </p:nvSpPr>
        <p:spPr bwMode="auto">
          <a:xfrm>
            <a:off x="3624564" y="6096000"/>
            <a:ext cx="11961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2"/>
                </a:solidFill>
                <a:ea typeface="MS PGothic" panose="020B0600070205080204" pitchFamily="34" charset="-128"/>
              </a:rPr>
              <a:t>National</a:t>
            </a:r>
            <a:endParaRPr lang="en-US" sz="2000" b="1" dirty="0">
              <a:solidFill>
                <a:schemeClr val="accent2"/>
              </a:solidFill>
              <a:ea typeface="MS PGothic" panose="020B0600070205080204" pitchFamily="34" charset="-128"/>
            </a:endParaRPr>
          </a:p>
        </p:txBody>
      </p:sp>
      <p:sp>
        <p:nvSpPr>
          <p:cNvPr id="6" name="Text Box 6"/>
          <p:cNvSpPr txBox="1">
            <a:spLocks noChangeArrowheads="1"/>
          </p:cNvSpPr>
          <p:nvPr/>
        </p:nvSpPr>
        <p:spPr bwMode="auto">
          <a:xfrm>
            <a:off x="180453" y="3657600"/>
            <a:ext cx="199285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sz="2000" b="1" dirty="0" smtClean="0">
                <a:solidFill>
                  <a:schemeClr val="accent2"/>
                </a:solidFill>
                <a:ea typeface="MS PGothic" panose="020B0600070205080204" pitchFamily="34" charset="-128"/>
              </a:rPr>
              <a:t>Administration</a:t>
            </a:r>
            <a:br>
              <a:rPr lang="en-US" sz="2000" b="1" dirty="0" smtClean="0">
                <a:solidFill>
                  <a:schemeClr val="accent2"/>
                </a:solidFill>
                <a:ea typeface="MS PGothic" panose="020B0600070205080204" pitchFamily="34" charset="-128"/>
              </a:rPr>
            </a:br>
            <a:r>
              <a:rPr lang="en-US" sz="2000" b="1" dirty="0" smtClean="0">
                <a:solidFill>
                  <a:schemeClr val="accent2"/>
                </a:solidFill>
                <a:ea typeface="MS PGothic" panose="020B0600070205080204" pitchFamily="34" charset="-128"/>
              </a:rPr>
              <a:t>Supply-driven</a:t>
            </a:r>
            <a:endParaRPr lang="en-US" sz="2000" b="1" dirty="0">
              <a:solidFill>
                <a:schemeClr val="accent2"/>
              </a:solidFill>
              <a:ea typeface="MS PGothic" panose="020B0600070205080204" pitchFamily="34" charset="-128"/>
            </a:endParaRPr>
          </a:p>
        </p:txBody>
      </p:sp>
      <p:sp>
        <p:nvSpPr>
          <p:cNvPr id="7" name="Text Box 5"/>
          <p:cNvSpPr txBox="1">
            <a:spLocks noChangeArrowheads="1"/>
          </p:cNvSpPr>
          <p:nvPr/>
        </p:nvSpPr>
        <p:spPr bwMode="auto">
          <a:xfrm>
            <a:off x="6227763" y="3727450"/>
            <a:ext cx="20526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sz="2000" b="1" dirty="0" smtClean="0">
                <a:solidFill>
                  <a:schemeClr val="accent2"/>
                </a:solidFill>
                <a:ea typeface="MS PGothic" panose="020B0600070205080204" pitchFamily="34" charset="-128"/>
              </a:rPr>
              <a:t>Market</a:t>
            </a:r>
            <a:br>
              <a:rPr lang="en-US" sz="2000" b="1" dirty="0" smtClean="0">
                <a:solidFill>
                  <a:schemeClr val="accent2"/>
                </a:solidFill>
                <a:ea typeface="MS PGothic" panose="020B0600070205080204" pitchFamily="34" charset="-128"/>
              </a:rPr>
            </a:br>
            <a:r>
              <a:rPr lang="en-US" sz="2000" b="1" dirty="0" smtClean="0">
                <a:solidFill>
                  <a:schemeClr val="accent2"/>
                </a:solidFill>
                <a:ea typeface="MS PGothic" panose="020B0600070205080204" pitchFamily="34" charset="-128"/>
              </a:rPr>
              <a:t>Demand-driven</a:t>
            </a:r>
            <a:endParaRPr lang="en-US" sz="2000" b="1" dirty="0">
              <a:solidFill>
                <a:schemeClr val="accent2"/>
              </a:solidFill>
              <a:ea typeface="MS PGothic" panose="020B0600070205080204" pitchFamily="34" charset="-128"/>
            </a:endParaRPr>
          </a:p>
        </p:txBody>
      </p:sp>
      <p:sp>
        <p:nvSpPr>
          <p:cNvPr id="9" name="TextBox 7"/>
          <p:cNvSpPr txBox="1"/>
          <p:nvPr/>
        </p:nvSpPr>
        <p:spPr>
          <a:xfrm>
            <a:off x="5559393" y="6091535"/>
            <a:ext cx="3389375" cy="461665"/>
          </a:xfrm>
          <a:prstGeom prst="rect">
            <a:avLst/>
          </a:prstGeom>
          <a:noFill/>
        </p:spPr>
        <p:txBody>
          <a:bodyPr wrap="square" rtlCol="0">
            <a:spAutoFit/>
          </a:bodyPr>
          <a:lstStyle/>
          <a:p>
            <a:pPr eaLnBrk="1" hangingPunct="1"/>
            <a:r>
              <a:rPr lang="it-IT" dirty="0" smtClean="0">
                <a:latin typeface="MetaPlusBold"/>
              </a:rPr>
              <a:t>Source: </a:t>
            </a:r>
            <a:r>
              <a:rPr lang="en-GB" altLang="en-US" dirty="0" err="1">
                <a:latin typeface="MetaPlusBold"/>
              </a:rPr>
              <a:t>Stéphan</a:t>
            </a:r>
            <a:r>
              <a:rPr lang="en-GB" altLang="en-US" dirty="0">
                <a:latin typeface="MetaPlusBold"/>
              </a:rPr>
              <a:t> </a:t>
            </a:r>
            <a:r>
              <a:rPr lang="en-GB" altLang="en-US" dirty="0" smtClean="0">
                <a:latin typeface="MetaPlusBold"/>
              </a:rPr>
              <a:t>Vincent-</a:t>
            </a:r>
            <a:r>
              <a:rPr lang="en-GB" altLang="en-US" dirty="0" err="1" smtClean="0">
                <a:latin typeface="MetaPlusBold"/>
              </a:rPr>
              <a:t>Lancrin</a:t>
            </a:r>
            <a:r>
              <a:rPr lang="en-GB" altLang="en-US" dirty="0" smtClean="0">
                <a:latin typeface="MetaPlusBold"/>
              </a:rPr>
              <a:t> - OECD - </a:t>
            </a:r>
            <a:r>
              <a:rPr lang="fr-FR" kern="0" dirty="0" smtClean="0">
                <a:solidFill>
                  <a:srgbClr val="0073CF"/>
                </a:solidFill>
                <a:latin typeface="MetaPlusBold"/>
              </a:rPr>
              <a:t>www.oecd.org/edu/universityfutures</a:t>
            </a:r>
            <a:endParaRPr lang="en-US" kern="0" dirty="0">
              <a:solidFill>
                <a:srgbClr val="0073CF"/>
              </a:solidFill>
              <a:latin typeface="MetaPlusBold"/>
            </a:endParaRPr>
          </a:p>
        </p:txBody>
      </p:sp>
    </p:spTree>
    <p:extLst>
      <p:ext uri="{BB962C8B-B14F-4D97-AF65-F5344CB8AC3E}">
        <p14:creationId xmlns:p14="http://schemas.microsoft.com/office/powerpoint/2010/main" val="391305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fr-FR" altLang="en-US" dirty="0" smtClean="0"/>
              <a:t>Scenario 1: </a:t>
            </a:r>
            <a:r>
              <a:rPr lang="fr-FR" altLang="en-US" dirty="0" err="1" smtClean="0"/>
              <a:t>Serving</a:t>
            </a:r>
            <a:r>
              <a:rPr lang="fr-FR" altLang="en-US" dirty="0" smtClean="0"/>
              <a:t> local </a:t>
            </a:r>
            <a:r>
              <a:rPr lang="fr-FR" altLang="en-US" dirty="0" err="1" smtClean="0"/>
              <a:t>communities</a:t>
            </a:r>
            <a:endParaRPr lang="en-US" altLang="en-US" dirty="0" smtClean="0"/>
          </a:p>
        </p:txBody>
      </p:sp>
      <p:sp>
        <p:nvSpPr>
          <p:cNvPr id="108547" name="Rectangle 3"/>
          <p:cNvSpPr>
            <a:spLocks noGrp="1" noChangeArrowheads="1"/>
          </p:cNvSpPr>
          <p:nvPr>
            <p:ph type="body" idx="4294967295"/>
          </p:nvPr>
        </p:nvSpPr>
        <p:spPr>
          <a:xfrm>
            <a:off x="381000" y="1438275"/>
            <a:ext cx="7772400" cy="5191125"/>
          </a:xfrm>
          <a:prstGeom prst="rect">
            <a:avLst/>
          </a:prstGeom>
        </p:spPr>
        <p:txBody>
          <a:bodyPr>
            <a:normAutofit fontScale="92500" lnSpcReduction="10000"/>
          </a:bodyPr>
          <a:lstStyle/>
          <a:p>
            <a:r>
              <a:rPr lang="en-US" dirty="0" smtClean="0"/>
              <a:t>Drivers</a:t>
            </a:r>
          </a:p>
          <a:p>
            <a:pPr lvl="1"/>
            <a:r>
              <a:rPr lang="en-US" b="1" dirty="0" smtClean="0"/>
              <a:t>Backlash against globalization</a:t>
            </a:r>
          </a:p>
          <a:p>
            <a:pPr lvl="1"/>
            <a:r>
              <a:rPr lang="en-US" dirty="0" smtClean="0"/>
              <a:t>More geo-strategic sensitivity in research</a:t>
            </a:r>
          </a:p>
          <a:p>
            <a:r>
              <a:rPr lang="en-US" dirty="0" smtClean="0"/>
              <a:t>Features</a:t>
            </a:r>
          </a:p>
          <a:p>
            <a:pPr lvl="1"/>
            <a:r>
              <a:rPr lang="en-US" dirty="0" smtClean="0"/>
              <a:t>(Re)focus on national and local missions</a:t>
            </a:r>
          </a:p>
          <a:p>
            <a:pPr lvl="1"/>
            <a:r>
              <a:rPr lang="en-US" dirty="0" smtClean="0"/>
              <a:t>Public funding and control of the academic </a:t>
            </a:r>
            <a:br>
              <a:rPr lang="en-US" dirty="0" smtClean="0"/>
            </a:br>
            <a:r>
              <a:rPr lang="en-US" dirty="0" smtClean="0"/>
              <a:t>profession </a:t>
            </a:r>
          </a:p>
          <a:p>
            <a:pPr lvl="1"/>
            <a:r>
              <a:rPr lang="en-US" dirty="0" smtClean="0"/>
              <a:t>Convergence between universities and polytechnics</a:t>
            </a:r>
          </a:p>
          <a:p>
            <a:pPr lvl="1"/>
            <a:r>
              <a:rPr lang="en-US" dirty="0" smtClean="0"/>
              <a:t>Elite universities </a:t>
            </a:r>
            <a:r>
              <a:rPr lang="en-US" b="1" dirty="0" smtClean="0"/>
              <a:t>struggle to stay more internationalized</a:t>
            </a:r>
          </a:p>
          <a:p>
            <a:pPr lvl="1"/>
            <a:r>
              <a:rPr lang="en-US" b="1" dirty="0" smtClean="0"/>
              <a:t>Less research</a:t>
            </a:r>
            <a:r>
              <a:rPr lang="en-US" dirty="0" smtClean="0"/>
              <a:t>, mainly on humanities</a:t>
            </a:r>
          </a:p>
          <a:p>
            <a:pPr lvl="1"/>
            <a:r>
              <a:rPr lang="en-US" dirty="0" smtClean="0"/>
              <a:t>Big science relocated to government sector (more secretive and less internationalized)</a:t>
            </a:r>
          </a:p>
          <a:p>
            <a:r>
              <a:rPr lang="en-US" dirty="0" smtClean="0"/>
              <a:t>Related developments</a:t>
            </a:r>
          </a:p>
          <a:p>
            <a:pPr lvl="1"/>
            <a:r>
              <a:rPr lang="en-US" dirty="0" smtClean="0"/>
              <a:t>Highlight of regional missions</a:t>
            </a:r>
          </a:p>
          <a:p>
            <a:pPr lvl="1"/>
            <a:r>
              <a:rPr lang="en-US" dirty="0" smtClean="0"/>
              <a:t>Anti- globalization movements</a:t>
            </a:r>
          </a:p>
        </p:txBody>
      </p:sp>
      <p:grpSp>
        <p:nvGrpSpPr>
          <p:cNvPr id="2" name="Group 1"/>
          <p:cNvGrpSpPr/>
          <p:nvPr/>
        </p:nvGrpSpPr>
        <p:grpSpPr>
          <a:xfrm>
            <a:off x="6477000" y="1422400"/>
            <a:ext cx="2819400" cy="2387600"/>
            <a:chOff x="6427788" y="1498600"/>
            <a:chExt cx="2819400" cy="2387600"/>
          </a:xfrm>
        </p:grpSpPr>
        <p:graphicFrame>
          <p:nvGraphicFramePr>
            <p:cNvPr id="6" name="Diagram 5"/>
            <p:cNvGraphicFramePr/>
            <p:nvPr>
              <p:extLst>
                <p:ext uri="{D42A27DB-BD31-4B8C-83A1-F6EECF244321}">
                  <p14:modId xmlns:p14="http://schemas.microsoft.com/office/powerpoint/2010/main" val="4150054219"/>
                </p:ext>
              </p:extLst>
            </p:nvPr>
          </p:nvGraphicFramePr>
          <p:xfrm>
            <a:off x="6427788" y="1498600"/>
            <a:ext cx="2819400" cy="238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Oval 6"/>
            <p:cNvSpPr/>
            <p:nvPr/>
          </p:nvSpPr>
          <p:spPr bwMode="auto">
            <a:xfrm>
              <a:off x="6629400" y="2641600"/>
              <a:ext cx="1371600" cy="12192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grpSp>
      <p:sp>
        <p:nvSpPr>
          <p:cNvPr id="10" name="TextBox 7"/>
          <p:cNvSpPr txBox="1"/>
          <p:nvPr/>
        </p:nvSpPr>
        <p:spPr>
          <a:xfrm>
            <a:off x="5559393" y="6091535"/>
            <a:ext cx="3389375" cy="461665"/>
          </a:xfrm>
          <a:prstGeom prst="rect">
            <a:avLst/>
          </a:prstGeom>
          <a:noFill/>
        </p:spPr>
        <p:txBody>
          <a:bodyPr wrap="square" rtlCol="0">
            <a:spAutoFit/>
          </a:bodyPr>
          <a:lstStyle/>
          <a:p>
            <a:pPr eaLnBrk="1" hangingPunct="1"/>
            <a:r>
              <a:rPr lang="it-IT" dirty="0" smtClean="0">
                <a:latin typeface="MetaPlusBold"/>
              </a:rPr>
              <a:t>Source: </a:t>
            </a:r>
            <a:r>
              <a:rPr lang="en-GB" altLang="en-US" dirty="0" err="1">
                <a:latin typeface="MetaPlusBold"/>
              </a:rPr>
              <a:t>Stéphan</a:t>
            </a:r>
            <a:r>
              <a:rPr lang="en-GB" altLang="en-US" dirty="0">
                <a:latin typeface="MetaPlusBold"/>
              </a:rPr>
              <a:t> </a:t>
            </a:r>
            <a:r>
              <a:rPr lang="en-GB" altLang="en-US" dirty="0" smtClean="0">
                <a:latin typeface="MetaPlusBold"/>
              </a:rPr>
              <a:t>Vincent-</a:t>
            </a:r>
            <a:r>
              <a:rPr lang="en-GB" altLang="en-US" dirty="0" err="1" smtClean="0">
                <a:latin typeface="MetaPlusBold"/>
              </a:rPr>
              <a:t>Lancrin</a:t>
            </a:r>
            <a:r>
              <a:rPr lang="en-GB" altLang="en-US" dirty="0" smtClean="0">
                <a:latin typeface="MetaPlusBold"/>
              </a:rPr>
              <a:t> - OECD - </a:t>
            </a:r>
            <a:r>
              <a:rPr lang="fr-FR" kern="0" dirty="0" smtClean="0">
                <a:solidFill>
                  <a:srgbClr val="0073CF"/>
                </a:solidFill>
                <a:latin typeface="MetaPlusBold"/>
              </a:rPr>
              <a:t>www.oecd.org/edu/universityfutures</a:t>
            </a:r>
            <a:endParaRPr lang="en-US" kern="0" dirty="0">
              <a:solidFill>
                <a:srgbClr val="0073CF"/>
              </a:solidFill>
              <a:latin typeface="MetaPlusBold"/>
            </a:endParaRPr>
          </a:p>
        </p:txBody>
      </p:sp>
    </p:spTree>
    <p:extLst>
      <p:ext uri="{BB962C8B-B14F-4D97-AF65-F5344CB8AC3E}">
        <p14:creationId xmlns:p14="http://schemas.microsoft.com/office/powerpoint/2010/main" val="4124095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en-US" dirty="0" smtClean="0"/>
              <a:t>Scenario 2: New public responsibility</a:t>
            </a:r>
          </a:p>
        </p:txBody>
      </p:sp>
      <p:sp>
        <p:nvSpPr>
          <p:cNvPr id="109571" name="Rectangle 3"/>
          <p:cNvSpPr>
            <a:spLocks noGrp="1" noChangeArrowheads="1"/>
          </p:cNvSpPr>
          <p:nvPr>
            <p:ph type="body" idx="4294967295"/>
          </p:nvPr>
        </p:nvSpPr>
        <p:spPr>
          <a:xfrm>
            <a:off x="152400" y="1359842"/>
            <a:ext cx="7772400" cy="5038725"/>
          </a:xfrm>
          <a:prstGeom prst="rect">
            <a:avLst/>
          </a:prstGeom>
        </p:spPr>
        <p:txBody>
          <a:bodyPr>
            <a:normAutofit fontScale="92500" lnSpcReduction="20000"/>
          </a:bodyPr>
          <a:lstStyle/>
          <a:p>
            <a:r>
              <a:rPr lang="en-US" dirty="0" smtClean="0"/>
              <a:t>Drivers</a:t>
            </a:r>
          </a:p>
          <a:p>
            <a:pPr lvl="1"/>
            <a:r>
              <a:rPr lang="en-US" b="1" dirty="0" smtClean="0"/>
              <a:t>Pressure on public budget </a:t>
            </a:r>
            <a:r>
              <a:rPr lang="en-US" dirty="0" smtClean="0"/>
              <a:t>(ageing, public debt, etc.)</a:t>
            </a:r>
          </a:p>
          <a:p>
            <a:pPr lvl="1"/>
            <a:r>
              <a:rPr lang="en-US" dirty="0" smtClean="0"/>
              <a:t>Diffusion of governance structures based on </a:t>
            </a:r>
            <a:br>
              <a:rPr lang="en-US" dirty="0" smtClean="0"/>
            </a:br>
            <a:r>
              <a:rPr lang="en-US" dirty="0" smtClean="0"/>
              <a:t>new public management</a:t>
            </a:r>
          </a:p>
          <a:p>
            <a:r>
              <a:rPr lang="en-US" dirty="0" smtClean="0"/>
              <a:t>Features</a:t>
            </a:r>
          </a:p>
          <a:p>
            <a:pPr lvl="1"/>
            <a:r>
              <a:rPr lang="en-US" dirty="0" smtClean="0"/>
              <a:t>Mainly public funding but autonomous institutions </a:t>
            </a:r>
            <a:br>
              <a:rPr lang="en-US" dirty="0" smtClean="0"/>
            </a:br>
            <a:r>
              <a:rPr lang="en-US" dirty="0" smtClean="0"/>
              <a:t>controlled at arm’s length (incentives + accountability)</a:t>
            </a:r>
          </a:p>
          <a:p>
            <a:pPr lvl="1"/>
            <a:r>
              <a:rPr lang="en-US" b="1" dirty="0" smtClean="0"/>
              <a:t>Mixed funding</a:t>
            </a:r>
            <a:r>
              <a:rPr lang="en-US" dirty="0" smtClean="0"/>
              <a:t>: new markets + </a:t>
            </a:r>
            <a:br>
              <a:rPr lang="en-US" dirty="0" smtClean="0"/>
            </a:br>
            <a:r>
              <a:rPr lang="en-US" dirty="0" smtClean="0"/>
              <a:t>more tuition fees (income contingent loans)</a:t>
            </a:r>
          </a:p>
          <a:p>
            <a:pPr lvl="1"/>
            <a:r>
              <a:rPr lang="en-US" b="1" dirty="0" smtClean="0"/>
              <a:t>Demand-driven system </a:t>
            </a:r>
            <a:r>
              <a:rPr lang="en-US" dirty="0" smtClean="0"/>
              <a:t>with more marked division of labor (specialization but most HEIs continue to do some research)</a:t>
            </a:r>
          </a:p>
          <a:p>
            <a:pPr lvl="1"/>
            <a:r>
              <a:rPr lang="en-US" dirty="0" smtClean="0"/>
              <a:t>Research funds allocated through </a:t>
            </a:r>
            <a:r>
              <a:rPr lang="en-US" b="1" dirty="0" smtClean="0"/>
              <a:t>domestic competitive process</a:t>
            </a:r>
            <a:r>
              <a:rPr lang="en-US" dirty="0" smtClean="0"/>
              <a:t> </a:t>
            </a:r>
          </a:p>
          <a:p>
            <a:r>
              <a:rPr lang="en-US" dirty="0" smtClean="0"/>
              <a:t>Related developments</a:t>
            </a:r>
          </a:p>
          <a:p>
            <a:pPr lvl="1"/>
            <a:r>
              <a:rPr lang="en-US" dirty="0" smtClean="0"/>
              <a:t>Autonomy given to HEIs (sometimes legally privatized)</a:t>
            </a:r>
          </a:p>
          <a:p>
            <a:pPr lvl="1"/>
            <a:r>
              <a:rPr lang="en-US" dirty="0" smtClean="0"/>
              <a:t>Debates on cost sharing</a:t>
            </a:r>
          </a:p>
          <a:p>
            <a:pPr lvl="1"/>
            <a:r>
              <a:rPr lang="en-US" dirty="0" smtClean="0"/>
              <a:t>Encouragement of competition between HEIs</a:t>
            </a:r>
          </a:p>
        </p:txBody>
      </p:sp>
      <p:grpSp>
        <p:nvGrpSpPr>
          <p:cNvPr id="2" name="Group 1"/>
          <p:cNvGrpSpPr/>
          <p:nvPr/>
        </p:nvGrpSpPr>
        <p:grpSpPr>
          <a:xfrm>
            <a:off x="6477000" y="1422400"/>
            <a:ext cx="2819400" cy="2387600"/>
            <a:chOff x="6427788" y="533400"/>
            <a:chExt cx="2819400" cy="2387600"/>
          </a:xfrm>
        </p:grpSpPr>
        <p:graphicFrame>
          <p:nvGraphicFramePr>
            <p:cNvPr id="6" name="Diagram 5"/>
            <p:cNvGraphicFramePr/>
            <p:nvPr>
              <p:extLst>
                <p:ext uri="{D42A27DB-BD31-4B8C-83A1-F6EECF244321}">
                  <p14:modId xmlns:p14="http://schemas.microsoft.com/office/powerpoint/2010/main" val="3657127980"/>
                </p:ext>
              </p:extLst>
            </p:nvPr>
          </p:nvGraphicFramePr>
          <p:xfrm>
            <a:off x="6427788" y="533400"/>
            <a:ext cx="2819400" cy="238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Oval 6"/>
            <p:cNvSpPr/>
            <p:nvPr/>
          </p:nvSpPr>
          <p:spPr bwMode="auto">
            <a:xfrm>
              <a:off x="7696200" y="1676400"/>
              <a:ext cx="1371600" cy="12192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pitchFamily="18" charset="0"/>
              </a:endParaRPr>
            </a:p>
          </p:txBody>
        </p:sp>
      </p:grpSp>
      <p:sp>
        <p:nvSpPr>
          <p:cNvPr id="9" name="TextBox 7"/>
          <p:cNvSpPr txBox="1"/>
          <p:nvPr/>
        </p:nvSpPr>
        <p:spPr>
          <a:xfrm>
            <a:off x="5559393" y="6091535"/>
            <a:ext cx="3389375" cy="461665"/>
          </a:xfrm>
          <a:prstGeom prst="rect">
            <a:avLst/>
          </a:prstGeom>
          <a:noFill/>
        </p:spPr>
        <p:txBody>
          <a:bodyPr wrap="square" rtlCol="0">
            <a:spAutoFit/>
          </a:bodyPr>
          <a:lstStyle/>
          <a:p>
            <a:pPr eaLnBrk="1" hangingPunct="1"/>
            <a:r>
              <a:rPr lang="it-IT" dirty="0" smtClean="0">
                <a:latin typeface="MetaPlusBold"/>
              </a:rPr>
              <a:t>Source: </a:t>
            </a:r>
            <a:r>
              <a:rPr lang="en-GB" altLang="en-US" dirty="0" err="1">
                <a:latin typeface="MetaPlusBold"/>
              </a:rPr>
              <a:t>Stéphan</a:t>
            </a:r>
            <a:r>
              <a:rPr lang="en-GB" altLang="en-US" dirty="0">
                <a:latin typeface="MetaPlusBold"/>
              </a:rPr>
              <a:t> </a:t>
            </a:r>
            <a:r>
              <a:rPr lang="en-GB" altLang="en-US" dirty="0" smtClean="0">
                <a:latin typeface="MetaPlusBold"/>
              </a:rPr>
              <a:t>Vincent-</a:t>
            </a:r>
            <a:r>
              <a:rPr lang="en-GB" altLang="en-US" dirty="0" err="1" smtClean="0">
                <a:latin typeface="MetaPlusBold"/>
              </a:rPr>
              <a:t>Lancrin</a:t>
            </a:r>
            <a:r>
              <a:rPr lang="en-GB" altLang="en-US" dirty="0" smtClean="0">
                <a:latin typeface="MetaPlusBold"/>
              </a:rPr>
              <a:t> - OECD - </a:t>
            </a:r>
            <a:r>
              <a:rPr lang="fr-FR" kern="0" dirty="0" smtClean="0">
                <a:solidFill>
                  <a:srgbClr val="0073CF"/>
                </a:solidFill>
                <a:latin typeface="MetaPlusBold"/>
              </a:rPr>
              <a:t>www.oecd.org/edu/universityfutures</a:t>
            </a:r>
            <a:endParaRPr lang="en-US" kern="0" dirty="0">
              <a:solidFill>
                <a:srgbClr val="0073CF"/>
              </a:solidFill>
              <a:latin typeface="MetaPlusBold"/>
            </a:endParaRPr>
          </a:p>
        </p:txBody>
      </p:sp>
    </p:spTree>
    <p:extLst>
      <p:ext uri="{BB962C8B-B14F-4D97-AF65-F5344CB8AC3E}">
        <p14:creationId xmlns:p14="http://schemas.microsoft.com/office/powerpoint/2010/main" val="222346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TemplateDI3</Template>
  <TotalTime>25533</TotalTime>
  <Words>2136</Words>
  <Application>Microsoft Office PowerPoint</Application>
  <PresentationFormat>On-screen Show (4:3)</PresentationFormat>
  <Paragraphs>386</Paragraphs>
  <Slides>40</Slides>
  <Notes>17</Notes>
  <HiddenSlides>3</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40</vt:i4>
      </vt:variant>
    </vt:vector>
  </HeadingPairs>
  <TitlesOfParts>
    <vt:vector size="52" baseType="lpstr">
      <vt:lpstr>MS PGothic</vt:lpstr>
      <vt:lpstr>Arial</vt:lpstr>
      <vt:lpstr>Book Antiqua</vt:lpstr>
      <vt:lpstr>Calibri</vt:lpstr>
      <vt:lpstr>Henderson BCG Sans</vt:lpstr>
      <vt:lpstr>Henderson BCG Serif</vt:lpstr>
      <vt:lpstr>MetaPlusBold</vt:lpstr>
      <vt:lpstr>MetaPlus-Roman</vt:lpstr>
      <vt:lpstr>Times</vt:lpstr>
      <vt:lpstr>Times New Roman</vt:lpstr>
      <vt:lpstr>Verdana</vt:lpstr>
      <vt:lpstr>3_Blank Presentation</vt:lpstr>
      <vt:lpstr>The role of University as a catalyst for science, technology and society: the Trieste science system</vt:lpstr>
      <vt:lpstr>Globalisation: facilitators</vt:lpstr>
      <vt:lpstr>Globalisation: effects</vt:lpstr>
      <vt:lpstr>Global expansion of HE will continue (+15% by 2025 in OECD)</vt:lpstr>
      <vt:lpstr>It is proven that GDP scales with the University enrolment</vt:lpstr>
      <vt:lpstr>Migration: the Fort Apache logic does not work</vt:lpstr>
      <vt:lpstr>Scenarios for higher education systems</vt:lpstr>
      <vt:lpstr>Scenario 1: Serving local communities</vt:lpstr>
      <vt:lpstr>Scenario 2: New public responsibility</vt:lpstr>
      <vt:lpstr>Scenario 3: Higher education, Inc.</vt:lpstr>
      <vt:lpstr>Scenario 4: Open Networking</vt:lpstr>
      <vt:lpstr>Science, technology &amp; society</vt:lpstr>
      <vt:lpstr>Science, technology &amp; society</vt:lpstr>
      <vt:lpstr>Disciplines and challenges</vt:lpstr>
      <vt:lpstr>Horizon2020 Structure</vt:lpstr>
      <vt:lpstr>PowerPoint Presentation</vt:lpstr>
      <vt:lpstr>Innovation in Science</vt:lpstr>
      <vt:lpstr>12 Disruptive technologies</vt:lpstr>
      <vt:lpstr>Top 10 Strategic Technology Trends</vt:lpstr>
      <vt:lpstr>Merging the real world and the virtual world</vt:lpstr>
      <vt:lpstr>Intelligence everywhere</vt:lpstr>
      <vt:lpstr>PowerPoint Presentation</vt:lpstr>
      <vt:lpstr>The new IT reality emerges</vt:lpstr>
      <vt:lpstr>Social, Mobility, Analytics, Cloud</vt:lpstr>
      <vt:lpstr>Investments priorities in ICT</vt:lpstr>
      <vt:lpstr>Trasformazione continua dell’industria </vt:lpstr>
      <vt:lpstr>Industry 4.0</vt:lpstr>
      <vt:lpstr>PowerPoint Presentation</vt:lpstr>
      <vt:lpstr>Materials Genome Initiative (MGI) </vt:lpstr>
      <vt:lpstr>The future of employment</vt:lpstr>
      <vt:lpstr>The Future of Jobs and Skills</vt:lpstr>
      <vt:lpstr>Where everything started ….</vt:lpstr>
      <vt:lpstr>A network of scientific institutions</vt:lpstr>
      <vt:lpstr>The Trieste System</vt:lpstr>
      <vt:lpstr>The United Universities of  Friuli Venezia Giulia</vt:lpstr>
      <vt:lpstr>International relationships …</vt:lpstr>
      <vt:lpstr>21st Century Learning Competencies</vt:lpstr>
      <vt:lpstr>Is Higher Education Primarily for Economic Gain?</vt:lpstr>
      <vt:lpstr>Or Developing the Nation’s Talent and Creativity?</vt:lpstr>
      <vt:lpstr>… anyway!!</vt:lpstr>
    </vt:vector>
  </TitlesOfParts>
  <Company>Fermeglia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Computer-Aided Systems Laboratory</dc:title>
  <dc:creator>Maurizio Fermeglia</dc:creator>
  <cp:lastModifiedBy>FERMEGLIA MAURIZIO</cp:lastModifiedBy>
  <cp:revision>611</cp:revision>
  <cp:lastPrinted>2013-03-15T06:55:58Z</cp:lastPrinted>
  <dcterms:created xsi:type="dcterms:W3CDTF">1998-09-13T16:16:35Z</dcterms:created>
  <dcterms:modified xsi:type="dcterms:W3CDTF">2016-08-29T20:23:50Z</dcterms:modified>
</cp:coreProperties>
</file>