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charts/chart5.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46"/>
  </p:notesMasterIdLst>
  <p:sldIdLst>
    <p:sldId id="310" r:id="rId2"/>
    <p:sldId id="484" r:id="rId3"/>
    <p:sldId id="481" r:id="rId4"/>
    <p:sldId id="503" r:id="rId5"/>
    <p:sldId id="428" r:id="rId6"/>
    <p:sldId id="367" r:id="rId7"/>
    <p:sldId id="426" r:id="rId8"/>
    <p:sldId id="504" r:id="rId9"/>
    <p:sldId id="505" r:id="rId10"/>
    <p:sldId id="372" r:id="rId11"/>
    <p:sldId id="493" r:id="rId12"/>
    <p:sldId id="494" r:id="rId13"/>
    <p:sldId id="495" r:id="rId14"/>
    <p:sldId id="492" r:id="rId15"/>
    <p:sldId id="440" r:id="rId16"/>
    <p:sldId id="496" r:id="rId17"/>
    <p:sldId id="508" r:id="rId18"/>
    <p:sldId id="509" r:id="rId19"/>
    <p:sldId id="498" r:id="rId20"/>
    <p:sldId id="510" r:id="rId21"/>
    <p:sldId id="486" r:id="rId22"/>
    <p:sldId id="489" r:id="rId23"/>
    <p:sldId id="487" r:id="rId24"/>
    <p:sldId id="491" r:id="rId25"/>
    <p:sldId id="499" r:id="rId26"/>
    <p:sldId id="500" r:id="rId27"/>
    <p:sldId id="507" r:id="rId28"/>
    <p:sldId id="451" r:id="rId29"/>
    <p:sldId id="454" r:id="rId30"/>
    <p:sldId id="455" r:id="rId31"/>
    <p:sldId id="456" r:id="rId32"/>
    <p:sldId id="457" r:id="rId33"/>
    <p:sldId id="482" r:id="rId34"/>
    <p:sldId id="471" r:id="rId35"/>
    <p:sldId id="459" r:id="rId36"/>
    <p:sldId id="469" r:id="rId37"/>
    <p:sldId id="470" r:id="rId38"/>
    <p:sldId id="472" r:id="rId39"/>
    <p:sldId id="463" r:id="rId40"/>
    <p:sldId id="476" r:id="rId41"/>
    <p:sldId id="475" r:id="rId42"/>
    <p:sldId id="477" r:id="rId43"/>
    <p:sldId id="478" r:id="rId44"/>
    <p:sldId id="483" r:id="rId4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22AED7F-BB7E-4F11-BB90-E5DE954D6979}">
          <p14:sldIdLst>
            <p14:sldId id="310"/>
            <p14:sldId id="484"/>
            <p14:sldId id="481"/>
            <p14:sldId id="503"/>
            <p14:sldId id="428"/>
            <p14:sldId id="367"/>
            <p14:sldId id="426"/>
            <p14:sldId id="504"/>
            <p14:sldId id="505"/>
            <p14:sldId id="372"/>
            <p14:sldId id="493"/>
            <p14:sldId id="494"/>
            <p14:sldId id="495"/>
            <p14:sldId id="492"/>
            <p14:sldId id="440"/>
            <p14:sldId id="496"/>
            <p14:sldId id="508"/>
            <p14:sldId id="509"/>
            <p14:sldId id="498"/>
            <p14:sldId id="510"/>
            <p14:sldId id="486"/>
            <p14:sldId id="489"/>
            <p14:sldId id="487"/>
            <p14:sldId id="491"/>
            <p14:sldId id="499"/>
            <p14:sldId id="500"/>
            <p14:sldId id="507"/>
            <p14:sldId id="451"/>
            <p14:sldId id="454"/>
            <p14:sldId id="455"/>
            <p14:sldId id="456"/>
            <p14:sldId id="457"/>
            <p14:sldId id="482"/>
            <p14:sldId id="471"/>
            <p14:sldId id="459"/>
            <p14:sldId id="469"/>
            <p14:sldId id="470"/>
            <p14:sldId id="472"/>
            <p14:sldId id="463"/>
            <p14:sldId id="476"/>
            <p14:sldId id="475"/>
            <p14:sldId id="477"/>
            <p14:sldId id="478"/>
            <p14:sldId id="4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164" autoAdjust="0"/>
    <p:restoredTop sz="90288" autoAdjust="0"/>
  </p:normalViewPr>
  <p:slideViewPr>
    <p:cSldViewPr snapToGrid="0">
      <p:cViewPr varScale="1">
        <p:scale>
          <a:sx n="63" d="100"/>
          <a:sy n="63" d="100"/>
        </p:scale>
        <p:origin x="876" y="78"/>
      </p:cViewPr>
      <p:guideLst/>
    </p:cSldViewPr>
  </p:slideViewPr>
  <p:notesTextViewPr>
    <p:cViewPr>
      <p:scale>
        <a:sx n="1" d="1"/>
        <a:sy n="1" d="1"/>
      </p:scale>
      <p:origin x="0" y="0"/>
    </p:cViewPr>
  </p:notesTextViewPr>
  <p:sorterViewPr>
    <p:cViewPr varScale="1">
      <p:scale>
        <a:sx n="1" d="1"/>
        <a:sy n="1" d="1"/>
      </p:scale>
      <p:origin x="0" y="-50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4.4010004478970931E-2"/>
          <c:y val="0.16411180365531597"/>
          <c:w val="0.66439057839368687"/>
          <c:h val="0.78040176077851742"/>
        </c:manualLayout>
      </c:layout>
      <c:pie3DChart>
        <c:varyColors val="1"/>
        <c:ser>
          <c:idx val="0"/>
          <c:order val="0"/>
          <c:tx>
            <c:strRef>
              <c:f>Sheet1!$C$5</c:f>
              <c:strCache>
                <c:ptCount val="1"/>
                <c:pt idx="0">
                  <c:v>Number of Proposals per Country </c:v>
                </c:pt>
              </c:strCache>
            </c:strRef>
          </c:tx>
          <c:cat>
            <c:strRef>
              <c:f>Sheet1!$D$4:$I$4</c:f>
              <c:strCache>
                <c:ptCount val="6"/>
                <c:pt idx="0">
                  <c:v>Jordan</c:v>
                </c:pt>
                <c:pt idx="1">
                  <c:v>Pakistan</c:v>
                </c:pt>
                <c:pt idx="2">
                  <c:v>Egypt</c:v>
                </c:pt>
                <c:pt idx="3">
                  <c:v>Iran</c:v>
                </c:pt>
                <c:pt idx="4">
                  <c:v>Iraq</c:v>
                </c:pt>
                <c:pt idx="5">
                  <c:v>France</c:v>
                </c:pt>
              </c:strCache>
            </c:strRef>
          </c:cat>
          <c:val>
            <c:numRef>
              <c:f>Sheet1!$D$5:$I$5</c:f>
              <c:numCache>
                <c:formatCode>General</c:formatCode>
                <c:ptCount val="6"/>
                <c:pt idx="0">
                  <c:v>5</c:v>
                </c:pt>
                <c:pt idx="1">
                  <c:v>2</c:v>
                </c:pt>
                <c:pt idx="2">
                  <c:v>1</c:v>
                </c:pt>
                <c:pt idx="3">
                  <c:v>1</c:v>
                </c:pt>
                <c:pt idx="4">
                  <c:v>1</c:v>
                </c:pt>
                <c:pt idx="5">
                  <c:v>1</c:v>
                </c:pt>
              </c:numCache>
            </c:numRef>
          </c:val>
          <c:extLst xmlns:c16r2="http://schemas.microsoft.com/office/drawing/2015/06/chart">
            <c:ext xmlns:c16="http://schemas.microsoft.com/office/drawing/2014/chart" uri="{C3380CC4-5D6E-409C-BE32-E72D297353CC}">
              <c16:uniqueId val="{00000000-9C7C-4383-B7BD-29C7F7A7E5F4}"/>
            </c:ext>
          </c:extLst>
        </c:ser>
        <c:dLbls>
          <c:showLegendKey val="0"/>
          <c:showVal val="0"/>
          <c:showCatName val="0"/>
          <c:showSerName val="0"/>
          <c:showPercent val="0"/>
          <c:showBubbleSize val="0"/>
          <c:showLeaderLines val="1"/>
        </c:dLbls>
      </c:pie3DChart>
    </c:plotArea>
    <c:legend>
      <c:legendPos val="r"/>
      <c:layout>
        <c:manualLayout>
          <c:xMode val="edge"/>
          <c:yMode val="edge"/>
          <c:x val="0.712534967594602"/>
          <c:y val="0.25509082164959002"/>
          <c:w val="0.287465032405398"/>
          <c:h val="0.61458268218270296"/>
        </c:manualLayout>
      </c:layout>
      <c:overlay val="0"/>
      <c:txPr>
        <a:bodyPr/>
        <a:lstStyle/>
        <a:p>
          <a:pPr>
            <a:defRPr lang="en-US" sz="1600" b="1">
              <a:latin typeface="Georgia" pitchFamily="18" charset="0"/>
            </a:defRPr>
          </a:pPr>
          <a:endParaRPr lang="en-US"/>
        </a:p>
      </c:txPr>
    </c:legend>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lang="en-US">
                <a:latin typeface="Georgia" pitchFamily="18" charset="0"/>
              </a:defRPr>
            </a:pPr>
            <a:r>
              <a:rPr lang="en-US" dirty="0"/>
              <a:t>Proposed </a:t>
            </a:r>
            <a:r>
              <a:rPr lang="en-US" dirty="0" smtClean="0"/>
              <a:t>Research</a:t>
            </a:r>
            <a:r>
              <a:rPr lang="en-US" baseline="0" dirty="0" smtClean="0"/>
              <a:t> fields</a:t>
            </a:r>
            <a:endParaRPr lang="en-US" dirty="0"/>
          </a:p>
        </c:rich>
      </c:tx>
      <c:layout>
        <c:manualLayout>
          <c:xMode val="edge"/>
          <c:yMode val="edge"/>
          <c:x val="0.19187904354755939"/>
          <c:y val="0"/>
        </c:manualLayout>
      </c:layout>
      <c:overlay val="0"/>
    </c:title>
    <c:autoTitleDeleted val="0"/>
    <c:view3D>
      <c:rotX val="30"/>
      <c:rotY val="0"/>
      <c:rAngAx val="0"/>
    </c:view3D>
    <c:floor>
      <c:thickness val="0"/>
    </c:floor>
    <c:sideWall>
      <c:thickness val="0"/>
    </c:sideWall>
    <c:backWall>
      <c:thickness val="0"/>
    </c:backWall>
    <c:plotArea>
      <c:layout/>
      <c:pie3DChart>
        <c:varyColors val="1"/>
        <c:ser>
          <c:idx val="0"/>
          <c:order val="0"/>
          <c:tx>
            <c:strRef>
              <c:f>Sheet1!$D$5</c:f>
              <c:strCache>
                <c:ptCount val="1"/>
                <c:pt idx="0">
                  <c:v>Proposed Researches</c:v>
                </c:pt>
              </c:strCache>
            </c:strRef>
          </c:tx>
          <c:cat>
            <c:strRef>
              <c:f>Sheet1!$E$4:$J$4</c:f>
              <c:strCache>
                <c:ptCount val="6"/>
                <c:pt idx="0">
                  <c:v>Pharmacy </c:v>
                </c:pt>
                <c:pt idx="1">
                  <c:v>Biomedical Science</c:v>
                </c:pt>
                <c:pt idx="2">
                  <c:v>Marine Science</c:v>
                </c:pt>
                <c:pt idx="3">
                  <c:v>Biology</c:v>
                </c:pt>
                <c:pt idx="4">
                  <c:v>Materials Science</c:v>
                </c:pt>
                <c:pt idx="5">
                  <c:v>Environmental Science</c:v>
                </c:pt>
              </c:strCache>
            </c:strRef>
          </c:cat>
          <c:val>
            <c:numRef>
              <c:f>Sheet1!$E$5:$J$5</c:f>
              <c:numCache>
                <c:formatCode>General</c:formatCode>
                <c:ptCount val="6"/>
                <c:pt idx="0">
                  <c:v>1</c:v>
                </c:pt>
                <c:pt idx="1">
                  <c:v>5</c:v>
                </c:pt>
                <c:pt idx="2">
                  <c:v>1</c:v>
                </c:pt>
                <c:pt idx="3">
                  <c:v>1</c:v>
                </c:pt>
                <c:pt idx="4">
                  <c:v>2</c:v>
                </c:pt>
                <c:pt idx="5">
                  <c:v>1</c:v>
                </c:pt>
              </c:numCache>
            </c:numRef>
          </c:val>
          <c:extLst xmlns:c16r2="http://schemas.microsoft.com/office/drawing/2015/06/chart">
            <c:ext xmlns:c16="http://schemas.microsoft.com/office/drawing/2014/chart" uri="{C3380CC4-5D6E-409C-BE32-E72D297353CC}">
              <c16:uniqueId val="{00000000-CD4F-4F1B-9972-636AAC0B87B4}"/>
            </c:ext>
          </c:extLst>
        </c:ser>
        <c:dLbls>
          <c:showLegendKey val="0"/>
          <c:showVal val="0"/>
          <c:showCatName val="0"/>
          <c:showSerName val="0"/>
          <c:showPercent val="0"/>
          <c:showBubbleSize val="0"/>
          <c:showLeaderLines val="1"/>
        </c:dLbls>
      </c:pie3DChart>
    </c:plotArea>
    <c:legend>
      <c:legendPos val="r"/>
      <c:layout>
        <c:manualLayout>
          <c:xMode val="edge"/>
          <c:yMode val="edge"/>
          <c:x val="0.65534859125640199"/>
          <c:y val="0.2002504500694666"/>
          <c:w val="0.34465140874359795"/>
          <c:h val="0.71119935299900972"/>
        </c:manualLayout>
      </c:layout>
      <c:overlay val="0"/>
      <c:txPr>
        <a:bodyPr/>
        <a:lstStyle/>
        <a:p>
          <a:pPr>
            <a:defRPr lang="en-US" sz="1400" b="1">
              <a:latin typeface="Georgia" pitchFamily="18" charset="0"/>
            </a:defRPr>
          </a:pPr>
          <a:endParaRPr lang="en-US"/>
        </a:p>
      </c:txPr>
    </c:legend>
    <c:plotVisOnly val="1"/>
    <c:dispBlanksAs val="zero"/>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accent1">
                    <a:lumMod val="50000"/>
                  </a:schemeClr>
                </a:solidFill>
                <a:latin typeface="+mn-lt"/>
                <a:ea typeface="+mn-ea"/>
                <a:cs typeface="+mn-cs"/>
              </a:defRPr>
            </a:pPr>
            <a:r>
              <a:rPr lang="en-US" b="1" dirty="0" smtClean="0">
                <a:solidFill>
                  <a:schemeClr val="accent1">
                    <a:lumMod val="50000"/>
                  </a:schemeClr>
                </a:solidFill>
              </a:rPr>
              <a:t>SESAME UM 2013</a:t>
            </a:r>
            <a:endParaRPr lang="en-US" b="1" dirty="0">
              <a:solidFill>
                <a:schemeClr val="accent1">
                  <a:lumMod val="50000"/>
                </a:schemeClr>
              </a:solidFill>
            </a:endParaRP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accent1">
                  <a:lumMod val="50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Pt>
            <c:idx val="5"/>
            <c:bubble3D val="0"/>
            <c:spPr>
              <a:solidFill>
                <a:schemeClr val="accent6"/>
              </a:solidFill>
              <a:ln w="19050">
                <a:solidFill>
                  <a:schemeClr val="lt1"/>
                </a:solidFill>
              </a:ln>
              <a:effectLst/>
            </c:spPr>
          </c:dPt>
          <c:dPt>
            <c:idx val="6"/>
            <c:bubble3D val="0"/>
            <c:spPr>
              <a:solidFill>
                <a:schemeClr val="accent1">
                  <a:lumMod val="60000"/>
                </a:schemeClr>
              </a:solidFill>
              <a:ln w="19050">
                <a:solidFill>
                  <a:schemeClr val="lt1"/>
                </a:solidFill>
              </a:ln>
              <a:effectLst/>
            </c:spPr>
          </c:dPt>
          <c:dPt>
            <c:idx val="7"/>
            <c:bubble3D val="0"/>
            <c:spPr>
              <a:solidFill>
                <a:schemeClr val="accent2">
                  <a:lumMod val="60000"/>
                </a:schemeClr>
              </a:solidFill>
              <a:ln w="19050">
                <a:solidFill>
                  <a:schemeClr val="lt1"/>
                </a:solidFill>
              </a:ln>
              <a:effectLst/>
            </c:spPr>
          </c:dPt>
          <c:dPt>
            <c:idx val="8"/>
            <c:bubble3D val="0"/>
            <c:spPr>
              <a:solidFill>
                <a:schemeClr val="accent3">
                  <a:lumMod val="60000"/>
                </a:schemeClr>
              </a:solidFill>
              <a:ln w="19050">
                <a:solidFill>
                  <a:schemeClr val="lt1"/>
                </a:solidFill>
              </a:ln>
              <a:effectLst/>
            </c:spPr>
          </c:dPt>
          <c:dPt>
            <c:idx val="9"/>
            <c:bubble3D val="0"/>
            <c:spPr>
              <a:solidFill>
                <a:schemeClr val="accent4">
                  <a:lumMod val="60000"/>
                </a:schemeClr>
              </a:solidFill>
              <a:ln w="19050">
                <a:solidFill>
                  <a:schemeClr val="lt1"/>
                </a:solidFill>
              </a:ln>
              <a:effectLst/>
            </c:spPr>
          </c:dPt>
          <c:dPt>
            <c:idx val="10"/>
            <c:bubble3D val="0"/>
            <c:spPr>
              <a:solidFill>
                <a:schemeClr val="accent5">
                  <a:lumMod val="60000"/>
                </a:schemeClr>
              </a:solidFill>
              <a:ln w="19050">
                <a:solidFill>
                  <a:schemeClr val="lt1"/>
                </a:solidFill>
              </a:ln>
              <a:effectLst/>
            </c:spPr>
          </c:dPt>
          <c:dPt>
            <c:idx val="11"/>
            <c:bubble3D val="0"/>
            <c:spPr>
              <a:solidFill>
                <a:schemeClr val="accent6">
                  <a:lumMod val="60000"/>
                </a:schemeClr>
              </a:solidFill>
              <a:ln w="19050">
                <a:solidFill>
                  <a:schemeClr val="lt1"/>
                </a:solidFill>
              </a:ln>
              <a:effectLst/>
            </c:spPr>
          </c:dPt>
          <c:dPt>
            <c:idx val="12"/>
            <c:bubble3D val="0"/>
            <c:spPr>
              <a:solidFill>
                <a:schemeClr val="accent1">
                  <a:lumMod val="80000"/>
                  <a:lumOff val="20000"/>
                </a:schemeClr>
              </a:solidFill>
              <a:ln w="19050">
                <a:solidFill>
                  <a:schemeClr val="lt1"/>
                </a:solidFill>
              </a:ln>
              <a:effectLst/>
            </c:spPr>
          </c:dPt>
          <c:cat>
            <c:strRef>
              <c:f>Sheet1!$A$2:$A$14</c:f>
              <c:strCache>
                <c:ptCount val="13"/>
                <c:pt idx="0">
                  <c:v>Egypt</c:v>
                </c:pt>
                <c:pt idx="1">
                  <c:v>Jordan</c:v>
                </c:pt>
                <c:pt idx="2">
                  <c:v>Spain </c:v>
                </c:pt>
                <c:pt idx="3">
                  <c:v>Canada</c:v>
                </c:pt>
                <c:pt idx="4">
                  <c:v>Cyprus</c:v>
                </c:pt>
                <c:pt idx="5">
                  <c:v>USA</c:v>
                </c:pt>
                <c:pt idx="6">
                  <c:v>France</c:v>
                </c:pt>
                <c:pt idx="7">
                  <c:v>Iran</c:v>
                </c:pt>
                <c:pt idx="8">
                  <c:v>Israel</c:v>
                </c:pt>
                <c:pt idx="9">
                  <c:v>Pakistan</c:v>
                </c:pt>
                <c:pt idx="10">
                  <c:v>Turkey</c:v>
                </c:pt>
                <c:pt idx="11">
                  <c:v>UK</c:v>
                </c:pt>
                <c:pt idx="12">
                  <c:v>Palestinian Authority </c:v>
                </c:pt>
              </c:strCache>
            </c:strRef>
          </c:cat>
          <c:val>
            <c:numRef>
              <c:f>Sheet1!$B$2:$B$14</c:f>
              <c:numCache>
                <c:formatCode>General</c:formatCode>
                <c:ptCount val="13"/>
                <c:pt idx="0">
                  <c:v>13</c:v>
                </c:pt>
                <c:pt idx="1">
                  <c:v>52</c:v>
                </c:pt>
                <c:pt idx="2">
                  <c:v>1</c:v>
                </c:pt>
                <c:pt idx="3">
                  <c:v>1</c:v>
                </c:pt>
                <c:pt idx="4">
                  <c:v>1</c:v>
                </c:pt>
                <c:pt idx="5">
                  <c:v>3</c:v>
                </c:pt>
                <c:pt idx="6">
                  <c:v>1</c:v>
                </c:pt>
                <c:pt idx="7">
                  <c:v>6</c:v>
                </c:pt>
                <c:pt idx="8">
                  <c:v>1</c:v>
                </c:pt>
                <c:pt idx="9">
                  <c:v>7</c:v>
                </c:pt>
                <c:pt idx="10">
                  <c:v>4</c:v>
                </c:pt>
                <c:pt idx="11">
                  <c:v>2</c:v>
                </c:pt>
                <c:pt idx="12">
                  <c:v>7</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25047014435695536"/>
          <c:y val="0.65368848425196846"/>
          <c:w val="0.74952985460941246"/>
          <c:h val="0.31506151574803148"/>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accent1">
                    <a:lumMod val="50000"/>
                  </a:schemeClr>
                </a:solidFill>
                <a:latin typeface="+mn-lt"/>
                <a:ea typeface="+mn-ea"/>
                <a:cs typeface="+mn-cs"/>
              </a:defRPr>
            </a:pPr>
            <a:r>
              <a:rPr lang="en-US" b="1" dirty="0" smtClean="0">
                <a:solidFill>
                  <a:schemeClr val="accent1">
                    <a:lumMod val="50000"/>
                  </a:schemeClr>
                </a:solidFill>
              </a:rPr>
              <a:t>SESAME UM 2014</a:t>
            </a:r>
            <a:endParaRPr lang="en-US" b="1" dirty="0">
              <a:solidFill>
                <a:schemeClr val="accent1">
                  <a:lumMod val="50000"/>
                </a:schemeClr>
              </a:solidFill>
            </a:endParaRPr>
          </a:p>
        </c:rich>
      </c:tx>
      <c:layout>
        <c:manualLayout>
          <c:xMode val="edge"/>
          <c:yMode val="edge"/>
          <c:x val="0.34383717039264772"/>
          <c:y val="4.0625000000000001E-2"/>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accent1">
                  <a:lumMod val="50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Pt>
            <c:idx val="5"/>
            <c:bubble3D val="0"/>
            <c:spPr>
              <a:solidFill>
                <a:schemeClr val="accent6"/>
              </a:solidFill>
              <a:ln w="19050">
                <a:solidFill>
                  <a:schemeClr val="lt1"/>
                </a:solidFill>
              </a:ln>
              <a:effectLst/>
            </c:spPr>
          </c:dPt>
          <c:dPt>
            <c:idx val="6"/>
            <c:bubble3D val="0"/>
            <c:spPr>
              <a:solidFill>
                <a:schemeClr val="accent1">
                  <a:lumMod val="60000"/>
                </a:schemeClr>
              </a:solidFill>
              <a:ln w="19050">
                <a:solidFill>
                  <a:schemeClr val="lt1"/>
                </a:solidFill>
              </a:ln>
              <a:effectLst/>
            </c:spPr>
          </c:dPt>
          <c:dPt>
            <c:idx val="7"/>
            <c:bubble3D val="0"/>
            <c:spPr>
              <a:solidFill>
                <a:schemeClr val="accent2">
                  <a:lumMod val="60000"/>
                </a:schemeClr>
              </a:solidFill>
              <a:ln w="19050">
                <a:solidFill>
                  <a:schemeClr val="lt1"/>
                </a:solidFill>
              </a:ln>
              <a:effectLst/>
            </c:spPr>
          </c:dPt>
          <c:dPt>
            <c:idx val="8"/>
            <c:bubble3D val="0"/>
            <c:spPr>
              <a:solidFill>
                <a:schemeClr val="accent3">
                  <a:lumMod val="60000"/>
                </a:schemeClr>
              </a:solidFill>
              <a:ln w="19050">
                <a:solidFill>
                  <a:schemeClr val="lt1"/>
                </a:solidFill>
              </a:ln>
              <a:effectLst/>
            </c:spPr>
          </c:dPt>
          <c:dPt>
            <c:idx val="9"/>
            <c:bubble3D val="0"/>
            <c:spPr>
              <a:solidFill>
                <a:schemeClr val="accent4">
                  <a:lumMod val="60000"/>
                </a:schemeClr>
              </a:solidFill>
              <a:ln w="19050">
                <a:solidFill>
                  <a:schemeClr val="lt1"/>
                </a:solidFill>
              </a:ln>
              <a:effectLst/>
            </c:spPr>
          </c:dPt>
          <c:dPt>
            <c:idx val="10"/>
            <c:bubble3D val="0"/>
            <c:spPr>
              <a:solidFill>
                <a:schemeClr val="accent5">
                  <a:lumMod val="60000"/>
                </a:schemeClr>
              </a:solidFill>
              <a:ln w="19050">
                <a:solidFill>
                  <a:schemeClr val="lt1"/>
                </a:solidFill>
              </a:ln>
              <a:effectLst/>
            </c:spPr>
          </c:dPt>
          <c:dPt>
            <c:idx val="11"/>
            <c:bubble3D val="0"/>
            <c:spPr>
              <a:solidFill>
                <a:schemeClr val="accent6">
                  <a:lumMod val="60000"/>
                </a:schemeClr>
              </a:solidFill>
              <a:ln w="19050">
                <a:solidFill>
                  <a:schemeClr val="lt1"/>
                </a:solidFill>
              </a:ln>
              <a:effectLst/>
            </c:spPr>
          </c:dPt>
          <c:dPt>
            <c:idx val="12"/>
            <c:bubble3D val="0"/>
            <c:spPr>
              <a:solidFill>
                <a:schemeClr val="accent1">
                  <a:lumMod val="80000"/>
                  <a:lumOff val="20000"/>
                </a:schemeClr>
              </a:solidFill>
              <a:ln w="19050">
                <a:solidFill>
                  <a:schemeClr val="lt1"/>
                </a:solidFill>
              </a:ln>
              <a:effectLst/>
            </c:spPr>
          </c:dPt>
          <c:cat>
            <c:strRef>
              <c:f>Sheet1!$A$2:$A$14</c:f>
              <c:strCache>
                <c:ptCount val="13"/>
                <c:pt idx="0">
                  <c:v>Egypt</c:v>
                </c:pt>
                <c:pt idx="1">
                  <c:v>Iran</c:v>
                </c:pt>
                <c:pt idx="2">
                  <c:v>Israel</c:v>
                </c:pt>
                <c:pt idx="3">
                  <c:v>Pakistan</c:v>
                </c:pt>
                <c:pt idx="4">
                  <c:v>Palestinian Authority</c:v>
                </c:pt>
                <c:pt idx="5">
                  <c:v>Cyprus</c:v>
                </c:pt>
                <c:pt idx="6">
                  <c:v>Turkey</c:v>
                </c:pt>
                <c:pt idx="7">
                  <c:v>USA</c:v>
                </c:pt>
                <c:pt idx="8">
                  <c:v>France</c:v>
                </c:pt>
                <c:pt idx="9">
                  <c:v>Spain</c:v>
                </c:pt>
                <c:pt idx="10">
                  <c:v>UK</c:v>
                </c:pt>
                <c:pt idx="11">
                  <c:v>South Africa</c:v>
                </c:pt>
                <c:pt idx="12">
                  <c:v>Jordan</c:v>
                </c:pt>
              </c:strCache>
            </c:strRef>
          </c:cat>
          <c:val>
            <c:numRef>
              <c:f>Sheet1!$B$2:$B$14</c:f>
              <c:numCache>
                <c:formatCode>General</c:formatCode>
                <c:ptCount val="13"/>
                <c:pt idx="0">
                  <c:v>15</c:v>
                </c:pt>
                <c:pt idx="1">
                  <c:v>11</c:v>
                </c:pt>
                <c:pt idx="2">
                  <c:v>3</c:v>
                </c:pt>
                <c:pt idx="3">
                  <c:v>8</c:v>
                </c:pt>
                <c:pt idx="4">
                  <c:v>9</c:v>
                </c:pt>
                <c:pt idx="5">
                  <c:v>1</c:v>
                </c:pt>
                <c:pt idx="6">
                  <c:v>13</c:v>
                </c:pt>
                <c:pt idx="7">
                  <c:v>1</c:v>
                </c:pt>
                <c:pt idx="8">
                  <c:v>1</c:v>
                </c:pt>
                <c:pt idx="9">
                  <c:v>2</c:v>
                </c:pt>
                <c:pt idx="10">
                  <c:v>1</c:v>
                </c:pt>
                <c:pt idx="11">
                  <c:v>1</c:v>
                </c:pt>
                <c:pt idx="12">
                  <c:v>55</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sz="1800" b="1" i="0" baseline="0" dirty="0" smtClean="0">
                <a:effectLst/>
              </a:rPr>
              <a:t>SESAME UM 2015</a:t>
            </a:r>
            <a:endParaRPr lang="en-US" dirty="0">
              <a:effectLst/>
            </a:endParaRPr>
          </a:p>
        </c:rich>
      </c:tx>
      <c:layout>
        <c:manualLayout>
          <c:xMode val="edge"/>
          <c:yMode val="edge"/>
          <c:x val="0.42007162959786443"/>
          <c:y val="5.0441662430096595E-2"/>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dPt>
            <c:idx val="3"/>
            <c:bubble3D val="0"/>
            <c:spPr>
              <a:solidFill>
                <a:schemeClr val="accent4"/>
              </a:solidFill>
              <a:ln w="19050">
                <a:solidFill>
                  <a:schemeClr val="lt1"/>
                </a:solidFill>
              </a:ln>
              <a:effectLst/>
            </c:spPr>
          </c:dPt>
          <c:dPt>
            <c:idx val="4"/>
            <c:bubble3D val="0"/>
            <c:spPr>
              <a:solidFill>
                <a:schemeClr val="accent5"/>
              </a:solidFill>
              <a:ln w="19050">
                <a:solidFill>
                  <a:schemeClr val="lt1"/>
                </a:solidFill>
              </a:ln>
              <a:effectLst/>
            </c:spPr>
          </c:dPt>
          <c:dPt>
            <c:idx val="5"/>
            <c:bubble3D val="0"/>
            <c:spPr>
              <a:solidFill>
                <a:schemeClr val="accent6"/>
              </a:solidFill>
              <a:ln w="19050">
                <a:solidFill>
                  <a:schemeClr val="lt1"/>
                </a:solidFill>
              </a:ln>
              <a:effectLst/>
            </c:spPr>
          </c:dPt>
          <c:dPt>
            <c:idx val="6"/>
            <c:bubble3D val="0"/>
            <c:spPr>
              <a:solidFill>
                <a:schemeClr val="accent1">
                  <a:lumMod val="60000"/>
                </a:schemeClr>
              </a:solidFill>
              <a:ln w="19050">
                <a:solidFill>
                  <a:schemeClr val="lt1"/>
                </a:solidFill>
              </a:ln>
              <a:effectLst/>
            </c:spPr>
          </c:dPt>
          <c:dPt>
            <c:idx val="7"/>
            <c:bubble3D val="0"/>
            <c:spPr>
              <a:solidFill>
                <a:schemeClr val="accent2">
                  <a:lumMod val="60000"/>
                </a:schemeClr>
              </a:solidFill>
              <a:ln w="19050">
                <a:solidFill>
                  <a:schemeClr val="lt1"/>
                </a:solidFill>
              </a:ln>
              <a:effectLst/>
            </c:spPr>
          </c:dPt>
          <c:dPt>
            <c:idx val="8"/>
            <c:bubble3D val="0"/>
            <c:spPr>
              <a:solidFill>
                <a:schemeClr val="accent3">
                  <a:lumMod val="60000"/>
                </a:schemeClr>
              </a:solidFill>
              <a:ln w="19050">
                <a:solidFill>
                  <a:schemeClr val="lt1"/>
                </a:solidFill>
              </a:ln>
              <a:effectLst/>
            </c:spPr>
          </c:dPt>
          <c:dPt>
            <c:idx val="9"/>
            <c:bubble3D val="0"/>
            <c:spPr>
              <a:solidFill>
                <a:schemeClr val="accent4">
                  <a:lumMod val="60000"/>
                </a:schemeClr>
              </a:solidFill>
              <a:ln w="19050">
                <a:solidFill>
                  <a:schemeClr val="lt1"/>
                </a:solidFill>
              </a:ln>
              <a:effectLst/>
            </c:spPr>
          </c:dPt>
          <c:dPt>
            <c:idx val="10"/>
            <c:bubble3D val="0"/>
            <c:spPr>
              <a:solidFill>
                <a:schemeClr val="accent5">
                  <a:lumMod val="60000"/>
                </a:schemeClr>
              </a:solidFill>
              <a:ln w="19050">
                <a:solidFill>
                  <a:schemeClr val="lt1"/>
                </a:solidFill>
              </a:ln>
              <a:effectLst/>
            </c:spPr>
          </c:dPt>
          <c:dPt>
            <c:idx val="11"/>
            <c:bubble3D val="0"/>
            <c:spPr>
              <a:solidFill>
                <a:schemeClr val="accent6">
                  <a:lumMod val="60000"/>
                </a:schemeClr>
              </a:solidFill>
              <a:ln w="19050">
                <a:solidFill>
                  <a:schemeClr val="lt1"/>
                </a:solidFill>
              </a:ln>
              <a:effectLst/>
            </c:spPr>
          </c:dPt>
          <c:dPt>
            <c:idx val="12"/>
            <c:bubble3D val="0"/>
            <c:spPr>
              <a:solidFill>
                <a:schemeClr val="accent1">
                  <a:lumMod val="80000"/>
                  <a:lumOff val="20000"/>
                </a:schemeClr>
              </a:solidFill>
              <a:ln w="19050">
                <a:solidFill>
                  <a:schemeClr val="lt1"/>
                </a:solidFill>
              </a:ln>
              <a:effectLst/>
            </c:spPr>
          </c:dPt>
          <c:dPt>
            <c:idx val="13"/>
            <c:bubble3D val="0"/>
            <c:spPr>
              <a:solidFill>
                <a:schemeClr val="accent2">
                  <a:lumMod val="80000"/>
                  <a:lumOff val="20000"/>
                </a:schemeClr>
              </a:solidFill>
              <a:ln w="19050">
                <a:solidFill>
                  <a:schemeClr val="lt1"/>
                </a:solidFill>
              </a:ln>
              <a:effectLst/>
            </c:spPr>
          </c:dPt>
          <c:dPt>
            <c:idx val="14"/>
            <c:bubble3D val="0"/>
            <c:spPr>
              <a:solidFill>
                <a:schemeClr val="accent3">
                  <a:lumMod val="80000"/>
                  <a:lumOff val="20000"/>
                </a:schemeClr>
              </a:solidFill>
              <a:ln w="19050">
                <a:solidFill>
                  <a:schemeClr val="lt1"/>
                </a:solidFill>
              </a:ln>
              <a:effectLst/>
            </c:spPr>
          </c:dPt>
          <c:cat>
            <c:strRef>
              <c:f>Sheet1!$A$2:$A$16</c:f>
              <c:strCache>
                <c:ptCount val="15"/>
                <c:pt idx="0">
                  <c:v>Egypt</c:v>
                </c:pt>
                <c:pt idx="1">
                  <c:v>Pakistan</c:v>
                </c:pt>
                <c:pt idx="2">
                  <c:v>Iran</c:v>
                </c:pt>
                <c:pt idx="3">
                  <c:v>Jordan</c:v>
                </c:pt>
                <c:pt idx="4">
                  <c:v>Palestinian Authority</c:v>
                </c:pt>
                <c:pt idx="5">
                  <c:v>Israel</c:v>
                </c:pt>
                <c:pt idx="6">
                  <c:v>Turkey</c:v>
                </c:pt>
                <c:pt idx="7">
                  <c:v>Canada</c:v>
                </c:pt>
                <c:pt idx="8">
                  <c:v>UK</c:v>
                </c:pt>
                <c:pt idx="9">
                  <c:v>France</c:v>
                </c:pt>
                <c:pt idx="10">
                  <c:v>USA</c:v>
                </c:pt>
                <c:pt idx="11">
                  <c:v>Switzerland</c:v>
                </c:pt>
                <c:pt idx="12">
                  <c:v>Sweden</c:v>
                </c:pt>
                <c:pt idx="13">
                  <c:v>Kazakhstan</c:v>
                </c:pt>
                <c:pt idx="14">
                  <c:v>Italy</c:v>
                </c:pt>
              </c:strCache>
            </c:strRef>
          </c:cat>
          <c:val>
            <c:numRef>
              <c:f>Sheet1!$B$2:$B$16</c:f>
              <c:numCache>
                <c:formatCode>General</c:formatCode>
                <c:ptCount val="15"/>
                <c:pt idx="0">
                  <c:v>12</c:v>
                </c:pt>
                <c:pt idx="1">
                  <c:v>7</c:v>
                </c:pt>
                <c:pt idx="2">
                  <c:v>8</c:v>
                </c:pt>
                <c:pt idx="3">
                  <c:v>100</c:v>
                </c:pt>
                <c:pt idx="4">
                  <c:v>11</c:v>
                </c:pt>
                <c:pt idx="5">
                  <c:v>4</c:v>
                </c:pt>
                <c:pt idx="6">
                  <c:v>15</c:v>
                </c:pt>
                <c:pt idx="7">
                  <c:v>1</c:v>
                </c:pt>
                <c:pt idx="8">
                  <c:v>2</c:v>
                </c:pt>
                <c:pt idx="9">
                  <c:v>1</c:v>
                </c:pt>
                <c:pt idx="10">
                  <c:v>1</c:v>
                </c:pt>
                <c:pt idx="11">
                  <c:v>3</c:v>
                </c:pt>
                <c:pt idx="12">
                  <c:v>1</c:v>
                </c:pt>
                <c:pt idx="13">
                  <c:v>2</c:v>
                </c:pt>
                <c:pt idx="14">
                  <c:v>2</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0.60168319949580884"/>
          <c:y val="0.20056348425196849"/>
          <c:w val="0.39537981528663901"/>
          <c:h val="0.579767418778535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6AE591-3C15-4557-AAF5-71B4D3ECE60A}" type="doc">
      <dgm:prSet loTypeId="urn:microsoft.com/office/officeart/2005/8/layout/venn3" loCatId="relationship" qsTypeId="urn:microsoft.com/office/officeart/2005/8/quickstyle/simple1" qsCatId="simple" csTypeId="urn:microsoft.com/office/officeart/2005/8/colors/colorful4" csCatId="colorful" phldr="1"/>
      <dgm:spPr/>
      <dgm:t>
        <a:bodyPr/>
        <a:lstStyle/>
        <a:p>
          <a:endParaRPr lang="en-US"/>
        </a:p>
      </dgm:t>
    </dgm:pt>
    <dgm:pt modelId="{4BF036CA-0FDD-470D-B773-FFFD8740F002}">
      <dgm:prSet phldrT="[Text]"/>
      <dgm:spPr/>
      <dgm:t>
        <a:bodyPr/>
        <a:lstStyle/>
        <a:p>
          <a:r>
            <a:rPr lang="en-US" dirty="0" smtClean="0"/>
            <a:t>Disease</a:t>
          </a:r>
          <a:endParaRPr lang="en-US" dirty="0"/>
        </a:p>
      </dgm:t>
    </dgm:pt>
    <dgm:pt modelId="{0291CF98-164F-45F9-9D5E-56FC24270821}" type="parTrans" cxnId="{02F7F205-3CF0-4A35-970B-89873BA776C0}">
      <dgm:prSet/>
      <dgm:spPr/>
      <dgm:t>
        <a:bodyPr/>
        <a:lstStyle/>
        <a:p>
          <a:endParaRPr lang="en-US"/>
        </a:p>
      </dgm:t>
    </dgm:pt>
    <dgm:pt modelId="{254E98F6-E355-46FD-9392-DFBB4E0B57A1}" type="sibTrans" cxnId="{02F7F205-3CF0-4A35-970B-89873BA776C0}">
      <dgm:prSet/>
      <dgm:spPr/>
      <dgm:t>
        <a:bodyPr/>
        <a:lstStyle/>
        <a:p>
          <a:endParaRPr lang="en-US"/>
        </a:p>
      </dgm:t>
    </dgm:pt>
    <dgm:pt modelId="{86ED0EF9-7940-40A9-9660-4CCA92712AA6}">
      <dgm:prSet phldrT="[Text]"/>
      <dgm:spPr/>
      <dgm:t>
        <a:bodyPr/>
        <a:lstStyle/>
        <a:p>
          <a:r>
            <a:rPr lang="en-US" dirty="0" smtClean="0"/>
            <a:t>Pollution</a:t>
          </a:r>
          <a:endParaRPr lang="en-US" dirty="0"/>
        </a:p>
      </dgm:t>
    </dgm:pt>
    <dgm:pt modelId="{53A15C2B-B886-476A-A590-B08165743041}" type="parTrans" cxnId="{2EDE67D3-CF39-4C6D-9CD2-6F14BF407456}">
      <dgm:prSet/>
      <dgm:spPr/>
      <dgm:t>
        <a:bodyPr/>
        <a:lstStyle/>
        <a:p>
          <a:endParaRPr lang="en-US"/>
        </a:p>
      </dgm:t>
    </dgm:pt>
    <dgm:pt modelId="{1A4479EB-F1E9-4678-A6E4-124573A215D6}" type="sibTrans" cxnId="{2EDE67D3-CF39-4C6D-9CD2-6F14BF407456}">
      <dgm:prSet/>
      <dgm:spPr/>
      <dgm:t>
        <a:bodyPr/>
        <a:lstStyle/>
        <a:p>
          <a:endParaRPr lang="en-US"/>
        </a:p>
      </dgm:t>
    </dgm:pt>
    <dgm:pt modelId="{15D99DD3-55A5-41B1-AE81-8705B83D8FAD}">
      <dgm:prSet phldrT="[Text]"/>
      <dgm:spPr/>
      <dgm:t>
        <a:bodyPr/>
        <a:lstStyle/>
        <a:p>
          <a:r>
            <a:rPr lang="en-US" dirty="0" smtClean="0"/>
            <a:t>Energy</a:t>
          </a:r>
          <a:endParaRPr lang="en-US" dirty="0"/>
        </a:p>
      </dgm:t>
    </dgm:pt>
    <dgm:pt modelId="{0FA0A512-7F65-4B57-A239-9658CB7DF6A2}" type="parTrans" cxnId="{C913D801-B433-4C8F-B239-9E45A7279878}">
      <dgm:prSet/>
      <dgm:spPr/>
      <dgm:t>
        <a:bodyPr/>
        <a:lstStyle/>
        <a:p>
          <a:endParaRPr lang="en-US"/>
        </a:p>
      </dgm:t>
    </dgm:pt>
    <dgm:pt modelId="{CB679A87-4179-4B8A-8466-EC3984162EE2}" type="sibTrans" cxnId="{C913D801-B433-4C8F-B239-9E45A7279878}">
      <dgm:prSet/>
      <dgm:spPr/>
      <dgm:t>
        <a:bodyPr/>
        <a:lstStyle/>
        <a:p>
          <a:endParaRPr lang="en-US"/>
        </a:p>
      </dgm:t>
    </dgm:pt>
    <dgm:pt modelId="{43622719-C70B-4E63-B99E-0B28C4272699}">
      <dgm:prSet phldrT="[Text]"/>
      <dgm:spPr/>
      <dgm:t>
        <a:bodyPr/>
        <a:lstStyle/>
        <a:p>
          <a:r>
            <a:rPr lang="en-US" dirty="0" smtClean="0"/>
            <a:t>Global warming</a:t>
          </a:r>
          <a:endParaRPr lang="en-US" dirty="0"/>
        </a:p>
      </dgm:t>
    </dgm:pt>
    <dgm:pt modelId="{17EAAA06-282F-429E-9088-00C9C2A14646}" type="parTrans" cxnId="{256C9859-40FA-4599-8C92-30582A56C435}">
      <dgm:prSet/>
      <dgm:spPr/>
      <dgm:t>
        <a:bodyPr/>
        <a:lstStyle/>
        <a:p>
          <a:endParaRPr lang="en-US"/>
        </a:p>
      </dgm:t>
    </dgm:pt>
    <dgm:pt modelId="{94DCFD6F-B7F6-4426-A599-5280E8DEE629}" type="sibTrans" cxnId="{256C9859-40FA-4599-8C92-30582A56C435}">
      <dgm:prSet/>
      <dgm:spPr/>
      <dgm:t>
        <a:bodyPr/>
        <a:lstStyle/>
        <a:p>
          <a:endParaRPr lang="en-US"/>
        </a:p>
      </dgm:t>
    </dgm:pt>
    <dgm:pt modelId="{5E41484E-893E-46A6-8D97-4A28480D1EEF}" type="pres">
      <dgm:prSet presAssocID="{3A6AE591-3C15-4557-AAF5-71B4D3ECE60A}" presName="Name0" presStyleCnt="0">
        <dgm:presLayoutVars>
          <dgm:dir/>
          <dgm:resizeHandles val="exact"/>
        </dgm:presLayoutVars>
      </dgm:prSet>
      <dgm:spPr/>
      <dgm:t>
        <a:bodyPr/>
        <a:lstStyle/>
        <a:p>
          <a:endParaRPr lang="en-US"/>
        </a:p>
      </dgm:t>
    </dgm:pt>
    <dgm:pt modelId="{C073800A-FE75-4E5A-97B9-786B57CC6E72}" type="pres">
      <dgm:prSet presAssocID="{4BF036CA-0FDD-470D-B773-FFFD8740F002}" presName="Name5" presStyleLbl="vennNode1" presStyleIdx="0" presStyleCnt="4">
        <dgm:presLayoutVars>
          <dgm:bulletEnabled val="1"/>
        </dgm:presLayoutVars>
      </dgm:prSet>
      <dgm:spPr/>
      <dgm:t>
        <a:bodyPr/>
        <a:lstStyle/>
        <a:p>
          <a:endParaRPr lang="en-US"/>
        </a:p>
      </dgm:t>
    </dgm:pt>
    <dgm:pt modelId="{7F675B85-9D53-4D30-B0B1-FEB214F1D4D3}" type="pres">
      <dgm:prSet presAssocID="{254E98F6-E355-46FD-9392-DFBB4E0B57A1}" presName="space" presStyleCnt="0"/>
      <dgm:spPr/>
    </dgm:pt>
    <dgm:pt modelId="{0B042E61-DE58-4559-8752-EADF5D609B60}" type="pres">
      <dgm:prSet presAssocID="{86ED0EF9-7940-40A9-9660-4CCA92712AA6}" presName="Name5" presStyleLbl="vennNode1" presStyleIdx="1" presStyleCnt="4">
        <dgm:presLayoutVars>
          <dgm:bulletEnabled val="1"/>
        </dgm:presLayoutVars>
      </dgm:prSet>
      <dgm:spPr/>
      <dgm:t>
        <a:bodyPr/>
        <a:lstStyle/>
        <a:p>
          <a:endParaRPr lang="en-US"/>
        </a:p>
      </dgm:t>
    </dgm:pt>
    <dgm:pt modelId="{03B1E319-682A-4FE1-84A3-D87174EB25EA}" type="pres">
      <dgm:prSet presAssocID="{1A4479EB-F1E9-4678-A6E4-124573A215D6}" presName="space" presStyleCnt="0"/>
      <dgm:spPr/>
    </dgm:pt>
    <dgm:pt modelId="{2204E868-C429-411F-8CB6-4E8CFCC9379A}" type="pres">
      <dgm:prSet presAssocID="{15D99DD3-55A5-41B1-AE81-8705B83D8FAD}" presName="Name5" presStyleLbl="vennNode1" presStyleIdx="2" presStyleCnt="4">
        <dgm:presLayoutVars>
          <dgm:bulletEnabled val="1"/>
        </dgm:presLayoutVars>
      </dgm:prSet>
      <dgm:spPr/>
      <dgm:t>
        <a:bodyPr/>
        <a:lstStyle/>
        <a:p>
          <a:endParaRPr lang="en-US"/>
        </a:p>
      </dgm:t>
    </dgm:pt>
    <dgm:pt modelId="{86D6E11F-886E-4AED-96C1-A9CD1BCF4859}" type="pres">
      <dgm:prSet presAssocID="{CB679A87-4179-4B8A-8466-EC3984162EE2}" presName="space" presStyleCnt="0"/>
      <dgm:spPr/>
    </dgm:pt>
    <dgm:pt modelId="{EA0EAA1B-69FA-4793-BBA8-C1E1CDB584B0}" type="pres">
      <dgm:prSet presAssocID="{43622719-C70B-4E63-B99E-0B28C4272699}" presName="Name5" presStyleLbl="vennNode1" presStyleIdx="3" presStyleCnt="4">
        <dgm:presLayoutVars>
          <dgm:bulletEnabled val="1"/>
        </dgm:presLayoutVars>
      </dgm:prSet>
      <dgm:spPr/>
      <dgm:t>
        <a:bodyPr/>
        <a:lstStyle/>
        <a:p>
          <a:endParaRPr lang="en-US"/>
        </a:p>
      </dgm:t>
    </dgm:pt>
  </dgm:ptLst>
  <dgm:cxnLst>
    <dgm:cxn modelId="{7C95F395-5911-4CAB-9E04-6277E4D8E542}" type="presOf" srcId="{4BF036CA-0FDD-470D-B773-FFFD8740F002}" destId="{C073800A-FE75-4E5A-97B9-786B57CC6E72}" srcOrd="0" destOrd="0" presId="urn:microsoft.com/office/officeart/2005/8/layout/venn3"/>
    <dgm:cxn modelId="{42509B11-9258-41BB-A943-885CE74FB425}" type="presOf" srcId="{3A6AE591-3C15-4557-AAF5-71B4D3ECE60A}" destId="{5E41484E-893E-46A6-8D97-4A28480D1EEF}" srcOrd="0" destOrd="0" presId="urn:microsoft.com/office/officeart/2005/8/layout/venn3"/>
    <dgm:cxn modelId="{19361353-EBCA-4CD6-BC64-23132393B28D}" type="presOf" srcId="{43622719-C70B-4E63-B99E-0B28C4272699}" destId="{EA0EAA1B-69FA-4793-BBA8-C1E1CDB584B0}" srcOrd="0" destOrd="0" presId="urn:microsoft.com/office/officeart/2005/8/layout/venn3"/>
    <dgm:cxn modelId="{EDF61F43-270F-43D5-9AF8-D305BED4162C}" type="presOf" srcId="{15D99DD3-55A5-41B1-AE81-8705B83D8FAD}" destId="{2204E868-C429-411F-8CB6-4E8CFCC9379A}" srcOrd="0" destOrd="0" presId="urn:microsoft.com/office/officeart/2005/8/layout/venn3"/>
    <dgm:cxn modelId="{256C9859-40FA-4599-8C92-30582A56C435}" srcId="{3A6AE591-3C15-4557-AAF5-71B4D3ECE60A}" destId="{43622719-C70B-4E63-B99E-0B28C4272699}" srcOrd="3" destOrd="0" parTransId="{17EAAA06-282F-429E-9088-00C9C2A14646}" sibTransId="{94DCFD6F-B7F6-4426-A599-5280E8DEE629}"/>
    <dgm:cxn modelId="{2EDE67D3-CF39-4C6D-9CD2-6F14BF407456}" srcId="{3A6AE591-3C15-4557-AAF5-71B4D3ECE60A}" destId="{86ED0EF9-7940-40A9-9660-4CCA92712AA6}" srcOrd="1" destOrd="0" parTransId="{53A15C2B-B886-476A-A590-B08165743041}" sibTransId="{1A4479EB-F1E9-4678-A6E4-124573A215D6}"/>
    <dgm:cxn modelId="{02F7F205-3CF0-4A35-970B-89873BA776C0}" srcId="{3A6AE591-3C15-4557-AAF5-71B4D3ECE60A}" destId="{4BF036CA-0FDD-470D-B773-FFFD8740F002}" srcOrd="0" destOrd="0" parTransId="{0291CF98-164F-45F9-9D5E-56FC24270821}" sibTransId="{254E98F6-E355-46FD-9392-DFBB4E0B57A1}"/>
    <dgm:cxn modelId="{C913D801-B433-4C8F-B239-9E45A7279878}" srcId="{3A6AE591-3C15-4557-AAF5-71B4D3ECE60A}" destId="{15D99DD3-55A5-41B1-AE81-8705B83D8FAD}" srcOrd="2" destOrd="0" parTransId="{0FA0A512-7F65-4B57-A239-9658CB7DF6A2}" sibTransId="{CB679A87-4179-4B8A-8466-EC3984162EE2}"/>
    <dgm:cxn modelId="{14B54E0C-A161-42BE-94B0-B45A7E3BD927}" type="presOf" srcId="{86ED0EF9-7940-40A9-9660-4CCA92712AA6}" destId="{0B042E61-DE58-4559-8752-EADF5D609B60}" srcOrd="0" destOrd="0" presId="urn:microsoft.com/office/officeart/2005/8/layout/venn3"/>
    <dgm:cxn modelId="{CF6A83D1-44ED-4264-A5E3-74CD7AFD1734}" type="presParOf" srcId="{5E41484E-893E-46A6-8D97-4A28480D1EEF}" destId="{C073800A-FE75-4E5A-97B9-786B57CC6E72}" srcOrd="0" destOrd="0" presId="urn:microsoft.com/office/officeart/2005/8/layout/venn3"/>
    <dgm:cxn modelId="{DF9BCE8B-3499-4755-9A5D-2F864F3B41BD}" type="presParOf" srcId="{5E41484E-893E-46A6-8D97-4A28480D1EEF}" destId="{7F675B85-9D53-4D30-B0B1-FEB214F1D4D3}" srcOrd="1" destOrd="0" presId="urn:microsoft.com/office/officeart/2005/8/layout/venn3"/>
    <dgm:cxn modelId="{DA21BDF4-2DA9-4F34-B415-F555C1348DE7}" type="presParOf" srcId="{5E41484E-893E-46A6-8D97-4A28480D1EEF}" destId="{0B042E61-DE58-4559-8752-EADF5D609B60}" srcOrd="2" destOrd="0" presId="urn:microsoft.com/office/officeart/2005/8/layout/venn3"/>
    <dgm:cxn modelId="{82116B77-D95F-4227-BD5B-3D79B1E83F00}" type="presParOf" srcId="{5E41484E-893E-46A6-8D97-4A28480D1EEF}" destId="{03B1E319-682A-4FE1-84A3-D87174EB25EA}" srcOrd="3" destOrd="0" presId="urn:microsoft.com/office/officeart/2005/8/layout/venn3"/>
    <dgm:cxn modelId="{122610E9-1A25-4579-A8DE-E51FA48B429D}" type="presParOf" srcId="{5E41484E-893E-46A6-8D97-4A28480D1EEF}" destId="{2204E868-C429-411F-8CB6-4E8CFCC9379A}" srcOrd="4" destOrd="0" presId="urn:microsoft.com/office/officeart/2005/8/layout/venn3"/>
    <dgm:cxn modelId="{247CBB1C-9360-4B0D-86E3-8F1223AE236D}" type="presParOf" srcId="{5E41484E-893E-46A6-8D97-4A28480D1EEF}" destId="{86D6E11F-886E-4AED-96C1-A9CD1BCF4859}" srcOrd="5" destOrd="0" presId="urn:microsoft.com/office/officeart/2005/8/layout/venn3"/>
    <dgm:cxn modelId="{F37AF139-71C7-4BDA-8016-D9605572E8DB}" type="presParOf" srcId="{5E41484E-893E-46A6-8D97-4A28480D1EEF}" destId="{EA0EAA1B-69FA-4793-BBA8-C1E1CDB584B0}" srcOrd="6" destOrd="0" presId="urn:microsoft.com/office/officeart/2005/8/layout/ven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1BF4DC6-0CE4-4741-ADD3-6B533CF5E376}" type="doc">
      <dgm:prSet loTypeId="urn:microsoft.com/office/officeart/2005/8/layout/gear1" loCatId="relationship" qsTypeId="urn:microsoft.com/office/officeart/2005/8/quickstyle/simple1" qsCatId="simple" csTypeId="urn:microsoft.com/office/officeart/2005/8/colors/colorful4" csCatId="colorful" phldr="1"/>
      <dgm:spPr/>
    </dgm:pt>
    <dgm:pt modelId="{76D52387-381B-4A25-BCA4-05418C915DAF}">
      <dgm:prSet phldrT="[Text]"/>
      <dgm:spPr/>
      <dgm:t>
        <a:bodyPr/>
        <a:lstStyle/>
        <a:p>
          <a:r>
            <a:rPr lang="en-US" dirty="0" smtClean="0"/>
            <a:t>Disaster management</a:t>
          </a:r>
          <a:endParaRPr lang="en-US" dirty="0"/>
        </a:p>
      </dgm:t>
    </dgm:pt>
    <dgm:pt modelId="{B1638430-476A-4827-B4A8-8F4025CC231A}" type="parTrans" cxnId="{BB041FDA-ABCA-404C-869E-3DB00CD46038}">
      <dgm:prSet/>
      <dgm:spPr/>
      <dgm:t>
        <a:bodyPr/>
        <a:lstStyle/>
        <a:p>
          <a:endParaRPr lang="en-US"/>
        </a:p>
      </dgm:t>
    </dgm:pt>
    <dgm:pt modelId="{C1D9925D-C388-4B47-8502-852E8F644334}" type="sibTrans" cxnId="{BB041FDA-ABCA-404C-869E-3DB00CD46038}">
      <dgm:prSet/>
      <dgm:spPr/>
      <dgm:t>
        <a:bodyPr/>
        <a:lstStyle/>
        <a:p>
          <a:endParaRPr lang="en-US"/>
        </a:p>
      </dgm:t>
    </dgm:pt>
    <dgm:pt modelId="{B74493CB-C6A6-4421-A4BB-8FB17BC2C41E}">
      <dgm:prSet phldrT="[Text]"/>
      <dgm:spPr/>
      <dgm:t>
        <a:bodyPr/>
        <a:lstStyle/>
        <a:p>
          <a:r>
            <a:rPr lang="en-US" dirty="0" smtClean="0"/>
            <a:t>Food security</a:t>
          </a:r>
          <a:endParaRPr lang="en-US" dirty="0"/>
        </a:p>
      </dgm:t>
    </dgm:pt>
    <dgm:pt modelId="{ED9F1CDF-D5DD-420C-95E1-368C9FD92277}" type="parTrans" cxnId="{C7699339-17E3-44B3-AAE2-B88B76B28D43}">
      <dgm:prSet/>
      <dgm:spPr/>
      <dgm:t>
        <a:bodyPr/>
        <a:lstStyle/>
        <a:p>
          <a:endParaRPr lang="en-US"/>
        </a:p>
      </dgm:t>
    </dgm:pt>
    <dgm:pt modelId="{204B1F2A-AD3E-48D2-8B02-67B210A800E3}" type="sibTrans" cxnId="{C7699339-17E3-44B3-AAE2-B88B76B28D43}">
      <dgm:prSet/>
      <dgm:spPr/>
      <dgm:t>
        <a:bodyPr/>
        <a:lstStyle/>
        <a:p>
          <a:endParaRPr lang="en-US"/>
        </a:p>
      </dgm:t>
    </dgm:pt>
    <dgm:pt modelId="{08144A12-5009-4FA6-9876-1554D5C051F6}">
      <dgm:prSet phldrT="[Text]"/>
      <dgm:spPr/>
      <dgm:t>
        <a:bodyPr/>
        <a:lstStyle/>
        <a:p>
          <a:r>
            <a:rPr lang="en-US" dirty="0" smtClean="0"/>
            <a:t>Economy</a:t>
          </a:r>
          <a:endParaRPr lang="en-US" dirty="0"/>
        </a:p>
      </dgm:t>
    </dgm:pt>
    <dgm:pt modelId="{5E9E20B8-E1DC-47D0-92C7-913287467CAB}" type="parTrans" cxnId="{FF39E123-8366-4953-8D55-35D7E190C4BB}">
      <dgm:prSet/>
      <dgm:spPr/>
      <dgm:t>
        <a:bodyPr/>
        <a:lstStyle/>
        <a:p>
          <a:endParaRPr lang="en-US"/>
        </a:p>
      </dgm:t>
    </dgm:pt>
    <dgm:pt modelId="{F8C2CD56-BD05-4E6A-9253-2549A2EE143F}" type="sibTrans" cxnId="{FF39E123-8366-4953-8D55-35D7E190C4BB}">
      <dgm:prSet/>
      <dgm:spPr/>
      <dgm:t>
        <a:bodyPr/>
        <a:lstStyle/>
        <a:p>
          <a:endParaRPr lang="en-US"/>
        </a:p>
      </dgm:t>
    </dgm:pt>
    <dgm:pt modelId="{E70B4004-7634-4A28-AB84-2E834E79296E}" type="pres">
      <dgm:prSet presAssocID="{31BF4DC6-0CE4-4741-ADD3-6B533CF5E376}" presName="composite" presStyleCnt="0">
        <dgm:presLayoutVars>
          <dgm:chMax val="3"/>
          <dgm:animLvl val="lvl"/>
          <dgm:resizeHandles val="exact"/>
        </dgm:presLayoutVars>
      </dgm:prSet>
      <dgm:spPr/>
    </dgm:pt>
    <dgm:pt modelId="{3B44A14C-C68F-4DDF-AF8F-D5F793A42E29}" type="pres">
      <dgm:prSet presAssocID="{76D52387-381B-4A25-BCA4-05418C915DAF}" presName="gear1" presStyleLbl="node1" presStyleIdx="0" presStyleCnt="3">
        <dgm:presLayoutVars>
          <dgm:chMax val="1"/>
          <dgm:bulletEnabled val="1"/>
        </dgm:presLayoutVars>
      </dgm:prSet>
      <dgm:spPr/>
      <dgm:t>
        <a:bodyPr/>
        <a:lstStyle/>
        <a:p>
          <a:endParaRPr lang="en-US"/>
        </a:p>
      </dgm:t>
    </dgm:pt>
    <dgm:pt modelId="{9271467E-B1F0-49AD-AE82-33E894C0BC82}" type="pres">
      <dgm:prSet presAssocID="{76D52387-381B-4A25-BCA4-05418C915DAF}" presName="gear1srcNode" presStyleLbl="node1" presStyleIdx="0" presStyleCnt="3"/>
      <dgm:spPr/>
      <dgm:t>
        <a:bodyPr/>
        <a:lstStyle/>
        <a:p>
          <a:endParaRPr lang="en-US"/>
        </a:p>
      </dgm:t>
    </dgm:pt>
    <dgm:pt modelId="{79056E9D-396B-497B-8182-084D95BF635E}" type="pres">
      <dgm:prSet presAssocID="{76D52387-381B-4A25-BCA4-05418C915DAF}" presName="gear1dstNode" presStyleLbl="node1" presStyleIdx="0" presStyleCnt="3"/>
      <dgm:spPr/>
      <dgm:t>
        <a:bodyPr/>
        <a:lstStyle/>
        <a:p>
          <a:endParaRPr lang="en-US"/>
        </a:p>
      </dgm:t>
    </dgm:pt>
    <dgm:pt modelId="{30DD763D-5EDE-46AE-9FFE-44124765AD7C}" type="pres">
      <dgm:prSet presAssocID="{B74493CB-C6A6-4421-A4BB-8FB17BC2C41E}" presName="gear2" presStyleLbl="node1" presStyleIdx="1" presStyleCnt="3">
        <dgm:presLayoutVars>
          <dgm:chMax val="1"/>
          <dgm:bulletEnabled val="1"/>
        </dgm:presLayoutVars>
      </dgm:prSet>
      <dgm:spPr/>
      <dgm:t>
        <a:bodyPr/>
        <a:lstStyle/>
        <a:p>
          <a:endParaRPr lang="en-US"/>
        </a:p>
      </dgm:t>
    </dgm:pt>
    <dgm:pt modelId="{7B6C36E6-F870-4B5C-8CE4-AB7F57D1BF64}" type="pres">
      <dgm:prSet presAssocID="{B74493CB-C6A6-4421-A4BB-8FB17BC2C41E}" presName="gear2srcNode" presStyleLbl="node1" presStyleIdx="1" presStyleCnt="3"/>
      <dgm:spPr/>
      <dgm:t>
        <a:bodyPr/>
        <a:lstStyle/>
        <a:p>
          <a:endParaRPr lang="en-US"/>
        </a:p>
      </dgm:t>
    </dgm:pt>
    <dgm:pt modelId="{2B2CA188-C68C-42EE-A81A-5D56A8940333}" type="pres">
      <dgm:prSet presAssocID="{B74493CB-C6A6-4421-A4BB-8FB17BC2C41E}" presName="gear2dstNode" presStyleLbl="node1" presStyleIdx="1" presStyleCnt="3"/>
      <dgm:spPr/>
      <dgm:t>
        <a:bodyPr/>
        <a:lstStyle/>
        <a:p>
          <a:endParaRPr lang="en-US"/>
        </a:p>
      </dgm:t>
    </dgm:pt>
    <dgm:pt modelId="{98F9A7CB-3A2A-4873-ACFC-96CA5574FE03}" type="pres">
      <dgm:prSet presAssocID="{08144A12-5009-4FA6-9876-1554D5C051F6}" presName="gear3" presStyleLbl="node1" presStyleIdx="2" presStyleCnt="3"/>
      <dgm:spPr/>
      <dgm:t>
        <a:bodyPr/>
        <a:lstStyle/>
        <a:p>
          <a:endParaRPr lang="en-US"/>
        </a:p>
      </dgm:t>
    </dgm:pt>
    <dgm:pt modelId="{4C4ECCCF-281D-4A37-A1A8-75312F89B648}" type="pres">
      <dgm:prSet presAssocID="{08144A12-5009-4FA6-9876-1554D5C051F6}" presName="gear3tx" presStyleLbl="node1" presStyleIdx="2" presStyleCnt="3">
        <dgm:presLayoutVars>
          <dgm:chMax val="1"/>
          <dgm:bulletEnabled val="1"/>
        </dgm:presLayoutVars>
      </dgm:prSet>
      <dgm:spPr/>
      <dgm:t>
        <a:bodyPr/>
        <a:lstStyle/>
        <a:p>
          <a:endParaRPr lang="en-US"/>
        </a:p>
      </dgm:t>
    </dgm:pt>
    <dgm:pt modelId="{AB0667E8-511C-4623-B7B6-5509417A0FB6}" type="pres">
      <dgm:prSet presAssocID="{08144A12-5009-4FA6-9876-1554D5C051F6}" presName="gear3srcNode" presStyleLbl="node1" presStyleIdx="2" presStyleCnt="3"/>
      <dgm:spPr/>
      <dgm:t>
        <a:bodyPr/>
        <a:lstStyle/>
        <a:p>
          <a:endParaRPr lang="en-US"/>
        </a:p>
      </dgm:t>
    </dgm:pt>
    <dgm:pt modelId="{F6D22A07-0157-4F79-BE3D-EE6783AA9BD2}" type="pres">
      <dgm:prSet presAssocID="{08144A12-5009-4FA6-9876-1554D5C051F6}" presName="gear3dstNode" presStyleLbl="node1" presStyleIdx="2" presStyleCnt="3"/>
      <dgm:spPr/>
      <dgm:t>
        <a:bodyPr/>
        <a:lstStyle/>
        <a:p>
          <a:endParaRPr lang="en-US"/>
        </a:p>
      </dgm:t>
    </dgm:pt>
    <dgm:pt modelId="{52D85FE1-85C0-4250-9295-7C6B0A11767D}" type="pres">
      <dgm:prSet presAssocID="{C1D9925D-C388-4B47-8502-852E8F644334}" presName="connector1" presStyleLbl="sibTrans2D1" presStyleIdx="0" presStyleCnt="3"/>
      <dgm:spPr/>
      <dgm:t>
        <a:bodyPr/>
        <a:lstStyle/>
        <a:p>
          <a:endParaRPr lang="en-US"/>
        </a:p>
      </dgm:t>
    </dgm:pt>
    <dgm:pt modelId="{DC0B266A-9182-493D-A018-41B4FA33F17E}" type="pres">
      <dgm:prSet presAssocID="{204B1F2A-AD3E-48D2-8B02-67B210A800E3}" presName="connector2" presStyleLbl="sibTrans2D1" presStyleIdx="1" presStyleCnt="3"/>
      <dgm:spPr/>
      <dgm:t>
        <a:bodyPr/>
        <a:lstStyle/>
        <a:p>
          <a:endParaRPr lang="en-US"/>
        </a:p>
      </dgm:t>
    </dgm:pt>
    <dgm:pt modelId="{342E5768-B892-464F-B3E8-8D4BC7F80AEF}" type="pres">
      <dgm:prSet presAssocID="{F8C2CD56-BD05-4E6A-9253-2549A2EE143F}" presName="connector3" presStyleLbl="sibTrans2D1" presStyleIdx="2" presStyleCnt="3"/>
      <dgm:spPr/>
      <dgm:t>
        <a:bodyPr/>
        <a:lstStyle/>
        <a:p>
          <a:endParaRPr lang="en-US"/>
        </a:p>
      </dgm:t>
    </dgm:pt>
  </dgm:ptLst>
  <dgm:cxnLst>
    <dgm:cxn modelId="{DB6E99E1-4E53-4A03-8D06-E6A863335294}" type="presOf" srcId="{76D52387-381B-4A25-BCA4-05418C915DAF}" destId="{79056E9D-396B-497B-8182-084D95BF635E}" srcOrd="2" destOrd="0" presId="urn:microsoft.com/office/officeart/2005/8/layout/gear1"/>
    <dgm:cxn modelId="{00AC445E-5BB5-466B-982B-B060609D3580}" type="presOf" srcId="{08144A12-5009-4FA6-9876-1554D5C051F6}" destId="{AB0667E8-511C-4623-B7B6-5509417A0FB6}" srcOrd="2" destOrd="0" presId="urn:microsoft.com/office/officeart/2005/8/layout/gear1"/>
    <dgm:cxn modelId="{FF39E123-8366-4953-8D55-35D7E190C4BB}" srcId="{31BF4DC6-0CE4-4741-ADD3-6B533CF5E376}" destId="{08144A12-5009-4FA6-9876-1554D5C051F6}" srcOrd="2" destOrd="0" parTransId="{5E9E20B8-E1DC-47D0-92C7-913287467CAB}" sibTransId="{F8C2CD56-BD05-4E6A-9253-2549A2EE143F}"/>
    <dgm:cxn modelId="{AB371FE9-1B4C-40D4-8CD2-7D5A1F1FF8A5}" type="presOf" srcId="{76D52387-381B-4A25-BCA4-05418C915DAF}" destId="{3B44A14C-C68F-4DDF-AF8F-D5F793A42E29}" srcOrd="0" destOrd="0" presId="urn:microsoft.com/office/officeart/2005/8/layout/gear1"/>
    <dgm:cxn modelId="{EBCA56B4-46BC-4571-926E-FCB91B6D76EE}" type="presOf" srcId="{204B1F2A-AD3E-48D2-8B02-67B210A800E3}" destId="{DC0B266A-9182-493D-A018-41B4FA33F17E}" srcOrd="0" destOrd="0" presId="urn:microsoft.com/office/officeart/2005/8/layout/gear1"/>
    <dgm:cxn modelId="{F4C1DD98-CC53-4359-8BC7-ABC7A016BF5B}" type="presOf" srcId="{B74493CB-C6A6-4421-A4BB-8FB17BC2C41E}" destId="{2B2CA188-C68C-42EE-A81A-5D56A8940333}" srcOrd="2" destOrd="0" presId="urn:microsoft.com/office/officeart/2005/8/layout/gear1"/>
    <dgm:cxn modelId="{B9C0F495-B5BF-4845-AA8A-677644DCE7CC}" type="presOf" srcId="{B74493CB-C6A6-4421-A4BB-8FB17BC2C41E}" destId="{30DD763D-5EDE-46AE-9FFE-44124765AD7C}" srcOrd="0" destOrd="0" presId="urn:microsoft.com/office/officeart/2005/8/layout/gear1"/>
    <dgm:cxn modelId="{C7699339-17E3-44B3-AAE2-B88B76B28D43}" srcId="{31BF4DC6-0CE4-4741-ADD3-6B533CF5E376}" destId="{B74493CB-C6A6-4421-A4BB-8FB17BC2C41E}" srcOrd="1" destOrd="0" parTransId="{ED9F1CDF-D5DD-420C-95E1-368C9FD92277}" sibTransId="{204B1F2A-AD3E-48D2-8B02-67B210A800E3}"/>
    <dgm:cxn modelId="{C0ABAB02-7F9B-428D-8709-E8CF4C34D548}" type="presOf" srcId="{08144A12-5009-4FA6-9876-1554D5C051F6}" destId="{98F9A7CB-3A2A-4873-ACFC-96CA5574FE03}" srcOrd="0" destOrd="0" presId="urn:microsoft.com/office/officeart/2005/8/layout/gear1"/>
    <dgm:cxn modelId="{272EF012-59EC-4F79-B739-3B7AD4E272A3}" type="presOf" srcId="{F8C2CD56-BD05-4E6A-9253-2549A2EE143F}" destId="{342E5768-B892-464F-B3E8-8D4BC7F80AEF}" srcOrd="0" destOrd="0" presId="urn:microsoft.com/office/officeart/2005/8/layout/gear1"/>
    <dgm:cxn modelId="{FB035039-7F4F-4E53-87B8-935618B4FBE3}" type="presOf" srcId="{31BF4DC6-0CE4-4741-ADD3-6B533CF5E376}" destId="{E70B4004-7634-4A28-AB84-2E834E79296E}" srcOrd="0" destOrd="0" presId="urn:microsoft.com/office/officeart/2005/8/layout/gear1"/>
    <dgm:cxn modelId="{1AE99B50-8F65-4A39-96A8-38A8B1EFE346}" type="presOf" srcId="{B74493CB-C6A6-4421-A4BB-8FB17BC2C41E}" destId="{7B6C36E6-F870-4B5C-8CE4-AB7F57D1BF64}" srcOrd="1" destOrd="0" presId="urn:microsoft.com/office/officeart/2005/8/layout/gear1"/>
    <dgm:cxn modelId="{E342C58F-01B6-44BB-B6D8-53BC418CE0C6}" type="presOf" srcId="{76D52387-381B-4A25-BCA4-05418C915DAF}" destId="{9271467E-B1F0-49AD-AE82-33E894C0BC82}" srcOrd="1" destOrd="0" presId="urn:microsoft.com/office/officeart/2005/8/layout/gear1"/>
    <dgm:cxn modelId="{08638822-DD9C-4587-B46A-16FC1BE4D0E6}" type="presOf" srcId="{C1D9925D-C388-4B47-8502-852E8F644334}" destId="{52D85FE1-85C0-4250-9295-7C6B0A11767D}" srcOrd="0" destOrd="0" presId="urn:microsoft.com/office/officeart/2005/8/layout/gear1"/>
    <dgm:cxn modelId="{BB041FDA-ABCA-404C-869E-3DB00CD46038}" srcId="{31BF4DC6-0CE4-4741-ADD3-6B533CF5E376}" destId="{76D52387-381B-4A25-BCA4-05418C915DAF}" srcOrd="0" destOrd="0" parTransId="{B1638430-476A-4827-B4A8-8F4025CC231A}" sibTransId="{C1D9925D-C388-4B47-8502-852E8F644334}"/>
    <dgm:cxn modelId="{EC1347D5-4B94-4939-B644-1412F2A81B6D}" type="presOf" srcId="{08144A12-5009-4FA6-9876-1554D5C051F6}" destId="{F6D22A07-0157-4F79-BE3D-EE6783AA9BD2}" srcOrd="3" destOrd="0" presId="urn:microsoft.com/office/officeart/2005/8/layout/gear1"/>
    <dgm:cxn modelId="{6A6DC48A-A1F9-4FDF-A01E-1A4C9401967F}" type="presOf" srcId="{08144A12-5009-4FA6-9876-1554D5C051F6}" destId="{4C4ECCCF-281D-4A37-A1A8-75312F89B648}" srcOrd="1" destOrd="0" presId="urn:microsoft.com/office/officeart/2005/8/layout/gear1"/>
    <dgm:cxn modelId="{1F995B7E-E687-49EB-8C3B-77692B1DDD7F}" type="presParOf" srcId="{E70B4004-7634-4A28-AB84-2E834E79296E}" destId="{3B44A14C-C68F-4DDF-AF8F-D5F793A42E29}" srcOrd="0" destOrd="0" presId="urn:microsoft.com/office/officeart/2005/8/layout/gear1"/>
    <dgm:cxn modelId="{18AD334D-DA95-43D7-835F-87DF6C7E510A}" type="presParOf" srcId="{E70B4004-7634-4A28-AB84-2E834E79296E}" destId="{9271467E-B1F0-49AD-AE82-33E894C0BC82}" srcOrd="1" destOrd="0" presId="urn:microsoft.com/office/officeart/2005/8/layout/gear1"/>
    <dgm:cxn modelId="{B9AFEC7F-82DE-4770-AE95-5EF865F9769C}" type="presParOf" srcId="{E70B4004-7634-4A28-AB84-2E834E79296E}" destId="{79056E9D-396B-497B-8182-084D95BF635E}" srcOrd="2" destOrd="0" presId="urn:microsoft.com/office/officeart/2005/8/layout/gear1"/>
    <dgm:cxn modelId="{F9B1EDA8-C85A-4693-9EF7-99CDDA4A004B}" type="presParOf" srcId="{E70B4004-7634-4A28-AB84-2E834E79296E}" destId="{30DD763D-5EDE-46AE-9FFE-44124765AD7C}" srcOrd="3" destOrd="0" presId="urn:microsoft.com/office/officeart/2005/8/layout/gear1"/>
    <dgm:cxn modelId="{3C5315A6-E91A-4860-BE96-4A09B5C7F32B}" type="presParOf" srcId="{E70B4004-7634-4A28-AB84-2E834E79296E}" destId="{7B6C36E6-F870-4B5C-8CE4-AB7F57D1BF64}" srcOrd="4" destOrd="0" presId="urn:microsoft.com/office/officeart/2005/8/layout/gear1"/>
    <dgm:cxn modelId="{70AF2BD2-3BD5-466B-86AF-CC0B0085ACB5}" type="presParOf" srcId="{E70B4004-7634-4A28-AB84-2E834E79296E}" destId="{2B2CA188-C68C-42EE-A81A-5D56A8940333}" srcOrd="5" destOrd="0" presId="urn:microsoft.com/office/officeart/2005/8/layout/gear1"/>
    <dgm:cxn modelId="{E3601757-7113-4005-8B25-06991748E9AC}" type="presParOf" srcId="{E70B4004-7634-4A28-AB84-2E834E79296E}" destId="{98F9A7CB-3A2A-4873-ACFC-96CA5574FE03}" srcOrd="6" destOrd="0" presId="urn:microsoft.com/office/officeart/2005/8/layout/gear1"/>
    <dgm:cxn modelId="{6AF99C3E-DC8D-43FA-979D-FA0E8A07AE8B}" type="presParOf" srcId="{E70B4004-7634-4A28-AB84-2E834E79296E}" destId="{4C4ECCCF-281D-4A37-A1A8-75312F89B648}" srcOrd="7" destOrd="0" presId="urn:microsoft.com/office/officeart/2005/8/layout/gear1"/>
    <dgm:cxn modelId="{6B178B33-62E8-44F9-BABD-C8A1A0711B52}" type="presParOf" srcId="{E70B4004-7634-4A28-AB84-2E834E79296E}" destId="{AB0667E8-511C-4623-B7B6-5509417A0FB6}" srcOrd="8" destOrd="0" presId="urn:microsoft.com/office/officeart/2005/8/layout/gear1"/>
    <dgm:cxn modelId="{029E4F66-7CC0-41E4-ADD4-B5864413FF52}" type="presParOf" srcId="{E70B4004-7634-4A28-AB84-2E834E79296E}" destId="{F6D22A07-0157-4F79-BE3D-EE6783AA9BD2}" srcOrd="9" destOrd="0" presId="urn:microsoft.com/office/officeart/2005/8/layout/gear1"/>
    <dgm:cxn modelId="{71DE8229-13EA-4003-B06C-74E8205E39A7}" type="presParOf" srcId="{E70B4004-7634-4A28-AB84-2E834E79296E}" destId="{52D85FE1-85C0-4250-9295-7C6B0A11767D}" srcOrd="10" destOrd="0" presId="urn:microsoft.com/office/officeart/2005/8/layout/gear1"/>
    <dgm:cxn modelId="{EB2E0E3A-48B6-4157-9082-22E07C7B4A9B}" type="presParOf" srcId="{E70B4004-7634-4A28-AB84-2E834E79296E}" destId="{DC0B266A-9182-493D-A018-41B4FA33F17E}" srcOrd="11" destOrd="0" presId="urn:microsoft.com/office/officeart/2005/8/layout/gear1"/>
    <dgm:cxn modelId="{B081A9DE-5202-4E62-A961-A4A2A98285A8}" type="presParOf" srcId="{E70B4004-7634-4A28-AB84-2E834E79296E}" destId="{342E5768-B892-464F-B3E8-8D4BC7F80AEF}" srcOrd="12" destOrd="0" presId="urn:microsoft.com/office/officeart/2005/8/layout/gear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519A8FD-4EBE-4E75-BD1E-A9C09464C156}"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D0AE089E-D806-4560-85BB-5FFE0FE25306}">
      <dgm:prSet phldrT="[Text]" custT="1"/>
      <dgm:spPr/>
      <dgm:t>
        <a:bodyPr/>
        <a:lstStyle/>
        <a:p>
          <a:r>
            <a:rPr lang="en-US" sz="2800" b="1" dirty="0" smtClean="0">
              <a:solidFill>
                <a:schemeClr val="bg1"/>
              </a:solidFill>
              <a:latin typeface="Calibri" panose="020F0502020204030204" pitchFamily="34" charset="0"/>
            </a:rPr>
            <a:t>Members and Observers</a:t>
          </a:r>
          <a:endParaRPr lang="en-US" sz="2800" dirty="0">
            <a:solidFill>
              <a:schemeClr val="bg1"/>
            </a:solidFill>
            <a:latin typeface="Calibri" panose="020F0502020204030204" pitchFamily="34" charset="0"/>
          </a:endParaRPr>
        </a:p>
      </dgm:t>
    </dgm:pt>
    <dgm:pt modelId="{94DA722D-51B2-40F7-899E-1319513ECC06}" type="parTrans" cxnId="{C9FAB52A-8109-4F65-A142-54572D284134}">
      <dgm:prSet/>
      <dgm:spPr/>
      <dgm:t>
        <a:bodyPr/>
        <a:lstStyle/>
        <a:p>
          <a:endParaRPr lang="en-US"/>
        </a:p>
      </dgm:t>
    </dgm:pt>
    <dgm:pt modelId="{AEBBE7E3-8E6E-4C7F-BCFD-3AEAD9713AEE}" type="sibTrans" cxnId="{C9FAB52A-8109-4F65-A142-54572D284134}">
      <dgm:prSet/>
      <dgm:spPr/>
      <dgm:t>
        <a:bodyPr/>
        <a:lstStyle/>
        <a:p>
          <a:endParaRPr lang="en-US"/>
        </a:p>
      </dgm:t>
    </dgm:pt>
    <dgm:pt modelId="{939F49C4-769A-47D8-905D-5D7C7ACDF12F}">
      <dgm:prSet phldrT="[Text]" custT="1"/>
      <dgm:spPr>
        <a:solidFill>
          <a:schemeClr val="accent1">
            <a:lumMod val="20000"/>
            <a:lumOff val="80000"/>
          </a:schemeClr>
        </a:solidFill>
      </dgm:spPr>
      <dgm:t>
        <a:bodyPr/>
        <a:lstStyle/>
        <a:p>
          <a:r>
            <a:rPr lang="en-US" sz="2000" b="1" dirty="0" smtClean="0">
              <a:solidFill>
                <a:prstClr val="black"/>
              </a:solidFill>
              <a:latin typeface="Calibri" panose="020F0502020204030204" pitchFamily="34" charset="0"/>
              <a:ea typeface="ＭＳ Ｐゴシック" pitchFamily="34" charset="-128"/>
            </a:rPr>
            <a:t>“Human Histone Deacetylases Are Flexible Enzymes”- </a:t>
          </a:r>
          <a:r>
            <a:rPr lang="en-US" sz="2000" b="1" dirty="0" smtClean="0">
              <a:solidFill>
                <a:srgbClr val="0070C0"/>
              </a:solidFill>
              <a:latin typeface="Calibri" panose="020F0502020204030204" pitchFamily="34" charset="0"/>
              <a:ea typeface="ＭＳ Ｐゴシック" pitchFamily="34" charset="-128"/>
            </a:rPr>
            <a:t>Collaborators: </a:t>
          </a:r>
          <a:br>
            <a:rPr lang="en-US" sz="2000" b="1" dirty="0" smtClean="0">
              <a:solidFill>
                <a:srgbClr val="0070C0"/>
              </a:solidFill>
              <a:latin typeface="Calibri" panose="020F0502020204030204" pitchFamily="34" charset="0"/>
              <a:ea typeface="ＭＳ Ｐゴシック" pitchFamily="34" charset="-128"/>
            </a:rPr>
          </a:br>
          <a:r>
            <a:rPr lang="en-US" sz="2000" b="1" i="1" dirty="0" smtClean="0">
              <a:solidFill>
                <a:srgbClr val="FF0000"/>
              </a:solidFill>
              <a:latin typeface="Calibri" panose="020F0502020204030204" pitchFamily="34" charset="0"/>
              <a:ea typeface="ＭＳ Ｐゴシック" pitchFamily="34" charset="-128"/>
            </a:rPr>
            <a:t>Egypt, Israel, UK and USA </a:t>
          </a:r>
          <a:endParaRPr lang="en-US" sz="2000" dirty="0">
            <a:latin typeface="Calibri" panose="020F0502020204030204" pitchFamily="34" charset="0"/>
          </a:endParaRPr>
        </a:p>
      </dgm:t>
    </dgm:pt>
    <dgm:pt modelId="{FF5744E7-F563-4667-BC25-BC19F61504EC}" type="parTrans" cxnId="{16A94CB7-8A8B-445F-A021-5999A2F348A5}">
      <dgm:prSet/>
      <dgm:spPr/>
      <dgm:t>
        <a:bodyPr/>
        <a:lstStyle/>
        <a:p>
          <a:endParaRPr lang="en-US"/>
        </a:p>
      </dgm:t>
    </dgm:pt>
    <dgm:pt modelId="{CC6DEA6B-6E98-4DE2-8819-30D3FE3B59F2}" type="sibTrans" cxnId="{16A94CB7-8A8B-445F-A021-5999A2F348A5}">
      <dgm:prSet/>
      <dgm:spPr/>
      <dgm:t>
        <a:bodyPr/>
        <a:lstStyle/>
        <a:p>
          <a:endParaRPr lang="en-US"/>
        </a:p>
      </dgm:t>
    </dgm:pt>
    <dgm:pt modelId="{D80E7BA9-33A5-4FB8-82B1-FB5665525335}">
      <dgm:prSet phldrT="[Text]" custT="1"/>
      <dgm:spPr>
        <a:solidFill>
          <a:schemeClr val="accent6">
            <a:lumMod val="20000"/>
            <a:lumOff val="80000"/>
          </a:schemeClr>
        </a:solidFill>
      </dgm:spPr>
      <dgm:t>
        <a:bodyPr/>
        <a:lstStyle/>
        <a:p>
          <a:r>
            <a:rPr lang="en-US" sz="2000" b="1" dirty="0" smtClean="0">
              <a:solidFill>
                <a:prstClr val="black"/>
              </a:solidFill>
              <a:latin typeface="Calibri" panose="020F0502020204030204" pitchFamily="34" charset="0"/>
              <a:ea typeface="ＭＳ Ｐゴシック" pitchFamily="34" charset="-128"/>
            </a:rPr>
            <a:t>“Photodynamic Therapy of Human Melanoma Cells”- </a:t>
          </a:r>
          <a:r>
            <a:rPr lang="en-US" sz="2000" b="1" dirty="0" smtClean="0">
              <a:solidFill>
                <a:srgbClr val="0070C0"/>
              </a:solidFill>
              <a:latin typeface="Calibri" panose="020F0502020204030204" pitchFamily="34" charset="0"/>
              <a:ea typeface="ＭＳ Ｐゴシック" pitchFamily="34" charset="-128"/>
            </a:rPr>
            <a:t>Collaborators:</a:t>
          </a:r>
          <a:r>
            <a:rPr lang="en-US" sz="2000" dirty="0" smtClean="0">
              <a:solidFill>
                <a:srgbClr val="0070C0"/>
              </a:solidFill>
              <a:latin typeface="Calibri" panose="020F0502020204030204" pitchFamily="34" charset="0"/>
              <a:ea typeface="ＭＳ Ｐゴシック" pitchFamily="34" charset="-128"/>
            </a:rPr>
            <a:t> </a:t>
          </a:r>
          <a:br>
            <a:rPr lang="en-US" sz="2000" dirty="0" smtClean="0">
              <a:solidFill>
                <a:srgbClr val="0070C0"/>
              </a:solidFill>
              <a:latin typeface="Calibri" panose="020F0502020204030204" pitchFamily="34" charset="0"/>
              <a:ea typeface="ＭＳ Ｐゴシック" pitchFamily="34" charset="-128"/>
            </a:rPr>
          </a:br>
          <a:r>
            <a:rPr lang="en-US" sz="2000" b="1" i="1" dirty="0" smtClean="0">
              <a:solidFill>
                <a:srgbClr val="FF0000"/>
              </a:solidFill>
              <a:latin typeface="Calibri" panose="020F0502020204030204" pitchFamily="34" charset="0"/>
              <a:ea typeface="ＭＳ Ｐゴシック" pitchFamily="34" charset="-128"/>
            </a:rPr>
            <a:t>Egypt and USA</a:t>
          </a:r>
          <a:endParaRPr lang="en-US" sz="2000" dirty="0">
            <a:latin typeface="Calibri" panose="020F0502020204030204" pitchFamily="34" charset="0"/>
          </a:endParaRPr>
        </a:p>
      </dgm:t>
    </dgm:pt>
    <dgm:pt modelId="{9D2A649E-69A8-439D-B49A-0B0425665DA9}" type="parTrans" cxnId="{4D3193CB-A135-4020-8578-72D1D1947D58}">
      <dgm:prSet/>
      <dgm:spPr/>
      <dgm:t>
        <a:bodyPr/>
        <a:lstStyle/>
        <a:p>
          <a:endParaRPr lang="en-US"/>
        </a:p>
      </dgm:t>
    </dgm:pt>
    <dgm:pt modelId="{1FED1218-4962-4BCE-8966-4B3AEF5D76AD}" type="sibTrans" cxnId="{4D3193CB-A135-4020-8578-72D1D1947D58}">
      <dgm:prSet/>
      <dgm:spPr/>
      <dgm:t>
        <a:bodyPr/>
        <a:lstStyle/>
        <a:p>
          <a:endParaRPr lang="en-US"/>
        </a:p>
      </dgm:t>
    </dgm:pt>
    <dgm:pt modelId="{B38DB85E-6C5F-479A-B802-BAC191339295}">
      <dgm:prSet phldrT="[Text]" custT="1"/>
      <dgm:spPr>
        <a:solidFill>
          <a:schemeClr val="bg2"/>
        </a:solidFill>
      </dgm:spPr>
      <dgm:t>
        <a:bodyPr/>
        <a:lstStyle/>
        <a:p>
          <a:r>
            <a:rPr lang="en-US" altLang="ja-JP" sz="2000" b="1" dirty="0" smtClean="0">
              <a:solidFill>
                <a:prstClr val="black"/>
              </a:solidFill>
              <a:latin typeface="Calibri" panose="020F0502020204030204" pitchFamily="34" charset="0"/>
              <a:ea typeface="ＭＳ Ｐゴシック" pitchFamily="34" charset="-128"/>
            </a:rPr>
            <a:t>“Assessment of Resource Partitioning in Algae”- </a:t>
          </a:r>
          <a:r>
            <a:rPr lang="en-US" sz="2000" b="1" dirty="0" smtClean="0">
              <a:solidFill>
                <a:srgbClr val="0070C0"/>
              </a:solidFill>
              <a:latin typeface="Calibri" panose="020F0502020204030204" pitchFamily="34" charset="0"/>
              <a:ea typeface="ＭＳ Ｐゴシック" pitchFamily="34" charset="-128"/>
            </a:rPr>
            <a:t>Collaborators: </a:t>
          </a:r>
          <a:br>
            <a:rPr lang="en-US" sz="2000" b="1" dirty="0" smtClean="0">
              <a:solidFill>
                <a:srgbClr val="0070C0"/>
              </a:solidFill>
              <a:latin typeface="Calibri" panose="020F0502020204030204" pitchFamily="34" charset="0"/>
              <a:ea typeface="ＭＳ Ｐゴシック" pitchFamily="34" charset="-128"/>
            </a:rPr>
          </a:br>
          <a:r>
            <a:rPr lang="it-IT" altLang="ja-JP" sz="2000" b="1" i="1" dirty="0" smtClean="0">
              <a:solidFill>
                <a:srgbClr val="FF0000"/>
              </a:solidFill>
              <a:latin typeface="Calibri" panose="020F0502020204030204" pitchFamily="34" charset="0"/>
            </a:rPr>
            <a:t>J</a:t>
          </a:r>
          <a:r>
            <a:rPr lang="it-IT" altLang="ja-JP" sz="2000" b="1" i="1" dirty="0" smtClean="0">
              <a:solidFill>
                <a:srgbClr val="FF0000"/>
              </a:solidFill>
              <a:latin typeface="Calibri" panose="020F0502020204030204" pitchFamily="34" charset="0"/>
              <a:ea typeface="ＭＳ Ｐゴシック" pitchFamily="34" charset="-128"/>
            </a:rPr>
            <a:t>ordan, USA, Italy. </a:t>
          </a:r>
          <a:endParaRPr lang="en-US" sz="2000" dirty="0">
            <a:latin typeface="Calibri" panose="020F0502020204030204" pitchFamily="34" charset="0"/>
          </a:endParaRPr>
        </a:p>
      </dgm:t>
    </dgm:pt>
    <dgm:pt modelId="{C8569314-B3C5-4E49-A240-ED77DBF3D585}" type="parTrans" cxnId="{F959106D-5240-474E-B8E1-BEAF7B460BA3}">
      <dgm:prSet/>
      <dgm:spPr/>
      <dgm:t>
        <a:bodyPr/>
        <a:lstStyle/>
        <a:p>
          <a:endParaRPr lang="en-US"/>
        </a:p>
      </dgm:t>
    </dgm:pt>
    <dgm:pt modelId="{9FA54311-5963-45EC-9BF7-F16C5BF1BDC5}" type="sibTrans" cxnId="{F959106D-5240-474E-B8E1-BEAF7B460BA3}">
      <dgm:prSet/>
      <dgm:spPr/>
      <dgm:t>
        <a:bodyPr/>
        <a:lstStyle/>
        <a:p>
          <a:endParaRPr lang="en-US"/>
        </a:p>
      </dgm:t>
    </dgm:pt>
    <dgm:pt modelId="{E8051A80-F360-4FAE-B509-6E35CB7A5FB8}" type="pres">
      <dgm:prSet presAssocID="{F519A8FD-4EBE-4E75-BD1E-A9C09464C156}" presName="Name0" presStyleCnt="0">
        <dgm:presLayoutVars>
          <dgm:chPref val="1"/>
          <dgm:dir/>
          <dgm:animOne val="branch"/>
          <dgm:animLvl val="lvl"/>
          <dgm:resizeHandles val="exact"/>
        </dgm:presLayoutVars>
      </dgm:prSet>
      <dgm:spPr/>
      <dgm:t>
        <a:bodyPr/>
        <a:lstStyle/>
        <a:p>
          <a:endParaRPr lang="en-US"/>
        </a:p>
      </dgm:t>
    </dgm:pt>
    <dgm:pt modelId="{FA5E0145-A9CA-477B-BFF1-40806CC73CE3}" type="pres">
      <dgm:prSet presAssocID="{D0AE089E-D806-4560-85BB-5FFE0FE25306}" presName="root1" presStyleCnt="0"/>
      <dgm:spPr/>
    </dgm:pt>
    <dgm:pt modelId="{ED3B902D-B9B2-4354-B1CF-798A473B959B}" type="pres">
      <dgm:prSet presAssocID="{D0AE089E-D806-4560-85BB-5FFE0FE25306}" presName="LevelOneTextNode" presStyleLbl="node0" presStyleIdx="0" presStyleCnt="1">
        <dgm:presLayoutVars>
          <dgm:chPref val="3"/>
        </dgm:presLayoutVars>
      </dgm:prSet>
      <dgm:spPr/>
      <dgm:t>
        <a:bodyPr/>
        <a:lstStyle/>
        <a:p>
          <a:endParaRPr lang="en-US"/>
        </a:p>
      </dgm:t>
    </dgm:pt>
    <dgm:pt modelId="{5241773E-5481-4D4E-84CA-5AE1BDF7B86E}" type="pres">
      <dgm:prSet presAssocID="{D0AE089E-D806-4560-85BB-5FFE0FE25306}" presName="level2hierChild" presStyleCnt="0"/>
      <dgm:spPr/>
    </dgm:pt>
    <dgm:pt modelId="{17F63524-15C2-4225-9C83-43F83746D5F4}" type="pres">
      <dgm:prSet presAssocID="{FF5744E7-F563-4667-BC25-BC19F61504EC}" presName="conn2-1" presStyleLbl="parChTrans1D2" presStyleIdx="0" presStyleCnt="3"/>
      <dgm:spPr/>
      <dgm:t>
        <a:bodyPr/>
        <a:lstStyle/>
        <a:p>
          <a:endParaRPr lang="en-US"/>
        </a:p>
      </dgm:t>
    </dgm:pt>
    <dgm:pt modelId="{92926276-1064-4237-8B0E-1EEB99F3ED86}" type="pres">
      <dgm:prSet presAssocID="{FF5744E7-F563-4667-BC25-BC19F61504EC}" presName="connTx" presStyleLbl="parChTrans1D2" presStyleIdx="0" presStyleCnt="3"/>
      <dgm:spPr/>
      <dgm:t>
        <a:bodyPr/>
        <a:lstStyle/>
        <a:p>
          <a:endParaRPr lang="en-US"/>
        </a:p>
      </dgm:t>
    </dgm:pt>
    <dgm:pt modelId="{62EB1C7D-F905-472C-957C-CDDAD59DC6A8}" type="pres">
      <dgm:prSet presAssocID="{939F49C4-769A-47D8-905D-5D7C7ACDF12F}" presName="root2" presStyleCnt="0"/>
      <dgm:spPr/>
    </dgm:pt>
    <dgm:pt modelId="{0FCA5BFD-6C0B-410A-87EA-0465C714C3FE}" type="pres">
      <dgm:prSet presAssocID="{939F49C4-769A-47D8-905D-5D7C7ACDF12F}" presName="LevelTwoTextNode" presStyleLbl="node2" presStyleIdx="0" presStyleCnt="3" custScaleX="127514" custScaleY="170286">
        <dgm:presLayoutVars>
          <dgm:chPref val="3"/>
        </dgm:presLayoutVars>
      </dgm:prSet>
      <dgm:spPr/>
      <dgm:t>
        <a:bodyPr/>
        <a:lstStyle/>
        <a:p>
          <a:endParaRPr lang="en-US"/>
        </a:p>
      </dgm:t>
    </dgm:pt>
    <dgm:pt modelId="{740E724E-D0DB-4515-A437-91E505284AF4}" type="pres">
      <dgm:prSet presAssocID="{939F49C4-769A-47D8-905D-5D7C7ACDF12F}" presName="level3hierChild" presStyleCnt="0"/>
      <dgm:spPr/>
    </dgm:pt>
    <dgm:pt modelId="{6CE28B1B-67BA-4EE9-9CC0-E07B6BB47DFA}" type="pres">
      <dgm:prSet presAssocID="{9D2A649E-69A8-439D-B49A-0B0425665DA9}" presName="conn2-1" presStyleLbl="parChTrans1D2" presStyleIdx="1" presStyleCnt="3"/>
      <dgm:spPr/>
      <dgm:t>
        <a:bodyPr/>
        <a:lstStyle/>
        <a:p>
          <a:endParaRPr lang="en-US"/>
        </a:p>
      </dgm:t>
    </dgm:pt>
    <dgm:pt modelId="{2C4D6ABA-24E3-4CA0-AD67-90707E3EC620}" type="pres">
      <dgm:prSet presAssocID="{9D2A649E-69A8-439D-B49A-0B0425665DA9}" presName="connTx" presStyleLbl="parChTrans1D2" presStyleIdx="1" presStyleCnt="3"/>
      <dgm:spPr/>
      <dgm:t>
        <a:bodyPr/>
        <a:lstStyle/>
        <a:p>
          <a:endParaRPr lang="en-US"/>
        </a:p>
      </dgm:t>
    </dgm:pt>
    <dgm:pt modelId="{144C3D8F-07A2-4A3B-A040-3F8204DBF149}" type="pres">
      <dgm:prSet presAssocID="{D80E7BA9-33A5-4FB8-82B1-FB5665525335}" presName="root2" presStyleCnt="0"/>
      <dgm:spPr/>
    </dgm:pt>
    <dgm:pt modelId="{766BA533-2D1B-40B7-8339-72C0DCE2EBC2}" type="pres">
      <dgm:prSet presAssocID="{D80E7BA9-33A5-4FB8-82B1-FB5665525335}" presName="LevelTwoTextNode" presStyleLbl="node2" presStyleIdx="1" presStyleCnt="3" custScaleX="128746" custScaleY="143024" custLinFactNeighborX="-574">
        <dgm:presLayoutVars>
          <dgm:chPref val="3"/>
        </dgm:presLayoutVars>
      </dgm:prSet>
      <dgm:spPr/>
      <dgm:t>
        <a:bodyPr/>
        <a:lstStyle/>
        <a:p>
          <a:endParaRPr lang="en-US"/>
        </a:p>
      </dgm:t>
    </dgm:pt>
    <dgm:pt modelId="{FB9B481D-E59B-4C8A-970E-DBF3D715D060}" type="pres">
      <dgm:prSet presAssocID="{D80E7BA9-33A5-4FB8-82B1-FB5665525335}" presName="level3hierChild" presStyleCnt="0"/>
      <dgm:spPr/>
    </dgm:pt>
    <dgm:pt modelId="{E2C70947-7A4C-4794-AC93-DE168ADFD0D1}" type="pres">
      <dgm:prSet presAssocID="{C8569314-B3C5-4E49-A240-ED77DBF3D585}" presName="conn2-1" presStyleLbl="parChTrans1D2" presStyleIdx="2" presStyleCnt="3"/>
      <dgm:spPr/>
      <dgm:t>
        <a:bodyPr/>
        <a:lstStyle/>
        <a:p>
          <a:endParaRPr lang="en-US"/>
        </a:p>
      </dgm:t>
    </dgm:pt>
    <dgm:pt modelId="{7810D18E-DC33-43AE-A464-2E5F71E65878}" type="pres">
      <dgm:prSet presAssocID="{C8569314-B3C5-4E49-A240-ED77DBF3D585}" presName="connTx" presStyleLbl="parChTrans1D2" presStyleIdx="2" presStyleCnt="3"/>
      <dgm:spPr/>
      <dgm:t>
        <a:bodyPr/>
        <a:lstStyle/>
        <a:p>
          <a:endParaRPr lang="en-US"/>
        </a:p>
      </dgm:t>
    </dgm:pt>
    <dgm:pt modelId="{76261FA5-4B95-4C91-A1A0-64F485447B9D}" type="pres">
      <dgm:prSet presAssocID="{B38DB85E-6C5F-479A-B802-BAC191339295}" presName="root2" presStyleCnt="0"/>
      <dgm:spPr/>
    </dgm:pt>
    <dgm:pt modelId="{58C97785-0FED-4020-A9A8-D9BC9FCE2A2B}" type="pres">
      <dgm:prSet presAssocID="{B38DB85E-6C5F-479A-B802-BAC191339295}" presName="LevelTwoTextNode" presStyleLbl="node2" presStyleIdx="2" presStyleCnt="3" custScaleX="122921" custScaleY="149783" custLinFactNeighborX="2870">
        <dgm:presLayoutVars>
          <dgm:chPref val="3"/>
        </dgm:presLayoutVars>
      </dgm:prSet>
      <dgm:spPr/>
      <dgm:t>
        <a:bodyPr/>
        <a:lstStyle/>
        <a:p>
          <a:endParaRPr lang="en-US"/>
        </a:p>
      </dgm:t>
    </dgm:pt>
    <dgm:pt modelId="{B4251D4F-7EB7-42B6-93D6-3960052F47F8}" type="pres">
      <dgm:prSet presAssocID="{B38DB85E-6C5F-479A-B802-BAC191339295}" presName="level3hierChild" presStyleCnt="0"/>
      <dgm:spPr/>
    </dgm:pt>
  </dgm:ptLst>
  <dgm:cxnLst>
    <dgm:cxn modelId="{4D3193CB-A135-4020-8578-72D1D1947D58}" srcId="{D0AE089E-D806-4560-85BB-5FFE0FE25306}" destId="{D80E7BA9-33A5-4FB8-82B1-FB5665525335}" srcOrd="1" destOrd="0" parTransId="{9D2A649E-69A8-439D-B49A-0B0425665DA9}" sibTransId="{1FED1218-4962-4BCE-8966-4B3AEF5D76AD}"/>
    <dgm:cxn modelId="{56943BB2-ACC7-45BA-93BA-5A1396F7B281}" type="presOf" srcId="{C8569314-B3C5-4E49-A240-ED77DBF3D585}" destId="{7810D18E-DC33-43AE-A464-2E5F71E65878}" srcOrd="1" destOrd="0" presId="urn:microsoft.com/office/officeart/2008/layout/HorizontalMultiLevelHierarchy"/>
    <dgm:cxn modelId="{F97F7ABD-06D8-451F-BBC8-60B67C651F92}" type="presOf" srcId="{D0AE089E-D806-4560-85BB-5FFE0FE25306}" destId="{ED3B902D-B9B2-4354-B1CF-798A473B959B}" srcOrd="0" destOrd="0" presId="urn:microsoft.com/office/officeart/2008/layout/HorizontalMultiLevelHierarchy"/>
    <dgm:cxn modelId="{BDFD9144-1E21-4B20-8C1B-BA45E65F28DA}" type="presOf" srcId="{B38DB85E-6C5F-479A-B802-BAC191339295}" destId="{58C97785-0FED-4020-A9A8-D9BC9FCE2A2B}" srcOrd="0" destOrd="0" presId="urn:microsoft.com/office/officeart/2008/layout/HorizontalMultiLevelHierarchy"/>
    <dgm:cxn modelId="{ACF8922C-F630-4B00-B98B-13AB31FEAE34}" type="presOf" srcId="{939F49C4-769A-47D8-905D-5D7C7ACDF12F}" destId="{0FCA5BFD-6C0B-410A-87EA-0465C714C3FE}" srcOrd="0" destOrd="0" presId="urn:microsoft.com/office/officeart/2008/layout/HorizontalMultiLevelHierarchy"/>
    <dgm:cxn modelId="{16A94CB7-8A8B-445F-A021-5999A2F348A5}" srcId="{D0AE089E-D806-4560-85BB-5FFE0FE25306}" destId="{939F49C4-769A-47D8-905D-5D7C7ACDF12F}" srcOrd="0" destOrd="0" parTransId="{FF5744E7-F563-4667-BC25-BC19F61504EC}" sibTransId="{CC6DEA6B-6E98-4DE2-8819-30D3FE3B59F2}"/>
    <dgm:cxn modelId="{C9FAB52A-8109-4F65-A142-54572D284134}" srcId="{F519A8FD-4EBE-4E75-BD1E-A9C09464C156}" destId="{D0AE089E-D806-4560-85BB-5FFE0FE25306}" srcOrd="0" destOrd="0" parTransId="{94DA722D-51B2-40F7-899E-1319513ECC06}" sibTransId="{AEBBE7E3-8E6E-4C7F-BCFD-3AEAD9713AEE}"/>
    <dgm:cxn modelId="{40660054-C1CC-4363-8EDC-0A61979F9A2D}" type="presOf" srcId="{C8569314-B3C5-4E49-A240-ED77DBF3D585}" destId="{E2C70947-7A4C-4794-AC93-DE168ADFD0D1}" srcOrd="0" destOrd="0" presId="urn:microsoft.com/office/officeart/2008/layout/HorizontalMultiLevelHierarchy"/>
    <dgm:cxn modelId="{108165B8-2C8C-48E5-B2AB-72165FE27BB4}" type="presOf" srcId="{F519A8FD-4EBE-4E75-BD1E-A9C09464C156}" destId="{E8051A80-F360-4FAE-B509-6E35CB7A5FB8}" srcOrd="0" destOrd="0" presId="urn:microsoft.com/office/officeart/2008/layout/HorizontalMultiLevelHierarchy"/>
    <dgm:cxn modelId="{F959106D-5240-474E-B8E1-BEAF7B460BA3}" srcId="{D0AE089E-D806-4560-85BB-5FFE0FE25306}" destId="{B38DB85E-6C5F-479A-B802-BAC191339295}" srcOrd="2" destOrd="0" parTransId="{C8569314-B3C5-4E49-A240-ED77DBF3D585}" sibTransId="{9FA54311-5963-45EC-9BF7-F16C5BF1BDC5}"/>
    <dgm:cxn modelId="{8E370894-414D-425E-B106-9D72E003C215}" type="presOf" srcId="{FF5744E7-F563-4667-BC25-BC19F61504EC}" destId="{92926276-1064-4237-8B0E-1EEB99F3ED86}" srcOrd="1" destOrd="0" presId="urn:microsoft.com/office/officeart/2008/layout/HorizontalMultiLevelHierarchy"/>
    <dgm:cxn modelId="{1B6033E4-0D06-4B61-AA95-1D3E93F15CC6}" type="presOf" srcId="{FF5744E7-F563-4667-BC25-BC19F61504EC}" destId="{17F63524-15C2-4225-9C83-43F83746D5F4}" srcOrd="0" destOrd="0" presId="urn:microsoft.com/office/officeart/2008/layout/HorizontalMultiLevelHierarchy"/>
    <dgm:cxn modelId="{DB21FE8F-DA64-4341-96F5-0320F130B012}" type="presOf" srcId="{9D2A649E-69A8-439D-B49A-0B0425665DA9}" destId="{2C4D6ABA-24E3-4CA0-AD67-90707E3EC620}" srcOrd="1" destOrd="0" presId="urn:microsoft.com/office/officeart/2008/layout/HorizontalMultiLevelHierarchy"/>
    <dgm:cxn modelId="{83351869-EDA6-4C73-BC95-FDF15DF6AC5D}" type="presOf" srcId="{9D2A649E-69A8-439D-B49A-0B0425665DA9}" destId="{6CE28B1B-67BA-4EE9-9CC0-E07B6BB47DFA}" srcOrd="0" destOrd="0" presId="urn:microsoft.com/office/officeart/2008/layout/HorizontalMultiLevelHierarchy"/>
    <dgm:cxn modelId="{2FED2F77-C575-4162-BC57-4F1D2A1EAB98}" type="presOf" srcId="{D80E7BA9-33A5-4FB8-82B1-FB5665525335}" destId="{766BA533-2D1B-40B7-8339-72C0DCE2EBC2}" srcOrd="0" destOrd="0" presId="urn:microsoft.com/office/officeart/2008/layout/HorizontalMultiLevelHierarchy"/>
    <dgm:cxn modelId="{312D0DB1-EA31-4C40-9182-AF0816C96AF0}" type="presParOf" srcId="{E8051A80-F360-4FAE-B509-6E35CB7A5FB8}" destId="{FA5E0145-A9CA-477B-BFF1-40806CC73CE3}" srcOrd="0" destOrd="0" presId="urn:microsoft.com/office/officeart/2008/layout/HorizontalMultiLevelHierarchy"/>
    <dgm:cxn modelId="{E3815C18-3F3E-473F-9991-300E20DE2C3C}" type="presParOf" srcId="{FA5E0145-A9CA-477B-BFF1-40806CC73CE3}" destId="{ED3B902D-B9B2-4354-B1CF-798A473B959B}" srcOrd="0" destOrd="0" presId="urn:microsoft.com/office/officeart/2008/layout/HorizontalMultiLevelHierarchy"/>
    <dgm:cxn modelId="{6180C444-D5A2-45FE-A387-D890A6382BD1}" type="presParOf" srcId="{FA5E0145-A9CA-477B-BFF1-40806CC73CE3}" destId="{5241773E-5481-4D4E-84CA-5AE1BDF7B86E}" srcOrd="1" destOrd="0" presId="urn:microsoft.com/office/officeart/2008/layout/HorizontalMultiLevelHierarchy"/>
    <dgm:cxn modelId="{6A04DC17-B157-49E6-A2CE-6C3972B6A7C0}" type="presParOf" srcId="{5241773E-5481-4D4E-84CA-5AE1BDF7B86E}" destId="{17F63524-15C2-4225-9C83-43F83746D5F4}" srcOrd="0" destOrd="0" presId="urn:microsoft.com/office/officeart/2008/layout/HorizontalMultiLevelHierarchy"/>
    <dgm:cxn modelId="{0E4B5AAD-F76A-488E-8BFF-B813B71A1F90}" type="presParOf" srcId="{17F63524-15C2-4225-9C83-43F83746D5F4}" destId="{92926276-1064-4237-8B0E-1EEB99F3ED86}" srcOrd="0" destOrd="0" presId="urn:microsoft.com/office/officeart/2008/layout/HorizontalMultiLevelHierarchy"/>
    <dgm:cxn modelId="{BE271407-B669-4475-8B2C-C1178EDC6686}" type="presParOf" srcId="{5241773E-5481-4D4E-84CA-5AE1BDF7B86E}" destId="{62EB1C7D-F905-472C-957C-CDDAD59DC6A8}" srcOrd="1" destOrd="0" presId="urn:microsoft.com/office/officeart/2008/layout/HorizontalMultiLevelHierarchy"/>
    <dgm:cxn modelId="{FCCA72E6-CB1C-48FD-BBCF-852E2B69C0FD}" type="presParOf" srcId="{62EB1C7D-F905-472C-957C-CDDAD59DC6A8}" destId="{0FCA5BFD-6C0B-410A-87EA-0465C714C3FE}" srcOrd="0" destOrd="0" presId="urn:microsoft.com/office/officeart/2008/layout/HorizontalMultiLevelHierarchy"/>
    <dgm:cxn modelId="{27A0C075-222A-4CB2-8186-ED89DE1D5108}" type="presParOf" srcId="{62EB1C7D-F905-472C-957C-CDDAD59DC6A8}" destId="{740E724E-D0DB-4515-A437-91E505284AF4}" srcOrd="1" destOrd="0" presId="urn:microsoft.com/office/officeart/2008/layout/HorizontalMultiLevelHierarchy"/>
    <dgm:cxn modelId="{D9EA29A4-CEF0-4BFC-8004-B735B124663A}" type="presParOf" srcId="{5241773E-5481-4D4E-84CA-5AE1BDF7B86E}" destId="{6CE28B1B-67BA-4EE9-9CC0-E07B6BB47DFA}" srcOrd="2" destOrd="0" presId="urn:microsoft.com/office/officeart/2008/layout/HorizontalMultiLevelHierarchy"/>
    <dgm:cxn modelId="{94F8A36E-EDA4-4226-9B65-DA14CEEF0B34}" type="presParOf" srcId="{6CE28B1B-67BA-4EE9-9CC0-E07B6BB47DFA}" destId="{2C4D6ABA-24E3-4CA0-AD67-90707E3EC620}" srcOrd="0" destOrd="0" presId="urn:microsoft.com/office/officeart/2008/layout/HorizontalMultiLevelHierarchy"/>
    <dgm:cxn modelId="{A2D5683F-EA88-461A-B53A-8354BB2B3D76}" type="presParOf" srcId="{5241773E-5481-4D4E-84CA-5AE1BDF7B86E}" destId="{144C3D8F-07A2-4A3B-A040-3F8204DBF149}" srcOrd="3" destOrd="0" presId="urn:microsoft.com/office/officeart/2008/layout/HorizontalMultiLevelHierarchy"/>
    <dgm:cxn modelId="{51876BBC-9F4E-4739-BCA1-A7EC309DA671}" type="presParOf" srcId="{144C3D8F-07A2-4A3B-A040-3F8204DBF149}" destId="{766BA533-2D1B-40B7-8339-72C0DCE2EBC2}" srcOrd="0" destOrd="0" presId="urn:microsoft.com/office/officeart/2008/layout/HorizontalMultiLevelHierarchy"/>
    <dgm:cxn modelId="{F9960489-E48C-40B3-8595-8E6FD118D237}" type="presParOf" srcId="{144C3D8F-07A2-4A3B-A040-3F8204DBF149}" destId="{FB9B481D-E59B-4C8A-970E-DBF3D715D060}" srcOrd="1" destOrd="0" presId="urn:microsoft.com/office/officeart/2008/layout/HorizontalMultiLevelHierarchy"/>
    <dgm:cxn modelId="{50DEDAEB-9E21-485C-8F05-BB84E5420BF9}" type="presParOf" srcId="{5241773E-5481-4D4E-84CA-5AE1BDF7B86E}" destId="{E2C70947-7A4C-4794-AC93-DE168ADFD0D1}" srcOrd="4" destOrd="0" presId="urn:microsoft.com/office/officeart/2008/layout/HorizontalMultiLevelHierarchy"/>
    <dgm:cxn modelId="{2E5DCF6D-CD9D-437F-9893-5676091A6062}" type="presParOf" srcId="{E2C70947-7A4C-4794-AC93-DE168ADFD0D1}" destId="{7810D18E-DC33-43AE-A464-2E5F71E65878}" srcOrd="0" destOrd="0" presId="urn:microsoft.com/office/officeart/2008/layout/HorizontalMultiLevelHierarchy"/>
    <dgm:cxn modelId="{4859303A-FD39-4F89-A197-4D28623A7F8D}" type="presParOf" srcId="{5241773E-5481-4D4E-84CA-5AE1BDF7B86E}" destId="{76261FA5-4B95-4C91-A1A0-64F485447B9D}" srcOrd="5" destOrd="0" presId="urn:microsoft.com/office/officeart/2008/layout/HorizontalMultiLevelHierarchy"/>
    <dgm:cxn modelId="{C071C3FC-ECF7-4576-95C9-E4409C2EDE70}" type="presParOf" srcId="{76261FA5-4B95-4C91-A1A0-64F485447B9D}" destId="{58C97785-0FED-4020-A9A8-D9BC9FCE2A2B}" srcOrd="0" destOrd="0" presId="urn:microsoft.com/office/officeart/2008/layout/HorizontalMultiLevelHierarchy"/>
    <dgm:cxn modelId="{DE049620-0547-4664-B6C6-999A187A0689}" type="presParOf" srcId="{76261FA5-4B95-4C91-A1A0-64F485447B9D}" destId="{B4251D4F-7EB7-42B6-93D6-3960052F47F8}"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0.32314</cdr:x>
      <cdr:y>0.41905</cdr:y>
    </cdr:from>
    <cdr:to>
      <cdr:x>0.62141</cdr:x>
      <cdr:y>0.64796</cdr:y>
    </cdr:to>
    <cdr:sp macro="" textlink="">
      <cdr:nvSpPr>
        <cdr:cNvPr id="2" name="TextBox 1"/>
        <cdr:cNvSpPr txBox="1"/>
      </cdr:nvSpPr>
      <cdr:spPr>
        <a:xfrm xmlns:a="http://schemas.openxmlformats.org/drawingml/2006/main">
          <a:off x="2040763" y="1403135"/>
          <a:ext cx="1883713" cy="76647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1200" b="1" dirty="0" smtClean="0">
              <a:solidFill>
                <a:schemeClr val="tx1"/>
              </a:solidFill>
              <a:latin typeface="Georgia" pitchFamily="18" charset="0"/>
            </a:rPr>
            <a:t>Biomedical Science </a:t>
          </a:r>
        </a:p>
        <a:p xmlns:a="http://schemas.openxmlformats.org/drawingml/2006/main">
          <a:pPr algn="ctr"/>
          <a:r>
            <a:rPr lang="en-US" sz="1200" b="1" dirty="0" smtClean="0">
              <a:solidFill>
                <a:schemeClr val="tx1"/>
              </a:solidFill>
              <a:latin typeface="Georgia" pitchFamily="18" charset="0"/>
            </a:rPr>
            <a:t>45%</a:t>
          </a:r>
          <a:endParaRPr lang="en-US" sz="1200" b="1" dirty="0">
            <a:solidFill>
              <a:schemeClr val="tx1"/>
            </a:solidFill>
            <a:latin typeface="Georgia"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EE43CA-14E9-4F5B-B8AC-7FB5BC4A271E}" type="datetimeFigureOut">
              <a:rPr lang="en-US" smtClean="0"/>
              <a:t>9/1/2016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F7D70D-C619-4897-A379-5DA9BC44BDA6}" type="slidenum">
              <a:rPr lang="en-US" smtClean="0"/>
              <a:t>‹#›</a:t>
            </a:fld>
            <a:endParaRPr lang="en-US"/>
          </a:p>
        </p:txBody>
      </p:sp>
    </p:spTree>
    <p:extLst>
      <p:ext uri="{BB962C8B-B14F-4D97-AF65-F5344CB8AC3E}">
        <p14:creationId xmlns:p14="http://schemas.microsoft.com/office/powerpoint/2010/main" val="37405250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en.wikipedia.org/wiki/Barley" TargetMode="External"/><Relationship Id="rId13" Type="http://schemas.openxmlformats.org/officeDocument/2006/relationships/hyperlink" Target="https://en.wikipedia.org/wiki/Ug99" TargetMode="External"/><Relationship Id="rId18" Type="http://schemas.openxmlformats.org/officeDocument/2006/relationships/hyperlink" Target="https://en.wikipedia.org/wiki/Stem_rust#cite_note-red_alert-2" TargetMode="External"/><Relationship Id="rId26" Type="http://schemas.openxmlformats.org/officeDocument/2006/relationships/hyperlink" Target="http://www.who.int/entity/heli/tools/quantassess/en/index.html" TargetMode="External"/><Relationship Id="rId3" Type="http://schemas.openxmlformats.org/officeDocument/2006/relationships/hyperlink" Target="http://www.who.int/entity/heli/tools/en/" TargetMode="External"/><Relationship Id="rId21" Type="http://schemas.openxmlformats.org/officeDocument/2006/relationships/hyperlink" Target="https://en.wikipedia.org/wiki/Sudan" TargetMode="External"/><Relationship Id="rId7" Type="http://schemas.openxmlformats.org/officeDocument/2006/relationships/hyperlink" Target="https://en.wikipedia.org/wiki/Durum" TargetMode="External"/><Relationship Id="rId12" Type="http://schemas.openxmlformats.org/officeDocument/2006/relationships/hyperlink" Target="https://en.wikipedia.org/wiki/Wheat" TargetMode="External"/><Relationship Id="rId17" Type="http://schemas.openxmlformats.org/officeDocument/2006/relationships/hyperlink" Target="https://en.wikipedia.org/wiki/Uganda" TargetMode="External"/><Relationship Id="rId25" Type="http://schemas.openxmlformats.org/officeDocument/2006/relationships/hyperlink" Target="http://geodata.grid.unep.ch/" TargetMode="External"/><Relationship Id="rId2" Type="http://schemas.openxmlformats.org/officeDocument/2006/relationships/slide" Target="../slides/slide13.xml"/><Relationship Id="rId16" Type="http://schemas.openxmlformats.org/officeDocument/2006/relationships/hyperlink" Target="https://en.wikipedia.org/wiki/Middle_East" TargetMode="External"/><Relationship Id="rId20" Type="http://schemas.openxmlformats.org/officeDocument/2006/relationships/hyperlink" Target="https://en.wikipedia.org/wiki/Ethiopia" TargetMode="External"/><Relationship Id="rId29" Type="http://schemas.openxmlformats.org/officeDocument/2006/relationships/hyperlink" Target="http://www.who.int/entity/heli/risks/en/" TargetMode="External"/><Relationship Id="rId1" Type="http://schemas.openxmlformats.org/officeDocument/2006/relationships/notesMaster" Target="../notesMasters/notesMaster1.xml"/><Relationship Id="rId6" Type="http://schemas.openxmlformats.org/officeDocument/2006/relationships/hyperlink" Target="https://en.wikipedia.org/wiki/Bread_wheat" TargetMode="External"/><Relationship Id="rId11" Type="http://schemas.openxmlformats.org/officeDocument/2006/relationships/hyperlink" Target="https://en.wikipedia.org/wiki/Epidemic" TargetMode="External"/><Relationship Id="rId24" Type="http://schemas.openxmlformats.org/officeDocument/2006/relationships/hyperlink" Target="http://www.who.int/entity/heli/tools/geoassess/en/index.html" TargetMode="External"/><Relationship Id="rId32" Type="http://schemas.openxmlformats.org/officeDocument/2006/relationships/hyperlink" Target="http://www.who.int/entity/heli/economics/en/" TargetMode="External"/><Relationship Id="rId5" Type="http://schemas.openxmlformats.org/officeDocument/2006/relationships/hyperlink" Target="https://en.wikipedia.org/wiki/Cereal" TargetMode="External"/><Relationship Id="rId15" Type="http://schemas.openxmlformats.org/officeDocument/2006/relationships/hyperlink" Target="https://en.wikipedia.org/wiki/Asia" TargetMode="External"/><Relationship Id="rId23" Type="http://schemas.openxmlformats.org/officeDocument/2006/relationships/hyperlink" Target="http://www.who.int/whr/" TargetMode="External"/><Relationship Id="rId28" Type="http://schemas.openxmlformats.org/officeDocument/2006/relationships/hyperlink" Target="http://www.who.int/ceh/indicators/" TargetMode="External"/><Relationship Id="rId10" Type="http://schemas.openxmlformats.org/officeDocument/2006/relationships/hyperlink" Target="https://en.wikipedia.org/wiki/Stem_rust#cite_note-Singh08-1" TargetMode="External"/><Relationship Id="rId19" Type="http://schemas.openxmlformats.org/officeDocument/2006/relationships/hyperlink" Target="https://en.wikipedia.org/wiki/Kenya" TargetMode="External"/><Relationship Id="rId31" Type="http://schemas.openxmlformats.org/officeDocument/2006/relationships/hyperlink" Target="http://www.who.int/entity/heli/impacts/en/" TargetMode="External"/><Relationship Id="rId4" Type="http://schemas.openxmlformats.org/officeDocument/2006/relationships/hyperlink" Target="https://en.wikipedia.org/wiki/Fungus" TargetMode="External"/><Relationship Id="rId9" Type="http://schemas.openxmlformats.org/officeDocument/2006/relationships/hyperlink" Target="https://en.wikipedia.org/wiki/Triticale" TargetMode="External"/><Relationship Id="rId14" Type="http://schemas.openxmlformats.org/officeDocument/2006/relationships/hyperlink" Target="https://en.wikipedia.org/wiki/Africa" TargetMode="External"/><Relationship Id="rId22" Type="http://schemas.openxmlformats.org/officeDocument/2006/relationships/hyperlink" Target="https://en.wikipedia.org/wiki/Yemen" TargetMode="External"/><Relationship Id="rId27" Type="http://schemas.openxmlformats.org/officeDocument/2006/relationships/hyperlink" Target="http://www.who.int/entity/heli/tools/maps/en/index.html" TargetMode="External"/><Relationship Id="rId30" Type="http://schemas.openxmlformats.org/officeDocument/2006/relationships/hyperlink" Target="http://www.who.int/entity/heli/decisions/en/"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14FFFF87-55BA-4E03-A684-C7C2245E3710}" type="slidenum">
              <a:rPr lang="en-US" smtClean="0"/>
              <a:t>1</a:t>
            </a:fld>
            <a:endParaRPr lang="en-US"/>
          </a:p>
        </p:txBody>
      </p:sp>
    </p:spTree>
    <p:extLst>
      <p:ext uri="{BB962C8B-B14F-4D97-AF65-F5344CB8AC3E}">
        <p14:creationId xmlns:p14="http://schemas.microsoft.com/office/powerpoint/2010/main" val="17816535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Get</a:t>
            </a:r>
            <a:r>
              <a:rPr lang="en-US" baseline="0" dirty="0" smtClean="0"/>
              <a:t> the latest layout update – technical sector </a:t>
            </a:r>
          </a:p>
        </p:txBody>
      </p:sp>
      <p:sp>
        <p:nvSpPr>
          <p:cNvPr id="4" name="Slide Number Placeholder 3"/>
          <p:cNvSpPr>
            <a:spLocks noGrp="1"/>
          </p:cNvSpPr>
          <p:nvPr>
            <p:ph type="sldNum" sz="quarter" idx="10"/>
          </p:nvPr>
        </p:nvSpPr>
        <p:spPr/>
        <p:txBody>
          <a:bodyPr/>
          <a:lstStyle/>
          <a:p>
            <a:fld id="{05F7D70D-C619-4897-A379-5DA9BC44BDA6}" type="slidenum">
              <a:rPr lang="en-US" smtClean="0"/>
              <a:t>15</a:t>
            </a:fld>
            <a:endParaRPr lang="en-US"/>
          </a:p>
        </p:txBody>
      </p:sp>
    </p:spTree>
    <p:extLst>
      <p:ext uri="{BB962C8B-B14F-4D97-AF65-F5344CB8AC3E}">
        <p14:creationId xmlns:p14="http://schemas.microsoft.com/office/powerpoint/2010/main" val="2377640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4FFFF87-55BA-4E03-A684-C7C2245E3710}" type="slidenum">
              <a:rPr lang="en-US" smtClean="0"/>
              <a:t>16</a:t>
            </a:fld>
            <a:endParaRPr lang="en-US"/>
          </a:p>
        </p:txBody>
      </p:sp>
    </p:spTree>
    <p:extLst>
      <p:ext uri="{BB962C8B-B14F-4D97-AF65-F5344CB8AC3E}">
        <p14:creationId xmlns:p14="http://schemas.microsoft.com/office/powerpoint/2010/main" val="36753282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Cambria" panose="02040503050406030204" pitchFamily="18" charset="0"/>
              </a:rPr>
              <a:t>A injects the electrons into an </a:t>
            </a:r>
            <a:r>
              <a:rPr lang="en-US" b="1" i="1" dirty="0" smtClean="0">
                <a:latin typeface="Cambria" panose="02040503050406030204" pitchFamily="18" charset="0"/>
              </a:rPr>
              <a:t>800 MeV booster </a:t>
            </a:r>
            <a:r>
              <a:rPr lang="en-US" dirty="0" smtClean="0">
                <a:latin typeface="Cambria" panose="02040503050406030204" pitchFamily="18" charset="0"/>
              </a:rPr>
              <a:t>synchrotron. The 800 MeV beam is transported through the to the main storage ring, and after accumulation, accelerated to </a:t>
            </a:r>
            <a:r>
              <a:rPr lang="en-US" b="1" i="1" dirty="0" smtClean="0">
                <a:latin typeface="Cambria" panose="02040503050406030204" pitchFamily="18" charset="0"/>
              </a:rPr>
              <a:t>2.5 GeV</a:t>
            </a:r>
            <a:r>
              <a:rPr lang="en-US" dirty="0" smtClean="0">
                <a:latin typeface="Cambria" panose="02040503050406030204" pitchFamily="18"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fr-FR" altLang="en-US"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FR" altLang="en-US" sz="1200" dirty="0" err="1" smtClean="0"/>
              <a:t>We</a:t>
            </a:r>
            <a:r>
              <a:rPr lang="fr-FR" altLang="en-US" sz="1200" dirty="0" smtClean="0"/>
              <a:t> propose to exploit </a:t>
            </a:r>
            <a:r>
              <a:rPr lang="fr-FR" altLang="en-US" sz="1200" dirty="0" err="1" smtClean="0"/>
              <a:t>both</a:t>
            </a:r>
            <a:r>
              <a:rPr lang="fr-FR" altLang="en-US" sz="1200" dirty="0" smtClean="0"/>
              <a:t> sources at SESAME, by </a:t>
            </a:r>
            <a:r>
              <a:rPr lang="fr-FR" altLang="en-US" sz="1200" dirty="0" err="1" smtClean="0"/>
              <a:t>modifying</a:t>
            </a:r>
            <a:r>
              <a:rPr lang="fr-FR" altLang="en-US" sz="1200" dirty="0" smtClean="0"/>
              <a:t> a </a:t>
            </a:r>
            <a:r>
              <a:rPr lang="fr-FR" altLang="en-US" sz="1200" dirty="0" err="1" smtClean="0"/>
              <a:t>dipole</a:t>
            </a:r>
            <a:r>
              <a:rPr lang="fr-FR" altLang="en-US" sz="1200" dirty="0" smtClean="0"/>
              <a:t> </a:t>
            </a:r>
            <a:r>
              <a:rPr lang="fr-FR" altLang="en-US" sz="1200" dirty="0" err="1" smtClean="0"/>
              <a:t>chamber</a:t>
            </a:r>
            <a:r>
              <a:rPr lang="fr-FR" altLang="en-US" sz="1200" dirty="0" smtClean="0"/>
              <a:t> in </a:t>
            </a:r>
            <a:r>
              <a:rPr lang="fr-FR" altLang="en-US" sz="1200" dirty="0" err="1" smtClean="0"/>
              <a:t>order</a:t>
            </a:r>
            <a:r>
              <a:rPr lang="fr-FR" altLang="en-US" sz="1200" dirty="0" smtClean="0"/>
              <a:t> to </a:t>
            </a:r>
            <a:r>
              <a:rPr lang="fr-FR" altLang="en-US" sz="1200" dirty="0" err="1" smtClean="0"/>
              <a:t>collect</a:t>
            </a:r>
            <a:r>
              <a:rPr lang="fr-FR" altLang="en-US" sz="1200" dirty="0" smtClean="0"/>
              <a:t> large vertical ( 18 </a:t>
            </a:r>
            <a:r>
              <a:rPr lang="fr-FR" altLang="en-US" sz="1200" dirty="0" err="1" smtClean="0"/>
              <a:t>mrad</a:t>
            </a:r>
            <a:r>
              <a:rPr lang="fr-FR" altLang="en-US" sz="1200" dirty="0" smtClean="0"/>
              <a:t>) and horizontal( 40 </a:t>
            </a:r>
            <a:r>
              <a:rPr lang="fr-FR" altLang="en-US" sz="1200" dirty="0" err="1" smtClean="0"/>
              <a:t>mrad</a:t>
            </a:r>
            <a:r>
              <a:rPr lang="fr-FR" altLang="en-US" sz="1200" dirty="0" smtClean="0"/>
              <a:t>) angles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14FFFF87-55BA-4E03-A684-C7C2245E3710}" type="slidenum">
              <a:rPr lang="en-US" smtClean="0"/>
              <a:t>19</a:t>
            </a:fld>
            <a:endParaRPr lang="en-US"/>
          </a:p>
        </p:txBody>
      </p:sp>
    </p:spTree>
    <p:extLst>
      <p:ext uri="{BB962C8B-B14F-4D97-AF65-F5344CB8AC3E}">
        <p14:creationId xmlns:p14="http://schemas.microsoft.com/office/powerpoint/2010/main" val="6087684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altLang="en-US" sz="1200" i="1" dirty="0" err="1" smtClean="0"/>
              <a:t>Infrared</a:t>
            </a:r>
            <a:r>
              <a:rPr lang="fr-FR" altLang="en-US" sz="1200" i="1" dirty="0" smtClean="0"/>
              <a:t> </a:t>
            </a:r>
            <a:r>
              <a:rPr lang="fr-FR" altLang="en-US" sz="1200" i="1" dirty="0" err="1" smtClean="0"/>
              <a:t>beamlines</a:t>
            </a:r>
            <a:r>
              <a:rPr lang="fr-FR" altLang="en-US" sz="1200" i="1" dirty="0" smtClean="0"/>
              <a:t> </a:t>
            </a:r>
            <a:r>
              <a:rPr lang="fr-FR" altLang="en-US" sz="1200" i="1" dirty="0" err="1" smtClean="0"/>
              <a:t>around</a:t>
            </a:r>
            <a:r>
              <a:rPr lang="fr-FR" altLang="en-US" sz="1200" i="1" dirty="0" smtClean="0"/>
              <a:t> the Word are </a:t>
            </a:r>
            <a:r>
              <a:rPr lang="fr-FR" altLang="en-US" sz="1200" i="1" dirty="0" err="1" smtClean="0"/>
              <a:t>built</a:t>
            </a:r>
            <a:r>
              <a:rPr lang="fr-FR" altLang="en-US" sz="1200" i="1" dirty="0" smtClean="0"/>
              <a:t> </a:t>
            </a:r>
            <a:r>
              <a:rPr lang="fr-FR" altLang="en-US" sz="1200" i="1" dirty="0" err="1" smtClean="0"/>
              <a:t>around</a:t>
            </a:r>
            <a:r>
              <a:rPr lang="fr-FR" altLang="en-US" sz="1200" i="1" dirty="0" smtClean="0"/>
              <a:t> </a:t>
            </a:r>
            <a:r>
              <a:rPr lang="fr-FR" altLang="en-US" sz="1200" i="1" dirty="0" err="1" smtClean="0"/>
              <a:t>two</a:t>
            </a:r>
            <a:r>
              <a:rPr lang="fr-FR" altLang="en-US" sz="1200" i="1" dirty="0" smtClean="0"/>
              <a:t> types of </a:t>
            </a:r>
            <a:r>
              <a:rPr lang="fr-FR" altLang="en-US" sz="1200" i="1" dirty="0" err="1" smtClean="0"/>
              <a:t>emission</a:t>
            </a:r>
            <a:r>
              <a:rPr lang="fr-FR" altLang="en-US" sz="1200" i="1" dirty="0" smtClean="0"/>
              <a:t>:</a:t>
            </a:r>
          </a:p>
          <a:p>
            <a:endParaRPr lang="fr-FR" altLang="en-US" sz="1200" i="1" dirty="0" smtClean="0"/>
          </a:p>
          <a:p>
            <a:pPr algn="l">
              <a:buFontTx/>
              <a:buChar char="-"/>
            </a:pPr>
            <a:r>
              <a:rPr lang="fr-FR" altLang="en-US" sz="1200" u="sng" dirty="0" err="1" smtClean="0"/>
              <a:t>Bending</a:t>
            </a:r>
            <a:r>
              <a:rPr lang="fr-FR" altLang="en-US" sz="1200" u="sng" dirty="0" smtClean="0"/>
              <a:t> </a:t>
            </a:r>
            <a:r>
              <a:rPr lang="fr-FR" altLang="en-US" sz="1200" u="sng" dirty="0" err="1" smtClean="0"/>
              <a:t>magnet</a:t>
            </a:r>
            <a:r>
              <a:rPr lang="fr-FR" altLang="en-US" sz="1200" dirty="0" smtClean="0"/>
              <a:t> ( constant </a:t>
            </a:r>
            <a:r>
              <a:rPr lang="fr-FR" altLang="en-US" sz="1200" dirty="0" err="1" smtClean="0"/>
              <a:t>field</a:t>
            </a:r>
            <a:r>
              <a:rPr lang="fr-FR" altLang="en-US" sz="1200" dirty="0" smtClean="0"/>
              <a:t>) </a:t>
            </a:r>
            <a:r>
              <a:rPr lang="fr-FR" altLang="en-US" sz="1200" dirty="0" err="1" smtClean="0"/>
              <a:t>emission</a:t>
            </a:r>
            <a:r>
              <a:rPr lang="fr-FR" altLang="en-US" sz="1200" dirty="0" smtClean="0"/>
              <a:t> :  Most of IR </a:t>
            </a:r>
            <a:r>
              <a:rPr lang="fr-FR" altLang="en-US" sz="1200" dirty="0" err="1" smtClean="0"/>
              <a:t>beamlines</a:t>
            </a:r>
            <a:r>
              <a:rPr lang="fr-FR" altLang="en-US" sz="1200" dirty="0" smtClean="0"/>
              <a:t> in the Word uses </a:t>
            </a:r>
            <a:r>
              <a:rPr lang="fr-FR" altLang="en-US" sz="1200" dirty="0" err="1" smtClean="0"/>
              <a:t>this</a:t>
            </a:r>
            <a:r>
              <a:rPr lang="fr-FR" altLang="en-US" sz="1200" dirty="0" smtClean="0"/>
              <a:t> type of </a:t>
            </a:r>
            <a:r>
              <a:rPr lang="fr-FR" altLang="en-US" sz="1200" dirty="0" err="1" smtClean="0"/>
              <a:t>emission</a:t>
            </a:r>
            <a:endParaRPr lang="fr-FR" altLang="en-US" sz="1200" dirty="0" smtClean="0"/>
          </a:p>
          <a:p>
            <a:pPr algn="l">
              <a:buFontTx/>
              <a:buChar char="-"/>
            </a:pPr>
            <a:endParaRPr lang="fr-FR" altLang="en-US" sz="1200" dirty="0" smtClean="0"/>
          </a:p>
          <a:p>
            <a:pPr algn="l">
              <a:buFontTx/>
              <a:buChar char="-"/>
            </a:pPr>
            <a:r>
              <a:rPr lang="fr-FR" altLang="en-US" sz="1200" u="sng" dirty="0" err="1" smtClean="0"/>
              <a:t>Edge</a:t>
            </a:r>
            <a:r>
              <a:rPr lang="fr-FR" altLang="en-US" sz="1200" u="sng" dirty="0" smtClean="0"/>
              <a:t> radiation</a:t>
            </a:r>
            <a:r>
              <a:rPr lang="fr-FR" altLang="en-US" sz="1200" dirty="0" smtClean="0"/>
              <a:t> : more </a:t>
            </a:r>
            <a:r>
              <a:rPr lang="fr-FR" altLang="en-US" sz="1200" dirty="0" err="1" smtClean="0"/>
              <a:t>recently</a:t>
            </a:r>
            <a:r>
              <a:rPr lang="fr-FR" altLang="en-US" sz="1200" dirty="0" smtClean="0"/>
              <a:t> </a:t>
            </a:r>
            <a:r>
              <a:rPr lang="fr-FR" altLang="en-US" sz="1200" dirty="0" err="1" smtClean="0"/>
              <a:t>exploited</a:t>
            </a:r>
            <a:r>
              <a:rPr lang="fr-FR" altLang="en-US" sz="1200" dirty="0" smtClean="0"/>
              <a:t>, and few </a:t>
            </a:r>
            <a:r>
              <a:rPr lang="fr-FR" altLang="en-US" sz="1200" dirty="0" err="1" smtClean="0"/>
              <a:t>beamlines</a:t>
            </a:r>
            <a:r>
              <a:rPr lang="fr-FR" altLang="en-US" sz="1200" dirty="0" smtClean="0"/>
              <a:t> uses </a:t>
            </a:r>
            <a:r>
              <a:rPr lang="fr-FR" altLang="en-US" sz="1200" dirty="0" err="1" smtClean="0"/>
              <a:t>this</a:t>
            </a:r>
            <a:r>
              <a:rPr lang="fr-FR" altLang="en-US" sz="1200" dirty="0" smtClean="0"/>
              <a:t> type of </a:t>
            </a:r>
            <a:r>
              <a:rPr lang="fr-FR" altLang="en-US" sz="1200" dirty="0" err="1" smtClean="0"/>
              <a:t>emission</a:t>
            </a:r>
            <a:r>
              <a:rPr lang="fr-FR" altLang="en-US" sz="1200" dirty="0" smtClean="0"/>
              <a:t>.</a:t>
            </a:r>
          </a:p>
          <a:p>
            <a:pPr algn="l"/>
            <a:endParaRPr lang="fr-FR" altLang="en-US" sz="1200" dirty="0" smtClean="0"/>
          </a:p>
          <a:p>
            <a:endParaRPr lang="en-US" dirty="0"/>
          </a:p>
        </p:txBody>
      </p:sp>
      <p:sp>
        <p:nvSpPr>
          <p:cNvPr id="4" name="Slide Number Placeholder 3"/>
          <p:cNvSpPr>
            <a:spLocks noGrp="1"/>
          </p:cNvSpPr>
          <p:nvPr>
            <p:ph type="sldNum" sz="quarter" idx="10"/>
          </p:nvPr>
        </p:nvSpPr>
        <p:spPr/>
        <p:txBody>
          <a:bodyPr/>
          <a:lstStyle/>
          <a:p>
            <a:fld id="{14FFFF87-55BA-4E03-A684-C7C2245E3710}" type="slidenum">
              <a:rPr lang="en-US" smtClean="0"/>
              <a:t>25</a:t>
            </a:fld>
            <a:endParaRPr lang="en-US"/>
          </a:p>
        </p:txBody>
      </p:sp>
    </p:spTree>
    <p:extLst>
      <p:ext uri="{BB962C8B-B14F-4D97-AF65-F5344CB8AC3E}">
        <p14:creationId xmlns:p14="http://schemas.microsoft.com/office/powerpoint/2010/main" val="5061115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FTIR spectroscopy work flow for imaging and diagnosis. The three major steps are sample preparation, FTIR spectral acquisition and data analysis. Sample preparation may differ depending on the sample format, requiring different materials and procedures. At FTIR spectral acquisition, several options have to be considered for light source and sampling mode. Data analysis presents different paths depending on the analysis goal (i.e</a:t>
            </a:r>
            <a:r>
              <a:rPr lang="en-US" sz="1200" b="0" i="1" u="none" strike="noStrike" kern="1200" baseline="0" dirty="0" smtClean="0">
                <a:solidFill>
                  <a:schemeClr val="tx1"/>
                </a:solidFill>
                <a:latin typeface="+mn-lt"/>
                <a:ea typeface="+mn-ea"/>
                <a:cs typeface="+mn-cs"/>
              </a:rPr>
              <a:t>.</a:t>
            </a:r>
            <a:r>
              <a:rPr lang="en-US" sz="1200" b="0" i="0" u="none" strike="noStrike" kern="1200" baseline="0" dirty="0" smtClean="0">
                <a:solidFill>
                  <a:schemeClr val="tx1"/>
                </a:solidFill>
                <a:latin typeface="+mn-lt"/>
                <a:ea typeface="+mn-ea"/>
                <a:cs typeface="+mn-cs"/>
              </a:rPr>
              <a:t>, imaging or diagnosis). The framework for diagnosis is somewhat more complex, involving training of classification systems and validation of these systems using test data sets. Although not illustrated, the data sets used for testing are also obtained through sample preparation followed by FTIR spectral acquisition.</a:t>
            </a:r>
            <a:endParaRPr lang="en-US" dirty="0"/>
          </a:p>
        </p:txBody>
      </p:sp>
      <p:sp>
        <p:nvSpPr>
          <p:cNvPr id="4" name="Slide Number Placeholder 3"/>
          <p:cNvSpPr>
            <a:spLocks noGrp="1"/>
          </p:cNvSpPr>
          <p:nvPr>
            <p:ph type="sldNum" sz="quarter" idx="10"/>
          </p:nvPr>
        </p:nvSpPr>
        <p:spPr/>
        <p:txBody>
          <a:bodyPr/>
          <a:lstStyle/>
          <a:p>
            <a:fld id="{84EDF21A-295C-4C20-B289-5F1C1F3B5497}" type="slidenum">
              <a:rPr lang="en-US" smtClean="0"/>
              <a:t>27</a:t>
            </a:fld>
            <a:endParaRPr lang="en-US"/>
          </a:p>
        </p:txBody>
      </p:sp>
    </p:spTree>
    <p:extLst>
      <p:ext uri="{BB962C8B-B14F-4D97-AF65-F5344CB8AC3E}">
        <p14:creationId xmlns:p14="http://schemas.microsoft.com/office/powerpoint/2010/main" val="27543094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29057" indent="-280406" eaLnBrk="0" hangingPunct="0">
              <a:defRPr>
                <a:solidFill>
                  <a:schemeClr val="tx1"/>
                </a:solidFill>
                <a:latin typeface="Arial" pitchFamily="34" charset="0"/>
                <a:ea typeface="ＭＳ Ｐゴシック" pitchFamily="34" charset="-128"/>
              </a:defRPr>
            </a:lvl2pPr>
            <a:lvl3pPr marL="1121626" indent="-224325" eaLnBrk="0" hangingPunct="0">
              <a:defRPr>
                <a:solidFill>
                  <a:schemeClr val="tx1"/>
                </a:solidFill>
                <a:latin typeface="Arial" pitchFamily="34" charset="0"/>
                <a:ea typeface="ＭＳ Ｐゴシック" pitchFamily="34" charset="-128"/>
              </a:defRPr>
            </a:lvl3pPr>
            <a:lvl4pPr marL="1570276" indent="-224325" eaLnBrk="0" hangingPunct="0">
              <a:defRPr>
                <a:solidFill>
                  <a:schemeClr val="tx1"/>
                </a:solidFill>
                <a:latin typeface="Arial" pitchFamily="34" charset="0"/>
                <a:ea typeface="ＭＳ Ｐゴシック" pitchFamily="34" charset="-128"/>
              </a:defRPr>
            </a:lvl4pPr>
            <a:lvl5pPr marL="2018927" indent="-224325" eaLnBrk="0" hangingPunct="0">
              <a:defRPr>
                <a:solidFill>
                  <a:schemeClr val="tx1"/>
                </a:solidFill>
                <a:latin typeface="Arial" pitchFamily="34" charset="0"/>
                <a:ea typeface="ＭＳ Ｐゴシック" pitchFamily="34" charset="-128"/>
              </a:defRPr>
            </a:lvl5pPr>
            <a:lvl6pPr marL="2467577" indent="-224325" eaLnBrk="0" fontAlgn="base" hangingPunct="0">
              <a:spcBef>
                <a:spcPct val="0"/>
              </a:spcBef>
              <a:spcAft>
                <a:spcPct val="0"/>
              </a:spcAft>
              <a:defRPr>
                <a:solidFill>
                  <a:schemeClr val="tx1"/>
                </a:solidFill>
                <a:latin typeface="Arial" pitchFamily="34" charset="0"/>
                <a:ea typeface="ＭＳ Ｐゴシック" pitchFamily="34" charset="-128"/>
              </a:defRPr>
            </a:lvl6pPr>
            <a:lvl7pPr marL="2916227" indent="-224325" eaLnBrk="0" fontAlgn="base" hangingPunct="0">
              <a:spcBef>
                <a:spcPct val="0"/>
              </a:spcBef>
              <a:spcAft>
                <a:spcPct val="0"/>
              </a:spcAft>
              <a:defRPr>
                <a:solidFill>
                  <a:schemeClr val="tx1"/>
                </a:solidFill>
                <a:latin typeface="Arial" pitchFamily="34" charset="0"/>
                <a:ea typeface="ＭＳ Ｐゴシック" pitchFamily="34" charset="-128"/>
              </a:defRPr>
            </a:lvl7pPr>
            <a:lvl8pPr marL="3364878" indent="-224325" eaLnBrk="0" fontAlgn="base" hangingPunct="0">
              <a:spcBef>
                <a:spcPct val="0"/>
              </a:spcBef>
              <a:spcAft>
                <a:spcPct val="0"/>
              </a:spcAft>
              <a:defRPr>
                <a:solidFill>
                  <a:schemeClr val="tx1"/>
                </a:solidFill>
                <a:latin typeface="Arial" pitchFamily="34" charset="0"/>
                <a:ea typeface="ＭＳ Ｐゴシック" pitchFamily="34" charset="-128"/>
              </a:defRPr>
            </a:lvl8pPr>
            <a:lvl9pPr marL="3813528" indent="-224325"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fld id="{2173B546-C625-4DAD-B959-7F54FE6C62BE}" type="slidenum">
              <a:rPr lang="ja-JP" altLang="en-US" smtClean="0">
                <a:solidFill>
                  <a:srgbClr val="000000"/>
                </a:solidFill>
              </a:rPr>
              <a:pPr eaLnBrk="1" hangingPunct="1"/>
              <a:t>28</a:t>
            </a:fld>
            <a:endParaRPr lang="en-US" altLang="ja-JP" smtClean="0">
              <a:solidFill>
                <a:srgbClr val="000000"/>
              </a:solidFill>
            </a:endParaRPr>
          </a:p>
        </p:txBody>
      </p:sp>
      <p:sp>
        <p:nvSpPr>
          <p:cNvPr id="352259" name="Rectangle 2"/>
          <p:cNvSpPr>
            <a:spLocks noGrp="1" noRot="1" noChangeAspect="1" noChangeArrowheads="1" noTextEdit="1"/>
          </p:cNvSpPr>
          <p:nvPr>
            <p:ph type="sldImg"/>
          </p:nvPr>
        </p:nvSpPr>
        <p:spPr>
          <a:xfrm>
            <a:off x="1143000" y="685800"/>
            <a:ext cx="4572000" cy="3429000"/>
          </a:xfrm>
          <a:ln/>
        </p:spPr>
      </p:sp>
      <p:sp>
        <p:nvSpPr>
          <p:cNvPr id="352260" name="Rectangle 3"/>
          <p:cNvSpPr>
            <a:spLocks noGrp="1" noChangeArrowheads="1"/>
          </p:cNvSpPr>
          <p:nvPr>
            <p:ph type="body" idx="1"/>
          </p:nvPr>
        </p:nvSpPr>
        <p:spPr>
          <a:xfrm>
            <a:off x="684869" y="4344025"/>
            <a:ext cx="5488264" cy="411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pitchFamily="34" charset="0"/>
              <a:ea typeface="ＭＳ Ｐゴシック" pitchFamily="34" charset="-128"/>
            </a:endParaRPr>
          </a:p>
        </p:txBody>
      </p:sp>
    </p:spTree>
    <p:extLst>
      <p:ext uri="{BB962C8B-B14F-4D97-AF65-F5344CB8AC3E}">
        <p14:creationId xmlns:p14="http://schemas.microsoft.com/office/powerpoint/2010/main" val="22084458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smtClean="0">
                <a:latin typeface="Georgia" pitchFamily="18" charset="0"/>
              </a:rPr>
              <a:t>2. Chemical Maps are showing the distribution of some biochemical components inside the Breast Tissue. </a:t>
            </a:r>
          </a:p>
          <a:p>
            <a:endParaRPr lang="en-US" dirty="0"/>
          </a:p>
        </p:txBody>
      </p:sp>
    </p:spTree>
    <p:extLst>
      <p:ext uri="{BB962C8B-B14F-4D97-AF65-F5344CB8AC3E}">
        <p14:creationId xmlns:p14="http://schemas.microsoft.com/office/powerpoint/2010/main" val="4988680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project has been initiated at SESAME in collaboration with scientists from the Centre National de la </a:t>
            </a:r>
            <a:r>
              <a:rPr lang="en-US" sz="1200" kern="1200" dirty="0" err="1" smtClean="0">
                <a:solidFill>
                  <a:schemeClr val="tx1"/>
                </a:solidFill>
                <a:effectLst/>
                <a:latin typeface="+mn-lt"/>
                <a:ea typeface="+mn-ea"/>
                <a:cs typeface="+mn-cs"/>
              </a:rPr>
              <a:t>Recherche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Scientifique</a:t>
            </a:r>
            <a:r>
              <a:rPr lang="en-US" sz="1200" kern="1200" dirty="0" smtClean="0">
                <a:solidFill>
                  <a:schemeClr val="tx1"/>
                </a:solidFill>
                <a:effectLst/>
                <a:latin typeface="+mn-lt"/>
                <a:ea typeface="+mn-ea"/>
                <a:cs typeface="+mn-cs"/>
              </a:rPr>
              <a:t> (France), </a:t>
            </a:r>
            <a:r>
              <a:rPr lang="en-US" sz="1200" kern="1200" dirty="0" err="1" smtClean="0">
                <a:solidFill>
                  <a:schemeClr val="tx1"/>
                </a:solidFill>
                <a:effectLst/>
                <a:latin typeface="+mn-lt"/>
                <a:ea typeface="+mn-ea"/>
                <a:cs typeface="+mn-cs"/>
              </a:rPr>
              <a:t>Universitat</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Autònoma</a:t>
            </a:r>
            <a:r>
              <a:rPr lang="en-US" sz="1200" kern="1200" dirty="0" smtClean="0">
                <a:solidFill>
                  <a:schemeClr val="tx1"/>
                </a:solidFill>
                <a:effectLst/>
                <a:latin typeface="+mn-lt"/>
                <a:ea typeface="+mn-ea"/>
                <a:cs typeface="+mn-cs"/>
              </a:rPr>
              <a:t> de Barcelona (Spain) and </a:t>
            </a:r>
            <a:r>
              <a:rPr lang="en-US" sz="1200" kern="1200" dirty="0" err="1" smtClean="0">
                <a:solidFill>
                  <a:schemeClr val="tx1"/>
                </a:solidFill>
                <a:effectLst/>
                <a:latin typeface="+mn-lt"/>
                <a:ea typeface="+mn-ea"/>
                <a:cs typeface="+mn-cs"/>
              </a:rPr>
              <a:t>Keele</a:t>
            </a:r>
            <a:r>
              <a:rPr lang="en-US" sz="1200" kern="1200" dirty="0" smtClean="0">
                <a:solidFill>
                  <a:schemeClr val="tx1"/>
                </a:solidFill>
                <a:effectLst/>
                <a:latin typeface="+mn-lt"/>
                <a:ea typeface="+mn-ea"/>
                <a:cs typeface="+mn-cs"/>
              </a:rPr>
              <a:t> University (UK). All the FTIR measurements were performed at SESAME, including spectra collection and data analysis. You can find the details of our work in the attached pdf file.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acknowledged in the article, we warmly thank the following organizations/institutions for participating in funding the project: SESAME synchrotron, the International Atomic Energy Agency (IAEA), the International Centre for Theoretical Physics (ICTP), the Richard </a:t>
            </a:r>
            <a:r>
              <a:rPr lang="en-US" sz="1200" kern="1200" dirty="0" err="1" smtClean="0">
                <a:solidFill>
                  <a:schemeClr val="tx1"/>
                </a:solidFill>
                <a:effectLst/>
                <a:latin typeface="+mn-lt"/>
                <a:ea typeface="+mn-ea"/>
                <a:cs typeface="+mn-cs"/>
              </a:rPr>
              <a:t>Lounsbery</a:t>
            </a:r>
            <a:r>
              <a:rPr lang="en-US" sz="1200" kern="1200" dirty="0" smtClean="0">
                <a:solidFill>
                  <a:schemeClr val="tx1"/>
                </a:solidFill>
                <a:effectLst/>
                <a:latin typeface="+mn-lt"/>
                <a:ea typeface="+mn-ea"/>
                <a:cs typeface="+mn-cs"/>
              </a:rPr>
              <a:t> Foundation, the Centre National de la </a:t>
            </a:r>
            <a:r>
              <a:rPr lang="en-US" sz="1200" kern="1200" dirty="0" err="1" smtClean="0">
                <a:solidFill>
                  <a:schemeClr val="tx1"/>
                </a:solidFill>
                <a:effectLst/>
                <a:latin typeface="+mn-lt"/>
                <a:ea typeface="+mn-ea"/>
                <a:cs typeface="+mn-cs"/>
              </a:rPr>
              <a:t>Recherche</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Scientifique</a:t>
            </a:r>
            <a:r>
              <a:rPr lang="en-US" sz="1200" kern="1200" dirty="0" smtClean="0">
                <a:solidFill>
                  <a:schemeClr val="tx1"/>
                </a:solidFill>
                <a:effectLst/>
                <a:latin typeface="+mn-lt"/>
                <a:ea typeface="+mn-ea"/>
                <a:cs typeface="+mn-cs"/>
              </a:rPr>
              <a:t> (CNRS) and L’Oréal-UNESCO.</a:t>
            </a:r>
          </a:p>
          <a:p>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31</a:t>
            </a:fld>
            <a:endParaRPr lang="en-US"/>
          </a:p>
        </p:txBody>
      </p:sp>
    </p:spTree>
    <p:extLst>
      <p:ext uri="{BB962C8B-B14F-4D97-AF65-F5344CB8AC3E}">
        <p14:creationId xmlns:p14="http://schemas.microsoft.com/office/powerpoint/2010/main" val="225274497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Statistically and experimentally, FTIR spectroscopy can be used</a:t>
            </a:r>
          </a:p>
          <a:p>
            <a:r>
              <a:rPr lang="en-US" sz="1200" b="0" i="0" u="none" strike="noStrike" kern="1200" baseline="0" dirty="0" smtClean="0">
                <a:solidFill>
                  <a:schemeClr val="tx1"/>
                </a:solidFill>
                <a:latin typeface="+mn-lt"/>
                <a:ea typeface="+mn-ea"/>
                <a:cs typeface="+mn-cs"/>
              </a:rPr>
              <a:t>to identify and differentiate among different organisms with specific</a:t>
            </a:r>
          </a:p>
          <a:p>
            <a:r>
              <a:rPr lang="en-US" sz="1200" b="0" i="0" u="none" strike="noStrike" kern="1200" baseline="0" dirty="0" smtClean="0">
                <a:solidFill>
                  <a:schemeClr val="tx1"/>
                </a:solidFill>
                <a:latin typeface="+mn-lt"/>
                <a:ea typeface="+mn-ea"/>
                <a:cs typeface="+mn-cs"/>
              </a:rPr>
              <a:t>spectral signatures. The peak at 1313 cm1 was revealed to</a:t>
            </a:r>
          </a:p>
          <a:p>
            <a:r>
              <a:rPr lang="en-US" sz="1200" b="0" i="0" u="none" strike="noStrike" kern="1200" baseline="0" dirty="0" smtClean="0">
                <a:solidFill>
                  <a:schemeClr val="tx1"/>
                </a:solidFill>
                <a:latin typeface="+mn-lt"/>
                <a:ea typeface="+mn-ea"/>
                <a:cs typeface="+mn-cs"/>
              </a:rPr>
              <a:t>correspond to amide-III for all of the bacteria representing possible</a:t>
            </a:r>
          </a:p>
          <a:p>
            <a:r>
              <a:rPr lang="en-US" sz="1200" b="0" i="0" u="none" strike="noStrike" kern="1200" baseline="0" dirty="0" smtClean="0">
                <a:solidFill>
                  <a:schemeClr val="tx1"/>
                </a:solidFill>
                <a:latin typeface="+mn-lt"/>
                <a:ea typeface="+mn-ea"/>
                <a:cs typeface="+mn-cs"/>
              </a:rPr>
              <a:t>bacterial signature. A peak at 1096 cm1 represents a specific fingerprint</a:t>
            </a:r>
          </a:p>
          <a:p>
            <a:r>
              <a:rPr lang="en-US" sz="1200" b="0" i="0" u="none" strike="noStrike" kern="1200" baseline="0" dirty="0" smtClean="0">
                <a:solidFill>
                  <a:schemeClr val="tx1"/>
                </a:solidFill>
                <a:latin typeface="+mn-lt"/>
                <a:ea typeface="+mn-ea"/>
                <a:cs typeface="+mn-cs"/>
              </a:rPr>
              <a:t>for OS2. The peak at 1360 cm1 exhibited the specific fingerprints</a:t>
            </a:r>
          </a:p>
          <a:p>
            <a:r>
              <a:rPr lang="en-US" sz="1200" b="0" i="0" u="none" strike="noStrike" kern="1200" baseline="0" dirty="0" smtClean="0">
                <a:solidFill>
                  <a:schemeClr val="tx1"/>
                </a:solidFill>
                <a:latin typeface="+mn-lt"/>
                <a:ea typeface="+mn-ea"/>
                <a:cs typeface="+mn-cs"/>
              </a:rPr>
              <a:t>of reference S. </a:t>
            </a:r>
            <a:r>
              <a:rPr lang="en-US" sz="1200" b="0" i="0" u="none" strike="noStrike" kern="1200" baseline="0" dirty="0" err="1" smtClean="0">
                <a:solidFill>
                  <a:schemeClr val="tx1"/>
                </a:solidFill>
                <a:latin typeface="+mn-lt"/>
                <a:ea typeface="+mn-ea"/>
                <a:cs typeface="+mn-cs"/>
              </a:rPr>
              <a:t>maltophilia</a:t>
            </a:r>
            <a:r>
              <a:rPr lang="en-US" sz="1200" b="0" i="0" u="none" strike="noStrike" kern="1200" baseline="0" dirty="0" smtClean="0">
                <a:solidFill>
                  <a:schemeClr val="tx1"/>
                </a:solidFill>
                <a:latin typeface="+mn-lt"/>
                <a:ea typeface="+mn-ea"/>
                <a:cs typeface="+mn-cs"/>
              </a:rPr>
              <a:t> (ATCC 19861). The specific</a:t>
            </a:r>
          </a:p>
          <a:p>
            <a:r>
              <a:rPr lang="en-US" sz="1200" b="0" i="0" u="none" strike="noStrike" kern="1200" baseline="0" dirty="0" smtClean="0">
                <a:solidFill>
                  <a:schemeClr val="tx1"/>
                </a:solidFill>
                <a:latin typeface="+mn-lt"/>
                <a:ea typeface="+mn-ea"/>
                <a:cs typeface="+mn-cs"/>
              </a:rPr>
              <a:t>fingerprint signature was found at 1339 cm1 for OS1 and</a:t>
            </a:r>
          </a:p>
          <a:p>
            <a:r>
              <a:rPr lang="en-US" sz="1200" b="0" i="0" u="none" strike="noStrike" kern="1200" baseline="0" dirty="0" smtClean="0">
                <a:solidFill>
                  <a:schemeClr val="tx1"/>
                </a:solidFill>
                <a:latin typeface="+mn-lt"/>
                <a:ea typeface="+mn-ea"/>
                <a:cs typeface="+mn-cs"/>
              </a:rPr>
              <a:t>1382 cm1 for B. </a:t>
            </a:r>
            <a:r>
              <a:rPr lang="en-US" sz="1200" b="0" i="0" u="none" strike="noStrike" kern="1200" baseline="0" dirty="0" err="1" smtClean="0">
                <a:solidFill>
                  <a:schemeClr val="tx1"/>
                </a:solidFill>
                <a:latin typeface="+mn-lt"/>
                <a:ea typeface="+mn-ea"/>
                <a:cs typeface="+mn-cs"/>
              </a:rPr>
              <a:t>flexus</a:t>
            </a:r>
            <a:r>
              <a:rPr lang="en-US" sz="1200" b="0" i="0" u="none" strike="noStrike" kern="1200" baseline="0" dirty="0" smtClean="0">
                <a:solidFill>
                  <a:schemeClr val="tx1"/>
                </a:solidFill>
                <a:latin typeface="+mn-lt"/>
                <a:ea typeface="+mn-ea"/>
                <a:cs typeface="+mn-cs"/>
              </a:rPr>
              <a:t> ATCC 49095, allowing the two strains of</a:t>
            </a:r>
          </a:p>
          <a:p>
            <a:r>
              <a:rPr lang="en-US" sz="1200" b="0" i="0" u="none" strike="noStrike" kern="1200" baseline="0" dirty="0" smtClean="0">
                <a:solidFill>
                  <a:schemeClr val="tx1"/>
                </a:solidFill>
                <a:latin typeface="+mn-lt"/>
                <a:ea typeface="+mn-ea"/>
                <a:cs typeface="+mn-cs"/>
              </a:rPr>
              <a:t>B. </a:t>
            </a:r>
            <a:r>
              <a:rPr lang="en-US" sz="1200" b="0" i="0" u="none" strike="noStrike" kern="1200" baseline="0" dirty="0" err="1" smtClean="0">
                <a:solidFill>
                  <a:schemeClr val="tx1"/>
                </a:solidFill>
                <a:latin typeface="+mn-lt"/>
                <a:ea typeface="+mn-ea"/>
                <a:cs typeface="+mn-cs"/>
              </a:rPr>
              <a:t>flexus</a:t>
            </a:r>
            <a:r>
              <a:rPr lang="en-US" sz="1200" b="0" i="0" u="none" strike="noStrike" kern="1200" baseline="0" dirty="0" smtClean="0">
                <a:solidFill>
                  <a:schemeClr val="tx1"/>
                </a:solidFill>
                <a:latin typeface="+mn-lt"/>
                <a:ea typeface="+mn-ea"/>
                <a:cs typeface="+mn-cs"/>
              </a:rPr>
              <a:t> to be differentiated. This spectral signature originated</a:t>
            </a:r>
          </a:p>
          <a:p>
            <a:r>
              <a:rPr lang="en-US" sz="1200" b="0" i="0" u="none" strike="noStrike" kern="1200" baseline="0" dirty="0" smtClean="0">
                <a:solidFill>
                  <a:schemeClr val="tx1"/>
                </a:solidFill>
                <a:latin typeface="+mn-lt"/>
                <a:ea typeface="+mn-ea"/>
                <a:cs typeface="+mn-cs"/>
              </a:rPr>
              <a:t>from cell phospholipids and RNA. Moreover, the clear segregations</a:t>
            </a:r>
          </a:p>
          <a:p>
            <a:r>
              <a:rPr lang="en-US" sz="1200" b="0" i="0" u="none" strike="noStrike" kern="1200" baseline="0" dirty="0" smtClean="0">
                <a:solidFill>
                  <a:schemeClr val="tx1"/>
                </a:solidFill>
                <a:latin typeface="+mn-lt"/>
                <a:ea typeface="+mn-ea"/>
                <a:cs typeface="+mn-cs"/>
              </a:rPr>
              <a:t>(PCA analysis) with distinct sample clusters were revealed from</a:t>
            </a:r>
          </a:p>
          <a:p>
            <a:r>
              <a:rPr lang="en-US" sz="1200" b="0" i="0" u="none" strike="noStrike" kern="1200" baseline="0" dirty="0" smtClean="0">
                <a:solidFill>
                  <a:schemeClr val="tx1"/>
                </a:solidFill>
                <a:latin typeface="+mn-lt"/>
                <a:ea typeface="+mn-ea"/>
                <a:cs typeface="+mn-cs"/>
              </a:rPr>
              <a:t>Bacillus </a:t>
            </a:r>
            <a:r>
              <a:rPr lang="en-US" sz="1200" b="0" i="0" u="none" strike="noStrike" kern="1200" baseline="0" dirty="0" err="1" smtClean="0">
                <a:solidFill>
                  <a:schemeClr val="tx1"/>
                </a:solidFill>
                <a:latin typeface="+mn-lt"/>
                <a:ea typeface="+mn-ea"/>
                <a:cs typeface="+mn-cs"/>
              </a:rPr>
              <a:t>flexus</a:t>
            </a:r>
            <a:r>
              <a:rPr lang="en-US" sz="1200" b="0" i="0" u="none" strike="noStrike" kern="1200" baseline="0" dirty="0" smtClean="0">
                <a:solidFill>
                  <a:schemeClr val="tx1"/>
                </a:solidFill>
                <a:latin typeface="+mn-lt"/>
                <a:ea typeface="+mn-ea"/>
                <a:cs typeface="+mn-cs"/>
              </a:rPr>
              <a:t> (ATCC 49095), S. </a:t>
            </a:r>
            <a:r>
              <a:rPr lang="en-US" sz="1200" b="0" i="0" u="none" strike="noStrike" kern="1200" baseline="0" dirty="0" err="1" smtClean="0">
                <a:solidFill>
                  <a:schemeClr val="tx1"/>
                </a:solidFill>
                <a:latin typeface="+mn-lt"/>
                <a:ea typeface="+mn-ea"/>
                <a:cs typeface="+mn-cs"/>
              </a:rPr>
              <a:t>maltophilia</a:t>
            </a:r>
            <a:r>
              <a:rPr lang="en-US" sz="1200" b="0" i="0" u="none" strike="noStrike" kern="1200" baseline="0" dirty="0" smtClean="0">
                <a:solidFill>
                  <a:schemeClr val="tx1"/>
                </a:solidFill>
                <a:latin typeface="+mn-lt"/>
                <a:ea typeface="+mn-ea"/>
                <a:cs typeface="+mn-cs"/>
              </a:rPr>
              <a:t> (ATCC 19861), OS1 and</a:t>
            </a:r>
          </a:p>
          <a:p>
            <a:r>
              <a:rPr lang="en-US" sz="1200" b="0" i="0" u="none" strike="noStrike" kern="1200" baseline="0" dirty="0" smtClean="0">
                <a:solidFill>
                  <a:schemeClr val="tx1"/>
                </a:solidFill>
                <a:latin typeface="+mn-lt"/>
                <a:ea typeface="+mn-ea"/>
                <a:cs typeface="+mn-cs"/>
              </a:rPr>
              <a:t>OS2 in amide (1300–1200 cm1) and fingerprint region (1500–</a:t>
            </a:r>
          </a:p>
          <a:p>
            <a:r>
              <a:rPr lang="en-US" sz="1200" b="0" i="0" u="none" strike="noStrike" kern="1200" baseline="0" dirty="0" smtClean="0">
                <a:solidFill>
                  <a:schemeClr val="tx1"/>
                </a:solidFill>
                <a:latin typeface="+mn-lt"/>
                <a:ea typeface="+mn-ea"/>
                <a:cs typeface="+mn-cs"/>
              </a:rPr>
              <a:t>860 cm1). The results exhibit that representative specific spectral</a:t>
            </a:r>
          </a:p>
          <a:p>
            <a:r>
              <a:rPr lang="en-US" sz="1200" b="0" i="0" u="none" strike="noStrike" kern="1200" baseline="0" dirty="0" smtClean="0">
                <a:solidFill>
                  <a:schemeClr val="tx1"/>
                </a:solidFill>
                <a:latin typeface="+mn-lt"/>
                <a:ea typeface="+mn-ea"/>
                <a:cs typeface="+mn-cs"/>
              </a:rPr>
              <a:t>biomarkers are applicable for identification and discrimination of</a:t>
            </a:r>
          </a:p>
          <a:p>
            <a:r>
              <a:rPr lang="en-US" sz="1200" b="0" i="0" u="none" strike="noStrike" kern="1200" baseline="0" dirty="0" smtClean="0">
                <a:solidFill>
                  <a:schemeClr val="tx1"/>
                </a:solidFill>
                <a:latin typeface="+mn-lt"/>
                <a:ea typeface="+mn-ea"/>
                <a:cs typeface="+mn-cs"/>
              </a:rPr>
              <a:t>different bacteria and that this technique should be widely applicable</a:t>
            </a:r>
          </a:p>
          <a:p>
            <a:r>
              <a:rPr lang="en-US" sz="1200" b="0" i="0" u="none" strike="noStrike" kern="1200" baseline="0" dirty="0" smtClean="0">
                <a:solidFill>
                  <a:schemeClr val="tx1"/>
                </a:solidFill>
                <a:latin typeface="+mn-lt"/>
                <a:ea typeface="+mn-ea"/>
                <a:cs typeface="+mn-cs"/>
              </a:rPr>
              <a:t>to other areas of microbial research.</a:t>
            </a:r>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34</a:t>
            </a:fld>
            <a:endParaRPr lang="en-US"/>
          </a:p>
        </p:txBody>
      </p:sp>
    </p:spTree>
    <p:extLst>
      <p:ext uri="{BB962C8B-B14F-4D97-AF65-F5344CB8AC3E}">
        <p14:creationId xmlns:p14="http://schemas.microsoft.com/office/powerpoint/2010/main" val="22379688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774333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2</a:t>
            </a:fld>
            <a:endParaRPr lang="en-US"/>
          </a:p>
        </p:txBody>
      </p:sp>
    </p:spTree>
    <p:extLst>
      <p:ext uri="{BB962C8B-B14F-4D97-AF65-F5344CB8AC3E}">
        <p14:creationId xmlns:p14="http://schemas.microsoft.com/office/powerpoint/2010/main" val="12371050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t>Key areas: </a:t>
            </a:r>
            <a:r>
              <a:rPr lang="en-US" sz="1200" dirty="0" smtClean="0"/>
              <a:t>Radiation Biology, heavy charged particles, biological tissues, FTIR imaging, Radiotherapy, Cosmic radiation</a:t>
            </a:r>
          </a:p>
          <a:p>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38</a:t>
            </a:fld>
            <a:endParaRPr lang="en-US"/>
          </a:p>
        </p:txBody>
      </p:sp>
    </p:spTree>
    <p:extLst>
      <p:ext uri="{BB962C8B-B14F-4D97-AF65-F5344CB8AC3E}">
        <p14:creationId xmlns:p14="http://schemas.microsoft.com/office/powerpoint/2010/main" val="23297894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solidFill>
                  <a:srgbClr val="0070C0"/>
                </a:solidFill>
                <a:latin typeface="Candara" panose="020E0502030303020204" pitchFamily="34" charset="0"/>
              </a:rPr>
              <a:t>e-Infrastructure Services: </a:t>
            </a:r>
          </a:p>
          <a:p>
            <a:r>
              <a:rPr lang="en-US" sz="1200" dirty="0" smtClean="0">
                <a:latin typeface="Candara" panose="020E0502030303020204" pitchFamily="34" charset="0"/>
              </a:rPr>
              <a:t>- Networking computing (HPC, Grid, Cloud) and standard interfaces,</a:t>
            </a:r>
          </a:p>
          <a:p>
            <a:r>
              <a:rPr lang="en-US" sz="1200" dirty="0" smtClean="0">
                <a:latin typeface="Candara" panose="020E0502030303020204" pitchFamily="34" charset="0"/>
              </a:rPr>
              <a:t>- Access to combination of resources for the same project,</a:t>
            </a:r>
          </a:p>
          <a:p>
            <a:r>
              <a:rPr lang="en-US" sz="1200" dirty="0" smtClean="0">
                <a:latin typeface="Candara" panose="020E0502030303020204" pitchFamily="34" charset="0"/>
              </a:rPr>
              <a:t>- The integrated services will be provided to end-users, by supporting the regional e-infrastructure. </a:t>
            </a:r>
          </a:p>
          <a:p>
            <a:pPr algn="just"/>
            <a:r>
              <a:rPr lang="en-US" sz="1200" dirty="0" smtClean="0">
                <a:latin typeface="Candara" panose="020E0502030303020204" pitchFamily="34" charset="0"/>
              </a:rPr>
              <a:t>- A hub for the Middle East integrating resources in Cyprus, Israel, Egypt, and Jordan, connecting them to resources of the nodes in other areas.</a:t>
            </a:r>
          </a:p>
          <a:p>
            <a:pPr marL="0" marR="0" lvl="0" indent="0" algn="just"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latin typeface="Open Sans"/>
              </a:rPr>
              <a:t>- Will significantly strengthen the research capacities of user communities, thus improving research productivity and competitiveness.</a:t>
            </a:r>
            <a:endParaRPr lang="en-US" sz="1200" dirty="0" smtClean="0"/>
          </a:p>
          <a:p>
            <a:pPr algn="just"/>
            <a:endParaRPr lang="en-US" dirty="0" smtClean="0">
              <a:solidFill>
                <a:srgbClr val="000000"/>
              </a:solidFill>
              <a:latin typeface="Open Sans"/>
            </a:endParaRPr>
          </a:p>
          <a:p>
            <a:pPr algn="just"/>
            <a:r>
              <a:rPr lang="en-US" dirty="0" smtClean="0">
                <a:solidFill>
                  <a:srgbClr val="000000"/>
                </a:solidFill>
                <a:latin typeface="Open Sans"/>
              </a:rPr>
              <a:t>VI-SEEM builds on the success of its predecessor e-Infrastructure projects that have been crucial for enabling high-quality research &amp; ICT developments by providing networking and computational resources, application support and training, in both South East Europe and Eastern Mediterranean, and have supported the European vision of inclusive and smart growth, based on knowledge and innovation, enriching the European Research Area.</a:t>
            </a:r>
          </a:p>
          <a:p>
            <a:pPr algn="just"/>
            <a:r>
              <a:rPr lang="en-US" dirty="0" smtClean="0">
                <a:solidFill>
                  <a:srgbClr val="000000"/>
                </a:solidFill>
                <a:latin typeface="Open Sans"/>
              </a:rPr>
              <a:t>The project unifies existing e-Infrastructures into an integrated platform to better utilize synergies, for an improved service provision within a unified Virtual Research Environment to be provided to scientific communities of high impact in the combined South East Europe and Eastern Mediterranean region.</a:t>
            </a:r>
          </a:p>
          <a:p>
            <a:pPr algn="just"/>
            <a:r>
              <a:rPr lang="en-US" dirty="0" smtClean="0">
                <a:solidFill>
                  <a:srgbClr val="000000"/>
                </a:solidFill>
                <a:latin typeface="Open Sans"/>
              </a:rPr>
              <a:t>VI-SEEM will significantly leverage and strengthen the research capacities of user communities, thus improving research productivity and competitiveness on the pan-European level. Joining, sharing and exploiting the resources across the SEEM region in a common platform will ensure continuity and expansion of the available resources and services that will further propel excellence across the region.</a:t>
            </a:r>
            <a:endParaRPr lang="en-US" b="0" i="0" dirty="0" smtClean="0">
              <a:solidFill>
                <a:srgbClr val="000000"/>
              </a:solidFill>
              <a:effectLst/>
              <a:latin typeface="Open San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39</a:t>
            </a:fld>
            <a:endParaRPr lang="en-US"/>
          </a:p>
        </p:txBody>
      </p:sp>
    </p:spTree>
    <p:extLst>
      <p:ext uri="{BB962C8B-B14F-4D97-AF65-F5344CB8AC3E}">
        <p14:creationId xmlns:p14="http://schemas.microsoft.com/office/powerpoint/2010/main" val="42691249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41</a:t>
            </a:fld>
            <a:endParaRPr lang="en-US"/>
          </a:p>
        </p:txBody>
      </p:sp>
    </p:spTree>
    <p:extLst>
      <p:ext uri="{BB962C8B-B14F-4D97-AF65-F5344CB8AC3E}">
        <p14:creationId xmlns:p14="http://schemas.microsoft.com/office/powerpoint/2010/main" val="4222982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a:r>
            <a:r>
              <a:rPr lang="en-US" baseline="0" dirty="0" smtClean="0"/>
              <a:t> </a:t>
            </a:r>
            <a:r>
              <a:rPr lang="en-US" dirty="0" smtClean="0"/>
              <a:t>The right to an opinion does not make it right..</a:t>
            </a:r>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5</a:t>
            </a:fld>
            <a:endParaRPr lang="en-US"/>
          </a:p>
        </p:txBody>
      </p:sp>
    </p:spTree>
    <p:extLst>
      <p:ext uri="{BB962C8B-B14F-4D97-AF65-F5344CB8AC3E}">
        <p14:creationId xmlns:p14="http://schemas.microsoft.com/office/powerpoint/2010/main" val="27213139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ea typeface="Times New Roman" panose="02020603050405020304" pitchFamily="18" charset="0"/>
              </a:rPr>
              <a:t>“</a:t>
            </a:r>
            <a:r>
              <a:rPr lang="en-US" sz="1200" i="1" dirty="0" smtClean="0">
                <a:ea typeface="Times New Roman" panose="02020603050405020304" pitchFamily="18" charset="0"/>
              </a:rPr>
              <a:t>It is well demonstrated that in today’s information age, </a:t>
            </a:r>
            <a:r>
              <a:rPr lang="en-US" sz="1400" i="1" dirty="0" smtClean="0">
                <a:solidFill>
                  <a:srgbClr val="FF0000"/>
                </a:solidFill>
                <a:ea typeface="Times New Roman" panose="02020603050405020304" pitchFamily="18" charset="0"/>
              </a:rPr>
              <a:t>distances and languages are no longer barriers to the transfer of knowledge</a:t>
            </a:r>
            <a:r>
              <a:rPr lang="en-US" sz="1200" i="1" dirty="0" smtClean="0">
                <a:ea typeface="Times New Roman" panose="02020603050405020304" pitchFamily="18" charset="0"/>
              </a:rPr>
              <a:t>. With the power of technology and advancements in science, collaboration across cultures could bring </a:t>
            </a:r>
            <a:r>
              <a:rPr lang="en-US" sz="1200" i="1" dirty="0" smtClean="0">
                <a:solidFill>
                  <a:srgbClr val="0070C0"/>
                </a:solidFill>
                <a:ea typeface="Times New Roman" panose="02020603050405020304" pitchFamily="18" charset="0"/>
              </a:rPr>
              <a:t>massive leaps </a:t>
            </a:r>
            <a:r>
              <a:rPr lang="en-US" sz="1200" i="1" dirty="0" smtClean="0">
                <a:ea typeface="Times New Roman" panose="02020603050405020304" pitchFamily="18" charset="0"/>
              </a:rPr>
              <a:t>and </a:t>
            </a:r>
            <a:r>
              <a:rPr lang="en-US" sz="1200" i="1" dirty="0" smtClean="0">
                <a:solidFill>
                  <a:srgbClr val="0070C0"/>
                </a:solidFill>
                <a:ea typeface="Times New Roman" panose="02020603050405020304" pitchFamily="18" charset="0"/>
              </a:rPr>
              <a:t>rapid advances </a:t>
            </a:r>
            <a:r>
              <a:rPr lang="en-US" sz="1200" i="1" dirty="0" smtClean="0">
                <a:ea typeface="Times New Roman" panose="02020603050405020304" pitchFamily="18" charset="0"/>
              </a:rPr>
              <a:t>towards solving </a:t>
            </a:r>
            <a:r>
              <a:rPr lang="en-US" sz="1200" i="1" dirty="0" smtClean="0">
                <a:solidFill>
                  <a:srgbClr val="0070C0"/>
                </a:solidFill>
                <a:ea typeface="Times New Roman" panose="02020603050405020304" pitchFamily="18" charset="0"/>
              </a:rPr>
              <a:t>shared global challenges</a:t>
            </a:r>
            <a:r>
              <a:rPr lang="en-US" sz="1200" i="1" dirty="0" smtClean="0">
                <a:ea typeface="Times New Roman" panose="02020603050405020304" pitchFamily="18" charset="0"/>
              </a:rPr>
              <a:t> and achieving </a:t>
            </a:r>
            <a:r>
              <a:rPr lang="en-US" sz="1200" i="1" dirty="0" smtClean="0">
                <a:solidFill>
                  <a:srgbClr val="0070C0"/>
                </a:solidFill>
                <a:ea typeface="Times New Roman" panose="02020603050405020304" pitchFamily="18" charset="0"/>
              </a:rPr>
              <a:t>mutual benefits</a:t>
            </a:r>
            <a:r>
              <a:rPr lang="en-US" sz="1200" i="1" dirty="0" smtClean="0">
                <a:ea typeface="Times New Roman" panose="02020603050405020304" pitchFamily="18" charset="0"/>
              </a:rPr>
              <a:t>, while also contributing to </a:t>
            </a:r>
            <a:r>
              <a:rPr lang="en-US" sz="1200" i="1" dirty="0" smtClean="0">
                <a:solidFill>
                  <a:srgbClr val="0070C0"/>
                </a:solidFill>
                <a:ea typeface="Times New Roman" panose="02020603050405020304" pitchFamily="18" charset="0"/>
              </a:rPr>
              <a:t>intercultural dialogue </a:t>
            </a:r>
            <a:r>
              <a:rPr lang="en-US" sz="1200" i="1" dirty="0" smtClean="0">
                <a:ea typeface="Times New Roman" panose="02020603050405020304" pitchFamily="18" charset="0"/>
              </a:rPr>
              <a:t>– Hanan Dowidar and Ahmed Salim.</a:t>
            </a:r>
            <a:endParaRPr lang="en-US" sz="1200" dirty="0" smtClean="0"/>
          </a:p>
          <a:p>
            <a:endParaRPr lang="en-US" dirty="0" smtClean="0"/>
          </a:p>
          <a:p>
            <a:pPr lvl="0"/>
            <a:r>
              <a:rPr lang="en-US" sz="1100" dirty="0" smtClean="0"/>
              <a:t>* Facilitate International Science [ &gt; capacity of </a:t>
            </a:r>
            <a:br>
              <a:rPr lang="en-US" sz="1100" dirty="0" smtClean="0"/>
            </a:br>
            <a:r>
              <a:rPr lang="en-US" sz="1100" dirty="0" smtClean="0"/>
              <a:t>a single country]</a:t>
            </a:r>
          </a:p>
          <a:p>
            <a:pPr lvl="0"/>
            <a:r>
              <a:rPr lang="en-US" sz="1100" dirty="0" smtClean="0"/>
              <a:t>- Sharing Facilities?</a:t>
            </a:r>
          </a:p>
          <a:p>
            <a:pPr marL="171450" lvl="0" indent="-171450">
              <a:buFontTx/>
              <a:buChar char="-"/>
            </a:pPr>
            <a:r>
              <a:rPr lang="en-US" sz="1100" dirty="0" smtClean="0"/>
              <a:t>Joint Projects?</a:t>
            </a:r>
          </a:p>
          <a:p>
            <a:pPr marL="171450" lvl="0" indent="-171450">
              <a:buFontTx/>
              <a:buChar char="-"/>
            </a:pPr>
            <a:endParaRPr lang="en-US" sz="110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smtClean="0"/>
              <a:t>* Improving the international relations between countries: solving common problems, and enhance biodiversity among nations</a:t>
            </a:r>
          </a:p>
          <a:p>
            <a:pPr marL="171450" lvl="0" indent="-171450">
              <a:buFontTx/>
              <a:buChar char="-"/>
            </a:pPr>
            <a:endParaRPr lang="en-US" sz="1100" dirty="0" smtClean="0"/>
          </a:p>
          <a:p>
            <a:pPr algn="just"/>
            <a:endParaRPr lang="en-US" sz="1100" dirty="0" smtClean="0">
              <a:solidFill>
                <a:srgbClr val="000000"/>
              </a:solidFill>
              <a:latin typeface="Calibri Light" panose="020F0302020204030204"/>
            </a:endParaRPr>
          </a:p>
          <a:p>
            <a:pPr algn="just"/>
            <a:endParaRPr lang="en-US" sz="1100" dirty="0" smtClean="0">
              <a:solidFill>
                <a:srgbClr val="000000"/>
              </a:solidFill>
              <a:latin typeface="Calibri Light" panose="020F0302020204030204"/>
            </a:endParaRPr>
          </a:p>
          <a:p>
            <a:pPr algn="just"/>
            <a:r>
              <a:rPr lang="en-US" sz="1100" dirty="0" smtClean="0">
                <a:solidFill>
                  <a:srgbClr val="000000"/>
                </a:solidFill>
                <a:latin typeface="Calibri Light" panose="020F0302020204030204"/>
              </a:rPr>
              <a:t>Shared Infrastructure &amp; Collaborative Research </a:t>
            </a:r>
          </a:p>
          <a:p>
            <a:pPr algn="just"/>
            <a:endParaRPr lang="en-US" sz="1100" dirty="0" smtClean="0">
              <a:solidFill>
                <a:srgbClr val="000000"/>
              </a:solidFill>
              <a:latin typeface="Calibri Light" panose="020F0302020204030204"/>
            </a:endParaRPr>
          </a:p>
          <a:p>
            <a:pPr marL="257175" indent="-257175" algn="just">
              <a:buFont typeface="Arial" panose="020B0604020202020204" pitchFamily="34" charset="0"/>
              <a:buChar char="•"/>
            </a:pPr>
            <a:r>
              <a:rPr lang="en-US" sz="1200" dirty="0" smtClean="0">
                <a:solidFill>
                  <a:srgbClr val="000000"/>
                </a:solidFill>
                <a:latin typeface="Calibri Light" panose="020F0302020204030204"/>
              </a:rPr>
              <a:t>More science opportunities depend on LARGE INFRASTRUCTURES-: accelerators, SR-sources, large FELs, reactors and neutron sources, super computers, networking,…</a:t>
            </a:r>
          </a:p>
          <a:p>
            <a:pPr marL="257175" indent="-257175" algn="just">
              <a:buFontTx/>
              <a:buAutoNum type="arabicPeriod"/>
            </a:pPr>
            <a:endParaRPr lang="en-US" sz="1200" dirty="0" smtClean="0">
              <a:solidFill>
                <a:srgbClr val="000000"/>
              </a:solidFill>
              <a:latin typeface="Calibri Light" panose="020F0302020204030204"/>
            </a:endParaRPr>
          </a:p>
          <a:p>
            <a:pPr marL="257175" indent="-257175" algn="just">
              <a:buFont typeface="Arial" panose="020B0604020202020204" pitchFamily="34" charset="0"/>
              <a:buChar char="•"/>
            </a:pPr>
            <a:r>
              <a:rPr lang="en-US" sz="1200" dirty="0" smtClean="0">
                <a:solidFill>
                  <a:srgbClr val="000000"/>
                </a:solidFill>
                <a:latin typeface="Calibri Light" panose="020F0302020204030204"/>
              </a:rPr>
              <a:t>Obvious reasons to share infrastructures?  </a:t>
            </a:r>
            <a:br>
              <a:rPr lang="en-US" sz="1200" dirty="0" smtClean="0">
                <a:solidFill>
                  <a:srgbClr val="000000"/>
                </a:solidFill>
                <a:latin typeface="Calibri Light" panose="020F0302020204030204"/>
              </a:rPr>
            </a:br>
            <a:r>
              <a:rPr lang="en-US" sz="1200" dirty="0" smtClean="0">
                <a:solidFill>
                  <a:srgbClr val="000000"/>
                </a:solidFill>
                <a:latin typeface="Calibri Light" panose="020F0302020204030204"/>
              </a:rPr>
              <a:t>a. beyond budgets and technical expertise of individual countries..</a:t>
            </a:r>
          </a:p>
          <a:p>
            <a:pPr algn="just"/>
            <a:r>
              <a:rPr lang="en-US" sz="1200" dirty="0" smtClean="0">
                <a:solidFill>
                  <a:srgbClr val="000000"/>
                </a:solidFill>
                <a:latin typeface="Calibri Light" panose="020F0302020204030204"/>
              </a:rPr>
              <a:t>      b. potential user base not large enough to justify the cost in individual countries.. </a:t>
            </a:r>
          </a:p>
          <a:p>
            <a:pPr marL="257175" indent="-257175" algn="just">
              <a:buFont typeface="Arial" panose="020B0604020202020204" pitchFamily="34" charset="0"/>
              <a:buChar char="•"/>
            </a:pPr>
            <a:r>
              <a:rPr lang="en-US" sz="1200" dirty="0" smtClean="0">
                <a:solidFill>
                  <a:srgbClr val="000000"/>
                </a:solidFill>
                <a:latin typeface="Calibri Light" panose="020F0302020204030204"/>
              </a:rPr>
              <a:t> </a:t>
            </a:r>
            <a:r>
              <a:rPr lang="en-US" sz="1200" dirty="0" smtClean="0">
                <a:solidFill>
                  <a:srgbClr val="000000"/>
                </a:solidFill>
              </a:rPr>
              <a:t>Obvious reasons to </a:t>
            </a:r>
            <a:r>
              <a:rPr lang="en-US" sz="1200" dirty="0" smtClean="0">
                <a:solidFill>
                  <a:srgbClr val="000000"/>
                </a:solidFill>
                <a:latin typeface="Calibri Light" panose="020F0302020204030204"/>
              </a:rPr>
              <a:t>scientifically collaborate?</a:t>
            </a:r>
          </a:p>
          <a:p>
            <a:pPr algn="just"/>
            <a:r>
              <a:rPr lang="en-US" sz="1200" dirty="0" smtClean="0">
                <a:solidFill>
                  <a:srgbClr val="000000"/>
                </a:solidFill>
                <a:latin typeface="Calibri Light" panose="020F0302020204030204"/>
              </a:rPr>
              <a:t> - the critical need for mass in terms of manpower and expertise..</a:t>
            </a:r>
          </a:p>
          <a:p>
            <a:pPr algn="just"/>
            <a:endParaRPr lang="en-US" sz="1200" dirty="0" smtClean="0">
              <a:solidFill>
                <a:srgbClr val="000000"/>
              </a:solidFill>
              <a:latin typeface="Calibri Light" panose="020F0302020204030204"/>
            </a:endParaRPr>
          </a:p>
          <a:p>
            <a:pPr algn="just"/>
            <a:r>
              <a:rPr lang="en-US" sz="1200" dirty="0" smtClean="0">
                <a:solidFill>
                  <a:srgbClr val="000000"/>
                </a:solidFill>
                <a:latin typeface="Calibri Light" panose="020F0302020204030204"/>
              </a:rPr>
              <a:t>(Not) so obvious reasons ( to funding agencies)</a:t>
            </a:r>
          </a:p>
          <a:p>
            <a:pPr marL="257175" indent="-257175" algn="just">
              <a:buFontTx/>
              <a:buChar char="-"/>
            </a:pPr>
            <a:r>
              <a:rPr lang="en-US" sz="1200" dirty="0" smtClean="0">
                <a:solidFill>
                  <a:srgbClr val="000000"/>
                </a:solidFill>
                <a:latin typeface="Calibri Light" panose="020F0302020204030204"/>
              </a:rPr>
              <a:t>Combining intellectual resources to have better science and stronger networks..</a:t>
            </a:r>
          </a:p>
          <a:p>
            <a:pPr marL="257175" indent="-257175" algn="just">
              <a:buFontTx/>
              <a:buChar char="-"/>
            </a:pPr>
            <a:r>
              <a:rPr lang="en-US" sz="1200" dirty="0" smtClean="0">
                <a:solidFill>
                  <a:srgbClr val="000000"/>
                </a:solidFill>
                <a:latin typeface="Calibri Light" panose="020F0302020204030204"/>
              </a:rPr>
              <a:t>Bring all partners up to the highest standards</a:t>
            </a:r>
          </a:p>
          <a:p>
            <a:pPr marL="257175" indent="-257175" algn="just">
              <a:buFontTx/>
              <a:buChar char="-"/>
            </a:pPr>
            <a:r>
              <a:rPr lang="en-US" sz="1200" dirty="0" smtClean="0">
                <a:solidFill>
                  <a:srgbClr val="000000"/>
                </a:solidFill>
                <a:latin typeface="Calibri Light" panose="020F0302020204030204"/>
              </a:rPr>
              <a:t>Building bridges across political divides </a:t>
            </a:r>
          </a:p>
          <a:p>
            <a:pPr marL="257175" indent="-257175" algn="just">
              <a:buFontTx/>
              <a:buChar char="-"/>
            </a:pPr>
            <a:endParaRPr lang="en-US" sz="1200" dirty="0" smtClean="0">
              <a:solidFill>
                <a:srgbClr val="000000"/>
              </a:solidFill>
              <a:latin typeface="Calibri Light" panose="020F0302020204030204"/>
            </a:endParaRPr>
          </a:p>
          <a:p>
            <a:pPr algn="just"/>
            <a:r>
              <a:rPr lang="en-US" sz="1200" dirty="0" smtClean="0">
                <a:solidFill>
                  <a:srgbClr val="000000"/>
                </a:solidFill>
                <a:latin typeface="Calibri Light" panose="020F0302020204030204"/>
              </a:rPr>
              <a:t>Why not?? </a:t>
            </a:r>
          </a:p>
          <a:p>
            <a:pPr marL="0" marR="0" indent="0" algn="just"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00000"/>
                </a:solidFill>
                <a:latin typeface="Calibri Light" panose="020F0302020204030204"/>
              </a:rPr>
              <a:t> - Inertia lack, complicated decision making, choice of site,… </a:t>
            </a:r>
            <a:r>
              <a:rPr lang="en-US" sz="1200" b="1" i="1" dirty="0" smtClean="0">
                <a:solidFill>
                  <a:prstClr val="black"/>
                </a:solidFill>
              </a:rPr>
              <a:t>Sir. Chris L. Smith</a:t>
            </a:r>
          </a:p>
          <a:p>
            <a:pPr algn="just"/>
            <a:endParaRPr lang="en-US" sz="1200" dirty="0" smtClean="0">
              <a:solidFill>
                <a:srgbClr val="000000"/>
              </a:solidFill>
              <a:latin typeface="Calibri Light" panose="020F0302020204030204"/>
            </a:endParaRPr>
          </a:p>
          <a:p>
            <a:pPr algn="just"/>
            <a:endParaRPr lang="en-US" sz="1200" dirty="0" smtClean="0">
              <a:solidFill>
                <a:srgbClr val="000000"/>
              </a:solidFill>
              <a:latin typeface="Calibri Light" panose="020F0302020204030204"/>
            </a:endParaRPr>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7</a:t>
            </a:fld>
            <a:endParaRPr lang="en-US"/>
          </a:p>
        </p:txBody>
      </p:sp>
    </p:spTree>
    <p:extLst>
      <p:ext uri="{BB962C8B-B14F-4D97-AF65-F5344CB8AC3E}">
        <p14:creationId xmlns:p14="http://schemas.microsoft.com/office/powerpoint/2010/main" val="7890964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 dot changes from green to red as more people in that area get sick.</a:t>
            </a:r>
          </a:p>
          <a:p>
            <a:r>
              <a:rPr lang="en-US" dirty="0" smtClean="0"/>
              <a:t>The</a:t>
            </a:r>
            <a:r>
              <a:rPr lang="en-US" baseline="0" dirty="0" smtClean="0"/>
              <a:t> top map shows what could happen if we didn’t do anything, and the bottom shows the effect of giving people a less effective vaccine while a better one is being developed. </a:t>
            </a:r>
          </a:p>
        </p:txBody>
      </p:sp>
      <p:sp>
        <p:nvSpPr>
          <p:cNvPr id="4" name="Slide Number Placeholder 3"/>
          <p:cNvSpPr>
            <a:spLocks noGrp="1"/>
          </p:cNvSpPr>
          <p:nvPr>
            <p:ph type="sldNum" sz="quarter" idx="10"/>
          </p:nvPr>
        </p:nvSpPr>
        <p:spPr/>
        <p:txBody>
          <a:bodyPr/>
          <a:lstStyle/>
          <a:p>
            <a:fld id="{13D3B2CF-BB6B-48E7-B16D-80C3481FD8D7}" type="slidenum">
              <a:rPr lang="en-US" smtClean="0"/>
              <a:t>8</a:t>
            </a:fld>
            <a:endParaRPr lang="en-US"/>
          </a:p>
        </p:txBody>
      </p:sp>
    </p:spTree>
    <p:extLst>
      <p:ext uri="{BB962C8B-B14F-4D97-AF65-F5344CB8AC3E}">
        <p14:creationId xmlns:p14="http://schemas.microsoft.com/office/powerpoint/2010/main" val="3789637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May 2016, a delegation from the Physics Depart</a:t>
            </a:r>
          </a:p>
          <a:p>
            <a:r>
              <a:rPr lang="en-US" dirty="0" smtClean="0">
                <a:effectLst/>
              </a:rPr>
              <a:t>The visit aimed at discussing possible means of mutual cooperation between An-</a:t>
            </a:r>
            <a:r>
              <a:rPr lang="en-US" dirty="0" err="1" smtClean="0">
                <a:effectLst/>
              </a:rPr>
              <a:t>Najah</a:t>
            </a:r>
            <a:r>
              <a:rPr lang="en-US" dirty="0" smtClean="0">
                <a:effectLst/>
              </a:rPr>
              <a:t> and the </a:t>
            </a:r>
            <a:r>
              <a:rPr lang="en-US" dirty="0" err="1" smtClean="0">
                <a:effectLst/>
              </a:rPr>
              <a:t>centre</a:t>
            </a:r>
            <a:r>
              <a:rPr lang="en-US" dirty="0" smtClean="0">
                <a:effectLst/>
              </a:rPr>
              <a:t> </a:t>
            </a:r>
            <a:r>
              <a:rPr lang="en-US" dirty="0" err="1" smtClean="0"/>
              <a:t>ment</a:t>
            </a:r>
            <a:r>
              <a:rPr lang="en-US" dirty="0" smtClean="0"/>
              <a:t> at An-</a:t>
            </a:r>
            <a:r>
              <a:rPr lang="en-US" dirty="0" err="1" smtClean="0"/>
              <a:t>Najah</a:t>
            </a:r>
            <a:r>
              <a:rPr lang="en-US" dirty="0" smtClean="0"/>
              <a:t> visited the International Research Centre (SESAME) in Amman, Jordan.</a:t>
            </a:r>
          </a:p>
          <a:p>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9</a:t>
            </a:fld>
            <a:endParaRPr lang="en-US"/>
          </a:p>
        </p:txBody>
      </p:sp>
    </p:spTree>
    <p:extLst>
      <p:ext uri="{BB962C8B-B14F-4D97-AF65-F5344CB8AC3E}">
        <p14:creationId xmlns:p14="http://schemas.microsoft.com/office/powerpoint/2010/main" val="5042834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We care about details..</a:t>
            </a:r>
            <a:r>
              <a:rPr lang="en-US" baseline="0" dirty="0" smtClean="0"/>
              <a:t> The more details we can reveal, the more information we can get..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dirty="0" smtClean="0"/>
              <a:t>The wow science is done here</a:t>
            </a:r>
          </a:p>
          <a:p>
            <a:r>
              <a:rPr lang="en-US" dirty="0" smtClean="0"/>
              <a:t>Importance of synchrotron radiation (SR) in science and technology cannot be overestimated. </a:t>
            </a:r>
          </a:p>
          <a:p>
            <a:endParaRPr lang="en-US" dirty="0" smtClean="0"/>
          </a:p>
          <a:p>
            <a:r>
              <a:rPr lang="en-US" dirty="0" smtClean="0"/>
              <a:t>At present, all over the world, about 80 large and medium size storage rings are producing altogether hundreds of intense collimated light beams. </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ar-EG" dirty="0" smtClean="0"/>
          </a:p>
          <a:p>
            <a:endParaRPr lang="en-US" dirty="0"/>
          </a:p>
        </p:txBody>
      </p:sp>
      <p:sp>
        <p:nvSpPr>
          <p:cNvPr id="4" name="Slide Number Placeholder 3"/>
          <p:cNvSpPr>
            <a:spLocks noGrp="1"/>
          </p:cNvSpPr>
          <p:nvPr>
            <p:ph type="sldNum" sz="quarter" idx="10"/>
          </p:nvPr>
        </p:nvSpPr>
        <p:spPr/>
        <p:txBody>
          <a:bodyPr/>
          <a:lstStyle/>
          <a:p>
            <a:fld id="{13D3B2CF-BB6B-48E7-B16D-80C3481FD8D7}" type="slidenum">
              <a:rPr lang="en-US" smtClean="0"/>
              <a:t>10</a:t>
            </a:fld>
            <a:endParaRPr lang="en-US"/>
          </a:p>
        </p:txBody>
      </p:sp>
    </p:spTree>
    <p:extLst>
      <p:ext uri="{BB962C8B-B14F-4D97-AF65-F5344CB8AC3E}">
        <p14:creationId xmlns:p14="http://schemas.microsoft.com/office/powerpoint/2010/main" val="34806263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latin typeface="Century Gothic" panose="020B0502020202020204" pitchFamily="34" charset="0"/>
              </a:rPr>
              <a:t>The Health and Environment Linkages Initiative (HELI) </a:t>
            </a:r>
          </a:p>
          <a:p>
            <a:r>
              <a:rPr lang="en-US" sz="1200" b="1" dirty="0" smtClean="0">
                <a:latin typeface="Century Gothic" panose="020B0502020202020204" pitchFamily="34" charset="0"/>
              </a:rPr>
              <a:t>World Health Organization (WHO)</a:t>
            </a:r>
          </a:p>
          <a:p>
            <a:endParaRPr lang="en-US" sz="1200" b="1" dirty="0" smtClean="0">
              <a:latin typeface="Century Gothic" panose="020B0502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i="1" kern="1200" dirty="0" smtClean="0">
                <a:solidFill>
                  <a:schemeClr val="tx1"/>
                </a:solidFill>
                <a:effectLst/>
                <a:latin typeface="+mn-lt"/>
                <a:ea typeface="+mn-ea"/>
                <a:cs typeface="+mn-cs"/>
              </a:rPr>
              <a:t>The Hepatitis c virus, HCV, is a national and international health problem. The HCV RNA polymerase is an attractive drug target with an active site and five allosteric binding sites. The prevalent genotype in Egypt and the Middle East is genotype 4, which infects more than 90% of cases in Egypt. Currently, there is no vaccine for HCV. Also, standard care of </a:t>
            </a:r>
            <a:r>
              <a:rPr lang="en-US" sz="1200" i="1" kern="1200" dirty="0" err="1" smtClean="0">
                <a:solidFill>
                  <a:schemeClr val="tx1"/>
                </a:solidFill>
                <a:effectLst/>
                <a:latin typeface="+mn-lt"/>
                <a:ea typeface="+mn-ea"/>
                <a:cs typeface="+mn-cs"/>
              </a:rPr>
              <a:t>Peg-IFN+Rvv</a:t>
            </a:r>
            <a:r>
              <a:rPr lang="en-US" sz="1200" i="1" kern="1200" dirty="0" smtClean="0">
                <a:solidFill>
                  <a:schemeClr val="tx1"/>
                </a:solidFill>
                <a:effectLst/>
                <a:latin typeface="+mn-lt"/>
                <a:ea typeface="+mn-ea"/>
                <a:cs typeface="+mn-cs"/>
              </a:rPr>
              <a:t> is 50% successful. Therefore, highly effective new therapies are urgently needed.</a:t>
            </a:r>
            <a:endParaRPr lang="en-US" sz="1200" kern="1200" dirty="0" smtClean="0">
              <a:solidFill>
                <a:schemeClr val="tx1"/>
              </a:solidFill>
              <a:effectLst/>
              <a:latin typeface="+mn-lt"/>
              <a:ea typeface="+mn-ea"/>
              <a:cs typeface="+mn-cs"/>
            </a:endParaRPr>
          </a:p>
          <a:p>
            <a:endParaRPr lang="en-US" dirty="0" smtClean="0"/>
          </a:p>
          <a:p>
            <a:endParaRPr lang="en-US" sz="1200" b="1" dirty="0" smtClean="0">
              <a:latin typeface="Century Gothic" panose="020B0502020202020204" pitchFamily="34" charset="0"/>
            </a:endParaRPr>
          </a:p>
          <a:p>
            <a:pPr fontAlgn="base"/>
            <a:r>
              <a:rPr lang="en-US" sz="1200" b="1" dirty="0" smtClean="0">
                <a:latin typeface="Century Gothic" panose="020B0502020202020204" pitchFamily="34" charset="0"/>
                <a:hlinkClick r:id="rId3"/>
              </a:rPr>
              <a:t>Scientific data and assessment tools</a:t>
            </a:r>
            <a:endParaRPr lang="en-US" sz="1200" b="1" dirty="0" smtClean="0">
              <a:latin typeface="Century Gothic" panose="020B0502020202020204" pitchFamily="34" charset="0"/>
            </a:endParaRPr>
          </a:p>
          <a:p>
            <a:endParaRPr lang="en-US" dirty="0" smtClean="0"/>
          </a:p>
          <a:p>
            <a:r>
              <a:rPr lang="en-US" sz="1200" b="0" i="0" kern="1200" dirty="0" smtClean="0">
                <a:solidFill>
                  <a:schemeClr val="tx1"/>
                </a:solidFill>
                <a:effectLst/>
                <a:latin typeface="+mn-lt"/>
                <a:ea typeface="+mn-ea"/>
                <a:cs typeface="+mn-cs"/>
              </a:rPr>
              <a:t>The </a:t>
            </a:r>
            <a:r>
              <a:rPr lang="en-US" sz="1200" b="1" i="0" kern="1200" dirty="0" smtClean="0">
                <a:solidFill>
                  <a:schemeClr val="tx1"/>
                </a:solidFill>
                <a:effectLst/>
                <a:latin typeface="+mn-lt"/>
                <a:ea typeface="+mn-ea"/>
                <a:cs typeface="+mn-cs"/>
              </a:rPr>
              <a:t>stem</a:t>
            </a:r>
            <a:r>
              <a:rPr lang="en-US" sz="1200" b="0" i="0" kern="1200" dirty="0" smtClean="0">
                <a:solidFill>
                  <a:schemeClr val="tx1"/>
                </a:solidFill>
                <a:effectLst/>
                <a:latin typeface="+mn-lt"/>
                <a:ea typeface="+mn-ea"/>
                <a:cs typeface="+mn-cs"/>
              </a:rPr>
              <a:t>, </a:t>
            </a:r>
            <a:r>
              <a:rPr lang="en-US" sz="1200" b="1" i="0" kern="1200" dirty="0" smtClean="0">
                <a:solidFill>
                  <a:schemeClr val="tx1"/>
                </a:solidFill>
                <a:effectLst/>
                <a:latin typeface="+mn-lt"/>
                <a:ea typeface="+mn-ea"/>
                <a:cs typeface="+mn-cs"/>
              </a:rPr>
              <a:t>black</a:t>
            </a:r>
            <a:r>
              <a:rPr lang="en-US" sz="1200" b="0" i="0" kern="1200" dirty="0" smtClean="0">
                <a:solidFill>
                  <a:schemeClr val="tx1"/>
                </a:solidFill>
                <a:effectLst/>
                <a:latin typeface="+mn-lt"/>
                <a:ea typeface="+mn-ea"/>
                <a:cs typeface="+mn-cs"/>
              </a:rPr>
              <a:t> and </a:t>
            </a:r>
            <a:r>
              <a:rPr lang="en-US" sz="1200" b="1" i="0" kern="1200" dirty="0" smtClean="0">
                <a:solidFill>
                  <a:schemeClr val="tx1"/>
                </a:solidFill>
                <a:effectLst/>
                <a:latin typeface="+mn-lt"/>
                <a:ea typeface="+mn-ea"/>
                <a:cs typeface="+mn-cs"/>
              </a:rPr>
              <a:t>cereal rusts</a:t>
            </a:r>
            <a:r>
              <a:rPr lang="en-US" sz="1200" b="0" i="0" kern="1200" dirty="0" smtClean="0">
                <a:solidFill>
                  <a:schemeClr val="tx1"/>
                </a:solidFill>
                <a:effectLst/>
                <a:latin typeface="+mn-lt"/>
                <a:ea typeface="+mn-ea"/>
                <a:cs typeface="+mn-cs"/>
              </a:rPr>
              <a:t> are caused by the </a:t>
            </a:r>
            <a:r>
              <a:rPr lang="en-US" sz="1200" b="0" i="0" u="none" strike="noStrike" kern="1200" dirty="0" smtClean="0">
                <a:solidFill>
                  <a:schemeClr val="tx1"/>
                </a:solidFill>
                <a:effectLst/>
                <a:latin typeface="+mn-lt"/>
                <a:ea typeface="+mn-ea"/>
                <a:cs typeface="+mn-cs"/>
                <a:hlinkClick r:id="rId4" tooltip="Fungus"/>
              </a:rPr>
              <a:t>fungus</a:t>
            </a:r>
            <a:r>
              <a:rPr lang="en-US" sz="1200" b="0" i="0" kern="1200" dirty="0" smtClean="0">
                <a:solidFill>
                  <a:schemeClr val="tx1"/>
                </a:solidFill>
                <a:effectLst/>
                <a:latin typeface="+mn-lt"/>
                <a:ea typeface="+mn-ea"/>
                <a:cs typeface="+mn-cs"/>
              </a:rPr>
              <a:t> </a:t>
            </a:r>
            <a:r>
              <a:rPr lang="en-US" sz="1200" b="1" i="1" kern="1200" dirty="0" err="1" smtClean="0">
                <a:solidFill>
                  <a:schemeClr val="tx1"/>
                </a:solidFill>
                <a:effectLst/>
                <a:latin typeface="+mn-lt"/>
                <a:ea typeface="+mn-ea"/>
                <a:cs typeface="+mn-cs"/>
              </a:rPr>
              <a:t>Puccinia</a:t>
            </a:r>
            <a:r>
              <a:rPr lang="en-US" sz="1200" b="1" i="1" kern="1200" dirty="0" smtClean="0">
                <a:solidFill>
                  <a:schemeClr val="tx1"/>
                </a:solidFill>
                <a:effectLst/>
                <a:latin typeface="+mn-lt"/>
                <a:ea typeface="+mn-ea"/>
                <a:cs typeface="+mn-cs"/>
              </a:rPr>
              <a:t> </a:t>
            </a:r>
            <a:r>
              <a:rPr lang="en-US" sz="1200" b="1" i="1" kern="1200" dirty="0" err="1" smtClean="0">
                <a:solidFill>
                  <a:schemeClr val="tx1"/>
                </a:solidFill>
                <a:effectLst/>
                <a:latin typeface="+mn-lt"/>
                <a:ea typeface="+mn-ea"/>
                <a:cs typeface="+mn-cs"/>
              </a:rPr>
              <a:t>graminis</a:t>
            </a:r>
            <a:r>
              <a:rPr lang="en-US" sz="1200" b="0" i="0" kern="1200" dirty="0" err="1" smtClean="0">
                <a:solidFill>
                  <a:schemeClr val="tx1"/>
                </a:solidFill>
                <a:effectLst/>
                <a:latin typeface="+mn-lt"/>
                <a:ea typeface="+mn-ea"/>
                <a:cs typeface="+mn-cs"/>
              </a:rPr>
              <a:t>and</a:t>
            </a:r>
            <a:r>
              <a:rPr lang="en-US" sz="1200" b="0" i="0" kern="1200" dirty="0" smtClean="0">
                <a:solidFill>
                  <a:schemeClr val="tx1"/>
                </a:solidFill>
                <a:effectLst/>
                <a:latin typeface="+mn-lt"/>
                <a:ea typeface="+mn-ea"/>
                <a:cs typeface="+mn-cs"/>
              </a:rPr>
              <a:t> are a significant disease affecting </a:t>
            </a:r>
            <a:r>
              <a:rPr lang="en-US" sz="1200" b="0" i="0" u="none" strike="noStrike" kern="1200" dirty="0" smtClean="0">
                <a:solidFill>
                  <a:schemeClr val="tx1"/>
                </a:solidFill>
                <a:effectLst/>
                <a:latin typeface="+mn-lt"/>
                <a:ea typeface="+mn-ea"/>
                <a:cs typeface="+mn-cs"/>
                <a:hlinkClick r:id="rId5" tooltip="Cereal"/>
              </a:rPr>
              <a:t>cereal</a:t>
            </a:r>
            <a:r>
              <a:rPr lang="en-US" sz="1200" b="0" i="0" kern="1200" dirty="0" smtClean="0">
                <a:solidFill>
                  <a:schemeClr val="tx1"/>
                </a:solidFill>
                <a:effectLst/>
                <a:latin typeface="+mn-lt"/>
                <a:ea typeface="+mn-ea"/>
                <a:cs typeface="+mn-cs"/>
              </a:rPr>
              <a:t> crops. Crop species which are affected by the disease include </a:t>
            </a:r>
            <a:r>
              <a:rPr lang="en-US" sz="1200" b="0" i="0" u="none" strike="noStrike" kern="1200" dirty="0" smtClean="0">
                <a:solidFill>
                  <a:schemeClr val="tx1"/>
                </a:solidFill>
                <a:effectLst/>
                <a:latin typeface="+mn-lt"/>
                <a:ea typeface="+mn-ea"/>
                <a:cs typeface="+mn-cs"/>
                <a:hlinkClick r:id="rId6" tooltip="Bread wheat"/>
              </a:rPr>
              <a:t>bread wheat</a:t>
            </a:r>
            <a:r>
              <a:rPr lang="en-US" sz="1200" b="0" i="0"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hlinkClick r:id="rId7" tooltip="Durum"/>
              </a:rPr>
              <a:t>durum wheat</a:t>
            </a:r>
            <a:r>
              <a:rPr lang="en-US" sz="1200" b="0" i="0"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hlinkClick r:id="rId8" tooltip="Barley"/>
              </a:rPr>
              <a:t>barley</a:t>
            </a:r>
            <a:r>
              <a:rPr lang="en-US" sz="1200" b="0" i="0" kern="1200" dirty="0" smtClean="0">
                <a:solidFill>
                  <a:schemeClr val="tx1"/>
                </a:solidFill>
                <a:effectLst/>
                <a:latin typeface="+mn-lt"/>
                <a:ea typeface="+mn-ea"/>
                <a:cs typeface="+mn-cs"/>
              </a:rPr>
              <a:t> and </a:t>
            </a:r>
            <a:r>
              <a:rPr lang="en-US" sz="1200" b="0" i="0" u="none" strike="noStrike" kern="1200" dirty="0" smtClean="0">
                <a:solidFill>
                  <a:schemeClr val="tx1"/>
                </a:solidFill>
                <a:effectLst/>
                <a:latin typeface="+mn-lt"/>
                <a:ea typeface="+mn-ea"/>
                <a:cs typeface="+mn-cs"/>
                <a:hlinkClick r:id="rId9" tooltip="Triticale"/>
              </a:rPr>
              <a:t>triticale</a:t>
            </a:r>
            <a:r>
              <a:rPr lang="en-US" sz="1200" b="0" i="0" kern="1200" dirty="0" smtClean="0">
                <a:solidFill>
                  <a:schemeClr val="tx1"/>
                </a:solidFill>
                <a:effectLst/>
                <a:latin typeface="+mn-lt"/>
                <a:ea typeface="+mn-ea"/>
                <a:cs typeface="+mn-cs"/>
              </a:rPr>
              <a:t>.</a:t>
            </a:r>
            <a:r>
              <a:rPr lang="en-US" sz="1200" b="0" i="0" u="none" strike="noStrike" kern="1200" baseline="30000" dirty="0" smtClean="0">
                <a:solidFill>
                  <a:schemeClr val="tx1"/>
                </a:solidFill>
                <a:effectLst/>
                <a:latin typeface="+mn-lt"/>
                <a:ea typeface="+mn-ea"/>
                <a:cs typeface="+mn-cs"/>
                <a:hlinkClick r:id="rId10"/>
              </a:rPr>
              <a:t>[1]</a:t>
            </a:r>
            <a:r>
              <a:rPr lang="en-US" sz="1200" b="0" i="0" kern="1200" dirty="0" smtClean="0">
                <a:solidFill>
                  <a:schemeClr val="tx1"/>
                </a:solidFill>
                <a:effectLst/>
                <a:latin typeface="+mn-lt"/>
                <a:ea typeface="+mn-ea"/>
                <a:cs typeface="+mn-cs"/>
              </a:rPr>
              <a:t>An </a:t>
            </a:r>
            <a:r>
              <a:rPr lang="en-US" sz="1200" b="0" i="0" u="none" strike="noStrike" kern="1200" dirty="0" smtClean="0">
                <a:solidFill>
                  <a:schemeClr val="tx1"/>
                </a:solidFill>
                <a:effectLst/>
                <a:latin typeface="+mn-lt"/>
                <a:ea typeface="+mn-ea"/>
                <a:cs typeface="+mn-cs"/>
                <a:hlinkClick r:id="rId11" tooltip="Epidemic"/>
              </a:rPr>
              <a:t>epidemic</a:t>
            </a:r>
            <a:r>
              <a:rPr lang="en-US" sz="1200" b="0" i="0" kern="1200" dirty="0" smtClean="0">
                <a:solidFill>
                  <a:schemeClr val="tx1"/>
                </a:solidFill>
                <a:effectLst/>
                <a:latin typeface="+mn-lt"/>
                <a:ea typeface="+mn-ea"/>
                <a:cs typeface="+mn-cs"/>
              </a:rPr>
              <a:t> of stem rust on </a:t>
            </a:r>
            <a:r>
              <a:rPr lang="en-US" sz="1200" b="0" i="0" u="none" strike="noStrike" kern="1200" dirty="0" smtClean="0">
                <a:solidFill>
                  <a:schemeClr val="tx1"/>
                </a:solidFill>
                <a:effectLst/>
                <a:latin typeface="+mn-lt"/>
                <a:ea typeface="+mn-ea"/>
                <a:cs typeface="+mn-cs"/>
                <a:hlinkClick r:id="rId12" tooltip="Wheat"/>
              </a:rPr>
              <a:t>wheat</a:t>
            </a:r>
            <a:r>
              <a:rPr lang="en-US" sz="1200" b="0" i="0" kern="1200" dirty="0" smtClean="0">
                <a:solidFill>
                  <a:schemeClr val="tx1"/>
                </a:solidFill>
                <a:effectLst/>
                <a:latin typeface="+mn-lt"/>
                <a:ea typeface="+mn-ea"/>
                <a:cs typeface="+mn-cs"/>
              </a:rPr>
              <a:t> caused by race TTKSK (e.g. isolate </a:t>
            </a:r>
            <a:r>
              <a:rPr lang="en-US" sz="1200" b="0" i="0" u="none" strike="noStrike" kern="1200" dirty="0" smtClean="0">
                <a:solidFill>
                  <a:schemeClr val="tx1"/>
                </a:solidFill>
                <a:effectLst/>
                <a:latin typeface="+mn-lt"/>
                <a:ea typeface="+mn-ea"/>
                <a:cs typeface="+mn-cs"/>
                <a:hlinkClick r:id="rId13" tooltip="Ug99"/>
              </a:rPr>
              <a:t>Ug99</a:t>
            </a:r>
            <a:r>
              <a:rPr lang="en-US" sz="1200" b="0" i="0" kern="1200" dirty="0" smtClean="0">
                <a:solidFill>
                  <a:schemeClr val="tx1"/>
                </a:solidFill>
                <a:effectLst/>
                <a:latin typeface="+mn-lt"/>
                <a:ea typeface="+mn-ea"/>
                <a:cs typeface="+mn-cs"/>
              </a:rPr>
              <a:t>) is currently spreading across </a:t>
            </a:r>
            <a:r>
              <a:rPr lang="en-US" sz="1200" b="0" i="0" u="none" strike="noStrike" kern="1200" dirty="0" smtClean="0">
                <a:solidFill>
                  <a:schemeClr val="tx1"/>
                </a:solidFill>
                <a:effectLst/>
                <a:latin typeface="+mn-lt"/>
                <a:ea typeface="+mn-ea"/>
                <a:cs typeface="+mn-cs"/>
                <a:hlinkClick r:id="rId14" tooltip="Africa"/>
              </a:rPr>
              <a:t>Africa</a:t>
            </a:r>
            <a:r>
              <a:rPr lang="en-US" sz="1200" b="0" i="0"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hlinkClick r:id="rId15" tooltip="Asia"/>
              </a:rPr>
              <a:t>Asia</a:t>
            </a:r>
            <a:r>
              <a:rPr lang="en-US" sz="1200" b="0" i="0" kern="1200" dirty="0" smtClean="0">
                <a:solidFill>
                  <a:schemeClr val="tx1"/>
                </a:solidFill>
                <a:effectLst/>
                <a:latin typeface="+mn-lt"/>
                <a:ea typeface="+mn-ea"/>
                <a:cs typeface="+mn-cs"/>
              </a:rPr>
              <a:t> and the </a:t>
            </a:r>
            <a:r>
              <a:rPr lang="en-US" sz="1200" b="0" i="0" u="none" strike="noStrike" kern="1200" dirty="0" smtClean="0">
                <a:solidFill>
                  <a:schemeClr val="tx1"/>
                </a:solidFill>
                <a:effectLst/>
                <a:latin typeface="+mn-lt"/>
                <a:ea typeface="+mn-ea"/>
                <a:cs typeface="+mn-cs"/>
                <a:hlinkClick r:id="rId16" tooltip="Middle East"/>
              </a:rPr>
              <a:t>Middle East</a:t>
            </a:r>
            <a:r>
              <a:rPr lang="en-US" sz="1200" b="0" i="0" kern="1200" dirty="0" smtClean="0">
                <a:solidFill>
                  <a:schemeClr val="tx1"/>
                </a:solidFill>
                <a:effectLst/>
                <a:latin typeface="+mn-lt"/>
                <a:ea typeface="+mn-ea"/>
                <a:cs typeface="+mn-cs"/>
              </a:rPr>
              <a:t> and is causing major concern due to the large numbers of people dependent on wheat for sustenance. The strain was named after the country where it was identified (</a:t>
            </a:r>
            <a:r>
              <a:rPr lang="en-US" sz="1200" b="0" i="0" u="none" strike="noStrike" kern="1200" dirty="0" smtClean="0">
                <a:solidFill>
                  <a:schemeClr val="tx1"/>
                </a:solidFill>
                <a:effectLst/>
                <a:latin typeface="+mn-lt"/>
                <a:ea typeface="+mn-ea"/>
                <a:cs typeface="+mn-cs"/>
                <a:hlinkClick r:id="rId17" tooltip="Uganda"/>
              </a:rPr>
              <a:t>Uganda</a:t>
            </a:r>
            <a:r>
              <a:rPr lang="en-US" sz="1200" b="0" i="0" kern="1200" dirty="0" smtClean="0">
                <a:solidFill>
                  <a:schemeClr val="tx1"/>
                </a:solidFill>
                <a:effectLst/>
                <a:latin typeface="+mn-lt"/>
                <a:ea typeface="+mn-ea"/>
                <a:cs typeface="+mn-cs"/>
              </a:rPr>
              <a:t>) and the year of its discovery (1999).</a:t>
            </a:r>
            <a:r>
              <a:rPr lang="en-US" sz="1200" b="0" i="0" u="none" strike="noStrike" kern="1200" baseline="30000" dirty="0" smtClean="0">
                <a:solidFill>
                  <a:schemeClr val="tx1"/>
                </a:solidFill>
                <a:effectLst/>
                <a:latin typeface="+mn-lt"/>
                <a:ea typeface="+mn-ea"/>
                <a:cs typeface="+mn-cs"/>
                <a:hlinkClick r:id="rId18"/>
              </a:rPr>
              <a:t>[2]</a:t>
            </a:r>
            <a:r>
              <a:rPr lang="en-US" sz="1200" b="0" i="0" kern="1200" dirty="0" smtClean="0">
                <a:solidFill>
                  <a:schemeClr val="tx1"/>
                </a:solidFill>
                <a:effectLst/>
                <a:latin typeface="+mn-lt"/>
                <a:ea typeface="+mn-ea"/>
                <a:cs typeface="+mn-cs"/>
              </a:rPr>
              <a:t> It spread to </a:t>
            </a:r>
            <a:r>
              <a:rPr lang="en-US" sz="1200" b="0" i="0" u="none" strike="noStrike" kern="1200" dirty="0" smtClean="0">
                <a:solidFill>
                  <a:schemeClr val="tx1"/>
                </a:solidFill>
                <a:effectLst/>
                <a:latin typeface="+mn-lt"/>
                <a:ea typeface="+mn-ea"/>
                <a:cs typeface="+mn-cs"/>
                <a:hlinkClick r:id="rId19" tooltip="Kenya"/>
              </a:rPr>
              <a:t>Kenya</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then</a:t>
            </a:r>
            <a:r>
              <a:rPr lang="en-US" sz="1200" b="0" i="0" u="none" strike="noStrike" kern="1200" dirty="0" err="1" smtClean="0">
                <a:solidFill>
                  <a:schemeClr val="tx1"/>
                </a:solidFill>
                <a:effectLst/>
                <a:latin typeface="+mn-lt"/>
                <a:ea typeface="+mn-ea"/>
                <a:cs typeface="+mn-cs"/>
                <a:hlinkClick r:id="rId20" tooltip="Ethiopia"/>
              </a:rPr>
              <a:t>Ethiopia</a:t>
            </a:r>
            <a:r>
              <a:rPr lang="en-US" sz="1200" b="0" i="0"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hlinkClick r:id="rId21" tooltip="Sudan"/>
              </a:rPr>
              <a:t>Sudan</a:t>
            </a:r>
            <a:r>
              <a:rPr lang="en-US" sz="1200" b="0" i="0" kern="1200" dirty="0" smtClean="0">
                <a:solidFill>
                  <a:schemeClr val="tx1"/>
                </a:solidFill>
                <a:effectLst/>
                <a:latin typeface="+mn-lt"/>
                <a:ea typeface="+mn-ea"/>
                <a:cs typeface="+mn-cs"/>
              </a:rPr>
              <a:t> and </a:t>
            </a:r>
            <a:r>
              <a:rPr lang="en-US" sz="1200" b="0" i="0" u="none" strike="noStrike" kern="1200" dirty="0" smtClean="0">
                <a:solidFill>
                  <a:schemeClr val="tx1"/>
                </a:solidFill>
                <a:effectLst/>
                <a:latin typeface="+mn-lt"/>
                <a:ea typeface="+mn-ea"/>
                <a:cs typeface="+mn-cs"/>
                <a:hlinkClick r:id="rId22" tooltip="Yemen"/>
              </a:rPr>
              <a:t>Yemen</a:t>
            </a:r>
            <a:r>
              <a:rPr lang="en-US" sz="1200" b="0" i="0" kern="1200" dirty="0" smtClean="0">
                <a:solidFill>
                  <a:schemeClr val="tx1"/>
                </a:solidFill>
                <a:effectLst/>
                <a:latin typeface="+mn-lt"/>
                <a:ea typeface="+mn-ea"/>
                <a:cs typeface="+mn-cs"/>
              </a:rPr>
              <a:t>, and is becoming more virulent as it spreads.</a:t>
            </a:r>
            <a:r>
              <a:rPr lang="en-US" sz="1200" b="0" i="0" u="none" strike="noStrike" kern="1200" baseline="30000" dirty="0" smtClean="0">
                <a:solidFill>
                  <a:schemeClr val="tx1"/>
                </a:solidFill>
                <a:effectLst/>
                <a:latin typeface="+mn-lt"/>
                <a:ea typeface="+mn-ea"/>
                <a:cs typeface="+mn-cs"/>
                <a:hlinkClick r:id="rId18"/>
              </a:rPr>
              <a:t>[2]</a:t>
            </a:r>
            <a:r>
              <a:rPr lang="en-US" sz="1200" b="0" i="0" kern="1200" dirty="0" smtClean="0">
                <a:solidFill>
                  <a:schemeClr val="tx1"/>
                </a:solidFill>
                <a:effectLst/>
                <a:latin typeface="+mn-lt"/>
                <a:ea typeface="+mn-ea"/>
                <a:cs typeface="+mn-cs"/>
              </a:rPr>
              <a:t>Scientists are working on breeding strains of wheat that are resistant to UG99. However, wheat is grown in a broad range of environments. This means that breeding programs would have extensive work remaining to get resistance into regionally adapted germplasms even after resistance is identified.</a:t>
            </a:r>
            <a:r>
              <a:rPr lang="en-US" sz="1200" b="0" i="0" u="none" strike="noStrike" kern="1200" baseline="30000" dirty="0" smtClean="0">
                <a:solidFill>
                  <a:schemeClr val="tx1"/>
                </a:solidFill>
                <a:effectLst/>
                <a:latin typeface="+mn-lt"/>
                <a:ea typeface="+mn-ea"/>
                <a:cs typeface="+mn-cs"/>
                <a:hlinkClick r:id="rId18"/>
              </a:rPr>
              <a:t>[2]</a:t>
            </a:r>
            <a:endParaRPr lang="en-US" sz="1200" b="0" i="0" u="none" strike="noStrike" kern="1200" baseline="30000" dirty="0" smtClean="0">
              <a:solidFill>
                <a:schemeClr val="tx1"/>
              </a:solidFill>
              <a:effectLst/>
              <a:latin typeface="+mn-lt"/>
              <a:ea typeface="+mn-ea"/>
              <a:cs typeface="+mn-cs"/>
            </a:endParaRPr>
          </a:p>
          <a:p>
            <a:endParaRPr lang="en-US" sz="1200" b="0" i="0" u="none" strike="noStrike" kern="1200" baseline="30000" dirty="0" smtClean="0">
              <a:solidFill>
                <a:schemeClr val="tx1"/>
              </a:solidFill>
              <a:effectLst/>
              <a:latin typeface="+mn-lt"/>
              <a:ea typeface="+mn-ea"/>
              <a:cs typeface="+mn-cs"/>
            </a:endParaRPr>
          </a:p>
          <a:p>
            <a:endParaRPr lang="en-US" dirty="0" smtClean="0"/>
          </a:p>
          <a:p>
            <a:r>
              <a:rPr lang="en-US" dirty="0" smtClean="0"/>
              <a:t>Even in a world of rapid information access, synthesizing vital scientific knowledge and evidence about environmental health problems, and potential solutions, into readily understandable concepts and statistics remains a formidable challenge.</a:t>
            </a:r>
          </a:p>
          <a:p>
            <a:r>
              <a:rPr lang="en-US" dirty="0" smtClean="0"/>
              <a:t>However, a range of scientific tools exist to facilitate such synthesis. Those include tools for quantifying population health impacts (e.g. burden of disease assessment), which measure the health impacts of environmental hazards in very simple terms such as mortality. Another useful burden of disease measure, disability-adjusted life years (DALYs), combines the burden due to death and disability in a single index.</a:t>
            </a:r>
          </a:p>
          <a:p>
            <a:r>
              <a:rPr lang="en-US" dirty="0" smtClean="0"/>
              <a:t>Geographic Information Systems (GIS) may, among other things, describe ecological features; patterns of ecological degradation/rehabilitation; identify areas of high risk; and provide information useful in monitoring trends. Environment and health indicators provide basic data to identify priority issues, and to track progress to the goal; Environment and health standards, guidelines and certain multilateral agreements/conventions set baselines or thresholds for permissible pollution or pollution exposure levels, and define goals to be achieved. Links to these resources are provided below.</a:t>
            </a:r>
          </a:p>
          <a:p>
            <a:r>
              <a:rPr lang="en-US" b="1" dirty="0" smtClean="0">
                <a:hlinkClick r:id="rId23"/>
              </a:rPr>
              <a:t>Health indicators/trends</a:t>
            </a:r>
            <a:r>
              <a:rPr lang="en-US" dirty="0" smtClean="0"/>
              <a:t/>
            </a:r>
            <a:br>
              <a:rPr lang="en-US" dirty="0" smtClean="0"/>
            </a:br>
            <a:r>
              <a:rPr lang="en-US" dirty="0" smtClean="0"/>
              <a:t>Description of trends and key health indicators, e.g. mortality, morbidity and health expenditure, as summarized in The </a:t>
            </a:r>
            <a:r>
              <a:rPr lang="en-US" b="1" dirty="0" smtClean="0"/>
              <a:t>World Health Report</a:t>
            </a:r>
            <a:r>
              <a:rPr lang="en-US" dirty="0" smtClean="0"/>
              <a:t> of the World Health Organization and its statistical annexes (available in PDF and excel formats). </a:t>
            </a:r>
          </a:p>
          <a:p>
            <a:r>
              <a:rPr lang="en-US" b="1" dirty="0" smtClean="0">
                <a:hlinkClick r:id="rId24"/>
              </a:rPr>
              <a:t>Environmental trends</a:t>
            </a:r>
            <a:r>
              <a:rPr lang="en-US" dirty="0" smtClean="0"/>
              <a:t/>
            </a:r>
            <a:br>
              <a:rPr lang="en-US" dirty="0" smtClean="0"/>
            </a:br>
            <a:r>
              <a:rPr lang="en-US" dirty="0" smtClean="0"/>
              <a:t>Background information on Global Environment Outlook Assessments </a:t>
            </a:r>
          </a:p>
          <a:p>
            <a:r>
              <a:rPr lang="en-US" b="1" dirty="0" smtClean="0">
                <a:hlinkClick r:id="rId25"/>
              </a:rPr>
              <a:t>Environmental data and indicators</a:t>
            </a:r>
            <a:r>
              <a:rPr lang="en-US" dirty="0" smtClean="0"/>
              <a:t/>
            </a:r>
            <a:br>
              <a:rPr lang="en-US" dirty="0" smtClean="0"/>
            </a:br>
            <a:r>
              <a:rPr lang="en-US" b="1" dirty="0" smtClean="0"/>
              <a:t>GEO</a:t>
            </a:r>
            <a:r>
              <a:rPr lang="en-US" dirty="0" smtClean="0"/>
              <a:t> data portal of the United Nations Environment </a:t>
            </a:r>
            <a:r>
              <a:rPr lang="en-US" dirty="0" err="1" smtClean="0"/>
              <a:t>Programme</a:t>
            </a:r>
            <a:r>
              <a:rPr lang="en-US" dirty="0" smtClean="0"/>
              <a:t>; more than 450 different variables; national, regional and global statistics/geospatial data </a:t>
            </a:r>
            <a:r>
              <a:rPr lang="en-US" dirty="0" err="1" smtClean="0"/>
              <a:t>sets;on</a:t>
            </a:r>
            <a:r>
              <a:rPr lang="en-US" dirty="0" smtClean="0"/>
              <a:t> range of themes including, freshwater, population, forests, emissions, climate, etc. </a:t>
            </a:r>
          </a:p>
          <a:p>
            <a:r>
              <a:rPr lang="en-US" b="1" dirty="0" smtClean="0">
                <a:hlinkClick r:id="rId26"/>
              </a:rPr>
              <a:t>Quantifying environmental health impacts</a:t>
            </a:r>
            <a:r>
              <a:rPr lang="en-US" dirty="0" smtClean="0"/>
              <a:t/>
            </a:r>
            <a:br>
              <a:rPr lang="en-US" dirty="0" smtClean="0"/>
            </a:br>
            <a:r>
              <a:rPr lang="en-US" dirty="0" smtClean="0"/>
              <a:t>Resources and methods for quantifying 'burden of disease' from key environmental risks at national and local level. </a:t>
            </a:r>
          </a:p>
          <a:p>
            <a:r>
              <a:rPr lang="en-US" b="1" dirty="0" smtClean="0">
                <a:hlinkClick r:id="rId27"/>
              </a:rPr>
              <a:t>Environmental mapping systems</a:t>
            </a:r>
            <a:r>
              <a:rPr lang="en-US" dirty="0" smtClean="0"/>
              <a:t/>
            </a:r>
            <a:br>
              <a:rPr lang="en-US" dirty="0" smtClean="0"/>
            </a:br>
            <a:r>
              <a:rPr lang="en-US" dirty="0" smtClean="0"/>
              <a:t>Policy brief and directory of resources. </a:t>
            </a:r>
          </a:p>
          <a:p>
            <a:r>
              <a:rPr lang="en-US" b="1" dirty="0" smtClean="0">
                <a:hlinkClick r:id="rId28"/>
              </a:rPr>
              <a:t>Children environmental health indicators</a:t>
            </a:r>
            <a:r>
              <a:rPr lang="en-US" dirty="0" smtClean="0"/>
              <a:t/>
            </a:r>
            <a:br>
              <a:rPr lang="en-US" dirty="0" smtClean="0"/>
            </a:br>
            <a:r>
              <a:rPr lang="en-US" dirty="0" smtClean="0"/>
              <a:t>Also provides links to major children's environmental health portals and publications within UNEP/WHO, the United Nations system, and other </a:t>
            </a:r>
          </a:p>
          <a:p>
            <a:pPr fontAlgn="base"/>
            <a:r>
              <a:rPr lang="en-US" sz="1200" dirty="0" smtClean="0">
                <a:hlinkClick r:id="rId29"/>
              </a:rPr>
              <a:t>Priority risks</a:t>
            </a:r>
            <a:endParaRPr lang="en-US" sz="1200" dirty="0" smtClean="0"/>
          </a:p>
          <a:p>
            <a:pPr fontAlgn="base"/>
            <a:r>
              <a:rPr lang="en-US" sz="1200" dirty="0" smtClean="0">
                <a:hlinkClick r:id="rId30"/>
              </a:rPr>
              <a:t>Challenges in decision-making</a:t>
            </a:r>
            <a:endParaRPr lang="en-US" sz="1200" dirty="0" smtClean="0"/>
          </a:p>
          <a:p>
            <a:pPr fontAlgn="base"/>
            <a:r>
              <a:rPr lang="en-US" sz="1200" dirty="0" smtClean="0">
                <a:hlinkClick r:id="rId31"/>
              </a:rPr>
              <a:t>Impact assessment</a:t>
            </a:r>
            <a:endParaRPr lang="en-US" sz="1200" dirty="0" smtClean="0"/>
          </a:p>
          <a:p>
            <a:pPr fontAlgn="base"/>
            <a:r>
              <a:rPr lang="en-US" sz="1200" dirty="0" smtClean="0">
                <a:hlinkClick r:id="rId32"/>
              </a:rPr>
              <a:t>Economic assessment</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05F7D70D-C619-4897-A379-5DA9BC44BDA6}" type="slidenum">
              <a:rPr lang="en-US" smtClean="0"/>
              <a:t>13</a:t>
            </a:fld>
            <a:endParaRPr lang="en-US"/>
          </a:p>
        </p:txBody>
      </p:sp>
    </p:spTree>
    <p:extLst>
      <p:ext uri="{BB962C8B-B14F-4D97-AF65-F5344CB8AC3E}">
        <p14:creationId xmlns:p14="http://schemas.microsoft.com/office/powerpoint/2010/main" val="2824200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000000"/>
                </a:solidFill>
                <a:latin typeface="Cambria" panose="02040503050406030204" pitchFamily="18" charset="0"/>
              </a:rPr>
              <a:t>Facilities for performing IR spectroscopy have been installed throughout the world in</a:t>
            </a:r>
          </a:p>
          <a:p>
            <a:endParaRPr lang="en-US" sz="1200" dirty="0" smtClean="0">
              <a:solidFill>
                <a:srgbClr val="000000"/>
              </a:solidFill>
              <a:latin typeface="Cambria" panose="020405030504060302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00"/>
                </a:solidFill>
                <a:latin typeface="Times New Roman" panose="02020603050405020304" pitchFamily="18" charset="0"/>
              </a:rPr>
              <a:t>Infrared </a:t>
            </a:r>
            <a:r>
              <a:rPr lang="en-US" dirty="0" err="1" smtClean="0">
                <a:solidFill>
                  <a:srgbClr val="000000"/>
                </a:solidFill>
                <a:latin typeface="Times New Roman" panose="02020603050405020304" pitchFamily="18" charset="0"/>
              </a:rPr>
              <a:t>microspectroscopy</a:t>
            </a:r>
            <a:r>
              <a:rPr lang="en-US" dirty="0" smtClean="0">
                <a:solidFill>
                  <a:srgbClr val="000000"/>
                </a:solidFill>
                <a:latin typeface="Times New Roman" panose="02020603050405020304" pitchFamily="18" charset="0"/>
              </a:rPr>
              <a:t> is the main objective of the initial operation of the beamline.</a:t>
            </a:r>
          </a:p>
          <a:p>
            <a:endParaRPr lang="en-US" dirty="0"/>
          </a:p>
        </p:txBody>
      </p:sp>
      <p:sp>
        <p:nvSpPr>
          <p:cNvPr id="4" name="Slide Number Placeholder 3"/>
          <p:cNvSpPr>
            <a:spLocks noGrp="1"/>
          </p:cNvSpPr>
          <p:nvPr>
            <p:ph type="sldNum" sz="quarter" idx="10"/>
          </p:nvPr>
        </p:nvSpPr>
        <p:spPr/>
        <p:txBody>
          <a:bodyPr/>
          <a:lstStyle/>
          <a:p>
            <a:fld id="{14FFFF87-55BA-4E03-A684-C7C2245E3710}" type="slidenum">
              <a:rPr lang="en-US" smtClean="0"/>
              <a:t>14</a:t>
            </a:fld>
            <a:endParaRPr lang="en-US"/>
          </a:p>
        </p:txBody>
      </p:sp>
    </p:spTree>
    <p:extLst>
      <p:ext uri="{BB962C8B-B14F-4D97-AF65-F5344CB8AC3E}">
        <p14:creationId xmlns:p14="http://schemas.microsoft.com/office/powerpoint/2010/main" val="41226058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0929BFC-3234-4E9A-BAC1-5674022441EC}" type="datetimeFigureOut">
              <a:rPr lang="en-US" smtClean="0"/>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31176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929BFC-3234-4E9A-BAC1-5674022441EC}" type="datetimeFigureOut">
              <a:rPr lang="en-US" smtClean="0"/>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2996487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929BFC-3234-4E9A-BAC1-5674022441EC}" type="datetimeFigureOut">
              <a:rPr lang="en-US" smtClean="0"/>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1842888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929BFC-3234-4E9A-BAC1-5674022441EC}" type="datetimeFigureOut">
              <a:rPr lang="en-US" smtClean="0"/>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344731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929BFC-3234-4E9A-BAC1-5674022441EC}" type="datetimeFigureOut">
              <a:rPr lang="en-US" smtClean="0"/>
              <a:t>9/1/2016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3292882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0929BFC-3234-4E9A-BAC1-5674022441EC}" type="datetimeFigureOut">
              <a:rPr lang="en-US" smtClean="0"/>
              <a:t>9/1/2016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1834810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929BFC-3234-4E9A-BAC1-5674022441EC}" type="datetimeFigureOut">
              <a:rPr lang="en-US" smtClean="0"/>
              <a:t>9/1/2016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2473676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0929BFC-3234-4E9A-BAC1-5674022441EC}" type="datetimeFigureOut">
              <a:rPr lang="en-US" smtClean="0"/>
              <a:t>9/1/2016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17772070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929BFC-3234-4E9A-BAC1-5674022441EC}" type="datetimeFigureOut">
              <a:rPr lang="en-US" smtClean="0"/>
              <a:t>9/1/2016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841151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929BFC-3234-4E9A-BAC1-5674022441EC}" type="datetimeFigureOut">
              <a:rPr lang="en-US" smtClean="0"/>
              <a:t>9/1/2016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1565573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929BFC-3234-4E9A-BAC1-5674022441EC}" type="datetimeFigureOut">
              <a:rPr lang="en-US" smtClean="0"/>
              <a:t>9/1/2016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3AEBA5-ED6A-4C75-B2ED-DDEC283E8252}" type="slidenum">
              <a:rPr lang="en-US" smtClean="0"/>
              <a:t>‹#›</a:t>
            </a:fld>
            <a:endParaRPr lang="en-US"/>
          </a:p>
        </p:txBody>
      </p:sp>
    </p:spTree>
    <p:extLst>
      <p:ext uri="{BB962C8B-B14F-4D97-AF65-F5344CB8AC3E}">
        <p14:creationId xmlns:p14="http://schemas.microsoft.com/office/powerpoint/2010/main" val="2766636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929BFC-3234-4E9A-BAC1-5674022441EC}" type="datetimeFigureOut">
              <a:rPr lang="en-US" smtClean="0"/>
              <a:t>9/1/2016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3AEBA5-ED6A-4C75-B2ED-DDEC283E8252}" type="slidenum">
              <a:rPr lang="en-US" smtClean="0"/>
              <a:t>‹#›</a:t>
            </a:fld>
            <a:endParaRPr lang="en-US"/>
          </a:p>
        </p:txBody>
      </p:sp>
    </p:spTree>
    <p:extLst>
      <p:ext uri="{BB962C8B-B14F-4D97-AF65-F5344CB8AC3E}">
        <p14:creationId xmlns:p14="http://schemas.microsoft.com/office/powerpoint/2010/main" val="4236622086"/>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19.jpeg"/><Relationship Id="rId7" Type="http://schemas.openxmlformats.org/officeDocument/2006/relationships/image" Target="../media/image23.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jpg"/><Relationship Id="rId10" Type="http://schemas.openxmlformats.org/officeDocument/2006/relationships/image" Target="../media/image26.jpg"/><Relationship Id="rId4" Type="http://schemas.openxmlformats.org/officeDocument/2006/relationships/image" Target="../media/image20.tiff"/><Relationship Id="rId9" Type="http://schemas.openxmlformats.org/officeDocument/2006/relationships/image" Target="../media/image25.jpeg"/></Relationships>
</file>

<file path=ppt/slides/_rels/slide1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jpg"/><Relationship Id="rId7"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hyperlink" Target="https://globalprosperity.files.wordpress.com/2011/11/diabetes.png" TargetMode="External"/><Relationship Id="rId4" Type="http://schemas.openxmlformats.org/officeDocument/2006/relationships/image" Target="../media/image30.png"/><Relationship Id="rId9" Type="http://schemas.openxmlformats.org/officeDocument/2006/relationships/image" Target="../media/image3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36.jpg"/></Relationships>
</file>

<file path=ppt/slides/_rels/slide16.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42.emf"/></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54.emf"/><Relationship Id="rId3" Type="http://schemas.openxmlformats.org/officeDocument/2006/relationships/image" Target="../media/image49.emf"/><Relationship Id="rId7" Type="http://schemas.openxmlformats.org/officeDocument/2006/relationships/image" Target="../media/image53.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2.emf"/><Relationship Id="rId5" Type="http://schemas.openxmlformats.org/officeDocument/2006/relationships/image" Target="../media/image51.jpeg"/><Relationship Id="rId4" Type="http://schemas.openxmlformats.org/officeDocument/2006/relationships/image" Target="../media/image50.emf"/></Relationships>
</file>

<file path=ppt/slides/_rels/slide2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28.xml.rels><?xml version="1.0" encoding="UTF-8" standalone="yes"?>
<Relationships xmlns="http://schemas.openxmlformats.org/package/2006/relationships"><Relationship Id="rId8" Type="http://schemas.openxmlformats.org/officeDocument/2006/relationships/chart" Target="../charts/chart1.xm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10" Type="http://schemas.openxmlformats.org/officeDocument/2006/relationships/image" Target="../media/image60.jpeg"/><Relationship Id="rId4" Type="http://schemas.openxmlformats.org/officeDocument/2006/relationships/diagramLayout" Target="../diagrams/layout3.xml"/><Relationship Id="rId9" Type="http://schemas.openxmlformats.org/officeDocument/2006/relationships/chart" Target="../charts/chart2.xml"/></Relationships>
</file>

<file path=ppt/slides/_rels/slide29.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61.png"/><Relationship Id="rId7" Type="http://schemas.openxmlformats.org/officeDocument/2006/relationships/image" Target="../media/image6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image" Target="../media/image60.jpeg"/><Relationship Id="rId2" Type="http://schemas.openxmlformats.org/officeDocument/2006/relationships/image" Target="../media/image66.png"/><Relationship Id="rId1" Type="http://schemas.openxmlformats.org/officeDocument/2006/relationships/slideLayout" Target="../slideLayouts/slideLayout2.xml"/><Relationship Id="rId6" Type="http://schemas.openxmlformats.org/officeDocument/2006/relationships/image" Target="../media/image70.emf"/><Relationship Id="rId5" Type="http://schemas.openxmlformats.org/officeDocument/2006/relationships/image" Target="../media/image69.png"/><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3" Type="http://schemas.openxmlformats.org/officeDocument/2006/relationships/image" Target="../media/image71.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image" Target="../media/image72.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36.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hyperlink" Target="https://www.ictp.it/" TargetMode="External"/><Relationship Id="rId1" Type="http://schemas.openxmlformats.org/officeDocument/2006/relationships/slideLayout" Target="../slideLayouts/slideLayout2.xml"/><Relationship Id="rId4" Type="http://schemas.openxmlformats.org/officeDocument/2006/relationships/image" Target="../media/image60.jpeg"/></Relationships>
</file>

<file path=ppt/slides/_rels/slide3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81.jpg"/><Relationship Id="rId4" Type="http://schemas.openxmlformats.org/officeDocument/2006/relationships/image" Target="../media/image2.jpeg"/></Relationships>
</file>

<file path=ppt/slides/_rels/slide3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image" Target="../media/image84.png"/><Relationship Id="rId4" Type="http://schemas.openxmlformats.org/officeDocument/2006/relationships/image" Target="../media/image83.png"/></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85.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60.jpeg"/><Relationship Id="rId5" Type="http://schemas.openxmlformats.org/officeDocument/2006/relationships/chart" Target="../charts/chart5.xml"/><Relationship Id="rId4" Type="http://schemas.openxmlformats.org/officeDocument/2006/relationships/chart" Target="../charts/chart4.xml"/></Relationships>
</file>

<file path=ppt/slides/_rels/slide42.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hyperlink" Target="https://www.google.co.uk/url?sa=i&amp;rct=j&amp;q=&amp;esrc=s&amp;source=images&amp;cd=&amp;cad=rja&amp;uact=8&amp;ved=0ahUKEwj6t6P71JDOAhVJQBoKHcicCeUQjRwIBw&amp;url=https://sciencetide.wordpress.com/2015/06/15/open-sesame/&amp;bvm=bv.127984354,d.ZGg&amp;psig=AFQjCNEgctNXrNqaNJyPz98WSLPOwF3vVQ&amp;ust=1469606193602299" TargetMode="External"/><Relationship Id="rId1" Type="http://schemas.openxmlformats.org/officeDocument/2006/relationships/slideLayout" Target="../slideLayouts/slideLayout2.xml"/><Relationship Id="rId6" Type="http://schemas.openxmlformats.org/officeDocument/2006/relationships/image" Target="../media/image89.jpg"/><Relationship Id="rId5" Type="http://schemas.openxmlformats.org/officeDocument/2006/relationships/image" Target="../media/image88.jpeg"/><Relationship Id="rId4" Type="http://schemas.openxmlformats.org/officeDocument/2006/relationships/image" Target="../media/image87.jpeg"/></Relationships>
</file>

<file path=ppt/slides/_rels/slide43.xml.rels><?xml version="1.0" encoding="UTF-8" standalone="yes"?>
<Relationships xmlns="http://schemas.openxmlformats.org/package/2006/relationships"><Relationship Id="rId8" Type="http://schemas.openxmlformats.org/officeDocument/2006/relationships/image" Target="../media/image96.jpeg"/><Relationship Id="rId3" Type="http://schemas.openxmlformats.org/officeDocument/2006/relationships/image" Target="../media/image91.jpeg"/><Relationship Id="rId7" Type="http://schemas.openxmlformats.org/officeDocument/2006/relationships/image" Target="../media/image95.jpeg"/><Relationship Id="rId2" Type="http://schemas.openxmlformats.org/officeDocument/2006/relationships/image" Target="../media/image90.jpg"/><Relationship Id="rId1" Type="http://schemas.openxmlformats.org/officeDocument/2006/relationships/slideLayout" Target="../slideLayouts/slideLayout2.xml"/><Relationship Id="rId6" Type="http://schemas.openxmlformats.org/officeDocument/2006/relationships/image" Target="../media/image94.jpeg"/><Relationship Id="rId5" Type="http://schemas.openxmlformats.org/officeDocument/2006/relationships/image" Target="../media/image93.jpeg"/><Relationship Id="rId4" Type="http://schemas.openxmlformats.org/officeDocument/2006/relationships/image" Target="../media/image92.jpeg"/><Relationship Id="rId9" Type="http://schemas.openxmlformats.org/officeDocument/2006/relationships/image" Target="../media/image97.jpeg"/></Relationships>
</file>

<file path=ppt/slides/_rels/slide44.xml.rels><?xml version="1.0" encoding="UTF-8" standalone="yes"?>
<Relationships xmlns="http://schemas.openxmlformats.org/package/2006/relationships"><Relationship Id="rId2" Type="http://schemas.openxmlformats.org/officeDocument/2006/relationships/image" Target="../media/image98.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13.emf"/><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5" Type="http://schemas.openxmlformats.org/officeDocument/2006/relationships/image" Target="../media/image15.png"/><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 Id="rId1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jp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56278" y="1148120"/>
            <a:ext cx="6168571" cy="581046"/>
          </a:xfrm>
          <a:solidFill>
            <a:srgbClr val="002060"/>
          </a:solidFill>
          <a:ln>
            <a:noFill/>
          </a:ln>
        </p:spPr>
        <p:txBody>
          <a:bodyPr>
            <a:noAutofit/>
          </a:bodyPr>
          <a:lstStyle/>
          <a:p>
            <a:pPr algn="l"/>
            <a:r>
              <a:rPr lang="en-US" sz="2800" b="1" dirty="0" smtClean="0">
                <a:solidFill>
                  <a:schemeClr val="bg1"/>
                </a:solidFill>
                <a:latin typeface="Century Gothic" panose="020B0502020202020204" pitchFamily="34" charset="0"/>
              </a:rPr>
              <a:t>SESAME Infrared Beamline: Briefly!</a:t>
            </a:r>
            <a:endParaRPr lang="en-US" sz="2800" b="1" dirty="0">
              <a:solidFill>
                <a:schemeClr val="bg1"/>
              </a:solidFill>
              <a:latin typeface="Candara" panose="020E0502030303020204" pitchFamily="34" charset="0"/>
            </a:endParaRPr>
          </a:p>
        </p:txBody>
      </p:sp>
      <p:sp>
        <p:nvSpPr>
          <p:cNvPr id="3" name="Subtitle 2"/>
          <p:cNvSpPr>
            <a:spLocks noGrp="1"/>
          </p:cNvSpPr>
          <p:nvPr>
            <p:ph type="subTitle" idx="1"/>
          </p:nvPr>
        </p:nvSpPr>
        <p:spPr>
          <a:xfrm>
            <a:off x="356356" y="5683067"/>
            <a:ext cx="8431286" cy="707284"/>
          </a:xfrm>
        </p:spPr>
        <p:txBody>
          <a:bodyPr>
            <a:noAutofit/>
          </a:bodyPr>
          <a:lstStyle/>
          <a:p>
            <a:r>
              <a:rPr lang="en-US" sz="2000" b="1" dirty="0" smtClean="0">
                <a:latin typeface="Century Gothic" panose="020B0502020202020204" pitchFamily="34" charset="0"/>
              </a:rPr>
              <a:t>Gihan </a:t>
            </a:r>
            <a:r>
              <a:rPr lang="en-US" sz="2000" b="1" dirty="0" err="1" smtClean="0">
                <a:latin typeface="Century Gothic" panose="020B0502020202020204" pitchFamily="34" charset="0"/>
              </a:rPr>
              <a:t>kamel</a:t>
            </a:r>
            <a:endParaRPr lang="en-US" sz="2000" b="1" dirty="0" smtClean="0">
              <a:latin typeface="Century Gothic" panose="020B0502020202020204" pitchFamily="34" charset="0"/>
            </a:endParaRPr>
          </a:p>
          <a:p>
            <a:r>
              <a:rPr lang="en-US" sz="2000" b="1" dirty="0" smtClean="0">
                <a:latin typeface="Century Gothic" panose="020B0502020202020204" pitchFamily="34" charset="0"/>
              </a:rPr>
              <a:t>IR-beamline Scientist</a:t>
            </a:r>
          </a:p>
        </p:txBody>
      </p:sp>
      <p:sp>
        <p:nvSpPr>
          <p:cNvPr id="5" name="Rectangle 4"/>
          <p:cNvSpPr/>
          <p:nvPr/>
        </p:nvSpPr>
        <p:spPr>
          <a:xfrm>
            <a:off x="14277" y="6487960"/>
            <a:ext cx="8943996" cy="309194"/>
          </a:xfrm>
          <a:prstGeom prst="rect">
            <a:avLst/>
          </a:prstGeom>
        </p:spPr>
        <p:txBody>
          <a:bodyPr wrap="square">
            <a:spAutoFit/>
          </a:bodyPr>
          <a:lstStyle/>
          <a:p>
            <a:pPr algn="ctr"/>
            <a:r>
              <a:rPr lang="en-US" sz="1400" b="1" i="1" dirty="0">
                <a:latin typeface="Century Gothic" panose="020B0502020202020204" pitchFamily="34" charset="0"/>
              </a:rPr>
              <a:t>On Leave from: </a:t>
            </a:r>
            <a:r>
              <a:rPr lang="en-US" sz="1400" b="1" i="1" dirty="0" smtClean="0">
                <a:latin typeface="Century Gothic" panose="020B0502020202020204" pitchFamily="34" charset="0"/>
              </a:rPr>
              <a:t>Department </a:t>
            </a:r>
            <a:r>
              <a:rPr lang="en-US" sz="1400" b="1" i="1" dirty="0">
                <a:latin typeface="Century Gothic" panose="020B0502020202020204" pitchFamily="34" charset="0"/>
              </a:rPr>
              <a:t>of Physics, Faculty of Science, </a:t>
            </a:r>
            <a:r>
              <a:rPr lang="en-US" sz="1400" b="1" i="1" dirty="0" err="1">
                <a:latin typeface="Century Gothic" panose="020B0502020202020204" pitchFamily="34" charset="0"/>
              </a:rPr>
              <a:t>Helwan</a:t>
            </a:r>
            <a:r>
              <a:rPr lang="en-US" sz="1400" b="1" i="1" dirty="0">
                <a:latin typeface="Century Gothic" panose="020B0502020202020204" pitchFamily="34" charset="0"/>
              </a:rPr>
              <a:t> University, Cairo , Egypt</a:t>
            </a:r>
          </a:p>
        </p:txBody>
      </p:sp>
      <p:pic>
        <p:nvPicPr>
          <p:cNvPr id="11" name="Image 14" descr="BEAM with 11 mrad.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3485" y="1858885"/>
            <a:ext cx="8294156" cy="3775377"/>
          </a:xfrm>
          <a:prstGeom prst="rect">
            <a:avLst/>
          </a:prstGeom>
          <a:noFill/>
          <a:ln>
            <a:noFill/>
          </a:ln>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6672" y="116997"/>
            <a:ext cx="1490133" cy="781313"/>
          </a:xfrm>
          <a:prstGeom prst="rect">
            <a:avLst/>
          </a:prstGeom>
        </p:spPr>
      </p:pic>
    </p:spTree>
    <p:extLst>
      <p:ext uri="{BB962C8B-B14F-4D97-AF65-F5344CB8AC3E}">
        <p14:creationId xmlns:p14="http://schemas.microsoft.com/office/powerpoint/2010/main" val="24949862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4521" y="2506587"/>
            <a:ext cx="7886700" cy="1325563"/>
          </a:xfrm>
        </p:spPr>
        <p:txBody>
          <a:bodyPr>
            <a:normAutofit/>
          </a:bodyPr>
          <a:lstStyle/>
          <a:p>
            <a:r>
              <a:rPr lang="en-US" sz="3200" b="1" i="1" dirty="0" smtClean="0"/>
              <a:t>SR-FTIR: search for a scientific </a:t>
            </a:r>
            <a:r>
              <a:rPr lang="en-US" sz="3200" b="1" i="1" dirty="0" err="1" smtClean="0"/>
              <a:t>pokemon</a:t>
            </a:r>
            <a:r>
              <a:rPr lang="en-US" sz="3200" b="1" i="1" dirty="0" smtClean="0"/>
              <a:t>!!</a:t>
            </a:r>
            <a:endParaRPr lang="ar-EG" sz="3200" b="1" i="1" dirty="0"/>
          </a:p>
        </p:txBody>
      </p:sp>
      <p:pic>
        <p:nvPicPr>
          <p:cNvPr id="17" name="Picture 2" descr="http://www.redorbit.com/media/uploads/2011/07/c4bcdef0c9563f99b91d0fe025d68ae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3277" y="171539"/>
            <a:ext cx="8652972" cy="655827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9144000" cy="684555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57" y="0"/>
            <a:ext cx="9150257" cy="6845557"/>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1"/>
            <a:ext cx="9144000" cy="6843992"/>
          </a:xfrm>
          <a:prstGeom prst="rect">
            <a:avLst/>
          </a:prstGeom>
        </p:spPr>
      </p:pic>
      <p:grpSp>
        <p:nvGrpSpPr>
          <p:cNvPr id="9" name="Group 8"/>
          <p:cNvGrpSpPr/>
          <p:nvPr/>
        </p:nvGrpSpPr>
        <p:grpSpPr>
          <a:xfrm>
            <a:off x="-6257" y="-26141"/>
            <a:ext cx="9150257" cy="6870132"/>
            <a:chOff x="-249779" y="-146950"/>
            <a:chExt cx="9667555" cy="7653255"/>
          </a:xfrm>
        </p:grpSpPr>
        <p:pic>
          <p:nvPicPr>
            <p:cNvPr id="7" name="Picture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9779" y="-146950"/>
              <a:ext cx="9667555" cy="7653255"/>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477384" y="4530501"/>
              <a:ext cx="3810000" cy="2838450"/>
            </a:xfrm>
            <a:prstGeom prst="rect">
              <a:avLst/>
            </a:prstGeom>
          </p:spPr>
        </p:pic>
      </p:grpSp>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57" y="-27708"/>
            <a:ext cx="9150257" cy="6885707"/>
          </a:xfrm>
          <a:prstGeom prst="rect">
            <a:avLst/>
          </a:prstGeom>
        </p:spPr>
      </p:pic>
      <p:pic>
        <p:nvPicPr>
          <p:cNvPr id="10" name="Picture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257" y="-38584"/>
            <a:ext cx="9144000" cy="7034469"/>
          </a:xfrm>
          <a:prstGeom prst="rect">
            <a:avLst/>
          </a:prstGeom>
        </p:spPr>
      </p:pic>
    </p:spTree>
    <p:extLst>
      <p:ext uri="{BB962C8B-B14F-4D97-AF65-F5344CB8AC3E}">
        <p14:creationId xmlns:p14="http://schemas.microsoft.com/office/powerpoint/2010/main" val="10204149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1000"/>
                                        <p:tgtEl>
                                          <p:spTgt spid="14"/>
                                        </p:tgtEl>
                                      </p:cBhvr>
                                    </p:animEffect>
                                    <p:anim calcmode="lin" valueType="num">
                                      <p:cBhvr>
                                        <p:cTn id="43" dur="1000" fill="hold"/>
                                        <p:tgtEl>
                                          <p:spTgt spid="14"/>
                                        </p:tgtEl>
                                        <p:attrNameLst>
                                          <p:attrName>ppt_x</p:attrName>
                                        </p:attrNameLst>
                                      </p:cBhvr>
                                      <p:tavLst>
                                        <p:tav tm="0">
                                          <p:val>
                                            <p:strVal val="#ppt_x"/>
                                          </p:val>
                                        </p:tav>
                                        <p:tav tm="100000">
                                          <p:val>
                                            <p:strVal val="#ppt_x"/>
                                          </p:val>
                                        </p:tav>
                                      </p:tavLst>
                                    </p:anim>
                                    <p:anim calcmode="lin" valueType="num">
                                      <p:cBhvr>
                                        <p:cTn id="4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1000"/>
                                        <p:tgtEl>
                                          <p:spTgt spid="10"/>
                                        </p:tgtEl>
                                      </p:cBhvr>
                                    </p:animEffect>
                                    <p:anim calcmode="lin" valueType="num">
                                      <p:cBhvr>
                                        <p:cTn id="50" dur="1000" fill="hold"/>
                                        <p:tgtEl>
                                          <p:spTgt spid="10"/>
                                        </p:tgtEl>
                                        <p:attrNameLst>
                                          <p:attrName>ppt_x</p:attrName>
                                        </p:attrNameLst>
                                      </p:cBhvr>
                                      <p:tavLst>
                                        <p:tav tm="0">
                                          <p:val>
                                            <p:strVal val="#ppt_x"/>
                                          </p:val>
                                        </p:tav>
                                        <p:tav tm="100000">
                                          <p:val>
                                            <p:strVal val="#ppt_x"/>
                                          </p:val>
                                        </p:tav>
                                      </p:tavLst>
                                    </p:anim>
                                    <p:anim calcmode="lin" valueType="num">
                                      <p:cBhvr>
                                        <p:cTn id="5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椭圆 1"/>
          <p:cNvSpPr/>
          <p:nvPr/>
        </p:nvSpPr>
        <p:spPr>
          <a:xfrm rot="16200000">
            <a:off x="4996657" y="4679156"/>
            <a:ext cx="217488" cy="466725"/>
          </a:xfrm>
          <a:custGeom>
            <a:avLst/>
            <a:gdLst>
              <a:gd name="connsiteX0" fmla="*/ 0 w 683569"/>
              <a:gd name="connsiteY0" fmla="*/ 341785 h 683569"/>
              <a:gd name="connsiteX1" fmla="*/ 341785 w 683569"/>
              <a:gd name="connsiteY1" fmla="*/ 0 h 683569"/>
              <a:gd name="connsiteX2" fmla="*/ 683570 w 683569"/>
              <a:gd name="connsiteY2" fmla="*/ 341785 h 683569"/>
              <a:gd name="connsiteX3" fmla="*/ 341785 w 683569"/>
              <a:gd name="connsiteY3" fmla="*/ 683570 h 683569"/>
              <a:gd name="connsiteX4" fmla="*/ 0 w 683569"/>
              <a:gd name="connsiteY4" fmla="*/ 341785 h 683569"/>
              <a:gd name="connsiteX0" fmla="*/ 62426 w 355471"/>
              <a:gd name="connsiteY0" fmla="*/ 344166 h 683570"/>
              <a:gd name="connsiteX1" fmla="*/ 13686 w 355471"/>
              <a:gd name="connsiteY1" fmla="*/ 0 h 683570"/>
              <a:gd name="connsiteX2" fmla="*/ 355471 w 355471"/>
              <a:gd name="connsiteY2" fmla="*/ 341785 h 683570"/>
              <a:gd name="connsiteX3" fmla="*/ 13686 w 355471"/>
              <a:gd name="connsiteY3" fmla="*/ 683570 h 683570"/>
              <a:gd name="connsiteX4" fmla="*/ 62426 w 355471"/>
              <a:gd name="connsiteY4" fmla="*/ 344166 h 683570"/>
              <a:gd name="connsiteX0" fmla="*/ 62426 w 355471"/>
              <a:gd name="connsiteY0" fmla="*/ 344166 h 683570"/>
              <a:gd name="connsiteX1" fmla="*/ 13686 w 355471"/>
              <a:gd name="connsiteY1" fmla="*/ 0 h 683570"/>
              <a:gd name="connsiteX2" fmla="*/ 355471 w 355471"/>
              <a:gd name="connsiteY2" fmla="*/ 341788 h 683570"/>
              <a:gd name="connsiteX3" fmla="*/ 13686 w 355471"/>
              <a:gd name="connsiteY3" fmla="*/ 683570 h 683570"/>
              <a:gd name="connsiteX4" fmla="*/ 62426 w 355471"/>
              <a:gd name="connsiteY4" fmla="*/ 344166 h 683570"/>
              <a:gd name="connsiteX0" fmla="*/ 62426 w 355497"/>
              <a:gd name="connsiteY0" fmla="*/ 344166 h 683570"/>
              <a:gd name="connsiteX1" fmla="*/ 13686 w 355497"/>
              <a:gd name="connsiteY1" fmla="*/ 0 h 683570"/>
              <a:gd name="connsiteX2" fmla="*/ 355471 w 355497"/>
              <a:gd name="connsiteY2" fmla="*/ 341788 h 683570"/>
              <a:gd name="connsiteX3" fmla="*/ 13686 w 355497"/>
              <a:gd name="connsiteY3" fmla="*/ 683570 h 683570"/>
              <a:gd name="connsiteX4" fmla="*/ 62426 w 355497"/>
              <a:gd name="connsiteY4" fmla="*/ 344166 h 683570"/>
              <a:gd name="connsiteX0" fmla="*/ 62426 w 356185"/>
              <a:gd name="connsiteY0" fmla="*/ 344167 h 683571"/>
              <a:gd name="connsiteX1" fmla="*/ 13686 w 356185"/>
              <a:gd name="connsiteY1" fmla="*/ 1 h 683571"/>
              <a:gd name="connsiteX2" fmla="*/ 355471 w 356185"/>
              <a:gd name="connsiteY2" fmla="*/ 341789 h 683571"/>
              <a:gd name="connsiteX3" fmla="*/ 13686 w 356185"/>
              <a:gd name="connsiteY3" fmla="*/ 683571 h 683571"/>
              <a:gd name="connsiteX4" fmla="*/ 62426 w 356185"/>
              <a:gd name="connsiteY4" fmla="*/ 344167 h 683571"/>
              <a:gd name="connsiteX0" fmla="*/ 65000 w 360090"/>
              <a:gd name="connsiteY0" fmla="*/ 306067 h 645471"/>
              <a:gd name="connsiteX1" fmla="*/ 154373 w 360090"/>
              <a:gd name="connsiteY1" fmla="*/ 1 h 645471"/>
              <a:gd name="connsiteX2" fmla="*/ 358045 w 360090"/>
              <a:gd name="connsiteY2" fmla="*/ 303689 h 645471"/>
              <a:gd name="connsiteX3" fmla="*/ 16260 w 360090"/>
              <a:gd name="connsiteY3" fmla="*/ 645471 h 645471"/>
              <a:gd name="connsiteX4" fmla="*/ 65000 w 360090"/>
              <a:gd name="connsiteY4" fmla="*/ 306067 h 645471"/>
              <a:gd name="connsiteX0" fmla="*/ 95 w 293169"/>
              <a:gd name="connsiteY0" fmla="*/ 306067 h 585943"/>
              <a:gd name="connsiteX1" fmla="*/ 89468 w 293169"/>
              <a:gd name="connsiteY1" fmla="*/ 1 h 585943"/>
              <a:gd name="connsiteX2" fmla="*/ 293140 w 293169"/>
              <a:gd name="connsiteY2" fmla="*/ 303689 h 585943"/>
              <a:gd name="connsiteX3" fmla="*/ 103755 w 293169"/>
              <a:gd name="connsiteY3" fmla="*/ 585943 h 585943"/>
              <a:gd name="connsiteX4" fmla="*/ 95 w 293169"/>
              <a:gd name="connsiteY4" fmla="*/ 306067 h 585943"/>
              <a:gd name="connsiteX0" fmla="*/ 3 w 293048"/>
              <a:gd name="connsiteY0" fmla="*/ 306067 h 585943"/>
              <a:gd name="connsiteX1" fmla="*/ 89376 w 293048"/>
              <a:gd name="connsiteY1" fmla="*/ 1 h 585943"/>
              <a:gd name="connsiteX2" fmla="*/ 293048 w 293048"/>
              <a:gd name="connsiteY2" fmla="*/ 303689 h 585943"/>
              <a:gd name="connsiteX3" fmla="*/ 91757 w 293048"/>
              <a:gd name="connsiteY3" fmla="*/ 585943 h 585943"/>
              <a:gd name="connsiteX4" fmla="*/ 3 w 293048"/>
              <a:gd name="connsiteY4" fmla="*/ 306067 h 585943"/>
              <a:gd name="connsiteX0" fmla="*/ 39769 w 211370"/>
              <a:gd name="connsiteY0" fmla="*/ 298927 h 585946"/>
              <a:gd name="connsiteX1" fmla="*/ 7698 w 211370"/>
              <a:gd name="connsiteY1" fmla="*/ 2 h 585946"/>
              <a:gd name="connsiteX2" fmla="*/ 211370 w 211370"/>
              <a:gd name="connsiteY2" fmla="*/ 303690 h 585946"/>
              <a:gd name="connsiteX3" fmla="*/ 10079 w 211370"/>
              <a:gd name="connsiteY3" fmla="*/ 585944 h 585946"/>
              <a:gd name="connsiteX4" fmla="*/ 39769 w 211370"/>
              <a:gd name="connsiteY4" fmla="*/ 298927 h 585946"/>
              <a:gd name="connsiteX0" fmla="*/ 39769 w 211370"/>
              <a:gd name="connsiteY0" fmla="*/ 298927 h 585949"/>
              <a:gd name="connsiteX1" fmla="*/ 7698 w 211370"/>
              <a:gd name="connsiteY1" fmla="*/ 2 h 585949"/>
              <a:gd name="connsiteX2" fmla="*/ 211370 w 211370"/>
              <a:gd name="connsiteY2" fmla="*/ 303690 h 585949"/>
              <a:gd name="connsiteX3" fmla="*/ 10079 w 211370"/>
              <a:gd name="connsiteY3" fmla="*/ 585944 h 585949"/>
              <a:gd name="connsiteX4" fmla="*/ 39769 w 211370"/>
              <a:gd name="connsiteY4" fmla="*/ 298927 h 585949"/>
              <a:gd name="connsiteX0" fmla="*/ 39769 w 211535"/>
              <a:gd name="connsiteY0" fmla="*/ 298927 h 585949"/>
              <a:gd name="connsiteX1" fmla="*/ 7698 w 211535"/>
              <a:gd name="connsiteY1" fmla="*/ 2 h 585949"/>
              <a:gd name="connsiteX2" fmla="*/ 211370 w 211535"/>
              <a:gd name="connsiteY2" fmla="*/ 303690 h 585949"/>
              <a:gd name="connsiteX3" fmla="*/ 10079 w 211535"/>
              <a:gd name="connsiteY3" fmla="*/ 585944 h 585949"/>
              <a:gd name="connsiteX4" fmla="*/ 39769 w 211535"/>
              <a:gd name="connsiteY4" fmla="*/ 298927 h 585949"/>
              <a:gd name="connsiteX0" fmla="*/ 54250 w 226016"/>
              <a:gd name="connsiteY0" fmla="*/ 299466 h 586488"/>
              <a:gd name="connsiteX1" fmla="*/ 22179 w 226016"/>
              <a:gd name="connsiteY1" fmla="*/ 541 h 586488"/>
              <a:gd name="connsiteX2" fmla="*/ 225851 w 226016"/>
              <a:gd name="connsiteY2" fmla="*/ 304229 h 586488"/>
              <a:gd name="connsiteX3" fmla="*/ 24560 w 226016"/>
              <a:gd name="connsiteY3" fmla="*/ 586483 h 586488"/>
              <a:gd name="connsiteX4" fmla="*/ 54250 w 226016"/>
              <a:gd name="connsiteY4" fmla="*/ 299466 h 586488"/>
              <a:gd name="connsiteX0" fmla="*/ 54250 w 226063"/>
              <a:gd name="connsiteY0" fmla="*/ 299466 h 586543"/>
              <a:gd name="connsiteX1" fmla="*/ 22179 w 226063"/>
              <a:gd name="connsiteY1" fmla="*/ 541 h 586543"/>
              <a:gd name="connsiteX2" fmla="*/ 225851 w 226063"/>
              <a:gd name="connsiteY2" fmla="*/ 304229 h 586543"/>
              <a:gd name="connsiteX3" fmla="*/ 24560 w 226063"/>
              <a:gd name="connsiteY3" fmla="*/ 586483 h 586543"/>
              <a:gd name="connsiteX4" fmla="*/ 54250 w 226063"/>
              <a:gd name="connsiteY4" fmla="*/ 299466 h 586543"/>
              <a:gd name="connsiteX0" fmla="*/ 58295 w 230108"/>
              <a:gd name="connsiteY0" fmla="*/ 298952 h 586029"/>
              <a:gd name="connsiteX1" fmla="*/ 26224 w 230108"/>
              <a:gd name="connsiteY1" fmla="*/ 27 h 586029"/>
              <a:gd name="connsiteX2" fmla="*/ 229896 w 230108"/>
              <a:gd name="connsiteY2" fmla="*/ 303715 h 586029"/>
              <a:gd name="connsiteX3" fmla="*/ 28605 w 230108"/>
              <a:gd name="connsiteY3" fmla="*/ 585969 h 586029"/>
              <a:gd name="connsiteX4" fmla="*/ 58295 w 230108"/>
              <a:gd name="connsiteY4" fmla="*/ 298952 h 586029"/>
              <a:gd name="connsiteX0" fmla="*/ 58295 w 230101"/>
              <a:gd name="connsiteY0" fmla="*/ 298952 h 585974"/>
              <a:gd name="connsiteX1" fmla="*/ 26224 w 230101"/>
              <a:gd name="connsiteY1" fmla="*/ 27 h 585974"/>
              <a:gd name="connsiteX2" fmla="*/ 229896 w 230101"/>
              <a:gd name="connsiteY2" fmla="*/ 303715 h 585974"/>
              <a:gd name="connsiteX3" fmla="*/ 28605 w 230101"/>
              <a:gd name="connsiteY3" fmla="*/ 585969 h 585974"/>
              <a:gd name="connsiteX4" fmla="*/ 58295 w 230101"/>
              <a:gd name="connsiteY4" fmla="*/ 298952 h 585974"/>
              <a:gd name="connsiteX0" fmla="*/ 58295 w 229922"/>
              <a:gd name="connsiteY0" fmla="*/ 298943 h 585965"/>
              <a:gd name="connsiteX1" fmla="*/ 26224 w 229922"/>
              <a:gd name="connsiteY1" fmla="*/ 18 h 585965"/>
              <a:gd name="connsiteX2" fmla="*/ 229896 w 229922"/>
              <a:gd name="connsiteY2" fmla="*/ 303706 h 585965"/>
              <a:gd name="connsiteX3" fmla="*/ 28605 w 229922"/>
              <a:gd name="connsiteY3" fmla="*/ 585960 h 585965"/>
              <a:gd name="connsiteX4" fmla="*/ 58295 w 229922"/>
              <a:gd name="connsiteY4" fmla="*/ 298943 h 585965"/>
              <a:gd name="connsiteX0" fmla="*/ 58295 w 229930"/>
              <a:gd name="connsiteY0" fmla="*/ 298943 h 585964"/>
              <a:gd name="connsiteX1" fmla="*/ 26224 w 229930"/>
              <a:gd name="connsiteY1" fmla="*/ 18 h 585964"/>
              <a:gd name="connsiteX2" fmla="*/ 229896 w 229930"/>
              <a:gd name="connsiteY2" fmla="*/ 303706 h 585964"/>
              <a:gd name="connsiteX3" fmla="*/ 28605 w 229930"/>
              <a:gd name="connsiteY3" fmla="*/ 585960 h 585964"/>
              <a:gd name="connsiteX4" fmla="*/ 58295 w 229930"/>
              <a:gd name="connsiteY4" fmla="*/ 298943 h 585964"/>
              <a:gd name="connsiteX0" fmla="*/ 58295 w 230172"/>
              <a:gd name="connsiteY0" fmla="*/ 298940 h 585961"/>
              <a:gd name="connsiteX1" fmla="*/ 26224 w 230172"/>
              <a:gd name="connsiteY1" fmla="*/ 15 h 585961"/>
              <a:gd name="connsiteX2" fmla="*/ 229896 w 230172"/>
              <a:gd name="connsiteY2" fmla="*/ 303703 h 585961"/>
              <a:gd name="connsiteX3" fmla="*/ 28605 w 230172"/>
              <a:gd name="connsiteY3" fmla="*/ 585957 h 585961"/>
              <a:gd name="connsiteX4" fmla="*/ 58295 w 230172"/>
              <a:gd name="connsiteY4" fmla="*/ 298940 h 585961"/>
              <a:gd name="connsiteX0" fmla="*/ 58295 w 229896"/>
              <a:gd name="connsiteY0" fmla="*/ 298940 h 585961"/>
              <a:gd name="connsiteX1" fmla="*/ 26224 w 229896"/>
              <a:gd name="connsiteY1" fmla="*/ 15 h 585961"/>
              <a:gd name="connsiteX2" fmla="*/ 229896 w 229896"/>
              <a:gd name="connsiteY2" fmla="*/ 303703 h 585961"/>
              <a:gd name="connsiteX3" fmla="*/ 28605 w 229896"/>
              <a:gd name="connsiteY3" fmla="*/ 585957 h 585961"/>
              <a:gd name="connsiteX4" fmla="*/ 58295 w 229896"/>
              <a:gd name="connsiteY4" fmla="*/ 298940 h 585961"/>
              <a:gd name="connsiteX0" fmla="*/ 57944 w 229545"/>
              <a:gd name="connsiteY0" fmla="*/ 298940 h 585961"/>
              <a:gd name="connsiteX1" fmla="*/ 25873 w 229545"/>
              <a:gd name="connsiteY1" fmla="*/ 15 h 585961"/>
              <a:gd name="connsiteX2" fmla="*/ 229545 w 229545"/>
              <a:gd name="connsiteY2" fmla="*/ 303703 h 585961"/>
              <a:gd name="connsiteX3" fmla="*/ 28254 w 229545"/>
              <a:gd name="connsiteY3" fmla="*/ 585957 h 585961"/>
              <a:gd name="connsiteX4" fmla="*/ 57944 w 229545"/>
              <a:gd name="connsiteY4" fmla="*/ 298940 h 585961"/>
              <a:gd name="connsiteX0" fmla="*/ 18784 w 216579"/>
              <a:gd name="connsiteY0" fmla="*/ 291798 h 585987"/>
              <a:gd name="connsiteX1" fmla="*/ 12907 w 216579"/>
              <a:gd name="connsiteY1" fmla="*/ 17 h 585987"/>
              <a:gd name="connsiteX2" fmla="*/ 216579 w 216579"/>
              <a:gd name="connsiteY2" fmla="*/ 303705 h 585987"/>
              <a:gd name="connsiteX3" fmla="*/ 15288 w 216579"/>
              <a:gd name="connsiteY3" fmla="*/ 585959 h 585987"/>
              <a:gd name="connsiteX4" fmla="*/ 18784 w 216579"/>
              <a:gd name="connsiteY4" fmla="*/ 291798 h 585987"/>
              <a:gd name="connsiteX0" fmla="*/ 12234 w 219554"/>
              <a:gd name="connsiteY0" fmla="*/ 289426 h 586008"/>
              <a:gd name="connsiteX1" fmla="*/ 15882 w 219554"/>
              <a:gd name="connsiteY1" fmla="*/ 26 h 586008"/>
              <a:gd name="connsiteX2" fmla="*/ 219554 w 219554"/>
              <a:gd name="connsiteY2" fmla="*/ 303714 h 586008"/>
              <a:gd name="connsiteX3" fmla="*/ 18263 w 219554"/>
              <a:gd name="connsiteY3" fmla="*/ 585968 h 586008"/>
              <a:gd name="connsiteX4" fmla="*/ 12234 w 219554"/>
              <a:gd name="connsiteY4" fmla="*/ 289426 h 586008"/>
              <a:gd name="connsiteX0" fmla="*/ 17080 w 217256"/>
              <a:gd name="connsiteY0" fmla="*/ 289426 h 586008"/>
              <a:gd name="connsiteX1" fmla="*/ 13584 w 217256"/>
              <a:gd name="connsiteY1" fmla="*/ 26 h 586008"/>
              <a:gd name="connsiteX2" fmla="*/ 217256 w 217256"/>
              <a:gd name="connsiteY2" fmla="*/ 303714 h 586008"/>
              <a:gd name="connsiteX3" fmla="*/ 15965 w 217256"/>
              <a:gd name="connsiteY3" fmla="*/ 585968 h 586008"/>
              <a:gd name="connsiteX4" fmla="*/ 17080 w 217256"/>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26566 w 226742"/>
              <a:gd name="connsiteY0" fmla="*/ 289426 h 586008"/>
              <a:gd name="connsiteX1" fmla="*/ 23070 w 226742"/>
              <a:gd name="connsiteY1" fmla="*/ 26 h 586008"/>
              <a:gd name="connsiteX2" fmla="*/ 226742 w 226742"/>
              <a:gd name="connsiteY2" fmla="*/ 303714 h 586008"/>
              <a:gd name="connsiteX3" fmla="*/ 25451 w 226742"/>
              <a:gd name="connsiteY3" fmla="*/ 585968 h 586008"/>
              <a:gd name="connsiteX4" fmla="*/ 26566 w 226742"/>
              <a:gd name="connsiteY4" fmla="*/ 289426 h 586008"/>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02 w 271715"/>
              <a:gd name="connsiteY0" fmla="*/ 287054 h 586031"/>
              <a:gd name="connsiteX1" fmla="*/ 68043 w 271715"/>
              <a:gd name="connsiteY1" fmla="*/ 35 h 586031"/>
              <a:gd name="connsiteX2" fmla="*/ 271715 w 271715"/>
              <a:gd name="connsiteY2" fmla="*/ 303723 h 586031"/>
              <a:gd name="connsiteX3" fmla="*/ 70424 w 271715"/>
              <a:gd name="connsiteY3" fmla="*/ 585977 h 586031"/>
              <a:gd name="connsiteX4" fmla="*/ 102 w 271715"/>
              <a:gd name="connsiteY4" fmla="*/ 287054 h 586031"/>
              <a:gd name="connsiteX0" fmla="*/ 133 w 271746"/>
              <a:gd name="connsiteY0" fmla="*/ 287054 h 585994"/>
              <a:gd name="connsiteX1" fmla="*/ 68074 w 271746"/>
              <a:gd name="connsiteY1" fmla="*/ 35 h 585994"/>
              <a:gd name="connsiteX2" fmla="*/ 271746 w 271746"/>
              <a:gd name="connsiteY2" fmla="*/ 303723 h 585994"/>
              <a:gd name="connsiteX3" fmla="*/ 70455 w 271746"/>
              <a:gd name="connsiteY3" fmla="*/ 585977 h 585994"/>
              <a:gd name="connsiteX4" fmla="*/ 133 w 271746"/>
              <a:gd name="connsiteY4" fmla="*/ 287054 h 5859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1746" h="585994">
                <a:moveTo>
                  <a:pt x="133" y="287054"/>
                </a:moveTo>
                <a:cubicBezTo>
                  <a:pt x="2117" y="156057"/>
                  <a:pt x="10899" y="-2743"/>
                  <a:pt x="68074" y="35"/>
                </a:cubicBezTo>
                <a:cubicBezTo>
                  <a:pt x="125249" y="2813"/>
                  <a:pt x="271846" y="127496"/>
                  <a:pt x="271746" y="303723"/>
                </a:cubicBezTo>
                <a:cubicBezTo>
                  <a:pt x="271643" y="484729"/>
                  <a:pt x="122868" y="583993"/>
                  <a:pt x="70455" y="585977"/>
                </a:cubicBezTo>
                <a:cubicBezTo>
                  <a:pt x="18042" y="587961"/>
                  <a:pt x="-1851" y="418051"/>
                  <a:pt x="133" y="287054"/>
                </a:cubicBezTo>
                <a:close/>
              </a:path>
            </a:pathLst>
          </a:custGeom>
          <a:gradFill flip="none" rotWithShape="1">
            <a:gsLst>
              <a:gs pos="0">
                <a:schemeClr val="bg1"/>
              </a:gs>
              <a:gs pos="100000">
                <a:schemeClr val="bg1">
                  <a:alpha val="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14" name="Group 13"/>
          <p:cNvGrpSpPr/>
          <p:nvPr/>
        </p:nvGrpSpPr>
        <p:grpSpPr>
          <a:xfrm>
            <a:off x="0" y="172319"/>
            <a:ext cx="9144000" cy="6685681"/>
            <a:chOff x="0" y="172319"/>
            <a:chExt cx="9144000" cy="6685681"/>
          </a:xfrm>
        </p:grpSpPr>
        <p:pic>
          <p:nvPicPr>
            <p:cNvPr id="18" name="Picture 17"/>
            <p:cNvPicPr>
              <a:picLocks noChangeAspect="1"/>
            </p:cNvPicPr>
            <p:nvPr/>
          </p:nvPicPr>
          <p:blipFill>
            <a:blip r:embed="rId2"/>
            <a:stretch>
              <a:fillRect/>
            </a:stretch>
          </p:blipFill>
          <p:spPr>
            <a:xfrm>
              <a:off x="211015" y="172319"/>
              <a:ext cx="8623496" cy="6074183"/>
            </a:xfrm>
            <a:prstGeom prst="rect">
              <a:avLst/>
            </a:prstGeom>
          </p:spPr>
        </p:pic>
        <p:sp>
          <p:nvSpPr>
            <p:cNvPr id="19" name="TextBox 18"/>
            <p:cNvSpPr txBox="1"/>
            <p:nvPr/>
          </p:nvSpPr>
          <p:spPr>
            <a:xfrm>
              <a:off x="1843087" y="301870"/>
              <a:ext cx="5457825" cy="523220"/>
            </a:xfrm>
            <a:prstGeom prst="rect">
              <a:avLst/>
            </a:prstGeom>
            <a:solidFill>
              <a:schemeClr val="bg1"/>
            </a:solidFill>
          </p:spPr>
          <p:txBody>
            <a:bodyPr wrap="square" rtlCol="0">
              <a:spAutoFit/>
            </a:bodyPr>
            <a:lstStyle/>
            <a:p>
              <a:pPr algn="ctr"/>
              <a:r>
                <a:rPr lang="en-US" sz="2800" b="1" dirty="0" smtClean="0">
                  <a:solidFill>
                    <a:schemeClr val="tx2"/>
                  </a:solidFill>
                </a:rPr>
                <a:t>Infrared Beamlines in the world</a:t>
              </a:r>
              <a:endParaRPr lang="en-US" sz="2800" b="1" dirty="0">
                <a:solidFill>
                  <a:schemeClr val="tx2"/>
                </a:solidFill>
              </a:endParaRPr>
            </a:p>
          </p:txBody>
        </p:sp>
        <p:sp>
          <p:nvSpPr>
            <p:cNvPr id="20" name="TextBox 19"/>
            <p:cNvSpPr txBox="1"/>
            <p:nvPr/>
          </p:nvSpPr>
          <p:spPr>
            <a:xfrm>
              <a:off x="0" y="6334780"/>
              <a:ext cx="9144000" cy="523220"/>
            </a:xfrm>
            <a:prstGeom prst="rect">
              <a:avLst/>
            </a:prstGeom>
            <a:solidFill>
              <a:srgbClr val="002060"/>
            </a:solidFill>
          </p:spPr>
          <p:txBody>
            <a:bodyPr wrap="square" rtlCol="0">
              <a:spAutoFit/>
            </a:bodyPr>
            <a:lstStyle/>
            <a:p>
              <a:pPr algn="ctr"/>
              <a:r>
                <a:rPr lang="en-US" sz="2800" b="1" dirty="0" smtClean="0">
                  <a:solidFill>
                    <a:schemeClr val="bg1"/>
                  </a:solidFill>
                  <a:latin typeface="Calibri Light" panose="020F0302020204030204" pitchFamily="34" charset="0"/>
                </a:rPr>
                <a:t>Is it of similar interest to the Middle-East Scientific Community? </a:t>
              </a:r>
              <a:endParaRPr lang="en-US" sz="2800" b="1" dirty="0">
                <a:solidFill>
                  <a:schemeClr val="bg1"/>
                </a:solidFill>
                <a:latin typeface="Calibri Light" panose="020F0302020204030204" pitchFamily="34" charset="0"/>
              </a:endParaRPr>
            </a:p>
          </p:txBody>
        </p:sp>
      </p:grpSp>
    </p:spTree>
    <p:extLst>
      <p:ext uri="{BB962C8B-B14F-4D97-AF65-F5344CB8AC3E}">
        <p14:creationId xmlns:p14="http://schemas.microsoft.com/office/powerpoint/2010/main" val="241957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391" y="814773"/>
            <a:ext cx="8682665" cy="523220"/>
          </a:xfrm>
          <a:prstGeom prst="rect">
            <a:avLst/>
          </a:prstGeom>
        </p:spPr>
        <p:txBody>
          <a:bodyPr wrap="square">
            <a:spAutoFit/>
          </a:bodyPr>
          <a:lstStyle/>
          <a:p>
            <a:pPr marL="342900" indent="-342900" algn="just">
              <a:buFont typeface="Courier New" panose="02070309020205020404" pitchFamily="49" charset="0"/>
              <a:buChar char="o"/>
            </a:pPr>
            <a:r>
              <a:rPr lang="en-US" sz="2000" b="1" dirty="0">
                <a:latin typeface="Calibri" panose="020F0502020204030204" pitchFamily="34" charset="0"/>
              </a:rPr>
              <a:t>Diseases are deeply connected </a:t>
            </a:r>
            <a:r>
              <a:rPr lang="en-US" sz="2000" b="1" dirty="0" smtClean="0">
                <a:latin typeface="Calibri" panose="020F0502020204030204" pitchFamily="34" charset="0"/>
              </a:rPr>
              <a:t>to </a:t>
            </a:r>
            <a:r>
              <a:rPr lang="en-US" sz="2800" b="1" i="1" dirty="0" smtClean="0">
                <a:latin typeface="Calibri" panose="020F0502020204030204" pitchFamily="34" charset="0"/>
              </a:rPr>
              <a:t>geographical environments</a:t>
            </a:r>
            <a:r>
              <a:rPr lang="en-US" sz="2000" b="1" dirty="0" smtClean="0">
                <a:latin typeface="Calibri" panose="020F0502020204030204" pitchFamily="34" charset="0"/>
              </a:rPr>
              <a:t>..</a:t>
            </a:r>
          </a:p>
        </p:txBody>
      </p:sp>
      <p:sp>
        <p:nvSpPr>
          <p:cNvPr id="6" name="TextBox 5"/>
          <p:cNvSpPr txBox="1"/>
          <p:nvPr/>
        </p:nvSpPr>
        <p:spPr>
          <a:xfrm>
            <a:off x="647114" y="1427185"/>
            <a:ext cx="7868344" cy="830997"/>
          </a:xfrm>
          <a:prstGeom prst="rect">
            <a:avLst/>
          </a:prstGeom>
          <a:solidFill>
            <a:schemeClr val="bg1"/>
          </a:solidFill>
        </p:spPr>
        <p:txBody>
          <a:bodyPr wrap="square" rtlCol="0">
            <a:spAutoFit/>
          </a:bodyPr>
          <a:lstStyle/>
          <a:p>
            <a:pPr algn="just"/>
            <a:r>
              <a:rPr lang="en-US" sz="2400" b="1" dirty="0" smtClean="0">
                <a:latin typeface="Calibri" panose="020F0502020204030204" pitchFamily="34" charset="0"/>
              </a:rPr>
              <a:t>Leading: cardiovascular, </a:t>
            </a:r>
            <a:r>
              <a:rPr lang="en-US" sz="2400" b="1" dirty="0">
                <a:latin typeface="Calibri" panose="020F0502020204030204" pitchFamily="34" charset="0"/>
              </a:rPr>
              <a:t>cancer, chronic respiratory diseases, and </a:t>
            </a:r>
            <a:r>
              <a:rPr lang="en-US" sz="2400" b="1" dirty="0" smtClean="0">
                <a:latin typeface="Calibri" panose="020F0502020204030204" pitchFamily="34" charset="0"/>
              </a:rPr>
              <a:t>diabetes..</a:t>
            </a:r>
            <a:r>
              <a:rPr lang="en-US" sz="2400" b="1" dirty="0">
                <a:latin typeface="Calibri" panose="020F0502020204030204" pitchFamily="34" charset="0"/>
              </a:rPr>
              <a:t> </a:t>
            </a:r>
          </a:p>
        </p:txBody>
      </p:sp>
      <p:sp>
        <p:nvSpPr>
          <p:cNvPr id="7" name="Rectangle 6"/>
          <p:cNvSpPr/>
          <p:nvPr/>
        </p:nvSpPr>
        <p:spPr>
          <a:xfrm>
            <a:off x="-2677" y="-8575"/>
            <a:ext cx="3130658" cy="523220"/>
          </a:xfrm>
          <a:prstGeom prst="rect">
            <a:avLst/>
          </a:prstGeom>
          <a:solidFill>
            <a:schemeClr val="tx1"/>
          </a:solidFill>
        </p:spPr>
        <p:txBody>
          <a:bodyPr wrap="square">
            <a:spAutoFit/>
          </a:bodyPr>
          <a:lstStyle/>
          <a:p>
            <a:pPr algn="ctr"/>
            <a:r>
              <a:rPr lang="en-US" sz="2800" b="1" dirty="0">
                <a:solidFill>
                  <a:schemeClr val="bg1"/>
                </a:solidFill>
                <a:latin typeface="Calibri" panose="020F0502020204030204" pitchFamily="34" charset="0"/>
              </a:rPr>
              <a:t>Middle-East, </a:t>
            </a:r>
            <a:r>
              <a:rPr lang="en-US" sz="2800" b="1" i="1" dirty="0">
                <a:solidFill>
                  <a:schemeClr val="bg1"/>
                </a:solidFill>
                <a:latin typeface="Calibri" panose="020F0502020204030204" pitchFamily="34" charset="0"/>
              </a:rPr>
              <a:t>et al</a:t>
            </a:r>
            <a:r>
              <a:rPr lang="en-US" sz="2800" b="1" dirty="0">
                <a:solidFill>
                  <a:schemeClr val="bg1"/>
                </a:solidFill>
                <a:latin typeface="Calibri" panose="020F0502020204030204" pitchFamily="34" charset="0"/>
              </a:rPr>
              <a:t>.</a:t>
            </a:r>
          </a:p>
        </p:txBody>
      </p:sp>
      <p:pic>
        <p:nvPicPr>
          <p:cNvPr id="8" name="Picture 2" descr="http://www.celebritydiagnosis.com/wp-content/uploads/2014/06/global-map-of-leading-cause-of-death.jpg"/>
          <p:cNvPicPr>
            <a:picLocks noChangeAspect="1" noChangeArrowheads="1"/>
          </p:cNvPicPr>
          <p:nvPr/>
        </p:nvPicPr>
        <p:blipFill>
          <a:blip r:embed="rId2"/>
          <a:srcRect/>
          <a:stretch>
            <a:fillRect/>
          </a:stretch>
        </p:blipFill>
        <p:spPr bwMode="auto">
          <a:xfrm>
            <a:off x="767441" y="2470484"/>
            <a:ext cx="7748017" cy="4284951"/>
          </a:xfrm>
          <a:prstGeom prst="rect">
            <a:avLst/>
          </a:prstGeom>
          <a:noFill/>
          <a:ln>
            <a:solidFill>
              <a:schemeClr val="tx1"/>
            </a:solidFill>
          </a:ln>
        </p:spPr>
      </p:pic>
    </p:spTree>
    <p:extLst>
      <p:ext uri="{BB962C8B-B14F-4D97-AF65-F5344CB8AC3E}">
        <p14:creationId xmlns:p14="http://schemas.microsoft.com/office/powerpoint/2010/main" val="3501426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436426" y="140027"/>
            <a:ext cx="4576479" cy="2025972"/>
            <a:chOff x="92652" y="164681"/>
            <a:chExt cx="4252428" cy="3390249"/>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52" y="164681"/>
              <a:ext cx="4252428" cy="3390249"/>
            </a:xfrm>
            <a:prstGeom prst="rect">
              <a:avLst/>
            </a:prstGeom>
            <a:ln>
              <a:solidFill>
                <a:schemeClr val="tx1"/>
              </a:solidFill>
            </a:ln>
          </p:spPr>
        </p:pic>
        <p:sp>
          <p:nvSpPr>
            <p:cNvPr id="9" name="TextBox 8"/>
            <p:cNvSpPr txBox="1"/>
            <p:nvPr/>
          </p:nvSpPr>
          <p:spPr>
            <a:xfrm>
              <a:off x="106076" y="187909"/>
              <a:ext cx="2561629" cy="669542"/>
            </a:xfrm>
            <a:prstGeom prst="rect">
              <a:avLst/>
            </a:prstGeom>
            <a:solidFill>
              <a:schemeClr val="bg1"/>
            </a:solidFill>
          </p:spPr>
          <p:txBody>
            <a:bodyPr wrap="square" rtlCol="0">
              <a:spAutoFit/>
            </a:bodyPr>
            <a:lstStyle/>
            <a:p>
              <a:r>
                <a:rPr lang="en-US" sz="2000" b="1" dirty="0"/>
                <a:t>Breast Cancer</a:t>
              </a:r>
            </a:p>
          </p:txBody>
        </p:sp>
      </p:grpSp>
      <p:grpSp>
        <p:nvGrpSpPr>
          <p:cNvPr id="4" name="Group 3"/>
          <p:cNvGrpSpPr/>
          <p:nvPr/>
        </p:nvGrpSpPr>
        <p:grpSpPr>
          <a:xfrm>
            <a:off x="4436427" y="2311509"/>
            <a:ext cx="4576479" cy="2025973"/>
            <a:chOff x="4465128" y="3647660"/>
            <a:chExt cx="4548243" cy="3095715"/>
          </a:xfrm>
        </p:grpSpPr>
        <p:pic>
          <p:nvPicPr>
            <p:cNvPr id="13" name="Picture 4" descr="http://www.cdc.gov/travel-static/yellowbook/2016/map_1-01-smal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65128" y="3647660"/>
              <a:ext cx="4548243" cy="30957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4497786" y="4408833"/>
              <a:ext cx="3982970" cy="564344"/>
            </a:xfrm>
            <a:prstGeom prst="rect">
              <a:avLst/>
            </a:prstGeom>
            <a:solidFill>
              <a:schemeClr val="bg1"/>
            </a:solidFill>
          </p:spPr>
          <p:txBody>
            <a:bodyPr wrap="square" rtlCol="0">
              <a:spAutoFit/>
            </a:bodyPr>
            <a:lstStyle/>
            <a:p>
              <a:r>
                <a:rPr lang="en-US" b="1" dirty="0">
                  <a:latin typeface="+mj-lt"/>
                </a:rPr>
                <a:t>Middle-East Respiratory Syndrome (MERS</a:t>
              </a:r>
              <a:r>
                <a:rPr lang="en-US" b="1" dirty="0" smtClean="0">
                  <a:latin typeface="+mj-lt"/>
                </a:rPr>
                <a:t>)</a:t>
              </a:r>
            </a:p>
          </p:txBody>
        </p:sp>
      </p:grpSp>
      <p:grpSp>
        <p:nvGrpSpPr>
          <p:cNvPr id="19" name="Group 18"/>
          <p:cNvGrpSpPr/>
          <p:nvPr/>
        </p:nvGrpSpPr>
        <p:grpSpPr>
          <a:xfrm>
            <a:off x="92651" y="2311509"/>
            <a:ext cx="4197993" cy="2042696"/>
            <a:chOff x="92653" y="3647660"/>
            <a:chExt cx="4252428" cy="3063341"/>
          </a:xfrm>
        </p:grpSpPr>
        <p:pic>
          <p:nvPicPr>
            <p:cNvPr id="20" name="Picture 2" descr="https://globalprosperity.files.wordpress.com/2011/11/diabetes.png?w=300&amp;h=204">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653" y="3647660"/>
              <a:ext cx="4252428" cy="30633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2654283" y="6096767"/>
              <a:ext cx="1357613" cy="600027"/>
            </a:xfrm>
            <a:prstGeom prst="rect">
              <a:avLst/>
            </a:prstGeom>
            <a:solidFill>
              <a:schemeClr val="bg1"/>
            </a:solidFill>
          </p:spPr>
          <p:txBody>
            <a:bodyPr wrap="square" rtlCol="0">
              <a:spAutoFit/>
            </a:bodyPr>
            <a:lstStyle/>
            <a:p>
              <a:r>
                <a:rPr lang="en-US" sz="2000" b="1" dirty="0"/>
                <a:t>Diabetes </a:t>
              </a:r>
            </a:p>
          </p:txBody>
        </p:sp>
      </p:grpSp>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2651" y="4539861"/>
            <a:ext cx="4180032" cy="2212630"/>
          </a:xfrm>
          <a:prstGeom prst="rect">
            <a:avLst/>
          </a:prstGeom>
          <a:ln>
            <a:solidFill>
              <a:schemeClr val="tx1"/>
            </a:solidFill>
          </a:ln>
        </p:spPr>
      </p:pic>
      <p:sp>
        <p:nvSpPr>
          <p:cNvPr id="23" name="TextBox 22"/>
          <p:cNvSpPr txBox="1"/>
          <p:nvPr/>
        </p:nvSpPr>
        <p:spPr>
          <a:xfrm>
            <a:off x="1639061" y="6324245"/>
            <a:ext cx="1964857" cy="400110"/>
          </a:xfrm>
          <a:prstGeom prst="rect">
            <a:avLst/>
          </a:prstGeom>
          <a:solidFill>
            <a:schemeClr val="bg1"/>
          </a:solidFill>
        </p:spPr>
        <p:txBody>
          <a:bodyPr wrap="square" rtlCol="0">
            <a:spAutoFit/>
          </a:bodyPr>
          <a:lstStyle/>
          <a:p>
            <a:r>
              <a:rPr lang="en-US" sz="2000" b="1" dirty="0" smtClean="0"/>
              <a:t>Hepatitis C Virus</a:t>
            </a:r>
            <a:endParaRPr lang="en-US" sz="2000" b="1" dirty="0"/>
          </a:p>
        </p:txBody>
      </p:sp>
      <p:grpSp>
        <p:nvGrpSpPr>
          <p:cNvPr id="3" name="Group 2"/>
          <p:cNvGrpSpPr/>
          <p:nvPr/>
        </p:nvGrpSpPr>
        <p:grpSpPr>
          <a:xfrm>
            <a:off x="4436428" y="4511724"/>
            <a:ext cx="4576478" cy="2212631"/>
            <a:chOff x="4436428" y="4511724"/>
            <a:chExt cx="4576478" cy="2212631"/>
          </a:xfrm>
        </p:grpSpPr>
        <p:grpSp>
          <p:nvGrpSpPr>
            <p:cNvPr id="15" name="Group 14"/>
            <p:cNvGrpSpPr/>
            <p:nvPr/>
          </p:nvGrpSpPr>
          <p:grpSpPr>
            <a:xfrm>
              <a:off x="4436428" y="4511724"/>
              <a:ext cx="4576478" cy="2212631"/>
              <a:chOff x="185075" y="42204"/>
              <a:chExt cx="4676386" cy="3235568"/>
            </a:xfrm>
          </p:grpSpPr>
          <p:pic>
            <p:nvPicPr>
              <p:cNvPr id="17" name="Picture 1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85075" y="42204"/>
                <a:ext cx="4676386" cy="3235568"/>
              </a:xfrm>
              <a:prstGeom prst="rect">
                <a:avLst/>
              </a:prstGeom>
              <a:ln>
                <a:solidFill>
                  <a:schemeClr val="tx1"/>
                </a:solidFill>
              </a:ln>
            </p:spPr>
          </p:pic>
          <p:pic>
            <p:nvPicPr>
              <p:cNvPr id="18" name="Picture 6" descr="Stem rust close up.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480211" y="1521064"/>
                <a:ext cx="2381250" cy="158115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grpSp>
        <p:sp>
          <p:nvSpPr>
            <p:cNvPr id="29" name="TextBox 28"/>
            <p:cNvSpPr txBox="1"/>
            <p:nvPr/>
          </p:nvSpPr>
          <p:spPr>
            <a:xfrm>
              <a:off x="4500199" y="4553112"/>
              <a:ext cx="3729400" cy="369332"/>
            </a:xfrm>
            <a:prstGeom prst="rect">
              <a:avLst/>
            </a:prstGeom>
            <a:solidFill>
              <a:schemeClr val="bg1"/>
            </a:solidFill>
          </p:spPr>
          <p:txBody>
            <a:bodyPr wrap="square" rtlCol="0">
              <a:spAutoFit/>
            </a:bodyPr>
            <a:lstStyle/>
            <a:p>
              <a:pPr algn="ctr"/>
              <a:r>
                <a:rPr lang="en-US" b="1" dirty="0" smtClean="0">
                  <a:latin typeface="+mj-lt"/>
                </a:rPr>
                <a:t>Migration of Wheat Stem Rust</a:t>
              </a:r>
            </a:p>
          </p:txBody>
        </p:sp>
      </p:grpSp>
      <p:sp>
        <p:nvSpPr>
          <p:cNvPr id="8" name="TextBox 7"/>
          <p:cNvSpPr txBox="1"/>
          <p:nvPr/>
        </p:nvSpPr>
        <p:spPr>
          <a:xfrm>
            <a:off x="715575" y="1096152"/>
            <a:ext cx="2888343" cy="646331"/>
          </a:xfrm>
          <a:prstGeom prst="rect">
            <a:avLst/>
          </a:prstGeom>
          <a:noFill/>
        </p:spPr>
        <p:txBody>
          <a:bodyPr wrap="square" rtlCol="0">
            <a:spAutoFit/>
          </a:bodyPr>
          <a:lstStyle/>
          <a:p>
            <a:r>
              <a:rPr lang="en-US" sz="3600" dirty="0" smtClean="0">
                <a:solidFill>
                  <a:srgbClr val="0070C0"/>
                </a:solidFill>
              </a:rPr>
              <a:t>Some targets?</a:t>
            </a:r>
            <a:endParaRPr lang="en-US" sz="3600" dirty="0">
              <a:solidFill>
                <a:srgbClr val="0070C0"/>
              </a:solidFill>
            </a:endParaRPr>
          </a:p>
        </p:txBody>
      </p:sp>
    </p:spTree>
    <p:extLst>
      <p:ext uri="{BB962C8B-B14F-4D97-AF65-F5344CB8AC3E}">
        <p14:creationId xmlns:p14="http://schemas.microsoft.com/office/powerpoint/2010/main" val="4155468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fade">
                                      <p:cBhvr>
                                        <p:cTn id="14" dur="1000"/>
                                        <p:tgtEl>
                                          <p:spTgt spid="19"/>
                                        </p:tgtEl>
                                      </p:cBhvr>
                                    </p:animEffect>
                                    <p:anim calcmode="lin" valueType="num">
                                      <p:cBhvr>
                                        <p:cTn id="15" dur="1000" fill="hold"/>
                                        <p:tgtEl>
                                          <p:spTgt spid="19"/>
                                        </p:tgtEl>
                                        <p:attrNameLst>
                                          <p:attrName>ppt_x</p:attrName>
                                        </p:attrNameLst>
                                      </p:cBhvr>
                                      <p:tavLst>
                                        <p:tav tm="0">
                                          <p:val>
                                            <p:strVal val="#ppt_x"/>
                                          </p:val>
                                        </p:tav>
                                        <p:tav tm="100000">
                                          <p:val>
                                            <p:strVal val="#ppt_x"/>
                                          </p:val>
                                        </p:tav>
                                      </p:tavLst>
                                    </p:anim>
                                    <p:anim calcmode="lin" valueType="num">
                                      <p:cBhvr>
                                        <p:cTn id="1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1000"/>
                                        <p:tgtEl>
                                          <p:spTgt spid="16"/>
                                        </p:tgtEl>
                                      </p:cBhvr>
                                    </p:animEffect>
                                    <p:anim calcmode="lin" valueType="num">
                                      <p:cBhvr>
                                        <p:cTn id="22" dur="1000" fill="hold"/>
                                        <p:tgtEl>
                                          <p:spTgt spid="16"/>
                                        </p:tgtEl>
                                        <p:attrNameLst>
                                          <p:attrName>ppt_x</p:attrName>
                                        </p:attrNameLst>
                                      </p:cBhvr>
                                      <p:tavLst>
                                        <p:tav tm="0">
                                          <p:val>
                                            <p:strVal val="#ppt_x"/>
                                          </p:val>
                                        </p:tav>
                                        <p:tav tm="100000">
                                          <p:val>
                                            <p:strVal val="#ppt_x"/>
                                          </p:val>
                                        </p:tav>
                                      </p:tavLst>
                                    </p:anim>
                                    <p:anim calcmode="lin" valueType="num">
                                      <p:cBhvr>
                                        <p:cTn id="23" dur="1000" fill="hold"/>
                                        <p:tgtEl>
                                          <p:spTgt spid="16"/>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1000"/>
                                        <p:tgtEl>
                                          <p:spTgt spid="3"/>
                                        </p:tgtEl>
                                      </p:cBhvr>
                                    </p:animEffect>
                                    <p:anim calcmode="lin" valueType="num">
                                      <p:cBhvr>
                                        <p:cTn id="41" dur="1000" fill="hold"/>
                                        <p:tgtEl>
                                          <p:spTgt spid="3"/>
                                        </p:tgtEl>
                                        <p:attrNameLst>
                                          <p:attrName>ppt_x</p:attrName>
                                        </p:attrNameLst>
                                      </p:cBhvr>
                                      <p:tavLst>
                                        <p:tav tm="0">
                                          <p:val>
                                            <p:strVal val="#ppt_x"/>
                                          </p:val>
                                        </p:tav>
                                        <p:tav tm="100000">
                                          <p:val>
                                            <p:strVal val="#ppt_x"/>
                                          </p:val>
                                        </p:tav>
                                      </p:tavLst>
                                    </p:anim>
                                    <p:anim calcmode="lin" valueType="num">
                                      <p:cBhvr>
                                        <p:cTn id="4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76417" y="3198112"/>
            <a:ext cx="8026400" cy="1569660"/>
          </a:xfrm>
          <a:prstGeom prst="rect">
            <a:avLst/>
          </a:prstGeom>
          <a:ln>
            <a:solidFill>
              <a:schemeClr val="tx2">
                <a:lumMod val="50000"/>
              </a:schemeClr>
            </a:solidFill>
          </a:ln>
        </p:spPr>
        <p:txBody>
          <a:bodyPr wrap="square">
            <a:spAutoFit/>
          </a:bodyPr>
          <a:lstStyle/>
          <a:p>
            <a:pPr algn="just"/>
            <a:r>
              <a:rPr lang="en-US" sz="2400" b="1" dirty="0" smtClean="0">
                <a:solidFill>
                  <a:srgbClr val="002060"/>
                </a:solidFill>
                <a:latin typeface="Candara" panose="020E0502030303020204" pitchFamily="34" charset="0"/>
              </a:rPr>
              <a:t>“</a:t>
            </a:r>
            <a:r>
              <a:rPr lang="en-US" sz="2400" b="1" i="1" dirty="0" smtClean="0">
                <a:solidFill>
                  <a:srgbClr val="002060"/>
                </a:solidFill>
                <a:latin typeface="Candara" panose="020E0502030303020204" pitchFamily="34" charset="0"/>
              </a:rPr>
              <a:t>In </a:t>
            </a:r>
            <a:r>
              <a:rPr lang="en-US" sz="2400" b="1" i="1" dirty="0">
                <a:solidFill>
                  <a:srgbClr val="002060"/>
                </a:solidFill>
                <a:latin typeface="Candara" panose="020E0502030303020204" pitchFamily="34" charset="0"/>
              </a:rPr>
              <a:t>the context of beamline selection and approval within the portfolio of the potential end </a:t>
            </a:r>
            <a:r>
              <a:rPr lang="en-US" sz="2400" b="1" i="1" dirty="0" smtClean="0">
                <a:solidFill>
                  <a:srgbClr val="002060"/>
                </a:solidFill>
                <a:latin typeface="Candara" panose="020E0502030303020204" pitchFamily="34" charset="0"/>
              </a:rPr>
              <a:t>stations, </a:t>
            </a:r>
            <a:r>
              <a:rPr lang="en-US" sz="2400" b="1" i="1" u="sng" dirty="0">
                <a:latin typeface="Candara" panose="020E0502030303020204" pitchFamily="34" charset="0"/>
              </a:rPr>
              <a:t>as expressed by various letters of interest generated by diverse communities</a:t>
            </a:r>
            <a:r>
              <a:rPr lang="en-US" sz="2400" b="1" dirty="0" smtClean="0">
                <a:solidFill>
                  <a:srgbClr val="002060"/>
                </a:solidFill>
                <a:latin typeface="Candara" panose="020E0502030303020204" pitchFamily="34" charset="0"/>
              </a:rPr>
              <a:t>..” </a:t>
            </a:r>
            <a:endParaRPr lang="en-US" sz="2400" b="1" dirty="0">
              <a:solidFill>
                <a:srgbClr val="002060"/>
              </a:solidFill>
              <a:latin typeface="Candara" panose="020E0502030303020204" pitchFamily="34" charset="0"/>
            </a:endParaRPr>
          </a:p>
        </p:txBody>
      </p:sp>
      <p:sp>
        <p:nvSpPr>
          <p:cNvPr id="2" name="Rectangle 1"/>
          <p:cNvSpPr/>
          <p:nvPr/>
        </p:nvSpPr>
        <p:spPr>
          <a:xfrm>
            <a:off x="476417" y="5224407"/>
            <a:ext cx="8026400" cy="830997"/>
          </a:xfrm>
          <a:prstGeom prst="rect">
            <a:avLst/>
          </a:prstGeom>
          <a:solidFill>
            <a:schemeClr val="tx2">
              <a:lumMod val="20000"/>
              <a:lumOff val="80000"/>
            </a:schemeClr>
          </a:solidFill>
        </p:spPr>
        <p:txBody>
          <a:bodyPr wrap="square">
            <a:spAutoFit/>
          </a:bodyPr>
          <a:lstStyle/>
          <a:p>
            <a:pPr algn="just"/>
            <a:r>
              <a:rPr lang="en-US" sz="2400" b="1" dirty="0" smtClean="0">
                <a:solidFill>
                  <a:srgbClr val="000000"/>
                </a:solidFill>
                <a:latin typeface="Candara" panose="020E0502030303020204" pitchFamily="34" charset="0"/>
              </a:rPr>
              <a:t>Purpose: A</a:t>
            </a:r>
            <a:r>
              <a:rPr lang="en-US" sz="2400" b="1" i="1" u="sng" dirty="0" smtClean="0">
                <a:solidFill>
                  <a:srgbClr val="000000"/>
                </a:solidFill>
                <a:latin typeface="Candara" panose="020E0502030303020204" pitchFamily="34" charset="0"/>
              </a:rPr>
              <a:t>ddressing </a:t>
            </a:r>
            <a:r>
              <a:rPr lang="en-US" sz="2400" b="1" i="1" u="sng" dirty="0">
                <a:solidFill>
                  <a:srgbClr val="000000"/>
                </a:solidFill>
                <a:latin typeface="Candara" panose="020E0502030303020204" pitchFamily="34" charset="0"/>
              </a:rPr>
              <a:t>the present and the future requirements of the scientific community in the Middle East</a:t>
            </a:r>
            <a:r>
              <a:rPr lang="en-US" sz="2400" b="1" i="1" dirty="0">
                <a:solidFill>
                  <a:srgbClr val="000000"/>
                </a:solidFill>
                <a:latin typeface="Candara" panose="020E0502030303020204" pitchFamily="34" charset="0"/>
              </a:rPr>
              <a:t>. </a:t>
            </a:r>
          </a:p>
        </p:txBody>
      </p:sp>
      <p:sp>
        <p:nvSpPr>
          <p:cNvPr id="7" name="TextBox 6"/>
          <p:cNvSpPr txBox="1"/>
          <p:nvPr/>
        </p:nvSpPr>
        <p:spPr>
          <a:xfrm>
            <a:off x="350470" y="1266529"/>
            <a:ext cx="4158771" cy="523220"/>
          </a:xfrm>
          <a:prstGeom prst="rect">
            <a:avLst/>
          </a:prstGeom>
          <a:solidFill>
            <a:schemeClr val="accent1">
              <a:lumMod val="20000"/>
              <a:lumOff val="80000"/>
            </a:schemeClr>
          </a:solidFill>
        </p:spPr>
        <p:txBody>
          <a:bodyPr wrap="square" rtlCol="0">
            <a:spAutoFit/>
          </a:bodyPr>
          <a:lstStyle/>
          <a:p>
            <a:pPr algn="ctr"/>
            <a:r>
              <a:rPr lang="en-US" sz="2800" b="1" dirty="0" smtClean="0">
                <a:latin typeface="Cambria" panose="02040503050406030204" pitchFamily="18" charset="0"/>
              </a:rPr>
              <a:t>IR beamline @ SESAME</a:t>
            </a:r>
            <a:r>
              <a:rPr lang="en-US" sz="2800" b="1" dirty="0" smtClean="0">
                <a:solidFill>
                  <a:srgbClr val="000000"/>
                </a:solidFill>
                <a:latin typeface="Cambria" panose="02040503050406030204" pitchFamily="18" charset="0"/>
              </a:rPr>
              <a:t>: </a:t>
            </a:r>
            <a:endParaRPr lang="en-US" sz="2800" b="1" dirty="0">
              <a:latin typeface="Cambria" panose="02040503050406030204" pitchFamily="18" charset="0"/>
            </a:endParaRPr>
          </a:p>
        </p:txBody>
      </p:sp>
      <p:sp>
        <p:nvSpPr>
          <p:cNvPr id="3" name="TextBox 2"/>
          <p:cNvSpPr txBox="1"/>
          <p:nvPr/>
        </p:nvSpPr>
        <p:spPr>
          <a:xfrm>
            <a:off x="5967791" y="595376"/>
            <a:ext cx="2827868" cy="523220"/>
          </a:xfrm>
          <a:prstGeom prst="rect">
            <a:avLst/>
          </a:prstGeom>
          <a:no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r>
              <a:rPr lang="en-US" sz="2800" b="1" dirty="0" smtClean="0">
                <a:solidFill>
                  <a:srgbClr val="FF0000"/>
                </a:solidFill>
              </a:rPr>
              <a:t>DAY-1 Beamline</a:t>
            </a:r>
            <a:endParaRPr lang="en-US" sz="2800" b="1" dirty="0">
              <a:solidFill>
                <a:srgbClr val="FF0000"/>
              </a:solidFill>
            </a:endParaRPr>
          </a:p>
        </p:txBody>
      </p:sp>
      <p:sp>
        <p:nvSpPr>
          <p:cNvPr id="10" name="Rectangle 9"/>
          <p:cNvSpPr/>
          <p:nvPr/>
        </p:nvSpPr>
        <p:spPr>
          <a:xfrm>
            <a:off x="350470" y="2015687"/>
            <a:ext cx="8297917" cy="954107"/>
          </a:xfrm>
          <a:prstGeom prst="rect">
            <a:avLst/>
          </a:prstGeom>
        </p:spPr>
        <p:txBody>
          <a:bodyPr wrap="square">
            <a:spAutoFit/>
          </a:bodyPr>
          <a:lstStyle/>
          <a:p>
            <a:pPr algn="ctr"/>
            <a:r>
              <a:rPr lang="en-US" sz="2800" b="1" dirty="0" smtClean="0">
                <a:solidFill>
                  <a:srgbClr val="33CC33"/>
                </a:solidFill>
              </a:rPr>
              <a:t>The </a:t>
            </a:r>
            <a:r>
              <a:rPr lang="en-US" sz="2800" b="1" dirty="0">
                <a:solidFill>
                  <a:srgbClr val="33CC33"/>
                </a:solidFill>
              </a:rPr>
              <a:t>FIRST fully </a:t>
            </a:r>
            <a:r>
              <a:rPr lang="en-US" sz="2800" b="1" dirty="0" smtClean="0">
                <a:solidFill>
                  <a:srgbClr val="33CC33"/>
                </a:solidFill>
              </a:rPr>
              <a:t>designed, </a:t>
            </a:r>
          </a:p>
          <a:p>
            <a:pPr algn="ctr"/>
            <a:r>
              <a:rPr lang="en-US" sz="2800" b="1" dirty="0">
                <a:solidFill>
                  <a:srgbClr val="33CC33"/>
                </a:solidFill>
              </a:rPr>
              <a:t>i</a:t>
            </a:r>
            <a:r>
              <a:rPr lang="en-US" sz="2800" b="1" dirty="0" smtClean="0">
                <a:solidFill>
                  <a:srgbClr val="33CC33"/>
                </a:solidFill>
              </a:rPr>
              <a:t>n collaboration with SOLEIL Synchrotron, France</a:t>
            </a:r>
            <a:endParaRPr lang="en-US" sz="2800" b="1" dirty="0">
              <a:solidFill>
                <a:srgbClr val="33CC33"/>
              </a:solidFill>
            </a:endParaRPr>
          </a:p>
        </p:txBody>
      </p:sp>
      <p:sp>
        <p:nvSpPr>
          <p:cNvPr id="8" name="椭圆 49"/>
          <p:cNvSpPr/>
          <p:nvPr/>
        </p:nvSpPr>
        <p:spPr>
          <a:xfrm>
            <a:off x="177720" y="157173"/>
            <a:ext cx="642938" cy="642938"/>
          </a:xfrm>
          <a:prstGeom prst="ellipse">
            <a:avLst/>
          </a:prstGeom>
          <a:solidFill>
            <a:schemeClr val="tx1"/>
          </a:solidFill>
          <a:ln w="6350" cap="flat" cmpd="sng" algn="ctr">
            <a:noFill/>
            <a:prstDash val="solid"/>
          </a:ln>
          <a:effectLst/>
        </p:spPr>
        <p:txBody>
          <a:bodyPr lIns="0" tIns="0" rIns="0" bIns="0" anchor="ctr"/>
          <a:lstStyle>
            <a:lvl1pPr>
              <a:defRPr>
                <a:solidFill>
                  <a:schemeClr val="tx1"/>
                </a:solidFill>
                <a:latin typeface="Arial Narrow" panose="020B0606020202030204" pitchFamily="34" charset="0"/>
                <a:ea typeface="SimSun" panose="02010600030101010101" pitchFamily="2" charset="-122"/>
              </a:defRPr>
            </a:lvl1pPr>
            <a:lvl2pPr marL="742950" indent="-285750">
              <a:defRPr>
                <a:solidFill>
                  <a:schemeClr val="tx1"/>
                </a:solidFill>
                <a:latin typeface="Arial Narrow" panose="020B0606020202030204" pitchFamily="34" charset="0"/>
                <a:ea typeface="SimSun" panose="02010600030101010101" pitchFamily="2" charset="-122"/>
              </a:defRPr>
            </a:lvl2pPr>
            <a:lvl3pPr marL="1143000" indent="-228600">
              <a:defRPr>
                <a:solidFill>
                  <a:schemeClr val="tx1"/>
                </a:solidFill>
                <a:latin typeface="Arial Narrow" panose="020B0606020202030204" pitchFamily="34" charset="0"/>
                <a:ea typeface="SimSun" panose="02010600030101010101" pitchFamily="2" charset="-122"/>
              </a:defRPr>
            </a:lvl3pPr>
            <a:lvl4pPr marL="1600200" indent="-228600">
              <a:defRPr>
                <a:solidFill>
                  <a:schemeClr val="tx1"/>
                </a:solidFill>
                <a:latin typeface="Arial Narrow" panose="020B0606020202030204" pitchFamily="34" charset="0"/>
                <a:ea typeface="SimSun" panose="02010600030101010101" pitchFamily="2" charset="-122"/>
              </a:defRPr>
            </a:lvl4pPr>
            <a:lvl5pPr marL="2057400" indent="-228600">
              <a:defRPr>
                <a:solidFill>
                  <a:schemeClr val="tx1"/>
                </a:solidFill>
                <a:latin typeface="Arial Narrow" panose="020B0606020202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9pPr>
          </a:lstStyle>
          <a:p>
            <a:pPr algn="ctr" eaLnBrk="1" hangingPunct="1"/>
            <a:r>
              <a:rPr lang="en-US" altLang="zh-CN" sz="2800" b="1" dirty="0">
                <a:solidFill>
                  <a:schemeClr val="bg1"/>
                </a:solidFill>
                <a:latin typeface="Arial Rounded MT Bold" panose="020F0704030504030204" pitchFamily="34" charset="0"/>
                <a:ea typeface="Microsoft YaHei" panose="020B0503020204020204" pitchFamily="34" charset="-122"/>
              </a:rPr>
              <a:t>1</a:t>
            </a:r>
            <a:endParaRPr lang="zh-CN" altLang="en-US" sz="2800" b="1" dirty="0">
              <a:solidFill>
                <a:schemeClr val="bg1"/>
              </a:solidFill>
              <a:latin typeface="Arial Rounded MT Bold" panose="020F0704030504030204" pitchFamily="34" charset="0"/>
              <a:ea typeface="Microsoft YaHei" panose="020B0503020204020204" pitchFamily="34" charset="-122"/>
            </a:endParaRPr>
          </a:p>
        </p:txBody>
      </p:sp>
      <p:sp>
        <p:nvSpPr>
          <p:cNvPr id="9" name="TextBox 90"/>
          <p:cNvSpPr txBox="1"/>
          <p:nvPr/>
        </p:nvSpPr>
        <p:spPr>
          <a:xfrm>
            <a:off x="991019" y="170132"/>
            <a:ext cx="5394541" cy="639762"/>
          </a:xfrm>
          <a:prstGeom prst="rect">
            <a:avLst/>
          </a:prstGeom>
          <a:noFill/>
        </p:spPr>
        <p:txBody>
          <a:bodyPr anchor="ctr"/>
          <a:lstStyle>
            <a:defPPr>
              <a:defRPr lang="en-US"/>
            </a:defPPr>
            <a:lvl1pPr marL="28574" algn="ctr">
              <a:buClr>
                <a:srgbClr val="FF2C79"/>
              </a:buClr>
              <a:buSzPct val="100000"/>
              <a:defRPr sz="2000" b="1">
                <a:solidFill>
                  <a:srgbClr val="FF2C79"/>
                </a:solidFill>
                <a:uFill>
                  <a:solidFill>
                    <a:srgbClr val="FF2C79"/>
                  </a:solidFill>
                </a:uFill>
                <a:ea typeface="Arial"/>
                <a:cs typeface="Arial"/>
              </a:defRPr>
            </a:lvl1pPr>
            <a:lvl2pPr marL="742950" indent="-285750">
              <a:defRPr>
                <a:latin typeface="Arial Narrow" panose="020B0606020202030204" pitchFamily="34" charset="0"/>
                <a:ea typeface="SimSun" panose="02010600030101010101" pitchFamily="2" charset="-122"/>
              </a:defRPr>
            </a:lvl2pPr>
            <a:lvl3pPr marL="1143000" indent="-228600">
              <a:defRPr>
                <a:latin typeface="Arial Narrow" panose="020B0606020202030204" pitchFamily="34" charset="0"/>
                <a:ea typeface="SimSun" panose="02010600030101010101" pitchFamily="2" charset="-122"/>
              </a:defRPr>
            </a:lvl3pPr>
            <a:lvl4pPr marL="1600200" indent="-228600">
              <a:defRPr>
                <a:latin typeface="Arial Narrow" panose="020B0606020202030204" pitchFamily="34" charset="0"/>
                <a:ea typeface="SimSun" panose="02010600030101010101" pitchFamily="2" charset="-122"/>
              </a:defRPr>
            </a:lvl4pPr>
            <a:lvl5pPr marL="2057400" indent="-228600">
              <a:defRPr>
                <a:latin typeface="Arial Narrow" panose="020B0606020202030204" pitchFamily="34" charset="0"/>
                <a:ea typeface="SimSun"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SimSun"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SimSun"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SimSun"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SimSun" panose="02010600030101010101" pitchFamily="2" charset="-122"/>
              </a:defRPr>
            </a:lvl9pPr>
          </a:lstStyle>
          <a:p>
            <a:pPr algn="l"/>
            <a:r>
              <a:rPr lang="en-US" dirty="0" smtClean="0">
                <a:solidFill>
                  <a:schemeClr val="tx1"/>
                </a:solidFill>
                <a:latin typeface="Candara" panose="020E0502030303020204" pitchFamily="34" charset="0"/>
                <a:sym typeface="Arial"/>
              </a:rPr>
              <a:t>Foster science and technology in </a:t>
            </a:r>
            <a:r>
              <a:rPr lang="en-US" dirty="0">
                <a:solidFill>
                  <a:schemeClr val="tx1"/>
                </a:solidFill>
                <a:latin typeface="Candara" panose="020E0502030303020204" pitchFamily="34" charset="0"/>
                <a:sym typeface="Arial"/>
              </a:rPr>
              <a:t>the </a:t>
            </a:r>
            <a:r>
              <a:rPr lang="en-US" dirty="0" smtClean="0">
                <a:solidFill>
                  <a:schemeClr val="tx1"/>
                </a:solidFill>
                <a:latin typeface="Candara" panose="020E0502030303020204" pitchFamily="34" charset="0"/>
                <a:sym typeface="Arial"/>
              </a:rPr>
              <a:t>ME region</a:t>
            </a:r>
            <a:endParaRPr lang="en-US" dirty="0">
              <a:solidFill>
                <a:schemeClr val="tx1"/>
              </a:solidFill>
              <a:latin typeface="Candara" panose="020E0502030303020204" pitchFamily="34" charset="0"/>
              <a:sym typeface="Arial"/>
            </a:endParaRPr>
          </a:p>
        </p:txBody>
      </p:sp>
    </p:spTree>
    <p:extLst>
      <p:ext uri="{BB962C8B-B14F-4D97-AF65-F5344CB8AC3E}">
        <p14:creationId xmlns:p14="http://schemas.microsoft.com/office/powerpoint/2010/main" val="3989300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19" y="675358"/>
            <a:ext cx="9083403" cy="5957667"/>
          </a:xfrm>
          <a:prstGeom prst="rect">
            <a:avLst/>
          </a:prstGeom>
        </p:spPr>
      </p:pic>
      <p:sp>
        <p:nvSpPr>
          <p:cNvPr id="42" name="Rectangle 41"/>
          <p:cNvSpPr/>
          <p:nvPr/>
        </p:nvSpPr>
        <p:spPr>
          <a:xfrm>
            <a:off x="40738" y="0"/>
            <a:ext cx="9103262" cy="68857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121831" y="0"/>
            <a:ext cx="8768952" cy="6888482"/>
            <a:chOff x="-303227" y="127455"/>
            <a:chExt cx="9231422" cy="6730544"/>
          </a:xfrm>
        </p:grpSpPr>
        <p:grpSp>
          <p:nvGrpSpPr>
            <p:cNvPr id="43" name="Group 42"/>
            <p:cNvGrpSpPr/>
            <p:nvPr/>
          </p:nvGrpSpPr>
          <p:grpSpPr>
            <a:xfrm>
              <a:off x="-303227" y="127455"/>
              <a:ext cx="9231422" cy="6730544"/>
              <a:chOff x="-226127" y="-45581"/>
              <a:chExt cx="9231422" cy="6730544"/>
            </a:xfrm>
          </p:grpSpPr>
          <p:pic>
            <p:nvPicPr>
              <p:cNvPr id="44" name="Picture 4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913" y="571173"/>
                <a:ext cx="7119938" cy="6113790"/>
              </a:xfrm>
              <a:prstGeom prst="rect">
                <a:avLst/>
              </a:prstGeom>
            </p:spPr>
          </p:pic>
          <p:sp>
            <p:nvSpPr>
              <p:cNvPr id="45" name="Shape 584"/>
              <p:cNvSpPr/>
              <p:nvPr/>
            </p:nvSpPr>
            <p:spPr>
              <a:xfrm>
                <a:off x="2892259" y="-45581"/>
                <a:ext cx="3264500" cy="507831"/>
              </a:xfrm>
              <a:prstGeom prst="rect">
                <a:avLst/>
              </a:prstGeom>
              <a:ln w="12700">
                <a:round/>
              </a:ln>
              <a:extLst>
                <a:ext uri="{C572A759-6A51-4108-AA02-DFA0A04FC94B}">
                  <ma14:wrappingTextBoxFlag xmlns="" xmlns:ma14="http://schemas.microsoft.com/office/mac/drawingml/2011/main" val="1"/>
                </a:ext>
              </a:extLst>
            </p:spPr>
            <p:txBody>
              <a:bodyPr wrap="square" lIns="38100" tIns="38100" rIns="38100" bIns="38100">
                <a:spAutoFit/>
              </a:bodyPr>
              <a:lstStyle>
                <a:lvl1pPr algn="ctr">
                  <a:buClr>
                    <a:srgbClr val="000000"/>
                  </a:buClr>
                  <a:buFont typeface="Times New Roman"/>
                  <a:defRPr sz="3400" b="1">
                    <a:uFill>
                      <a:solidFill/>
                    </a:uFill>
                    <a:latin typeface="Times New Roman"/>
                    <a:ea typeface="Times New Roman"/>
                    <a:cs typeface="Times New Roman"/>
                    <a:sym typeface="Times New Roman"/>
                  </a:defRPr>
                </a:lvl1pPr>
              </a:lstStyle>
              <a:p>
                <a:pPr lvl="0">
                  <a:defRPr sz="1800" b="0">
                    <a:uFillTx/>
                  </a:defRPr>
                </a:pPr>
                <a:r>
                  <a:rPr sz="2800" dirty="0" smtClean="0">
                    <a:solidFill>
                      <a:srgbClr val="FF0000"/>
                    </a:solidFill>
                    <a:latin typeface="Segoe UI Semilight" panose="020B0402040204020203" pitchFamily="34" charset="0"/>
                    <a:cs typeface="Segoe UI Semilight" panose="020B0402040204020203" pitchFamily="34" charset="0"/>
                  </a:rPr>
                  <a:t>Phase </a:t>
                </a:r>
                <a:r>
                  <a:rPr sz="2800" dirty="0">
                    <a:solidFill>
                      <a:srgbClr val="FF0000"/>
                    </a:solidFill>
                    <a:latin typeface="Segoe UI Semilight" panose="020B0402040204020203" pitchFamily="34" charset="0"/>
                    <a:cs typeface="Segoe UI Semilight" panose="020B0402040204020203" pitchFamily="34" charset="0"/>
                  </a:rPr>
                  <a:t>1 Beamlines</a:t>
                </a:r>
              </a:p>
            </p:txBody>
          </p:sp>
          <p:sp>
            <p:nvSpPr>
              <p:cNvPr id="46" name="Shape 585"/>
              <p:cNvSpPr/>
              <p:nvPr/>
            </p:nvSpPr>
            <p:spPr>
              <a:xfrm>
                <a:off x="7641427" y="3570629"/>
                <a:ext cx="889001" cy="336567"/>
              </a:xfrm>
              <a:prstGeom prst="rect">
                <a:avLst/>
              </a:prstGeom>
              <a:ln w="38100">
                <a:solidFill>
                  <a:srgbClr val="434ED6"/>
                </a:solidFill>
                <a:miter lim="400000"/>
              </a:ln>
              <a:extLst>
                <a:ext uri="{C572A759-6A51-4108-AA02-DFA0A04FC94B}">
                  <ma14:wrappingTextBoxFlag xmlns="" xmlns:ma14="http://schemas.microsoft.com/office/mac/drawingml/2011/main" val="1"/>
                </a:ext>
              </a:extLst>
            </p:spPr>
            <p:txBody>
              <a:bodyPr lIns="38100" tIns="38100" rIns="38100" bIns="38100">
                <a:spAutoFit/>
              </a:bodyPr>
              <a:lstStyle>
                <a:lvl1pPr>
                  <a:buClr>
                    <a:srgbClr val="000000"/>
                  </a:buClr>
                  <a:buFont typeface="Calibri"/>
                  <a:defRPr sz="2400" b="1">
                    <a:uFill>
                      <a:solidFill/>
                    </a:uFill>
                    <a:latin typeface="+mn-lt"/>
                    <a:ea typeface="+mn-ea"/>
                    <a:cs typeface="+mn-cs"/>
                    <a:sym typeface="Calibri"/>
                  </a:defRPr>
                </a:lvl1pPr>
              </a:lstStyle>
              <a:p>
                <a:pPr lvl="0" algn="ctr">
                  <a:defRPr sz="1800" b="0">
                    <a:uFillTx/>
                  </a:defRPr>
                </a:pPr>
                <a:r>
                  <a:rPr sz="1687" dirty="0"/>
                  <a:t>EUV BL </a:t>
                </a:r>
              </a:p>
            </p:txBody>
          </p:sp>
          <p:sp>
            <p:nvSpPr>
              <p:cNvPr id="47" name="Shape 586"/>
              <p:cNvSpPr/>
              <p:nvPr/>
            </p:nvSpPr>
            <p:spPr>
              <a:xfrm flipH="1">
                <a:off x="7024873" y="3628068"/>
                <a:ext cx="545053" cy="279128"/>
              </a:xfrm>
              <a:prstGeom prst="line">
                <a:avLst/>
              </a:prstGeom>
              <a:ln w="25400">
                <a:solidFill>
                  <a:srgbClr val="00D2A9"/>
                </a:solidFill>
                <a:round/>
                <a:tailEnd type="triangle"/>
              </a:ln>
              <a:effectLst>
                <a:outerShdw blurRad="50800" dist="25400" dir="5400000" rotWithShape="0">
                  <a:srgbClr val="000000">
                    <a:alpha val="37998"/>
                  </a:srgbClr>
                </a:outerShdw>
              </a:effectLst>
            </p:spPr>
            <p:txBody>
              <a:bodyPr lIns="38100" tIns="38100" rIns="38100" bIns="38100"/>
              <a:lstStyle/>
              <a:p>
                <a:pPr lvl="0">
                  <a:buClr>
                    <a:srgbClr val="000000"/>
                  </a:buClr>
                  <a:defRPr sz="2400">
                    <a:uFill>
                      <a:solidFill/>
                    </a:uFill>
                    <a:latin typeface="+mn-lt"/>
                    <a:ea typeface="+mn-ea"/>
                    <a:cs typeface="+mn-cs"/>
                    <a:sym typeface="Calibri"/>
                  </a:defRPr>
                </a:pPr>
                <a:endParaRPr sz="1687"/>
              </a:p>
            </p:txBody>
          </p:sp>
          <p:sp>
            <p:nvSpPr>
              <p:cNvPr id="48" name="Shape 587"/>
              <p:cNvSpPr/>
              <p:nvPr/>
            </p:nvSpPr>
            <p:spPr>
              <a:xfrm>
                <a:off x="7582894" y="4869981"/>
                <a:ext cx="1422401" cy="336567"/>
              </a:xfrm>
              <a:prstGeom prst="rect">
                <a:avLst/>
              </a:prstGeom>
              <a:ln w="38100">
                <a:solidFill>
                  <a:srgbClr val="434ED6"/>
                </a:solidFill>
                <a:miter lim="400000"/>
              </a:ln>
              <a:extLst>
                <a:ext uri="{C572A759-6A51-4108-AA02-DFA0A04FC94B}">
                  <ma14:wrappingTextBoxFlag xmlns="" xmlns:ma14="http://schemas.microsoft.com/office/mac/drawingml/2011/main" val="1"/>
                </a:ext>
              </a:extLst>
            </p:spPr>
            <p:txBody>
              <a:bodyPr lIns="38100" tIns="38100" rIns="38100" bIns="38100">
                <a:spAutoFit/>
              </a:bodyPr>
              <a:lstStyle>
                <a:lvl1pPr>
                  <a:buClr>
                    <a:srgbClr val="000000"/>
                  </a:buClr>
                  <a:buFont typeface="Calibri"/>
                  <a:defRPr sz="2400" b="1">
                    <a:uFill>
                      <a:solidFill/>
                    </a:uFill>
                    <a:latin typeface="+mn-lt"/>
                    <a:ea typeface="+mn-ea"/>
                    <a:cs typeface="+mn-cs"/>
                    <a:sym typeface="Calibri"/>
                  </a:defRPr>
                </a:lvl1pPr>
              </a:lstStyle>
              <a:p>
                <a:pPr lvl="0" algn="ctr">
                  <a:defRPr sz="1800" b="0">
                    <a:uFillTx/>
                  </a:defRPr>
                </a:pPr>
                <a:r>
                  <a:rPr sz="1687" dirty="0"/>
                  <a:t>SAXS-WAXS</a:t>
                </a:r>
              </a:p>
            </p:txBody>
          </p:sp>
          <p:sp>
            <p:nvSpPr>
              <p:cNvPr id="49" name="Shape 588"/>
              <p:cNvSpPr/>
              <p:nvPr/>
            </p:nvSpPr>
            <p:spPr>
              <a:xfrm flipH="1">
                <a:off x="6034272" y="4973707"/>
                <a:ext cx="1594423" cy="516970"/>
              </a:xfrm>
              <a:prstGeom prst="line">
                <a:avLst/>
              </a:prstGeom>
              <a:ln w="25400">
                <a:solidFill>
                  <a:srgbClr val="00D2A9"/>
                </a:solidFill>
                <a:round/>
                <a:tailEnd type="triangle"/>
              </a:ln>
              <a:effectLst>
                <a:outerShdw blurRad="50800" dist="25400" dir="5400000" rotWithShape="0">
                  <a:srgbClr val="000000">
                    <a:alpha val="37998"/>
                  </a:srgbClr>
                </a:outerShdw>
              </a:effectLst>
            </p:spPr>
            <p:txBody>
              <a:bodyPr lIns="38100" tIns="38100" rIns="38100" bIns="38100"/>
              <a:lstStyle/>
              <a:p>
                <a:pPr lvl="0">
                  <a:buClr>
                    <a:srgbClr val="000000"/>
                  </a:buClr>
                  <a:defRPr sz="2400">
                    <a:uFill>
                      <a:solidFill/>
                    </a:uFill>
                    <a:latin typeface="+mn-lt"/>
                    <a:ea typeface="+mn-ea"/>
                    <a:cs typeface="+mn-cs"/>
                    <a:sym typeface="Calibri"/>
                  </a:defRPr>
                </a:pPr>
                <a:endParaRPr sz="1687"/>
              </a:p>
            </p:txBody>
          </p:sp>
          <p:sp>
            <p:nvSpPr>
              <p:cNvPr id="50" name="Shape 589"/>
              <p:cNvSpPr/>
              <p:nvPr/>
            </p:nvSpPr>
            <p:spPr>
              <a:xfrm flipH="1">
                <a:off x="4586473" y="5807774"/>
                <a:ext cx="2983453" cy="115189"/>
              </a:xfrm>
              <a:prstGeom prst="line">
                <a:avLst/>
              </a:prstGeom>
              <a:ln w="25400">
                <a:solidFill>
                  <a:srgbClr val="00D2A9"/>
                </a:solidFill>
                <a:round/>
                <a:tailEnd type="triangle"/>
              </a:ln>
              <a:effectLst>
                <a:outerShdw blurRad="50800" dist="25400" dir="5400000" rotWithShape="0">
                  <a:srgbClr val="000000">
                    <a:alpha val="37998"/>
                  </a:srgbClr>
                </a:outerShdw>
              </a:effectLst>
            </p:spPr>
            <p:txBody>
              <a:bodyPr lIns="38100" tIns="38100" rIns="38100" bIns="38100"/>
              <a:lstStyle/>
              <a:p>
                <a:pPr lvl="0">
                  <a:buClr>
                    <a:srgbClr val="000000"/>
                  </a:buClr>
                  <a:defRPr sz="2400">
                    <a:uFill>
                      <a:solidFill/>
                    </a:uFill>
                    <a:latin typeface="+mn-lt"/>
                    <a:ea typeface="+mn-ea"/>
                    <a:cs typeface="+mn-cs"/>
                    <a:sym typeface="Calibri"/>
                  </a:defRPr>
                </a:pPr>
                <a:endParaRPr sz="1687"/>
              </a:p>
            </p:txBody>
          </p:sp>
          <p:sp>
            <p:nvSpPr>
              <p:cNvPr id="51" name="Shape 590"/>
              <p:cNvSpPr/>
              <p:nvPr/>
            </p:nvSpPr>
            <p:spPr>
              <a:xfrm>
                <a:off x="1495610" y="5513388"/>
                <a:ext cx="2357439" cy="1588"/>
              </a:xfrm>
              <a:prstGeom prst="line">
                <a:avLst/>
              </a:prstGeom>
              <a:ln w="25400">
                <a:solidFill>
                  <a:srgbClr val="00D2A9"/>
                </a:solidFill>
                <a:round/>
                <a:tailEnd type="triangle"/>
              </a:ln>
              <a:effectLst>
                <a:outerShdw blurRad="50800" dist="25400" dir="5400000" rotWithShape="0">
                  <a:srgbClr val="000000">
                    <a:alpha val="37998"/>
                  </a:srgbClr>
                </a:outerShdw>
              </a:effectLst>
            </p:spPr>
            <p:txBody>
              <a:bodyPr lIns="38100" tIns="38100" rIns="38100" bIns="38100"/>
              <a:lstStyle/>
              <a:p>
                <a:pPr lvl="0">
                  <a:buClr>
                    <a:srgbClr val="000000"/>
                  </a:buClr>
                  <a:defRPr sz="2400">
                    <a:uFill>
                      <a:solidFill/>
                    </a:uFill>
                    <a:latin typeface="+mn-lt"/>
                    <a:ea typeface="+mn-ea"/>
                    <a:cs typeface="+mn-cs"/>
                    <a:sym typeface="Calibri"/>
                  </a:defRPr>
                </a:pPr>
                <a:endParaRPr sz="1687"/>
              </a:p>
            </p:txBody>
          </p:sp>
          <p:sp>
            <p:nvSpPr>
              <p:cNvPr id="52" name="Shape 591"/>
              <p:cNvSpPr/>
              <p:nvPr/>
            </p:nvSpPr>
            <p:spPr>
              <a:xfrm>
                <a:off x="1495610" y="4941888"/>
                <a:ext cx="1885951" cy="1588"/>
              </a:xfrm>
              <a:prstGeom prst="line">
                <a:avLst/>
              </a:prstGeom>
              <a:ln w="25400">
                <a:solidFill>
                  <a:srgbClr val="00D2A9"/>
                </a:solidFill>
                <a:round/>
                <a:tailEnd type="triangle"/>
              </a:ln>
              <a:effectLst>
                <a:outerShdw blurRad="50800" dist="25400" dir="5400000" rotWithShape="0">
                  <a:srgbClr val="000000">
                    <a:alpha val="37998"/>
                  </a:srgbClr>
                </a:outerShdw>
              </a:effectLst>
            </p:spPr>
            <p:txBody>
              <a:bodyPr lIns="38100" tIns="38100" rIns="38100" bIns="38100"/>
              <a:lstStyle/>
              <a:p>
                <a:pPr lvl="0">
                  <a:buClr>
                    <a:srgbClr val="000000"/>
                  </a:buClr>
                  <a:defRPr sz="2400">
                    <a:uFill>
                      <a:solidFill/>
                    </a:uFill>
                    <a:latin typeface="+mn-lt"/>
                    <a:ea typeface="+mn-ea"/>
                    <a:cs typeface="+mn-cs"/>
                    <a:sym typeface="Calibri"/>
                  </a:defRPr>
                </a:pPr>
                <a:endParaRPr sz="1687"/>
              </a:p>
            </p:txBody>
          </p:sp>
          <p:sp>
            <p:nvSpPr>
              <p:cNvPr id="53" name="Shape 592"/>
              <p:cNvSpPr/>
              <p:nvPr/>
            </p:nvSpPr>
            <p:spPr>
              <a:xfrm>
                <a:off x="1495610" y="4308476"/>
                <a:ext cx="1243013" cy="1588"/>
              </a:xfrm>
              <a:prstGeom prst="line">
                <a:avLst/>
              </a:prstGeom>
              <a:ln w="25400">
                <a:solidFill>
                  <a:srgbClr val="00D2A9"/>
                </a:solidFill>
                <a:round/>
                <a:tailEnd type="triangle"/>
              </a:ln>
              <a:effectLst>
                <a:outerShdw blurRad="50800" dist="25400" dir="5400000" rotWithShape="0">
                  <a:srgbClr val="000000">
                    <a:alpha val="37998"/>
                  </a:srgbClr>
                </a:outerShdw>
              </a:effectLst>
            </p:spPr>
            <p:txBody>
              <a:bodyPr lIns="38100" tIns="38100" rIns="38100" bIns="38100"/>
              <a:lstStyle/>
              <a:p>
                <a:pPr lvl="0">
                  <a:buClr>
                    <a:srgbClr val="000000"/>
                  </a:buClr>
                  <a:defRPr sz="2400">
                    <a:uFill>
                      <a:solidFill/>
                    </a:uFill>
                    <a:latin typeface="+mn-lt"/>
                    <a:ea typeface="+mn-ea"/>
                    <a:cs typeface="+mn-cs"/>
                    <a:sym typeface="Calibri"/>
                  </a:defRPr>
                </a:pPr>
                <a:endParaRPr sz="1687"/>
              </a:p>
            </p:txBody>
          </p:sp>
          <p:sp>
            <p:nvSpPr>
              <p:cNvPr id="54" name="Shape 593"/>
              <p:cNvSpPr/>
              <p:nvPr/>
            </p:nvSpPr>
            <p:spPr>
              <a:xfrm flipH="1">
                <a:off x="4981760" y="776288"/>
                <a:ext cx="2686051" cy="893763"/>
              </a:xfrm>
              <a:prstGeom prst="line">
                <a:avLst/>
              </a:prstGeom>
              <a:ln w="25400">
                <a:solidFill>
                  <a:srgbClr val="00D2A9"/>
                </a:solidFill>
                <a:round/>
                <a:tailEnd type="triangle"/>
              </a:ln>
              <a:effectLst>
                <a:outerShdw blurRad="50800" dist="25400" dir="5400000" rotWithShape="0">
                  <a:srgbClr val="000000">
                    <a:alpha val="37998"/>
                  </a:srgbClr>
                </a:outerShdw>
              </a:effectLst>
            </p:spPr>
            <p:txBody>
              <a:bodyPr lIns="38100" tIns="38100" rIns="38100" bIns="38100"/>
              <a:lstStyle/>
              <a:p>
                <a:pPr lvl="0">
                  <a:buClr>
                    <a:srgbClr val="000000"/>
                  </a:buClr>
                  <a:defRPr sz="2400">
                    <a:uFill>
                      <a:solidFill/>
                    </a:uFill>
                    <a:latin typeface="+mn-lt"/>
                    <a:ea typeface="+mn-ea"/>
                    <a:cs typeface="+mn-cs"/>
                    <a:sym typeface="Calibri"/>
                  </a:defRPr>
                </a:pPr>
                <a:endParaRPr sz="1687"/>
              </a:p>
            </p:txBody>
          </p:sp>
          <p:sp>
            <p:nvSpPr>
              <p:cNvPr id="55" name="Shape 594"/>
              <p:cNvSpPr/>
              <p:nvPr/>
            </p:nvSpPr>
            <p:spPr>
              <a:xfrm>
                <a:off x="7667811" y="488951"/>
                <a:ext cx="1219200" cy="353943"/>
              </a:xfrm>
              <a:prstGeom prst="rect">
                <a:avLst/>
              </a:prstGeom>
              <a:solidFill>
                <a:srgbClr val="FFFF66"/>
              </a:solidFill>
              <a:ln w="38100">
                <a:solidFill>
                  <a:srgbClr val="434ED6"/>
                </a:solidFill>
                <a:miter lim="400000"/>
              </a:ln>
              <a:extLst>
                <a:ext uri="{C572A759-6A51-4108-AA02-DFA0A04FC94B}">
                  <ma14:wrappingTextBoxFlag xmlns="" xmlns:ma14="http://schemas.microsoft.com/office/mac/drawingml/2011/main" val="1"/>
                </a:ext>
              </a:extLst>
            </p:spPr>
            <p:txBody>
              <a:bodyPr lIns="38100" tIns="38100" rIns="38100" bIns="38100">
                <a:spAutoFit/>
              </a:bodyPr>
              <a:lstStyle>
                <a:lvl1pPr>
                  <a:buClr>
                    <a:srgbClr val="000000"/>
                  </a:buClr>
                  <a:buFont typeface="Calibri"/>
                  <a:defRPr sz="2400" b="1">
                    <a:uFill>
                      <a:solidFill/>
                    </a:uFill>
                    <a:latin typeface="+mn-lt"/>
                    <a:ea typeface="+mn-ea"/>
                    <a:cs typeface="+mn-cs"/>
                    <a:sym typeface="Calibri"/>
                  </a:defRPr>
                </a:lvl1pPr>
              </a:lstStyle>
              <a:p>
                <a:pPr lvl="0" algn="ctr">
                  <a:defRPr sz="1800" b="0">
                    <a:uFillTx/>
                  </a:defRPr>
                </a:pPr>
                <a:r>
                  <a:rPr sz="1800" dirty="0" err="1"/>
                  <a:t>InfraRed</a:t>
                </a:r>
                <a:r>
                  <a:rPr sz="1800" dirty="0"/>
                  <a:t> </a:t>
                </a:r>
              </a:p>
            </p:txBody>
          </p:sp>
          <p:sp>
            <p:nvSpPr>
              <p:cNvPr id="56" name="Shape 595"/>
              <p:cNvSpPr/>
              <p:nvPr/>
            </p:nvSpPr>
            <p:spPr>
              <a:xfrm>
                <a:off x="295460" y="5329239"/>
                <a:ext cx="1219201" cy="336567"/>
              </a:xfrm>
              <a:prstGeom prst="rect">
                <a:avLst/>
              </a:prstGeom>
              <a:noFill/>
              <a:ln w="38100">
                <a:solidFill>
                  <a:srgbClr val="434ED6"/>
                </a:solidFill>
                <a:miter lim="400000"/>
              </a:ln>
              <a:extLst>
                <a:ext uri="{C572A759-6A51-4108-AA02-DFA0A04FC94B}">
                  <ma14:wrappingTextBoxFlag xmlns="" xmlns:ma14="http://schemas.microsoft.com/office/mac/drawingml/2011/main" val="1"/>
                </a:ext>
              </a:extLst>
            </p:spPr>
            <p:txBody>
              <a:bodyPr lIns="38100" tIns="38100" rIns="38100" bIns="38100">
                <a:spAutoFit/>
              </a:bodyPr>
              <a:lstStyle>
                <a:lvl1pPr>
                  <a:buClr>
                    <a:srgbClr val="000000"/>
                  </a:buClr>
                  <a:buFont typeface="Calibri"/>
                  <a:defRPr sz="2400" b="1">
                    <a:uFill>
                      <a:solidFill/>
                    </a:uFill>
                    <a:latin typeface="+mn-lt"/>
                    <a:ea typeface="+mn-ea"/>
                    <a:cs typeface="+mn-cs"/>
                    <a:sym typeface="Calibri"/>
                  </a:defRPr>
                </a:lvl1pPr>
              </a:lstStyle>
              <a:p>
                <a:pPr lvl="0" algn="ctr">
                  <a:defRPr sz="1800" b="0">
                    <a:uFillTx/>
                  </a:defRPr>
                </a:pPr>
                <a:r>
                  <a:rPr sz="1687" dirty="0" smtClean="0"/>
                  <a:t>XAFS-XRF</a:t>
                </a:r>
                <a:endParaRPr sz="1687" dirty="0"/>
              </a:p>
            </p:txBody>
          </p:sp>
          <p:sp>
            <p:nvSpPr>
              <p:cNvPr id="57" name="Shape 596"/>
              <p:cNvSpPr/>
              <p:nvPr/>
            </p:nvSpPr>
            <p:spPr>
              <a:xfrm>
                <a:off x="835749" y="4799790"/>
                <a:ext cx="596901" cy="336567"/>
              </a:xfrm>
              <a:prstGeom prst="rect">
                <a:avLst/>
              </a:prstGeom>
              <a:ln w="38100">
                <a:solidFill>
                  <a:srgbClr val="434ED6"/>
                </a:solidFill>
                <a:miter lim="400000"/>
              </a:ln>
              <a:extLst>
                <a:ext uri="{C572A759-6A51-4108-AA02-DFA0A04FC94B}">
                  <ma14:wrappingTextBoxFlag xmlns="" xmlns:ma14="http://schemas.microsoft.com/office/mac/drawingml/2011/main" val="1"/>
                </a:ext>
              </a:extLst>
            </p:spPr>
            <p:txBody>
              <a:bodyPr lIns="38100" tIns="38100" rIns="38100" bIns="38100">
                <a:spAutoFit/>
              </a:bodyPr>
              <a:lstStyle>
                <a:lvl1pPr>
                  <a:buClr>
                    <a:srgbClr val="000000"/>
                  </a:buClr>
                  <a:buFont typeface="Calibri"/>
                  <a:defRPr sz="2400" b="1">
                    <a:uFill>
                      <a:solidFill/>
                    </a:uFill>
                    <a:latin typeface="+mn-lt"/>
                    <a:ea typeface="+mn-ea"/>
                    <a:cs typeface="+mn-cs"/>
                    <a:sym typeface="Calibri"/>
                  </a:defRPr>
                </a:lvl1pPr>
              </a:lstStyle>
              <a:p>
                <a:pPr lvl="0" algn="ctr">
                  <a:defRPr sz="1800" b="0">
                    <a:uFillTx/>
                  </a:defRPr>
                </a:pPr>
                <a:r>
                  <a:rPr sz="1687" dirty="0"/>
                  <a:t>VUV</a:t>
                </a:r>
              </a:p>
            </p:txBody>
          </p:sp>
          <p:sp>
            <p:nvSpPr>
              <p:cNvPr id="58" name="Shape 597"/>
              <p:cNvSpPr/>
              <p:nvPr/>
            </p:nvSpPr>
            <p:spPr>
              <a:xfrm>
                <a:off x="-2451" y="4212834"/>
                <a:ext cx="1435101" cy="509627"/>
              </a:xfrm>
              <a:prstGeom prst="rect">
                <a:avLst/>
              </a:prstGeom>
              <a:ln w="38100">
                <a:solidFill>
                  <a:srgbClr val="434ED6"/>
                </a:solidFill>
                <a:miter lim="400000"/>
              </a:ln>
              <a:extLst>
                <a:ext uri="{C572A759-6A51-4108-AA02-DFA0A04FC94B}">
                  <ma14:wrappingTextBoxFlag xmlns="" xmlns:ma14="http://schemas.microsoft.com/office/mac/drawingml/2011/main" val="1"/>
                </a:ext>
              </a:extLst>
            </p:spPr>
            <p:txBody>
              <a:bodyPr lIns="38100" tIns="38100" rIns="38100" bIns="38100">
                <a:spAutoFit/>
              </a:bodyPr>
              <a:lstStyle>
                <a:lvl1pPr algn="ctr">
                  <a:buClr>
                    <a:srgbClr val="000000"/>
                  </a:buClr>
                  <a:buFont typeface="Calibri"/>
                  <a:defRPr sz="2000" b="1">
                    <a:uFill>
                      <a:solidFill/>
                    </a:uFill>
                    <a:latin typeface="+mn-lt"/>
                    <a:ea typeface="+mn-ea"/>
                    <a:cs typeface="+mn-cs"/>
                    <a:sym typeface="Calibri"/>
                  </a:defRPr>
                </a:lvl1pPr>
              </a:lstStyle>
              <a:p>
                <a:pPr lvl="0">
                  <a:defRPr sz="1800" b="0">
                    <a:uFillTx/>
                  </a:defRPr>
                </a:pPr>
                <a:r>
                  <a:rPr sz="1406" dirty="0"/>
                  <a:t>Macromolecular </a:t>
                </a:r>
                <a:r>
                  <a:rPr sz="1406" dirty="0" smtClean="0"/>
                  <a:t>Cr</a:t>
                </a:r>
                <a:r>
                  <a:rPr lang="en-US" sz="1406" dirty="0" smtClean="0"/>
                  <a:t>y</a:t>
                </a:r>
                <a:r>
                  <a:rPr sz="1406" dirty="0" smtClean="0"/>
                  <a:t>stallography</a:t>
                </a:r>
                <a:endParaRPr sz="1406" dirty="0"/>
              </a:p>
            </p:txBody>
          </p:sp>
          <p:sp>
            <p:nvSpPr>
              <p:cNvPr id="59" name="Shape 598"/>
              <p:cNvSpPr/>
              <p:nvPr/>
            </p:nvSpPr>
            <p:spPr>
              <a:xfrm>
                <a:off x="7604851" y="5623625"/>
                <a:ext cx="1257301" cy="596189"/>
              </a:xfrm>
              <a:prstGeom prst="rect">
                <a:avLst/>
              </a:prstGeom>
              <a:ln w="38100">
                <a:solidFill>
                  <a:srgbClr val="434ED6"/>
                </a:solidFill>
                <a:miter lim="400000"/>
              </a:ln>
              <a:extLst>
                <a:ext uri="{C572A759-6A51-4108-AA02-DFA0A04FC94B}">
                  <ma14:wrappingTextBoxFlag xmlns="" xmlns:ma14="http://schemas.microsoft.com/office/mac/drawingml/2011/main" val="1"/>
                </a:ext>
              </a:extLst>
            </p:spPr>
            <p:txBody>
              <a:bodyPr wrap="square" lIns="38100" tIns="38100" rIns="38100" bIns="38100">
                <a:spAutoFit/>
              </a:bodyPr>
              <a:lstStyle>
                <a:lvl1pPr algn="ctr">
                  <a:buClr>
                    <a:srgbClr val="000000"/>
                  </a:buClr>
                  <a:buFont typeface="Calibri"/>
                  <a:defRPr sz="2400" b="1">
                    <a:uFill>
                      <a:solidFill/>
                    </a:uFill>
                    <a:latin typeface="+mn-lt"/>
                    <a:ea typeface="+mn-ea"/>
                    <a:cs typeface="+mn-cs"/>
                    <a:sym typeface="Calibri"/>
                  </a:defRPr>
                </a:lvl1pPr>
              </a:lstStyle>
              <a:p>
                <a:pPr lvl="0">
                  <a:defRPr sz="1800" b="0">
                    <a:uFillTx/>
                  </a:defRPr>
                </a:pPr>
                <a:r>
                  <a:rPr sz="1687" dirty="0"/>
                  <a:t>Materials science</a:t>
                </a:r>
              </a:p>
            </p:txBody>
          </p:sp>
          <p:sp>
            <p:nvSpPr>
              <p:cNvPr id="60" name="Shape 403"/>
              <p:cNvSpPr/>
              <p:nvPr/>
            </p:nvSpPr>
            <p:spPr>
              <a:xfrm>
                <a:off x="-226127" y="953222"/>
                <a:ext cx="1740788" cy="540042"/>
              </a:xfrm>
              <a:prstGeom prst="rect">
                <a:avLst/>
              </a:prstGeom>
              <a:solidFill>
                <a:schemeClr val="bg1"/>
              </a:solidFill>
              <a:ln w="12700">
                <a:miter lim="400000"/>
              </a:ln>
              <a:extLst>
                <a:ext uri="{C572A759-6A51-4108-AA02-DFA0A04FC94B}">
                  <ma14:wrappingTextBoxFlag xmlns="" xmlns:ma14="http://schemas.microsoft.com/office/mac/drawingml/2011/main" val="1"/>
                </a:ext>
              </a:extLst>
            </p:spPr>
            <p:txBody>
              <a:bodyPr wrap="square" lIns="28575" tIns="28575" rIns="28575" bIns="28575">
                <a:spAutoFit/>
              </a:bodyPr>
              <a:lstStyle/>
              <a:p>
                <a:pPr>
                  <a:spcBef>
                    <a:spcPts val="475"/>
                  </a:spcBef>
                  <a:buClr>
                    <a:srgbClr val="000000"/>
                  </a:buClr>
                  <a:buFont typeface="Arial"/>
                  <a:defRPr sz="1800"/>
                </a:pPr>
                <a:r>
                  <a:rPr sz="1400" b="1" dirty="0">
                    <a:uFill>
                      <a:solidFill/>
                    </a:uFill>
                    <a:sym typeface="Calibri"/>
                  </a:rPr>
                  <a:t>Energy; 2.5 GeV</a:t>
                </a:r>
              </a:p>
              <a:p>
                <a:pPr>
                  <a:spcBef>
                    <a:spcPts val="475"/>
                  </a:spcBef>
                  <a:buClr>
                    <a:srgbClr val="000000"/>
                  </a:buClr>
                  <a:buFont typeface="Arial"/>
                  <a:defRPr sz="1800"/>
                </a:pPr>
                <a:r>
                  <a:rPr sz="1400" b="1" dirty="0">
                    <a:uFill>
                      <a:solidFill/>
                    </a:uFill>
                    <a:sym typeface="Calibri"/>
                  </a:rPr>
                  <a:t>Circumference; </a:t>
                </a:r>
                <a:r>
                  <a:rPr sz="1400" b="1" dirty="0" smtClean="0">
                    <a:uFill>
                      <a:solidFill/>
                    </a:uFill>
                    <a:sym typeface="Calibri"/>
                  </a:rPr>
                  <a:t>133m</a:t>
                </a:r>
                <a:endParaRPr sz="1400" b="1" dirty="0">
                  <a:uFill>
                    <a:solidFill/>
                  </a:uFill>
                  <a:sym typeface="Calibri"/>
                </a:endParaRPr>
              </a:p>
            </p:txBody>
          </p:sp>
        </p:grpSp>
        <p:pic>
          <p:nvPicPr>
            <p:cNvPr id="62" name="Picture 6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8110" y="224242"/>
              <a:ext cx="990600" cy="519395"/>
            </a:xfrm>
            <a:prstGeom prst="rect">
              <a:avLst/>
            </a:prstGeom>
          </p:spPr>
        </p:pic>
      </p:grpSp>
    </p:spTree>
    <p:extLst>
      <p:ext uri="{BB962C8B-B14F-4D97-AF65-F5344CB8AC3E}">
        <p14:creationId xmlns:p14="http://schemas.microsoft.com/office/powerpoint/2010/main" val="1189150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1000"/>
                                        <p:tgtEl>
                                          <p:spTgt spid="41"/>
                                        </p:tgtEl>
                                      </p:cBhvr>
                                    </p:animEffect>
                                    <p:anim calcmode="lin" valueType="num">
                                      <p:cBhvr>
                                        <p:cTn id="8" dur="1000" fill="hold"/>
                                        <p:tgtEl>
                                          <p:spTgt spid="41"/>
                                        </p:tgtEl>
                                        <p:attrNameLst>
                                          <p:attrName>ppt_x</p:attrName>
                                        </p:attrNameLst>
                                      </p:cBhvr>
                                      <p:tavLst>
                                        <p:tav tm="0">
                                          <p:val>
                                            <p:strVal val="#ppt_x"/>
                                          </p:val>
                                        </p:tav>
                                        <p:tav tm="100000">
                                          <p:val>
                                            <p:strVal val="#ppt_x"/>
                                          </p:val>
                                        </p:tav>
                                      </p:tavLst>
                                    </p:anim>
                                    <p:anim calcmode="lin" valueType="num">
                                      <p:cBhvr>
                                        <p:cTn id="9"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fade">
                                      <p:cBhvr>
                                        <p:cTn id="14" dur="1000"/>
                                        <p:tgtEl>
                                          <p:spTgt spid="42"/>
                                        </p:tgtEl>
                                      </p:cBhvr>
                                    </p:animEffect>
                                    <p:anim calcmode="lin" valueType="num">
                                      <p:cBhvr>
                                        <p:cTn id="15" dur="1000" fill="hold"/>
                                        <p:tgtEl>
                                          <p:spTgt spid="42"/>
                                        </p:tgtEl>
                                        <p:attrNameLst>
                                          <p:attrName>ppt_x</p:attrName>
                                        </p:attrNameLst>
                                      </p:cBhvr>
                                      <p:tavLst>
                                        <p:tav tm="0">
                                          <p:val>
                                            <p:strVal val="#ppt_x"/>
                                          </p:val>
                                        </p:tav>
                                        <p:tav tm="100000">
                                          <p:val>
                                            <p:strVal val="#ppt_x"/>
                                          </p:val>
                                        </p:tav>
                                      </p:tavLst>
                                    </p:anim>
                                    <p:anim calcmode="lin" valueType="num">
                                      <p:cBhvr>
                                        <p:cTn id="16"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ohowww.nascom.nasa.gov/classroom/images/image02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6400" y="490048"/>
            <a:ext cx="6554705" cy="207199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1316400" y="2627097"/>
            <a:ext cx="6672589" cy="3957535"/>
          </a:xfrm>
          <a:prstGeom prst="rect">
            <a:avLst/>
          </a:prstGeom>
        </p:spPr>
      </p:pic>
      <p:sp>
        <p:nvSpPr>
          <p:cNvPr id="2" name="TextBox 1"/>
          <p:cNvSpPr txBox="1"/>
          <p:nvPr/>
        </p:nvSpPr>
        <p:spPr>
          <a:xfrm>
            <a:off x="1506855" y="4605864"/>
            <a:ext cx="1693334" cy="400110"/>
          </a:xfrm>
          <a:prstGeom prst="rect">
            <a:avLst/>
          </a:prstGeom>
          <a:solidFill>
            <a:srgbClr val="C00000"/>
          </a:solidFill>
        </p:spPr>
        <p:txBody>
          <a:bodyPr wrap="square" rtlCol="0">
            <a:spAutoFit/>
          </a:bodyPr>
          <a:lstStyle/>
          <a:p>
            <a:r>
              <a:rPr lang="en-US" sz="2000" b="1" dirty="0" smtClean="0">
                <a:solidFill>
                  <a:schemeClr val="bg1"/>
                </a:solidFill>
              </a:rPr>
              <a:t>IR beamlines..</a:t>
            </a:r>
            <a:endParaRPr lang="en-US" sz="2000" b="1" dirty="0">
              <a:solidFill>
                <a:schemeClr val="bg1"/>
              </a:solidFill>
            </a:endParaRPr>
          </a:p>
        </p:txBody>
      </p:sp>
    </p:spTree>
    <p:extLst>
      <p:ext uri="{BB962C8B-B14F-4D97-AF65-F5344CB8AC3E}">
        <p14:creationId xmlns:p14="http://schemas.microsoft.com/office/powerpoint/2010/main" val="2971014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3548" y="934700"/>
            <a:ext cx="8600892" cy="3980415"/>
          </a:xfrm>
          <a:prstGeom prst="rect">
            <a:avLst/>
          </a:prstGeom>
        </p:spPr>
      </p:pic>
      <p:sp>
        <p:nvSpPr>
          <p:cNvPr id="5" name="TextBox 4"/>
          <p:cNvSpPr txBox="1"/>
          <p:nvPr/>
        </p:nvSpPr>
        <p:spPr>
          <a:xfrm>
            <a:off x="253548" y="250127"/>
            <a:ext cx="3017520" cy="523220"/>
          </a:xfrm>
          <a:prstGeom prst="rect">
            <a:avLst/>
          </a:prstGeom>
          <a:noFill/>
        </p:spPr>
        <p:txBody>
          <a:bodyPr wrap="square" rtlCol="0">
            <a:spAutoFit/>
          </a:bodyPr>
          <a:lstStyle/>
          <a:p>
            <a:r>
              <a:rPr lang="en-US" sz="2800" i="1" dirty="0" smtClean="0"/>
              <a:t>Why Synchrotron?</a:t>
            </a:r>
            <a:endParaRPr lang="en-US" sz="2800" i="1" dirty="0"/>
          </a:p>
        </p:txBody>
      </p:sp>
      <p:sp>
        <p:nvSpPr>
          <p:cNvPr id="6" name="Rectangle 5"/>
          <p:cNvSpPr/>
          <p:nvPr/>
        </p:nvSpPr>
        <p:spPr>
          <a:xfrm>
            <a:off x="233454" y="5076468"/>
            <a:ext cx="8620986" cy="1200329"/>
          </a:xfrm>
          <a:prstGeom prst="rect">
            <a:avLst/>
          </a:prstGeom>
        </p:spPr>
        <p:txBody>
          <a:bodyPr wrap="square">
            <a:spAutoFit/>
          </a:bodyPr>
          <a:lstStyle/>
          <a:p>
            <a:pPr algn="just"/>
            <a:r>
              <a:rPr lang="en-US" dirty="0">
                <a:solidFill>
                  <a:srgbClr val="231F20"/>
                </a:solidFill>
                <a:latin typeface="AdvTT6120e2aa"/>
              </a:rPr>
              <a:t>Infrared signal through various aperture sizes using a synchrotron versus </a:t>
            </a:r>
            <a:r>
              <a:rPr lang="en-US" dirty="0" err="1">
                <a:solidFill>
                  <a:srgbClr val="231F20"/>
                </a:solidFill>
                <a:latin typeface="AdvTT6120e2aa"/>
              </a:rPr>
              <a:t>globar</a:t>
            </a:r>
            <a:r>
              <a:rPr lang="en-US" dirty="0">
                <a:solidFill>
                  <a:srgbClr val="231F20"/>
                </a:solidFill>
                <a:latin typeface="AdvTT6120e2aa"/>
              </a:rPr>
              <a:t> source. A confocal IR microscope was used with a single-point detector. (B)</a:t>
            </a:r>
          </a:p>
          <a:p>
            <a:pPr algn="just"/>
            <a:r>
              <a:rPr lang="en-US" dirty="0">
                <a:solidFill>
                  <a:srgbClr val="231F20"/>
                </a:solidFill>
                <a:latin typeface="AdvTT6120e2aa"/>
              </a:rPr>
              <a:t>Infrared spectra of a single red blood cell collected with a synchrotron versus </a:t>
            </a:r>
            <a:r>
              <a:rPr lang="en-US" dirty="0" err="1">
                <a:solidFill>
                  <a:srgbClr val="231F20"/>
                </a:solidFill>
                <a:latin typeface="AdvTT6120e2aa"/>
              </a:rPr>
              <a:t>globar</a:t>
            </a:r>
            <a:r>
              <a:rPr lang="en-US" dirty="0">
                <a:solidFill>
                  <a:srgbClr val="231F20"/>
                </a:solidFill>
                <a:latin typeface="AdvTT6120e2aa"/>
              </a:rPr>
              <a:t> source. A square aperture of 5×5 </a:t>
            </a:r>
            <a:r>
              <a:rPr lang="en-US" dirty="0" err="1">
                <a:solidFill>
                  <a:srgbClr val="231F20"/>
                </a:solidFill>
                <a:latin typeface="AdvTT6120e2aa+03"/>
              </a:rPr>
              <a:t>μ</a:t>
            </a:r>
            <a:r>
              <a:rPr lang="en-US" dirty="0" err="1">
                <a:solidFill>
                  <a:srgbClr val="231F20"/>
                </a:solidFill>
                <a:latin typeface="AdvTT6120e2aa"/>
              </a:rPr>
              <a:t>m</a:t>
            </a:r>
            <a:r>
              <a:rPr lang="en-US" dirty="0">
                <a:solidFill>
                  <a:srgbClr val="231F20"/>
                </a:solidFill>
                <a:latin typeface="AdvTT6120e2aa"/>
              </a:rPr>
              <a:t> was used.</a:t>
            </a:r>
            <a:endParaRPr lang="en-US" dirty="0"/>
          </a:p>
        </p:txBody>
      </p:sp>
      <p:sp>
        <p:nvSpPr>
          <p:cNvPr id="7" name="Rectangle 6"/>
          <p:cNvSpPr/>
          <p:nvPr/>
        </p:nvSpPr>
        <p:spPr>
          <a:xfrm>
            <a:off x="0" y="6514350"/>
            <a:ext cx="8352198" cy="307777"/>
          </a:xfrm>
          <a:prstGeom prst="rect">
            <a:avLst/>
          </a:prstGeom>
        </p:spPr>
        <p:txBody>
          <a:bodyPr wrap="square">
            <a:spAutoFit/>
          </a:bodyPr>
          <a:lstStyle/>
          <a:p>
            <a:r>
              <a:rPr lang="pt-BR" sz="1400" i="1" dirty="0">
                <a:solidFill>
                  <a:srgbClr val="231F20"/>
                </a:solidFill>
                <a:latin typeface="+mj-lt"/>
              </a:rPr>
              <a:t>L.M. Miller, P. Dumas / Biochimica et Biophysica Acta 1758 (2006) 846–857</a:t>
            </a:r>
            <a:endParaRPr lang="en-US" sz="1400" i="1" dirty="0">
              <a:latin typeface="+mj-lt"/>
            </a:endParaRPr>
          </a:p>
        </p:txBody>
      </p:sp>
    </p:spTree>
    <p:extLst>
      <p:ext uri="{BB962C8B-B14F-4D97-AF65-F5344CB8AC3E}">
        <p14:creationId xmlns:p14="http://schemas.microsoft.com/office/powerpoint/2010/main" val="239512620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20040" y="487680"/>
            <a:ext cx="8561515" cy="6111240"/>
          </a:xfrm>
          <a:prstGeom prst="rect">
            <a:avLst/>
          </a:prstGeom>
        </p:spPr>
      </p:pic>
    </p:spTree>
    <p:extLst>
      <p:ext uri="{BB962C8B-B14F-4D97-AF65-F5344CB8AC3E}">
        <p14:creationId xmlns:p14="http://schemas.microsoft.com/office/powerpoint/2010/main" val="18329780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a:grpSpLocks/>
          </p:cNvGrpSpPr>
          <p:nvPr/>
        </p:nvGrpSpPr>
        <p:grpSpPr bwMode="auto">
          <a:xfrm>
            <a:off x="227770" y="127698"/>
            <a:ext cx="1072290" cy="433814"/>
            <a:chOff x="2394" y="3267"/>
            <a:chExt cx="1842" cy="828"/>
          </a:xfrm>
        </p:grpSpPr>
        <p:sp>
          <p:nvSpPr>
            <p:cNvPr id="14" name="Rectangle 13"/>
            <p:cNvSpPr>
              <a:spLocks noChangeArrowheads="1"/>
            </p:cNvSpPr>
            <p:nvPr/>
          </p:nvSpPr>
          <p:spPr bwMode="auto">
            <a:xfrm>
              <a:off x="2591" y="3557"/>
              <a:ext cx="1438" cy="25"/>
            </a:xfrm>
            <a:prstGeom prst="rect">
              <a:avLst/>
            </a:prstGeom>
            <a:solidFill>
              <a:srgbClr val="333399"/>
            </a:solidFill>
            <a:ln w="9525">
              <a:solidFill>
                <a:srgbClr val="003366"/>
              </a:solidFill>
              <a:miter lim="800000"/>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latin typeface="Calibri" pitchFamily="34" charset="0"/>
              </a:endParaRPr>
            </a:p>
          </p:txBody>
        </p:sp>
        <p:sp>
          <p:nvSpPr>
            <p:cNvPr id="15" name="Freeform 14"/>
            <p:cNvSpPr>
              <a:spLocks/>
            </p:cNvSpPr>
            <p:nvPr/>
          </p:nvSpPr>
          <p:spPr bwMode="auto">
            <a:xfrm>
              <a:off x="3206" y="3267"/>
              <a:ext cx="135" cy="308"/>
            </a:xfrm>
            <a:custGeom>
              <a:avLst/>
              <a:gdLst>
                <a:gd name="T0" fmla="*/ 0 w 267"/>
                <a:gd name="T1" fmla="*/ 596 h 616"/>
                <a:gd name="T2" fmla="*/ 55 w 267"/>
                <a:gd name="T3" fmla="*/ 616 h 616"/>
                <a:gd name="T4" fmla="*/ 267 w 267"/>
                <a:gd name="T5" fmla="*/ 21 h 616"/>
                <a:gd name="T6" fmla="*/ 212 w 267"/>
                <a:gd name="T7" fmla="*/ 0 h 616"/>
                <a:gd name="T8" fmla="*/ 0 w 267"/>
                <a:gd name="T9" fmla="*/ 596 h 616"/>
                <a:gd name="T10" fmla="*/ 0 60000 65536"/>
                <a:gd name="T11" fmla="*/ 0 60000 65536"/>
                <a:gd name="T12" fmla="*/ 0 60000 65536"/>
                <a:gd name="T13" fmla="*/ 0 60000 65536"/>
                <a:gd name="T14" fmla="*/ 0 60000 65536"/>
                <a:gd name="T15" fmla="*/ 0 w 267"/>
                <a:gd name="T16" fmla="*/ 0 h 616"/>
                <a:gd name="T17" fmla="*/ 267 w 267"/>
                <a:gd name="T18" fmla="*/ 616 h 616"/>
              </a:gdLst>
              <a:ahLst/>
              <a:cxnLst>
                <a:cxn ang="T10">
                  <a:pos x="T0" y="T1"/>
                </a:cxn>
                <a:cxn ang="T11">
                  <a:pos x="T2" y="T3"/>
                </a:cxn>
                <a:cxn ang="T12">
                  <a:pos x="T4" y="T5"/>
                </a:cxn>
                <a:cxn ang="T13">
                  <a:pos x="T6" y="T7"/>
                </a:cxn>
                <a:cxn ang="T14">
                  <a:pos x="T8" y="T9"/>
                </a:cxn>
              </a:cxnLst>
              <a:rect l="T15" t="T16" r="T17" b="T18"/>
              <a:pathLst>
                <a:path w="267" h="616">
                  <a:moveTo>
                    <a:pt x="0" y="596"/>
                  </a:moveTo>
                  <a:lnTo>
                    <a:pt x="55" y="616"/>
                  </a:lnTo>
                  <a:lnTo>
                    <a:pt x="267" y="21"/>
                  </a:lnTo>
                  <a:lnTo>
                    <a:pt x="212" y="0"/>
                  </a:lnTo>
                  <a:lnTo>
                    <a:pt x="0" y="596"/>
                  </a:lnTo>
                  <a:close/>
                </a:path>
              </a:pathLst>
            </a:custGeom>
            <a:solidFill>
              <a:srgbClr val="333399"/>
            </a:solidFill>
            <a:ln w="9525">
              <a:solidFill>
                <a:srgbClr val="003366"/>
              </a:solidFill>
              <a:round/>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latin typeface="Calibri" pitchFamily="34" charset="0"/>
              </a:endParaRPr>
            </a:p>
          </p:txBody>
        </p:sp>
        <p:sp>
          <p:nvSpPr>
            <p:cNvPr id="16" name="Freeform 15"/>
            <p:cNvSpPr>
              <a:spLocks/>
            </p:cNvSpPr>
            <p:nvPr/>
          </p:nvSpPr>
          <p:spPr bwMode="auto">
            <a:xfrm>
              <a:off x="3309" y="3267"/>
              <a:ext cx="135" cy="308"/>
            </a:xfrm>
            <a:custGeom>
              <a:avLst/>
              <a:gdLst>
                <a:gd name="T0" fmla="*/ 55 w 266"/>
                <a:gd name="T1" fmla="*/ 0 h 616"/>
                <a:gd name="T2" fmla="*/ 0 w 266"/>
                <a:gd name="T3" fmla="*/ 21 h 616"/>
                <a:gd name="T4" fmla="*/ 210 w 266"/>
                <a:gd name="T5" fmla="*/ 616 h 616"/>
                <a:gd name="T6" fmla="*/ 266 w 266"/>
                <a:gd name="T7" fmla="*/ 596 h 616"/>
                <a:gd name="T8" fmla="*/ 55 w 266"/>
                <a:gd name="T9" fmla="*/ 0 h 616"/>
                <a:gd name="T10" fmla="*/ 0 60000 65536"/>
                <a:gd name="T11" fmla="*/ 0 60000 65536"/>
                <a:gd name="T12" fmla="*/ 0 60000 65536"/>
                <a:gd name="T13" fmla="*/ 0 60000 65536"/>
                <a:gd name="T14" fmla="*/ 0 60000 65536"/>
                <a:gd name="T15" fmla="*/ 0 w 266"/>
                <a:gd name="T16" fmla="*/ 0 h 616"/>
                <a:gd name="T17" fmla="*/ 266 w 266"/>
                <a:gd name="T18" fmla="*/ 616 h 616"/>
              </a:gdLst>
              <a:ahLst/>
              <a:cxnLst>
                <a:cxn ang="T10">
                  <a:pos x="T0" y="T1"/>
                </a:cxn>
                <a:cxn ang="T11">
                  <a:pos x="T2" y="T3"/>
                </a:cxn>
                <a:cxn ang="T12">
                  <a:pos x="T4" y="T5"/>
                </a:cxn>
                <a:cxn ang="T13">
                  <a:pos x="T6" y="T7"/>
                </a:cxn>
                <a:cxn ang="T14">
                  <a:pos x="T8" y="T9"/>
                </a:cxn>
              </a:cxnLst>
              <a:rect l="T15" t="T16" r="T17" b="T18"/>
              <a:pathLst>
                <a:path w="266" h="616">
                  <a:moveTo>
                    <a:pt x="55" y="0"/>
                  </a:moveTo>
                  <a:lnTo>
                    <a:pt x="0" y="21"/>
                  </a:lnTo>
                  <a:lnTo>
                    <a:pt x="210" y="616"/>
                  </a:lnTo>
                  <a:lnTo>
                    <a:pt x="266" y="596"/>
                  </a:lnTo>
                  <a:lnTo>
                    <a:pt x="55" y="0"/>
                  </a:lnTo>
                  <a:close/>
                </a:path>
              </a:pathLst>
            </a:custGeom>
            <a:solidFill>
              <a:srgbClr val="333399"/>
            </a:solidFill>
            <a:ln w="9525">
              <a:solidFill>
                <a:srgbClr val="003366"/>
              </a:solidFill>
              <a:round/>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latin typeface="Calibri" pitchFamily="34" charset="0"/>
              </a:endParaRPr>
            </a:p>
          </p:txBody>
        </p:sp>
        <p:sp>
          <p:nvSpPr>
            <p:cNvPr id="17" name="Freeform 16"/>
            <p:cNvSpPr>
              <a:spLocks/>
            </p:cNvSpPr>
            <p:nvPr/>
          </p:nvSpPr>
          <p:spPr bwMode="auto">
            <a:xfrm>
              <a:off x="2591" y="3367"/>
              <a:ext cx="703" cy="210"/>
            </a:xfrm>
            <a:custGeom>
              <a:avLst/>
              <a:gdLst>
                <a:gd name="T0" fmla="*/ 1404 w 1404"/>
                <a:gd name="T1" fmla="*/ 50 h 421"/>
                <a:gd name="T2" fmla="*/ 1390 w 1404"/>
                <a:gd name="T3" fmla="*/ 0 h 421"/>
                <a:gd name="T4" fmla="*/ 0 w 1404"/>
                <a:gd name="T5" fmla="*/ 370 h 421"/>
                <a:gd name="T6" fmla="*/ 13 w 1404"/>
                <a:gd name="T7" fmla="*/ 421 h 421"/>
                <a:gd name="T8" fmla="*/ 1404 w 1404"/>
                <a:gd name="T9" fmla="*/ 50 h 421"/>
                <a:gd name="T10" fmla="*/ 0 60000 65536"/>
                <a:gd name="T11" fmla="*/ 0 60000 65536"/>
                <a:gd name="T12" fmla="*/ 0 60000 65536"/>
                <a:gd name="T13" fmla="*/ 0 60000 65536"/>
                <a:gd name="T14" fmla="*/ 0 60000 65536"/>
                <a:gd name="T15" fmla="*/ 0 w 1404"/>
                <a:gd name="T16" fmla="*/ 0 h 421"/>
                <a:gd name="T17" fmla="*/ 1404 w 1404"/>
                <a:gd name="T18" fmla="*/ 421 h 421"/>
              </a:gdLst>
              <a:ahLst/>
              <a:cxnLst>
                <a:cxn ang="T10">
                  <a:pos x="T0" y="T1"/>
                </a:cxn>
                <a:cxn ang="T11">
                  <a:pos x="T2" y="T3"/>
                </a:cxn>
                <a:cxn ang="T12">
                  <a:pos x="T4" y="T5"/>
                </a:cxn>
                <a:cxn ang="T13">
                  <a:pos x="T6" y="T7"/>
                </a:cxn>
                <a:cxn ang="T14">
                  <a:pos x="T8" y="T9"/>
                </a:cxn>
              </a:cxnLst>
              <a:rect l="T15" t="T16" r="T17" b="T18"/>
              <a:pathLst>
                <a:path w="1404" h="421">
                  <a:moveTo>
                    <a:pt x="1404" y="50"/>
                  </a:moveTo>
                  <a:lnTo>
                    <a:pt x="1390" y="0"/>
                  </a:lnTo>
                  <a:lnTo>
                    <a:pt x="0" y="370"/>
                  </a:lnTo>
                  <a:lnTo>
                    <a:pt x="13" y="421"/>
                  </a:lnTo>
                  <a:lnTo>
                    <a:pt x="1404" y="50"/>
                  </a:lnTo>
                  <a:close/>
                </a:path>
              </a:pathLst>
            </a:custGeom>
            <a:solidFill>
              <a:srgbClr val="333399"/>
            </a:solidFill>
            <a:ln w="9525">
              <a:solidFill>
                <a:srgbClr val="003366"/>
              </a:solidFill>
              <a:round/>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latin typeface="Calibri" pitchFamily="34" charset="0"/>
              </a:endParaRPr>
            </a:p>
          </p:txBody>
        </p:sp>
        <p:sp>
          <p:nvSpPr>
            <p:cNvPr id="18" name="Freeform 17"/>
            <p:cNvSpPr>
              <a:spLocks/>
            </p:cNvSpPr>
            <p:nvPr/>
          </p:nvSpPr>
          <p:spPr bwMode="auto">
            <a:xfrm>
              <a:off x="3351" y="3370"/>
              <a:ext cx="680" cy="205"/>
            </a:xfrm>
            <a:custGeom>
              <a:avLst/>
              <a:gdLst>
                <a:gd name="T0" fmla="*/ 15 w 1358"/>
                <a:gd name="T1" fmla="*/ 0 h 421"/>
                <a:gd name="T2" fmla="*/ 0 w 1358"/>
                <a:gd name="T3" fmla="*/ 50 h 421"/>
                <a:gd name="T4" fmla="*/ 1344 w 1358"/>
                <a:gd name="T5" fmla="*/ 421 h 421"/>
                <a:gd name="T6" fmla="*/ 1358 w 1358"/>
                <a:gd name="T7" fmla="*/ 370 h 421"/>
                <a:gd name="T8" fmla="*/ 15 w 1358"/>
                <a:gd name="T9" fmla="*/ 0 h 421"/>
                <a:gd name="T10" fmla="*/ 0 60000 65536"/>
                <a:gd name="T11" fmla="*/ 0 60000 65536"/>
                <a:gd name="T12" fmla="*/ 0 60000 65536"/>
                <a:gd name="T13" fmla="*/ 0 60000 65536"/>
                <a:gd name="T14" fmla="*/ 0 60000 65536"/>
                <a:gd name="T15" fmla="*/ 0 w 1358"/>
                <a:gd name="T16" fmla="*/ 0 h 421"/>
                <a:gd name="T17" fmla="*/ 1358 w 1358"/>
                <a:gd name="T18" fmla="*/ 421 h 421"/>
              </a:gdLst>
              <a:ahLst/>
              <a:cxnLst>
                <a:cxn ang="T10">
                  <a:pos x="T0" y="T1"/>
                </a:cxn>
                <a:cxn ang="T11">
                  <a:pos x="T2" y="T3"/>
                </a:cxn>
                <a:cxn ang="T12">
                  <a:pos x="T4" y="T5"/>
                </a:cxn>
                <a:cxn ang="T13">
                  <a:pos x="T6" y="T7"/>
                </a:cxn>
                <a:cxn ang="T14">
                  <a:pos x="T8" y="T9"/>
                </a:cxn>
              </a:cxnLst>
              <a:rect l="T15" t="T16" r="T17" b="T18"/>
              <a:pathLst>
                <a:path w="1358" h="421">
                  <a:moveTo>
                    <a:pt x="15" y="0"/>
                  </a:moveTo>
                  <a:lnTo>
                    <a:pt x="0" y="50"/>
                  </a:lnTo>
                  <a:lnTo>
                    <a:pt x="1344" y="421"/>
                  </a:lnTo>
                  <a:lnTo>
                    <a:pt x="1358" y="370"/>
                  </a:lnTo>
                  <a:lnTo>
                    <a:pt x="15" y="0"/>
                  </a:lnTo>
                  <a:close/>
                </a:path>
              </a:pathLst>
            </a:custGeom>
            <a:solidFill>
              <a:srgbClr val="333399"/>
            </a:solidFill>
            <a:ln w="9525">
              <a:solidFill>
                <a:srgbClr val="003366"/>
              </a:solidFill>
              <a:round/>
              <a:headEnd/>
              <a:tailEnd/>
            </a:ln>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latin typeface="Calibri" pitchFamily="34" charset="0"/>
              </a:endParaRPr>
            </a:p>
          </p:txBody>
        </p:sp>
        <p:sp>
          <p:nvSpPr>
            <p:cNvPr id="19" name="WordArt 9"/>
            <p:cNvSpPr>
              <a:spLocks noChangeArrowheads="1" noChangeShapeType="1" noTextEdit="1"/>
            </p:cNvSpPr>
            <p:nvPr/>
          </p:nvSpPr>
          <p:spPr bwMode="auto">
            <a:xfrm>
              <a:off x="2606" y="3615"/>
              <a:ext cx="1405" cy="282"/>
            </a:xfrm>
            <a:prstGeom prst="rect">
              <a:avLst/>
            </a:prstGeom>
          </p:spPr>
          <p:txBody>
            <a:bodyPr wrap="none" numCol="1" fromWordArt="1">
              <a:prstTxWarp prst="textPlain">
                <a:avLst>
                  <a:gd name="adj" fmla="val 50000"/>
                </a:avLst>
              </a:prstTxWarp>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en-US" sz="3600" kern="10" dirty="0">
                  <a:ln w="9525">
                    <a:solidFill>
                      <a:srgbClr val="003366"/>
                    </a:solidFill>
                    <a:round/>
                    <a:headEnd/>
                    <a:tailEnd/>
                  </a:ln>
                  <a:solidFill>
                    <a:srgbClr val="003366"/>
                  </a:solidFill>
                  <a:latin typeface="Arial"/>
                  <a:cs typeface="Arial"/>
                </a:rPr>
                <a:t>SESAME</a:t>
              </a:r>
            </a:p>
          </p:txBody>
        </p:sp>
        <p:sp>
          <p:nvSpPr>
            <p:cNvPr id="20" name="Line 10"/>
            <p:cNvSpPr>
              <a:spLocks noChangeShapeType="1"/>
            </p:cNvSpPr>
            <p:nvPr/>
          </p:nvSpPr>
          <p:spPr bwMode="auto">
            <a:xfrm>
              <a:off x="2576" y="3972"/>
              <a:ext cx="1468" cy="0"/>
            </a:xfrm>
            <a:prstGeom prst="line">
              <a:avLst/>
            </a:prstGeom>
            <a:noFill/>
            <a:ln w="19050">
              <a:solidFill>
                <a:srgbClr val="003366"/>
              </a:solidFill>
              <a:round/>
              <a:headEnd/>
              <a:tailEnd/>
            </a:ln>
            <a:extLst>
              <a:ext uri="{909E8E84-426E-40dd-AFC4-6F175D3DCCD1}">
                <a14:hiddenFill xmlns=""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21" name="Line 11"/>
            <p:cNvSpPr>
              <a:spLocks noChangeShapeType="1"/>
            </p:cNvSpPr>
            <p:nvPr/>
          </p:nvSpPr>
          <p:spPr bwMode="auto">
            <a:xfrm flipV="1">
              <a:off x="2502" y="4032"/>
              <a:ext cx="1632" cy="0"/>
            </a:xfrm>
            <a:prstGeom prst="line">
              <a:avLst/>
            </a:prstGeom>
            <a:noFill/>
            <a:ln w="19050">
              <a:solidFill>
                <a:srgbClr val="003366"/>
              </a:solidFill>
              <a:round/>
              <a:headEnd/>
              <a:tailEnd/>
            </a:ln>
            <a:extLst>
              <a:ext uri="{909E8E84-426E-40dd-AFC4-6F175D3DCCD1}">
                <a14:hiddenFill xmlns=""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sp>
          <p:nvSpPr>
            <p:cNvPr id="22" name="Line 12"/>
            <p:cNvSpPr>
              <a:spLocks noChangeShapeType="1"/>
            </p:cNvSpPr>
            <p:nvPr/>
          </p:nvSpPr>
          <p:spPr bwMode="auto">
            <a:xfrm>
              <a:off x="2394" y="4095"/>
              <a:ext cx="1842" cy="0"/>
            </a:xfrm>
            <a:prstGeom prst="line">
              <a:avLst/>
            </a:prstGeom>
            <a:noFill/>
            <a:ln w="19050">
              <a:solidFill>
                <a:srgbClr val="003366"/>
              </a:solidFill>
              <a:round/>
              <a:headEnd/>
              <a:tailEnd/>
            </a:ln>
            <a:extLst>
              <a:ext uri="{909E8E84-426E-40dd-AFC4-6F175D3DCCD1}">
                <a14:hiddenFill xmlns="" xmlns:a14="http://schemas.microsoft.com/office/drawing/2010/main">
                  <a:noFill/>
                </a14:hiddenFill>
              </a:ext>
            </a:extLst>
          </p:spPr>
          <p:txBody>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endParaRPr lang="en-US"/>
            </a:p>
          </p:txBody>
        </p:sp>
      </p:grpSp>
      <p:pic>
        <p:nvPicPr>
          <p:cNvPr id="34" name="Picture 33"/>
          <p:cNvPicPr>
            <a:picLocks noChangeAspect="1"/>
          </p:cNvPicPr>
          <p:nvPr/>
        </p:nvPicPr>
        <p:blipFill>
          <a:blip r:embed="rId3"/>
          <a:stretch>
            <a:fillRect/>
          </a:stretch>
        </p:blipFill>
        <p:spPr>
          <a:xfrm>
            <a:off x="143194" y="802854"/>
            <a:ext cx="3781496" cy="1298718"/>
          </a:xfrm>
          <a:prstGeom prst="rect">
            <a:avLst/>
          </a:prstGeom>
        </p:spPr>
      </p:pic>
      <p:sp>
        <p:nvSpPr>
          <p:cNvPr id="35" name="Rectangle 34"/>
          <p:cNvSpPr/>
          <p:nvPr/>
        </p:nvSpPr>
        <p:spPr>
          <a:xfrm>
            <a:off x="4894457" y="378249"/>
            <a:ext cx="3339825" cy="461665"/>
          </a:xfrm>
          <a:prstGeom prst="rect">
            <a:avLst/>
          </a:prstGeom>
          <a:solidFill>
            <a:srgbClr val="002060"/>
          </a:solidFill>
        </p:spPr>
        <p:txBody>
          <a:bodyPr wrap="none">
            <a:spAutoFit/>
          </a:bodyPr>
          <a:lstStyle/>
          <a:p>
            <a:r>
              <a:rPr lang="en-US" sz="2400" b="1" dirty="0" smtClean="0">
                <a:solidFill>
                  <a:schemeClr val="bg1"/>
                </a:solidFill>
              </a:rPr>
              <a:t>SR-IR Emission Sources.. </a:t>
            </a:r>
            <a:endParaRPr lang="en-US" sz="2400" b="1" dirty="0">
              <a:solidFill>
                <a:schemeClr val="bg1"/>
              </a:solidFill>
            </a:endParaRPr>
          </a:p>
        </p:txBody>
      </p:sp>
      <p:pic>
        <p:nvPicPr>
          <p:cNvPr id="36" name="Picture 35"/>
          <p:cNvPicPr>
            <a:picLocks noChangeAspect="1"/>
          </p:cNvPicPr>
          <p:nvPr/>
        </p:nvPicPr>
        <p:blipFill>
          <a:blip r:embed="rId4"/>
          <a:stretch>
            <a:fillRect/>
          </a:stretch>
        </p:blipFill>
        <p:spPr>
          <a:xfrm>
            <a:off x="547070" y="2125268"/>
            <a:ext cx="7435072" cy="4151073"/>
          </a:xfrm>
          <a:prstGeom prst="rect">
            <a:avLst/>
          </a:prstGeom>
        </p:spPr>
      </p:pic>
      <p:sp>
        <p:nvSpPr>
          <p:cNvPr id="37" name="TextBox 36"/>
          <p:cNvSpPr txBox="1"/>
          <p:nvPr/>
        </p:nvSpPr>
        <p:spPr>
          <a:xfrm>
            <a:off x="4687613" y="2391760"/>
            <a:ext cx="4046728" cy="1200329"/>
          </a:xfrm>
          <a:prstGeom prst="rect">
            <a:avLst/>
          </a:prstGeom>
          <a:noFill/>
        </p:spPr>
        <p:txBody>
          <a:bodyPr wrap="square" rtlCol="0">
            <a:spAutoFit/>
          </a:bodyPr>
          <a:lstStyle/>
          <a:p>
            <a:pPr algn="just"/>
            <a:r>
              <a:rPr lang="en-US" b="1" dirty="0" smtClean="0">
                <a:solidFill>
                  <a:srgbClr val="FF0000"/>
                </a:solidFill>
              </a:rPr>
              <a:t>Edge Radiation (ER)</a:t>
            </a:r>
            <a:r>
              <a:rPr lang="en-US" b="1" dirty="0" smtClean="0"/>
              <a:t>: Emitted at the entrance (exit) of the bending magnet (BM) due to the rapid variation of the magnetic field (B)</a:t>
            </a:r>
            <a:endParaRPr lang="en-US" b="1" dirty="0"/>
          </a:p>
        </p:txBody>
      </p:sp>
      <p:sp>
        <p:nvSpPr>
          <p:cNvPr id="38" name="TextBox 37"/>
          <p:cNvSpPr txBox="1"/>
          <p:nvPr/>
        </p:nvSpPr>
        <p:spPr>
          <a:xfrm>
            <a:off x="547070" y="4677430"/>
            <a:ext cx="4439938" cy="923330"/>
          </a:xfrm>
          <a:prstGeom prst="rect">
            <a:avLst/>
          </a:prstGeom>
          <a:noFill/>
        </p:spPr>
        <p:txBody>
          <a:bodyPr wrap="square" rtlCol="0">
            <a:spAutoFit/>
          </a:bodyPr>
          <a:lstStyle/>
          <a:p>
            <a:pPr algn="just"/>
            <a:r>
              <a:rPr lang="en-US" b="1" dirty="0" smtClean="0">
                <a:solidFill>
                  <a:srgbClr val="FF0000"/>
                </a:solidFill>
              </a:rPr>
              <a:t>Standard Bending Radiation</a:t>
            </a:r>
            <a:r>
              <a:rPr lang="en-US" b="1" dirty="0" smtClean="0"/>
              <a:t>: Emitted during the circular trajectory in the bending magnet (BM) due to the constant magnetic field (B)</a:t>
            </a:r>
            <a:endParaRPr lang="en-US" b="1" dirty="0"/>
          </a:p>
        </p:txBody>
      </p:sp>
      <p:sp>
        <p:nvSpPr>
          <p:cNvPr id="39" name="Rectangle 38"/>
          <p:cNvSpPr/>
          <p:nvPr/>
        </p:nvSpPr>
        <p:spPr>
          <a:xfrm>
            <a:off x="0" y="6234236"/>
            <a:ext cx="9107956" cy="584775"/>
          </a:xfrm>
          <a:prstGeom prst="rect">
            <a:avLst/>
          </a:prstGeom>
        </p:spPr>
        <p:txBody>
          <a:bodyPr wrap="square">
            <a:spAutoFit/>
          </a:bodyPr>
          <a:lstStyle/>
          <a:p>
            <a:pPr algn="just"/>
            <a:r>
              <a:rPr lang="fr-FR" altLang="en-US" sz="1600" i="1" dirty="0" err="1" smtClean="0">
                <a:latin typeface="Cambria" panose="02040503050406030204" pitchFamily="18" charset="0"/>
              </a:rPr>
              <a:t>Operational</a:t>
            </a:r>
            <a:r>
              <a:rPr lang="fr-FR" altLang="en-US" sz="1600" i="1" dirty="0" smtClean="0">
                <a:latin typeface="Cambria" panose="02040503050406030204" pitchFamily="18" charset="0"/>
              </a:rPr>
              <a:t> </a:t>
            </a:r>
            <a:r>
              <a:rPr lang="fr-FR" altLang="en-US" sz="1600" i="1" dirty="0" err="1" smtClean="0">
                <a:latin typeface="Cambria" panose="02040503050406030204" pitchFamily="18" charset="0"/>
              </a:rPr>
              <a:t>beamlines</a:t>
            </a:r>
            <a:r>
              <a:rPr lang="fr-FR" altLang="en-US" sz="1600" i="1" dirty="0" smtClean="0">
                <a:latin typeface="Cambria" panose="02040503050406030204" pitchFamily="18" charset="0"/>
              </a:rPr>
              <a:t> </a:t>
            </a:r>
            <a:r>
              <a:rPr lang="fr-FR" altLang="en-US" sz="1600" i="1" dirty="0">
                <a:latin typeface="Cambria" panose="02040503050406030204" pitchFamily="18" charset="0"/>
              </a:rPr>
              <a:t>exploits </a:t>
            </a:r>
            <a:r>
              <a:rPr lang="fr-FR" altLang="en-US" sz="1600" i="1" dirty="0" err="1">
                <a:latin typeface="Cambria" panose="02040503050406030204" pitchFamily="18" charset="0"/>
              </a:rPr>
              <a:t>both</a:t>
            </a:r>
            <a:r>
              <a:rPr lang="fr-FR" altLang="en-US" sz="1600" i="1" dirty="0">
                <a:latin typeface="Cambria" panose="02040503050406030204" pitchFamily="18" charset="0"/>
              </a:rPr>
              <a:t> </a:t>
            </a:r>
            <a:r>
              <a:rPr lang="fr-FR" altLang="en-US" sz="1600" i="1" dirty="0" smtClean="0">
                <a:latin typeface="Cambria" panose="02040503050406030204" pitchFamily="18" charset="0"/>
              </a:rPr>
              <a:t>sources </a:t>
            </a:r>
            <a:r>
              <a:rPr lang="fr-FR" altLang="en-US" sz="1600" i="1" dirty="0">
                <a:latin typeface="Cambria" panose="02040503050406030204" pitchFamily="18" charset="0"/>
              </a:rPr>
              <a:t>of radiation </a:t>
            </a:r>
            <a:r>
              <a:rPr lang="fr-FR" altLang="en-US" sz="1600" i="1" dirty="0" smtClean="0">
                <a:latin typeface="Cambria" panose="02040503050406030204" pitchFamily="18" charset="0"/>
              </a:rPr>
              <a:t>(SOLEIL</a:t>
            </a:r>
            <a:r>
              <a:rPr lang="fr-FR" altLang="en-US" sz="1600" i="1" dirty="0">
                <a:latin typeface="Cambria" panose="02040503050406030204" pitchFamily="18" charset="0"/>
              </a:rPr>
              <a:t>, </a:t>
            </a:r>
            <a:r>
              <a:rPr lang="fr-FR" altLang="en-US" sz="1600" i="1" dirty="0" err="1">
                <a:latin typeface="Cambria" panose="02040503050406030204" pitchFamily="18" charset="0"/>
              </a:rPr>
              <a:t>Australian</a:t>
            </a:r>
            <a:r>
              <a:rPr lang="fr-FR" altLang="en-US" sz="1600" i="1" dirty="0">
                <a:latin typeface="Cambria" panose="02040503050406030204" pitchFamily="18" charset="0"/>
              </a:rPr>
              <a:t> Synchrotron, DIAMOND, NSRC, ALBA, ANKA)</a:t>
            </a:r>
          </a:p>
        </p:txBody>
      </p:sp>
      <p:sp>
        <p:nvSpPr>
          <p:cNvPr id="53" name="Text Box 3"/>
          <p:cNvSpPr txBox="1">
            <a:spLocks noChangeArrowheads="1"/>
          </p:cNvSpPr>
          <p:nvPr/>
        </p:nvSpPr>
        <p:spPr bwMode="auto">
          <a:xfrm>
            <a:off x="4719782" y="1166071"/>
            <a:ext cx="3768323" cy="646323"/>
          </a:xfrm>
          <a:prstGeom prst="rect">
            <a:avLst/>
          </a:prstGeom>
          <a:solidFill>
            <a:srgbClr val="FFFF00"/>
          </a:solidFill>
          <a:ln w="9525">
            <a:noFill/>
            <a:miter lim="800000"/>
            <a:headEnd/>
            <a:tailEnd/>
          </a:ln>
        </p:spPr>
        <p:txBody>
          <a:bodyPr wrap="square" lIns="91430" tIns="45716" rIns="91430" bIns="45716">
            <a:spAutoFit/>
          </a:bodyPr>
          <a:lstStyle/>
          <a:p>
            <a:pPr>
              <a:buClr>
                <a:schemeClr val="tx2"/>
              </a:buClr>
            </a:pPr>
            <a:r>
              <a:rPr lang="fr-FR" b="1" dirty="0"/>
              <a:t>Vertical collection angle = 15 </a:t>
            </a:r>
            <a:r>
              <a:rPr lang="fr-FR" b="1" dirty="0" err="1"/>
              <a:t>mrad</a:t>
            </a:r>
            <a:endParaRPr lang="fr-FR" b="1" dirty="0"/>
          </a:p>
          <a:p>
            <a:pPr>
              <a:buClr>
                <a:schemeClr val="tx2"/>
              </a:buClr>
            </a:pPr>
            <a:r>
              <a:rPr lang="fr-FR" b="1" dirty="0"/>
              <a:t>Horizontal collection angle = 39 </a:t>
            </a:r>
            <a:r>
              <a:rPr lang="fr-FR" b="1" dirty="0" err="1"/>
              <a:t>mrad</a:t>
            </a:r>
            <a:endParaRPr lang="fr-FR" b="1" dirty="0"/>
          </a:p>
        </p:txBody>
      </p:sp>
      <p:pic>
        <p:nvPicPr>
          <p:cNvPr id="28" name="Picture 2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5613" y="15766"/>
            <a:ext cx="1428750" cy="749128"/>
          </a:xfrm>
          <a:prstGeom prst="rect">
            <a:avLst/>
          </a:prstGeom>
        </p:spPr>
      </p:pic>
      <p:sp>
        <p:nvSpPr>
          <p:cNvPr id="2" name="Rectangle 1"/>
          <p:cNvSpPr/>
          <p:nvPr/>
        </p:nvSpPr>
        <p:spPr>
          <a:xfrm>
            <a:off x="143194" y="5815624"/>
            <a:ext cx="6885927" cy="338554"/>
          </a:xfrm>
          <a:prstGeom prst="rect">
            <a:avLst/>
          </a:prstGeom>
        </p:spPr>
        <p:txBody>
          <a:bodyPr wrap="square">
            <a:spAutoFit/>
          </a:bodyPr>
          <a:lstStyle/>
          <a:p>
            <a:r>
              <a:rPr lang="en-US" sz="1600" b="1" i="1" dirty="0" smtClean="0">
                <a:solidFill>
                  <a:srgbClr val="0070C0"/>
                </a:solidFill>
                <a:latin typeface="Cambria" panose="02040503050406030204" pitchFamily="18" charset="0"/>
              </a:rPr>
              <a:t>Collection </a:t>
            </a:r>
            <a:r>
              <a:rPr lang="en-US" sz="1600" b="1" i="1" dirty="0">
                <a:solidFill>
                  <a:srgbClr val="0070C0"/>
                </a:solidFill>
                <a:latin typeface="Cambria" panose="02040503050406030204" pitchFamily="18" charset="0"/>
              </a:rPr>
              <a:t>geometry </a:t>
            </a:r>
            <a:r>
              <a:rPr lang="en-US" sz="1600" b="1" i="1" dirty="0" smtClean="0">
                <a:solidFill>
                  <a:srgbClr val="0070C0"/>
                </a:solidFill>
                <a:latin typeface="Cambria" panose="02040503050406030204" pitchFamily="18" charset="0"/>
              </a:rPr>
              <a:t>was optimized </a:t>
            </a:r>
            <a:r>
              <a:rPr lang="en-US" sz="1600" b="1" i="1" dirty="0">
                <a:solidFill>
                  <a:srgbClr val="0070C0"/>
                </a:solidFill>
                <a:latin typeface="Cambria" panose="02040503050406030204" pitchFamily="18" charset="0"/>
              </a:rPr>
              <a:t>using SRW &amp;</a:t>
            </a:r>
            <a:r>
              <a:rPr lang="en-US" sz="1600" b="1" i="1" dirty="0" smtClean="0">
                <a:solidFill>
                  <a:srgbClr val="0070C0"/>
                </a:solidFill>
                <a:latin typeface="Cambria" panose="02040503050406030204" pitchFamily="18" charset="0"/>
              </a:rPr>
              <a:t> </a:t>
            </a:r>
            <a:r>
              <a:rPr lang="en-US" sz="1600" b="1" i="1" dirty="0">
                <a:solidFill>
                  <a:srgbClr val="0070C0"/>
                </a:solidFill>
                <a:latin typeface="Cambria" panose="02040503050406030204" pitchFamily="18" charset="0"/>
              </a:rPr>
              <a:t>Rays </a:t>
            </a:r>
            <a:r>
              <a:rPr lang="en-US" sz="1600" b="1" i="1" dirty="0" smtClean="0">
                <a:solidFill>
                  <a:srgbClr val="0070C0"/>
                </a:solidFill>
                <a:latin typeface="Cambria" panose="02040503050406030204" pitchFamily="18" charset="0"/>
              </a:rPr>
              <a:t>Tracing software </a:t>
            </a:r>
            <a:endParaRPr lang="en-US" sz="1600" b="1" i="1" dirty="0">
              <a:solidFill>
                <a:srgbClr val="0070C0"/>
              </a:solidFill>
              <a:latin typeface="Cambria" panose="02040503050406030204" pitchFamily="18" charset="0"/>
            </a:endParaRPr>
          </a:p>
        </p:txBody>
      </p:sp>
    </p:spTree>
    <p:extLst>
      <p:ext uri="{BB962C8B-B14F-4D97-AF65-F5344CB8AC3E}">
        <p14:creationId xmlns:p14="http://schemas.microsoft.com/office/powerpoint/2010/main" val="4073392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anim calcmode="lin" valueType="num">
                                      <p:cBhvr>
                                        <p:cTn id="12" dur="1000" fill="hold"/>
                                        <p:tgtEl>
                                          <p:spTgt spid="34"/>
                                        </p:tgtEl>
                                        <p:attrNameLst>
                                          <p:attrName>ppt_x</p:attrName>
                                        </p:attrNameLst>
                                      </p:cBhvr>
                                      <p:tavLst>
                                        <p:tav tm="0">
                                          <p:val>
                                            <p:strVal val="#ppt_x"/>
                                          </p:val>
                                        </p:tav>
                                        <p:tav tm="100000">
                                          <p:val>
                                            <p:strVal val="#ppt_x"/>
                                          </p:val>
                                        </p:tav>
                                      </p:tavLst>
                                    </p:anim>
                                    <p:anim calcmode="lin" valueType="num">
                                      <p:cBhvr>
                                        <p:cTn id="13"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1000"/>
                                        <p:tgtEl>
                                          <p:spTgt spid="35"/>
                                        </p:tgtEl>
                                      </p:cBhvr>
                                    </p:animEffect>
                                    <p:anim calcmode="lin" valueType="num">
                                      <p:cBhvr>
                                        <p:cTn id="19" dur="1000" fill="hold"/>
                                        <p:tgtEl>
                                          <p:spTgt spid="35"/>
                                        </p:tgtEl>
                                        <p:attrNameLst>
                                          <p:attrName>ppt_x</p:attrName>
                                        </p:attrNameLst>
                                      </p:cBhvr>
                                      <p:tavLst>
                                        <p:tav tm="0">
                                          <p:val>
                                            <p:strVal val="#ppt_x"/>
                                          </p:val>
                                        </p:tav>
                                        <p:tav tm="100000">
                                          <p:val>
                                            <p:strVal val="#ppt_x"/>
                                          </p:val>
                                        </p:tav>
                                      </p:tavLst>
                                    </p:anim>
                                    <p:anim calcmode="lin" valueType="num">
                                      <p:cBhvr>
                                        <p:cTn id="20"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3"/>
                                        </p:tgtEl>
                                        <p:attrNameLst>
                                          <p:attrName>style.visibility</p:attrName>
                                        </p:attrNameLst>
                                      </p:cBhvr>
                                      <p:to>
                                        <p:strVal val="visible"/>
                                      </p:to>
                                    </p:set>
                                  </p:childTnLst>
                                </p:cTn>
                              </p:par>
                              <p:par>
                                <p:cTn id="25" presetID="42" presetClass="entr" presetSubtype="0" fill="hold"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1000"/>
                                        <p:tgtEl>
                                          <p:spTgt spid="36"/>
                                        </p:tgtEl>
                                      </p:cBhvr>
                                    </p:animEffect>
                                    <p:anim calcmode="lin" valueType="num">
                                      <p:cBhvr>
                                        <p:cTn id="28" dur="1000" fill="hold"/>
                                        <p:tgtEl>
                                          <p:spTgt spid="36"/>
                                        </p:tgtEl>
                                        <p:attrNameLst>
                                          <p:attrName>ppt_x</p:attrName>
                                        </p:attrNameLst>
                                      </p:cBhvr>
                                      <p:tavLst>
                                        <p:tav tm="0">
                                          <p:val>
                                            <p:strVal val="#ppt_x"/>
                                          </p:val>
                                        </p:tav>
                                        <p:tav tm="100000">
                                          <p:val>
                                            <p:strVal val="#ppt_x"/>
                                          </p:val>
                                        </p:tav>
                                      </p:tavLst>
                                    </p:anim>
                                    <p:anim calcmode="lin" valueType="num">
                                      <p:cBhvr>
                                        <p:cTn id="2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7"/>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1000"/>
                                        <p:tgtEl>
                                          <p:spTgt spid="2"/>
                                        </p:tgtEl>
                                      </p:cBhvr>
                                    </p:animEffect>
                                    <p:anim calcmode="lin" valueType="num">
                                      <p:cBhvr>
                                        <p:cTn id="43" dur="1000" fill="hold"/>
                                        <p:tgtEl>
                                          <p:spTgt spid="2"/>
                                        </p:tgtEl>
                                        <p:attrNameLst>
                                          <p:attrName>ppt_x</p:attrName>
                                        </p:attrNameLst>
                                      </p:cBhvr>
                                      <p:tavLst>
                                        <p:tav tm="0">
                                          <p:val>
                                            <p:strVal val="#ppt_x"/>
                                          </p:val>
                                        </p:tav>
                                        <p:tav tm="100000">
                                          <p:val>
                                            <p:strVal val="#ppt_x"/>
                                          </p:val>
                                        </p:tav>
                                      </p:tavLst>
                                    </p:anim>
                                    <p:anim calcmode="lin" valueType="num">
                                      <p:cBhvr>
                                        <p:cTn id="4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7" grpId="0"/>
      <p:bldP spid="38" grpId="0"/>
      <p:bldP spid="39" grpId="0"/>
      <p:bldP spid="53" grpId="0" animBg="1"/>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5374579" y="3769946"/>
            <a:ext cx="2907073" cy="3022239"/>
            <a:chOff x="5374579" y="3769946"/>
            <a:chExt cx="2907073" cy="3022239"/>
          </a:xfrm>
        </p:grpSpPr>
        <p:pic>
          <p:nvPicPr>
            <p:cNvPr id="6" name="Picture 2" descr="SESAME-new-roo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4579" y="3769946"/>
              <a:ext cx="2907073" cy="244822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1" name="TextBox 10"/>
            <p:cNvSpPr txBox="1"/>
            <p:nvPr/>
          </p:nvSpPr>
          <p:spPr>
            <a:xfrm>
              <a:off x="5743506" y="6330520"/>
              <a:ext cx="2260335" cy="461665"/>
            </a:xfrm>
            <a:prstGeom prst="rect">
              <a:avLst/>
            </a:prstGeom>
            <a:noFill/>
          </p:spPr>
          <p:txBody>
            <a:bodyPr wrap="square" rtlCol="0">
              <a:spAutoFit/>
            </a:bodyPr>
            <a:lstStyle/>
            <a:p>
              <a:pPr algn="ctr"/>
              <a:r>
                <a:rPr lang="en-US" sz="2400" b="1" dirty="0" smtClean="0"/>
                <a:t>SESAME, Jordan</a:t>
              </a:r>
              <a:endParaRPr lang="en-US" sz="2400" b="1" dirty="0"/>
            </a:p>
          </p:txBody>
        </p:sp>
      </p:grpSp>
      <p:grpSp>
        <p:nvGrpSpPr>
          <p:cNvPr id="17" name="Group 16"/>
          <p:cNvGrpSpPr/>
          <p:nvPr/>
        </p:nvGrpSpPr>
        <p:grpSpPr>
          <a:xfrm>
            <a:off x="586785" y="3773254"/>
            <a:ext cx="3477794" cy="3018931"/>
            <a:chOff x="586784" y="3773255"/>
            <a:chExt cx="3477794" cy="3018931"/>
          </a:xfrm>
        </p:grpSpPr>
        <p:pic>
          <p:nvPicPr>
            <p:cNvPr id="1026" name="Picture 2" descr="http://egyptian-schools.com/en/wp-content/uploads/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6383" y="3773255"/>
              <a:ext cx="2857500" cy="2490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2" name="TextBox 11"/>
            <p:cNvSpPr txBox="1"/>
            <p:nvPr/>
          </p:nvSpPr>
          <p:spPr>
            <a:xfrm>
              <a:off x="586784" y="6330521"/>
              <a:ext cx="3477794" cy="461665"/>
            </a:xfrm>
            <a:prstGeom prst="rect">
              <a:avLst/>
            </a:prstGeom>
            <a:noFill/>
          </p:spPr>
          <p:txBody>
            <a:bodyPr wrap="square" rtlCol="0">
              <a:spAutoFit/>
            </a:bodyPr>
            <a:lstStyle/>
            <a:p>
              <a:pPr algn="ctr"/>
              <a:r>
                <a:rPr lang="en-US" sz="2400" b="1" dirty="0" err="1" smtClean="0"/>
                <a:t>Helwan</a:t>
              </a:r>
              <a:r>
                <a:rPr lang="en-US" sz="2400" b="1" dirty="0" smtClean="0"/>
                <a:t> University, Egypt</a:t>
              </a:r>
              <a:endParaRPr lang="en-US" sz="2400" b="1" dirty="0"/>
            </a:p>
          </p:txBody>
        </p:sp>
      </p:grpSp>
      <p:grpSp>
        <p:nvGrpSpPr>
          <p:cNvPr id="21" name="Group 20"/>
          <p:cNvGrpSpPr/>
          <p:nvPr/>
        </p:nvGrpSpPr>
        <p:grpSpPr>
          <a:xfrm>
            <a:off x="5374579" y="1101342"/>
            <a:ext cx="2907074" cy="2668604"/>
            <a:chOff x="5374579" y="1101342"/>
            <a:chExt cx="2907074" cy="2668604"/>
          </a:xfrm>
        </p:grpSpPr>
        <p:sp>
          <p:nvSpPr>
            <p:cNvPr id="10" name="TextBox 9"/>
            <p:cNvSpPr txBox="1"/>
            <p:nvPr/>
          </p:nvSpPr>
          <p:spPr>
            <a:xfrm>
              <a:off x="5834624" y="3308281"/>
              <a:ext cx="2169217" cy="461665"/>
            </a:xfrm>
            <a:prstGeom prst="rect">
              <a:avLst/>
            </a:prstGeom>
            <a:noFill/>
          </p:spPr>
          <p:txBody>
            <a:bodyPr wrap="square" rtlCol="0">
              <a:spAutoFit/>
            </a:bodyPr>
            <a:lstStyle/>
            <a:p>
              <a:pPr algn="ctr"/>
              <a:r>
                <a:rPr lang="en-US" sz="2400" b="1" dirty="0" smtClean="0"/>
                <a:t>LNF-INFN, Italy</a:t>
              </a:r>
              <a:endParaRPr lang="en-US" sz="2400" b="1" dirty="0"/>
            </a:p>
          </p:txBody>
        </p:sp>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74579" y="1101342"/>
              <a:ext cx="2907074" cy="22098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pSp>
      <p:grpSp>
        <p:nvGrpSpPr>
          <p:cNvPr id="19" name="Group 18"/>
          <p:cNvGrpSpPr/>
          <p:nvPr/>
        </p:nvGrpSpPr>
        <p:grpSpPr>
          <a:xfrm>
            <a:off x="586785" y="1101342"/>
            <a:ext cx="3568516" cy="2676469"/>
            <a:chOff x="586785" y="1101342"/>
            <a:chExt cx="3568516" cy="2676469"/>
          </a:xfrm>
        </p:grpSpPr>
        <p:pic>
          <p:nvPicPr>
            <p:cNvPr id="1028" name="Picture 4" descr="http://digilab2.let.uniroma1.it/teiconf2013/wp-content/uploads/2013/02/211754986-6b479e4e-767e-4312-99dd-2f9fea54ae1d.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26383" y="1101342"/>
              <a:ext cx="2857500" cy="220980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6" name="TextBox 15"/>
            <p:cNvSpPr txBox="1"/>
            <p:nvPr/>
          </p:nvSpPr>
          <p:spPr>
            <a:xfrm>
              <a:off x="586785" y="3316146"/>
              <a:ext cx="3568516" cy="461665"/>
            </a:xfrm>
            <a:prstGeom prst="rect">
              <a:avLst/>
            </a:prstGeom>
            <a:noFill/>
          </p:spPr>
          <p:txBody>
            <a:bodyPr wrap="square" rtlCol="0">
              <a:spAutoFit/>
            </a:bodyPr>
            <a:lstStyle/>
            <a:p>
              <a:pPr algn="ctr"/>
              <a:r>
                <a:rPr lang="en-US" sz="2400" b="1" dirty="0" smtClean="0"/>
                <a:t>University of Rome, Italy</a:t>
              </a:r>
              <a:endParaRPr lang="en-US" sz="2400" b="1" dirty="0"/>
            </a:p>
          </p:txBody>
        </p:sp>
      </p:grpSp>
      <p:sp>
        <p:nvSpPr>
          <p:cNvPr id="14" name="Curved Left Arrow 13"/>
          <p:cNvSpPr/>
          <p:nvPr/>
        </p:nvSpPr>
        <p:spPr>
          <a:xfrm>
            <a:off x="3922984" y="3061126"/>
            <a:ext cx="459649" cy="96169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Curved Left Arrow 17"/>
          <p:cNvSpPr/>
          <p:nvPr/>
        </p:nvSpPr>
        <p:spPr>
          <a:xfrm flipH="1" flipV="1">
            <a:off x="177720" y="3042722"/>
            <a:ext cx="521329" cy="98010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Striped Right Arrow 14"/>
          <p:cNvSpPr/>
          <p:nvPr/>
        </p:nvSpPr>
        <p:spPr>
          <a:xfrm rot="18468045">
            <a:off x="3636125" y="3799015"/>
            <a:ext cx="2191000" cy="659891"/>
          </a:xfrm>
          <a:prstGeom prst="striped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latin typeface="Candara" panose="020E0502030303020204" pitchFamily="34" charset="0"/>
              </a:rPr>
              <a:t>Opportunity</a:t>
            </a:r>
            <a:endParaRPr lang="en-US" b="1" dirty="0">
              <a:solidFill>
                <a:schemeClr val="tx1"/>
              </a:solidFill>
              <a:latin typeface="Candara" panose="020E0502030303020204" pitchFamily="34" charset="0"/>
            </a:endParaRPr>
          </a:p>
        </p:txBody>
      </p:sp>
      <p:sp>
        <p:nvSpPr>
          <p:cNvPr id="20" name="Curved Left Arrow 19"/>
          <p:cNvSpPr/>
          <p:nvPr/>
        </p:nvSpPr>
        <p:spPr>
          <a:xfrm>
            <a:off x="8382574" y="3042722"/>
            <a:ext cx="459649" cy="96169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椭圆 49"/>
          <p:cNvSpPr/>
          <p:nvPr/>
        </p:nvSpPr>
        <p:spPr>
          <a:xfrm>
            <a:off x="177720" y="157173"/>
            <a:ext cx="642938" cy="642938"/>
          </a:xfrm>
          <a:prstGeom prst="ellipse">
            <a:avLst/>
          </a:prstGeom>
          <a:solidFill>
            <a:schemeClr val="tx1"/>
          </a:solidFill>
          <a:ln w="6350" cap="flat" cmpd="sng" algn="ctr">
            <a:noFill/>
            <a:prstDash val="solid"/>
          </a:ln>
          <a:effectLst/>
        </p:spPr>
        <p:txBody>
          <a:bodyPr lIns="0" tIns="0" rIns="0" bIns="0" anchor="ctr"/>
          <a:lstStyle>
            <a:lvl1pPr>
              <a:defRPr>
                <a:solidFill>
                  <a:schemeClr val="tx1"/>
                </a:solidFill>
                <a:latin typeface="Arial Narrow" panose="020B0606020202030204" pitchFamily="34" charset="0"/>
                <a:ea typeface="SimSun" panose="02010600030101010101" pitchFamily="2" charset="-122"/>
              </a:defRPr>
            </a:lvl1pPr>
            <a:lvl2pPr marL="742950" indent="-285750">
              <a:defRPr>
                <a:solidFill>
                  <a:schemeClr val="tx1"/>
                </a:solidFill>
                <a:latin typeface="Arial Narrow" panose="020B0606020202030204" pitchFamily="34" charset="0"/>
                <a:ea typeface="SimSun" panose="02010600030101010101" pitchFamily="2" charset="-122"/>
              </a:defRPr>
            </a:lvl2pPr>
            <a:lvl3pPr marL="1143000" indent="-228600">
              <a:defRPr>
                <a:solidFill>
                  <a:schemeClr val="tx1"/>
                </a:solidFill>
                <a:latin typeface="Arial Narrow" panose="020B0606020202030204" pitchFamily="34" charset="0"/>
                <a:ea typeface="SimSun" panose="02010600030101010101" pitchFamily="2" charset="-122"/>
              </a:defRPr>
            </a:lvl3pPr>
            <a:lvl4pPr marL="1600200" indent="-228600">
              <a:defRPr>
                <a:solidFill>
                  <a:schemeClr val="tx1"/>
                </a:solidFill>
                <a:latin typeface="Arial Narrow" panose="020B0606020202030204" pitchFamily="34" charset="0"/>
                <a:ea typeface="SimSun" panose="02010600030101010101" pitchFamily="2" charset="-122"/>
              </a:defRPr>
            </a:lvl4pPr>
            <a:lvl5pPr marL="2057400" indent="-228600">
              <a:defRPr>
                <a:solidFill>
                  <a:schemeClr val="tx1"/>
                </a:solidFill>
                <a:latin typeface="Arial Narrow" panose="020B0606020202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9pPr>
          </a:lstStyle>
          <a:p>
            <a:pPr algn="ctr" eaLnBrk="1" hangingPunct="1"/>
            <a:r>
              <a:rPr lang="en-US" altLang="zh-CN" sz="2800" b="1" dirty="0">
                <a:solidFill>
                  <a:schemeClr val="bg1"/>
                </a:solidFill>
                <a:latin typeface="Arial Rounded MT Bold" panose="020F0704030504030204" pitchFamily="34" charset="0"/>
                <a:ea typeface="Microsoft YaHei" panose="020B0503020204020204" pitchFamily="34" charset="-122"/>
              </a:rPr>
              <a:t>3</a:t>
            </a:r>
            <a:endParaRPr lang="zh-CN" altLang="en-US" sz="2800" b="1" dirty="0">
              <a:solidFill>
                <a:schemeClr val="bg1"/>
              </a:solidFill>
              <a:latin typeface="Arial Rounded MT Bold" panose="020F0704030504030204" pitchFamily="34" charset="0"/>
              <a:ea typeface="Microsoft YaHei" panose="020B0503020204020204" pitchFamily="34" charset="-122"/>
            </a:endParaRPr>
          </a:p>
        </p:txBody>
      </p:sp>
      <p:sp>
        <p:nvSpPr>
          <p:cNvPr id="24" name="TextBox 90"/>
          <p:cNvSpPr txBox="1"/>
          <p:nvPr/>
        </p:nvSpPr>
        <p:spPr>
          <a:xfrm>
            <a:off x="991019" y="170132"/>
            <a:ext cx="4952001" cy="639762"/>
          </a:xfrm>
          <a:prstGeom prst="rect">
            <a:avLst/>
          </a:prstGeom>
          <a:noFill/>
        </p:spPr>
        <p:txBody>
          <a:bodyPr anchor="ctr"/>
          <a:lstStyle>
            <a:defPPr>
              <a:defRPr lang="en-US"/>
            </a:defPPr>
            <a:lvl1pPr marL="28574" algn="ctr">
              <a:buClr>
                <a:srgbClr val="FF2C79"/>
              </a:buClr>
              <a:buSzPct val="100000"/>
              <a:defRPr sz="2000" b="1">
                <a:solidFill>
                  <a:srgbClr val="FF2C79"/>
                </a:solidFill>
                <a:uFill>
                  <a:solidFill>
                    <a:srgbClr val="FF2C79"/>
                  </a:solidFill>
                </a:uFill>
                <a:ea typeface="Arial"/>
                <a:cs typeface="Arial"/>
              </a:defRPr>
            </a:lvl1pPr>
            <a:lvl2pPr marL="742950" indent="-285750">
              <a:defRPr>
                <a:latin typeface="Arial Narrow" panose="020B0606020202030204" pitchFamily="34" charset="0"/>
                <a:ea typeface="SimSun" panose="02010600030101010101" pitchFamily="2" charset="-122"/>
              </a:defRPr>
            </a:lvl2pPr>
            <a:lvl3pPr marL="1143000" indent="-228600">
              <a:defRPr>
                <a:latin typeface="Arial Narrow" panose="020B0606020202030204" pitchFamily="34" charset="0"/>
                <a:ea typeface="SimSun" panose="02010600030101010101" pitchFamily="2" charset="-122"/>
              </a:defRPr>
            </a:lvl3pPr>
            <a:lvl4pPr marL="1600200" indent="-228600">
              <a:defRPr>
                <a:latin typeface="Arial Narrow" panose="020B0606020202030204" pitchFamily="34" charset="0"/>
                <a:ea typeface="SimSun" panose="02010600030101010101" pitchFamily="2" charset="-122"/>
              </a:defRPr>
            </a:lvl4pPr>
            <a:lvl5pPr marL="2057400" indent="-228600">
              <a:defRPr>
                <a:latin typeface="Arial Narrow" panose="020B0606020202030204" pitchFamily="34" charset="0"/>
                <a:ea typeface="SimSun" panose="02010600030101010101" pitchFamily="2" charset="-122"/>
              </a:defRPr>
            </a:lvl5pPr>
            <a:lvl6pPr marL="2514600" indent="-228600" eaLnBrk="0" fontAlgn="base" hangingPunct="0">
              <a:spcBef>
                <a:spcPct val="0"/>
              </a:spcBef>
              <a:spcAft>
                <a:spcPct val="0"/>
              </a:spcAft>
              <a:defRPr>
                <a:latin typeface="Arial Narrow" panose="020B0606020202030204" pitchFamily="34" charset="0"/>
                <a:ea typeface="SimSun" panose="02010600030101010101" pitchFamily="2" charset="-122"/>
              </a:defRPr>
            </a:lvl6pPr>
            <a:lvl7pPr marL="2971800" indent="-228600" eaLnBrk="0" fontAlgn="base" hangingPunct="0">
              <a:spcBef>
                <a:spcPct val="0"/>
              </a:spcBef>
              <a:spcAft>
                <a:spcPct val="0"/>
              </a:spcAft>
              <a:defRPr>
                <a:latin typeface="Arial Narrow" panose="020B0606020202030204" pitchFamily="34" charset="0"/>
                <a:ea typeface="SimSun" panose="02010600030101010101" pitchFamily="2" charset="-122"/>
              </a:defRPr>
            </a:lvl7pPr>
            <a:lvl8pPr marL="3429000" indent="-228600" eaLnBrk="0" fontAlgn="base" hangingPunct="0">
              <a:spcBef>
                <a:spcPct val="0"/>
              </a:spcBef>
              <a:spcAft>
                <a:spcPct val="0"/>
              </a:spcAft>
              <a:defRPr>
                <a:latin typeface="Arial Narrow" panose="020B0606020202030204" pitchFamily="34" charset="0"/>
                <a:ea typeface="SimSun" panose="02010600030101010101" pitchFamily="2" charset="-122"/>
              </a:defRPr>
            </a:lvl8pPr>
            <a:lvl9pPr marL="3886200" indent="-228600" eaLnBrk="0" fontAlgn="base" hangingPunct="0">
              <a:spcBef>
                <a:spcPct val="0"/>
              </a:spcBef>
              <a:spcAft>
                <a:spcPct val="0"/>
              </a:spcAft>
              <a:defRPr>
                <a:latin typeface="Arial Narrow" panose="020B0606020202030204" pitchFamily="34" charset="0"/>
                <a:ea typeface="SimSun" panose="02010600030101010101" pitchFamily="2" charset="-122"/>
              </a:defRPr>
            </a:lvl9pPr>
          </a:lstStyle>
          <a:p>
            <a:pPr algn="l"/>
            <a:r>
              <a:rPr lang="en-US" dirty="0">
                <a:solidFill>
                  <a:schemeClr val="tx1"/>
                </a:solidFill>
                <a:latin typeface="Candara" panose="020E0502030303020204" pitchFamily="34" charset="0"/>
                <a:sym typeface="Arial"/>
              </a:rPr>
              <a:t>Reverse </a:t>
            </a:r>
            <a:r>
              <a:rPr lang="en-US" dirty="0" smtClean="0">
                <a:solidFill>
                  <a:schemeClr val="tx1"/>
                </a:solidFill>
                <a:latin typeface="Candara" panose="020E0502030303020204" pitchFamily="34" charset="0"/>
                <a:sym typeface="Arial"/>
              </a:rPr>
              <a:t>the brain-drain </a:t>
            </a:r>
            <a:r>
              <a:rPr lang="en-US" dirty="0">
                <a:solidFill>
                  <a:schemeClr val="tx1"/>
                </a:solidFill>
                <a:latin typeface="Candara" panose="020E0502030303020204" pitchFamily="34" charset="0"/>
                <a:sym typeface="Arial"/>
              </a:rPr>
              <a:t>in the region</a:t>
            </a:r>
          </a:p>
        </p:txBody>
      </p:sp>
    </p:spTree>
    <p:extLst>
      <p:ext uri="{BB962C8B-B14F-4D97-AF65-F5344CB8AC3E}">
        <p14:creationId xmlns:p14="http://schemas.microsoft.com/office/powerpoint/2010/main" val="3319937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1000"/>
                                        <p:tgtEl>
                                          <p:spTgt spid="19"/>
                                        </p:tgtEl>
                                      </p:cBhvr>
                                    </p:animEffect>
                                    <p:anim calcmode="lin" valueType="num">
                                      <p:cBhvr>
                                        <p:cTn id="22" dur="1000" fill="hold"/>
                                        <p:tgtEl>
                                          <p:spTgt spid="19"/>
                                        </p:tgtEl>
                                        <p:attrNameLst>
                                          <p:attrName>ppt_x</p:attrName>
                                        </p:attrNameLst>
                                      </p:cBhvr>
                                      <p:tavLst>
                                        <p:tav tm="0">
                                          <p:val>
                                            <p:strVal val="#ppt_x"/>
                                          </p:val>
                                        </p:tav>
                                        <p:tav tm="100000">
                                          <p:val>
                                            <p:strVal val="#ppt_x"/>
                                          </p:val>
                                        </p:tav>
                                      </p:tavLst>
                                    </p:anim>
                                    <p:anim calcmode="lin" valueType="num">
                                      <p:cBhvr>
                                        <p:cTn id="2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1000"/>
                                        <p:tgtEl>
                                          <p:spTgt spid="15"/>
                                        </p:tgtEl>
                                      </p:cBhvr>
                                    </p:animEffect>
                                    <p:anim calcmode="lin" valueType="num">
                                      <p:cBhvr>
                                        <p:cTn id="36" dur="1000" fill="hold"/>
                                        <p:tgtEl>
                                          <p:spTgt spid="15"/>
                                        </p:tgtEl>
                                        <p:attrNameLst>
                                          <p:attrName>ppt_x</p:attrName>
                                        </p:attrNameLst>
                                      </p:cBhvr>
                                      <p:tavLst>
                                        <p:tav tm="0">
                                          <p:val>
                                            <p:strVal val="#ppt_x"/>
                                          </p:val>
                                        </p:tav>
                                        <p:tav tm="100000">
                                          <p:val>
                                            <p:strVal val="#ppt_x"/>
                                          </p:val>
                                        </p:tav>
                                      </p:tavLst>
                                    </p:anim>
                                    <p:anim calcmode="lin" valueType="num">
                                      <p:cBhvr>
                                        <p:cTn id="37" dur="1000" fill="hold"/>
                                        <p:tgtEl>
                                          <p:spTgt spid="15"/>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animEffect transition="in" filter="fade">
                                      <p:cBhvr>
                                        <p:cTn id="40" dur="1000"/>
                                        <p:tgtEl>
                                          <p:spTgt spid="21"/>
                                        </p:tgtEl>
                                      </p:cBhvr>
                                    </p:animEffect>
                                    <p:anim calcmode="lin" valueType="num">
                                      <p:cBhvr>
                                        <p:cTn id="41" dur="1000" fill="hold"/>
                                        <p:tgtEl>
                                          <p:spTgt spid="21"/>
                                        </p:tgtEl>
                                        <p:attrNameLst>
                                          <p:attrName>ppt_x</p:attrName>
                                        </p:attrNameLst>
                                      </p:cBhvr>
                                      <p:tavLst>
                                        <p:tav tm="0">
                                          <p:val>
                                            <p:strVal val="#ppt_x"/>
                                          </p:val>
                                        </p:tav>
                                        <p:tav tm="100000">
                                          <p:val>
                                            <p:strVal val="#ppt_x"/>
                                          </p:val>
                                        </p:tav>
                                      </p:tavLst>
                                    </p:anim>
                                    <p:anim calcmode="lin" valueType="num">
                                      <p:cBhvr>
                                        <p:cTn id="4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1000"/>
                                        <p:tgtEl>
                                          <p:spTgt spid="20"/>
                                        </p:tgtEl>
                                      </p:cBhvr>
                                    </p:animEffect>
                                    <p:anim calcmode="lin" valueType="num">
                                      <p:cBhvr>
                                        <p:cTn id="53" dur="1000" fill="hold"/>
                                        <p:tgtEl>
                                          <p:spTgt spid="20"/>
                                        </p:tgtEl>
                                        <p:attrNameLst>
                                          <p:attrName>ppt_x</p:attrName>
                                        </p:attrNameLst>
                                      </p:cBhvr>
                                      <p:tavLst>
                                        <p:tav tm="0">
                                          <p:val>
                                            <p:strVal val="#ppt_x"/>
                                          </p:val>
                                        </p:tav>
                                        <p:tav tm="100000">
                                          <p:val>
                                            <p:strVal val="#ppt_x"/>
                                          </p:val>
                                        </p:tav>
                                      </p:tavLst>
                                    </p:anim>
                                    <p:anim calcmode="lin" valueType="num">
                                      <p:cBhvr>
                                        <p:cTn id="5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8" grpId="0" animBg="1"/>
      <p:bldP spid="15" grpId="0" animBg="1"/>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79094" y="1493520"/>
            <a:ext cx="8536305" cy="4693919"/>
          </a:xfrm>
          <a:prstGeom prst="rect">
            <a:avLst/>
          </a:prstGeom>
        </p:spPr>
      </p:pic>
      <p:sp>
        <p:nvSpPr>
          <p:cNvPr id="5" name="TextBox 4"/>
          <p:cNvSpPr txBox="1"/>
          <p:nvPr/>
        </p:nvSpPr>
        <p:spPr>
          <a:xfrm>
            <a:off x="487680" y="609600"/>
            <a:ext cx="2987040" cy="523220"/>
          </a:xfrm>
          <a:prstGeom prst="rect">
            <a:avLst/>
          </a:prstGeom>
          <a:noFill/>
        </p:spPr>
        <p:txBody>
          <a:bodyPr wrap="square" rtlCol="0">
            <a:spAutoFit/>
          </a:bodyPr>
          <a:lstStyle/>
          <a:p>
            <a:r>
              <a:rPr lang="en-US" sz="2800" i="1" dirty="0" smtClean="0"/>
              <a:t>Beamline features:</a:t>
            </a:r>
            <a:endParaRPr lang="en-US" sz="2800" i="1" dirty="0"/>
          </a:p>
        </p:txBody>
      </p:sp>
    </p:spTree>
    <p:extLst>
      <p:ext uri="{BB962C8B-B14F-4D97-AF65-F5344CB8AC3E}">
        <p14:creationId xmlns:p14="http://schemas.microsoft.com/office/powerpoint/2010/main" val="1558226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600" y="887505"/>
            <a:ext cx="8940800" cy="5827730"/>
          </a:xfrm>
          <a:prstGeom prst="rect">
            <a:avLst/>
          </a:prstGeom>
        </p:spPr>
      </p:pic>
      <p:sp>
        <p:nvSpPr>
          <p:cNvPr id="24" name="Title 1"/>
          <p:cNvSpPr>
            <a:spLocks noGrp="1"/>
          </p:cNvSpPr>
          <p:nvPr>
            <p:ph type="title"/>
          </p:nvPr>
        </p:nvSpPr>
        <p:spPr>
          <a:xfrm>
            <a:off x="363071" y="89697"/>
            <a:ext cx="8565776" cy="782435"/>
          </a:xfrm>
        </p:spPr>
        <p:txBody>
          <a:bodyPr>
            <a:normAutofit/>
          </a:bodyPr>
          <a:lstStyle/>
          <a:p>
            <a:pPr algn="just"/>
            <a:r>
              <a:rPr lang="en-US" sz="2000" b="1" dirty="0" smtClean="0"/>
              <a:t>Implementation of the Infrared Beamline compatibility with SESAME layout has been validated and confirmed.</a:t>
            </a:r>
            <a:endParaRPr lang="en-US" sz="2000" b="1" dirty="0"/>
          </a:p>
        </p:txBody>
      </p:sp>
      <p:sp>
        <p:nvSpPr>
          <p:cNvPr id="11" name="TextBox 10"/>
          <p:cNvSpPr txBox="1"/>
          <p:nvPr/>
        </p:nvSpPr>
        <p:spPr>
          <a:xfrm>
            <a:off x="261471" y="1611270"/>
            <a:ext cx="1707776" cy="338554"/>
          </a:xfrm>
          <a:prstGeom prst="rect">
            <a:avLst/>
          </a:prstGeom>
          <a:solidFill>
            <a:schemeClr val="bg1"/>
          </a:solidFill>
        </p:spPr>
        <p:txBody>
          <a:bodyPr wrap="square" rtlCol="0">
            <a:spAutoFit/>
          </a:bodyPr>
          <a:lstStyle/>
          <a:p>
            <a:pPr algn="just"/>
            <a:r>
              <a:rPr lang="en-US" sz="1600" b="1" dirty="0" smtClean="0"/>
              <a:t>IR Extraction port</a:t>
            </a:r>
            <a:endParaRPr lang="en-US" sz="1600" b="1" dirty="0"/>
          </a:p>
        </p:txBody>
      </p:sp>
    </p:spTree>
    <p:extLst>
      <p:ext uri="{BB962C8B-B14F-4D97-AF65-F5344CB8AC3E}">
        <p14:creationId xmlns:p14="http://schemas.microsoft.com/office/powerpoint/2010/main" val="29298566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3601" y="1932335"/>
            <a:ext cx="5673657" cy="4925665"/>
          </a:xfrm>
          <a:prstGeom prst="rect">
            <a:avLst/>
          </a:prstGeom>
        </p:spPr>
      </p:pic>
      <p:sp>
        <p:nvSpPr>
          <p:cNvPr id="19" name="TextBox 18"/>
          <p:cNvSpPr txBox="1"/>
          <p:nvPr/>
        </p:nvSpPr>
        <p:spPr>
          <a:xfrm>
            <a:off x="725713" y="1370928"/>
            <a:ext cx="8418288" cy="1508105"/>
          </a:xfrm>
          <a:prstGeom prst="rect">
            <a:avLst/>
          </a:prstGeom>
          <a:noFill/>
        </p:spPr>
        <p:txBody>
          <a:bodyPr wrap="square" rtlCol="0">
            <a:spAutoFit/>
          </a:bodyPr>
          <a:lstStyle/>
          <a:p>
            <a:pPr algn="just"/>
            <a:r>
              <a:rPr lang="en-US" sz="2400" b="1" dirty="0" smtClean="0"/>
              <a:t>.. is divided into 2 stages to accelerate the construction: </a:t>
            </a:r>
          </a:p>
          <a:p>
            <a:pPr algn="just"/>
            <a:endParaRPr lang="en-US" sz="2000" b="1" dirty="0" smtClean="0">
              <a:solidFill>
                <a:srgbClr val="002060"/>
              </a:solidFill>
            </a:endParaRPr>
          </a:p>
          <a:p>
            <a:pPr algn="just"/>
            <a:r>
              <a:rPr lang="en-US" sz="2400" b="1" dirty="0" smtClean="0">
                <a:solidFill>
                  <a:srgbClr val="002060"/>
                </a:solidFill>
              </a:rPr>
              <a:t>Stage I</a:t>
            </a:r>
            <a:r>
              <a:rPr lang="en-US" sz="2400" b="1" dirty="0" smtClean="0"/>
              <a:t>: C01-C03</a:t>
            </a:r>
          </a:p>
          <a:p>
            <a:pPr algn="just"/>
            <a:r>
              <a:rPr lang="en-US" sz="2400" b="1" dirty="0" smtClean="0">
                <a:solidFill>
                  <a:srgbClr val="FF0000"/>
                </a:solidFill>
              </a:rPr>
              <a:t>Stage II</a:t>
            </a:r>
            <a:r>
              <a:rPr lang="en-US" sz="2400" b="1" dirty="0" smtClean="0"/>
              <a:t>: C04-C05</a:t>
            </a:r>
          </a:p>
        </p:txBody>
      </p:sp>
      <p:sp>
        <p:nvSpPr>
          <p:cNvPr id="2" name="Rectangle 1"/>
          <p:cNvSpPr/>
          <p:nvPr/>
        </p:nvSpPr>
        <p:spPr>
          <a:xfrm>
            <a:off x="0" y="127057"/>
            <a:ext cx="8897258" cy="1200329"/>
          </a:xfrm>
          <a:prstGeom prst="rect">
            <a:avLst/>
          </a:prstGeom>
        </p:spPr>
        <p:txBody>
          <a:bodyPr wrap="square">
            <a:spAutoFit/>
          </a:bodyPr>
          <a:lstStyle/>
          <a:p>
            <a:pPr algn="just"/>
            <a:r>
              <a:rPr lang="en-US" sz="2400" b="1" dirty="0">
                <a:solidFill>
                  <a:srgbClr val="0070C0"/>
                </a:solidFill>
              </a:rPr>
              <a:t>An agreement has been established with chosen company (France) to manufacture the beamline components and deliver them to SOLEIL.</a:t>
            </a:r>
          </a:p>
        </p:txBody>
      </p:sp>
    </p:spTree>
    <p:extLst>
      <p:ext uri="{BB962C8B-B14F-4D97-AF65-F5344CB8AC3E}">
        <p14:creationId xmlns:p14="http://schemas.microsoft.com/office/powerpoint/2010/main" val="12681066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16113" y="1405470"/>
            <a:ext cx="8853715" cy="5268686"/>
            <a:chOff x="584225" y="919448"/>
            <a:chExt cx="8096574" cy="5612461"/>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225" y="919448"/>
              <a:ext cx="8096574" cy="5612461"/>
            </a:xfrm>
            <a:prstGeom prst="rect">
              <a:avLst/>
            </a:prstGeom>
          </p:spPr>
        </p:pic>
        <p:sp>
          <p:nvSpPr>
            <p:cNvPr id="4" name="TextBox 3"/>
            <p:cNvSpPr txBox="1"/>
            <p:nvPr/>
          </p:nvSpPr>
          <p:spPr>
            <a:xfrm>
              <a:off x="1543987" y="5107813"/>
              <a:ext cx="2409452" cy="584775"/>
            </a:xfrm>
            <a:prstGeom prst="rect">
              <a:avLst/>
            </a:prstGeom>
            <a:solidFill>
              <a:schemeClr val="bg1"/>
            </a:solidFill>
          </p:spPr>
          <p:txBody>
            <a:bodyPr wrap="square" rtlCol="0">
              <a:spAutoFit/>
            </a:bodyPr>
            <a:lstStyle/>
            <a:p>
              <a:pPr algn="just"/>
              <a:r>
                <a:rPr lang="en-US" sz="1600" b="1" dirty="0" smtClean="0"/>
                <a:t>New Sectioned gate valve  (SESAME)</a:t>
              </a:r>
              <a:endParaRPr lang="en-US" sz="1600" b="1" dirty="0"/>
            </a:p>
          </p:txBody>
        </p:sp>
        <p:cxnSp>
          <p:nvCxnSpPr>
            <p:cNvPr id="5" name="Straight Arrow Connector 4"/>
            <p:cNvCxnSpPr/>
            <p:nvPr/>
          </p:nvCxnSpPr>
          <p:spPr>
            <a:xfrm flipV="1">
              <a:off x="2599769" y="4464423"/>
              <a:ext cx="627529" cy="6433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1153453" y="4268492"/>
              <a:ext cx="2382373" cy="338554"/>
            </a:xfrm>
            <a:prstGeom prst="rect">
              <a:avLst/>
            </a:prstGeom>
            <a:solidFill>
              <a:schemeClr val="bg1"/>
            </a:solidFill>
            <a:ln>
              <a:solidFill>
                <a:schemeClr val="tx1"/>
              </a:solidFill>
            </a:ln>
          </p:spPr>
          <p:txBody>
            <a:bodyPr wrap="square" rtlCol="0">
              <a:spAutoFit/>
            </a:bodyPr>
            <a:lstStyle/>
            <a:p>
              <a:pPr algn="just"/>
              <a:r>
                <a:rPr lang="en-US" sz="1600" b="1" dirty="0" smtClean="0"/>
                <a:t>New Absorber (SESAME)</a:t>
              </a:r>
              <a:endParaRPr lang="en-US" sz="1600" b="1" dirty="0"/>
            </a:p>
          </p:txBody>
        </p:sp>
      </p:grpSp>
      <p:sp>
        <p:nvSpPr>
          <p:cNvPr id="9" name="Title 1"/>
          <p:cNvSpPr>
            <a:spLocks noGrp="1"/>
          </p:cNvSpPr>
          <p:nvPr>
            <p:ph type="title"/>
          </p:nvPr>
        </p:nvSpPr>
        <p:spPr>
          <a:xfrm>
            <a:off x="58056" y="762869"/>
            <a:ext cx="8911772" cy="781320"/>
          </a:xfrm>
        </p:spPr>
        <p:txBody>
          <a:bodyPr>
            <a:normAutofit fontScale="90000"/>
          </a:bodyPr>
          <a:lstStyle/>
          <a:p>
            <a:pPr algn="just"/>
            <a:r>
              <a:rPr lang="en-US" sz="2400" b="1" dirty="0" smtClean="0">
                <a:solidFill>
                  <a:srgbClr val="002060"/>
                </a:solidFill>
              </a:rPr>
              <a:t>New modifications (SESAME-SOLEIL) have been introduced to the beamline 3D Design for the protection of the first mirror (critical component) and to ensure the </a:t>
            </a:r>
            <a:r>
              <a:rPr lang="en-US" sz="2400" b="1" i="1" dirty="0" smtClean="0">
                <a:solidFill>
                  <a:srgbClr val="002060"/>
                </a:solidFill>
              </a:rPr>
              <a:t>optimum beam extraction</a:t>
            </a:r>
            <a:r>
              <a:rPr lang="en-US" sz="2400" b="1" dirty="0" smtClean="0">
                <a:solidFill>
                  <a:srgbClr val="002060"/>
                </a:solidFill>
              </a:rPr>
              <a:t>.</a:t>
            </a:r>
            <a:endParaRPr lang="en-US" sz="2400" b="1" dirty="0">
              <a:solidFill>
                <a:srgbClr val="002060"/>
              </a:solidFill>
            </a:endParaRPr>
          </a:p>
        </p:txBody>
      </p:sp>
      <p:sp>
        <p:nvSpPr>
          <p:cNvPr id="11" name="Title 4"/>
          <p:cNvSpPr txBox="1">
            <a:spLocks/>
          </p:cNvSpPr>
          <p:nvPr/>
        </p:nvSpPr>
        <p:spPr>
          <a:xfrm>
            <a:off x="60118" y="92538"/>
            <a:ext cx="5341639" cy="535531"/>
          </a:xfrm>
          <a:prstGeom prst="rect">
            <a:avLst/>
          </a:prstGeom>
        </p:spPr>
        <p:txBody>
          <a:bodyPr vert="horz" wrap="square" lIns="91440" tIns="45720" rIns="91440" bIns="45720" rtlCol="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3200" b="1" dirty="0">
                <a:solidFill>
                  <a:srgbClr val="FF0000"/>
                </a:solidFill>
              </a:rPr>
              <a:t>Stage I</a:t>
            </a:r>
            <a:r>
              <a:rPr lang="en-US" sz="3200" b="1" dirty="0"/>
              <a:t>: </a:t>
            </a:r>
            <a:r>
              <a:rPr lang="en-US" sz="3200" b="1" dirty="0" smtClean="0"/>
              <a:t>C01-C03 Progress:</a:t>
            </a:r>
            <a:endParaRPr lang="en-US" sz="3200" b="1" dirty="0"/>
          </a:p>
        </p:txBody>
      </p:sp>
      <p:sp>
        <p:nvSpPr>
          <p:cNvPr id="12" name="TextBox 11"/>
          <p:cNvSpPr txBox="1"/>
          <p:nvPr/>
        </p:nvSpPr>
        <p:spPr>
          <a:xfrm>
            <a:off x="4791102" y="2914181"/>
            <a:ext cx="1707776" cy="338554"/>
          </a:xfrm>
          <a:prstGeom prst="rect">
            <a:avLst/>
          </a:prstGeom>
          <a:solidFill>
            <a:schemeClr val="bg1"/>
          </a:solidFill>
          <a:ln>
            <a:solidFill>
              <a:schemeClr val="tx1"/>
            </a:solidFill>
          </a:ln>
        </p:spPr>
        <p:txBody>
          <a:bodyPr wrap="square" rtlCol="0">
            <a:spAutoFit/>
          </a:bodyPr>
          <a:lstStyle/>
          <a:p>
            <a:pPr algn="just"/>
            <a:r>
              <a:rPr lang="en-US" sz="1600" b="1" dirty="0" smtClean="0"/>
              <a:t>Absorber (SOLEIL)</a:t>
            </a:r>
            <a:endParaRPr lang="en-US" sz="1600" b="1" dirty="0"/>
          </a:p>
        </p:txBody>
      </p:sp>
      <p:sp>
        <p:nvSpPr>
          <p:cNvPr id="13" name="TextBox 12"/>
          <p:cNvSpPr txBox="1"/>
          <p:nvPr/>
        </p:nvSpPr>
        <p:spPr>
          <a:xfrm>
            <a:off x="3061768" y="1675173"/>
            <a:ext cx="2043953" cy="338554"/>
          </a:xfrm>
          <a:prstGeom prst="rect">
            <a:avLst/>
          </a:prstGeom>
          <a:solidFill>
            <a:schemeClr val="bg1"/>
          </a:solidFill>
          <a:ln>
            <a:solidFill>
              <a:schemeClr val="tx1"/>
            </a:solidFill>
          </a:ln>
        </p:spPr>
        <p:txBody>
          <a:bodyPr wrap="square" rtlCol="0">
            <a:spAutoFit/>
          </a:bodyPr>
          <a:lstStyle/>
          <a:p>
            <a:pPr algn="just"/>
            <a:r>
              <a:rPr lang="en-US" sz="1600" b="1" dirty="0" smtClean="0"/>
              <a:t>M1 Extraction Mirror</a:t>
            </a:r>
            <a:endParaRPr lang="en-US" sz="1600" b="1" dirty="0"/>
          </a:p>
        </p:txBody>
      </p:sp>
    </p:spTree>
    <p:extLst>
      <p:ext uri="{BB962C8B-B14F-4D97-AF65-F5344CB8AC3E}">
        <p14:creationId xmlns:p14="http://schemas.microsoft.com/office/powerpoint/2010/main" val="14076372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4"/>
          <p:cNvSpPr>
            <a:spLocks noGrp="1"/>
          </p:cNvSpPr>
          <p:nvPr>
            <p:ph type="title"/>
          </p:nvPr>
        </p:nvSpPr>
        <p:spPr>
          <a:xfrm>
            <a:off x="86704" y="237631"/>
            <a:ext cx="4629922" cy="535531"/>
          </a:xfrm>
          <a:prstGeom prst="rect">
            <a:avLst/>
          </a:prstGeom>
        </p:spPr>
        <p:txBody>
          <a:bodyPr wrap="none">
            <a:spAutoFit/>
          </a:bodyPr>
          <a:lstStyle/>
          <a:p>
            <a:pPr algn="just"/>
            <a:r>
              <a:rPr lang="en-US" sz="3200" b="1" dirty="0" smtClean="0">
                <a:solidFill>
                  <a:srgbClr val="FF0000"/>
                </a:solidFill>
              </a:rPr>
              <a:t>Stage II</a:t>
            </a:r>
            <a:r>
              <a:rPr lang="en-US" sz="3200" b="1" dirty="0" smtClean="0">
                <a:solidFill>
                  <a:srgbClr val="002060"/>
                </a:solidFill>
              </a:rPr>
              <a:t> (</a:t>
            </a:r>
            <a:r>
              <a:rPr lang="en-US" sz="3200" b="1" dirty="0" smtClean="0"/>
              <a:t>C04-C05) Progress:</a:t>
            </a:r>
            <a:endParaRPr lang="en-US" sz="3200" b="1" dirty="0"/>
          </a:p>
        </p:txBody>
      </p:sp>
      <p:sp>
        <p:nvSpPr>
          <p:cNvPr id="5" name="Rectangle 4"/>
          <p:cNvSpPr/>
          <p:nvPr/>
        </p:nvSpPr>
        <p:spPr>
          <a:xfrm>
            <a:off x="86704" y="958446"/>
            <a:ext cx="8994098" cy="1569660"/>
          </a:xfrm>
          <a:prstGeom prst="rect">
            <a:avLst/>
          </a:prstGeom>
        </p:spPr>
        <p:txBody>
          <a:bodyPr wrap="square">
            <a:spAutoFit/>
          </a:bodyPr>
          <a:lstStyle/>
          <a:p>
            <a:pPr algn="just"/>
            <a:r>
              <a:rPr lang="en-US" sz="2400" b="1" dirty="0">
                <a:solidFill>
                  <a:srgbClr val="0070C0"/>
                </a:solidFill>
              </a:rPr>
              <a:t>The construction of the second part of the beamline aims at propagating the beam</a:t>
            </a:r>
            <a:r>
              <a:rPr lang="en-US" sz="2400" b="1" dirty="0" smtClean="0">
                <a:solidFill>
                  <a:srgbClr val="0070C0"/>
                </a:solidFill>
              </a:rPr>
              <a:t>, reshaping </a:t>
            </a:r>
            <a:r>
              <a:rPr lang="en-US" sz="2400" b="1" dirty="0">
                <a:solidFill>
                  <a:srgbClr val="0070C0"/>
                </a:solidFill>
              </a:rPr>
              <a:t>it, and adapt to the size to the spectrometer entrance. </a:t>
            </a:r>
            <a:r>
              <a:rPr lang="en-US" sz="2400" b="1" dirty="0" smtClean="0">
                <a:solidFill>
                  <a:srgbClr val="0070C0"/>
                </a:solidFill>
              </a:rPr>
              <a:t>A new optical set-up is proposed to secure DAY-1 Commitments.</a:t>
            </a:r>
            <a:endParaRPr lang="en-US" sz="2400" b="1" dirty="0">
              <a:solidFill>
                <a:srgbClr val="0070C0"/>
              </a:solidFill>
            </a:endParaRPr>
          </a:p>
        </p:txBody>
      </p:sp>
      <p:sp>
        <p:nvSpPr>
          <p:cNvPr id="6" name="Rectangle 5"/>
          <p:cNvSpPr/>
          <p:nvPr/>
        </p:nvSpPr>
        <p:spPr>
          <a:xfrm>
            <a:off x="86704" y="2597636"/>
            <a:ext cx="8994098" cy="461665"/>
          </a:xfrm>
          <a:prstGeom prst="rect">
            <a:avLst/>
          </a:prstGeom>
        </p:spPr>
        <p:txBody>
          <a:bodyPr wrap="square">
            <a:spAutoFit/>
          </a:bodyPr>
          <a:lstStyle/>
          <a:p>
            <a:pPr algn="ctr"/>
            <a:r>
              <a:rPr lang="en-US" sz="2400" b="1" dirty="0">
                <a:solidFill>
                  <a:srgbClr val="FF0000"/>
                </a:solidFill>
              </a:rPr>
              <a:t>F</a:t>
            </a:r>
            <a:r>
              <a:rPr lang="en-US" sz="2400" b="1" dirty="0" smtClean="0">
                <a:solidFill>
                  <a:srgbClr val="FF0000"/>
                </a:solidFill>
              </a:rPr>
              <a:t>easibility </a:t>
            </a:r>
            <a:r>
              <a:rPr lang="en-US" sz="2400" b="1" dirty="0">
                <a:solidFill>
                  <a:srgbClr val="FF0000"/>
                </a:solidFill>
              </a:rPr>
              <a:t>of this option </a:t>
            </a:r>
            <a:r>
              <a:rPr lang="en-US" sz="2400" b="1" dirty="0" smtClean="0">
                <a:solidFill>
                  <a:srgbClr val="FF0000"/>
                </a:solidFill>
              </a:rPr>
              <a:t>is </a:t>
            </a:r>
            <a:r>
              <a:rPr lang="en-US" sz="2400" b="1" dirty="0">
                <a:solidFill>
                  <a:srgbClr val="FF0000"/>
                </a:solidFill>
              </a:rPr>
              <a:t>checked </a:t>
            </a:r>
            <a:r>
              <a:rPr lang="en-US" sz="2400" b="1" dirty="0" smtClean="0">
                <a:solidFill>
                  <a:srgbClr val="FF0000"/>
                </a:solidFill>
              </a:rPr>
              <a:t>with </a:t>
            </a:r>
            <a:r>
              <a:rPr lang="en-US" sz="2400" b="1" dirty="0">
                <a:solidFill>
                  <a:srgbClr val="FF0000"/>
                </a:solidFill>
              </a:rPr>
              <a:t>beam simulation</a:t>
            </a:r>
          </a:p>
        </p:txBody>
      </p:sp>
      <p:pic>
        <p:nvPicPr>
          <p:cNvPr id="9" name="Picture 8"/>
          <p:cNvPicPr>
            <a:picLocks noChangeAspect="1"/>
          </p:cNvPicPr>
          <p:nvPr/>
        </p:nvPicPr>
        <p:blipFill>
          <a:blip r:embed="rId2">
            <a:lum bright="-20000" contrast="40000"/>
          </a:blip>
          <a:stretch>
            <a:fillRect/>
          </a:stretch>
        </p:blipFill>
        <p:spPr>
          <a:xfrm>
            <a:off x="123700" y="3292575"/>
            <a:ext cx="4592926" cy="3564282"/>
          </a:xfrm>
          <a:prstGeom prst="rect">
            <a:avLst/>
          </a:prstGeom>
        </p:spPr>
      </p:pic>
      <p:pic>
        <p:nvPicPr>
          <p:cNvPr id="10" name="Picture 9"/>
          <p:cNvPicPr>
            <a:picLocks noChangeAspect="1"/>
          </p:cNvPicPr>
          <p:nvPr/>
        </p:nvPicPr>
        <p:blipFill>
          <a:blip r:embed="rId3"/>
          <a:stretch>
            <a:fillRect/>
          </a:stretch>
        </p:blipFill>
        <p:spPr>
          <a:xfrm>
            <a:off x="4821557" y="3210703"/>
            <a:ext cx="3825729" cy="3646154"/>
          </a:xfrm>
          <a:prstGeom prst="rect">
            <a:avLst/>
          </a:prstGeom>
        </p:spPr>
      </p:pic>
      <p:sp>
        <p:nvSpPr>
          <p:cNvPr id="12" name="TextBox 11"/>
          <p:cNvSpPr txBox="1"/>
          <p:nvPr/>
        </p:nvSpPr>
        <p:spPr>
          <a:xfrm>
            <a:off x="5981075" y="3509006"/>
            <a:ext cx="2083633" cy="584775"/>
          </a:xfrm>
          <a:prstGeom prst="rect">
            <a:avLst/>
          </a:prstGeom>
          <a:solidFill>
            <a:schemeClr val="bg1"/>
          </a:solidFill>
        </p:spPr>
        <p:txBody>
          <a:bodyPr wrap="square" rtlCol="0">
            <a:spAutoFit/>
          </a:bodyPr>
          <a:lstStyle/>
          <a:p>
            <a:pPr algn="ctr"/>
            <a:r>
              <a:rPr lang="en-US" sz="1600" b="1" dirty="0" smtClean="0"/>
              <a:t>Beam @ spectrometer  entrance </a:t>
            </a:r>
            <a:endParaRPr lang="en-US" sz="1600" b="1" dirty="0"/>
          </a:p>
        </p:txBody>
      </p:sp>
    </p:spTree>
    <p:extLst>
      <p:ext uri="{BB962C8B-B14F-4D97-AF65-F5344CB8AC3E}">
        <p14:creationId xmlns:p14="http://schemas.microsoft.com/office/powerpoint/2010/main" val="12799133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p:cNvGrpSpPr/>
          <p:nvPr/>
        </p:nvGrpSpPr>
        <p:grpSpPr>
          <a:xfrm>
            <a:off x="24523" y="189867"/>
            <a:ext cx="9058650" cy="6132274"/>
            <a:chOff x="24523" y="189867"/>
            <a:chExt cx="9058650" cy="6132274"/>
          </a:xfrm>
        </p:grpSpPr>
        <p:pic>
          <p:nvPicPr>
            <p:cNvPr id="7" name="Picture 6"/>
            <p:cNvPicPr>
              <a:picLocks noChangeAspect="1"/>
            </p:cNvPicPr>
            <p:nvPr/>
          </p:nvPicPr>
          <p:blipFill>
            <a:blip r:embed="rId3"/>
            <a:stretch>
              <a:fillRect/>
            </a:stretch>
          </p:blipFill>
          <p:spPr>
            <a:xfrm>
              <a:off x="24523" y="776746"/>
              <a:ext cx="9058650" cy="5545395"/>
            </a:xfrm>
            <a:prstGeom prst="rect">
              <a:avLst/>
            </a:prstGeom>
          </p:spPr>
        </p:pic>
        <p:sp>
          <p:nvSpPr>
            <p:cNvPr id="90" name="Rectangle 89"/>
            <p:cNvSpPr/>
            <p:nvPr/>
          </p:nvSpPr>
          <p:spPr>
            <a:xfrm>
              <a:off x="162171" y="189867"/>
              <a:ext cx="3786101" cy="400110"/>
            </a:xfrm>
            <a:prstGeom prst="rect">
              <a:avLst/>
            </a:prstGeom>
            <a:solidFill>
              <a:srgbClr val="002060"/>
            </a:solidFill>
          </p:spPr>
          <p:txBody>
            <a:bodyPr wrap="none">
              <a:spAutoFit/>
            </a:bodyPr>
            <a:lstStyle/>
            <a:p>
              <a:r>
                <a:rPr lang="en-US" sz="2000" b="1" dirty="0" smtClean="0">
                  <a:solidFill>
                    <a:schemeClr val="bg1"/>
                  </a:solidFill>
                </a:rPr>
                <a:t>General View of the IR-beamline..</a:t>
              </a:r>
              <a:endParaRPr lang="en-US" sz="2000" b="1" dirty="0">
                <a:solidFill>
                  <a:schemeClr val="bg1"/>
                </a:solidFill>
              </a:endParaRPr>
            </a:p>
          </p:txBody>
        </p:sp>
      </p:grpSp>
      <p:sp>
        <p:nvSpPr>
          <p:cNvPr id="8" name="TextBox 7"/>
          <p:cNvSpPr txBox="1"/>
          <p:nvPr/>
        </p:nvSpPr>
        <p:spPr>
          <a:xfrm>
            <a:off x="7414363" y="463888"/>
            <a:ext cx="1435395" cy="499731"/>
          </a:xfrm>
          <a:prstGeom prst="rect">
            <a:avLst/>
          </a:prstGeom>
          <a:noFill/>
        </p:spPr>
        <p:txBody>
          <a:bodyPr wrap="square" rtlCol="0">
            <a:spAutoFit/>
          </a:bodyPr>
          <a:lstStyle/>
          <a:p>
            <a:endParaRPr lang="en-US" dirty="0"/>
          </a:p>
        </p:txBody>
      </p:sp>
      <p:grpSp>
        <p:nvGrpSpPr>
          <p:cNvPr id="95" name="Group 94"/>
          <p:cNvGrpSpPr/>
          <p:nvPr/>
        </p:nvGrpSpPr>
        <p:grpSpPr>
          <a:xfrm>
            <a:off x="0" y="0"/>
            <a:ext cx="9144000" cy="6858000"/>
            <a:chOff x="0" y="0"/>
            <a:chExt cx="9144000" cy="6858000"/>
          </a:xfrm>
        </p:grpSpPr>
        <p:pic>
          <p:nvPicPr>
            <p:cNvPr id="6" name="Picture 5"/>
            <p:cNvPicPr>
              <a:picLocks noChangeAspect="1"/>
            </p:cNvPicPr>
            <p:nvPr/>
          </p:nvPicPr>
          <p:blipFill>
            <a:blip r:embed="rId4"/>
            <a:stretch>
              <a:fillRect/>
            </a:stretch>
          </p:blipFill>
          <p:spPr>
            <a:xfrm>
              <a:off x="0" y="0"/>
              <a:ext cx="9144000" cy="6858000"/>
            </a:xfrm>
            <a:prstGeom prst="rect">
              <a:avLst/>
            </a:prstGeom>
          </p:spPr>
        </p:pic>
        <p:sp>
          <p:nvSpPr>
            <p:cNvPr id="93" name="Rectangle 92"/>
            <p:cNvSpPr/>
            <p:nvPr/>
          </p:nvSpPr>
          <p:spPr>
            <a:xfrm>
              <a:off x="162170" y="122524"/>
              <a:ext cx="4587987" cy="400110"/>
            </a:xfrm>
            <a:prstGeom prst="rect">
              <a:avLst/>
            </a:prstGeom>
            <a:solidFill>
              <a:srgbClr val="002060"/>
            </a:solidFill>
          </p:spPr>
          <p:txBody>
            <a:bodyPr wrap="none">
              <a:spAutoFit/>
            </a:bodyPr>
            <a:lstStyle/>
            <a:p>
              <a:r>
                <a:rPr lang="en-US" sz="2000" b="1" dirty="0" smtClean="0">
                  <a:solidFill>
                    <a:schemeClr val="bg1"/>
                  </a:solidFill>
                </a:rPr>
                <a:t>Experimental Station of the IR-beamline..</a:t>
              </a:r>
              <a:endParaRPr lang="en-US" sz="2000" b="1" dirty="0">
                <a:solidFill>
                  <a:schemeClr val="bg1"/>
                </a:solidFill>
              </a:endParaRPr>
            </a:p>
          </p:txBody>
        </p:sp>
        <p:sp>
          <p:nvSpPr>
            <p:cNvPr id="94" name="Rectangle 93"/>
            <p:cNvSpPr/>
            <p:nvPr/>
          </p:nvSpPr>
          <p:spPr>
            <a:xfrm>
              <a:off x="1140542" y="6322141"/>
              <a:ext cx="6636774" cy="422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18152"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356668" y="353815"/>
            <a:ext cx="8356292" cy="6068615"/>
            <a:chOff x="356668" y="353815"/>
            <a:chExt cx="8356292" cy="6068615"/>
          </a:xfrm>
        </p:grpSpPr>
        <p:grpSp>
          <p:nvGrpSpPr>
            <p:cNvPr id="32" name="Groupe 1"/>
            <p:cNvGrpSpPr>
              <a:grpSpLocks/>
            </p:cNvGrpSpPr>
            <p:nvPr/>
          </p:nvGrpSpPr>
          <p:grpSpPr bwMode="auto">
            <a:xfrm>
              <a:off x="503998" y="1026517"/>
              <a:ext cx="8208962" cy="5395913"/>
              <a:chOff x="0" y="0"/>
              <a:chExt cx="5263763" cy="3339548"/>
            </a:xfrm>
          </p:grpSpPr>
          <p:pic>
            <p:nvPicPr>
              <p:cNvPr id="33" name="Image 2"/>
              <p:cNvPicPr>
                <a:picLocks noChangeAspect="1"/>
              </p:cNvPicPr>
              <p:nvPr/>
            </p:nvPicPr>
            <p:blipFill>
              <a:blip r:embed="rId5" cstate="print"/>
              <a:srcRect/>
              <a:stretch>
                <a:fillRect/>
              </a:stretch>
            </p:blipFill>
            <p:spPr bwMode="auto">
              <a:xfrm>
                <a:off x="0" y="0"/>
                <a:ext cx="5263763" cy="3339548"/>
              </a:xfrm>
              <a:prstGeom prst="rect">
                <a:avLst/>
              </a:prstGeom>
              <a:noFill/>
              <a:ln w="9525">
                <a:noFill/>
                <a:miter lim="800000"/>
                <a:headEnd/>
                <a:tailEnd/>
              </a:ln>
            </p:spPr>
          </p:pic>
          <p:sp>
            <p:nvSpPr>
              <p:cNvPr id="34" name="Zone de texte 248394"/>
              <p:cNvSpPr txBox="1">
                <a:spLocks noChangeArrowheads="1"/>
              </p:cNvSpPr>
              <p:nvPr/>
            </p:nvSpPr>
            <p:spPr bwMode="auto">
              <a:xfrm>
                <a:off x="2318540" y="541219"/>
                <a:ext cx="1359251" cy="389604"/>
              </a:xfrm>
              <a:prstGeom prst="rect">
                <a:avLst/>
              </a:prstGeom>
              <a:noFill/>
              <a:ln w="6350">
                <a:noFill/>
                <a:miter lim="800000"/>
                <a:headEnd/>
                <a:tailEnd/>
              </a:ln>
            </p:spPr>
            <p:txBody>
              <a:bodyPr/>
              <a:lstStyle/>
              <a:p>
                <a:pPr algn="ctr"/>
                <a:r>
                  <a:rPr lang="en-US" sz="1200" b="1">
                    <a:latin typeface="Georgia" pitchFamily="18" charset="0"/>
                    <a:cs typeface="Times New Roman" pitchFamily="18" charset="0"/>
                  </a:rPr>
                  <a:t>Cylindrical mirrors chamber</a:t>
                </a:r>
                <a:endParaRPr lang="fr-FR">
                  <a:latin typeface="Times New Roman" pitchFamily="18" charset="0"/>
                  <a:cs typeface="Times New Roman" pitchFamily="18" charset="0"/>
                </a:endParaRPr>
              </a:p>
            </p:txBody>
          </p:sp>
          <p:sp>
            <p:nvSpPr>
              <p:cNvPr id="35" name="Zone de texte 248395"/>
              <p:cNvSpPr txBox="1">
                <a:spLocks noChangeArrowheads="1"/>
              </p:cNvSpPr>
              <p:nvPr/>
            </p:nvSpPr>
            <p:spPr bwMode="auto">
              <a:xfrm>
                <a:off x="4211010" y="2806815"/>
                <a:ext cx="842798" cy="270337"/>
              </a:xfrm>
              <a:prstGeom prst="rect">
                <a:avLst/>
              </a:prstGeom>
              <a:noFill/>
              <a:ln w="6350">
                <a:noFill/>
                <a:miter lim="800000"/>
                <a:headEnd/>
                <a:tailEnd/>
              </a:ln>
            </p:spPr>
            <p:txBody>
              <a:bodyPr/>
              <a:lstStyle/>
              <a:p>
                <a:pPr algn="ctr"/>
                <a:r>
                  <a:rPr lang="en-US" sz="1200" b="1">
                    <a:latin typeface="Georgia" pitchFamily="18" charset="0"/>
                    <a:cs typeface="Times New Roman" pitchFamily="18" charset="0"/>
                  </a:rPr>
                  <a:t>Branch 2</a:t>
                </a:r>
                <a:endParaRPr lang="fr-FR">
                  <a:latin typeface="Times New Roman" pitchFamily="18" charset="0"/>
                  <a:cs typeface="Times New Roman" pitchFamily="18" charset="0"/>
                </a:endParaRPr>
              </a:p>
            </p:txBody>
          </p:sp>
          <p:sp>
            <p:nvSpPr>
              <p:cNvPr id="36" name="Zone de texte 248396"/>
              <p:cNvSpPr txBox="1">
                <a:spLocks noChangeArrowheads="1"/>
              </p:cNvSpPr>
              <p:nvPr/>
            </p:nvSpPr>
            <p:spPr bwMode="auto">
              <a:xfrm>
                <a:off x="1052753" y="2194402"/>
                <a:ext cx="842605" cy="269868"/>
              </a:xfrm>
              <a:prstGeom prst="rect">
                <a:avLst/>
              </a:prstGeom>
              <a:noFill/>
              <a:ln w="6350">
                <a:noFill/>
                <a:miter lim="800000"/>
                <a:headEnd/>
                <a:tailEnd/>
              </a:ln>
            </p:spPr>
            <p:txBody>
              <a:bodyPr/>
              <a:lstStyle/>
              <a:p>
                <a:pPr algn="ctr"/>
                <a:r>
                  <a:rPr lang="en-US" sz="1200" b="1">
                    <a:latin typeface="Georgia" pitchFamily="18" charset="0"/>
                    <a:cs typeface="Times New Roman" pitchFamily="18" charset="0"/>
                  </a:rPr>
                  <a:t>Branch 1</a:t>
                </a:r>
                <a:endParaRPr lang="fr-FR">
                  <a:latin typeface="Times New Roman" pitchFamily="18" charset="0"/>
                  <a:cs typeface="Times New Roman" pitchFamily="18" charset="0"/>
                </a:endParaRPr>
              </a:p>
            </p:txBody>
          </p:sp>
          <p:sp>
            <p:nvSpPr>
              <p:cNvPr id="37" name="Zone de texte 248397"/>
              <p:cNvSpPr txBox="1">
                <a:spLocks noChangeArrowheads="1"/>
              </p:cNvSpPr>
              <p:nvPr/>
            </p:nvSpPr>
            <p:spPr bwMode="auto">
              <a:xfrm>
                <a:off x="2846567" y="1968593"/>
                <a:ext cx="818476" cy="405120"/>
              </a:xfrm>
              <a:prstGeom prst="rect">
                <a:avLst/>
              </a:prstGeom>
              <a:noFill/>
              <a:ln w="6350">
                <a:noFill/>
                <a:miter lim="800000"/>
                <a:headEnd/>
                <a:tailEnd/>
              </a:ln>
            </p:spPr>
            <p:txBody>
              <a:bodyPr/>
              <a:lstStyle/>
              <a:p>
                <a:pPr algn="ctr"/>
                <a:r>
                  <a:rPr lang="en-US" sz="1200" b="1">
                    <a:latin typeface="Georgia" pitchFamily="18" charset="0"/>
                    <a:cs typeface="Times New Roman" pitchFamily="18" charset="0"/>
                  </a:rPr>
                  <a:t>Splitting mirror</a:t>
                </a:r>
                <a:endParaRPr lang="fr-FR">
                  <a:latin typeface="Times New Roman" pitchFamily="18" charset="0"/>
                  <a:cs typeface="Times New Roman" pitchFamily="18" charset="0"/>
                </a:endParaRPr>
              </a:p>
            </p:txBody>
          </p:sp>
          <p:cxnSp>
            <p:nvCxnSpPr>
              <p:cNvPr id="38" name="Connecteur droit avec flèche 7"/>
              <p:cNvCxnSpPr>
                <a:cxnSpLocks noChangeShapeType="1"/>
              </p:cNvCxnSpPr>
              <p:nvPr/>
            </p:nvCxnSpPr>
            <p:spPr bwMode="auto">
              <a:xfrm flipV="1">
                <a:off x="3307742" y="1534602"/>
                <a:ext cx="62862" cy="445124"/>
              </a:xfrm>
              <a:prstGeom prst="straightConnector1">
                <a:avLst/>
              </a:prstGeom>
              <a:noFill/>
              <a:ln w="19050" algn="ctr">
                <a:solidFill>
                  <a:srgbClr val="000000"/>
                </a:solidFill>
                <a:round/>
                <a:headEnd/>
                <a:tailEnd type="arrow" w="med" len="med"/>
              </a:ln>
            </p:spPr>
          </p:cxnSp>
          <p:sp>
            <p:nvSpPr>
              <p:cNvPr id="39" name="Zone de texte 248399"/>
              <p:cNvSpPr txBox="1">
                <a:spLocks noChangeArrowheads="1"/>
              </p:cNvSpPr>
              <p:nvPr/>
            </p:nvSpPr>
            <p:spPr bwMode="auto">
              <a:xfrm>
                <a:off x="2043485" y="2941983"/>
                <a:ext cx="1113131" cy="254435"/>
              </a:xfrm>
              <a:prstGeom prst="rect">
                <a:avLst/>
              </a:prstGeom>
              <a:noFill/>
              <a:ln w="6350">
                <a:noFill/>
                <a:miter lim="800000"/>
                <a:headEnd/>
                <a:tailEnd/>
              </a:ln>
            </p:spPr>
            <p:txBody>
              <a:bodyPr/>
              <a:lstStyle/>
              <a:p>
                <a:pPr algn="ctr"/>
                <a:r>
                  <a:rPr lang="en-US" sz="1200" b="1">
                    <a:latin typeface="Georgia" pitchFamily="18" charset="0"/>
                    <a:cs typeface="Times New Roman" pitchFamily="18" charset="0"/>
                  </a:rPr>
                  <a:t>Matching box</a:t>
                </a:r>
                <a:endParaRPr lang="fr-FR">
                  <a:latin typeface="Times New Roman" pitchFamily="18" charset="0"/>
                  <a:cs typeface="Times New Roman" pitchFamily="18" charset="0"/>
                </a:endParaRPr>
              </a:p>
            </p:txBody>
          </p:sp>
          <p:sp>
            <p:nvSpPr>
              <p:cNvPr id="40" name="Zone de texte 248400"/>
              <p:cNvSpPr txBox="1">
                <a:spLocks noChangeArrowheads="1"/>
              </p:cNvSpPr>
              <p:nvPr/>
            </p:nvSpPr>
            <p:spPr bwMode="auto">
              <a:xfrm>
                <a:off x="4261141" y="2119623"/>
                <a:ext cx="842010" cy="269240"/>
              </a:xfrm>
              <a:prstGeom prst="rect">
                <a:avLst/>
              </a:prstGeom>
              <a:noFill/>
              <a:ln w="6350">
                <a:noFill/>
                <a:miter lim="800000"/>
                <a:headEnd/>
                <a:tailEnd/>
              </a:ln>
            </p:spPr>
            <p:txBody>
              <a:bodyPr/>
              <a:lstStyle/>
              <a:p>
                <a:pPr algn="ctr"/>
                <a:r>
                  <a:rPr lang="en-US" sz="1200" b="1">
                    <a:latin typeface="Georgia" pitchFamily="18" charset="0"/>
                    <a:cs typeface="Times New Roman" pitchFamily="18" charset="0"/>
                  </a:rPr>
                  <a:t>Ion pump</a:t>
                </a:r>
                <a:endParaRPr lang="fr-FR">
                  <a:latin typeface="Times New Roman" pitchFamily="18" charset="0"/>
                  <a:cs typeface="Times New Roman" pitchFamily="18" charset="0"/>
                </a:endParaRPr>
              </a:p>
            </p:txBody>
          </p:sp>
          <p:cxnSp>
            <p:nvCxnSpPr>
              <p:cNvPr id="41" name="Connecteur droit avec flèche 10"/>
              <p:cNvCxnSpPr>
                <a:cxnSpLocks noChangeShapeType="1"/>
              </p:cNvCxnSpPr>
              <p:nvPr/>
            </p:nvCxnSpPr>
            <p:spPr bwMode="auto">
              <a:xfrm>
                <a:off x="3156668" y="787179"/>
                <a:ext cx="365771" cy="246484"/>
              </a:xfrm>
              <a:prstGeom prst="straightConnector1">
                <a:avLst/>
              </a:prstGeom>
              <a:noFill/>
              <a:ln w="19050" algn="ctr">
                <a:solidFill>
                  <a:srgbClr val="000000"/>
                </a:solidFill>
                <a:round/>
                <a:headEnd/>
                <a:tailEnd type="arrow" w="med" len="med"/>
              </a:ln>
            </p:spPr>
          </p:cxnSp>
          <p:sp>
            <p:nvSpPr>
              <p:cNvPr id="42" name="Zone de texte 62"/>
              <p:cNvSpPr txBox="1">
                <a:spLocks noChangeArrowheads="1"/>
              </p:cNvSpPr>
              <p:nvPr/>
            </p:nvSpPr>
            <p:spPr bwMode="auto">
              <a:xfrm>
                <a:off x="3959749" y="1582310"/>
                <a:ext cx="914400" cy="389255"/>
              </a:xfrm>
              <a:prstGeom prst="rect">
                <a:avLst/>
              </a:prstGeom>
              <a:noFill/>
              <a:ln w="6350">
                <a:noFill/>
                <a:miter lim="800000"/>
                <a:headEnd/>
                <a:tailEnd/>
              </a:ln>
            </p:spPr>
            <p:txBody>
              <a:bodyPr/>
              <a:lstStyle/>
              <a:p>
                <a:pPr algn="ctr"/>
                <a:r>
                  <a:rPr lang="en-US" sz="1200" b="1">
                    <a:latin typeface="Georgia" pitchFamily="18" charset="0"/>
                    <a:cs typeface="Times New Roman" pitchFamily="18" charset="0"/>
                  </a:rPr>
                  <a:t>(M7-M8) B Chamber</a:t>
                </a:r>
                <a:endParaRPr lang="fr-FR">
                  <a:latin typeface="Times New Roman" pitchFamily="18" charset="0"/>
                  <a:cs typeface="Times New Roman" pitchFamily="18" charset="0"/>
                </a:endParaRPr>
              </a:p>
            </p:txBody>
          </p:sp>
          <p:sp>
            <p:nvSpPr>
              <p:cNvPr id="43" name="Zone de texte 63"/>
              <p:cNvSpPr txBox="1">
                <a:spLocks noChangeArrowheads="1"/>
              </p:cNvSpPr>
              <p:nvPr/>
            </p:nvSpPr>
            <p:spPr bwMode="auto">
              <a:xfrm>
                <a:off x="1253277" y="995707"/>
                <a:ext cx="914400" cy="389255"/>
              </a:xfrm>
              <a:prstGeom prst="rect">
                <a:avLst/>
              </a:prstGeom>
              <a:noFill/>
              <a:ln w="6350">
                <a:noFill/>
                <a:miter lim="800000"/>
                <a:headEnd/>
                <a:tailEnd/>
              </a:ln>
            </p:spPr>
            <p:txBody>
              <a:bodyPr/>
              <a:lstStyle/>
              <a:p>
                <a:pPr algn="ctr"/>
                <a:r>
                  <a:rPr lang="en-US" sz="1200" b="1">
                    <a:latin typeface="Georgia" pitchFamily="18" charset="0"/>
                    <a:cs typeface="Times New Roman" pitchFamily="18" charset="0"/>
                  </a:rPr>
                  <a:t>(M7-M8) A Chamber</a:t>
                </a:r>
                <a:endParaRPr lang="fr-FR">
                  <a:latin typeface="Times New Roman" pitchFamily="18" charset="0"/>
                  <a:cs typeface="Times New Roman" pitchFamily="18" charset="0"/>
                </a:endParaRPr>
              </a:p>
            </p:txBody>
          </p:sp>
        </p:grpSp>
        <p:sp>
          <p:nvSpPr>
            <p:cNvPr id="44" name="Rectangle 43"/>
            <p:cNvSpPr/>
            <p:nvPr/>
          </p:nvSpPr>
          <p:spPr>
            <a:xfrm>
              <a:off x="356668" y="353815"/>
              <a:ext cx="4584653" cy="523220"/>
            </a:xfrm>
            <a:prstGeom prst="rect">
              <a:avLst/>
            </a:prstGeom>
            <a:solidFill>
              <a:srgbClr val="002060"/>
            </a:solidFill>
          </p:spPr>
          <p:txBody>
            <a:bodyPr wrap="none">
              <a:spAutoFit/>
            </a:bodyPr>
            <a:lstStyle/>
            <a:p>
              <a:r>
                <a:rPr lang="en-US" sz="2800" b="1" dirty="0">
                  <a:solidFill>
                    <a:schemeClr val="bg1"/>
                  </a:solidFill>
                </a:rPr>
                <a:t>Coupling to the Spectrometer</a:t>
              </a:r>
            </a:p>
          </p:txBody>
        </p:sp>
      </p:grpSp>
      <p:sp>
        <p:nvSpPr>
          <p:cNvPr id="3" name="Rectangle 2"/>
          <p:cNvSpPr/>
          <p:nvPr/>
        </p:nvSpPr>
        <p:spPr>
          <a:xfrm>
            <a:off x="-18152" y="77068"/>
            <a:ext cx="91621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5" name="Group 104"/>
          <p:cNvGrpSpPr/>
          <p:nvPr/>
        </p:nvGrpSpPr>
        <p:grpSpPr>
          <a:xfrm>
            <a:off x="349260" y="322579"/>
            <a:ext cx="8801796" cy="5894794"/>
            <a:chOff x="251342" y="232226"/>
            <a:chExt cx="8654139" cy="5696844"/>
          </a:xfrm>
        </p:grpSpPr>
        <p:grpSp>
          <p:nvGrpSpPr>
            <p:cNvPr id="106" name="Group 105"/>
            <p:cNvGrpSpPr/>
            <p:nvPr/>
          </p:nvGrpSpPr>
          <p:grpSpPr>
            <a:xfrm>
              <a:off x="1061348" y="300284"/>
              <a:ext cx="7844133" cy="4910781"/>
              <a:chOff x="1041684" y="270787"/>
              <a:chExt cx="7844133" cy="4910781"/>
            </a:xfrm>
          </p:grpSpPr>
          <p:pic>
            <p:nvPicPr>
              <p:cNvPr id="110" name="Picture 109"/>
              <p:cNvPicPr>
                <a:picLocks noChangeAspect="1"/>
              </p:cNvPicPr>
              <p:nvPr/>
            </p:nvPicPr>
            <p:blipFill>
              <a:blip r:embed="rId6">
                <a:lum bright="-20000" contrast="40000"/>
              </a:blip>
              <a:stretch>
                <a:fillRect/>
              </a:stretch>
            </p:blipFill>
            <p:spPr>
              <a:xfrm>
                <a:off x="1041684" y="270787"/>
                <a:ext cx="7844133" cy="4839095"/>
              </a:xfrm>
              <a:prstGeom prst="rect">
                <a:avLst/>
              </a:prstGeom>
            </p:spPr>
          </p:pic>
          <p:sp>
            <p:nvSpPr>
              <p:cNvPr id="111" name="TextBox 110"/>
              <p:cNvSpPr txBox="1"/>
              <p:nvPr/>
            </p:nvSpPr>
            <p:spPr>
              <a:xfrm>
                <a:off x="1175609" y="4046267"/>
                <a:ext cx="1465601" cy="369332"/>
              </a:xfrm>
              <a:prstGeom prst="rect">
                <a:avLst/>
              </a:prstGeom>
              <a:solidFill>
                <a:schemeClr val="accent5">
                  <a:lumMod val="20000"/>
                  <a:lumOff val="80000"/>
                </a:schemeClr>
              </a:solidFill>
              <a:ln>
                <a:noFill/>
              </a:ln>
            </p:spPr>
            <p:txBody>
              <a:bodyPr wrap="square" rtlCol="0">
                <a:spAutoFit/>
              </a:bodyPr>
              <a:lstStyle/>
              <a:p>
                <a:r>
                  <a:rPr lang="en-US" b="1" dirty="0" smtClean="0"/>
                  <a:t>End Station 1</a:t>
                </a:r>
                <a:endParaRPr lang="en-US" b="1" dirty="0"/>
              </a:p>
            </p:txBody>
          </p:sp>
          <p:sp>
            <p:nvSpPr>
              <p:cNvPr id="112" name="TextBox 111"/>
              <p:cNvSpPr txBox="1"/>
              <p:nvPr/>
            </p:nvSpPr>
            <p:spPr>
              <a:xfrm>
                <a:off x="6591748" y="4812236"/>
                <a:ext cx="1465601" cy="369332"/>
              </a:xfrm>
              <a:prstGeom prst="rect">
                <a:avLst/>
              </a:prstGeom>
              <a:solidFill>
                <a:schemeClr val="accent5">
                  <a:lumMod val="20000"/>
                  <a:lumOff val="80000"/>
                </a:schemeClr>
              </a:solidFill>
              <a:ln>
                <a:noFill/>
              </a:ln>
            </p:spPr>
            <p:txBody>
              <a:bodyPr wrap="square" rtlCol="0">
                <a:spAutoFit/>
              </a:bodyPr>
              <a:lstStyle/>
              <a:p>
                <a:r>
                  <a:rPr lang="en-US" b="1" dirty="0" smtClean="0"/>
                  <a:t>End Station 2</a:t>
                </a:r>
                <a:endParaRPr lang="en-US" b="1" dirty="0"/>
              </a:p>
            </p:txBody>
          </p:sp>
        </p:grpSp>
        <p:sp>
          <p:nvSpPr>
            <p:cNvPr id="107" name="TextBox 106"/>
            <p:cNvSpPr txBox="1"/>
            <p:nvPr/>
          </p:nvSpPr>
          <p:spPr>
            <a:xfrm>
              <a:off x="701039" y="3577397"/>
              <a:ext cx="1149277" cy="369332"/>
            </a:xfrm>
            <a:prstGeom prst="rect">
              <a:avLst/>
            </a:prstGeom>
            <a:solidFill>
              <a:srgbClr val="92D050"/>
            </a:solidFill>
          </p:spPr>
          <p:txBody>
            <a:bodyPr wrap="square" rtlCol="0">
              <a:spAutoFit/>
            </a:bodyPr>
            <a:lstStyle/>
            <a:p>
              <a:pPr algn="ctr"/>
              <a:r>
                <a:rPr lang="en-US" b="1" dirty="0" smtClean="0"/>
                <a:t>Working</a:t>
              </a:r>
              <a:endParaRPr lang="en-US" b="1" dirty="0"/>
            </a:p>
          </p:txBody>
        </p:sp>
        <p:sp>
          <p:nvSpPr>
            <p:cNvPr id="108" name="TextBox 107"/>
            <p:cNvSpPr txBox="1"/>
            <p:nvPr/>
          </p:nvSpPr>
          <p:spPr>
            <a:xfrm>
              <a:off x="6098891" y="5559738"/>
              <a:ext cx="1357862" cy="369332"/>
            </a:xfrm>
            <a:prstGeom prst="rect">
              <a:avLst/>
            </a:prstGeom>
            <a:solidFill>
              <a:schemeClr val="accent4">
                <a:lumMod val="60000"/>
                <a:lumOff val="40000"/>
              </a:schemeClr>
            </a:solidFill>
          </p:spPr>
          <p:txBody>
            <a:bodyPr wrap="square" rtlCol="0">
              <a:spAutoFit/>
            </a:bodyPr>
            <a:lstStyle/>
            <a:p>
              <a:r>
                <a:rPr lang="en-US" b="1" dirty="0" smtClean="0"/>
                <a:t>Postponed..</a:t>
              </a:r>
              <a:endParaRPr lang="en-US" b="1" dirty="0"/>
            </a:p>
          </p:txBody>
        </p:sp>
        <p:sp>
          <p:nvSpPr>
            <p:cNvPr id="109" name="Rectangle 108"/>
            <p:cNvSpPr/>
            <p:nvPr/>
          </p:nvSpPr>
          <p:spPr>
            <a:xfrm>
              <a:off x="251342" y="232226"/>
              <a:ext cx="3353460" cy="446162"/>
            </a:xfrm>
            <a:prstGeom prst="rect">
              <a:avLst/>
            </a:prstGeom>
            <a:solidFill>
              <a:srgbClr val="002060"/>
            </a:solidFill>
          </p:spPr>
          <p:txBody>
            <a:bodyPr wrap="none">
              <a:spAutoFit/>
            </a:bodyPr>
            <a:lstStyle/>
            <a:p>
              <a:pPr lvl="0" algn="justLow" eaLnBrk="0" fontAlgn="base" hangingPunct="0">
                <a:spcBef>
                  <a:spcPct val="0"/>
                </a:spcBef>
                <a:spcAft>
                  <a:spcPct val="0"/>
                </a:spcAft>
              </a:pPr>
              <a:r>
                <a:rPr lang="en-US" altLang="en-US" sz="2400" b="1" dirty="0">
                  <a:solidFill>
                    <a:schemeClr val="bg1"/>
                  </a:solidFill>
                </a:rPr>
                <a:t>Beamline </a:t>
              </a:r>
              <a:r>
                <a:rPr lang="en-US" altLang="en-US" sz="2400" b="1" dirty="0" smtClean="0">
                  <a:solidFill>
                    <a:schemeClr val="bg1"/>
                  </a:solidFill>
                </a:rPr>
                <a:t>Optical system:</a:t>
              </a:r>
              <a:endParaRPr lang="en-US" altLang="en-US" sz="2400" dirty="0">
                <a:solidFill>
                  <a:schemeClr val="bg1"/>
                </a:solidFill>
              </a:endParaRPr>
            </a:p>
          </p:txBody>
        </p:sp>
      </p:grpSp>
      <p:pic>
        <p:nvPicPr>
          <p:cNvPr id="114" name="Picture 113"/>
          <p:cNvPicPr>
            <a:picLocks noChangeAspect="1"/>
          </p:cNvPicPr>
          <p:nvPr/>
        </p:nvPicPr>
        <p:blipFill>
          <a:blip r:embed="rId7">
            <a:lum contrast="20000"/>
          </a:blip>
          <a:stretch>
            <a:fillRect/>
          </a:stretch>
        </p:blipFill>
        <p:spPr>
          <a:xfrm>
            <a:off x="556610" y="4812809"/>
            <a:ext cx="3104312" cy="85904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5" name="Picture 114"/>
          <p:cNvPicPr>
            <a:picLocks noChangeAspect="1"/>
          </p:cNvPicPr>
          <p:nvPr/>
        </p:nvPicPr>
        <p:blipFill>
          <a:blip r:embed="rId8">
            <a:lum contrast="20000"/>
          </a:blip>
          <a:stretch>
            <a:fillRect/>
          </a:stretch>
        </p:blipFill>
        <p:spPr>
          <a:xfrm>
            <a:off x="556610" y="5793630"/>
            <a:ext cx="3104312" cy="8785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33050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anim calcmode="lin" valueType="num">
                                      <p:cBhvr>
                                        <p:cTn id="8" dur="1000" fill="hold"/>
                                        <p:tgtEl>
                                          <p:spTgt spid="95"/>
                                        </p:tgtEl>
                                        <p:attrNameLst>
                                          <p:attrName>ppt_x</p:attrName>
                                        </p:attrNameLst>
                                      </p:cBhvr>
                                      <p:tavLst>
                                        <p:tav tm="0">
                                          <p:val>
                                            <p:strVal val="#ppt_x"/>
                                          </p:val>
                                        </p:tav>
                                        <p:tav tm="100000">
                                          <p:val>
                                            <p:strVal val="#ppt_x"/>
                                          </p:val>
                                        </p:tav>
                                      </p:tavLst>
                                    </p:anim>
                                    <p:anim calcmode="lin" valueType="num">
                                      <p:cBhvr>
                                        <p:cTn id="9"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4"/>
                                        </p:tgtEl>
                                        <p:attrNameLst>
                                          <p:attrName>style.visibility</p:attrName>
                                        </p:attrNameLst>
                                      </p:cBhvr>
                                      <p:to>
                                        <p:strVal val="visible"/>
                                      </p:to>
                                    </p:set>
                                    <p:animEffect transition="in" filter="fade">
                                      <p:cBhvr>
                                        <p:cTn id="14" dur="1000"/>
                                        <p:tgtEl>
                                          <p:spTgt spid="104"/>
                                        </p:tgtEl>
                                      </p:cBhvr>
                                    </p:animEffect>
                                    <p:anim calcmode="lin" valueType="num">
                                      <p:cBhvr>
                                        <p:cTn id="15" dur="1000" fill="hold"/>
                                        <p:tgtEl>
                                          <p:spTgt spid="104"/>
                                        </p:tgtEl>
                                        <p:attrNameLst>
                                          <p:attrName>ppt_x</p:attrName>
                                        </p:attrNameLst>
                                      </p:cBhvr>
                                      <p:tavLst>
                                        <p:tav tm="0">
                                          <p:val>
                                            <p:strVal val="#ppt_x"/>
                                          </p:val>
                                        </p:tav>
                                        <p:tav tm="100000">
                                          <p:val>
                                            <p:strVal val="#ppt_x"/>
                                          </p:val>
                                        </p:tav>
                                      </p:tavLst>
                                    </p:anim>
                                    <p:anim calcmode="lin" valueType="num">
                                      <p:cBhvr>
                                        <p:cTn id="16"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05"/>
                                        </p:tgtEl>
                                        <p:attrNameLst>
                                          <p:attrName>style.visibility</p:attrName>
                                        </p:attrNameLst>
                                      </p:cBhvr>
                                      <p:to>
                                        <p:strVal val="visible"/>
                                      </p:to>
                                    </p:set>
                                    <p:animEffect transition="in" filter="fade">
                                      <p:cBhvr>
                                        <p:cTn id="32" dur="1000"/>
                                        <p:tgtEl>
                                          <p:spTgt spid="105"/>
                                        </p:tgtEl>
                                      </p:cBhvr>
                                    </p:animEffect>
                                    <p:anim calcmode="lin" valueType="num">
                                      <p:cBhvr>
                                        <p:cTn id="33" dur="1000" fill="hold"/>
                                        <p:tgtEl>
                                          <p:spTgt spid="105"/>
                                        </p:tgtEl>
                                        <p:attrNameLst>
                                          <p:attrName>ppt_x</p:attrName>
                                        </p:attrNameLst>
                                      </p:cBhvr>
                                      <p:tavLst>
                                        <p:tav tm="0">
                                          <p:val>
                                            <p:strVal val="#ppt_x"/>
                                          </p:val>
                                        </p:tav>
                                        <p:tav tm="100000">
                                          <p:val>
                                            <p:strVal val="#ppt_x"/>
                                          </p:val>
                                        </p:tav>
                                      </p:tavLst>
                                    </p:anim>
                                    <p:anim calcmode="lin" valueType="num">
                                      <p:cBhvr>
                                        <p:cTn id="34" dur="1000" fill="hold"/>
                                        <p:tgtEl>
                                          <p:spTgt spid="10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15"/>
                                        </p:tgtEl>
                                        <p:attrNameLst>
                                          <p:attrName>style.visibility</p:attrName>
                                        </p:attrNameLst>
                                      </p:cBhvr>
                                      <p:to>
                                        <p:strVal val="visible"/>
                                      </p:to>
                                    </p:set>
                                    <p:animEffect transition="in" filter="fade">
                                      <p:cBhvr>
                                        <p:cTn id="39" dur="1000"/>
                                        <p:tgtEl>
                                          <p:spTgt spid="115"/>
                                        </p:tgtEl>
                                      </p:cBhvr>
                                    </p:animEffect>
                                    <p:anim calcmode="lin" valueType="num">
                                      <p:cBhvr>
                                        <p:cTn id="40" dur="1000" fill="hold"/>
                                        <p:tgtEl>
                                          <p:spTgt spid="115"/>
                                        </p:tgtEl>
                                        <p:attrNameLst>
                                          <p:attrName>ppt_x</p:attrName>
                                        </p:attrNameLst>
                                      </p:cBhvr>
                                      <p:tavLst>
                                        <p:tav tm="0">
                                          <p:val>
                                            <p:strVal val="#ppt_x"/>
                                          </p:val>
                                        </p:tav>
                                        <p:tav tm="100000">
                                          <p:val>
                                            <p:strVal val="#ppt_x"/>
                                          </p:val>
                                        </p:tav>
                                      </p:tavLst>
                                    </p:anim>
                                    <p:anim calcmode="lin" valueType="num">
                                      <p:cBhvr>
                                        <p:cTn id="41" dur="1000" fill="hold"/>
                                        <p:tgtEl>
                                          <p:spTgt spid="11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14"/>
                                        </p:tgtEl>
                                        <p:attrNameLst>
                                          <p:attrName>style.visibility</p:attrName>
                                        </p:attrNameLst>
                                      </p:cBhvr>
                                      <p:to>
                                        <p:strVal val="visible"/>
                                      </p:to>
                                    </p:set>
                                    <p:animEffect transition="in" filter="fade">
                                      <p:cBhvr>
                                        <p:cTn id="44" dur="1000"/>
                                        <p:tgtEl>
                                          <p:spTgt spid="114"/>
                                        </p:tgtEl>
                                      </p:cBhvr>
                                    </p:animEffect>
                                    <p:anim calcmode="lin" valueType="num">
                                      <p:cBhvr>
                                        <p:cTn id="45" dur="1000" fill="hold"/>
                                        <p:tgtEl>
                                          <p:spTgt spid="114"/>
                                        </p:tgtEl>
                                        <p:attrNameLst>
                                          <p:attrName>ppt_x</p:attrName>
                                        </p:attrNameLst>
                                      </p:cBhvr>
                                      <p:tavLst>
                                        <p:tav tm="0">
                                          <p:val>
                                            <p:strVal val="#ppt_x"/>
                                          </p:val>
                                        </p:tav>
                                        <p:tav tm="100000">
                                          <p:val>
                                            <p:strVal val="#ppt_x"/>
                                          </p:val>
                                        </p:tav>
                                      </p:tavLst>
                                    </p:anim>
                                    <p:anim calcmode="lin" valueType="num">
                                      <p:cBhvr>
                                        <p:cTn id="46" dur="1000" fill="hold"/>
                                        <p:tgtEl>
                                          <p:spTgt spid="1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 grpId="0" animBg="1"/>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67" y="2611268"/>
            <a:ext cx="5662307" cy="4246731"/>
          </a:xfrm>
          <a:prstGeom prst="rect">
            <a:avLst/>
          </a:prstGeom>
          <a:ln>
            <a:noFill/>
          </a:ln>
          <a:effectLst>
            <a:softEdge rad="112500"/>
          </a:effectLst>
        </p:spPr>
      </p:pic>
      <p:sp>
        <p:nvSpPr>
          <p:cNvPr id="4" name="Rectangle 3"/>
          <p:cNvSpPr/>
          <p:nvPr/>
        </p:nvSpPr>
        <p:spPr>
          <a:xfrm>
            <a:off x="210514" y="211390"/>
            <a:ext cx="2811732" cy="461665"/>
          </a:xfrm>
          <a:prstGeom prst="rect">
            <a:avLst/>
          </a:prstGeom>
          <a:solidFill>
            <a:srgbClr val="002060"/>
          </a:solidFill>
        </p:spPr>
        <p:txBody>
          <a:bodyPr wrap="none">
            <a:spAutoFit/>
          </a:bodyPr>
          <a:lstStyle/>
          <a:p>
            <a:r>
              <a:rPr lang="en-US" sz="2400" b="1" dirty="0" smtClean="0">
                <a:solidFill>
                  <a:schemeClr val="bg1"/>
                </a:solidFill>
              </a:rPr>
              <a:t>Infrared </a:t>
            </a:r>
            <a:r>
              <a:rPr lang="en-US" sz="2400" b="1" dirty="0">
                <a:solidFill>
                  <a:schemeClr val="bg1"/>
                </a:solidFill>
              </a:rPr>
              <a:t>Laboratory..</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01214" y="0"/>
            <a:ext cx="5242786" cy="3461258"/>
          </a:xfrm>
          <a:prstGeom prst="rect">
            <a:avLst/>
          </a:prstGeom>
          <a:ln>
            <a:noFill/>
          </a:ln>
          <a:effectLst>
            <a:softEdge rad="112500"/>
          </a:effectLst>
        </p:spPr>
      </p:pic>
      <p:cxnSp>
        <p:nvCxnSpPr>
          <p:cNvPr id="7" name="Straight Arrow Connector 6"/>
          <p:cNvCxnSpPr/>
          <p:nvPr/>
        </p:nvCxnSpPr>
        <p:spPr>
          <a:xfrm flipH="1">
            <a:off x="2822886" y="1905000"/>
            <a:ext cx="1383354" cy="1005840"/>
          </a:xfrm>
          <a:prstGeom prst="straightConnector1">
            <a:avLst/>
          </a:prstGeom>
          <a:ln w="3810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929485" y="2407920"/>
            <a:ext cx="2634017" cy="461665"/>
          </a:xfrm>
          <a:prstGeom prst="rect">
            <a:avLst/>
          </a:prstGeom>
          <a:solidFill>
            <a:srgbClr val="FFFF00"/>
          </a:solidFill>
        </p:spPr>
        <p:txBody>
          <a:bodyPr wrap="square" rtlCol="0">
            <a:spAutoFit/>
          </a:bodyPr>
          <a:lstStyle/>
          <a:p>
            <a:pPr algn="ctr"/>
            <a:r>
              <a:rPr lang="en-US" sz="2400" b="1" dirty="0" smtClean="0"/>
              <a:t>Construction Stage </a:t>
            </a:r>
            <a:endParaRPr lang="en-US" sz="2400" b="1" dirty="0"/>
          </a:p>
        </p:txBody>
      </p:sp>
    </p:spTree>
    <p:extLst>
      <p:ext uri="{BB962C8B-B14F-4D97-AF65-F5344CB8AC3E}">
        <p14:creationId xmlns:p14="http://schemas.microsoft.com/office/powerpoint/2010/main" val="3762399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73294" y="234595"/>
            <a:ext cx="4913846" cy="461665"/>
          </a:xfrm>
          <a:prstGeom prst="rect">
            <a:avLst/>
          </a:prstGeom>
          <a:solidFill>
            <a:srgbClr val="002060"/>
          </a:solidFill>
        </p:spPr>
        <p:txBody>
          <a:bodyPr wrap="none">
            <a:spAutoFit/>
          </a:bodyPr>
          <a:lstStyle/>
          <a:p>
            <a:r>
              <a:rPr lang="en-US" sz="2400" b="1" dirty="0" smtClean="0">
                <a:solidFill>
                  <a:schemeClr val="bg1"/>
                </a:solidFill>
              </a:rPr>
              <a:t>Work Flow </a:t>
            </a:r>
            <a:r>
              <a:rPr lang="en-US" sz="2400" b="1" dirty="0">
                <a:solidFill>
                  <a:schemeClr val="bg1"/>
                </a:solidFill>
              </a:rPr>
              <a:t>for </a:t>
            </a:r>
            <a:r>
              <a:rPr lang="en-US" sz="2400" b="1" dirty="0" smtClean="0">
                <a:solidFill>
                  <a:schemeClr val="bg1"/>
                </a:solidFill>
              </a:rPr>
              <a:t>Imaging </a:t>
            </a:r>
            <a:r>
              <a:rPr lang="en-US" sz="2400" b="1" dirty="0">
                <a:solidFill>
                  <a:schemeClr val="bg1"/>
                </a:solidFill>
              </a:rPr>
              <a:t>and </a:t>
            </a:r>
            <a:r>
              <a:rPr lang="en-US" sz="2400" b="1" dirty="0" smtClean="0">
                <a:solidFill>
                  <a:schemeClr val="bg1"/>
                </a:solidFill>
              </a:rPr>
              <a:t>Diagnosis</a:t>
            </a:r>
            <a:endParaRPr lang="en-US" sz="2400" b="1" dirty="0">
              <a:solidFill>
                <a:schemeClr val="bg1"/>
              </a:solidFill>
            </a:endParaRPr>
          </a:p>
        </p:txBody>
      </p:sp>
      <p:pic>
        <p:nvPicPr>
          <p:cNvPr id="9" name="Picture 8"/>
          <p:cNvPicPr>
            <a:picLocks noChangeAspect="1"/>
          </p:cNvPicPr>
          <p:nvPr/>
        </p:nvPicPr>
        <p:blipFill>
          <a:blip r:embed="rId3"/>
          <a:stretch>
            <a:fillRect/>
          </a:stretch>
        </p:blipFill>
        <p:spPr>
          <a:xfrm>
            <a:off x="0" y="980814"/>
            <a:ext cx="4475302" cy="2348284"/>
          </a:xfrm>
          <a:prstGeom prst="rect">
            <a:avLst/>
          </a:prstGeom>
        </p:spPr>
      </p:pic>
      <p:pic>
        <p:nvPicPr>
          <p:cNvPr id="10" name="Picture 9"/>
          <p:cNvPicPr>
            <a:picLocks noChangeAspect="1"/>
          </p:cNvPicPr>
          <p:nvPr/>
        </p:nvPicPr>
        <p:blipFill>
          <a:blip r:embed="rId4"/>
          <a:stretch>
            <a:fillRect/>
          </a:stretch>
        </p:blipFill>
        <p:spPr>
          <a:xfrm>
            <a:off x="4299550" y="980814"/>
            <a:ext cx="4669244" cy="2221156"/>
          </a:xfrm>
          <a:prstGeom prst="rect">
            <a:avLst/>
          </a:prstGeom>
        </p:spPr>
      </p:pic>
      <p:sp>
        <p:nvSpPr>
          <p:cNvPr id="7" name="Rectangle 6"/>
          <p:cNvSpPr/>
          <p:nvPr/>
        </p:nvSpPr>
        <p:spPr>
          <a:xfrm>
            <a:off x="5601785" y="1980779"/>
            <a:ext cx="1032387" cy="22122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smtClean="0">
                <a:solidFill>
                  <a:schemeClr val="tx1"/>
                </a:solidFill>
              </a:rPr>
              <a:t>Globar</a:t>
            </a:r>
            <a:endParaRPr lang="en-US" b="1" dirty="0">
              <a:solidFill>
                <a:schemeClr val="tx1"/>
              </a:solidFill>
            </a:endParaRPr>
          </a:p>
        </p:txBody>
      </p:sp>
      <p:pic>
        <p:nvPicPr>
          <p:cNvPr id="11" name="Picture 10"/>
          <p:cNvPicPr>
            <a:picLocks noChangeAspect="1"/>
          </p:cNvPicPr>
          <p:nvPr/>
        </p:nvPicPr>
        <p:blipFill>
          <a:blip r:embed="rId5"/>
          <a:stretch>
            <a:fillRect/>
          </a:stretch>
        </p:blipFill>
        <p:spPr>
          <a:xfrm>
            <a:off x="605938" y="3096850"/>
            <a:ext cx="7738728" cy="3761150"/>
          </a:xfrm>
          <a:prstGeom prst="rect">
            <a:avLst/>
          </a:prstGeom>
        </p:spPr>
      </p:pic>
    </p:spTree>
    <p:extLst>
      <p:ext uri="{BB962C8B-B14F-4D97-AF65-F5344CB8AC3E}">
        <p14:creationId xmlns:p14="http://schemas.microsoft.com/office/powerpoint/2010/main" val="3331898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76510" y="160421"/>
            <a:ext cx="2709166" cy="430887"/>
          </a:xfrm>
          <a:prstGeom prst="rect">
            <a:avLst/>
          </a:prstGeom>
          <a:noFill/>
        </p:spPr>
        <p:txBody>
          <a:bodyPr wrap="square" rtlCol="0">
            <a:spAutoFit/>
          </a:bodyPr>
          <a:lstStyle/>
          <a:p>
            <a:pPr algn="just"/>
            <a:r>
              <a:rPr lang="en-US" sz="2200" b="1" dirty="0" smtClean="0">
                <a:latin typeface="Candara" panose="020E0502030303020204" pitchFamily="34" charset="0"/>
              </a:rPr>
              <a:t>Producing Science… </a:t>
            </a:r>
            <a:endParaRPr lang="en-US" sz="2200" b="1" dirty="0">
              <a:solidFill>
                <a:srgbClr val="0070C0"/>
              </a:solidFill>
              <a:latin typeface="Candara" panose="020E0502030303020204" pitchFamily="34" charset="0"/>
            </a:endParaRPr>
          </a:p>
        </p:txBody>
      </p:sp>
      <p:graphicFrame>
        <p:nvGraphicFramePr>
          <p:cNvPr id="2" name="Diagram 1"/>
          <p:cNvGraphicFramePr/>
          <p:nvPr>
            <p:extLst/>
          </p:nvPr>
        </p:nvGraphicFramePr>
        <p:xfrm>
          <a:off x="-637524" y="805036"/>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Shape 645"/>
          <p:cNvSpPr txBox="1">
            <a:spLocks/>
          </p:cNvSpPr>
          <p:nvPr/>
        </p:nvSpPr>
        <p:spPr>
          <a:xfrm>
            <a:off x="4786762" y="903612"/>
            <a:ext cx="4284667" cy="445412"/>
          </a:xfrm>
          <a:prstGeom prst="rect">
            <a:avLst/>
          </a:prstGeom>
          <a:solidFill>
            <a:schemeClr val="accent5">
              <a:lumMod val="75000"/>
            </a:schemeClr>
          </a:solidFill>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sz="1800">
                <a:uFillTx/>
              </a:defRPr>
            </a:pPr>
            <a:r>
              <a:rPr lang="en-US" sz="2200" b="1" dirty="0">
                <a:solidFill>
                  <a:schemeClr val="bg1"/>
                </a:solidFill>
              </a:rPr>
              <a:t>IR-Beamline Call for Proposals</a:t>
            </a:r>
            <a:r>
              <a:rPr lang="en-US" sz="2200" b="1" dirty="0" smtClean="0">
                <a:solidFill>
                  <a:schemeClr val="bg1"/>
                </a:solidFill>
                <a:uFill>
                  <a:solidFill/>
                </a:uFill>
              </a:rPr>
              <a:t>, 2013</a:t>
            </a:r>
            <a:endParaRPr lang="en-US" sz="2200" b="1" dirty="0">
              <a:solidFill>
                <a:schemeClr val="bg1"/>
              </a:solidFill>
              <a:uFill>
                <a:solidFill/>
              </a:uFill>
            </a:endParaRPr>
          </a:p>
        </p:txBody>
      </p:sp>
      <p:grpSp>
        <p:nvGrpSpPr>
          <p:cNvPr id="19" name="Group 18"/>
          <p:cNvGrpSpPr/>
          <p:nvPr/>
        </p:nvGrpSpPr>
        <p:grpSpPr>
          <a:xfrm>
            <a:off x="4513943" y="639784"/>
            <a:ext cx="4630057" cy="3590494"/>
            <a:chOff x="4039859" y="3008604"/>
            <a:chExt cx="5134286" cy="3590494"/>
          </a:xfrm>
        </p:grpSpPr>
        <p:graphicFrame>
          <p:nvGraphicFramePr>
            <p:cNvPr id="20" name="Chart 19"/>
            <p:cNvGraphicFramePr/>
            <p:nvPr>
              <p:extLst/>
            </p:nvPr>
          </p:nvGraphicFramePr>
          <p:xfrm>
            <a:off x="4039859" y="3008604"/>
            <a:ext cx="5134286" cy="3590494"/>
          </p:xfrm>
          <a:graphic>
            <a:graphicData uri="http://schemas.openxmlformats.org/drawingml/2006/chart">
              <c:chart xmlns:c="http://schemas.openxmlformats.org/drawingml/2006/chart" xmlns:r="http://schemas.openxmlformats.org/officeDocument/2006/relationships" r:id="rId8"/>
            </a:graphicData>
          </a:graphic>
        </p:graphicFrame>
        <p:sp>
          <p:nvSpPr>
            <p:cNvPr id="21" name="TextBox 20"/>
            <p:cNvSpPr txBox="1"/>
            <p:nvPr/>
          </p:nvSpPr>
          <p:spPr>
            <a:xfrm>
              <a:off x="6247484" y="4530329"/>
              <a:ext cx="946984" cy="461665"/>
            </a:xfrm>
            <a:prstGeom prst="rect">
              <a:avLst/>
            </a:prstGeom>
            <a:noFill/>
          </p:spPr>
          <p:txBody>
            <a:bodyPr wrap="square" rtlCol="0">
              <a:spAutoFit/>
            </a:bodyPr>
            <a:lstStyle/>
            <a:p>
              <a:pPr algn="ctr"/>
              <a:r>
                <a:rPr lang="en-US" sz="1200" b="1" dirty="0">
                  <a:latin typeface="Georgia" pitchFamily="18" charset="0"/>
                </a:rPr>
                <a:t>Jordan </a:t>
              </a:r>
            </a:p>
            <a:p>
              <a:pPr algn="ctr"/>
              <a:r>
                <a:rPr lang="en-US" sz="1200" b="1" dirty="0">
                  <a:latin typeface="Georgia" pitchFamily="18" charset="0"/>
                </a:rPr>
                <a:t>45%</a:t>
              </a:r>
            </a:p>
          </p:txBody>
        </p:sp>
        <p:sp>
          <p:nvSpPr>
            <p:cNvPr id="22" name="TextBox 21"/>
            <p:cNvSpPr txBox="1"/>
            <p:nvPr/>
          </p:nvSpPr>
          <p:spPr>
            <a:xfrm>
              <a:off x="5275376" y="5043339"/>
              <a:ext cx="972108" cy="461665"/>
            </a:xfrm>
            <a:prstGeom prst="rect">
              <a:avLst/>
            </a:prstGeom>
            <a:noFill/>
          </p:spPr>
          <p:txBody>
            <a:bodyPr wrap="square" rtlCol="0">
              <a:spAutoFit/>
            </a:bodyPr>
            <a:lstStyle/>
            <a:p>
              <a:pPr algn="ctr"/>
              <a:r>
                <a:rPr lang="en-US" sz="1200" b="1" dirty="0">
                  <a:latin typeface="Georgia" pitchFamily="18" charset="0"/>
                </a:rPr>
                <a:t>Pakistan</a:t>
              </a:r>
            </a:p>
            <a:p>
              <a:pPr algn="ctr"/>
              <a:r>
                <a:rPr lang="en-US" sz="1200" b="1" dirty="0">
                  <a:latin typeface="Georgia" pitchFamily="18" charset="0"/>
                </a:rPr>
                <a:t>18%</a:t>
              </a:r>
            </a:p>
          </p:txBody>
        </p:sp>
        <p:sp>
          <p:nvSpPr>
            <p:cNvPr id="23" name="TextBox 22"/>
            <p:cNvSpPr txBox="1"/>
            <p:nvPr/>
          </p:nvSpPr>
          <p:spPr>
            <a:xfrm>
              <a:off x="5337824" y="4051232"/>
              <a:ext cx="810090" cy="415498"/>
            </a:xfrm>
            <a:prstGeom prst="rect">
              <a:avLst/>
            </a:prstGeom>
            <a:noFill/>
          </p:spPr>
          <p:txBody>
            <a:bodyPr wrap="square" rtlCol="0">
              <a:spAutoFit/>
            </a:bodyPr>
            <a:lstStyle/>
            <a:p>
              <a:pPr algn="ctr"/>
              <a:r>
                <a:rPr lang="en-US" sz="1050" b="1" dirty="0">
                  <a:latin typeface="Georgia" pitchFamily="18" charset="0"/>
                </a:rPr>
                <a:t>France </a:t>
              </a:r>
            </a:p>
            <a:p>
              <a:pPr algn="ctr"/>
              <a:r>
                <a:rPr lang="en-US" sz="1050" b="1" dirty="0">
                  <a:latin typeface="Georgia" pitchFamily="18" charset="0"/>
                </a:rPr>
                <a:t>9%</a:t>
              </a:r>
            </a:p>
          </p:txBody>
        </p:sp>
        <p:sp>
          <p:nvSpPr>
            <p:cNvPr id="24" name="TextBox 23"/>
            <p:cNvSpPr txBox="1"/>
            <p:nvPr/>
          </p:nvSpPr>
          <p:spPr>
            <a:xfrm>
              <a:off x="4711399" y="4142571"/>
              <a:ext cx="810090" cy="415498"/>
            </a:xfrm>
            <a:prstGeom prst="rect">
              <a:avLst/>
            </a:prstGeom>
            <a:noFill/>
          </p:spPr>
          <p:txBody>
            <a:bodyPr wrap="square" rtlCol="0">
              <a:spAutoFit/>
            </a:bodyPr>
            <a:lstStyle>
              <a:defPPr>
                <a:defRPr lang="fr-FR"/>
              </a:defPPr>
              <a:lvl1pPr algn="ctr">
                <a:defRPr sz="1400">
                  <a:solidFill>
                    <a:schemeClr val="bg1"/>
                  </a:solidFill>
                  <a:latin typeface="Georgia" pitchFamily="18" charset="0"/>
                </a:defRPr>
              </a:lvl1pPr>
            </a:lstStyle>
            <a:p>
              <a:r>
                <a:rPr lang="en-US" sz="1050" b="1" dirty="0">
                  <a:solidFill>
                    <a:schemeClr val="tx1"/>
                  </a:solidFill>
                </a:rPr>
                <a:t>Iraq </a:t>
              </a:r>
            </a:p>
            <a:p>
              <a:r>
                <a:rPr lang="en-US" sz="1050" b="1" dirty="0">
                  <a:solidFill>
                    <a:schemeClr val="tx1"/>
                  </a:solidFill>
                </a:rPr>
                <a:t>9%</a:t>
              </a:r>
            </a:p>
          </p:txBody>
        </p:sp>
        <p:sp>
          <p:nvSpPr>
            <p:cNvPr id="25" name="TextBox 24"/>
            <p:cNvSpPr txBox="1"/>
            <p:nvPr/>
          </p:nvSpPr>
          <p:spPr>
            <a:xfrm>
              <a:off x="4055216" y="4496885"/>
              <a:ext cx="1536085" cy="276999"/>
            </a:xfrm>
            <a:prstGeom prst="rect">
              <a:avLst/>
            </a:prstGeom>
            <a:noFill/>
          </p:spPr>
          <p:txBody>
            <a:bodyPr wrap="square" rtlCol="0">
              <a:spAutoFit/>
            </a:bodyPr>
            <a:lstStyle/>
            <a:p>
              <a:pPr algn="ctr"/>
              <a:r>
                <a:rPr lang="en-US" sz="1200" b="1" dirty="0" smtClean="0">
                  <a:latin typeface="Georgia" pitchFamily="18" charset="0"/>
                </a:rPr>
                <a:t>Iran 9</a:t>
              </a:r>
              <a:r>
                <a:rPr lang="en-US" sz="1200" b="1" dirty="0">
                  <a:latin typeface="Georgia" pitchFamily="18" charset="0"/>
                </a:rPr>
                <a:t>%</a:t>
              </a:r>
            </a:p>
          </p:txBody>
        </p:sp>
        <p:sp>
          <p:nvSpPr>
            <p:cNvPr id="26" name="TextBox 25"/>
            <p:cNvSpPr txBox="1"/>
            <p:nvPr/>
          </p:nvSpPr>
          <p:spPr>
            <a:xfrm>
              <a:off x="4196431" y="4782632"/>
              <a:ext cx="1253657" cy="276999"/>
            </a:xfrm>
            <a:prstGeom prst="rect">
              <a:avLst/>
            </a:prstGeom>
            <a:noFill/>
          </p:spPr>
          <p:txBody>
            <a:bodyPr wrap="square" rtlCol="0">
              <a:spAutoFit/>
            </a:bodyPr>
            <a:lstStyle/>
            <a:p>
              <a:pPr algn="ctr"/>
              <a:r>
                <a:rPr lang="en-US" sz="1200" b="1" dirty="0" smtClean="0">
                  <a:latin typeface="Georgia" pitchFamily="18" charset="0"/>
                </a:rPr>
                <a:t>Egypt 9</a:t>
              </a:r>
              <a:r>
                <a:rPr lang="en-US" sz="1200" b="1" dirty="0">
                  <a:latin typeface="Georgia" pitchFamily="18" charset="0"/>
                </a:rPr>
                <a:t>%</a:t>
              </a:r>
            </a:p>
          </p:txBody>
        </p:sp>
      </p:grpSp>
      <p:grpSp>
        <p:nvGrpSpPr>
          <p:cNvPr id="27" name="Group 26"/>
          <p:cNvGrpSpPr/>
          <p:nvPr/>
        </p:nvGrpSpPr>
        <p:grpSpPr>
          <a:xfrm>
            <a:off x="0" y="2925039"/>
            <a:ext cx="6315463" cy="3348372"/>
            <a:chOff x="1207828" y="641126"/>
            <a:chExt cx="7154149" cy="3348372"/>
          </a:xfrm>
        </p:grpSpPr>
        <p:graphicFrame>
          <p:nvGraphicFramePr>
            <p:cNvPr id="28" name="Chart 27"/>
            <p:cNvGraphicFramePr>
              <a:graphicFrameLocks/>
            </p:cNvGraphicFramePr>
            <p:nvPr>
              <p:extLst>
                <p:ext uri="{D42A27DB-BD31-4B8C-83A1-F6EECF244321}">
                  <p14:modId xmlns:p14="http://schemas.microsoft.com/office/powerpoint/2010/main" val="949251137"/>
                </p:ext>
              </p:extLst>
            </p:nvPr>
          </p:nvGraphicFramePr>
          <p:xfrm>
            <a:off x="1207828" y="641126"/>
            <a:ext cx="7154149" cy="3348372"/>
          </p:xfrm>
          <a:graphic>
            <a:graphicData uri="http://schemas.openxmlformats.org/drawingml/2006/chart">
              <c:chart xmlns:c="http://schemas.openxmlformats.org/drawingml/2006/chart" xmlns:r="http://schemas.openxmlformats.org/officeDocument/2006/relationships" r:id="rId9"/>
            </a:graphicData>
          </a:graphic>
        </p:graphicFrame>
        <p:sp>
          <p:nvSpPr>
            <p:cNvPr id="29" name="TextBox 1"/>
            <p:cNvSpPr txBox="1"/>
            <p:nvPr/>
          </p:nvSpPr>
          <p:spPr>
            <a:xfrm>
              <a:off x="1880467" y="1588315"/>
              <a:ext cx="969668" cy="43204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b="1" dirty="0">
                  <a:latin typeface="Georgia" pitchFamily="18" charset="0"/>
                </a:rPr>
                <a:t>Material Science </a:t>
              </a:r>
            </a:p>
            <a:p>
              <a:pPr algn="ctr"/>
              <a:r>
                <a:rPr lang="en-US" sz="1200" b="1" dirty="0">
                  <a:latin typeface="Georgia" pitchFamily="18" charset="0"/>
                </a:rPr>
                <a:t>18%</a:t>
              </a:r>
            </a:p>
          </p:txBody>
        </p:sp>
        <p:sp>
          <p:nvSpPr>
            <p:cNvPr id="30" name="TextBox 1"/>
            <p:cNvSpPr txBox="1"/>
            <p:nvPr/>
          </p:nvSpPr>
          <p:spPr>
            <a:xfrm>
              <a:off x="3522773" y="1381211"/>
              <a:ext cx="918092" cy="43204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b="1" dirty="0"/>
                <a:t>Pharmacy 9%</a:t>
              </a:r>
            </a:p>
          </p:txBody>
        </p:sp>
        <p:sp>
          <p:nvSpPr>
            <p:cNvPr id="31" name="TextBox 1"/>
            <p:cNvSpPr txBox="1"/>
            <p:nvPr/>
          </p:nvSpPr>
          <p:spPr>
            <a:xfrm>
              <a:off x="2542342" y="1381212"/>
              <a:ext cx="1203337" cy="43204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b="1" dirty="0"/>
                <a:t>Environment</a:t>
              </a:r>
            </a:p>
            <a:p>
              <a:pPr algn="ctr"/>
              <a:r>
                <a:rPr lang="en-US" b="1" dirty="0"/>
                <a:t>9%</a:t>
              </a:r>
            </a:p>
          </p:txBody>
        </p:sp>
        <p:sp>
          <p:nvSpPr>
            <p:cNvPr id="32" name="TextBox 1"/>
            <p:cNvSpPr txBox="1"/>
            <p:nvPr/>
          </p:nvSpPr>
          <p:spPr>
            <a:xfrm>
              <a:off x="1579444" y="2185788"/>
              <a:ext cx="918092" cy="432041"/>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b="1" dirty="0">
                  <a:latin typeface="Georgia" pitchFamily="18" charset="0"/>
                </a:rPr>
                <a:t>Biology</a:t>
              </a:r>
            </a:p>
            <a:p>
              <a:pPr algn="ctr"/>
              <a:r>
                <a:rPr lang="en-US" sz="1200" b="1" dirty="0">
                  <a:latin typeface="Georgia" pitchFamily="18" charset="0"/>
                </a:rPr>
                <a:t>9%</a:t>
              </a:r>
            </a:p>
          </p:txBody>
        </p:sp>
        <p:sp>
          <p:nvSpPr>
            <p:cNvPr id="33" name="TextBox 1"/>
            <p:cNvSpPr txBox="1"/>
            <p:nvPr/>
          </p:nvSpPr>
          <p:spPr>
            <a:xfrm>
              <a:off x="2304133" y="2498919"/>
              <a:ext cx="918092" cy="402408"/>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200" b="1" dirty="0">
                  <a:latin typeface="Georgia" pitchFamily="18" charset="0"/>
                </a:rPr>
                <a:t>Marine</a:t>
              </a:r>
            </a:p>
            <a:p>
              <a:pPr algn="ctr"/>
              <a:r>
                <a:rPr lang="en-US" sz="1200" b="1" dirty="0">
                  <a:latin typeface="Georgia" pitchFamily="18" charset="0"/>
                </a:rPr>
                <a:t> 9%</a:t>
              </a:r>
            </a:p>
          </p:txBody>
        </p:sp>
      </p:grpSp>
      <p:sp>
        <p:nvSpPr>
          <p:cNvPr id="34" name="Title 1"/>
          <p:cNvSpPr txBox="1">
            <a:spLocks/>
          </p:cNvSpPr>
          <p:nvPr/>
        </p:nvSpPr>
        <p:spPr>
          <a:xfrm>
            <a:off x="6618396" y="5177286"/>
            <a:ext cx="2173171" cy="91612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prstTxWarp prst="textNoShape">
              <a:avLst/>
            </a:prstTxWarp>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defRPr sz="2800" b="1" i="0" u="none" strike="noStrike" kern="1200" baseline="0">
                <a:solidFill>
                  <a:prstClr val="black"/>
                </a:solidFill>
                <a:latin typeface="+mn-lt"/>
                <a:ea typeface="+mn-ea"/>
                <a:cs typeface="+mn-cs"/>
              </a:defRPr>
            </a:pPr>
            <a:r>
              <a:rPr lang="en-US" sz="2400" b="1" u="sng" dirty="0" smtClean="0">
                <a:solidFill>
                  <a:prstClr val="black"/>
                </a:solidFill>
                <a:latin typeface="Candara" panose="020E0502030303020204" pitchFamily="34" charset="0"/>
                <a:ea typeface="+mn-ea"/>
                <a:cs typeface="+mn-cs"/>
              </a:rPr>
              <a:t>12 submitted</a:t>
            </a:r>
            <a:br>
              <a:rPr lang="en-US" sz="2400" b="1" u="sng" dirty="0" smtClean="0">
                <a:solidFill>
                  <a:prstClr val="black"/>
                </a:solidFill>
                <a:latin typeface="Candara" panose="020E0502030303020204" pitchFamily="34" charset="0"/>
                <a:ea typeface="+mn-ea"/>
                <a:cs typeface="+mn-cs"/>
              </a:rPr>
            </a:br>
            <a:r>
              <a:rPr lang="en-US" sz="2400" b="1" u="sng" dirty="0" smtClean="0">
                <a:solidFill>
                  <a:prstClr val="black"/>
                </a:solidFill>
                <a:latin typeface="Candara" panose="020E0502030303020204" pitchFamily="34" charset="0"/>
                <a:ea typeface="+mn-ea"/>
                <a:cs typeface="+mn-cs"/>
              </a:rPr>
              <a:t>11 accepted </a:t>
            </a:r>
            <a:endParaRPr lang="en-US" sz="2400" b="1" u="sng" dirty="0">
              <a:solidFill>
                <a:prstClr val="black"/>
              </a:solidFill>
              <a:latin typeface="Candara" panose="020E0502030303020204" pitchFamily="34" charset="0"/>
              <a:ea typeface="+mn-ea"/>
              <a:cs typeface="+mn-cs"/>
            </a:endParaRPr>
          </a:p>
        </p:txBody>
      </p:sp>
      <p:sp>
        <p:nvSpPr>
          <p:cNvPr id="4" name="Rectangle 3"/>
          <p:cNvSpPr/>
          <p:nvPr/>
        </p:nvSpPr>
        <p:spPr>
          <a:xfrm>
            <a:off x="886476" y="856039"/>
            <a:ext cx="4572000" cy="1914370"/>
          </a:xfrm>
          <a:prstGeom prst="rect">
            <a:avLst/>
          </a:prstGeom>
        </p:spPr>
        <p:txBody>
          <a:bodyPr>
            <a:spAutoFit/>
          </a:bodyPr>
          <a:lstStyle/>
          <a:p>
            <a:pPr marL="183263" indent="-183263">
              <a:lnSpc>
                <a:spcPct val="135000"/>
              </a:lnSpc>
              <a:spcBef>
                <a:spcPts val="264"/>
              </a:spcBef>
              <a:buClr>
                <a:srgbClr val="0433FF"/>
              </a:buClr>
              <a:defRPr sz="1800">
                <a:uFillTx/>
              </a:defRPr>
            </a:pPr>
            <a:r>
              <a:rPr lang="en-US" sz="2400" b="1" dirty="0">
                <a:solidFill>
                  <a:srgbClr val="0070C0"/>
                </a:solidFill>
                <a:uFill>
                  <a:solidFill/>
                </a:uFill>
              </a:rPr>
              <a:t>Peer Review Committee:</a:t>
            </a:r>
          </a:p>
          <a:p>
            <a:pPr marL="392358" lvl="1" indent="-151265">
              <a:lnSpc>
                <a:spcPct val="135000"/>
              </a:lnSpc>
              <a:spcBef>
                <a:spcPts val="211"/>
              </a:spcBef>
              <a:buChar char="•"/>
              <a:defRPr sz="1800">
                <a:uFillTx/>
              </a:defRPr>
            </a:pPr>
            <a:r>
              <a:rPr lang="en-US" sz="2000" b="1" dirty="0" smtClean="0">
                <a:solidFill>
                  <a:srgbClr val="0070C0"/>
                </a:solidFill>
                <a:uFill>
                  <a:solidFill/>
                </a:uFill>
              </a:rPr>
              <a:t>BESSY II, Germany </a:t>
            </a:r>
            <a:endParaRPr lang="en-US" sz="2000" b="1" dirty="0">
              <a:solidFill>
                <a:srgbClr val="0070C0"/>
              </a:solidFill>
              <a:uFill>
                <a:solidFill/>
              </a:uFill>
            </a:endParaRPr>
          </a:p>
          <a:p>
            <a:pPr marL="392358" lvl="1" indent="-151265">
              <a:lnSpc>
                <a:spcPct val="135000"/>
              </a:lnSpc>
              <a:spcBef>
                <a:spcPts val="211"/>
              </a:spcBef>
              <a:buChar char="•"/>
              <a:defRPr sz="1800">
                <a:uFillTx/>
              </a:defRPr>
            </a:pPr>
            <a:r>
              <a:rPr lang="en-US" sz="2000" b="1" dirty="0" smtClean="0">
                <a:solidFill>
                  <a:srgbClr val="0070C0"/>
                </a:solidFill>
                <a:uFill>
                  <a:solidFill/>
                </a:uFill>
              </a:rPr>
              <a:t>ELETTRA, Italy</a:t>
            </a:r>
          </a:p>
          <a:p>
            <a:pPr marL="392358" lvl="1" indent="-151265">
              <a:lnSpc>
                <a:spcPct val="135000"/>
              </a:lnSpc>
              <a:spcBef>
                <a:spcPts val="211"/>
              </a:spcBef>
              <a:buFontTx/>
              <a:buChar char="•"/>
              <a:defRPr sz="1800">
                <a:uFillTx/>
              </a:defRPr>
            </a:pPr>
            <a:r>
              <a:rPr lang="en-US" sz="2000" b="1" dirty="0">
                <a:solidFill>
                  <a:srgbClr val="0070C0"/>
                </a:solidFill>
                <a:uFill>
                  <a:solidFill/>
                </a:uFill>
              </a:rPr>
              <a:t>NSLS, USA </a:t>
            </a:r>
          </a:p>
        </p:txBody>
      </p:sp>
      <p:sp>
        <p:nvSpPr>
          <p:cNvPr id="5" name="TextBox 4"/>
          <p:cNvSpPr txBox="1"/>
          <p:nvPr/>
        </p:nvSpPr>
        <p:spPr>
          <a:xfrm>
            <a:off x="2268575" y="6326576"/>
            <a:ext cx="4279939" cy="461665"/>
          </a:xfrm>
          <a:prstGeom prst="rect">
            <a:avLst/>
          </a:prstGeom>
          <a:solidFill>
            <a:srgbClr val="FFFF00"/>
          </a:solidFill>
        </p:spPr>
        <p:txBody>
          <a:bodyPr wrap="square" rtlCol="0">
            <a:spAutoFit/>
          </a:bodyPr>
          <a:lstStyle/>
          <a:p>
            <a:r>
              <a:rPr lang="en-US" sz="2400" b="1" dirty="0" smtClean="0"/>
              <a:t>CONVENTIONAL </a:t>
            </a:r>
            <a:r>
              <a:rPr lang="en-US" sz="2400" b="1" dirty="0"/>
              <a:t>Infrared</a:t>
            </a:r>
            <a:r>
              <a:rPr lang="en-US" sz="2400" b="1" dirty="0" smtClean="0"/>
              <a:t> source</a:t>
            </a:r>
            <a:endParaRPr lang="en-US" sz="2400" b="1" dirty="0"/>
          </a:p>
        </p:txBody>
      </p:sp>
      <p:pic>
        <p:nvPicPr>
          <p:cNvPr id="35" name="Picture 3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0"/>
            <a:ext cx="1138514" cy="596950"/>
          </a:xfrm>
          <a:prstGeom prst="rect">
            <a:avLst/>
          </a:prstGeom>
        </p:spPr>
      </p:pic>
    </p:spTree>
    <p:extLst>
      <p:ext uri="{BB962C8B-B14F-4D97-AF65-F5344CB8AC3E}">
        <p14:creationId xmlns:p14="http://schemas.microsoft.com/office/powerpoint/2010/main" val="4093649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grpId="1" nodeType="clickEffect">
                                  <p:stCondLst>
                                    <p:cond delay="0"/>
                                  </p:stCondLst>
                                  <p:childTnLst>
                                    <p:animEffect transition="out" filter="fade">
                                      <p:cBhvr>
                                        <p:cTn id="13" dur="500"/>
                                        <p:tgtEl>
                                          <p:spTgt spid="2"/>
                                        </p:tgtEl>
                                      </p:cBhvr>
                                    </p:animEffect>
                                    <p:set>
                                      <p:cBhvr>
                                        <p:cTn id="14" dur="1" fill="hold">
                                          <p:stCondLst>
                                            <p:cond delay="499"/>
                                          </p:stCondLst>
                                        </p:cTn>
                                        <p:tgtEl>
                                          <p:spTgt spid="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000"/>
                                        <p:tgtEl>
                                          <p:spTgt spid="18"/>
                                        </p:tgtEl>
                                      </p:cBhvr>
                                    </p:animEffect>
                                    <p:anim calcmode="lin" valueType="num">
                                      <p:cBhvr>
                                        <p:cTn id="20" dur="1000" fill="hold"/>
                                        <p:tgtEl>
                                          <p:spTgt spid="18"/>
                                        </p:tgtEl>
                                        <p:attrNameLst>
                                          <p:attrName>ppt_x</p:attrName>
                                        </p:attrNameLst>
                                      </p:cBhvr>
                                      <p:tavLst>
                                        <p:tav tm="0">
                                          <p:val>
                                            <p:strVal val="#ppt_x"/>
                                          </p:val>
                                        </p:tav>
                                        <p:tav tm="100000">
                                          <p:val>
                                            <p:strVal val="#ppt_x"/>
                                          </p:val>
                                        </p:tav>
                                      </p:tavLst>
                                    </p:anim>
                                    <p:anim calcmode="lin" valueType="num">
                                      <p:cBhvr>
                                        <p:cTn id="21"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4"/>
                                        </p:tgtEl>
                                        <p:attrNameLst>
                                          <p:attrName>style.visibility</p:attrName>
                                        </p:attrNameLst>
                                      </p:cBhvr>
                                      <p:to>
                                        <p:strVal val="visible"/>
                                      </p:to>
                                    </p:set>
                                    <p:animEffect transition="in" filter="fade">
                                      <p:cBhvr>
                                        <p:cTn id="40" dur="1000"/>
                                        <p:tgtEl>
                                          <p:spTgt spid="4"/>
                                        </p:tgtEl>
                                      </p:cBhvr>
                                    </p:animEffect>
                                    <p:anim calcmode="lin" valueType="num">
                                      <p:cBhvr>
                                        <p:cTn id="41" dur="1000" fill="hold"/>
                                        <p:tgtEl>
                                          <p:spTgt spid="4"/>
                                        </p:tgtEl>
                                        <p:attrNameLst>
                                          <p:attrName>ppt_x</p:attrName>
                                        </p:attrNameLst>
                                      </p:cBhvr>
                                      <p:tavLst>
                                        <p:tav tm="0">
                                          <p:val>
                                            <p:strVal val="#ppt_x"/>
                                          </p:val>
                                        </p:tav>
                                        <p:tav tm="100000">
                                          <p:val>
                                            <p:strVal val="#ppt_x"/>
                                          </p:val>
                                        </p:tav>
                                      </p:tavLst>
                                    </p:anim>
                                    <p:anim calcmode="lin" valueType="num">
                                      <p:cBhvr>
                                        <p:cTn id="4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1000"/>
                                        <p:tgtEl>
                                          <p:spTgt spid="34"/>
                                        </p:tgtEl>
                                      </p:cBhvr>
                                    </p:animEffect>
                                    <p:anim calcmode="lin" valueType="num">
                                      <p:cBhvr>
                                        <p:cTn id="48" dur="1000" fill="hold"/>
                                        <p:tgtEl>
                                          <p:spTgt spid="34"/>
                                        </p:tgtEl>
                                        <p:attrNameLst>
                                          <p:attrName>ppt_x</p:attrName>
                                        </p:attrNameLst>
                                      </p:cBhvr>
                                      <p:tavLst>
                                        <p:tav tm="0">
                                          <p:val>
                                            <p:strVal val="#ppt_x"/>
                                          </p:val>
                                        </p:tav>
                                        <p:tav tm="100000">
                                          <p:val>
                                            <p:strVal val="#ppt_x"/>
                                          </p:val>
                                        </p:tav>
                                      </p:tavLst>
                                    </p:anim>
                                    <p:anim calcmode="lin" valueType="num">
                                      <p:cBhvr>
                                        <p:cTn id="4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5"/>
                                        </p:tgtEl>
                                        <p:attrNameLst>
                                          <p:attrName>style.visibility</p:attrName>
                                        </p:attrNameLst>
                                      </p:cBhvr>
                                      <p:to>
                                        <p:strVal val="visible"/>
                                      </p:to>
                                    </p:set>
                                    <p:animEffect transition="in" filter="fade">
                                      <p:cBhvr>
                                        <p:cTn id="54" dur="1000"/>
                                        <p:tgtEl>
                                          <p:spTgt spid="5"/>
                                        </p:tgtEl>
                                      </p:cBhvr>
                                    </p:animEffect>
                                    <p:anim calcmode="lin" valueType="num">
                                      <p:cBhvr>
                                        <p:cTn id="55" dur="1000" fill="hold"/>
                                        <p:tgtEl>
                                          <p:spTgt spid="5"/>
                                        </p:tgtEl>
                                        <p:attrNameLst>
                                          <p:attrName>ppt_x</p:attrName>
                                        </p:attrNameLst>
                                      </p:cBhvr>
                                      <p:tavLst>
                                        <p:tav tm="0">
                                          <p:val>
                                            <p:strVal val="#ppt_x"/>
                                          </p:val>
                                        </p:tav>
                                        <p:tav tm="100000">
                                          <p:val>
                                            <p:strVal val="#ppt_x"/>
                                          </p:val>
                                        </p:tav>
                                      </p:tavLst>
                                    </p:anim>
                                    <p:anim calcmode="lin" valueType="num">
                                      <p:cBhvr>
                                        <p:cTn id="5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P spid="18" grpId="0" animBg="1"/>
      <p:bldP spid="34" grpId="0"/>
      <p:bldP spid="4" grpId="0"/>
      <p:bldP spid="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931539" y="2705687"/>
            <a:ext cx="762000" cy="276999"/>
          </a:xfrm>
          <a:prstGeom prst="rect">
            <a:avLst/>
          </a:prstGeom>
          <a:noFill/>
        </p:spPr>
        <p:txBody>
          <a:bodyPr wrap="square" rtlCol="0">
            <a:spAutoFit/>
          </a:bodyPr>
          <a:lstStyle/>
          <a:p>
            <a:pPr algn="ctr"/>
            <a:r>
              <a:rPr lang="en-US" sz="1200" b="1" dirty="0" smtClean="0">
                <a:latin typeface="+mj-lt"/>
              </a:rPr>
              <a:t>as PO</a:t>
            </a:r>
            <a:r>
              <a:rPr lang="en-US" sz="1200" b="1" baseline="-25000" dirty="0" smtClean="0">
                <a:latin typeface="+mj-lt"/>
              </a:rPr>
              <a:t>2</a:t>
            </a:r>
            <a:r>
              <a:rPr lang="en-US" sz="1200" b="1" dirty="0" smtClean="0">
                <a:latin typeface="+mj-lt"/>
              </a:rPr>
              <a:t> </a:t>
            </a:r>
            <a:r>
              <a:rPr lang="en-US" sz="1200" b="1" baseline="30000" dirty="0" smtClean="0">
                <a:latin typeface="+mj-lt"/>
              </a:rPr>
              <a:t>-</a:t>
            </a:r>
            <a:endParaRPr lang="en-US" sz="1200" b="1" dirty="0">
              <a:latin typeface="+mj-lt"/>
            </a:endParaRPr>
          </a:p>
        </p:txBody>
      </p:sp>
      <p:grpSp>
        <p:nvGrpSpPr>
          <p:cNvPr id="35" name="Group 34"/>
          <p:cNvGrpSpPr/>
          <p:nvPr/>
        </p:nvGrpSpPr>
        <p:grpSpPr>
          <a:xfrm>
            <a:off x="733426" y="4011174"/>
            <a:ext cx="8035548" cy="2685238"/>
            <a:chOff x="3657600" y="3809445"/>
            <a:chExt cx="4522128" cy="2738915"/>
          </a:xfrm>
        </p:grpSpPr>
        <p:pic>
          <p:nvPicPr>
            <p:cNvPr id="5" name="Picture 2"/>
            <p:cNvPicPr>
              <a:picLocks noChangeAspect="1" noChangeArrowheads="1"/>
            </p:cNvPicPr>
            <p:nvPr/>
          </p:nvPicPr>
          <p:blipFill>
            <a:blip r:embed="rId3" cstate="print"/>
            <a:srcRect l="32185" t="1882" r="31034" b="2118"/>
            <a:stretch>
              <a:fillRect/>
            </a:stretch>
          </p:blipFill>
          <p:spPr bwMode="auto">
            <a:xfrm>
              <a:off x="6965577" y="4186160"/>
              <a:ext cx="1111623" cy="2362200"/>
            </a:xfrm>
            <a:prstGeom prst="rect">
              <a:avLst/>
            </a:prstGeom>
            <a:noFill/>
            <a:ln w="9525">
              <a:noFill/>
              <a:miter lim="800000"/>
              <a:headEnd/>
              <a:tailEnd/>
            </a:ln>
          </p:spPr>
        </p:pic>
        <p:pic>
          <p:nvPicPr>
            <p:cNvPr id="17" name="Picture 6"/>
            <p:cNvPicPr>
              <a:picLocks noChangeAspect="1" noChangeArrowheads="1"/>
            </p:cNvPicPr>
            <p:nvPr/>
          </p:nvPicPr>
          <p:blipFill>
            <a:blip r:embed="rId4" cstate="print"/>
            <a:srcRect l="30076" t="1059" r="30077" b="1059"/>
            <a:stretch>
              <a:fillRect/>
            </a:stretch>
          </p:blipFill>
          <p:spPr bwMode="auto">
            <a:xfrm>
              <a:off x="5289177" y="4186160"/>
              <a:ext cx="1295400" cy="2362200"/>
            </a:xfrm>
            <a:prstGeom prst="rect">
              <a:avLst/>
            </a:prstGeom>
            <a:noFill/>
            <a:ln w="9525">
              <a:noFill/>
              <a:miter lim="800000"/>
              <a:headEnd/>
              <a:tailEnd/>
            </a:ln>
          </p:spPr>
        </p:pic>
        <p:sp>
          <p:nvSpPr>
            <p:cNvPr id="19" name="TextBox 18"/>
            <p:cNvSpPr txBox="1"/>
            <p:nvPr/>
          </p:nvSpPr>
          <p:spPr>
            <a:xfrm>
              <a:off x="7265328" y="3834576"/>
              <a:ext cx="914400" cy="376715"/>
            </a:xfrm>
            <a:prstGeom prst="rect">
              <a:avLst/>
            </a:prstGeom>
            <a:noFill/>
          </p:spPr>
          <p:txBody>
            <a:bodyPr wrap="square" rtlCol="0">
              <a:spAutoFit/>
            </a:bodyPr>
            <a:lstStyle/>
            <a:p>
              <a:r>
                <a:rPr lang="en-US" b="1" dirty="0">
                  <a:latin typeface="+mj-lt"/>
                </a:rPr>
                <a:t>Proteins</a:t>
              </a:r>
              <a:r>
                <a:rPr lang="en-US" sz="1200" b="1" dirty="0" smtClean="0">
                  <a:latin typeface="+mj-lt"/>
                </a:rPr>
                <a:t> </a:t>
              </a:r>
              <a:endParaRPr lang="en-US" sz="1200" b="1" dirty="0">
                <a:latin typeface="+mj-lt"/>
              </a:endParaRPr>
            </a:p>
          </p:txBody>
        </p:sp>
        <p:sp>
          <p:nvSpPr>
            <p:cNvPr id="20" name="TextBox 19"/>
            <p:cNvSpPr txBox="1"/>
            <p:nvPr/>
          </p:nvSpPr>
          <p:spPr>
            <a:xfrm>
              <a:off x="5566894" y="3832456"/>
              <a:ext cx="1447800" cy="376715"/>
            </a:xfrm>
            <a:prstGeom prst="rect">
              <a:avLst/>
            </a:prstGeom>
            <a:noFill/>
          </p:spPr>
          <p:txBody>
            <a:bodyPr wrap="square" rtlCol="0">
              <a:spAutoFit/>
            </a:bodyPr>
            <a:lstStyle>
              <a:defPPr>
                <a:defRPr lang="en-US"/>
              </a:defPPr>
              <a:lvl1pPr>
                <a:defRPr b="1">
                  <a:latin typeface="+mj-lt"/>
                </a:defRPr>
              </a:lvl1pPr>
            </a:lstStyle>
            <a:p>
              <a:r>
                <a:rPr lang="en-US" dirty="0"/>
                <a:t>Carbohydrates </a:t>
              </a:r>
            </a:p>
          </p:txBody>
        </p:sp>
        <p:pic>
          <p:nvPicPr>
            <p:cNvPr id="23" name="Picture 7"/>
            <p:cNvPicPr>
              <a:picLocks noChangeAspect="1" noChangeArrowheads="1"/>
            </p:cNvPicPr>
            <p:nvPr/>
          </p:nvPicPr>
          <p:blipFill>
            <a:blip r:embed="rId5" cstate="print"/>
            <a:srcRect l="31609" t="1059" r="31609" b="1059"/>
            <a:stretch>
              <a:fillRect/>
            </a:stretch>
          </p:blipFill>
          <p:spPr bwMode="auto">
            <a:xfrm>
              <a:off x="3657600" y="4214880"/>
              <a:ext cx="1219200" cy="2311400"/>
            </a:xfrm>
            <a:prstGeom prst="rect">
              <a:avLst/>
            </a:prstGeom>
            <a:noFill/>
            <a:ln w="9525">
              <a:noFill/>
              <a:miter lim="800000"/>
              <a:headEnd/>
              <a:tailEnd/>
            </a:ln>
          </p:spPr>
        </p:pic>
        <p:sp>
          <p:nvSpPr>
            <p:cNvPr id="24" name="TextBox 23"/>
            <p:cNvSpPr txBox="1"/>
            <p:nvPr/>
          </p:nvSpPr>
          <p:spPr>
            <a:xfrm>
              <a:off x="4097060" y="3809445"/>
              <a:ext cx="762000" cy="376715"/>
            </a:xfrm>
            <a:prstGeom prst="rect">
              <a:avLst/>
            </a:prstGeom>
            <a:noFill/>
          </p:spPr>
          <p:txBody>
            <a:bodyPr wrap="square" rtlCol="0">
              <a:spAutoFit/>
            </a:bodyPr>
            <a:lstStyle/>
            <a:p>
              <a:r>
                <a:rPr lang="en-US" b="1" dirty="0" smtClean="0">
                  <a:latin typeface="+mj-lt"/>
                </a:rPr>
                <a:t>Lipids</a:t>
              </a:r>
              <a:endParaRPr lang="en-US" b="1" dirty="0">
                <a:latin typeface="+mj-lt"/>
              </a:endParaRPr>
            </a:p>
          </p:txBody>
        </p:sp>
      </p:grpSp>
      <p:grpSp>
        <p:nvGrpSpPr>
          <p:cNvPr id="34" name="Group 33"/>
          <p:cNvGrpSpPr/>
          <p:nvPr/>
        </p:nvGrpSpPr>
        <p:grpSpPr>
          <a:xfrm>
            <a:off x="273814" y="689317"/>
            <a:ext cx="8825804" cy="3210697"/>
            <a:chOff x="273814" y="1357266"/>
            <a:chExt cx="8825804" cy="2512424"/>
          </a:xfrm>
        </p:grpSpPr>
        <p:sp>
          <p:nvSpPr>
            <p:cNvPr id="9" name="TextBox 8"/>
            <p:cNvSpPr txBox="1"/>
            <p:nvPr/>
          </p:nvSpPr>
          <p:spPr>
            <a:xfrm>
              <a:off x="4321939" y="1476715"/>
              <a:ext cx="1219200" cy="260816"/>
            </a:xfrm>
            <a:prstGeom prst="rect">
              <a:avLst/>
            </a:prstGeom>
            <a:noFill/>
          </p:spPr>
          <p:txBody>
            <a:bodyPr wrap="square" rtlCol="0">
              <a:spAutoFit/>
            </a:bodyPr>
            <a:lstStyle/>
            <a:p>
              <a:pPr algn="ctr"/>
              <a:r>
                <a:rPr lang="en-US" sz="1200" b="1" dirty="0" smtClean="0">
                  <a:latin typeface="+mj-lt"/>
                </a:rPr>
                <a:t>Amide II</a:t>
              </a:r>
              <a:endParaRPr lang="en-US" sz="1200" b="1" dirty="0">
                <a:latin typeface="+mj-lt"/>
              </a:endParaRPr>
            </a:p>
          </p:txBody>
        </p:sp>
        <p:grpSp>
          <p:nvGrpSpPr>
            <p:cNvPr id="33" name="Group 32"/>
            <p:cNvGrpSpPr/>
            <p:nvPr/>
          </p:nvGrpSpPr>
          <p:grpSpPr>
            <a:xfrm>
              <a:off x="273814" y="1357266"/>
              <a:ext cx="8825804" cy="2512424"/>
              <a:chOff x="216664" y="1262552"/>
              <a:chExt cx="8825804" cy="2512424"/>
            </a:xfrm>
          </p:grpSpPr>
          <p:grpSp>
            <p:nvGrpSpPr>
              <p:cNvPr id="32" name="Group 31"/>
              <p:cNvGrpSpPr/>
              <p:nvPr/>
            </p:nvGrpSpPr>
            <p:grpSpPr>
              <a:xfrm>
                <a:off x="216664" y="1262552"/>
                <a:ext cx="8779602" cy="2512424"/>
                <a:chOff x="216664" y="1262552"/>
                <a:chExt cx="8779602" cy="2512424"/>
              </a:xfrm>
            </p:grpSpPr>
            <p:pic>
              <p:nvPicPr>
                <p:cNvPr id="4" name="Picture 3" descr="Untitled.png"/>
                <p:cNvPicPr>
                  <a:picLocks noChangeAspect="1"/>
                </p:cNvPicPr>
                <p:nvPr/>
              </p:nvPicPr>
              <p:blipFill>
                <a:blip r:embed="rId6" cstate="print"/>
                <a:stretch>
                  <a:fillRect/>
                </a:stretch>
              </p:blipFill>
              <p:spPr>
                <a:xfrm>
                  <a:off x="216664" y="1586291"/>
                  <a:ext cx="5803136" cy="2188685"/>
                </a:xfrm>
                <a:prstGeom prst="rect">
                  <a:avLst/>
                </a:prstGeom>
              </p:spPr>
            </p:pic>
            <p:sp>
              <p:nvSpPr>
                <p:cNvPr id="6" name="TextBox 5"/>
                <p:cNvSpPr txBox="1"/>
                <p:nvPr/>
              </p:nvSpPr>
              <p:spPr>
                <a:xfrm>
                  <a:off x="676275" y="1639806"/>
                  <a:ext cx="2209800" cy="434694"/>
                </a:xfrm>
                <a:prstGeom prst="rect">
                  <a:avLst/>
                </a:prstGeom>
                <a:noFill/>
              </p:spPr>
              <p:txBody>
                <a:bodyPr wrap="square" rtlCol="0">
                  <a:spAutoFit/>
                </a:bodyPr>
                <a:lstStyle/>
                <a:p>
                  <a:r>
                    <a:rPr lang="en-US" sz="1200" b="1" dirty="0" smtClean="0">
                      <a:latin typeface="+mj-lt"/>
                    </a:rPr>
                    <a:t>Red- Cancerous Breast tissue</a:t>
                  </a:r>
                </a:p>
                <a:p>
                  <a:r>
                    <a:rPr lang="en-US" sz="1200" b="1" dirty="0" smtClean="0">
                      <a:latin typeface="+mj-lt"/>
                    </a:rPr>
                    <a:t>Purple- Normal Breast tissue  </a:t>
                  </a:r>
                  <a:endParaRPr lang="en-US" sz="1200" b="1" dirty="0">
                    <a:latin typeface="+mj-lt"/>
                  </a:endParaRPr>
                </a:p>
              </p:txBody>
            </p:sp>
            <p:sp>
              <p:nvSpPr>
                <p:cNvPr id="7" name="TextBox 6"/>
                <p:cNvSpPr txBox="1"/>
                <p:nvPr/>
              </p:nvSpPr>
              <p:spPr>
                <a:xfrm>
                  <a:off x="1666875" y="2337274"/>
                  <a:ext cx="1219200" cy="434694"/>
                </a:xfrm>
                <a:prstGeom prst="rect">
                  <a:avLst/>
                </a:prstGeom>
                <a:noFill/>
              </p:spPr>
              <p:txBody>
                <a:bodyPr wrap="square" rtlCol="0">
                  <a:spAutoFit/>
                </a:bodyPr>
                <a:lstStyle/>
                <a:p>
                  <a:pPr algn="ctr"/>
                  <a:r>
                    <a:rPr lang="en-US" sz="1200" b="1" dirty="0" smtClean="0">
                      <a:latin typeface="+mj-lt"/>
                    </a:rPr>
                    <a:t>Lipids</a:t>
                  </a:r>
                </a:p>
                <a:p>
                  <a:pPr algn="ctr"/>
                  <a:r>
                    <a:rPr lang="en-US" sz="1200" b="1" dirty="0" smtClean="0">
                      <a:latin typeface="+mj-lt"/>
                    </a:rPr>
                    <a:t>(CH2 &amp; CH3)</a:t>
                  </a:r>
                  <a:endParaRPr lang="en-US" sz="1200" b="1" dirty="0">
                    <a:latin typeface="+mj-lt"/>
                  </a:endParaRPr>
                </a:p>
              </p:txBody>
            </p:sp>
            <p:sp>
              <p:nvSpPr>
                <p:cNvPr id="8" name="TextBox 7"/>
                <p:cNvSpPr txBox="1"/>
                <p:nvPr/>
              </p:nvSpPr>
              <p:spPr>
                <a:xfrm>
                  <a:off x="3680207" y="1412776"/>
                  <a:ext cx="1219200" cy="260816"/>
                </a:xfrm>
                <a:prstGeom prst="rect">
                  <a:avLst/>
                </a:prstGeom>
                <a:noFill/>
              </p:spPr>
              <p:txBody>
                <a:bodyPr wrap="square" rtlCol="0">
                  <a:spAutoFit/>
                </a:bodyPr>
                <a:lstStyle/>
                <a:p>
                  <a:pPr algn="ctr"/>
                  <a:r>
                    <a:rPr lang="en-US" sz="1200" b="1" dirty="0" smtClean="0">
                      <a:latin typeface="+mj-lt"/>
                    </a:rPr>
                    <a:t>Amide I</a:t>
                  </a:r>
                  <a:endParaRPr lang="en-US" sz="1200" b="1" dirty="0">
                    <a:latin typeface="+mj-lt"/>
                  </a:endParaRPr>
                </a:p>
              </p:txBody>
            </p:sp>
            <p:sp>
              <p:nvSpPr>
                <p:cNvPr id="10" name="TextBox 9"/>
                <p:cNvSpPr txBox="1"/>
                <p:nvPr/>
              </p:nvSpPr>
              <p:spPr>
                <a:xfrm>
                  <a:off x="4704777" y="2358657"/>
                  <a:ext cx="762000" cy="260816"/>
                </a:xfrm>
                <a:prstGeom prst="rect">
                  <a:avLst/>
                </a:prstGeom>
                <a:noFill/>
              </p:spPr>
              <p:txBody>
                <a:bodyPr wrap="square" rtlCol="0">
                  <a:spAutoFit/>
                </a:bodyPr>
                <a:lstStyle/>
                <a:p>
                  <a:pPr algn="ctr"/>
                  <a:r>
                    <a:rPr lang="en-US" sz="1200" b="1" dirty="0" smtClean="0">
                      <a:latin typeface="+mj-lt"/>
                    </a:rPr>
                    <a:t>as CH3</a:t>
                  </a:r>
                  <a:endParaRPr lang="en-US" sz="1200" b="1" dirty="0">
                    <a:latin typeface="+mj-lt"/>
                  </a:endParaRPr>
                </a:p>
              </p:txBody>
            </p:sp>
            <p:sp>
              <p:nvSpPr>
                <p:cNvPr id="11" name="TextBox 10"/>
                <p:cNvSpPr txBox="1"/>
                <p:nvPr/>
              </p:nvSpPr>
              <p:spPr>
                <a:xfrm>
                  <a:off x="4834224" y="2519842"/>
                  <a:ext cx="762000" cy="260816"/>
                </a:xfrm>
                <a:prstGeom prst="rect">
                  <a:avLst/>
                </a:prstGeom>
                <a:noFill/>
              </p:spPr>
              <p:txBody>
                <a:bodyPr wrap="square" rtlCol="0">
                  <a:spAutoFit/>
                </a:bodyPr>
                <a:lstStyle/>
                <a:p>
                  <a:pPr algn="ctr"/>
                  <a:r>
                    <a:rPr lang="en-US" sz="1200" b="1" dirty="0" smtClean="0">
                      <a:latin typeface="+mj-lt"/>
                    </a:rPr>
                    <a:t>s CH3</a:t>
                  </a:r>
                  <a:endParaRPr lang="en-US" sz="1200" b="1" dirty="0">
                    <a:latin typeface="+mj-lt"/>
                  </a:endParaRPr>
                </a:p>
              </p:txBody>
            </p:sp>
            <p:sp>
              <p:nvSpPr>
                <p:cNvPr id="13" name="TextBox 12"/>
                <p:cNvSpPr txBox="1"/>
                <p:nvPr/>
              </p:nvSpPr>
              <p:spPr>
                <a:xfrm>
                  <a:off x="5145446" y="2847989"/>
                  <a:ext cx="762000" cy="260816"/>
                </a:xfrm>
                <a:prstGeom prst="rect">
                  <a:avLst/>
                </a:prstGeom>
                <a:noFill/>
              </p:spPr>
              <p:txBody>
                <a:bodyPr wrap="square" rtlCol="0">
                  <a:spAutoFit/>
                </a:bodyPr>
                <a:lstStyle/>
                <a:p>
                  <a:pPr algn="ctr"/>
                  <a:r>
                    <a:rPr lang="en-US" sz="1200" b="1" dirty="0" smtClean="0">
                      <a:latin typeface="+mj-lt"/>
                    </a:rPr>
                    <a:t>s PO</a:t>
                  </a:r>
                  <a:r>
                    <a:rPr lang="en-US" sz="1200" b="1" baseline="-25000" dirty="0" smtClean="0">
                      <a:latin typeface="+mj-lt"/>
                    </a:rPr>
                    <a:t>2</a:t>
                  </a:r>
                  <a:r>
                    <a:rPr lang="en-US" sz="1200" b="1" dirty="0" smtClean="0">
                      <a:latin typeface="+mj-lt"/>
                    </a:rPr>
                    <a:t> </a:t>
                  </a:r>
                  <a:r>
                    <a:rPr lang="en-US" sz="1200" b="1" baseline="30000" dirty="0" smtClean="0">
                      <a:latin typeface="+mj-lt"/>
                    </a:rPr>
                    <a:t>-</a:t>
                  </a:r>
                  <a:endParaRPr lang="en-US" sz="1200" b="1" dirty="0">
                    <a:latin typeface="+mj-lt"/>
                  </a:endParaRPr>
                </a:p>
              </p:txBody>
            </p:sp>
            <p:pic>
              <p:nvPicPr>
                <p:cNvPr id="14" name="Picture 5"/>
                <p:cNvPicPr>
                  <a:picLocks noChangeAspect="1" noChangeArrowheads="1"/>
                </p:cNvPicPr>
                <p:nvPr/>
              </p:nvPicPr>
              <p:blipFill>
                <a:blip r:embed="rId7" cstate="print"/>
                <a:srcRect l="30652" t="1882" r="31034" b="2118"/>
                <a:stretch>
                  <a:fillRect/>
                </a:stretch>
              </p:blipFill>
              <p:spPr bwMode="auto">
                <a:xfrm>
                  <a:off x="7199144" y="1262552"/>
                  <a:ext cx="1655487" cy="2106674"/>
                </a:xfrm>
                <a:prstGeom prst="rect">
                  <a:avLst/>
                </a:prstGeom>
                <a:noFill/>
                <a:ln w="9525">
                  <a:noFill/>
                  <a:miter lim="800000"/>
                  <a:headEnd/>
                  <a:tailEnd/>
                </a:ln>
              </p:spPr>
            </p:pic>
            <p:cxnSp>
              <p:nvCxnSpPr>
                <p:cNvPr id="21" name="Straight Arrow Connector 20"/>
                <p:cNvCxnSpPr/>
                <p:nvPr/>
              </p:nvCxnSpPr>
              <p:spPr>
                <a:xfrm flipH="1">
                  <a:off x="4834224" y="1383232"/>
                  <a:ext cx="3303600" cy="74962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5791200" y="2612298"/>
                  <a:ext cx="2481166" cy="46429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3942720" y="2708920"/>
                  <a:ext cx="557272" cy="434694"/>
                </a:xfrm>
                <a:prstGeom prst="rect">
                  <a:avLst/>
                </a:prstGeom>
                <a:noFill/>
              </p:spPr>
              <p:txBody>
                <a:bodyPr wrap="square" rtlCol="0">
                  <a:spAutoFit/>
                </a:bodyPr>
                <a:lstStyle/>
                <a:p>
                  <a:pPr algn="ctr"/>
                  <a:r>
                    <a:rPr lang="en-US" sz="1200" b="1" dirty="0" smtClean="0">
                      <a:latin typeface="+mj-lt"/>
                    </a:rPr>
                    <a:t>Ester</a:t>
                  </a:r>
                </a:p>
                <a:p>
                  <a:pPr algn="ctr"/>
                  <a:r>
                    <a:rPr lang="en-US" sz="1200" b="1" dirty="0" smtClean="0">
                      <a:latin typeface="+mj-lt"/>
                    </a:rPr>
                    <a:t>C=O</a:t>
                  </a:r>
                  <a:endParaRPr lang="en-US" sz="1200" b="1" dirty="0">
                    <a:latin typeface="+mj-lt"/>
                  </a:endParaRPr>
                </a:p>
              </p:txBody>
            </p:sp>
            <p:sp>
              <p:nvSpPr>
                <p:cNvPr id="16" name="TextBox 15"/>
                <p:cNvSpPr txBox="1"/>
                <p:nvPr/>
              </p:nvSpPr>
              <p:spPr>
                <a:xfrm>
                  <a:off x="7548466" y="2922907"/>
                  <a:ext cx="1447800" cy="260816"/>
                </a:xfrm>
                <a:prstGeom prst="rect">
                  <a:avLst/>
                </a:prstGeom>
                <a:noFill/>
              </p:spPr>
              <p:txBody>
                <a:bodyPr wrap="square" rtlCol="0">
                  <a:spAutoFit/>
                </a:bodyPr>
                <a:lstStyle/>
                <a:p>
                  <a:r>
                    <a:rPr lang="en-US" sz="1200" b="1" dirty="0" smtClean="0">
                      <a:latin typeface="+mj-lt"/>
                    </a:rPr>
                    <a:t>Cancerous region</a:t>
                  </a:r>
                  <a:endParaRPr lang="en-US" sz="1200" b="1" dirty="0">
                    <a:latin typeface="+mj-lt"/>
                  </a:endParaRPr>
                </a:p>
              </p:txBody>
            </p:sp>
          </p:grpSp>
          <p:sp>
            <p:nvSpPr>
              <p:cNvPr id="15" name="TextBox 14"/>
              <p:cNvSpPr txBox="1"/>
              <p:nvPr/>
            </p:nvSpPr>
            <p:spPr>
              <a:xfrm>
                <a:off x="7594668" y="1455530"/>
                <a:ext cx="1447800" cy="260816"/>
              </a:xfrm>
              <a:prstGeom prst="rect">
                <a:avLst/>
              </a:prstGeom>
              <a:noFill/>
            </p:spPr>
            <p:txBody>
              <a:bodyPr wrap="square" rtlCol="0">
                <a:spAutoFit/>
              </a:bodyPr>
              <a:lstStyle/>
              <a:p>
                <a:r>
                  <a:rPr lang="en-US" sz="1200" b="1" dirty="0" smtClean="0">
                    <a:latin typeface="+mj-lt"/>
                  </a:rPr>
                  <a:t>Healthy region</a:t>
                </a:r>
                <a:endParaRPr lang="en-US" sz="1200" b="1" dirty="0">
                  <a:latin typeface="+mj-lt"/>
                </a:endParaRPr>
              </a:p>
            </p:txBody>
          </p:sp>
        </p:grpSp>
      </p:grpSp>
      <p:sp>
        <p:nvSpPr>
          <p:cNvPr id="27" name="Title 1"/>
          <p:cNvSpPr txBox="1">
            <a:spLocks/>
          </p:cNvSpPr>
          <p:nvPr/>
        </p:nvSpPr>
        <p:spPr>
          <a:xfrm>
            <a:off x="-4650" y="-21132"/>
            <a:ext cx="9148649" cy="493329"/>
          </a:xfrm>
          <a:prstGeom prst="rect">
            <a:avLst/>
          </a:prstGeom>
          <a:solidFill>
            <a:schemeClr val="tx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400" b="1" dirty="0" smtClean="0">
                <a:solidFill>
                  <a:schemeClr val="bg1"/>
                </a:solidFill>
              </a:rPr>
              <a:t>Infrared </a:t>
            </a:r>
            <a:r>
              <a:rPr lang="en-US" sz="2400" b="1" dirty="0" err="1" smtClean="0">
                <a:solidFill>
                  <a:schemeClr val="bg1"/>
                </a:solidFill>
              </a:rPr>
              <a:t>Microspectroscopic</a:t>
            </a:r>
            <a:r>
              <a:rPr lang="en-US" sz="2400" b="1" dirty="0" smtClean="0">
                <a:solidFill>
                  <a:schemeClr val="bg1"/>
                </a:solidFill>
              </a:rPr>
              <a:t> Analysis </a:t>
            </a:r>
            <a:r>
              <a:rPr lang="en-US" sz="2400" b="1" dirty="0">
                <a:solidFill>
                  <a:schemeClr val="bg1"/>
                </a:solidFill>
              </a:rPr>
              <a:t>of </a:t>
            </a:r>
            <a:r>
              <a:rPr lang="en-US" sz="2400" b="1" dirty="0" smtClean="0">
                <a:solidFill>
                  <a:schemeClr val="bg1"/>
                </a:solidFill>
              </a:rPr>
              <a:t>Breast Cancer. </a:t>
            </a:r>
            <a:r>
              <a:rPr lang="en-US" sz="2400" b="1" i="1" dirty="0" err="1" smtClean="0">
                <a:solidFill>
                  <a:srgbClr val="FFFF00"/>
                </a:solidFill>
              </a:rPr>
              <a:t>Fatemeh</a:t>
            </a:r>
            <a:r>
              <a:rPr lang="en-US" sz="2400" b="1" i="1" dirty="0" smtClean="0">
                <a:solidFill>
                  <a:srgbClr val="FFFF00"/>
                </a:solidFill>
              </a:rPr>
              <a:t> </a:t>
            </a:r>
            <a:r>
              <a:rPr lang="en-US" sz="2400" b="1" i="1" dirty="0" err="1" smtClean="0">
                <a:solidFill>
                  <a:srgbClr val="FFFF00"/>
                </a:solidFill>
              </a:rPr>
              <a:t>Elmi</a:t>
            </a:r>
            <a:r>
              <a:rPr lang="en-US" sz="2400" b="1" dirty="0" smtClean="0">
                <a:solidFill>
                  <a:srgbClr val="FFFF00"/>
                </a:solidFill>
              </a:rPr>
              <a:t>,</a:t>
            </a:r>
            <a:r>
              <a:rPr lang="en-US" sz="2400" b="1" i="1" dirty="0" smtClean="0">
                <a:solidFill>
                  <a:srgbClr val="FFFF00"/>
                </a:solidFill>
              </a:rPr>
              <a:t> </a:t>
            </a:r>
            <a:r>
              <a:rPr lang="en-US" sz="2400" b="1" i="1" dirty="0">
                <a:solidFill>
                  <a:srgbClr val="FFFF00"/>
                </a:solidFill>
              </a:rPr>
              <a:t>Iran</a:t>
            </a:r>
            <a:r>
              <a:rPr lang="en-US" sz="2400" b="1" dirty="0">
                <a:solidFill>
                  <a:srgbClr val="FFFF00"/>
                </a:solidFill>
              </a:rPr>
              <a:t>.</a:t>
            </a:r>
          </a:p>
        </p:txBody>
      </p:sp>
      <p:pic>
        <p:nvPicPr>
          <p:cNvPr id="28" name="Picture 2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492009"/>
            <a:ext cx="810575" cy="425004"/>
          </a:xfrm>
          <a:prstGeom prst="rect">
            <a:avLst/>
          </a:prstGeom>
        </p:spPr>
      </p:pic>
    </p:spTree>
    <p:extLst>
      <p:ext uri="{BB962C8B-B14F-4D97-AF65-F5344CB8AC3E}">
        <p14:creationId xmlns:p14="http://schemas.microsoft.com/office/powerpoint/2010/main" val="561799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9313" y="1143690"/>
            <a:ext cx="7886700" cy="491217"/>
          </a:xfrm>
        </p:spPr>
        <p:txBody>
          <a:bodyPr>
            <a:normAutofit fontScale="90000"/>
          </a:bodyPr>
          <a:lstStyle/>
          <a:p>
            <a:r>
              <a:rPr lang="en-US" i="1" dirty="0" smtClean="0">
                <a:solidFill>
                  <a:srgbClr val="FF0000"/>
                </a:solidFill>
              </a:rPr>
              <a:t>A few things to remember..! </a:t>
            </a:r>
            <a:endParaRPr lang="en-US" i="1" dirty="0">
              <a:solidFill>
                <a:srgbClr val="FF0000"/>
              </a:solidFill>
            </a:endParaRPr>
          </a:p>
        </p:txBody>
      </p:sp>
      <p:sp>
        <p:nvSpPr>
          <p:cNvPr id="3" name="Content Placeholder 2"/>
          <p:cNvSpPr>
            <a:spLocks noGrp="1"/>
          </p:cNvSpPr>
          <p:nvPr>
            <p:ph idx="1"/>
          </p:nvPr>
        </p:nvSpPr>
        <p:spPr>
          <a:xfrm>
            <a:off x="319313" y="2128976"/>
            <a:ext cx="5212897" cy="3588204"/>
          </a:xfrm>
        </p:spPr>
        <p:txBody>
          <a:bodyPr>
            <a:normAutofit/>
          </a:bodyPr>
          <a:lstStyle/>
          <a:p>
            <a:r>
              <a:rPr lang="en-US" sz="2400" i="1" dirty="0" smtClean="0">
                <a:solidFill>
                  <a:srgbClr val="002060"/>
                </a:solidFill>
              </a:rPr>
              <a:t>Not operational (yet) but working..</a:t>
            </a:r>
          </a:p>
          <a:p>
            <a:r>
              <a:rPr lang="en-US" sz="2400" i="1" dirty="0" smtClean="0">
                <a:solidFill>
                  <a:srgbClr val="002060"/>
                </a:solidFill>
              </a:rPr>
              <a:t>Similar but different..</a:t>
            </a:r>
          </a:p>
          <a:p>
            <a:r>
              <a:rPr lang="en-US" sz="2400" i="1" dirty="0" smtClean="0">
                <a:solidFill>
                  <a:srgbClr val="002060"/>
                </a:solidFill>
              </a:rPr>
              <a:t>Weakness and strength..</a:t>
            </a:r>
          </a:p>
          <a:p>
            <a:r>
              <a:rPr lang="en-US" sz="2400" i="1" dirty="0" smtClean="0">
                <a:solidFill>
                  <a:srgbClr val="002060"/>
                </a:solidFill>
              </a:rPr>
              <a:t>Black and White but there is also pink..</a:t>
            </a:r>
          </a:p>
          <a:p>
            <a:r>
              <a:rPr lang="en-US" sz="2400" i="1" dirty="0" smtClean="0">
                <a:solidFill>
                  <a:srgbClr val="002060"/>
                </a:solidFill>
              </a:rPr>
              <a:t>Challenges more than problems..</a:t>
            </a:r>
          </a:p>
          <a:p>
            <a:r>
              <a:rPr lang="en-US" sz="2400" i="1" dirty="0" smtClean="0">
                <a:solidFill>
                  <a:srgbClr val="002060"/>
                </a:solidFill>
              </a:rPr>
              <a:t>Not the (wow) but competing..</a:t>
            </a:r>
          </a:p>
          <a:p>
            <a:r>
              <a:rPr lang="en-US" sz="2400" i="1" dirty="0" smtClean="0">
                <a:solidFill>
                  <a:srgbClr val="002060"/>
                </a:solidFill>
              </a:rPr>
              <a:t>A dream but not a fantasy..  </a:t>
            </a:r>
          </a:p>
        </p:txBody>
      </p:sp>
      <p:sp>
        <p:nvSpPr>
          <p:cNvPr id="5" name="TextBox 4"/>
          <p:cNvSpPr txBox="1"/>
          <p:nvPr/>
        </p:nvSpPr>
        <p:spPr>
          <a:xfrm>
            <a:off x="3773714" y="6005175"/>
            <a:ext cx="1451429" cy="523220"/>
          </a:xfrm>
          <a:prstGeom prst="rect">
            <a:avLst/>
          </a:prstGeom>
          <a:solidFill>
            <a:schemeClr val="accent1">
              <a:lumMod val="60000"/>
              <a:lumOff val="40000"/>
            </a:schemeClr>
          </a:solidFill>
        </p:spPr>
        <p:txBody>
          <a:bodyPr wrap="square" rtlCol="0">
            <a:spAutoFit/>
          </a:bodyPr>
          <a:lstStyle/>
          <a:p>
            <a:pPr algn="ctr"/>
            <a:r>
              <a:rPr lang="en-US" sz="2800" b="1" dirty="0" smtClean="0"/>
              <a:t>UNIQUE</a:t>
            </a:r>
            <a:endParaRPr lang="en-US" sz="2800" b="1" dirty="0"/>
          </a:p>
        </p:txBody>
      </p:sp>
      <p:pic>
        <p:nvPicPr>
          <p:cNvPr id="9" name="Picture 2" descr="SESAME-new-roo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63685" y="1579371"/>
            <a:ext cx="3780315" cy="3848692"/>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254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9" y="5860"/>
            <a:ext cx="9138141" cy="467047"/>
          </a:xfrm>
          <a:solidFill>
            <a:schemeClr val="tx2"/>
          </a:solidFill>
        </p:spPr>
        <p:txBody>
          <a:bodyPr>
            <a:noAutofit/>
          </a:bodyPr>
          <a:lstStyle/>
          <a:p>
            <a:pPr algn="just"/>
            <a:r>
              <a:rPr lang="en-US" sz="2400" b="1" dirty="0">
                <a:solidFill>
                  <a:schemeClr val="bg1"/>
                </a:solidFill>
              </a:rPr>
              <a:t>E</a:t>
            </a:r>
            <a:r>
              <a:rPr lang="en-US" sz="2400" b="1" dirty="0" smtClean="0">
                <a:solidFill>
                  <a:schemeClr val="bg1"/>
                </a:solidFill>
              </a:rPr>
              <a:t>ffects of pharmaceutical products on skin layers. </a:t>
            </a:r>
            <a:r>
              <a:rPr lang="en-US" sz="2400" b="1" i="1" dirty="0" err="1" smtClean="0">
                <a:solidFill>
                  <a:srgbClr val="FFFF00"/>
                </a:solidFill>
              </a:rPr>
              <a:t>Randa</a:t>
            </a:r>
            <a:r>
              <a:rPr lang="en-US" sz="2400" b="1" i="1" dirty="0" smtClean="0">
                <a:solidFill>
                  <a:srgbClr val="FFFF00"/>
                </a:solidFill>
              </a:rPr>
              <a:t> Mansour,</a:t>
            </a:r>
            <a:r>
              <a:rPr lang="en-US" sz="2400" b="1" dirty="0" smtClean="0">
                <a:solidFill>
                  <a:srgbClr val="FFFF00"/>
                </a:solidFill>
              </a:rPr>
              <a:t> </a:t>
            </a:r>
            <a:r>
              <a:rPr lang="en-US" sz="2400" b="1" i="1" dirty="0" smtClean="0">
                <a:solidFill>
                  <a:srgbClr val="FFFF00"/>
                </a:solidFill>
              </a:rPr>
              <a:t>Jordan.</a:t>
            </a:r>
            <a:endParaRPr lang="en-US" sz="2400" b="1" i="1" dirty="0">
              <a:solidFill>
                <a:srgbClr val="FFFF00"/>
              </a:solidFill>
            </a:endParaRPr>
          </a:p>
        </p:txBody>
      </p:sp>
      <p:pic>
        <p:nvPicPr>
          <p:cNvPr id="1030" name="Picture 6"/>
          <p:cNvPicPr>
            <a:picLocks noChangeAspect="1" noChangeArrowheads="1"/>
          </p:cNvPicPr>
          <p:nvPr/>
        </p:nvPicPr>
        <p:blipFill>
          <a:blip r:embed="rId2" cstate="print"/>
          <a:srcRect l="18297" r="17662"/>
          <a:stretch>
            <a:fillRect/>
          </a:stretch>
        </p:blipFill>
        <p:spPr bwMode="auto">
          <a:xfrm>
            <a:off x="5522672" y="1053171"/>
            <a:ext cx="3422073" cy="2614084"/>
          </a:xfrm>
          <a:prstGeom prst="rect">
            <a:avLst/>
          </a:prstGeom>
        </p:spPr>
      </p:pic>
      <p:pic>
        <p:nvPicPr>
          <p:cNvPr id="1031" name="Picture 7"/>
          <p:cNvPicPr>
            <a:picLocks noChangeAspect="1" noChangeArrowheads="1"/>
          </p:cNvPicPr>
          <p:nvPr/>
        </p:nvPicPr>
        <p:blipFill>
          <a:blip r:embed="rId3" cstate="print"/>
          <a:srcRect l="1533" t="3765" r="1916" b="4000"/>
          <a:stretch>
            <a:fillRect/>
          </a:stretch>
        </p:blipFill>
        <p:spPr bwMode="auto">
          <a:xfrm>
            <a:off x="6201545" y="4498777"/>
            <a:ext cx="2743200" cy="2133600"/>
          </a:xfrm>
          <a:prstGeom prst="rect">
            <a:avLst/>
          </a:prstGeom>
          <a:noFill/>
          <a:ln w="9525">
            <a:noFill/>
            <a:miter lim="800000"/>
            <a:headEnd/>
            <a:tailEnd/>
          </a:ln>
        </p:spPr>
      </p:pic>
      <p:pic>
        <p:nvPicPr>
          <p:cNvPr id="1032" name="Picture 8"/>
          <p:cNvPicPr>
            <a:picLocks noChangeAspect="1" noChangeArrowheads="1"/>
          </p:cNvPicPr>
          <p:nvPr/>
        </p:nvPicPr>
        <p:blipFill>
          <a:blip r:embed="rId4" cstate="print"/>
          <a:srcRect l="10728" t="2462" r="9579" b="1538"/>
          <a:stretch>
            <a:fillRect/>
          </a:stretch>
        </p:blipFill>
        <p:spPr bwMode="auto">
          <a:xfrm>
            <a:off x="76200" y="4419600"/>
            <a:ext cx="2819400" cy="2114550"/>
          </a:xfrm>
          <a:prstGeom prst="rect">
            <a:avLst/>
          </a:prstGeom>
          <a:noFill/>
          <a:ln w="9525">
            <a:noFill/>
            <a:miter lim="800000"/>
            <a:headEnd/>
            <a:tailEnd/>
          </a:ln>
        </p:spPr>
      </p:pic>
      <p:pic>
        <p:nvPicPr>
          <p:cNvPr id="1033" name="Picture 9"/>
          <p:cNvPicPr>
            <a:picLocks noChangeAspect="1" noChangeArrowheads="1"/>
          </p:cNvPicPr>
          <p:nvPr/>
        </p:nvPicPr>
        <p:blipFill>
          <a:blip r:embed="rId5" cstate="print"/>
          <a:srcRect l="958" t="2941" r="958" b="4824"/>
          <a:stretch>
            <a:fillRect/>
          </a:stretch>
        </p:blipFill>
        <p:spPr bwMode="auto">
          <a:xfrm>
            <a:off x="3200400" y="4419600"/>
            <a:ext cx="2819400" cy="2158603"/>
          </a:xfrm>
          <a:prstGeom prst="rect">
            <a:avLst/>
          </a:prstGeom>
          <a:noFill/>
          <a:ln w="9525">
            <a:noFill/>
            <a:miter lim="800000"/>
            <a:headEnd/>
            <a:tailEnd/>
          </a:ln>
        </p:spPr>
      </p:pic>
      <p:sp>
        <p:nvSpPr>
          <p:cNvPr id="10" name="TextBox 9"/>
          <p:cNvSpPr txBox="1"/>
          <p:nvPr/>
        </p:nvSpPr>
        <p:spPr>
          <a:xfrm>
            <a:off x="7139372" y="4167186"/>
            <a:ext cx="1371600" cy="307777"/>
          </a:xfrm>
          <a:prstGeom prst="rect">
            <a:avLst/>
          </a:prstGeom>
          <a:noFill/>
        </p:spPr>
        <p:txBody>
          <a:bodyPr wrap="square" rtlCol="0">
            <a:spAutoFit/>
          </a:bodyPr>
          <a:lstStyle/>
          <a:p>
            <a:r>
              <a:rPr lang="en-US" sz="1400" b="1" dirty="0" smtClean="0">
                <a:latin typeface="Georgia" pitchFamily="18" charset="0"/>
              </a:rPr>
              <a:t>Proteins </a:t>
            </a:r>
            <a:endParaRPr lang="en-US" sz="1400" b="1" dirty="0">
              <a:latin typeface="Georgia" pitchFamily="18" charset="0"/>
            </a:endParaRPr>
          </a:p>
        </p:txBody>
      </p:sp>
      <p:sp>
        <p:nvSpPr>
          <p:cNvPr id="11" name="TextBox 10"/>
          <p:cNvSpPr txBox="1"/>
          <p:nvPr/>
        </p:nvSpPr>
        <p:spPr>
          <a:xfrm>
            <a:off x="1104900" y="4037111"/>
            <a:ext cx="1371600" cy="307777"/>
          </a:xfrm>
          <a:prstGeom prst="rect">
            <a:avLst/>
          </a:prstGeom>
          <a:noFill/>
        </p:spPr>
        <p:txBody>
          <a:bodyPr wrap="square" rtlCol="0">
            <a:spAutoFit/>
          </a:bodyPr>
          <a:lstStyle/>
          <a:p>
            <a:r>
              <a:rPr lang="en-US" sz="1400" b="1" dirty="0" smtClean="0">
                <a:latin typeface="Georgia" pitchFamily="18" charset="0"/>
              </a:rPr>
              <a:t>Lipids</a:t>
            </a:r>
            <a:endParaRPr lang="en-US" sz="1400" b="1" dirty="0">
              <a:latin typeface="Georgia" pitchFamily="18" charset="0"/>
            </a:endParaRPr>
          </a:p>
        </p:txBody>
      </p:sp>
      <p:sp>
        <p:nvSpPr>
          <p:cNvPr id="12" name="TextBox 11"/>
          <p:cNvSpPr txBox="1"/>
          <p:nvPr/>
        </p:nvSpPr>
        <p:spPr>
          <a:xfrm>
            <a:off x="4312411" y="4086854"/>
            <a:ext cx="990600" cy="307777"/>
          </a:xfrm>
          <a:prstGeom prst="rect">
            <a:avLst/>
          </a:prstGeom>
          <a:noFill/>
        </p:spPr>
        <p:txBody>
          <a:bodyPr wrap="square" rtlCol="0">
            <a:spAutoFit/>
          </a:bodyPr>
          <a:lstStyle/>
          <a:p>
            <a:r>
              <a:rPr lang="en-US" sz="1400" b="1" dirty="0" smtClean="0">
                <a:latin typeface="Georgia" pitchFamily="18" charset="0"/>
              </a:rPr>
              <a:t>Sugar</a:t>
            </a:r>
            <a:endParaRPr lang="en-US" sz="1400" b="1" dirty="0">
              <a:latin typeface="Georgia" pitchFamily="18" charset="0"/>
            </a:endParaRPr>
          </a:p>
        </p:txBody>
      </p:sp>
      <p:sp>
        <p:nvSpPr>
          <p:cNvPr id="13" name="TextBox 12"/>
          <p:cNvSpPr txBox="1"/>
          <p:nvPr/>
        </p:nvSpPr>
        <p:spPr>
          <a:xfrm>
            <a:off x="5806341" y="720425"/>
            <a:ext cx="2133600" cy="307777"/>
          </a:xfrm>
          <a:prstGeom prst="rect">
            <a:avLst/>
          </a:prstGeom>
          <a:noFill/>
        </p:spPr>
        <p:txBody>
          <a:bodyPr wrap="square" rtlCol="0">
            <a:spAutoFit/>
          </a:bodyPr>
          <a:lstStyle/>
          <a:p>
            <a:r>
              <a:rPr lang="en-US" sz="1400" b="1" dirty="0" smtClean="0">
                <a:latin typeface="Georgia" pitchFamily="18" charset="0"/>
              </a:rPr>
              <a:t>Stratum </a:t>
            </a:r>
            <a:r>
              <a:rPr lang="en-US" sz="1400" b="1" dirty="0" err="1" smtClean="0">
                <a:latin typeface="Georgia" pitchFamily="18" charset="0"/>
              </a:rPr>
              <a:t>corneum</a:t>
            </a:r>
            <a:endParaRPr lang="en-US" sz="1400" b="1" dirty="0">
              <a:latin typeface="Georgia" pitchFamily="18" charset="0"/>
            </a:endParaRPr>
          </a:p>
        </p:txBody>
      </p:sp>
      <p:sp>
        <p:nvSpPr>
          <p:cNvPr id="16" name="Rectangle 15"/>
          <p:cNvSpPr/>
          <p:nvPr/>
        </p:nvSpPr>
        <p:spPr>
          <a:xfrm>
            <a:off x="6790267" y="3630821"/>
            <a:ext cx="1149674" cy="307777"/>
          </a:xfrm>
          <a:prstGeom prst="rect">
            <a:avLst/>
          </a:prstGeom>
        </p:spPr>
        <p:txBody>
          <a:bodyPr wrap="none">
            <a:spAutoFit/>
          </a:bodyPr>
          <a:lstStyle/>
          <a:p>
            <a:r>
              <a:rPr lang="en-US" sz="1400" b="1" dirty="0" smtClean="0">
                <a:latin typeface="Georgia" pitchFamily="18" charset="0"/>
              </a:rPr>
              <a:t>Epidermis</a:t>
            </a:r>
            <a:endParaRPr lang="en-US" sz="1400" b="1" dirty="0">
              <a:latin typeface="Georgia" pitchFamily="18" charset="0"/>
            </a:endParaRPr>
          </a:p>
        </p:txBody>
      </p:sp>
      <p:sp>
        <p:nvSpPr>
          <p:cNvPr id="17" name="Rectangle 16"/>
          <p:cNvSpPr/>
          <p:nvPr/>
        </p:nvSpPr>
        <p:spPr>
          <a:xfrm>
            <a:off x="8077200" y="2221468"/>
            <a:ext cx="867545" cy="307777"/>
          </a:xfrm>
          <a:prstGeom prst="rect">
            <a:avLst/>
          </a:prstGeom>
        </p:spPr>
        <p:txBody>
          <a:bodyPr wrap="none">
            <a:spAutoFit/>
          </a:bodyPr>
          <a:lstStyle/>
          <a:p>
            <a:r>
              <a:rPr lang="en-US" sz="1400" b="1" dirty="0" smtClean="0">
                <a:latin typeface="Georgia" pitchFamily="18" charset="0"/>
              </a:rPr>
              <a:t>Dermis</a:t>
            </a:r>
            <a:endParaRPr lang="en-US" sz="1400" b="1" dirty="0">
              <a:latin typeface="Georgia" pitchFamily="18" charset="0"/>
            </a:endParaRPr>
          </a:p>
        </p:txBody>
      </p:sp>
      <p:grpSp>
        <p:nvGrpSpPr>
          <p:cNvPr id="3" name="Group 2"/>
          <p:cNvGrpSpPr/>
          <p:nvPr/>
        </p:nvGrpSpPr>
        <p:grpSpPr>
          <a:xfrm>
            <a:off x="514055" y="1328050"/>
            <a:ext cx="4409381" cy="2236407"/>
            <a:chOff x="0" y="1775459"/>
            <a:chExt cx="5175006" cy="1908907"/>
          </a:xfrm>
        </p:grpSpPr>
        <p:pic>
          <p:nvPicPr>
            <p:cNvPr id="1035" name="Picture 11"/>
            <p:cNvPicPr>
              <a:picLocks noChangeAspect="1" noChangeArrowheads="1"/>
            </p:cNvPicPr>
            <p:nvPr/>
          </p:nvPicPr>
          <p:blipFill>
            <a:blip r:embed="rId6" cstate="print"/>
            <a:srcRect/>
            <a:stretch>
              <a:fillRect/>
            </a:stretch>
          </p:blipFill>
          <p:spPr bwMode="auto">
            <a:xfrm>
              <a:off x="0" y="1981200"/>
              <a:ext cx="5175006" cy="1703166"/>
            </a:xfrm>
            <a:prstGeom prst="rect">
              <a:avLst/>
            </a:prstGeom>
            <a:noFill/>
            <a:ln w="9525">
              <a:noFill/>
              <a:miter lim="800000"/>
              <a:headEnd/>
              <a:tailEnd/>
            </a:ln>
            <a:effectLst/>
          </p:spPr>
        </p:pic>
        <p:sp>
          <p:nvSpPr>
            <p:cNvPr id="18" name="TextBox 17"/>
            <p:cNvSpPr txBox="1"/>
            <p:nvPr/>
          </p:nvSpPr>
          <p:spPr>
            <a:xfrm>
              <a:off x="1339468" y="2219898"/>
              <a:ext cx="1219200" cy="369332"/>
            </a:xfrm>
            <a:prstGeom prst="rect">
              <a:avLst/>
            </a:prstGeom>
            <a:noFill/>
          </p:spPr>
          <p:txBody>
            <a:bodyPr wrap="square" rtlCol="0">
              <a:spAutoFit/>
            </a:bodyPr>
            <a:lstStyle/>
            <a:p>
              <a:pPr algn="ctr"/>
              <a:r>
                <a:rPr lang="en-US" sz="900" b="1" dirty="0" smtClean="0">
                  <a:latin typeface="Georgia" pitchFamily="18" charset="0"/>
                </a:rPr>
                <a:t>Lipids</a:t>
              </a:r>
            </a:p>
            <a:p>
              <a:pPr algn="ctr"/>
              <a:r>
                <a:rPr lang="en-US" sz="900" b="1" dirty="0" smtClean="0">
                  <a:latin typeface="Georgia" pitchFamily="18" charset="0"/>
                </a:rPr>
                <a:t>(CH2 &amp; CH3)</a:t>
              </a:r>
              <a:endParaRPr lang="en-US" sz="900" b="1" dirty="0">
                <a:latin typeface="Georgia" pitchFamily="18" charset="0"/>
              </a:endParaRPr>
            </a:p>
          </p:txBody>
        </p:sp>
        <p:sp>
          <p:nvSpPr>
            <p:cNvPr id="19" name="TextBox 18"/>
            <p:cNvSpPr txBox="1"/>
            <p:nvPr/>
          </p:nvSpPr>
          <p:spPr>
            <a:xfrm>
              <a:off x="3120650" y="1775459"/>
              <a:ext cx="1219200" cy="230832"/>
            </a:xfrm>
            <a:prstGeom prst="rect">
              <a:avLst/>
            </a:prstGeom>
            <a:noFill/>
          </p:spPr>
          <p:txBody>
            <a:bodyPr wrap="square" rtlCol="0">
              <a:spAutoFit/>
            </a:bodyPr>
            <a:lstStyle/>
            <a:p>
              <a:pPr algn="ctr"/>
              <a:r>
                <a:rPr lang="en-US" sz="900" b="1" dirty="0" smtClean="0">
                  <a:latin typeface="Georgia" pitchFamily="18" charset="0"/>
                </a:rPr>
                <a:t>Amide I</a:t>
              </a:r>
              <a:endParaRPr lang="en-US" sz="900" b="1" dirty="0">
                <a:latin typeface="Georgia" pitchFamily="18" charset="0"/>
              </a:endParaRPr>
            </a:p>
          </p:txBody>
        </p:sp>
        <p:sp>
          <p:nvSpPr>
            <p:cNvPr id="20" name="TextBox 19"/>
            <p:cNvSpPr txBox="1"/>
            <p:nvPr/>
          </p:nvSpPr>
          <p:spPr>
            <a:xfrm>
              <a:off x="3513160" y="2123408"/>
              <a:ext cx="1219200" cy="230832"/>
            </a:xfrm>
            <a:prstGeom prst="rect">
              <a:avLst/>
            </a:prstGeom>
            <a:noFill/>
          </p:spPr>
          <p:txBody>
            <a:bodyPr wrap="square" rtlCol="0">
              <a:spAutoFit/>
            </a:bodyPr>
            <a:lstStyle/>
            <a:p>
              <a:pPr algn="ctr"/>
              <a:r>
                <a:rPr lang="en-US" sz="900" b="1" dirty="0" smtClean="0">
                  <a:latin typeface="Georgia" pitchFamily="18" charset="0"/>
                </a:rPr>
                <a:t>Amide II</a:t>
              </a:r>
              <a:endParaRPr lang="en-US" sz="900" b="1" dirty="0">
                <a:latin typeface="Georgia" pitchFamily="18" charset="0"/>
              </a:endParaRPr>
            </a:p>
          </p:txBody>
        </p:sp>
        <p:sp>
          <p:nvSpPr>
            <p:cNvPr id="21" name="TextBox 20"/>
            <p:cNvSpPr txBox="1"/>
            <p:nvPr/>
          </p:nvSpPr>
          <p:spPr>
            <a:xfrm>
              <a:off x="4114800" y="2740968"/>
              <a:ext cx="990600" cy="230832"/>
            </a:xfrm>
            <a:prstGeom prst="rect">
              <a:avLst/>
            </a:prstGeom>
            <a:noFill/>
          </p:spPr>
          <p:txBody>
            <a:bodyPr wrap="square" rtlCol="0">
              <a:spAutoFit/>
            </a:bodyPr>
            <a:lstStyle/>
            <a:p>
              <a:pPr algn="ctr"/>
              <a:r>
                <a:rPr lang="en-US" sz="900" b="1" dirty="0" smtClean="0">
                  <a:latin typeface="Georgia" pitchFamily="18" charset="0"/>
                </a:rPr>
                <a:t>Sugar</a:t>
              </a:r>
            </a:p>
          </p:txBody>
        </p:sp>
      </p:grpSp>
      <p:pic>
        <p:nvPicPr>
          <p:cNvPr id="22" name="Picture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59" y="521603"/>
            <a:ext cx="810575" cy="425004"/>
          </a:xfrm>
          <a:prstGeom prst="rect">
            <a:avLst/>
          </a:prstGeom>
        </p:spPr>
      </p:pic>
    </p:spTree>
    <p:extLst>
      <p:ext uri="{BB962C8B-B14F-4D97-AF65-F5344CB8AC3E}">
        <p14:creationId xmlns:p14="http://schemas.microsoft.com/office/powerpoint/2010/main" val="13342428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lum bright="-20000" contrast="40000"/>
          </a:blip>
          <a:stretch>
            <a:fillRect/>
          </a:stretch>
        </p:blipFill>
        <p:spPr>
          <a:xfrm>
            <a:off x="3492386" y="1224812"/>
            <a:ext cx="5433622" cy="5434493"/>
          </a:xfrm>
          <a:prstGeom prst="rect">
            <a:avLst/>
          </a:prstGeom>
        </p:spPr>
      </p:pic>
      <p:sp>
        <p:nvSpPr>
          <p:cNvPr id="7" name="Rectangle 6"/>
          <p:cNvSpPr/>
          <p:nvPr/>
        </p:nvSpPr>
        <p:spPr>
          <a:xfrm>
            <a:off x="99295" y="1224812"/>
            <a:ext cx="4320345" cy="830997"/>
          </a:xfrm>
          <a:prstGeom prst="rect">
            <a:avLst/>
          </a:prstGeom>
        </p:spPr>
        <p:txBody>
          <a:bodyPr wrap="square">
            <a:spAutoFit/>
          </a:bodyPr>
          <a:lstStyle/>
          <a:p>
            <a:r>
              <a:rPr lang="en-US" sz="2400" b="1" i="1" dirty="0" smtClean="0">
                <a:solidFill>
                  <a:srgbClr val="FF0000"/>
                </a:solidFill>
              </a:rPr>
              <a:t>Collaborators:</a:t>
            </a:r>
            <a:br>
              <a:rPr lang="en-US" sz="2400" b="1" i="1" dirty="0" smtClean="0">
                <a:solidFill>
                  <a:srgbClr val="FF0000"/>
                </a:solidFill>
              </a:rPr>
            </a:br>
            <a:r>
              <a:rPr lang="en-US" sz="2400" i="1" dirty="0" smtClean="0"/>
              <a:t> SESAME, France, Spain, and UK. </a:t>
            </a:r>
            <a:endParaRPr lang="en-US" sz="2400" i="1" dirty="0"/>
          </a:p>
        </p:txBody>
      </p:sp>
      <p:sp>
        <p:nvSpPr>
          <p:cNvPr id="8" name="Rectangle 7"/>
          <p:cNvSpPr/>
          <p:nvPr/>
        </p:nvSpPr>
        <p:spPr>
          <a:xfrm>
            <a:off x="139113" y="2703491"/>
            <a:ext cx="3225800" cy="1569660"/>
          </a:xfrm>
          <a:prstGeom prst="rect">
            <a:avLst/>
          </a:prstGeom>
        </p:spPr>
        <p:txBody>
          <a:bodyPr wrap="square">
            <a:spAutoFit/>
          </a:bodyPr>
          <a:lstStyle/>
          <a:p>
            <a:pPr algn="just"/>
            <a:r>
              <a:rPr lang="en-US" sz="2400" b="1" i="1" dirty="0">
                <a:solidFill>
                  <a:srgbClr val="FF0000"/>
                </a:solidFill>
              </a:rPr>
              <a:t>Funding:</a:t>
            </a:r>
            <a:r>
              <a:rPr lang="en-US" i="1" dirty="0" smtClean="0"/>
              <a:t> </a:t>
            </a:r>
            <a:r>
              <a:rPr lang="en-US" sz="2400" i="1" dirty="0"/>
              <a:t>SESAME, IAEA, ICTP,  Richard </a:t>
            </a:r>
            <a:r>
              <a:rPr lang="en-US" sz="2400" i="1" dirty="0" err="1"/>
              <a:t>Lounsbery</a:t>
            </a:r>
            <a:r>
              <a:rPr lang="en-US" sz="2400" i="1" dirty="0"/>
              <a:t> Foundation, CNRS and L’Oréal-UNESCO.</a:t>
            </a:r>
          </a:p>
        </p:txBody>
      </p:sp>
      <p:sp>
        <p:nvSpPr>
          <p:cNvPr id="9" name="Title 1"/>
          <p:cNvSpPr>
            <a:spLocks noGrp="1"/>
          </p:cNvSpPr>
          <p:nvPr>
            <p:ph type="title"/>
          </p:nvPr>
        </p:nvSpPr>
        <p:spPr>
          <a:xfrm>
            <a:off x="0" y="0"/>
            <a:ext cx="9144000" cy="851116"/>
          </a:xfrm>
          <a:solidFill>
            <a:schemeClr val="tx2"/>
          </a:solidFill>
        </p:spPr>
        <p:txBody>
          <a:bodyPr>
            <a:noAutofit/>
          </a:bodyPr>
          <a:lstStyle/>
          <a:p>
            <a:pPr algn="just"/>
            <a:r>
              <a:rPr lang="en-US" sz="2400" b="1" kern="1800" dirty="0" smtClean="0">
                <a:solidFill>
                  <a:schemeClr val="bg1"/>
                </a:solidFill>
                <a:ea typeface="Times New Roman" panose="02020603050405020304" pitchFamily="18" charset="0"/>
              </a:rPr>
              <a:t>Nanoparticles in glioma cells: combined Infrared microspectroscopy and </a:t>
            </a:r>
            <a:br>
              <a:rPr lang="en-US" sz="2400" b="1" kern="1800" dirty="0" smtClean="0">
                <a:solidFill>
                  <a:schemeClr val="bg1"/>
                </a:solidFill>
                <a:ea typeface="Times New Roman" panose="02020603050405020304" pitchFamily="18" charset="0"/>
              </a:rPr>
            </a:br>
            <a:r>
              <a:rPr lang="en-US" sz="2400" b="1" kern="1800" dirty="0" smtClean="0">
                <a:solidFill>
                  <a:schemeClr val="bg1"/>
                </a:solidFill>
                <a:ea typeface="Times New Roman" panose="02020603050405020304" pitchFamily="18" charset="0"/>
              </a:rPr>
              <a:t>X-ray irradiation effect. </a:t>
            </a:r>
            <a:r>
              <a:rPr lang="en-US" sz="2400" b="1" kern="1800" dirty="0" err="1" smtClean="0">
                <a:solidFill>
                  <a:srgbClr val="FFFF00"/>
                </a:solidFill>
                <a:ea typeface="Times New Roman" panose="02020603050405020304" pitchFamily="18" charset="0"/>
              </a:rPr>
              <a:t>Immaculada</a:t>
            </a:r>
            <a:r>
              <a:rPr lang="en-US" sz="2400" b="1" kern="1800" dirty="0" smtClean="0">
                <a:solidFill>
                  <a:srgbClr val="FFFF00"/>
                </a:solidFill>
                <a:ea typeface="Times New Roman" panose="02020603050405020304" pitchFamily="18" charset="0"/>
              </a:rPr>
              <a:t> Martinez-</a:t>
            </a:r>
            <a:r>
              <a:rPr lang="en-US" sz="2400" b="1" kern="1800" dirty="0" err="1" smtClean="0">
                <a:solidFill>
                  <a:srgbClr val="FFFF00"/>
                </a:solidFill>
                <a:ea typeface="Times New Roman" panose="02020603050405020304" pitchFamily="18" charset="0"/>
              </a:rPr>
              <a:t>Rovira</a:t>
            </a:r>
            <a:r>
              <a:rPr lang="en-US" sz="2400" b="1" kern="1800" dirty="0" smtClean="0">
                <a:solidFill>
                  <a:srgbClr val="FFFF00"/>
                </a:solidFill>
                <a:ea typeface="Times New Roman" panose="02020603050405020304" pitchFamily="18" charset="0"/>
              </a:rPr>
              <a:t>, France.</a:t>
            </a:r>
            <a:endParaRPr lang="en-US" sz="2400" b="1" i="1" kern="1800" dirty="0">
              <a:solidFill>
                <a:srgbClr val="FFFF00"/>
              </a:solidFill>
              <a:ea typeface="Times New Roman" panose="02020603050405020304" pitchFamily="18" charset="0"/>
            </a:endParaRPr>
          </a:p>
        </p:txBody>
      </p:sp>
    </p:spTree>
    <p:extLst>
      <p:ext uri="{BB962C8B-B14F-4D97-AF65-F5344CB8AC3E}">
        <p14:creationId xmlns:p14="http://schemas.microsoft.com/office/powerpoint/2010/main" val="23742847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281050" y="4151086"/>
            <a:ext cx="8576605" cy="2550359"/>
          </a:xfrm>
          <a:prstGeom prst="rect">
            <a:avLst/>
          </a:prstGeom>
        </p:spPr>
      </p:pic>
      <p:sp>
        <p:nvSpPr>
          <p:cNvPr id="11" name="Rectangle 10"/>
          <p:cNvSpPr/>
          <p:nvPr/>
        </p:nvSpPr>
        <p:spPr>
          <a:xfrm>
            <a:off x="675833" y="1714119"/>
            <a:ext cx="3225798" cy="830997"/>
          </a:xfrm>
          <a:prstGeom prst="rect">
            <a:avLst/>
          </a:prstGeom>
        </p:spPr>
        <p:txBody>
          <a:bodyPr wrap="square">
            <a:spAutoFit/>
          </a:bodyPr>
          <a:lstStyle/>
          <a:p>
            <a:pPr algn="just"/>
            <a:r>
              <a:rPr lang="en-US" sz="2400" b="1" i="1" dirty="0">
                <a:solidFill>
                  <a:srgbClr val="FF0000"/>
                </a:solidFill>
              </a:rPr>
              <a:t>Collaborators</a:t>
            </a:r>
            <a:r>
              <a:rPr lang="en-US" sz="2400" b="1" i="1" dirty="0" smtClean="0">
                <a:solidFill>
                  <a:srgbClr val="FF0000"/>
                </a:solidFill>
              </a:rPr>
              <a:t>: </a:t>
            </a:r>
          </a:p>
          <a:p>
            <a:pPr algn="just"/>
            <a:r>
              <a:rPr lang="en-US" sz="2400" i="1" dirty="0" smtClean="0"/>
              <a:t>SESAME, NRC-Egypt.</a:t>
            </a:r>
            <a:endParaRPr lang="en-US" sz="2400" i="1" dirty="0"/>
          </a:p>
        </p:txBody>
      </p:sp>
      <p:sp>
        <p:nvSpPr>
          <p:cNvPr id="12" name="Rectangle 11"/>
          <p:cNvSpPr/>
          <p:nvPr/>
        </p:nvSpPr>
        <p:spPr>
          <a:xfrm>
            <a:off x="675833" y="2784444"/>
            <a:ext cx="2559737" cy="830997"/>
          </a:xfrm>
          <a:prstGeom prst="rect">
            <a:avLst/>
          </a:prstGeom>
        </p:spPr>
        <p:txBody>
          <a:bodyPr wrap="square">
            <a:spAutoFit/>
          </a:bodyPr>
          <a:lstStyle/>
          <a:p>
            <a:pPr algn="just"/>
            <a:r>
              <a:rPr lang="en-US" sz="2400" b="1" i="1" dirty="0">
                <a:solidFill>
                  <a:srgbClr val="FF0000"/>
                </a:solidFill>
              </a:rPr>
              <a:t>Funding: </a:t>
            </a:r>
            <a:r>
              <a:rPr lang="en-US" sz="2400" i="1" dirty="0" smtClean="0"/>
              <a:t>SESAME, </a:t>
            </a:r>
            <a:br>
              <a:rPr lang="en-US" sz="2400" i="1" dirty="0" smtClean="0"/>
            </a:br>
            <a:r>
              <a:rPr lang="en-US" sz="2400" i="1" dirty="0" smtClean="0"/>
              <a:t>ASRT, NRC-Egypt.</a:t>
            </a:r>
            <a:endParaRPr lang="en-US" sz="2400" i="1" dirty="0"/>
          </a:p>
        </p:txBody>
      </p:sp>
      <p:pic>
        <p:nvPicPr>
          <p:cNvPr id="4" name="Picture 3"/>
          <p:cNvPicPr>
            <a:picLocks noChangeAspect="1"/>
          </p:cNvPicPr>
          <p:nvPr/>
        </p:nvPicPr>
        <p:blipFill>
          <a:blip r:embed="rId3"/>
          <a:stretch>
            <a:fillRect/>
          </a:stretch>
        </p:blipFill>
        <p:spPr>
          <a:xfrm>
            <a:off x="3570514" y="1026201"/>
            <a:ext cx="5287141" cy="2932098"/>
          </a:xfrm>
          <a:prstGeom prst="rect">
            <a:avLst/>
          </a:prstGeom>
        </p:spPr>
      </p:pic>
      <p:sp>
        <p:nvSpPr>
          <p:cNvPr id="8" name="Title 1"/>
          <p:cNvSpPr>
            <a:spLocks noGrp="1"/>
          </p:cNvSpPr>
          <p:nvPr>
            <p:ph type="title"/>
          </p:nvPr>
        </p:nvSpPr>
        <p:spPr>
          <a:xfrm>
            <a:off x="0" y="-17702"/>
            <a:ext cx="9144000" cy="851116"/>
          </a:xfrm>
          <a:solidFill>
            <a:schemeClr val="tx2"/>
          </a:solidFill>
        </p:spPr>
        <p:txBody>
          <a:bodyPr>
            <a:noAutofit/>
          </a:bodyPr>
          <a:lstStyle/>
          <a:p>
            <a:pPr algn="just"/>
            <a:r>
              <a:rPr lang="en-US" sz="2400" b="1" kern="1800" dirty="0" smtClean="0">
                <a:solidFill>
                  <a:schemeClr val="bg1"/>
                </a:solidFill>
                <a:ea typeface="Times New Roman" panose="02020603050405020304" pitchFamily="18" charset="0"/>
              </a:rPr>
              <a:t>New Approach for structural evaluation of some doped-lithium glasses. </a:t>
            </a:r>
            <a:r>
              <a:rPr lang="en-US" sz="2400" b="1" kern="1800" dirty="0" smtClean="0">
                <a:solidFill>
                  <a:srgbClr val="FFFF00"/>
                </a:solidFill>
                <a:ea typeface="Times New Roman" panose="02020603050405020304" pitchFamily="18" charset="0"/>
              </a:rPr>
              <a:t>Amr </a:t>
            </a:r>
            <a:r>
              <a:rPr lang="en-US" sz="2400" b="1" kern="1800" dirty="0" err="1" smtClean="0">
                <a:solidFill>
                  <a:srgbClr val="FFFF00"/>
                </a:solidFill>
                <a:ea typeface="Times New Roman" panose="02020603050405020304" pitchFamily="18" charset="0"/>
              </a:rPr>
              <a:t>Abdelghany</a:t>
            </a:r>
            <a:r>
              <a:rPr lang="en-US" sz="2400" b="1" kern="1800" dirty="0" smtClean="0">
                <a:solidFill>
                  <a:srgbClr val="FFFF00"/>
                </a:solidFill>
                <a:ea typeface="Times New Roman" panose="02020603050405020304" pitchFamily="18" charset="0"/>
              </a:rPr>
              <a:t>, Egypt.</a:t>
            </a:r>
            <a:endParaRPr lang="en-US" sz="2400" b="1" i="1" kern="1800" dirty="0">
              <a:solidFill>
                <a:srgbClr val="FFFF00"/>
              </a:solidFill>
              <a:ea typeface="Times New Roman" panose="02020603050405020304" pitchFamily="18" charset="0"/>
            </a:endParaRPr>
          </a:p>
        </p:txBody>
      </p:sp>
    </p:spTree>
    <p:extLst>
      <p:ext uri="{BB962C8B-B14F-4D97-AF65-F5344CB8AC3E}">
        <p14:creationId xmlns:p14="http://schemas.microsoft.com/office/powerpoint/2010/main" val="8593214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8575" y="1041009"/>
            <a:ext cx="9115425" cy="5816991"/>
          </a:xfrm>
          <a:prstGeom prst="rect">
            <a:avLst/>
          </a:prstGeom>
        </p:spPr>
      </p:pic>
      <p:sp>
        <p:nvSpPr>
          <p:cNvPr id="8" name="Title 1"/>
          <p:cNvSpPr>
            <a:spLocks noGrp="1"/>
          </p:cNvSpPr>
          <p:nvPr>
            <p:ph type="title"/>
          </p:nvPr>
        </p:nvSpPr>
        <p:spPr>
          <a:xfrm>
            <a:off x="0" y="-14066"/>
            <a:ext cx="9144000" cy="851116"/>
          </a:xfrm>
          <a:solidFill>
            <a:schemeClr val="tx2"/>
          </a:solidFill>
        </p:spPr>
        <p:txBody>
          <a:bodyPr>
            <a:noAutofit/>
          </a:bodyPr>
          <a:lstStyle/>
          <a:p>
            <a:pPr algn="just"/>
            <a:r>
              <a:rPr lang="en-US" sz="2400" b="1" kern="1800" dirty="0" smtClean="0">
                <a:solidFill>
                  <a:schemeClr val="bg1"/>
                </a:solidFill>
                <a:ea typeface="Times New Roman" panose="02020603050405020304" pitchFamily="18" charset="0"/>
              </a:rPr>
              <a:t>Structural Changes of Malignant and Benign Human </a:t>
            </a:r>
            <a:r>
              <a:rPr lang="en-US" sz="2400" b="1" kern="1800" dirty="0">
                <a:solidFill>
                  <a:schemeClr val="bg1"/>
                </a:solidFill>
                <a:ea typeface="Times New Roman" panose="02020603050405020304" pitchFamily="18" charset="0"/>
              </a:rPr>
              <a:t>Breast </a:t>
            </a:r>
            <a:r>
              <a:rPr lang="en-US" sz="2400" b="1" kern="1800" dirty="0" smtClean="0">
                <a:solidFill>
                  <a:schemeClr val="bg1"/>
                </a:solidFill>
                <a:ea typeface="Times New Roman" panose="02020603050405020304" pitchFamily="18" charset="0"/>
              </a:rPr>
              <a:t>Tissues.</a:t>
            </a:r>
            <a:br>
              <a:rPr lang="en-US" sz="2400" b="1" kern="1800" dirty="0" smtClean="0">
                <a:solidFill>
                  <a:schemeClr val="bg1"/>
                </a:solidFill>
                <a:ea typeface="Times New Roman" panose="02020603050405020304" pitchFamily="18" charset="0"/>
              </a:rPr>
            </a:br>
            <a:r>
              <a:rPr lang="en-US" sz="2400" b="1" kern="1800" dirty="0" smtClean="0">
                <a:solidFill>
                  <a:srgbClr val="FFFF00"/>
                </a:solidFill>
                <a:ea typeface="Times New Roman" panose="02020603050405020304" pitchFamily="18" charset="0"/>
              </a:rPr>
              <a:t>S</a:t>
            </a:r>
            <a:r>
              <a:rPr lang="en-US" sz="2400" b="1" i="1" kern="1800" dirty="0" smtClean="0">
                <a:solidFill>
                  <a:srgbClr val="FFFF00"/>
                </a:solidFill>
                <a:ea typeface="Times New Roman" panose="02020603050405020304" pitchFamily="18" charset="0"/>
              </a:rPr>
              <a:t>ohaila </a:t>
            </a:r>
            <a:r>
              <a:rPr lang="en-US" sz="2400" b="1" i="1" kern="1800" dirty="0" err="1">
                <a:solidFill>
                  <a:srgbClr val="FFFF00"/>
                </a:solidFill>
                <a:ea typeface="Times New Roman" panose="02020603050405020304" pitchFamily="18" charset="0"/>
              </a:rPr>
              <a:t>Rehman</a:t>
            </a:r>
            <a:r>
              <a:rPr lang="en-US" sz="2400" b="1" kern="1800" dirty="0">
                <a:solidFill>
                  <a:srgbClr val="FFFF00"/>
                </a:solidFill>
                <a:ea typeface="Times New Roman" panose="02020603050405020304" pitchFamily="18" charset="0"/>
              </a:rPr>
              <a:t>, </a:t>
            </a:r>
            <a:r>
              <a:rPr lang="en-US" sz="2400" b="1" i="1" kern="1800" dirty="0" smtClean="0">
                <a:solidFill>
                  <a:srgbClr val="FFFF00"/>
                </a:solidFill>
                <a:ea typeface="Times New Roman" panose="02020603050405020304" pitchFamily="18" charset="0"/>
              </a:rPr>
              <a:t>Pakistan.</a:t>
            </a:r>
            <a:endParaRPr lang="en-US" sz="2400" b="1" i="1" kern="1800" dirty="0">
              <a:solidFill>
                <a:srgbClr val="FFFF00"/>
              </a:solidFill>
              <a:ea typeface="Times New Roman" panose="02020603050405020304" pitchFamily="18" charset="0"/>
            </a:endParaRPr>
          </a:p>
        </p:txBody>
      </p:sp>
      <p:sp>
        <p:nvSpPr>
          <p:cNvPr id="9" name="TextBox 8"/>
          <p:cNvSpPr txBox="1"/>
          <p:nvPr/>
        </p:nvSpPr>
        <p:spPr>
          <a:xfrm>
            <a:off x="3794653" y="3240821"/>
            <a:ext cx="1583268" cy="461665"/>
          </a:xfrm>
          <a:prstGeom prst="rect">
            <a:avLst/>
          </a:prstGeom>
          <a:noFill/>
        </p:spPr>
        <p:txBody>
          <a:bodyPr wrap="square" rtlCol="0">
            <a:spAutoFit/>
          </a:bodyPr>
          <a:lstStyle/>
          <a:p>
            <a:r>
              <a:rPr lang="en-US" sz="2400" b="1" dirty="0" smtClean="0">
                <a:solidFill>
                  <a:srgbClr val="33CC33"/>
                </a:solidFill>
              </a:rPr>
              <a:t>On-going</a:t>
            </a:r>
            <a:endParaRPr lang="en-US" sz="2400" b="1" dirty="0">
              <a:solidFill>
                <a:srgbClr val="33CC33"/>
              </a:solidFill>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5563" y="3702486"/>
            <a:ext cx="810575" cy="425004"/>
          </a:xfrm>
          <a:prstGeom prst="rect">
            <a:avLst/>
          </a:prstGeom>
        </p:spPr>
      </p:pic>
    </p:spTree>
    <p:extLst>
      <p:ext uri="{BB962C8B-B14F-4D97-AF65-F5344CB8AC3E}">
        <p14:creationId xmlns:p14="http://schemas.microsoft.com/office/powerpoint/2010/main" val="38800106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72440" y="1465157"/>
            <a:ext cx="8272417" cy="4897582"/>
          </a:xfrm>
          <a:prstGeom prst="rect">
            <a:avLst/>
          </a:prstGeom>
        </p:spPr>
      </p:pic>
      <p:sp>
        <p:nvSpPr>
          <p:cNvPr id="5" name="Rectangle 4"/>
          <p:cNvSpPr/>
          <p:nvPr/>
        </p:nvSpPr>
        <p:spPr>
          <a:xfrm>
            <a:off x="43541" y="6618512"/>
            <a:ext cx="6995887" cy="276999"/>
          </a:xfrm>
          <a:prstGeom prst="rect">
            <a:avLst/>
          </a:prstGeom>
        </p:spPr>
        <p:txBody>
          <a:bodyPr wrap="square">
            <a:spAutoFit/>
          </a:bodyPr>
          <a:lstStyle/>
          <a:p>
            <a:r>
              <a:rPr lang="en-US" sz="1200" dirty="0">
                <a:latin typeface="+mj-lt"/>
              </a:rPr>
              <a:t>J.P. </a:t>
            </a:r>
            <a:r>
              <a:rPr lang="en-US" sz="1200" dirty="0" err="1">
                <a:latin typeface="+mj-lt"/>
              </a:rPr>
              <a:t>Maity</a:t>
            </a:r>
            <a:r>
              <a:rPr lang="en-US" sz="1200" dirty="0">
                <a:latin typeface="+mj-lt"/>
              </a:rPr>
              <a:t> et al. / </a:t>
            </a:r>
            <a:r>
              <a:rPr lang="en-US" sz="1200" dirty="0" err="1">
                <a:latin typeface="+mj-lt"/>
              </a:rPr>
              <a:t>Spectrochimica</a:t>
            </a:r>
            <a:r>
              <a:rPr lang="en-US" sz="1200" dirty="0">
                <a:latin typeface="+mj-lt"/>
              </a:rPr>
              <a:t> </a:t>
            </a:r>
            <a:r>
              <a:rPr lang="en-US" sz="1200" dirty="0" err="1">
                <a:latin typeface="+mj-lt"/>
              </a:rPr>
              <a:t>Acta</a:t>
            </a:r>
            <a:r>
              <a:rPr lang="en-US" sz="1200" dirty="0">
                <a:latin typeface="+mj-lt"/>
              </a:rPr>
              <a:t> Part A: Molecular and Biomolecular Spectroscopy 116 (2013) 478–484</a:t>
            </a:r>
            <a:endParaRPr lang="en-US" sz="3600" dirty="0">
              <a:latin typeface="+mj-lt"/>
            </a:endParaRPr>
          </a:p>
        </p:txBody>
      </p:sp>
      <p:sp>
        <p:nvSpPr>
          <p:cNvPr id="6" name="Title 1"/>
          <p:cNvSpPr txBox="1">
            <a:spLocks/>
          </p:cNvSpPr>
          <p:nvPr/>
        </p:nvSpPr>
        <p:spPr>
          <a:xfrm>
            <a:off x="0" y="0"/>
            <a:ext cx="9144000" cy="1030514"/>
          </a:xfrm>
          <a:prstGeom prst="rect">
            <a:avLst/>
          </a:prstGeom>
          <a:solidFill>
            <a:schemeClr val="tx2"/>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just"/>
            <a:r>
              <a:rPr lang="en-US" sz="2400" b="1" kern="1800" dirty="0">
                <a:solidFill>
                  <a:schemeClr val="bg1"/>
                </a:solidFill>
                <a:ea typeface="Times New Roman" panose="02020603050405020304" pitchFamily="18" charset="0"/>
              </a:rPr>
              <a:t>Examination of cytotoxicity </a:t>
            </a:r>
            <a:r>
              <a:rPr lang="en-US" sz="2400" b="1" kern="1800" dirty="0" smtClean="0">
                <a:solidFill>
                  <a:schemeClr val="bg1"/>
                </a:solidFill>
                <a:ea typeface="Times New Roman" panose="02020603050405020304" pitchFamily="18" charset="0"/>
              </a:rPr>
              <a:t>on wounds </a:t>
            </a:r>
            <a:r>
              <a:rPr lang="en-US" sz="2400" b="1" kern="1800" dirty="0">
                <a:solidFill>
                  <a:schemeClr val="bg1"/>
                </a:solidFill>
                <a:ea typeface="Times New Roman" panose="02020603050405020304" pitchFamily="18" charset="0"/>
              </a:rPr>
              <a:t>granulation </a:t>
            </a:r>
            <a:r>
              <a:rPr lang="en-US" sz="2400" b="1" kern="1800" dirty="0" smtClean="0">
                <a:solidFill>
                  <a:schemeClr val="bg1"/>
                </a:solidFill>
                <a:ea typeface="Times New Roman" panose="02020603050405020304" pitchFamily="18" charset="0"/>
              </a:rPr>
              <a:t>tissues </a:t>
            </a:r>
            <a:r>
              <a:rPr lang="en-US" sz="2400" b="1" kern="1800" dirty="0">
                <a:solidFill>
                  <a:schemeClr val="bg1"/>
                </a:solidFill>
                <a:ea typeface="Times New Roman" panose="02020603050405020304" pitchFamily="18" charset="0"/>
              </a:rPr>
              <a:t>and the identification of different microorganisms in diabetic foot </a:t>
            </a:r>
            <a:r>
              <a:rPr lang="en-US" sz="2400" b="1" kern="1800" dirty="0" smtClean="0">
                <a:solidFill>
                  <a:schemeClr val="bg1"/>
                </a:solidFill>
                <a:ea typeface="Times New Roman" panose="02020603050405020304" pitchFamily="18" charset="0"/>
              </a:rPr>
              <a:t>infections. </a:t>
            </a:r>
            <a:r>
              <a:rPr lang="en-US" sz="2400" b="1" kern="1800" dirty="0" smtClean="0">
                <a:solidFill>
                  <a:srgbClr val="FFFF00"/>
                </a:solidFill>
                <a:ea typeface="Times New Roman" panose="02020603050405020304" pitchFamily="18" charset="0"/>
              </a:rPr>
              <a:t>Deema Jaber, Jordan.</a:t>
            </a:r>
            <a:endParaRPr lang="en-US" sz="2400" b="1" i="1" kern="1800" dirty="0">
              <a:solidFill>
                <a:srgbClr val="FFFF00"/>
              </a:solidFill>
              <a:ea typeface="Times New Roman" panose="02020603050405020304" pitchFamily="18" charset="0"/>
            </a:endParaRPr>
          </a:p>
        </p:txBody>
      </p:sp>
    </p:spTree>
    <p:extLst>
      <p:ext uri="{BB962C8B-B14F-4D97-AF65-F5344CB8AC3E}">
        <p14:creationId xmlns:p14="http://schemas.microsoft.com/office/powerpoint/2010/main" val="6055788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758258" y="200145"/>
            <a:ext cx="3911600" cy="523220"/>
          </a:xfrm>
          <a:prstGeom prst="rect">
            <a:avLst/>
          </a:prstGeom>
          <a:noFill/>
        </p:spPr>
        <p:txBody>
          <a:bodyPr wrap="square" rtlCol="0">
            <a:spAutoFit/>
          </a:bodyPr>
          <a:lstStyle/>
          <a:p>
            <a:r>
              <a:rPr lang="en-US" sz="2800" b="1" dirty="0" smtClean="0">
                <a:solidFill>
                  <a:schemeClr val="accent2">
                    <a:lumMod val="75000"/>
                  </a:schemeClr>
                </a:solidFill>
              </a:rPr>
              <a:t>SESAME people…</a:t>
            </a:r>
            <a:endParaRPr lang="en-US" sz="2800" b="1" dirty="0">
              <a:solidFill>
                <a:schemeClr val="accent2">
                  <a:lumMod val="75000"/>
                </a:schemeClr>
              </a:solidFill>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47316" y="4577929"/>
            <a:ext cx="3053504" cy="2127672"/>
          </a:xfrm>
          <a:prstGeom prst="rect">
            <a:avLst/>
          </a:prstGeom>
          <a:ln>
            <a:noFill/>
          </a:ln>
          <a:effectLst>
            <a:softEdge rad="112500"/>
          </a:effectLst>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47316" y="2393939"/>
            <a:ext cx="3053503" cy="2183989"/>
          </a:xfrm>
          <a:prstGeom prst="rect">
            <a:avLst/>
          </a:prstGeom>
          <a:ln>
            <a:noFill/>
          </a:ln>
          <a:effectLst>
            <a:softEdge rad="112500"/>
          </a:effectLst>
        </p:spPr>
      </p:pic>
      <p:pic>
        <p:nvPicPr>
          <p:cNvPr id="11" name="Picture 10"/>
          <p:cNvPicPr>
            <a:picLocks noChangeAspect="1"/>
          </p:cNvPicPr>
          <p:nvPr/>
        </p:nvPicPr>
        <p:blipFill>
          <a:blip r:embed="rId4"/>
          <a:stretch>
            <a:fillRect/>
          </a:stretch>
        </p:blipFill>
        <p:spPr>
          <a:xfrm>
            <a:off x="5847316" y="166933"/>
            <a:ext cx="3053503" cy="2140838"/>
          </a:xfrm>
          <a:prstGeom prst="rect">
            <a:avLst/>
          </a:prstGeom>
          <a:ln>
            <a:noFill/>
          </a:ln>
          <a:effectLst>
            <a:softEdge rad="112500"/>
          </a:effectLst>
        </p:spPr>
      </p:pic>
      <p:sp>
        <p:nvSpPr>
          <p:cNvPr id="2" name="Rectangle 1"/>
          <p:cNvSpPr/>
          <p:nvPr/>
        </p:nvSpPr>
        <p:spPr>
          <a:xfrm>
            <a:off x="145144" y="756577"/>
            <a:ext cx="5702172" cy="1551194"/>
          </a:xfrm>
          <a:prstGeom prst="rect">
            <a:avLst/>
          </a:prstGeom>
        </p:spPr>
        <p:txBody>
          <a:bodyPr wrap="square">
            <a:spAutoFit/>
          </a:bodyPr>
          <a:lstStyle/>
          <a:p>
            <a:pPr lvl="0" algn="just" defTabSz="889000">
              <a:lnSpc>
                <a:spcPct val="90000"/>
              </a:lnSpc>
              <a:spcBef>
                <a:spcPct val="0"/>
              </a:spcBef>
              <a:spcAft>
                <a:spcPct val="35000"/>
              </a:spcAft>
            </a:pPr>
            <a:r>
              <a:rPr lang="en-US" sz="2400" b="1" dirty="0">
                <a:solidFill>
                  <a:schemeClr val="accent1">
                    <a:lumMod val="75000"/>
                  </a:schemeClr>
                </a:solidFill>
                <a:ea typeface="SimSun" panose="02010600030101010101" pitchFamily="2" charset="-122"/>
              </a:rPr>
              <a:t>Marine Biology: </a:t>
            </a:r>
          </a:p>
          <a:p>
            <a:pPr lvl="0" algn="just" defTabSz="889000">
              <a:lnSpc>
                <a:spcPct val="90000"/>
              </a:lnSpc>
              <a:spcBef>
                <a:spcPct val="0"/>
              </a:spcBef>
              <a:spcAft>
                <a:spcPct val="35000"/>
              </a:spcAft>
            </a:pPr>
            <a:r>
              <a:rPr lang="en-US" sz="2400" b="1" dirty="0" err="1">
                <a:ea typeface="SimSun" panose="02010600030101010101" pitchFamily="2" charset="-122"/>
              </a:rPr>
              <a:t>Mamoon</a:t>
            </a:r>
            <a:r>
              <a:rPr lang="en-US" sz="2400" b="1" dirty="0">
                <a:ea typeface="SimSun" panose="02010600030101010101" pitchFamily="2" charset="-122"/>
              </a:rPr>
              <a:t> Al-</a:t>
            </a:r>
            <a:r>
              <a:rPr lang="en-US" sz="2400" b="1" dirty="0" err="1">
                <a:ea typeface="SimSun" panose="02010600030101010101" pitchFamily="2" charset="-122"/>
              </a:rPr>
              <a:t>Rshaidat</a:t>
            </a:r>
            <a:r>
              <a:rPr lang="en-US" sz="2400" b="1" dirty="0">
                <a:ea typeface="SimSun" panose="02010600030101010101" pitchFamily="2" charset="-122"/>
              </a:rPr>
              <a:t>, </a:t>
            </a:r>
            <a:r>
              <a:rPr lang="en-US" sz="2400" b="1" i="1" dirty="0">
                <a:ea typeface="SimSun" panose="02010600030101010101" pitchFamily="2" charset="-122"/>
              </a:rPr>
              <a:t>Jordan</a:t>
            </a:r>
            <a:r>
              <a:rPr lang="en-US" sz="2400" b="1" dirty="0">
                <a:ea typeface="SimSun" panose="02010600030101010101" pitchFamily="2" charset="-122"/>
              </a:rPr>
              <a:t>: Role of Coral Reef Sponges in Carbon Cycling on Red Sea Coral Reefs. </a:t>
            </a:r>
            <a:endParaRPr lang="en-US" sz="2400" b="1" dirty="0"/>
          </a:p>
        </p:txBody>
      </p:sp>
      <p:sp>
        <p:nvSpPr>
          <p:cNvPr id="4" name="Rectangle 3"/>
          <p:cNvSpPr/>
          <p:nvPr/>
        </p:nvSpPr>
        <p:spPr>
          <a:xfrm>
            <a:off x="145144" y="3120687"/>
            <a:ext cx="5702171" cy="1200329"/>
          </a:xfrm>
          <a:prstGeom prst="rect">
            <a:avLst/>
          </a:prstGeom>
        </p:spPr>
        <p:txBody>
          <a:bodyPr wrap="square">
            <a:spAutoFit/>
          </a:bodyPr>
          <a:lstStyle/>
          <a:p>
            <a:pPr algn="just"/>
            <a:r>
              <a:rPr lang="en-US" sz="2400" b="1" dirty="0">
                <a:solidFill>
                  <a:schemeClr val="accent1">
                    <a:lumMod val="75000"/>
                  </a:schemeClr>
                </a:solidFill>
                <a:ea typeface="SimSun" panose="02010600030101010101" pitchFamily="2" charset="-122"/>
              </a:rPr>
              <a:t>Plant Biology:</a:t>
            </a:r>
          </a:p>
          <a:p>
            <a:pPr algn="just"/>
            <a:r>
              <a:rPr lang="en-US" sz="2400" b="1" dirty="0" err="1"/>
              <a:t>Fatma</a:t>
            </a:r>
            <a:r>
              <a:rPr lang="en-US" sz="2400" b="1" dirty="0"/>
              <a:t> </a:t>
            </a:r>
            <a:r>
              <a:rPr lang="en-US" sz="2400" b="1" dirty="0" err="1"/>
              <a:t>Afifi</a:t>
            </a:r>
            <a:r>
              <a:rPr lang="en-US" sz="2400" b="1" dirty="0"/>
              <a:t>, </a:t>
            </a:r>
            <a:r>
              <a:rPr lang="en-US" sz="2400" b="1" i="1" dirty="0"/>
              <a:t>Jordan</a:t>
            </a:r>
            <a:r>
              <a:rPr lang="en-US" sz="2400" b="1" dirty="0"/>
              <a:t>: </a:t>
            </a:r>
            <a:r>
              <a:rPr lang="en-US" sz="2400" b="1" dirty="0">
                <a:ea typeface="SimSun" panose="02010600030101010101" pitchFamily="2" charset="-122"/>
              </a:rPr>
              <a:t>Environmental Pollution effect on Medicinal Plants.</a:t>
            </a:r>
            <a:endParaRPr lang="en-US" sz="2400" b="1" dirty="0"/>
          </a:p>
        </p:txBody>
      </p:sp>
      <p:sp>
        <p:nvSpPr>
          <p:cNvPr id="5" name="Rectangle 4"/>
          <p:cNvSpPr/>
          <p:nvPr/>
        </p:nvSpPr>
        <p:spPr>
          <a:xfrm>
            <a:off x="145143" y="5133933"/>
            <a:ext cx="5573486" cy="1200329"/>
          </a:xfrm>
          <a:prstGeom prst="rect">
            <a:avLst/>
          </a:prstGeom>
        </p:spPr>
        <p:txBody>
          <a:bodyPr wrap="square">
            <a:spAutoFit/>
          </a:bodyPr>
          <a:lstStyle/>
          <a:p>
            <a:pPr algn="just"/>
            <a:r>
              <a:rPr lang="en-US" sz="2400" b="1" dirty="0" smtClean="0">
                <a:solidFill>
                  <a:schemeClr val="accent1">
                    <a:lumMod val="75000"/>
                  </a:schemeClr>
                </a:solidFill>
                <a:ea typeface="SimSun" panose="02010600030101010101" pitchFamily="2" charset="-122"/>
              </a:rPr>
              <a:t>Archaeology:</a:t>
            </a:r>
          </a:p>
          <a:p>
            <a:pPr algn="just"/>
            <a:r>
              <a:rPr lang="en-US" sz="2400" b="1" dirty="0" smtClean="0"/>
              <a:t>Jan </a:t>
            </a:r>
            <a:r>
              <a:rPr lang="en-US" sz="2400" b="1" dirty="0" err="1" smtClean="0"/>
              <a:t>Gunneweg</a:t>
            </a:r>
            <a:r>
              <a:rPr lang="en-US" sz="2400" b="1" dirty="0" smtClean="0"/>
              <a:t> , Israel: Dead Sea Scrolls and Pottery at Qumran.</a:t>
            </a:r>
            <a:endParaRPr lang="en-US" sz="2400" b="1" dirty="0"/>
          </a:p>
        </p:txBody>
      </p:sp>
    </p:spTree>
    <p:extLst>
      <p:ext uri="{BB962C8B-B14F-4D97-AF65-F5344CB8AC3E}">
        <p14:creationId xmlns:p14="http://schemas.microsoft.com/office/powerpoint/2010/main" val="134444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898" y="159925"/>
            <a:ext cx="9144000" cy="501977"/>
          </a:xfrm>
        </p:spPr>
        <p:txBody>
          <a:bodyPr>
            <a:noAutofit/>
          </a:bodyPr>
          <a:lstStyle/>
          <a:p>
            <a:r>
              <a:rPr lang="en-US" sz="2800" b="1" u="sng" dirty="0">
                <a:latin typeface="Candara" panose="020E0502030303020204" pitchFamily="34" charset="0"/>
                <a:hlinkClick r:id="rId2"/>
              </a:rPr>
              <a:t>ICTP - International Centre for Theoretical Physics</a:t>
            </a:r>
            <a:r>
              <a:rPr lang="en-US" sz="2800" b="1" dirty="0">
                <a:latin typeface="Candara" panose="020E0502030303020204" pitchFamily="34" charset="0"/>
              </a:rPr>
              <a:t/>
            </a:r>
            <a:br>
              <a:rPr lang="en-US" sz="2800" b="1" dirty="0">
                <a:latin typeface="Candara" panose="020E0502030303020204" pitchFamily="34" charset="0"/>
              </a:rPr>
            </a:br>
            <a:r>
              <a:rPr lang="en-US" sz="2800" b="1" dirty="0" smtClean="0">
                <a:solidFill>
                  <a:srgbClr val="0070C0"/>
                </a:solidFill>
                <a:latin typeface="Candara" panose="020E0502030303020204" pitchFamily="34" charset="0"/>
              </a:rPr>
              <a:t> </a:t>
            </a:r>
            <a:endParaRPr lang="en-US" sz="2800" b="1" dirty="0">
              <a:solidFill>
                <a:srgbClr val="0070C0"/>
              </a:solidFill>
              <a:latin typeface="Candara" panose="020E0502030303020204" pitchFamily="34" charset="0"/>
            </a:endParaRPr>
          </a:p>
        </p:txBody>
      </p:sp>
      <p:sp>
        <p:nvSpPr>
          <p:cNvPr id="3" name="Content Placeholder 2"/>
          <p:cNvSpPr>
            <a:spLocks noGrp="1"/>
          </p:cNvSpPr>
          <p:nvPr>
            <p:ph idx="1"/>
          </p:nvPr>
        </p:nvSpPr>
        <p:spPr>
          <a:xfrm>
            <a:off x="161898" y="1373720"/>
            <a:ext cx="8736067" cy="679067"/>
          </a:xfrm>
        </p:spPr>
        <p:txBody>
          <a:bodyPr>
            <a:normAutofit lnSpcReduction="10000"/>
          </a:bodyPr>
          <a:lstStyle/>
          <a:p>
            <a:pPr algn="just"/>
            <a:r>
              <a:rPr lang="en-US" sz="2400" dirty="0">
                <a:latin typeface="Candara" panose="020E0502030303020204" pitchFamily="34" charset="0"/>
              </a:rPr>
              <a:t>The SESAME infrared laboratory </a:t>
            </a:r>
            <a:r>
              <a:rPr lang="en-US" sz="2400" dirty="0" smtClean="0">
                <a:latin typeface="Candara" panose="020E0502030303020204" pitchFamily="34" charset="0"/>
              </a:rPr>
              <a:t>is recognized </a:t>
            </a:r>
            <a:r>
              <a:rPr lang="en-US" sz="2400" dirty="0">
                <a:latin typeface="Candara" panose="020E0502030303020204" pitchFamily="34" charset="0"/>
              </a:rPr>
              <a:t>as an Affiliated Centre of the </a:t>
            </a:r>
            <a:r>
              <a:rPr lang="en-US" sz="2400" dirty="0" smtClean="0">
                <a:latin typeface="Candara" panose="020E0502030303020204" pitchFamily="34" charset="0"/>
              </a:rPr>
              <a:t>ICTP, Trieste</a:t>
            </a:r>
            <a:r>
              <a:rPr lang="en-US" sz="2400" dirty="0">
                <a:latin typeface="Candara" panose="020E0502030303020204" pitchFamily="34" charset="0"/>
              </a:rPr>
              <a:t>, </a:t>
            </a:r>
            <a:r>
              <a:rPr lang="en-US" sz="2400" dirty="0" smtClean="0">
                <a:latin typeface="Candara" panose="020E0502030303020204" pitchFamily="34" charset="0"/>
              </a:rPr>
              <a:t>Italy.</a:t>
            </a:r>
          </a:p>
          <a:p>
            <a:pPr algn="just"/>
            <a:endParaRPr lang="en-US" sz="2400" dirty="0" smtClean="0">
              <a:latin typeface="Candara" panose="020E0502030303020204" pitchFamily="34" charset="0"/>
            </a:endParaRPr>
          </a:p>
          <a:p>
            <a:pPr marL="0" indent="0" algn="just">
              <a:buNone/>
            </a:pPr>
            <a:endParaRPr lang="en-US" sz="2400" dirty="0">
              <a:latin typeface="Candara" panose="020E0502030303020204" pitchFamily="34" charset="0"/>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0449" y="53729"/>
            <a:ext cx="837336" cy="883855"/>
          </a:xfrm>
          <a:prstGeom prst="rect">
            <a:avLst/>
          </a:prstGeom>
        </p:spPr>
      </p:pic>
      <p:sp>
        <p:nvSpPr>
          <p:cNvPr id="7" name="TextBox 6"/>
          <p:cNvSpPr txBox="1"/>
          <p:nvPr/>
        </p:nvSpPr>
        <p:spPr>
          <a:xfrm>
            <a:off x="346840" y="2173897"/>
            <a:ext cx="8551125" cy="461665"/>
          </a:xfrm>
          <a:prstGeom prst="rect">
            <a:avLst/>
          </a:prstGeom>
          <a:solidFill>
            <a:schemeClr val="accent1">
              <a:lumMod val="20000"/>
              <a:lumOff val="80000"/>
            </a:schemeClr>
          </a:solidFill>
        </p:spPr>
        <p:txBody>
          <a:bodyPr wrap="square" rtlCol="0">
            <a:spAutoFit/>
          </a:bodyPr>
          <a:lstStyle/>
          <a:p>
            <a:r>
              <a:rPr lang="en-US" sz="2400" b="1" dirty="0" smtClean="0">
                <a:latin typeface="Candara" panose="020E0502030303020204" pitchFamily="34" charset="0"/>
              </a:rPr>
              <a:t>Equipment + 3-6 Months Fellowships at SESAME IR Laboratory</a:t>
            </a:r>
            <a:endParaRPr lang="en-US" sz="2400" b="1" dirty="0">
              <a:latin typeface="Candara" panose="020E0502030303020204" pitchFamily="34" charset="0"/>
            </a:endParaRPr>
          </a:p>
        </p:txBody>
      </p:sp>
      <p:sp>
        <p:nvSpPr>
          <p:cNvPr id="8" name="Rectangle 7"/>
          <p:cNvSpPr/>
          <p:nvPr/>
        </p:nvSpPr>
        <p:spPr>
          <a:xfrm>
            <a:off x="346840" y="3002936"/>
            <a:ext cx="7235645" cy="461665"/>
          </a:xfrm>
          <a:prstGeom prst="rect">
            <a:avLst/>
          </a:prstGeom>
          <a:solidFill>
            <a:schemeClr val="bg1">
              <a:lumMod val="95000"/>
            </a:schemeClr>
          </a:solidFill>
        </p:spPr>
        <p:txBody>
          <a:bodyPr wrap="square">
            <a:spAutoFit/>
          </a:bodyPr>
          <a:lstStyle/>
          <a:p>
            <a:r>
              <a:rPr lang="en-US" sz="2400" b="1" dirty="0" smtClean="0">
                <a:latin typeface="Candara" panose="020E0502030303020204" pitchFamily="34" charset="0"/>
                <a:ea typeface="Calibri" panose="020F0502020204030204" pitchFamily="34" charset="0"/>
                <a:cs typeface="Arial" panose="020B0604020202020204" pitchFamily="34" charset="0"/>
              </a:rPr>
              <a:t>“Different </a:t>
            </a:r>
            <a:r>
              <a:rPr lang="en-US" sz="2400" b="1" dirty="0">
                <a:latin typeface="Candara" panose="020E0502030303020204" pitchFamily="34" charset="0"/>
                <a:ea typeface="Calibri" panose="020F0502020204030204" pitchFamily="34" charset="0"/>
                <a:cs typeface="Arial" panose="020B0604020202020204" pitchFamily="34" charset="0"/>
              </a:rPr>
              <a:t>Drugs Effects on the Human Skin </a:t>
            </a:r>
            <a:r>
              <a:rPr lang="en-US" sz="2400" b="1" dirty="0" smtClean="0">
                <a:latin typeface="Candara" panose="020E0502030303020204" pitchFamily="34" charset="0"/>
                <a:ea typeface="Calibri" panose="020F0502020204030204" pitchFamily="34" charset="0"/>
                <a:cs typeface="Arial" panose="020B0604020202020204" pitchFamily="34" charset="0"/>
              </a:rPr>
              <a:t>Tissue”</a:t>
            </a:r>
            <a:endParaRPr lang="en-US" sz="2400" b="1" dirty="0">
              <a:latin typeface="Candara" panose="020E0502030303020204" pitchFamily="34" charset="0"/>
              <a:ea typeface="Calibri" panose="020F0502020204030204" pitchFamily="34" charset="0"/>
              <a:cs typeface="Arial" panose="020B0604020202020204" pitchFamily="34" charset="0"/>
            </a:endParaRPr>
          </a:p>
        </p:txBody>
      </p:sp>
      <p:sp>
        <p:nvSpPr>
          <p:cNvPr id="9" name="Rectangle 8"/>
          <p:cNvSpPr/>
          <p:nvPr/>
        </p:nvSpPr>
        <p:spPr>
          <a:xfrm>
            <a:off x="3880212" y="3420044"/>
            <a:ext cx="4947573" cy="461665"/>
          </a:xfrm>
          <a:prstGeom prst="rect">
            <a:avLst/>
          </a:prstGeom>
        </p:spPr>
        <p:txBody>
          <a:bodyPr wrap="none">
            <a:spAutoFit/>
          </a:bodyPr>
          <a:lstStyle/>
          <a:p>
            <a:r>
              <a:rPr lang="en-US" sz="2400" b="1" kern="1800" dirty="0" err="1">
                <a:solidFill>
                  <a:srgbClr val="C00000"/>
                </a:solidFill>
                <a:latin typeface="Calibri Light" panose="020F0302020204030204" pitchFamily="34" charset="0"/>
                <a:ea typeface="Times New Roman" panose="02020603050405020304" pitchFamily="18" charset="0"/>
              </a:rPr>
              <a:t>Worood</a:t>
            </a:r>
            <a:r>
              <a:rPr lang="en-US" sz="2400" b="1" kern="1800" dirty="0">
                <a:solidFill>
                  <a:srgbClr val="C00000"/>
                </a:solidFill>
                <a:latin typeface="Calibri Light" panose="020F0302020204030204" pitchFamily="34" charset="0"/>
                <a:ea typeface="Times New Roman" panose="02020603050405020304" pitchFamily="18" charset="0"/>
              </a:rPr>
              <a:t> </a:t>
            </a:r>
            <a:r>
              <a:rPr lang="en-US" sz="2400" b="1" kern="1800" dirty="0" err="1">
                <a:solidFill>
                  <a:srgbClr val="C00000"/>
                </a:solidFill>
                <a:latin typeface="Calibri Light" panose="020F0302020204030204" pitchFamily="34" charset="0"/>
                <a:ea typeface="Times New Roman" panose="02020603050405020304" pitchFamily="18" charset="0"/>
              </a:rPr>
              <a:t>Shadeed</a:t>
            </a:r>
            <a:r>
              <a:rPr lang="en-US" sz="2400" b="1" kern="1800" dirty="0">
                <a:solidFill>
                  <a:srgbClr val="C00000"/>
                </a:solidFill>
                <a:latin typeface="Calibri Light" panose="020F0302020204030204" pitchFamily="34" charset="0"/>
                <a:ea typeface="Times New Roman" panose="02020603050405020304" pitchFamily="18" charset="0"/>
              </a:rPr>
              <a:t>, Palestinian Authority</a:t>
            </a:r>
          </a:p>
        </p:txBody>
      </p:sp>
      <p:sp>
        <p:nvSpPr>
          <p:cNvPr id="10" name="Rectangle 9"/>
          <p:cNvSpPr/>
          <p:nvPr/>
        </p:nvSpPr>
        <p:spPr>
          <a:xfrm>
            <a:off x="202978" y="4335503"/>
            <a:ext cx="8736067" cy="830997"/>
          </a:xfrm>
          <a:prstGeom prst="rect">
            <a:avLst/>
          </a:prstGeom>
          <a:solidFill>
            <a:schemeClr val="bg1">
              <a:lumMod val="95000"/>
            </a:schemeClr>
          </a:solidFill>
        </p:spPr>
        <p:txBody>
          <a:bodyPr wrap="square">
            <a:spAutoFit/>
          </a:bodyPr>
          <a:lstStyle/>
          <a:p>
            <a:pPr algn="just">
              <a:spcAft>
                <a:spcPts val="0"/>
              </a:spcAft>
            </a:pPr>
            <a:r>
              <a:rPr lang="en-US" sz="2400" b="1" dirty="0" smtClean="0">
                <a:latin typeface="Candara" panose="020E0502030303020204" pitchFamily="34" charset="0"/>
                <a:ea typeface="Calibri" panose="020F0502020204030204" pitchFamily="34" charset="0"/>
                <a:cs typeface="Arial" panose="020B0604020202020204" pitchFamily="34" charset="0"/>
              </a:rPr>
              <a:t>“Activity </a:t>
            </a:r>
            <a:r>
              <a:rPr lang="en-US" sz="2400" b="1" dirty="0">
                <a:latin typeface="Candara" panose="020E0502030303020204" pitchFamily="34" charset="0"/>
                <a:ea typeface="Calibri" panose="020F0502020204030204" pitchFamily="34" charset="0"/>
                <a:cs typeface="Arial" panose="020B0604020202020204" pitchFamily="34" charset="0"/>
              </a:rPr>
              <a:t>of </a:t>
            </a:r>
            <a:r>
              <a:rPr lang="en-US" sz="2400" b="1" dirty="0" smtClean="0">
                <a:latin typeface="Candara" panose="020E0502030303020204" pitchFamily="34" charset="0"/>
                <a:ea typeface="Calibri" panose="020F0502020204030204" pitchFamily="34" charset="0"/>
                <a:cs typeface="Arial" panose="020B0604020202020204" pitchFamily="34" charset="0"/>
              </a:rPr>
              <a:t>a combination of Doxorubicin/Quercetin on Breast Cancer </a:t>
            </a:r>
            <a:r>
              <a:rPr lang="en-US" sz="2400" b="1" dirty="0">
                <a:latin typeface="Candara" panose="020E0502030303020204" pitchFamily="34" charset="0"/>
                <a:ea typeface="Calibri" panose="020F0502020204030204" pitchFamily="34" charset="0"/>
                <a:cs typeface="Arial" panose="020B0604020202020204" pitchFamily="34" charset="0"/>
              </a:rPr>
              <a:t>Cell </a:t>
            </a:r>
            <a:r>
              <a:rPr lang="en-US" sz="2400" b="1" dirty="0" smtClean="0">
                <a:latin typeface="Candara" panose="020E0502030303020204" pitchFamily="34" charset="0"/>
                <a:ea typeface="Calibri" panose="020F0502020204030204" pitchFamily="34" charset="0"/>
                <a:cs typeface="Arial" panose="020B0604020202020204" pitchFamily="34" charset="0"/>
              </a:rPr>
              <a:t>Lines”</a:t>
            </a:r>
            <a:endParaRPr lang="en-US" sz="2400" b="1" dirty="0">
              <a:latin typeface="Candara" panose="020E0502030303020204" pitchFamily="34" charset="0"/>
              <a:ea typeface="Calibri" panose="020F0502020204030204" pitchFamily="34" charset="0"/>
              <a:cs typeface="Arial" panose="020B0604020202020204" pitchFamily="34" charset="0"/>
            </a:endParaRPr>
          </a:p>
        </p:txBody>
      </p:sp>
      <p:sp>
        <p:nvSpPr>
          <p:cNvPr id="11" name="Rectangle 10"/>
          <p:cNvSpPr/>
          <p:nvPr/>
        </p:nvSpPr>
        <p:spPr>
          <a:xfrm>
            <a:off x="3763739" y="5110660"/>
            <a:ext cx="5134226" cy="461665"/>
          </a:xfrm>
          <a:prstGeom prst="rect">
            <a:avLst/>
          </a:prstGeom>
        </p:spPr>
        <p:txBody>
          <a:bodyPr wrap="none">
            <a:spAutoFit/>
          </a:bodyPr>
          <a:lstStyle/>
          <a:p>
            <a:r>
              <a:rPr lang="fr-FR" sz="2400" b="1" kern="1800" dirty="0">
                <a:solidFill>
                  <a:srgbClr val="C00000"/>
                </a:solidFill>
                <a:latin typeface="Calibri Light" panose="020F0302020204030204" pitchFamily="34" charset="0"/>
                <a:ea typeface="Times New Roman" panose="02020603050405020304" pitchFamily="18" charset="0"/>
              </a:rPr>
              <a:t>Nirmeen </a:t>
            </a:r>
            <a:r>
              <a:rPr lang="fr-FR" sz="2400" b="1" kern="1800" dirty="0" err="1">
                <a:solidFill>
                  <a:srgbClr val="C00000"/>
                </a:solidFill>
                <a:latin typeface="Calibri Light" panose="020F0302020204030204" pitchFamily="34" charset="0"/>
                <a:ea typeface="Times New Roman" panose="02020603050405020304" pitchFamily="18" charset="0"/>
              </a:rPr>
              <a:t>Elmadany</a:t>
            </a:r>
            <a:r>
              <a:rPr lang="en-US" sz="2400" b="1" kern="1800" dirty="0">
                <a:solidFill>
                  <a:srgbClr val="C00000"/>
                </a:solidFill>
                <a:latin typeface="Calibri Light" panose="020F0302020204030204" pitchFamily="34" charset="0"/>
                <a:ea typeface="Times New Roman" panose="02020603050405020304" pitchFamily="18" charset="0"/>
              </a:rPr>
              <a:t>, Palestinian Authority</a:t>
            </a:r>
          </a:p>
        </p:txBody>
      </p:sp>
      <p:sp>
        <p:nvSpPr>
          <p:cNvPr id="12" name="TextBox 11"/>
          <p:cNvSpPr txBox="1"/>
          <p:nvPr/>
        </p:nvSpPr>
        <p:spPr>
          <a:xfrm>
            <a:off x="209217" y="6116649"/>
            <a:ext cx="8501068" cy="461665"/>
          </a:xfrm>
          <a:prstGeom prst="rect">
            <a:avLst/>
          </a:prstGeom>
          <a:noFill/>
        </p:spPr>
        <p:txBody>
          <a:bodyPr wrap="square" rtlCol="0">
            <a:spAutoFit/>
          </a:bodyPr>
          <a:lstStyle/>
          <a:p>
            <a:r>
              <a:rPr lang="en-US" sz="2400" b="1" dirty="0" smtClean="0">
                <a:latin typeface="+mj-lt"/>
              </a:rPr>
              <a:t>Next Fellowship is granted to: </a:t>
            </a:r>
            <a:r>
              <a:rPr lang="en-US" sz="2400" b="1" kern="1800" dirty="0">
                <a:solidFill>
                  <a:srgbClr val="C00000"/>
                </a:solidFill>
                <a:latin typeface="Calibri Light" panose="020F0302020204030204" pitchFamily="34" charset="0"/>
                <a:ea typeface="Times New Roman" panose="02020603050405020304" pitchFamily="18" charset="0"/>
              </a:rPr>
              <a:t>Rawan Qawasmi, Palestinian Authority</a:t>
            </a: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2978" y="502875"/>
            <a:ext cx="810575" cy="425004"/>
          </a:xfrm>
          <a:prstGeom prst="rect">
            <a:avLst/>
          </a:prstGeom>
        </p:spPr>
      </p:pic>
    </p:spTree>
    <p:extLst>
      <p:ext uri="{BB962C8B-B14F-4D97-AF65-F5344CB8AC3E}">
        <p14:creationId xmlns:p14="http://schemas.microsoft.com/office/powerpoint/2010/main" val="4180771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78813" y="1423010"/>
            <a:ext cx="8604535" cy="830997"/>
          </a:xfrm>
          <a:prstGeom prst="rect">
            <a:avLst/>
          </a:prstGeom>
          <a:noFill/>
        </p:spPr>
        <p:txBody>
          <a:bodyPr wrap="square" rtlCol="0">
            <a:spAutoFit/>
          </a:bodyPr>
          <a:lstStyle/>
          <a:p>
            <a:pPr algn="just"/>
            <a:r>
              <a:rPr lang="en-US" sz="2400" b="1" kern="1800" dirty="0" smtClean="0">
                <a:solidFill>
                  <a:srgbClr val="333333"/>
                </a:solidFill>
                <a:latin typeface="+mj-lt"/>
                <a:ea typeface="Times New Roman" panose="02020603050405020304" pitchFamily="18" charset="0"/>
              </a:rPr>
              <a:t>“Spectroscopic and Molecular Modelling Study of Egyptian Soil Organic Samples.”</a:t>
            </a:r>
            <a:endParaRPr lang="en-US" sz="2400" b="1" kern="1800" dirty="0">
              <a:solidFill>
                <a:srgbClr val="333333"/>
              </a:solidFill>
              <a:latin typeface="+mj-lt"/>
              <a:ea typeface="Times New Roman" panose="02020603050405020304" pitchFamily="18" charset="0"/>
            </a:endParaRPr>
          </a:p>
        </p:txBody>
      </p:sp>
      <p:sp>
        <p:nvSpPr>
          <p:cNvPr id="12" name="Rectangle 11"/>
          <p:cNvSpPr/>
          <p:nvPr/>
        </p:nvSpPr>
        <p:spPr>
          <a:xfrm>
            <a:off x="2874140" y="2030665"/>
            <a:ext cx="4389120" cy="461665"/>
          </a:xfrm>
          <a:prstGeom prst="rect">
            <a:avLst/>
          </a:prstGeom>
        </p:spPr>
        <p:txBody>
          <a:bodyPr wrap="square">
            <a:spAutoFit/>
          </a:bodyPr>
          <a:lstStyle/>
          <a:p>
            <a:pPr algn="just">
              <a:spcAft>
                <a:spcPts val="563"/>
              </a:spcAft>
            </a:pPr>
            <a:r>
              <a:rPr lang="en-US" sz="2400" b="1" kern="1800" dirty="0" err="1">
                <a:solidFill>
                  <a:srgbClr val="C00000"/>
                </a:solidFill>
                <a:latin typeface="Calibri Light" panose="020F0302020204030204" pitchFamily="34" charset="0"/>
                <a:ea typeface="Times New Roman" panose="02020603050405020304" pitchFamily="18" charset="0"/>
              </a:rPr>
              <a:t>Hend</a:t>
            </a:r>
            <a:r>
              <a:rPr lang="en-US" sz="2400" b="1" kern="1800" dirty="0">
                <a:solidFill>
                  <a:srgbClr val="C00000"/>
                </a:solidFill>
                <a:latin typeface="Calibri Light" panose="020F0302020204030204" pitchFamily="34" charset="0"/>
                <a:ea typeface="Times New Roman" panose="02020603050405020304" pitchFamily="18" charset="0"/>
              </a:rPr>
              <a:t> Shahid, Palestinian Authority</a:t>
            </a:r>
          </a:p>
        </p:txBody>
      </p:sp>
      <p:sp>
        <p:nvSpPr>
          <p:cNvPr id="13" name="TextBox 12"/>
          <p:cNvSpPr txBox="1"/>
          <p:nvPr/>
        </p:nvSpPr>
        <p:spPr>
          <a:xfrm>
            <a:off x="395018" y="763107"/>
            <a:ext cx="3233554" cy="461665"/>
          </a:xfrm>
          <a:prstGeom prst="rect">
            <a:avLst/>
          </a:prstGeom>
          <a:solidFill>
            <a:srgbClr val="FFFF00"/>
          </a:solidFill>
        </p:spPr>
        <p:txBody>
          <a:bodyPr wrap="square" rtlCol="0">
            <a:spAutoFit/>
          </a:bodyPr>
          <a:lstStyle/>
          <a:p>
            <a:pPr algn="ctr"/>
            <a:r>
              <a:rPr lang="en-US" sz="2400" b="1" dirty="0" smtClean="0">
                <a:latin typeface="+mj-lt"/>
              </a:rPr>
              <a:t>Scheduled Experiments:</a:t>
            </a:r>
            <a:endParaRPr lang="en-US" sz="2400" b="1" dirty="0">
              <a:latin typeface="+mj-lt"/>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
            <a:ext cx="1077328" cy="564869"/>
          </a:xfrm>
          <a:prstGeom prst="rect">
            <a:avLst/>
          </a:prstGeom>
        </p:spPr>
      </p:pic>
      <p:sp>
        <p:nvSpPr>
          <p:cNvPr id="10" name="TextBox 9"/>
          <p:cNvSpPr txBox="1"/>
          <p:nvPr/>
        </p:nvSpPr>
        <p:spPr>
          <a:xfrm>
            <a:off x="405287" y="3252013"/>
            <a:ext cx="8478061" cy="830997"/>
          </a:xfrm>
          <a:prstGeom prst="rect">
            <a:avLst/>
          </a:prstGeom>
          <a:noFill/>
        </p:spPr>
        <p:txBody>
          <a:bodyPr wrap="square" rtlCol="0">
            <a:spAutoFit/>
          </a:bodyPr>
          <a:lstStyle/>
          <a:p>
            <a:pPr algn="just"/>
            <a:r>
              <a:rPr lang="en-US" sz="2400" b="1" kern="1800" dirty="0">
                <a:solidFill>
                  <a:srgbClr val="333333"/>
                </a:solidFill>
                <a:latin typeface="+mj-lt"/>
                <a:ea typeface="Times New Roman" panose="02020603050405020304" pitchFamily="18" charset="0"/>
              </a:rPr>
              <a:t>“Characterization of Cell Wall Chemical Composition Differences and Developmental activity of  some Jordanian Plant Species Using FTIR”</a:t>
            </a:r>
          </a:p>
        </p:txBody>
      </p:sp>
      <p:sp>
        <p:nvSpPr>
          <p:cNvPr id="15" name="TextBox 14"/>
          <p:cNvSpPr txBox="1"/>
          <p:nvPr/>
        </p:nvSpPr>
        <p:spPr>
          <a:xfrm>
            <a:off x="2874140" y="4381028"/>
            <a:ext cx="3541174" cy="461665"/>
          </a:xfrm>
          <a:prstGeom prst="rect">
            <a:avLst/>
          </a:prstGeom>
          <a:noFill/>
        </p:spPr>
        <p:txBody>
          <a:bodyPr wrap="square" rtlCol="0">
            <a:spAutoFit/>
          </a:bodyPr>
          <a:lstStyle/>
          <a:p>
            <a:r>
              <a:rPr lang="en-US" sz="2400" b="1" kern="1800" dirty="0" err="1">
                <a:solidFill>
                  <a:srgbClr val="C00000"/>
                </a:solidFill>
                <a:latin typeface="Calibri Light" panose="020F0302020204030204" pitchFamily="34" charset="0"/>
                <a:ea typeface="Times New Roman" panose="02020603050405020304" pitchFamily="18" charset="0"/>
              </a:rPr>
              <a:t>Khaldoun</a:t>
            </a:r>
            <a:r>
              <a:rPr lang="en-US" sz="2400" b="1" kern="1800" dirty="0">
                <a:solidFill>
                  <a:srgbClr val="C00000"/>
                </a:solidFill>
                <a:latin typeface="Calibri Light" panose="020F0302020204030204" pitchFamily="34" charset="0"/>
                <a:ea typeface="Times New Roman" panose="02020603050405020304" pitchFamily="18" charset="0"/>
              </a:rPr>
              <a:t> Al-</a:t>
            </a:r>
            <a:r>
              <a:rPr lang="en-US" sz="2400" b="1" kern="1800" dirty="0" err="1">
                <a:solidFill>
                  <a:srgbClr val="C00000"/>
                </a:solidFill>
                <a:latin typeface="Calibri Light" panose="020F0302020204030204" pitchFamily="34" charset="0"/>
                <a:ea typeface="Times New Roman" panose="02020603050405020304" pitchFamily="18" charset="0"/>
              </a:rPr>
              <a:t>Hadid</a:t>
            </a:r>
            <a:r>
              <a:rPr lang="en-US" sz="2400" b="1" kern="1800" dirty="0">
                <a:solidFill>
                  <a:srgbClr val="C00000"/>
                </a:solidFill>
                <a:latin typeface="Calibri Light" panose="020F0302020204030204" pitchFamily="34" charset="0"/>
                <a:ea typeface="Times New Roman" panose="02020603050405020304" pitchFamily="18" charset="0"/>
              </a:rPr>
              <a:t>, </a:t>
            </a:r>
            <a:r>
              <a:rPr lang="en-US" sz="2400" b="1" kern="1800" dirty="0" smtClean="0">
                <a:solidFill>
                  <a:srgbClr val="C00000"/>
                </a:solidFill>
                <a:latin typeface="Calibri Light" panose="020F0302020204030204" pitchFamily="34" charset="0"/>
                <a:ea typeface="Times New Roman" panose="02020603050405020304" pitchFamily="18" charset="0"/>
              </a:rPr>
              <a:t>Jordan</a:t>
            </a:r>
            <a:endParaRPr lang="en-US" sz="2400" b="1" kern="1800" dirty="0">
              <a:solidFill>
                <a:srgbClr val="C00000"/>
              </a:solidFill>
              <a:latin typeface="Calibri Light" panose="020F0302020204030204" pitchFamily="34" charset="0"/>
              <a:ea typeface="Times New Roman" panose="02020603050405020304" pitchFamily="18" charset="0"/>
            </a:endParaRPr>
          </a:p>
        </p:txBody>
      </p:sp>
    </p:spTree>
    <p:extLst>
      <p:ext uri="{BB962C8B-B14F-4D97-AF65-F5344CB8AC3E}">
        <p14:creationId xmlns:p14="http://schemas.microsoft.com/office/powerpoint/2010/main" val="39726552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578" y="2778385"/>
            <a:ext cx="8613058" cy="1200329"/>
          </a:xfrm>
          <a:prstGeom prst="rect">
            <a:avLst/>
          </a:prstGeom>
          <a:solidFill>
            <a:schemeClr val="accent1">
              <a:lumMod val="20000"/>
              <a:lumOff val="80000"/>
            </a:schemeClr>
          </a:solidFill>
        </p:spPr>
        <p:txBody>
          <a:bodyPr wrap="square">
            <a:spAutoFit/>
          </a:bodyPr>
          <a:lstStyle/>
          <a:p>
            <a:pPr algn="just"/>
            <a:r>
              <a:rPr lang="en-US" sz="2400" b="1" dirty="0" smtClean="0">
                <a:latin typeface="Candara" panose="020E0502030303020204" pitchFamily="34" charset="0"/>
                <a:ea typeface="Calibri" panose="020F0502020204030204" pitchFamily="34" charset="0"/>
                <a:cs typeface="Calibri" panose="020F0502020204030204" pitchFamily="34" charset="0"/>
              </a:rPr>
              <a:t>“Leptin </a:t>
            </a:r>
            <a:r>
              <a:rPr lang="en-US" sz="2400" b="1" dirty="0">
                <a:latin typeface="Candara" panose="020E0502030303020204" pitchFamily="34" charset="0"/>
                <a:ea typeface="Calibri" panose="020F0502020204030204" pitchFamily="34" charset="0"/>
                <a:cs typeface="Calibri" panose="020F0502020204030204" pitchFamily="34" charset="0"/>
              </a:rPr>
              <a:t>and </a:t>
            </a:r>
            <a:r>
              <a:rPr lang="en-US" sz="2400" b="1" dirty="0" smtClean="0">
                <a:latin typeface="Candara" panose="020E0502030303020204" pitchFamily="34" charset="0"/>
                <a:ea typeface="Calibri" panose="020F0502020204030204" pitchFamily="34" charset="0"/>
                <a:cs typeface="Calibri" panose="020F0502020204030204" pitchFamily="34" charset="0"/>
              </a:rPr>
              <a:t>Related </a:t>
            </a:r>
            <a:r>
              <a:rPr lang="en-US" sz="2400" b="1" dirty="0">
                <a:latin typeface="Candara" panose="020E0502030303020204" pitchFamily="34" charset="0"/>
                <a:ea typeface="Calibri" panose="020F0502020204030204" pitchFamily="34" charset="0"/>
                <a:cs typeface="Calibri" panose="020F0502020204030204" pitchFamily="34" charset="0"/>
              </a:rPr>
              <a:t>L</a:t>
            </a:r>
            <a:r>
              <a:rPr lang="en-US" sz="2400" b="1" dirty="0" smtClean="0">
                <a:latin typeface="Candara" panose="020E0502030303020204" pitchFamily="34" charset="0"/>
                <a:ea typeface="Calibri" panose="020F0502020204030204" pitchFamily="34" charset="0"/>
                <a:cs typeface="Calibri" panose="020F0502020204030204" pitchFamily="34" charset="0"/>
              </a:rPr>
              <a:t>ipid Metabolism </a:t>
            </a:r>
            <a:r>
              <a:rPr lang="en-US" sz="2400" b="1" dirty="0">
                <a:latin typeface="Candara" panose="020E0502030303020204" pitchFamily="34" charset="0"/>
                <a:ea typeface="Calibri" panose="020F0502020204030204" pitchFamily="34" charset="0"/>
                <a:cs typeface="Calibri" panose="020F0502020204030204" pitchFamily="34" charset="0"/>
              </a:rPr>
              <a:t>after Radiation </a:t>
            </a:r>
            <a:r>
              <a:rPr lang="en-US" sz="2400" b="1" dirty="0" smtClean="0">
                <a:latin typeface="Candara" panose="020E0502030303020204" pitchFamily="34" charset="0"/>
                <a:ea typeface="Calibri" panose="020F0502020204030204" pitchFamily="34" charset="0"/>
                <a:cs typeface="Calibri" panose="020F0502020204030204" pitchFamily="34" charset="0"/>
              </a:rPr>
              <a:t>Exposure: </a:t>
            </a:r>
            <a:r>
              <a:rPr lang="en-US" sz="2400" b="1" dirty="0" smtClean="0">
                <a:latin typeface="Candara" panose="020E0502030303020204" pitchFamily="34" charset="0"/>
                <a:ea typeface="Times New Roman" panose="02020603050405020304" pitchFamily="18" charset="0"/>
                <a:cs typeface="Calibri" panose="020F0502020204030204" pitchFamily="34" charset="0"/>
              </a:rPr>
              <a:t>Combined </a:t>
            </a:r>
            <a:r>
              <a:rPr lang="en-US" sz="2400" b="1" dirty="0">
                <a:latin typeface="Candara" panose="020E0502030303020204" pitchFamily="34" charset="0"/>
                <a:ea typeface="Times New Roman" panose="02020603050405020304" pitchFamily="18" charset="0"/>
                <a:cs typeface="Calibri" panose="020F0502020204030204" pitchFamily="34" charset="0"/>
              </a:rPr>
              <a:t>Heavy Charged Particles Irradiation, Infrared </a:t>
            </a:r>
            <a:r>
              <a:rPr lang="en-US" sz="2400" b="1" dirty="0" smtClean="0">
                <a:latin typeface="Candara" panose="020E0502030303020204" pitchFamily="34" charset="0"/>
                <a:ea typeface="Times New Roman" panose="02020603050405020304" pitchFamily="18" charset="0"/>
                <a:cs typeface="Calibri" panose="020F0502020204030204" pitchFamily="34" charset="0"/>
              </a:rPr>
              <a:t>Imaging</a:t>
            </a:r>
            <a:r>
              <a:rPr lang="en-US" sz="2400" b="1" dirty="0">
                <a:latin typeface="Candara" panose="020E0502030303020204" pitchFamily="34" charset="0"/>
                <a:ea typeface="Times New Roman" panose="02020603050405020304" pitchFamily="18" charset="0"/>
                <a:cs typeface="Calibri" panose="020F0502020204030204" pitchFamily="34" charset="0"/>
              </a:rPr>
              <a:t>, and  Biological  </a:t>
            </a:r>
            <a:r>
              <a:rPr lang="en-US" sz="2400" b="1" dirty="0" smtClean="0">
                <a:latin typeface="Candara" panose="020E0502030303020204" pitchFamily="34" charset="0"/>
                <a:ea typeface="Times New Roman" panose="02020603050405020304" pitchFamily="18" charset="0"/>
                <a:cs typeface="Calibri" panose="020F0502020204030204" pitchFamily="34" charset="0"/>
              </a:rPr>
              <a:t>Approaches.”</a:t>
            </a:r>
            <a:endParaRPr lang="en-US" sz="2400" b="1" dirty="0">
              <a:latin typeface="Candara" panose="020E0502030303020204" pitchFamily="34" charset="0"/>
            </a:endParaRPr>
          </a:p>
        </p:txBody>
      </p:sp>
      <p:sp>
        <p:nvSpPr>
          <p:cNvPr id="5" name="TextBox 4"/>
          <p:cNvSpPr txBox="1"/>
          <p:nvPr/>
        </p:nvSpPr>
        <p:spPr>
          <a:xfrm>
            <a:off x="112483" y="116729"/>
            <a:ext cx="6259287" cy="430887"/>
          </a:xfrm>
          <a:prstGeom prst="rect">
            <a:avLst/>
          </a:prstGeom>
          <a:solidFill>
            <a:srgbClr val="FFFF00"/>
          </a:solidFill>
        </p:spPr>
        <p:txBody>
          <a:bodyPr wrap="square" rtlCol="0">
            <a:spAutoFit/>
          </a:bodyPr>
          <a:lstStyle/>
          <a:p>
            <a:r>
              <a:rPr lang="en-US" sz="2200" b="1" dirty="0" smtClean="0">
                <a:latin typeface="Candara" panose="020E0502030303020204" pitchFamily="34" charset="0"/>
              </a:rPr>
              <a:t>Egypt (ASRT) – Italy (INFN) Joint Call for Proposals</a:t>
            </a:r>
            <a:endParaRPr lang="en-US" sz="2200" b="1" dirty="0">
              <a:latin typeface="Candara" panose="020E0502030303020204" pitchFamily="34" charset="0"/>
            </a:endParaRPr>
          </a:p>
        </p:txBody>
      </p:sp>
      <p:sp>
        <p:nvSpPr>
          <p:cNvPr id="6" name="TextBox 5"/>
          <p:cNvSpPr txBox="1"/>
          <p:nvPr/>
        </p:nvSpPr>
        <p:spPr>
          <a:xfrm>
            <a:off x="398206" y="1076829"/>
            <a:ext cx="3290925" cy="400110"/>
          </a:xfrm>
          <a:prstGeom prst="rect">
            <a:avLst/>
          </a:prstGeom>
          <a:noFill/>
        </p:spPr>
        <p:txBody>
          <a:bodyPr wrap="square" rtlCol="0">
            <a:spAutoFit/>
          </a:bodyPr>
          <a:lstStyle/>
          <a:p>
            <a:r>
              <a:rPr lang="en-US" sz="2000" dirty="0" smtClean="0">
                <a:latin typeface="Candara" panose="020E0502030303020204" pitchFamily="34" charset="0"/>
              </a:rPr>
              <a:t>Submitted February 2015</a:t>
            </a:r>
            <a:endParaRPr lang="en-US" sz="2000" dirty="0">
              <a:latin typeface="Candara" panose="020E0502030303020204" pitchFamily="34" charset="0"/>
            </a:endParaRPr>
          </a:p>
        </p:txBody>
      </p:sp>
      <p:sp>
        <p:nvSpPr>
          <p:cNvPr id="8" name="TextBox 7"/>
          <p:cNvSpPr txBox="1"/>
          <p:nvPr/>
        </p:nvSpPr>
        <p:spPr>
          <a:xfrm>
            <a:off x="398206" y="1577020"/>
            <a:ext cx="2597242" cy="400110"/>
          </a:xfrm>
          <a:prstGeom prst="rect">
            <a:avLst/>
          </a:prstGeom>
          <a:noFill/>
        </p:spPr>
        <p:txBody>
          <a:bodyPr wrap="square" rtlCol="0">
            <a:spAutoFit/>
          </a:bodyPr>
          <a:lstStyle/>
          <a:p>
            <a:r>
              <a:rPr lang="en-US" sz="2000" dirty="0" smtClean="0">
                <a:latin typeface="Candara" panose="020E0502030303020204" pitchFamily="34" charset="0"/>
              </a:rPr>
              <a:t>Approved May 2015</a:t>
            </a:r>
            <a:endParaRPr lang="en-US" sz="2000" dirty="0">
              <a:latin typeface="Candara" panose="020E0502030303020204" pitchFamily="34" charset="0"/>
            </a:endParaRPr>
          </a:p>
        </p:txBody>
      </p:sp>
      <p:sp>
        <p:nvSpPr>
          <p:cNvPr id="9" name="TextBox 8"/>
          <p:cNvSpPr txBox="1"/>
          <p:nvPr/>
        </p:nvSpPr>
        <p:spPr>
          <a:xfrm>
            <a:off x="233578" y="4691639"/>
            <a:ext cx="5005678" cy="1631216"/>
          </a:xfrm>
          <a:prstGeom prst="rect">
            <a:avLst/>
          </a:prstGeom>
          <a:noFill/>
        </p:spPr>
        <p:txBody>
          <a:bodyPr wrap="square" rtlCol="0">
            <a:spAutoFit/>
          </a:bodyPr>
          <a:lstStyle/>
          <a:p>
            <a:r>
              <a:rPr lang="en-US" sz="2000" b="1" dirty="0" smtClean="0">
                <a:latin typeface="Candara" panose="020E0502030303020204" pitchFamily="34" charset="0"/>
              </a:rPr>
              <a:t>Partners:</a:t>
            </a:r>
          </a:p>
          <a:p>
            <a:r>
              <a:rPr lang="en-US" sz="2000" dirty="0" smtClean="0">
                <a:latin typeface="Candara" panose="020E0502030303020204" pitchFamily="34" charset="0"/>
              </a:rPr>
              <a:t>(PI) </a:t>
            </a:r>
            <a:r>
              <a:rPr lang="en-US" sz="2000" dirty="0" err="1" smtClean="0">
                <a:latin typeface="Candara" panose="020E0502030303020204" pitchFamily="34" charset="0"/>
              </a:rPr>
              <a:t>Helwan</a:t>
            </a:r>
            <a:r>
              <a:rPr lang="en-US" sz="2000" dirty="0" smtClean="0">
                <a:latin typeface="Candara" panose="020E0502030303020204" pitchFamily="34" charset="0"/>
              </a:rPr>
              <a:t> University, EG.</a:t>
            </a:r>
          </a:p>
          <a:p>
            <a:r>
              <a:rPr lang="en-US" sz="2000" dirty="0" smtClean="0">
                <a:latin typeface="Candara" panose="020E0502030303020204" pitchFamily="34" charset="0"/>
              </a:rPr>
              <a:t>(PI) LNF, INFN, </a:t>
            </a:r>
            <a:r>
              <a:rPr lang="en-US" sz="2000" dirty="0" err="1" smtClean="0">
                <a:latin typeface="Candara" panose="020E0502030303020204" pitchFamily="34" charset="0"/>
              </a:rPr>
              <a:t>Frascati</a:t>
            </a:r>
            <a:r>
              <a:rPr lang="en-US" sz="2000" dirty="0" smtClean="0">
                <a:latin typeface="Candara" panose="020E0502030303020204" pitchFamily="34" charset="0"/>
              </a:rPr>
              <a:t>, IT</a:t>
            </a:r>
          </a:p>
          <a:p>
            <a:r>
              <a:rPr lang="en-US" sz="2000" dirty="0" smtClean="0">
                <a:latin typeface="Candara" panose="020E0502030303020204" pitchFamily="34" charset="0"/>
              </a:rPr>
              <a:t>ENEA, </a:t>
            </a:r>
            <a:r>
              <a:rPr lang="en-US" sz="2000" dirty="0" err="1" smtClean="0">
                <a:latin typeface="Candara" panose="020E0502030303020204" pitchFamily="34" charset="0"/>
              </a:rPr>
              <a:t>Frascati</a:t>
            </a:r>
            <a:r>
              <a:rPr lang="en-US" sz="2000" dirty="0" smtClean="0">
                <a:latin typeface="Candara" panose="020E0502030303020204" pitchFamily="34" charset="0"/>
              </a:rPr>
              <a:t>, IT</a:t>
            </a:r>
          </a:p>
          <a:p>
            <a:r>
              <a:rPr lang="en-US" sz="2000" dirty="0" smtClean="0">
                <a:latin typeface="Candara" panose="020E0502030303020204" pitchFamily="34" charset="0"/>
              </a:rPr>
              <a:t>LNS, INFN, Catania, IT</a:t>
            </a:r>
            <a:endParaRPr lang="en-US" sz="2000" dirty="0">
              <a:latin typeface="Candara" panose="020E0502030303020204" pitchFamily="34" charset="0"/>
            </a:endParaRP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67704" y="972230"/>
            <a:ext cx="1435115" cy="913942"/>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43020" y="5132683"/>
            <a:ext cx="1428750" cy="749128"/>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9795" y="800501"/>
            <a:ext cx="1123950" cy="1171575"/>
          </a:xfrm>
          <a:prstGeom prst="rect">
            <a:avLst/>
          </a:prstGeom>
        </p:spPr>
      </p:pic>
    </p:spTree>
    <p:extLst>
      <p:ext uri="{BB962C8B-B14F-4D97-AF65-F5344CB8AC3E}">
        <p14:creationId xmlns:p14="http://schemas.microsoft.com/office/powerpoint/2010/main" val="305007974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1880145"/>
            <a:ext cx="8207536" cy="369332"/>
          </a:xfrm>
          <a:prstGeom prst="rect">
            <a:avLst/>
          </a:prstGeom>
        </p:spPr>
        <p:txBody>
          <a:bodyPr wrap="square">
            <a:spAutoFit/>
          </a:bodyPr>
          <a:lstStyle/>
          <a:p>
            <a:pPr algn="just"/>
            <a:endParaRPr lang="en-US" b="0" i="0" dirty="0">
              <a:solidFill>
                <a:srgbClr val="000000"/>
              </a:solidFill>
              <a:effectLst/>
              <a:latin typeface="Open Sans"/>
            </a:endParaRPr>
          </a:p>
        </p:txBody>
      </p:sp>
      <p:pic>
        <p:nvPicPr>
          <p:cNvPr id="1026" name="Picture 2" descr="VI SEEM"/>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4800" y="1127195"/>
            <a:ext cx="892336" cy="78735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4"/>
          <a:stretch>
            <a:fillRect/>
          </a:stretch>
        </p:blipFill>
        <p:spPr>
          <a:xfrm>
            <a:off x="287865" y="4182436"/>
            <a:ext cx="8568267" cy="2675564"/>
          </a:xfrm>
          <a:prstGeom prst="rect">
            <a:avLst/>
          </a:prstGeom>
        </p:spPr>
      </p:pic>
      <p:sp>
        <p:nvSpPr>
          <p:cNvPr id="5" name="Rectangle 4"/>
          <p:cNvSpPr/>
          <p:nvPr/>
        </p:nvSpPr>
        <p:spPr>
          <a:xfrm>
            <a:off x="287865" y="1863012"/>
            <a:ext cx="8568267" cy="1200329"/>
          </a:xfrm>
          <a:prstGeom prst="rect">
            <a:avLst/>
          </a:prstGeom>
        </p:spPr>
        <p:txBody>
          <a:bodyPr wrap="square">
            <a:spAutoFit/>
          </a:bodyPr>
          <a:lstStyle/>
          <a:p>
            <a:pPr algn="just"/>
            <a:r>
              <a:rPr lang="en-US" sz="2400" dirty="0" smtClean="0">
                <a:solidFill>
                  <a:srgbClr val="000000"/>
                </a:solidFill>
                <a:latin typeface="Calibri Light" panose="020F0302020204030204" pitchFamily="34" charset="0"/>
              </a:rPr>
              <a:t>- 3 years </a:t>
            </a:r>
            <a:r>
              <a:rPr lang="en-US" sz="2400" dirty="0">
                <a:solidFill>
                  <a:srgbClr val="000000"/>
                </a:solidFill>
                <a:latin typeface="Calibri Light" panose="020F0302020204030204" pitchFamily="34" charset="0"/>
              </a:rPr>
              <a:t>project that aims at creating a unique </a:t>
            </a:r>
            <a:r>
              <a:rPr lang="en-US" sz="2400" b="1" dirty="0">
                <a:solidFill>
                  <a:srgbClr val="0070C0"/>
                </a:solidFill>
                <a:latin typeface="Calibri Light" panose="020F0302020204030204" pitchFamily="34" charset="0"/>
              </a:rPr>
              <a:t>Vi</a:t>
            </a:r>
            <a:r>
              <a:rPr lang="en-US" sz="2400" dirty="0">
                <a:solidFill>
                  <a:srgbClr val="000000"/>
                </a:solidFill>
                <a:latin typeface="Calibri Light" panose="020F0302020204030204" pitchFamily="34" charset="0"/>
              </a:rPr>
              <a:t>rtual Research Environment (VRE) in </a:t>
            </a:r>
            <a:r>
              <a:rPr lang="en-US" sz="2400" b="1" dirty="0">
                <a:solidFill>
                  <a:srgbClr val="0070C0"/>
                </a:solidFill>
                <a:latin typeface="Calibri Light" panose="020F0302020204030204" pitchFamily="34" charset="0"/>
              </a:rPr>
              <a:t>S</a:t>
            </a:r>
            <a:r>
              <a:rPr lang="en-US" sz="2400" dirty="0">
                <a:solidFill>
                  <a:srgbClr val="000000"/>
                </a:solidFill>
                <a:latin typeface="Calibri Light" panose="020F0302020204030204" pitchFamily="34" charset="0"/>
              </a:rPr>
              <a:t>outheast </a:t>
            </a:r>
            <a:r>
              <a:rPr lang="en-US" sz="2400" b="1" dirty="0">
                <a:solidFill>
                  <a:srgbClr val="0070C0"/>
                </a:solidFill>
                <a:latin typeface="Calibri Light" panose="020F0302020204030204" pitchFamily="34" charset="0"/>
              </a:rPr>
              <a:t>E</a:t>
            </a:r>
            <a:r>
              <a:rPr lang="en-US" sz="2400" dirty="0">
                <a:solidFill>
                  <a:srgbClr val="000000"/>
                </a:solidFill>
                <a:latin typeface="Calibri Light" panose="020F0302020204030204" pitchFamily="34" charset="0"/>
              </a:rPr>
              <a:t>urope and the </a:t>
            </a:r>
            <a:r>
              <a:rPr lang="en-US" sz="2400" b="1" dirty="0">
                <a:solidFill>
                  <a:srgbClr val="0070C0"/>
                </a:solidFill>
                <a:latin typeface="Calibri Light" panose="020F0302020204030204" pitchFamily="34" charset="0"/>
              </a:rPr>
              <a:t>E</a:t>
            </a:r>
            <a:r>
              <a:rPr lang="en-US" sz="2400" dirty="0">
                <a:solidFill>
                  <a:srgbClr val="000000"/>
                </a:solidFill>
                <a:latin typeface="Calibri Light" panose="020F0302020204030204" pitchFamily="34" charset="0"/>
              </a:rPr>
              <a:t>astern </a:t>
            </a:r>
            <a:r>
              <a:rPr lang="en-US" sz="2400" b="1" dirty="0">
                <a:solidFill>
                  <a:srgbClr val="0070C0"/>
                </a:solidFill>
                <a:latin typeface="Calibri Light" panose="020F0302020204030204" pitchFamily="34" charset="0"/>
              </a:rPr>
              <a:t>M</a:t>
            </a:r>
            <a:r>
              <a:rPr lang="en-US" sz="2400" dirty="0">
                <a:solidFill>
                  <a:srgbClr val="000000"/>
                </a:solidFill>
                <a:latin typeface="Calibri Light" panose="020F0302020204030204" pitchFamily="34" charset="0"/>
              </a:rPr>
              <a:t>editerranean (SEEM), </a:t>
            </a:r>
            <a:endParaRPr lang="en-US" sz="2400" dirty="0">
              <a:latin typeface="Calibri Light" panose="020F0302020204030204" pitchFamily="34" charset="0"/>
            </a:endParaRPr>
          </a:p>
        </p:txBody>
      </p:sp>
      <p:pic>
        <p:nvPicPr>
          <p:cNvPr id="9" name="Picture 8"/>
          <p:cNvPicPr>
            <a:picLocks noChangeAspect="1"/>
          </p:cNvPicPr>
          <p:nvPr/>
        </p:nvPicPr>
        <p:blipFill>
          <a:blip r:embed="rId5"/>
          <a:stretch>
            <a:fillRect/>
          </a:stretch>
        </p:blipFill>
        <p:spPr>
          <a:xfrm>
            <a:off x="0" y="-154745"/>
            <a:ext cx="9144000" cy="1106095"/>
          </a:xfrm>
          <a:prstGeom prst="rect">
            <a:avLst/>
          </a:prstGeom>
        </p:spPr>
      </p:pic>
      <p:sp>
        <p:nvSpPr>
          <p:cNvPr id="10" name="Rectangle 9"/>
          <p:cNvSpPr/>
          <p:nvPr/>
        </p:nvSpPr>
        <p:spPr>
          <a:xfrm>
            <a:off x="3545058" y="4360986"/>
            <a:ext cx="1969477" cy="232116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014284" y="3456262"/>
            <a:ext cx="6007768" cy="523220"/>
          </a:xfrm>
          <a:prstGeom prst="rect">
            <a:avLst/>
          </a:prstGeom>
        </p:spPr>
        <p:txBody>
          <a:bodyPr wrap="square">
            <a:spAutoFit/>
          </a:bodyPr>
          <a:lstStyle/>
          <a:p>
            <a:r>
              <a:rPr lang="en-US" sz="2800" b="1" dirty="0"/>
              <a:t>WP3 – e-Infrastructure </a:t>
            </a:r>
            <a:r>
              <a:rPr lang="en-US" sz="2800" b="1" dirty="0" smtClean="0"/>
              <a:t>services</a:t>
            </a:r>
            <a:endParaRPr lang="en-US" sz="2800" dirty="0"/>
          </a:p>
        </p:txBody>
      </p:sp>
      <p:pic>
        <p:nvPicPr>
          <p:cNvPr id="11" name="Pictur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03709" y="3505370"/>
            <a:ext cx="810575" cy="425004"/>
          </a:xfrm>
          <a:prstGeom prst="rect">
            <a:avLst/>
          </a:prstGeom>
        </p:spPr>
      </p:pic>
    </p:spTree>
    <p:extLst>
      <p:ext uri="{BB962C8B-B14F-4D97-AF65-F5344CB8AC3E}">
        <p14:creationId xmlns:p14="http://schemas.microsoft.com/office/powerpoint/2010/main" val="2207577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9600"/>
            <a:ext cx="9144000" cy="6248400"/>
          </a:xfrm>
          <a:prstGeom prst="rect">
            <a:avLst/>
          </a:prstGeom>
        </p:spPr>
      </p:pic>
      <p:sp>
        <p:nvSpPr>
          <p:cNvPr id="5" name="Rectangle 4"/>
          <p:cNvSpPr/>
          <p:nvPr/>
        </p:nvSpPr>
        <p:spPr>
          <a:xfrm>
            <a:off x="0" y="-121920"/>
            <a:ext cx="9144000" cy="80772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defTabSz="917575"/>
            <a:r>
              <a:rPr lang="en-US" sz="3200" b="1" dirty="0" smtClean="0">
                <a:solidFill>
                  <a:schemeClr val="tx1"/>
                </a:solidFill>
              </a:rPr>
              <a:t>You may say I’m a dreamer, but I’m not the only one!</a:t>
            </a:r>
          </a:p>
        </p:txBody>
      </p:sp>
      <p:sp>
        <p:nvSpPr>
          <p:cNvPr id="6" name="TextBox 5"/>
          <p:cNvSpPr txBox="1"/>
          <p:nvPr/>
        </p:nvSpPr>
        <p:spPr>
          <a:xfrm>
            <a:off x="0" y="6488668"/>
            <a:ext cx="5951621" cy="369332"/>
          </a:xfrm>
          <a:prstGeom prst="rect">
            <a:avLst/>
          </a:prstGeom>
          <a:solidFill>
            <a:schemeClr val="bg1"/>
          </a:solidFill>
        </p:spPr>
        <p:txBody>
          <a:bodyPr wrap="square" rtlCol="0">
            <a:spAutoFit/>
          </a:bodyPr>
          <a:lstStyle/>
          <a:p>
            <a:r>
              <a:rPr lang="en-US" b="1" dirty="0" smtClean="0"/>
              <a:t>SESAME 13</a:t>
            </a:r>
            <a:r>
              <a:rPr lang="en-US" b="1" baseline="30000" dirty="0" smtClean="0"/>
              <a:t>th</a:t>
            </a:r>
            <a:r>
              <a:rPr lang="en-US" b="1" dirty="0" smtClean="0"/>
              <a:t> Users’ Meeting, Jordan, 26-27 November 2015</a:t>
            </a:r>
            <a:endParaRPr lang="en-US" b="1" dirty="0"/>
          </a:p>
        </p:txBody>
      </p:sp>
    </p:spTree>
    <p:extLst>
      <p:ext uri="{BB962C8B-B14F-4D97-AF65-F5344CB8AC3E}">
        <p14:creationId xmlns:p14="http://schemas.microsoft.com/office/powerpoint/2010/main" val="24948684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7872" y="502555"/>
            <a:ext cx="5430094" cy="461665"/>
          </a:xfrm>
          <a:prstGeom prst="rect">
            <a:avLst/>
          </a:prstGeom>
          <a:noFill/>
        </p:spPr>
        <p:txBody>
          <a:bodyPr wrap="square" rtlCol="0">
            <a:spAutoFit/>
          </a:bodyPr>
          <a:lstStyle/>
          <a:p>
            <a:r>
              <a:rPr lang="en-US" sz="2400" b="1" dirty="0" smtClean="0">
                <a:solidFill>
                  <a:srgbClr val="0070C0"/>
                </a:solidFill>
              </a:rPr>
              <a:t>SESAME 13</a:t>
            </a:r>
            <a:r>
              <a:rPr lang="en-US" sz="2400" b="1" baseline="30000" dirty="0" smtClean="0">
                <a:solidFill>
                  <a:srgbClr val="0070C0"/>
                </a:solidFill>
              </a:rPr>
              <a:t>th</a:t>
            </a:r>
            <a:r>
              <a:rPr lang="en-US" sz="2400" b="1" dirty="0" smtClean="0">
                <a:solidFill>
                  <a:srgbClr val="0070C0"/>
                </a:solidFill>
              </a:rPr>
              <a:t> Users’ Meeting in numbers</a:t>
            </a:r>
            <a:endParaRPr lang="en-US" sz="2400" b="1" dirty="0">
              <a:solidFill>
                <a:srgbClr val="0070C0"/>
              </a:solidFill>
            </a:endParaRPr>
          </a:p>
        </p:txBody>
      </p:sp>
      <p:sp>
        <p:nvSpPr>
          <p:cNvPr id="5" name="Rectangle 4"/>
          <p:cNvSpPr/>
          <p:nvPr/>
        </p:nvSpPr>
        <p:spPr>
          <a:xfrm>
            <a:off x="67156" y="1316522"/>
            <a:ext cx="8998233" cy="461665"/>
          </a:xfrm>
          <a:prstGeom prst="rect">
            <a:avLst/>
          </a:prstGeom>
        </p:spPr>
        <p:txBody>
          <a:bodyPr wrap="none">
            <a:spAutoFit/>
          </a:bodyPr>
          <a:lstStyle/>
          <a:p>
            <a:r>
              <a:rPr lang="en-US" sz="2400" b="1" dirty="0" smtClean="0">
                <a:solidFill>
                  <a:srgbClr val="FF0000"/>
                </a:solidFill>
                <a:latin typeface="Calibri" panose="020F0502020204030204" pitchFamily="34" charset="0"/>
              </a:rPr>
              <a:t>IR-workshop: </a:t>
            </a:r>
            <a:r>
              <a:rPr lang="en-US" sz="2400" b="1" dirty="0" smtClean="0">
                <a:latin typeface="Calibri" panose="020F0502020204030204" pitchFamily="34" charset="0"/>
              </a:rPr>
              <a:t>133 out </a:t>
            </a:r>
            <a:r>
              <a:rPr lang="en-US" sz="2400" b="1" dirty="0">
                <a:latin typeface="Calibri" panose="020F0502020204030204" pitchFamily="34" charset="0"/>
              </a:rPr>
              <a:t>of </a:t>
            </a:r>
            <a:r>
              <a:rPr lang="en-US" sz="2400" b="1" dirty="0" smtClean="0">
                <a:latin typeface="Calibri" panose="020F0502020204030204" pitchFamily="34" charset="0"/>
              </a:rPr>
              <a:t>185 </a:t>
            </a:r>
            <a:r>
              <a:rPr lang="en-US" sz="2400" b="1" dirty="0" smtClean="0">
                <a:solidFill>
                  <a:srgbClr val="FF0000"/>
                </a:solidFill>
                <a:latin typeface="Calibri" panose="020F0502020204030204" pitchFamily="34" charset="0"/>
              </a:rPr>
              <a:t>applicants (Members + Non-members)</a:t>
            </a:r>
            <a:endParaRPr lang="en-US" sz="2400" dirty="0"/>
          </a:p>
        </p:txBody>
      </p:sp>
      <p:graphicFrame>
        <p:nvGraphicFramePr>
          <p:cNvPr id="71" name="Table 70"/>
          <p:cNvGraphicFramePr>
            <a:graphicFrameLocks noGrp="1"/>
          </p:cNvGraphicFramePr>
          <p:nvPr>
            <p:extLst/>
          </p:nvPr>
        </p:nvGraphicFramePr>
        <p:xfrm>
          <a:off x="262967" y="2130489"/>
          <a:ext cx="4329953" cy="3986532"/>
        </p:xfrm>
        <a:graphic>
          <a:graphicData uri="http://schemas.openxmlformats.org/drawingml/2006/table">
            <a:tbl>
              <a:tblPr firstRow="1" bandRow="1">
                <a:tableStyleId>{7DF18680-E054-41AD-8BC1-D1AEF772440D}</a:tableStyleId>
              </a:tblPr>
              <a:tblGrid>
                <a:gridCol w="2111188"/>
                <a:gridCol w="2218765"/>
              </a:tblGrid>
              <a:tr h="748182">
                <a:tc>
                  <a:txBody>
                    <a:bodyPr/>
                    <a:lstStyle/>
                    <a:p>
                      <a:pPr algn="ctr"/>
                      <a:r>
                        <a:rPr lang="en-US" sz="2000" dirty="0" smtClean="0"/>
                        <a:t>SESAME MEMBER</a:t>
                      </a:r>
                      <a:endParaRPr lang="en-US" sz="2000" dirty="0"/>
                    </a:p>
                  </a:txBody>
                  <a:tcPr anchor="ctr"/>
                </a:tc>
                <a:tc>
                  <a:txBody>
                    <a:bodyPr/>
                    <a:lstStyle/>
                    <a:p>
                      <a:pPr algn="ctr"/>
                      <a:r>
                        <a:rPr lang="en-US" sz="1800" dirty="0" smtClean="0"/>
                        <a:t>IR Session /TOTAL</a:t>
                      </a:r>
                      <a:endParaRPr lang="en-US" sz="1800" dirty="0"/>
                    </a:p>
                  </a:txBody>
                  <a:tcPr anchor="ctr"/>
                </a:tc>
              </a:tr>
              <a:tr h="422885">
                <a:tc>
                  <a:txBody>
                    <a:bodyPr/>
                    <a:lstStyle/>
                    <a:p>
                      <a:pPr algn="ctr"/>
                      <a:r>
                        <a:rPr lang="en-US" sz="2000" b="1" dirty="0" smtClean="0"/>
                        <a:t>EGYPT</a:t>
                      </a:r>
                      <a:endParaRPr lang="en-US" sz="20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36/50</a:t>
                      </a:r>
                      <a:endParaRPr lang="en-US" sz="2000" dirty="0"/>
                    </a:p>
                  </a:txBody>
                  <a:tcPr anchor="ctr"/>
                </a:tc>
              </a:tr>
              <a:tr h="422885">
                <a:tc>
                  <a:txBody>
                    <a:bodyPr/>
                    <a:lstStyle/>
                    <a:p>
                      <a:pPr algn="ctr"/>
                      <a:r>
                        <a:rPr lang="en-US" sz="2000" b="1" dirty="0" smtClean="0"/>
                        <a:t>IRAN</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000" dirty="0" smtClean="0"/>
                        <a:t>15/20</a:t>
                      </a:r>
                      <a:endParaRPr lang="en-US" sz="2000" dirty="0"/>
                    </a:p>
                  </a:txBody>
                  <a:tcPr anchor="ctr"/>
                </a:tc>
              </a:tr>
              <a:tr h="422885">
                <a:tc>
                  <a:txBody>
                    <a:bodyPr/>
                    <a:lstStyle/>
                    <a:p>
                      <a:pPr algn="ctr"/>
                      <a:r>
                        <a:rPr lang="en-US" sz="2000" b="1" dirty="0" smtClean="0"/>
                        <a:t>ISRAEL</a:t>
                      </a:r>
                      <a:endParaRPr lang="en-US" sz="2000" b="1" dirty="0"/>
                    </a:p>
                  </a:txBody>
                  <a:tcPr anchor="ctr"/>
                </a:tc>
                <a:tc>
                  <a:txBody>
                    <a:bodyPr/>
                    <a:lstStyle/>
                    <a:p>
                      <a:pPr algn="ctr"/>
                      <a:r>
                        <a:rPr lang="en-US" sz="2000" dirty="0" smtClean="0"/>
                        <a:t>2/2</a:t>
                      </a:r>
                      <a:endParaRPr lang="en-US" sz="2000" dirty="0"/>
                    </a:p>
                  </a:txBody>
                  <a:tcPr anchor="ctr"/>
                </a:tc>
              </a:tr>
              <a:tr h="422885">
                <a:tc>
                  <a:txBody>
                    <a:bodyPr/>
                    <a:lstStyle/>
                    <a:p>
                      <a:pPr algn="ctr"/>
                      <a:r>
                        <a:rPr lang="en-US" sz="2000" b="1" dirty="0" smtClean="0"/>
                        <a:t>JORDAN</a:t>
                      </a:r>
                      <a:endParaRPr lang="en-US" sz="2000" b="1" dirty="0"/>
                    </a:p>
                  </a:txBody>
                  <a:tcPr anchor="ctr"/>
                </a:tc>
                <a:tc>
                  <a:txBody>
                    <a:bodyPr/>
                    <a:lstStyle/>
                    <a:p>
                      <a:pPr algn="ctr"/>
                      <a:r>
                        <a:rPr lang="en-US" sz="2000" dirty="0" smtClean="0"/>
                        <a:t>46/65</a:t>
                      </a:r>
                      <a:endParaRPr lang="en-US" sz="2000" dirty="0"/>
                    </a:p>
                  </a:txBody>
                  <a:tcPr anchor="ctr"/>
                </a:tc>
              </a:tr>
              <a:tr h="422885">
                <a:tc>
                  <a:txBody>
                    <a:bodyPr/>
                    <a:lstStyle/>
                    <a:p>
                      <a:pPr algn="ctr"/>
                      <a:r>
                        <a:rPr lang="en-US" sz="2000" b="1" dirty="0" smtClean="0"/>
                        <a:t>PAKISTAN</a:t>
                      </a:r>
                      <a:endParaRPr lang="en-US" sz="2000" b="1" dirty="0"/>
                    </a:p>
                  </a:txBody>
                  <a:tcPr anchor="ctr"/>
                </a:tc>
                <a:tc>
                  <a:txBody>
                    <a:bodyPr/>
                    <a:lstStyle/>
                    <a:p>
                      <a:pPr algn="ctr"/>
                      <a:r>
                        <a:rPr lang="en-US" sz="2000" dirty="0" smtClean="0"/>
                        <a:t>4/10</a:t>
                      </a:r>
                      <a:endParaRPr lang="en-US" sz="2000" dirty="0"/>
                    </a:p>
                  </a:txBody>
                  <a:tcPr anchor="ctr"/>
                </a:tc>
              </a:tr>
              <a:tr h="643290">
                <a:tc>
                  <a:txBody>
                    <a:bodyPr/>
                    <a:lstStyle/>
                    <a:p>
                      <a:pPr algn="ctr"/>
                      <a:r>
                        <a:rPr lang="en-US" sz="2000" b="1" noProof="0" dirty="0" smtClean="0"/>
                        <a:t>PALESTINIAN</a:t>
                      </a:r>
                    </a:p>
                    <a:p>
                      <a:pPr algn="ctr"/>
                      <a:r>
                        <a:rPr lang="en-US" sz="2000" b="1" noProof="0" dirty="0" smtClean="0"/>
                        <a:t>AUTHORITY</a:t>
                      </a:r>
                      <a:endParaRPr lang="en-US" sz="2000" b="1" dirty="0"/>
                    </a:p>
                  </a:txBody>
                  <a:tcPr anchor="ctr"/>
                </a:tc>
                <a:tc>
                  <a:txBody>
                    <a:bodyPr/>
                    <a:lstStyle/>
                    <a:p>
                      <a:pPr algn="ctr"/>
                      <a:r>
                        <a:rPr lang="en-US" sz="2000" dirty="0" smtClean="0"/>
                        <a:t>7/12</a:t>
                      </a:r>
                      <a:endParaRPr lang="en-US" sz="2000" dirty="0"/>
                    </a:p>
                  </a:txBody>
                  <a:tcPr anchor="ctr"/>
                </a:tc>
              </a:tr>
              <a:tr h="422885">
                <a:tc>
                  <a:txBody>
                    <a:bodyPr/>
                    <a:lstStyle/>
                    <a:p>
                      <a:pPr algn="ctr"/>
                      <a:r>
                        <a:rPr lang="en-US" sz="2000" b="1" dirty="0" smtClean="0"/>
                        <a:t>TURKEY</a:t>
                      </a:r>
                      <a:endParaRPr lang="en-US" sz="2000" b="1" dirty="0"/>
                    </a:p>
                  </a:txBody>
                  <a:tcPr anchor="ctr"/>
                </a:tc>
                <a:tc>
                  <a:txBody>
                    <a:bodyPr/>
                    <a:lstStyle/>
                    <a:p>
                      <a:pPr algn="ctr"/>
                      <a:r>
                        <a:rPr lang="en-US" sz="2000" dirty="0" smtClean="0"/>
                        <a:t>15/19</a:t>
                      </a:r>
                      <a:endParaRPr lang="en-US" sz="2000" dirty="0"/>
                    </a:p>
                  </a:txBody>
                  <a:tcPr anchor="ctr"/>
                </a:tc>
              </a:tr>
            </a:tbl>
          </a:graphicData>
        </a:graphic>
      </p:graphicFrame>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6701" y="2130489"/>
            <a:ext cx="4268688" cy="3986532"/>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810575" cy="425004"/>
          </a:xfrm>
          <a:prstGeom prst="rect">
            <a:avLst/>
          </a:prstGeom>
        </p:spPr>
      </p:pic>
    </p:spTree>
    <p:extLst>
      <p:ext uri="{BB962C8B-B14F-4D97-AF65-F5344CB8AC3E}">
        <p14:creationId xmlns:p14="http://schemas.microsoft.com/office/powerpoint/2010/main" val="29274933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p:cNvGraphicFramePr/>
          <p:nvPr>
            <p:extLst/>
          </p:nvPr>
        </p:nvGraphicFramePr>
        <p:xfrm>
          <a:off x="-561974" y="100013"/>
          <a:ext cx="5634959" cy="4064000"/>
        </p:xfrm>
        <a:graphic>
          <a:graphicData uri="http://schemas.openxmlformats.org/drawingml/2006/chart">
            <c:chart xmlns:c="http://schemas.openxmlformats.org/drawingml/2006/chart" xmlns:r="http://schemas.openxmlformats.org/officeDocument/2006/relationships" r:id="rId3"/>
          </a:graphicData>
        </a:graphic>
      </p:graphicFrame>
      <p:sp>
        <p:nvSpPr>
          <p:cNvPr id="19" name="Rectangle 18"/>
          <p:cNvSpPr/>
          <p:nvPr/>
        </p:nvSpPr>
        <p:spPr>
          <a:xfrm>
            <a:off x="110193" y="466722"/>
            <a:ext cx="1721753" cy="369332"/>
          </a:xfrm>
          <a:prstGeom prst="rect">
            <a:avLst/>
          </a:prstGeom>
        </p:spPr>
        <p:txBody>
          <a:bodyPr wrap="none">
            <a:spAutoFit/>
          </a:bodyPr>
          <a:lstStyle/>
          <a:p>
            <a:r>
              <a:rPr lang="en-US" b="1" dirty="0" smtClean="0">
                <a:solidFill>
                  <a:srgbClr val="FF0000"/>
                </a:solidFill>
              </a:rPr>
              <a:t>100 </a:t>
            </a:r>
            <a:r>
              <a:rPr lang="en-US" b="1" dirty="0">
                <a:solidFill>
                  <a:srgbClr val="FF0000"/>
                </a:solidFill>
              </a:rPr>
              <a:t>Participants</a:t>
            </a:r>
          </a:p>
        </p:txBody>
      </p:sp>
      <p:graphicFrame>
        <p:nvGraphicFramePr>
          <p:cNvPr id="23" name="Chart 22"/>
          <p:cNvGraphicFramePr/>
          <p:nvPr>
            <p:extLst/>
          </p:nvPr>
        </p:nvGraphicFramePr>
        <p:xfrm>
          <a:off x="4391437" y="-6555"/>
          <a:ext cx="5761704" cy="4064000"/>
        </p:xfrm>
        <a:graphic>
          <a:graphicData uri="http://schemas.openxmlformats.org/drawingml/2006/chart">
            <c:chart xmlns:c="http://schemas.openxmlformats.org/drawingml/2006/chart" xmlns:r="http://schemas.openxmlformats.org/officeDocument/2006/relationships" r:id="rId4"/>
          </a:graphicData>
        </a:graphic>
      </p:graphicFrame>
      <p:sp>
        <p:nvSpPr>
          <p:cNvPr id="24" name="Rectangle 23"/>
          <p:cNvSpPr/>
          <p:nvPr/>
        </p:nvSpPr>
        <p:spPr>
          <a:xfrm>
            <a:off x="4922561" y="462118"/>
            <a:ext cx="1721753" cy="369332"/>
          </a:xfrm>
          <a:prstGeom prst="rect">
            <a:avLst/>
          </a:prstGeom>
        </p:spPr>
        <p:txBody>
          <a:bodyPr wrap="none">
            <a:spAutoFit/>
          </a:bodyPr>
          <a:lstStyle/>
          <a:p>
            <a:r>
              <a:rPr lang="en-US" b="1" dirty="0" smtClean="0">
                <a:solidFill>
                  <a:srgbClr val="FF0000"/>
                </a:solidFill>
              </a:rPr>
              <a:t>117 </a:t>
            </a:r>
            <a:r>
              <a:rPr lang="en-US" b="1" dirty="0">
                <a:solidFill>
                  <a:srgbClr val="FF0000"/>
                </a:solidFill>
              </a:rPr>
              <a:t>Participants</a:t>
            </a:r>
          </a:p>
        </p:txBody>
      </p:sp>
      <p:graphicFrame>
        <p:nvGraphicFramePr>
          <p:cNvPr id="28" name="Chart 27"/>
          <p:cNvGraphicFramePr/>
          <p:nvPr>
            <p:extLst/>
          </p:nvPr>
        </p:nvGraphicFramePr>
        <p:xfrm>
          <a:off x="-1002010" y="3989403"/>
          <a:ext cx="10402683" cy="3524864"/>
        </p:xfrm>
        <a:graphic>
          <a:graphicData uri="http://schemas.openxmlformats.org/drawingml/2006/chart">
            <c:chart xmlns:c="http://schemas.openxmlformats.org/drawingml/2006/chart" xmlns:r="http://schemas.openxmlformats.org/officeDocument/2006/relationships" r:id="rId5"/>
          </a:graphicData>
        </a:graphic>
      </p:graphicFrame>
      <p:sp>
        <p:nvSpPr>
          <p:cNvPr id="29" name="Rectangle 28"/>
          <p:cNvSpPr/>
          <p:nvPr/>
        </p:nvSpPr>
        <p:spPr>
          <a:xfrm>
            <a:off x="1394628" y="4715388"/>
            <a:ext cx="1721753" cy="369332"/>
          </a:xfrm>
          <a:prstGeom prst="rect">
            <a:avLst/>
          </a:prstGeom>
        </p:spPr>
        <p:txBody>
          <a:bodyPr wrap="none">
            <a:spAutoFit/>
          </a:bodyPr>
          <a:lstStyle/>
          <a:p>
            <a:r>
              <a:rPr lang="en-US" b="1" dirty="0" smtClean="0">
                <a:solidFill>
                  <a:srgbClr val="FF0000"/>
                </a:solidFill>
              </a:rPr>
              <a:t>171 </a:t>
            </a:r>
            <a:r>
              <a:rPr lang="en-US" b="1" dirty="0">
                <a:solidFill>
                  <a:srgbClr val="FF0000"/>
                </a:solidFill>
              </a:rPr>
              <a:t>Participants</a:t>
            </a:r>
          </a:p>
        </p:txBody>
      </p:sp>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0"/>
            <a:ext cx="810575" cy="425004"/>
          </a:xfrm>
          <a:prstGeom prst="rect">
            <a:avLst/>
          </a:prstGeom>
        </p:spPr>
      </p:pic>
    </p:spTree>
    <p:extLst>
      <p:ext uri="{BB962C8B-B14F-4D97-AF65-F5344CB8AC3E}">
        <p14:creationId xmlns:p14="http://schemas.microsoft.com/office/powerpoint/2010/main" val="334767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1000"/>
                                        <p:tgtEl>
                                          <p:spTgt spid="23"/>
                                        </p:tgtEl>
                                      </p:cBhvr>
                                    </p:animEffect>
                                    <p:anim calcmode="lin" valueType="num">
                                      <p:cBhvr>
                                        <p:cTn id="20" dur="1000" fill="hold"/>
                                        <p:tgtEl>
                                          <p:spTgt spid="23"/>
                                        </p:tgtEl>
                                        <p:attrNameLst>
                                          <p:attrName>ppt_x</p:attrName>
                                        </p:attrNameLst>
                                      </p:cBhvr>
                                      <p:tavLst>
                                        <p:tav tm="0">
                                          <p:val>
                                            <p:strVal val="#ppt_x"/>
                                          </p:val>
                                        </p:tav>
                                        <p:tav tm="100000">
                                          <p:val>
                                            <p:strVal val="#ppt_x"/>
                                          </p:val>
                                        </p:tav>
                                      </p:tavLst>
                                    </p:anim>
                                    <p:anim calcmode="lin" valueType="num">
                                      <p:cBhvr>
                                        <p:cTn id="21" dur="1000" fill="hold"/>
                                        <p:tgtEl>
                                          <p:spTgt spid="23"/>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1000"/>
                                        <p:tgtEl>
                                          <p:spTgt spid="28"/>
                                        </p:tgtEl>
                                      </p:cBhvr>
                                    </p:animEffect>
                                    <p:anim calcmode="lin" valueType="num">
                                      <p:cBhvr>
                                        <p:cTn id="32" dur="1000" fill="hold"/>
                                        <p:tgtEl>
                                          <p:spTgt spid="28"/>
                                        </p:tgtEl>
                                        <p:attrNameLst>
                                          <p:attrName>ppt_x</p:attrName>
                                        </p:attrNameLst>
                                      </p:cBhvr>
                                      <p:tavLst>
                                        <p:tav tm="0">
                                          <p:val>
                                            <p:strVal val="#ppt_x"/>
                                          </p:val>
                                        </p:tav>
                                        <p:tav tm="100000">
                                          <p:val>
                                            <p:strVal val="#ppt_x"/>
                                          </p:val>
                                        </p:tav>
                                      </p:tavLst>
                                    </p:anim>
                                    <p:anim calcmode="lin" valueType="num">
                                      <p:cBhvr>
                                        <p:cTn id="33" dur="1000" fill="hold"/>
                                        <p:tgtEl>
                                          <p:spTgt spid="28"/>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P spid="19" grpId="0"/>
      <p:bldGraphic spid="23" grpId="0">
        <p:bldAsOne/>
      </p:bldGraphic>
      <p:bldP spid="24" grpId="0"/>
      <p:bldGraphic spid="28" grpId="0">
        <p:bldAsOne/>
      </p:bldGraphic>
      <p:bldP spid="29"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sciencetide.files.wordpress.com/2015/06/opensesame.png?w=764">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1267"/>
            <a:ext cx="914139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7287064" y="1589650"/>
            <a:ext cx="942535" cy="461665"/>
          </a:xfrm>
          <a:prstGeom prst="rect">
            <a:avLst/>
          </a:prstGeom>
          <a:noFill/>
        </p:spPr>
        <p:txBody>
          <a:bodyPr wrap="square" rtlCol="0">
            <a:spAutoFit/>
          </a:bodyPr>
          <a:lstStyle/>
          <a:p>
            <a:r>
              <a:rPr lang="en-US" sz="2400" b="1" dirty="0" smtClean="0"/>
              <a:t>2011</a:t>
            </a:r>
            <a:endParaRPr lang="en-US" sz="2400" b="1" dirty="0"/>
          </a:p>
        </p:txBody>
      </p:sp>
      <p:cxnSp>
        <p:nvCxnSpPr>
          <p:cNvPr id="21" name="Straight Arrow Connector 20"/>
          <p:cNvCxnSpPr/>
          <p:nvPr/>
        </p:nvCxnSpPr>
        <p:spPr>
          <a:xfrm flipH="1">
            <a:off x="6620091" y="2843740"/>
            <a:ext cx="29703" cy="13030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4758784" y="4146790"/>
            <a:ext cx="29703" cy="13030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20" name="Group 19"/>
          <p:cNvGrpSpPr/>
          <p:nvPr/>
        </p:nvGrpSpPr>
        <p:grpSpPr>
          <a:xfrm>
            <a:off x="1" y="-21267"/>
            <a:ext cx="9143999" cy="6858000"/>
            <a:chOff x="-2715062" y="-306534"/>
            <a:chExt cx="9143999" cy="6858000"/>
          </a:xfrm>
        </p:grpSpPr>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15062" y="-306534"/>
              <a:ext cx="9143999" cy="6858000"/>
            </a:xfrm>
            <a:prstGeom prst="rect">
              <a:avLst/>
            </a:prstGeom>
          </p:spPr>
        </p:pic>
        <p:sp>
          <p:nvSpPr>
            <p:cNvPr id="9" name="TextBox 8"/>
            <p:cNvSpPr txBox="1"/>
            <p:nvPr/>
          </p:nvSpPr>
          <p:spPr>
            <a:xfrm>
              <a:off x="-1374357" y="5598437"/>
              <a:ext cx="942535" cy="461665"/>
            </a:xfrm>
            <a:prstGeom prst="rect">
              <a:avLst/>
            </a:prstGeom>
            <a:noFill/>
          </p:spPr>
          <p:txBody>
            <a:bodyPr wrap="square" rtlCol="0">
              <a:spAutoFit/>
            </a:bodyPr>
            <a:lstStyle/>
            <a:p>
              <a:r>
                <a:rPr lang="en-US" sz="2400" b="1" dirty="0" smtClean="0"/>
                <a:t>2012</a:t>
              </a:r>
              <a:endParaRPr lang="en-US" sz="2400" b="1" dirty="0"/>
            </a:p>
          </p:txBody>
        </p:sp>
        <p:cxnSp>
          <p:nvCxnSpPr>
            <p:cNvPr id="16" name="Straight Arrow Connector 15"/>
            <p:cNvCxnSpPr/>
            <p:nvPr/>
          </p:nvCxnSpPr>
          <p:spPr>
            <a:xfrm flipH="1">
              <a:off x="579897" y="1114523"/>
              <a:ext cx="29703" cy="13030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1621741" y="333160"/>
              <a:ext cx="29703" cy="130305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p:nvGrpSpPr>
        <p:grpSpPr>
          <a:xfrm>
            <a:off x="0" y="-21267"/>
            <a:ext cx="9275935" cy="6858000"/>
            <a:chOff x="0" y="-21267"/>
            <a:chExt cx="9275935" cy="6858000"/>
          </a:xfrm>
        </p:grpSpPr>
        <p:grpSp>
          <p:nvGrpSpPr>
            <p:cNvPr id="14" name="Group 13"/>
            <p:cNvGrpSpPr/>
            <p:nvPr/>
          </p:nvGrpSpPr>
          <p:grpSpPr>
            <a:xfrm>
              <a:off x="0" y="-21267"/>
              <a:ext cx="9275935" cy="6858000"/>
              <a:chOff x="0" y="0"/>
              <a:chExt cx="9144000" cy="6858000"/>
            </a:xfrm>
          </p:grpSpPr>
          <p:grpSp>
            <p:nvGrpSpPr>
              <p:cNvPr id="8" name="Group 7"/>
              <p:cNvGrpSpPr/>
              <p:nvPr/>
            </p:nvGrpSpPr>
            <p:grpSpPr>
              <a:xfrm>
                <a:off x="0" y="0"/>
                <a:ext cx="9144000" cy="6858000"/>
                <a:chOff x="0" y="0"/>
                <a:chExt cx="9144000" cy="6858000"/>
              </a:xfrm>
            </p:grpSpPr>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p:cNvSpPr txBox="1"/>
                <p:nvPr/>
              </p:nvSpPr>
              <p:spPr>
                <a:xfrm>
                  <a:off x="7439464" y="1742050"/>
                  <a:ext cx="942535" cy="461665"/>
                </a:xfrm>
                <a:prstGeom prst="rect">
                  <a:avLst/>
                </a:prstGeom>
                <a:noFill/>
              </p:spPr>
              <p:txBody>
                <a:bodyPr wrap="square" rtlCol="0">
                  <a:spAutoFit/>
                </a:bodyPr>
                <a:lstStyle/>
                <a:p>
                  <a:r>
                    <a:rPr lang="en-US" sz="2400" b="1" dirty="0" smtClean="0"/>
                    <a:t>2013</a:t>
                  </a:r>
                  <a:endParaRPr lang="en-US" sz="2400" b="1" dirty="0"/>
                </a:p>
              </p:txBody>
            </p:sp>
          </p:grpSp>
          <p:cxnSp>
            <p:nvCxnSpPr>
              <p:cNvPr id="12" name="Straight Arrow Connector 11"/>
              <p:cNvCxnSpPr/>
              <p:nvPr/>
            </p:nvCxnSpPr>
            <p:spPr>
              <a:xfrm flipH="1" flipV="1">
                <a:off x="3767797" y="6004561"/>
                <a:ext cx="2345" cy="579119"/>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3" name="Straight Arrow Connector 22"/>
            <p:cNvCxnSpPr/>
            <p:nvPr/>
          </p:nvCxnSpPr>
          <p:spPr>
            <a:xfrm flipH="1">
              <a:off x="6957908" y="3630145"/>
              <a:ext cx="14068" cy="54864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9" name="Group 28"/>
          <p:cNvGrpSpPr/>
          <p:nvPr/>
        </p:nvGrpSpPr>
        <p:grpSpPr>
          <a:xfrm>
            <a:off x="-2603" y="-55487"/>
            <a:ext cx="9278538" cy="6892219"/>
            <a:chOff x="-2603" y="-55487"/>
            <a:chExt cx="9278538" cy="6892219"/>
          </a:xfrm>
        </p:grpSpPr>
        <p:pic>
          <p:nvPicPr>
            <p:cNvPr id="25" name="Picture 2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03" y="-55487"/>
              <a:ext cx="9278538" cy="6892219"/>
            </a:xfrm>
            <a:prstGeom prst="rect">
              <a:avLst/>
            </a:prstGeom>
          </p:spPr>
        </p:pic>
        <p:sp>
          <p:nvSpPr>
            <p:cNvPr id="26" name="TextBox 25"/>
            <p:cNvSpPr txBox="1"/>
            <p:nvPr/>
          </p:nvSpPr>
          <p:spPr>
            <a:xfrm>
              <a:off x="2368529" y="1299615"/>
              <a:ext cx="956134" cy="461665"/>
            </a:xfrm>
            <a:prstGeom prst="rect">
              <a:avLst/>
            </a:prstGeom>
            <a:noFill/>
          </p:spPr>
          <p:txBody>
            <a:bodyPr wrap="square" rtlCol="0">
              <a:spAutoFit/>
            </a:bodyPr>
            <a:lstStyle/>
            <a:p>
              <a:r>
                <a:rPr lang="en-US" sz="2400" b="1" dirty="0" smtClean="0"/>
                <a:t>2015</a:t>
              </a:r>
              <a:endParaRPr lang="en-US" sz="2400" b="1" dirty="0"/>
            </a:p>
          </p:txBody>
        </p:sp>
        <p:cxnSp>
          <p:nvCxnSpPr>
            <p:cNvPr id="27" name="Straight Arrow Connector 26"/>
            <p:cNvCxnSpPr/>
            <p:nvPr/>
          </p:nvCxnSpPr>
          <p:spPr>
            <a:xfrm flipH="1">
              <a:off x="1663278" y="3355825"/>
              <a:ext cx="14068" cy="54864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887211" y="1820482"/>
              <a:ext cx="14068" cy="54864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82101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42"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1000"/>
                                        <p:tgtEl>
                                          <p:spTgt spid="2"/>
                                        </p:tgtEl>
                                      </p:cBhvr>
                                    </p:animEffect>
                                    <p:anim calcmode="lin" valueType="num">
                                      <p:cBhvr>
                                        <p:cTn id="10" dur="1000" fill="hold"/>
                                        <p:tgtEl>
                                          <p:spTgt spid="2"/>
                                        </p:tgtEl>
                                        <p:attrNameLst>
                                          <p:attrName>ppt_x</p:attrName>
                                        </p:attrNameLst>
                                      </p:cBhvr>
                                      <p:tavLst>
                                        <p:tav tm="0">
                                          <p:val>
                                            <p:strVal val="#ppt_x"/>
                                          </p:val>
                                        </p:tav>
                                        <p:tav tm="100000">
                                          <p:val>
                                            <p:strVal val="#ppt_x"/>
                                          </p:val>
                                        </p:tav>
                                      </p:tavLst>
                                    </p:anim>
                                    <p:anim calcmode="lin" valueType="num">
                                      <p:cBhvr>
                                        <p:cTn id="11"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22"/>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21"/>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anim calcmode="lin" valueType="num">
                                      <p:cBhvr>
                                        <p:cTn id="23" dur="1000" fill="hold"/>
                                        <p:tgtEl>
                                          <p:spTgt spid="20"/>
                                        </p:tgtEl>
                                        <p:attrNameLst>
                                          <p:attrName>ppt_x</p:attrName>
                                        </p:attrNameLst>
                                      </p:cBhvr>
                                      <p:tavLst>
                                        <p:tav tm="0">
                                          <p:val>
                                            <p:strVal val="#ppt_x"/>
                                          </p:val>
                                        </p:tav>
                                        <p:tav tm="100000">
                                          <p:val>
                                            <p:strVal val="#ppt_x"/>
                                          </p:val>
                                        </p:tav>
                                      </p:tavLst>
                                    </p:anim>
                                    <p:anim calcmode="lin" valueType="num">
                                      <p:cBhvr>
                                        <p:cTn id="2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1000"/>
                                        <p:tgtEl>
                                          <p:spTgt spid="24"/>
                                        </p:tgtEl>
                                      </p:cBhvr>
                                    </p:animEffect>
                                    <p:anim calcmode="lin" valueType="num">
                                      <p:cBhvr>
                                        <p:cTn id="30" dur="1000" fill="hold"/>
                                        <p:tgtEl>
                                          <p:spTgt spid="24"/>
                                        </p:tgtEl>
                                        <p:attrNameLst>
                                          <p:attrName>ppt_x</p:attrName>
                                        </p:attrNameLst>
                                      </p:cBhvr>
                                      <p:tavLst>
                                        <p:tav tm="0">
                                          <p:val>
                                            <p:strVal val="#ppt_x"/>
                                          </p:val>
                                        </p:tav>
                                        <p:tav tm="100000">
                                          <p:val>
                                            <p:strVal val="#ppt_x"/>
                                          </p:val>
                                        </p:tav>
                                      </p:tavLst>
                                    </p:anim>
                                    <p:anim calcmode="lin" valueType="num">
                                      <p:cBhvr>
                                        <p:cTn id="3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866182" y="5646004"/>
            <a:ext cx="5543550" cy="600164"/>
          </a:xfrm>
          <a:prstGeom prst="rect">
            <a:avLst/>
          </a:prstGeom>
        </p:spPr>
        <p:txBody>
          <a:bodyPr wrap="square">
            <a:spAutoFit/>
          </a:bodyPr>
          <a:lstStyle/>
          <a:p>
            <a:pPr algn="ctr"/>
            <a:r>
              <a:rPr lang="en-US" sz="3300" b="1" dirty="0">
                <a:latin typeface="Sakkal Majalla" pitchFamily="2" charset="-78"/>
                <a:cs typeface="Sakkal Majalla" pitchFamily="2" charset="-78"/>
              </a:rPr>
              <a:t>Better late than never!</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888" y="191624"/>
            <a:ext cx="3178141" cy="2304825"/>
          </a:xfrm>
          <a:prstGeom prst="rect">
            <a:avLst/>
          </a:prstGeom>
          <a:ln>
            <a:noFill/>
          </a:ln>
          <a:effectLst>
            <a:softEdge rad="112500"/>
          </a:effectLst>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4632872"/>
            <a:ext cx="3048887" cy="2170661"/>
          </a:xfrm>
          <a:prstGeom prst="rect">
            <a:avLst/>
          </a:prstGeom>
          <a:ln>
            <a:noFill/>
          </a:ln>
          <a:effectLst>
            <a:softEdge rad="112500"/>
          </a:effectLst>
        </p:spPr>
      </p:pic>
      <p:pic>
        <p:nvPicPr>
          <p:cNvPr id="13" name="Picture 7" descr="DSC0055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224003"/>
            <a:ext cx="3048889" cy="227244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8" descr="DSC0054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2415780"/>
            <a:ext cx="3048887" cy="21959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72476" y="224334"/>
            <a:ext cx="2750456" cy="2191446"/>
          </a:xfrm>
          <a:prstGeom prst="rect">
            <a:avLst/>
          </a:prstGeom>
          <a:ln>
            <a:noFill/>
          </a:ln>
          <a:effectLst>
            <a:softEdge rad="112500"/>
          </a:effectLst>
        </p:spPr>
      </p:pic>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48886" y="2496449"/>
            <a:ext cx="3178143" cy="2900556"/>
          </a:xfrm>
          <a:prstGeom prst="rect">
            <a:avLst/>
          </a:prstGeom>
          <a:ln>
            <a:noFill/>
          </a:ln>
          <a:effectLst>
            <a:softEdge rad="112500"/>
          </a:effectLst>
        </p:spPr>
      </p:pic>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27029" y="2496449"/>
            <a:ext cx="2795903" cy="2022542"/>
          </a:xfrm>
          <a:prstGeom prst="rect">
            <a:avLst/>
          </a:prstGeom>
          <a:ln>
            <a:noFill/>
          </a:ln>
          <a:effectLst>
            <a:softEdge rad="112500"/>
          </a:effectLst>
        </p:spPr>
      </p:pic>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27028" y="4599660"/>
            <a:ext cx="2795903" cy="2092688"/>
          </a:xfrm>
          <a:prstGeom prst="rect">
            <a:avLst/>
          </a:prstGeom>
          <a:ln>
            <a:noFill/>
          </a:ln>
          <a:effectLst>
            <a:softEdge rad="112500"/>
          </a:effectLst>
        </p:spPr>
      </p:pic>
    </p:spTree>
    <p:extLst>
      <p:ext uri="{BB962C8B-B14F-4D97-AF65-F5344CB8AC3E}">
        <p14:creationId xmlns:p14="http://schemas.microsoft.com/office/powerpoint/2010/main" val="214181560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extBox 1"/>
          <p:cNvSpPr txBox="1"/>
          <p:nvPr/>
        </p:nvSpPr>
        <p:spPr>
          <a:xfrm>
            <a:off x="3276600" y="4084320"/>
            <a:ext cx="2057400" cy="523220"/>
          </a:xfrm>
          <a:prstGeom prst="rect">
            <a:avLst/>
          </a:prstGeom>
          <a:solidFill>
            <a:schemeClr val="bg1"/>
          </a:solidFill>
        </p:spPr>
        <p:txBody>
          <a:bodyPr wrap="square" rtlCol="0">
            <a:spAutoFit/>
          </a:bodyPr>
          <a:lstStyle/>
          <a:p>
            <a:pPr algn="ctr"/>
            <a:r>
              <a:rPr lang="en-US" sz="2800" i="1" dirty="0" smtClean="0">
                <a:latin typeface="AR CENA" panose="02000000000000000000" pitchFamily="2" charset="0"/>
              </a:rPr>
              <a:t>THANK YOU!</a:t>
            </a:r>
            <a:endParaRPr lang="en-US" sz="2800" i="1" dirty="0">
              <a:latin typeface="AR CENA" panose="02000000000000000000" pitchFamily="2" charset="0"/>
            </a:endParaRPr>
          </a:p>
        </p:txBody>
      </p:sp>
    </p:spTree>
    <p:extLst>
      <p:ext uri="{BB962C8B-B14F-4D97-AF65-F5344CB8AC3E}">
        <p14:creationId xmlns:p14="http://schemas.microsoft.com/office/powerpoint/2010/main" val="2514210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882" y="325209"/>
            <a:ext cx="8820153" cy="6375393"/>
          </a:xfrm>
          <a:prstGeom prst="rect">
            <a:avLst/>
          </a:prstGeom>
          <a:ln>
            <a:noFill/>
          </a:ln>
          <a:effectLst>
            <a:softEdge rad="112500"/>
          </a:effectLst>
        </p:spPr>
      </p:pic>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a:off x="0" y="0"/>
            <a:ext cx="9144000" cy="6858000"/>
          </a:xfrm>
          <a:prstGeom prst="rect">
            <a:avLst/>
          </a:prstGeom>
        </p:spPr>
      </p:pic>
    </p:spTree>
    <p:extLst>
      <p:ext uri="{BB962C8B-B14F-4D97-AF65-F5344CB8AC3E}">
        <p14:creationId xmlns:p14="http://schemas.microsoft.com/office/powerpoint/2010/main" val="1886099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1000"/>
                                        <p:tgtEl>
                                          <p:spTgt spid="18"/>
                                        </p:tgtEl>
                                      </p:cBhvr>
                                    </p:animEffect>
                                    <p:anim calcmode="lin" valueType="num">
                                      <p:cBhvr>
                                        <p:cTn id="15" dur="1000" fill="hold"/>
                                        <p:tgtEl>
                                          <p:spTgt spid="18"/>
                                        </p:tgtEl>
                                        <p:attrNameLst>
                                          <p:attrName>ppt_x</p:attrName>
                                        </p:attrNameLst>
                                      </p:cBhvr>
                                      <p:tavLst>
                                        <p:tav tm="0">
                                          <p:val>
                                            <p:strVal val="#ppt_x"/>
                                          </p:val>
                                        </p:tav>
                                        <p:tav tm="100000">
                                          <p:val>
                                            <p:strVal val="#ppt_x"/>
                                          </p:val>
                                        </p:tav>
                                      </p:tavLst>
                                    </p:anim>
                                    <p:anim calcmode="lin" valueType="num">
                                      <p:cBhvr>
                                        <p:cTn id="1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51224" y="679132"/>
            <a:ext cx="3899146" cy="3491333"/>
            <a:chOff x="202024" y="375601"/>
            <a:chExt cx="3899146" cy="3491333"/>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024" y="375601"/>
              <a:ext cx="3899012" cy="3084933"/>
            </a:xfrm>
            <a:prstGeom prst="rect">
              <a:avLst/>
            </a:prstGeom>
          </p:spPr>
        </p:pic>
        <p:sp>
          <p:nvSpPr>
            <p:cNvPr id="11" name="Rectangle 10"/>
            <p:cNvSpPr/>
            <p:nvPr/>
          </p:nvSpPr>
          <p:spPr>
            <a:xfrm>
              <a:off x="2201467" y="639002"/>
              <a:ext cx="1899703" cy="32279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5459" y="1851867"/>
            <a:ext cx="6293355" cy="4842933"/>
          </a:xfrm>
          <a:prstGeom prst="rect">
            <a:avLst/>
          </a:prstGeom>
        </p:spPr>
      </p:pic>
      <p:sp>
        <p:nvSpPr>
          <p:cNvPr id="2" name="TextBox 1"/>
          <p:cNvSpPr txBox="1"/>
          <p:nvPr/>
        </p:nvSpPr>
        <p:spPr>
          <a:xfrm>
            <a:off x="347639" y="3460534"/>
            <a:ext cx="1431358" cy="461665"/>
          </a:xfrm>
          <a:prstGeom prst="rect">
            <a:avLst/>
          </a:prstGeom>
          <a:noFill/>
        </p:spPr>
        <p:txBody>
          <a:bodyPr wrap="square" rtlCol="0">
            <a:spAutoFit/>
          </a:bodyPr>
          <a:lstStyle/>
          <a:p>
            <a:pPr algn="ctr"/>
            <a:r>
              <a:rPr lang="en-US" sz="2400" b="1" dirty="0" smtClean="0">
                <a:solidFill>
                  <a:srgbClr val="FF0000"/>
                </a:solidFill>
              </a:rPr>
              <a:t>Darkness</a:t>
            </a:r>
            <a:endParaRPr lang="en-US" sz="2400" b="1" dirty="0">
              <a:solidFill>
                <a:srgbClr val="FF0000"/>
              </a:solidFill>
            </a:endParaRPr>
          </a:p>
        </p:txBody>
      </p:sp>
    </p:spTree>
    <p:extLst>
      <p:ext uri="{BB962C8B-B14F-4D97-AF65-F5344CB8AC3E}">
        <p14:creationId xmlns:p14="http://schemas.microsoft.com/office/powerpoint/2010/main" val="280392332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35255" y="3460534"/>
            <a:ext cx="1522372" cy="461665"/>
          </a:xfrm>
          <a:prstGeom prst="rect">
            <a:avLst/>
          </a:prstGeom>
          <a:noFill/>
        </p:spPr>
        <p:txBody>
          <a:bodyPr wrap="square" rtlCol="0">
            <a:spAutoFit/>
          </a:bodyPr>
          <a:lstStyle/>
          <a:p>
            <a:pPr algn="ctr"/>
            <a:r>
              <a:rPr lang="en-US" sz="2400" b="1" dirty="0" smtClean="0">
                <a:solidFill>
                  <a:srgbClr val="FF0000"/>
                </a:solidFill>
              </a:rPr>
              <a:t>Brightness</a:t>
            </a:r>
            <a:endParaRPr lang="en-US" sz="2400" b="1" dirty="0">
              <a:solidFill>
                <a:srgbClr val="FF0000"/>
              </a:solidFill>
            </a:endParaRPr>
          </a:p>
        </p:txBody>
      </p:sp>
      <p:grpSp>
        <p:nvGrpSpPr>
          <p:cNvPr id="7" name="Group 6"/>
          <p:cNvGrpSpPr/>
          <p:nvPr/>
        </p:nvGrpSpPr>
        <p:grpSpPr>
          <a:xfrm>
            <a:off x="4877933" y="375601"/>
            <a:ext cx="3899012" cy="3084933"/>
            <a:chOff x="4877933" y="375601"/>
            <a:chExt cx="3899012" cy="3084933"/>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7933" y="375601"/>
              <a:ext cx="3899012" cy="3084933"/>
            </a:xfrm>
            <a:prstGeom prst="rect">
              <a:avLst/>
            </a:prstGeom>
          </p:spPr>
        </p:pic>
        <p:sp>
          <p:nvSpPr>
            <p:cNvPr id="6" name="Rectangle 5"/>
            <p:cNvSpPr/>
            <p:nvPr/>
          </p:nvSpPr>
          <p:spPr>
            <a:xfrm>
              <a:off x="4877933" y="717452"/>
              <a:ext cx="1832356" cy="27430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489" y="717452"/>
            <a:ext cx="6654800" cy="5808132"/>
          </a:xfrm>
          <a:prstGeom prst="rect">
            <a:avLst/>
          </a:prstGeom>
        </p:spPr>
      </p:pic>
      <p:sp>
        <p:nvSpPr>
          <p:cNvPr id="8" name="Rectangle 7"/>
          <p:cNvSpPr/>
          <p:nvPr/>
        </p:nvSpPr>
        <p:spPr>
          <a:xfrm>
            <a:off x="232229" y="6364599"/>
            <a:ext cx="8911771" cy="461665"/>
          </a:xfrm>
          <a:prstGeom prst="rect">
            <a:avLst/>
          </a:prstGeom>
        </p:spPr>
        <p:txBody>
          <a:bodyPr wrap="square">
            <a:spAutoFit/>
          </a:bodyPr>
          <a:lstStyle/>
          <a:p>
            <a:r>
              <a:rPr lang="en-US" sz="2400" b="1" dirty="0">
                <a:solidFill>
                  <a:srgbClr val="0070C0"/>
                </a:solidFill>
              </a:rPr>
              <a:t>Science= common language + common </a:t>
            </a:r>
            <a:r>
              <a:rPr lang="en-US" sz="2400" b="1" dirty="0" smtClean="0">
                <a:solidFill>
                  <a:srgbClr val="0070C0"/>
                </a:solidFill>
              </a:rPr>
              <a:t>values + mutual benefits</a:t>
            </a:r>
            <a:endParaRPr lang="en-US" sz="2400" b="1" dirty="0">
              <a:solidFill>
                <a:srgbClr val="0070C0"/>
              </a:solidFill>
            </a:endParaRPr>
          </a:p>
        </p:txBody>
      </p:sp>
    </p:spTree>
    <p:extLst>
      <p:ext uri="{BB962C8B-B14F-4D97-AF65-F5344CB8AC3E}">
        <p14:creationId xmlns:p14="http://schemas.microsoft.com/office/powerpoint/2010/main" val="3172942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3362178" y="695133"/>
            <a:ext cx="5781822" cy="461665"/>
          </a:xfrm>
          <a:prstGeom prst="rect">
            <a:avLst/>
          </a:prstGeom>
        </p:spPr>
        <p:txBody>
          <a:bodyPr wrap="square">
            <a:spAutoFit/>
          </a:bodyPr>
          <a:lstStyle/>
          <a:p>
            <a:pPr>
              <a:defRPr/>
            </a:pPr>
            <a:r>
              <a:rPr lang="en-US" sz="2400" i="1" dirty="0" smtClean="0">
                <a:solidFill>
                  <a:srgbClr val="FF0000"/>
                </a:solidFill>
              </a:rPr>
              <a:t>Could it have an impact in this age and time?</a:t>
            </a:r>
            <a:endParaRPr lang="en-US" sz="2400" dirty="0">
              <a:solidFill>
                <a:srgbClr val="FF0000"/>
              </a:solidFill>
            </a:endParaRPr>
          </a:p>
        </p:txBody>
      </p:sp>
      <p:pic>
        <p:nvPicPr>
          <p:cNvPr id="13" name="Picture 12"/>
          <p:cNvPicPr>
            <a:picLocks noChangeAspect="1"/>
          </p:cNvPicPr>
          <p:nvPr/>
        </p:nvPicPr>
        <p:blipFill>
          <a:blip r:embed="rId3">
            <a:lum bright="-20000" contrast="40000"/>
          </a:blip>
          <a:stretch>
            <a:fillRect/>
          </a:stretch>
        </p:blipFill>
        <p:spPr>
          <a:xfrm>
            <a:off x="164704" y="6196307"/>
            <a:ext cx="2002222" cy="628856"/>
          </a:xfrm>
          <a:prstGeom prst="rect">
            <a:avLst/>
          </a:prstGeom>
        </p:spPr>
      </p:pic>
      <p:graphicFrame>
        <p:nvGraphicFramePr>
          <p:cNvPr id="17" name="Diagram 16"/>
          <p:cNvGraphicFramePr/>
          <p:nvPr>
            <p:extLst/>
          </p:nvPr>
        </p:nvGraphicFramePr>
        <p:xfrm>
          <a:off x="1467949" y="598766"/>
          <a:ext cx="4785657" cy="253114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8" name="Diagram 17"/>
          <p:cNvGraphicFramePr/>
          <p:nvPr>
            <p:extLst/>
          </p:nvPr>
        </p:nvGraphicFramePr>
        <p:xfrm>
          <a:off x="3602739" y="2615258"/>
          <a:ext cx="6096000" cy="40640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1" name="TextBox 20"/>
          <p:cNvSpPr txBox="1"/>
          <p:nvPr/>
        </p:nvSpPr>
        <p:spPr>
          <a:xfrm>
            <a:off x="8407317" y="2083025"/>
            <a:ext cx="736683" cy="400110"/>
          </a:xfrm>
          <a:prstGeom prst="rect">
            <a:avLst/>
          </a:prstGeom>
          <a:noFill/>
        </p:spPr>
        <p:txBody>
          <a:bodyPr wrap="square" rtlCol="0">
            <a:spAutoFit/>
          </a:bodyPr>
          <a:lstStyle/>
          <a:p>
            <a:r>
              <a:rPr lang="en-US" sz="2000" b="1" dirty="0" smtClean="0"/>
              <a:t>..etc.</a:t>
            </a:r>
            <a:endParaRPr lang="en-US" sz="2000" b="1" dirty="0"/>
          </a:p>
        </p:txBody>
      </p:sp>
      <p:sp>
        <p:nvSpPr>
          <p:cNvPr id="3" name="Rectangle 2"/>
          <p:cNvSpPr/>
          <p:nvPr/>
        </p:nvSpPr>
        <p:spPr>
          <a:xfrm>
            <a:off x="4787528" y="4821890"/>
            <a:ext cx="2333459" cy="658835"/>
          </a:xfrm>
          <a:prstGeom prst="rect">
            <a:avLst/>
          </a:prstGeom>
        </p:spPr>
        <p:txBody>
          <a:bodyPr wrap="none">
            <a:spAutoFit/>
          </a:bodyPr>
          <a:lstStyle/>
          <a:p>
            <a:pPr>
              <a:lnSpc>
                <a:spcPct val="107000"/>
              </a:lnSpc>
              <a:spcAft>
                <a:spcPts val="800"/>
              </a:spcAft>
            </a:pPr>
            <a:r>
              <a:rPr lang="en-US" sz="3600" b="1" dirty="0">
                <a:ea typeface="Times New Roman" panose="02020603050405020304" pitchFamily="18" charset="0"/>
                <a:cs typeface="Arial" panose="020B0604020202020204" pitchFamily="34" charset="0"/>
              </a:rPr>
              <a:t>No barriers</a:t>
            </a:r>
            <a:endParaRPr lang="en-US" sz="2000" dirty="0">
              <a:effectLst/>
              <a:ea typeface="Calibri" panose="020F0502020204030204" pitchFamily="34" charset="0"/>
              <a:cs typeface="Arial" panose="020B0604020202020204" pitchFamily="34" charset="0"/>
            </a:endParaRPr>
          </a:p>
        </p:txBody>
      </p:sp>
      <p:sp>
        <p:nvSpPr>
          <p:cNvPr id="19" name="椭圆 43"/>
          <p:cNvSpPr/>
          <p:nvPr/>
        </p:nvSpPr>
        <p:spPr>
          <a:xfrm>
            <a:off x="138238" y="120035"/>
            <a:ext cx="642938" cy="641350"/>
          </a:xfrm>
          <a:prstGeom prst="ellipse">
            <a:avLst/>
          </a:prstGeom>
          <a:solidFill>
            <a:schemeClr val="tx1"/>
          </a:solidFill>
          <a:ln w="6350" cap="flat" cmpd="sng" algn="ctr">
            <a:noFill/>
            <a:prstDash val="solid"/>
          </a:ln>
          <a:effectLst/>
        </p:spPr>
        <p:txBody>
          <a:bodyPr lIns="0" tIns="0" rIns="0" bIns="0" anchor="ctr"/>
          <a:lstStyle>
            <a:lvl1pPr>
              <a:defRPr>
                <a:solidFill>
                  <a:schemeClr val="tx1"/>
                </a:solidFill>
                <a:latin typeface="Arial Narrow" panose="020B0606020202030204" pitchFamily="34" charset="0"/>
                <a:ea typeface="SimSun" panose="02010600030101010101" pitchFamily="2" charset="-122"/>
              </a:defRPr>
            </a:lvl1pPr>
            <a:lvl2pPr marL="742950" indent="-285750">
              <a:defRPr>
                <a:solidFill>
                  <a:schemeClr val="tx1"/>
                </a:solidFill>
                <a:latin typeface="Arial Narrow" panose="020B0606020202030204" pitchFamily="34" charset="0"/>
                <a:ea typeface="SimSun" panose="02010600030101010101" pitchFamily="2" charset="-122"/>
              </a:defRPr>
            </a:lvl2pPr>
            <a:lvl3pPr marL="1143000" indent="-228600">
              <a:defRPr>
                <a:solidFill>
                  <a:schemeClr val="tx1"/>
                </a:solidFill>
                <a:latin typeface="Arial Narrow" panose="020B0606020202030204" pitchFamily="34" charset="0"/>
                <a:ea typeface="SimSun" panose="02010600030101010101" pitchFamily="2" charset="-122"/>
              </a:defRPr>
            </a:lvl3pPr>
            <a:lvl4pPr marL="1600200" indent="-228600">
              <a:defRPr>
                <a:solidFill>
                  <a:schemeClr val="tx1"/>
                </a:solidFill>
                <a:latin typeface="Arial Narrow" panose="020B0606020202030204" pitchFamily="34" charset="0"/>
                <a:ea typeface="SimSun" panose="02010600030101010101" pitchFamily="2" charset="-122"/>
              </a:defRPr>
            </a:lvl4pPr>
            <a:lvl5pPr marL="2057400" indent="-228600">
              <a:defRPr>
                <a:solidFill>
                  <a:schemeClr val="tx1"/>
                </a:solidFill>
                <a:latin typeface="Arial Narrow" panose="020B0606020202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9pPr>
          </a:lstStyle>
          <a:p>
            <a:pPr algn="ctr" eaLnBrk="1" hangingPunct="1"/>
            <a:r>
              <a:rPr lang="en-US" altLang="zh-CN" sz="2800" b="1" dirty="0">
                <a:solidFill>
                  <a:schemeClr val="bg1"/>
                </a:solidFill>
                <a:latin typeface="Arial Rounded MT Bold" panose="020F0704030504030204" pitchFamily="34" charset="0"/>
                <a:ea typeface="Microsoft YaHei" panose="020B0503020204020204" pitchFamily="34" charset="-122"/>
              </a:rPr>
              <a:t>2</a:t>
            </a:r>
            <a:endParaRPr lang="zh-CN" altLang="en-US" sz="2800" b="1" dirty="0">
              <a:solidFill>
                <a:schemeClr val="bg1"/>
              </a:solidFill>
              <a:latin typeface="Arial Rounded MT Bold" panose="020F0704030504030204" pitchFamily="34" charset="0"/>
              <a:ea typeface="Microsoft YaHei" panose="020B0503020204020204" pitchFamily="34" charset="-122"/>
            </a:endParaRPr>
          </a:p>
        </p:txBody>
      </p:sp>
      <p:sp>
        <p:nvSpPr>
          <p:cNvPr id="20" name="TextBox 90"/>
          <p:cNvSpPr txBox="1"/>
          <p:nvPr/>
        </p:nvSpPr>
        <p:spPr>
          <a:xfrm>
            <a:off x="813041" y="121622"/>
            <a:ext cx="7965992" cy="639763"/>
          </a:xfrm>
          <a:prstGeom prst="rect">
            <a:avLst/>
          </a:prstGeom>
          <a:noFill/>
        </p:spPr>
        <p:txBody>
          <a:bodyPr anchor="ctr"/>
          <a:lstStyle>
            <a:lvl1pPr>
              <a:defRPr>
                <a:solidFill>
                  <a:schemeClr val="tx1"/>
                </a:solidFill>
                <a:latin typeface="Arial Narrow" panose="020B0606020202030204" pitchFamily="34" charset="0"/>
                <a:ea typeface="SimSun" panose="02010600030101010101" pitchFamily="2" charset="-122"/>
              </a:defRPr>
            </a:lvl1pPr>
            <a:lvl2pPr marL="742950" indent="-285750">
              <a:defRPr>
                <a:solidFill>
                  <a:schemeClr val="tx1"/>
                </a:solidFill>
                <a:latin typeface="Arial Narrow" panose="020B0606020202030204" pitchFamily="34" charset="0"/>
                <a:ea typeface="SimSun" panose="02010600030101010101" pitchFamily="2" charset="-122"/>
              </a:defRPr>
            </a:lvl2pPr>
            <a:lvl3pPr marL="1143000" indent="-228600">
              <a:defRPr>
                <a:solidFill>
                  <a:schemeClr val="tx1"/>
                </a:solidFill>
                <a:latin typeface="Arial Narrow" panose="020B0606020202030204" pitchFamily="34" charset="0"/>
                <a:ea typeface="SimSun" panose="02010600030101010101" pitchFamily="2" charset="-122"/>
              </a:defRPr>
            </a:lvl3pPr>
            <a:lvl4pPr marL="1600200" indent="-228600">
              <a:defRPr>
                <a:solidFill>
                  <a:schemeClr val="tx1"/>
                </a:solidFill>
                <a:latin typeface="Arial Narrow" panose="020B0606020202030204" pitchFamily="34" charset="0"/>
                <a:ea typeface="SimSun" panose="02010600030101010101" pitchFamily="2" charset="-122"/>
              </a:defRPr>
            </a:lvl4pPr>
            <a:lvl5pPr marL="2057400" indent="-228600">
              <a:defRPr>
                <a:solidFill>
                  <a:schemeClr val="tx1"/>
                </a:solidFill>
                <a:latin typeface="Arial Narrow" panose="020B060602020203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SimSun" panose="02010600030101010101" pitchFamily="2" charset="-122"/>
              </a:defRPr>
            </a:lvl9pPr>
          </a:lstStyle>
          <a:p>
            <a:pPr marL="28574" algn="just">
              <a:buClr>
                <a:srgbClr val="FF2C79"/>
              </a:buClr>
              <a:buSzPct val="100000"/>
              <a:defRPr sz="1800"/>
            </a:pPr>
            <a:r>
              <a:rPr lang="en-US" sz="2000" b="1" dirty="0" smtClean="0">
                <a:uFill>
                  <a:solidFill>
                    <a:srgbClr val="FF2C79"/>
                  </a:solidFill>
                </a:uFill>
                <a:latin typeface="Candara" panose="020E0502030303020204" pitchFamily="34" charset="0"/>
                <a:ea typeface="Arial"/>
                <a:cs typeface="Arial"/>
                <a:sym typeface="Arial"/>
              </a:rPr>
              <a:t>Understanding </a:t>
            </a:r>
            <a:r>
              <a:rPr lang="en-US" sz="2000" b="1" dirty="0">
                <a:uFill>
                  <a:solidFill>
                    <a:srgbClr val="FF2C79"/>
                  </a:solidFill>
                </a:uFill>
                <a:latin typeface="Candara" panose="020E0502030303020204" pitchFamily="34" charset="0"/>
                <a:ea typeface="Arial"/>
                <a:cs typeface="Arial"/>
                <a:sym typeface="Arial"/>
              </a:rPr>
              <a:t>among </a:t>
            </a:r>
            <a:r>
              <a:rPr lang="en-US" sz="2000" b="1" dirty="0" smtClean="0">
                <a:uFill>
                  <a:solidFill>
                    <a:srgbClr val="FF2C79"/>
                  </a:solidFill>
                </a:uFill>
                <a:latin typeface="Candara" panose="020E0502030303020204" pitchFamily="34" charset="0"/>
                <a:ea typeface="Arial"/>
                <a:cs typeface="Arial"/>
                <a:sym typeface="Arial"/>
              </a:rPr>
              <a:t>people </a:t>
            </a:r>
            <a:r>
              <a:rPr lang="en-US" sz="2000" b="1" dirty="0">
                <a:uFill>
                  <a:solidFill>
                    <a:srgbClr val="FF2C79"/>
                  </a:solidFill>
                </a:uFill>
                <a:latin typeface="Candara" panose="020E0502030303020204" pitchFamily="34" charset="0"/>
                <a:ea typeface="Arial"/>
                <a:cs typeface="Arial"/>
                <a:sym typeface="Arial"/>
              </a:rPr>
              <a:t>of diverse backgrounds through </a:t>
            </a:r>
            <a:r>
              <a:rPr lang="en-US" sz="2000" b="1" dirty="0" smtClean="0">
                <a:uFill>
                  <a:solidFill>
                    <a:srgbClr val="FF2C79"/>
                  </a:solidFill>
                </a:uFill>
                <a:latin typeface="Candara" panose="020E0502030303020204" pitchFamily="34" charset="0"/>
                <a:ea typeface="Arial"/>
                <a:cs typeface="Arial"/>
                <a:sym typeface="Arial"/>
              </a:rPr>
              <a:t>scientific cooperation</a:t>
            </a:r>
            <a:endParaRPr lang="en-US" sz="2000" b="1" dirty="0">
              <a:uFill>
                <a:solidFill>
                  <a:srgbClr val="FF2C79"/>
                </a:solidFill>
              </a:uFill>
              <a:latin typeface="Candara" panose="020E0502030303020204" pitchFamily="34" charset="0"/>
              <a:ea typeface="Arial"/>
              <a:cs typeface="Arial"/>
              <a:sym typeface="Arial"/>
            </a:endParaRPr>
          </a:p>
        </p:txBody>
      </p:sp>
      <p:sp>
        <p:nvSpPr>
          <p:cNvPr id="2" name="Rectangle 1"/>
          <p:cNvSpPr/>
          <p:nvPr/>
        </p:nvSpPr>
        <p:spPr>
          <a:xfrm>
            <a:off x="-17764"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p:cNvGrpSpPr/>
          <p:nvPr/>
        </p:nvGrpSpPr>
        <p:grpSpPr>
          <a:xfrm>
            <a:off x="22378" y="14317"/>
            <a:ext cx="9088868" cy="6670001"/>
            <a:chOff x="393896" y="187999"/>
            <a:chExt cx="7765366" cy="6670001"/>
          </a:xfrm>
        </p:grpSpPr>
        <p:pic>
          <p:nvPicPr>
            <p:cNvPr id="15" name="Picture 2" descr="http://www.thejohnboyer.com/images/uploads/regions_vid.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93896" y="724376"/>
              <a:ext cx="7765366" cy="6133624"/>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465559" y="187999"/>
              <a:ext cx="5430129" cy="523220"/>
            </a:xfrm>
            <a:prstGeom prst="rect">
              <a:avLst/>
            </a:prstGeom>
            <a:solidFill>
              <a:schemeClr val="bg1"/>
            </a:solidFill>
          </p:spPr>
          <p:txBody>
            <a:bodyPr wrap="square" rtlCol="0">
              <a:spAutoFit/>
            </a:bodyPr>
            <a:lstStyle/>
            <a:p>
              <a:r>
                <a:rPr lang="en-US" sz="2400" b="1" dirty="0" smtClean="0"/>
                <a:t>Map of the world as seen by </a:t>
              </a:r>
              <a:r>
                <a:rPr lang="en-US" sz="2800" b="1" dirty="0">
                  <a:solidFill>
                    <a:srgbClr val="FF0000"/>
                  </a:solidFill>
                </a:rPr>
                <a:t>Politicians</a:t>
              </a:r>
            </a:p>
          </p:txBody>
        </p:sp>
      </p:grpSp>
      <p:grpSp>
        <p:nvGrpSpPr>
          <p:cNvPr id="23" name="Group 22"/>
          <p:cNvGrpSpPr/>
          <p:nvPr/>
        </p:nvGrpSpPr>
        <p:grpSpPr>
          <a:xfrm>
            <a:off x="21847" y="53893"/>
            <a:ext cx="9094965" cy="6750214"/>
            <a:chOff x="262709" y="3585"/>
            <a:chExt cx="8010565" cy="6750214"/>
          </a:xfrm>
        </p:grpSpPr>
        <p:pic>
          <p:nvPicPr>
            <p:cNvPr id="24" name="Picture 2" descr="http://www.thejohnboyer.com/images/uploads/regions_vid.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74266" y="584711"/>
              <a:ext cx="7899008" cy="6169088"/>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p:cNvSpPr txBox="1"/>
            <p:nvPr/>
          </p:nvSpPr>
          <p:spPr>
            <a:xfrm>
              <a:off x="262709" y="3585"/>
              <a:ext cx="6505595" cy="523220"/>
            </a:xfrm>
            <a:prstGeom prst="rect">
              <a:avLst/>
            </a:prstGeom>
            <a:solidFill>
              <a:schemeClr val="bg1"/>
            </a:solidFill>
          </p:spPr>
          <p:txBody>
            <a:bodyPr wrap="square" rtlCol="0">
              <a:spAutoFit/>
            </a:bodyPr>
            <a:lstStyle/>
            <a:p>
              <a:r>
                <a:rPr lang="en-US" sz="2400" b="1" dirty="0" smtClean="0"/>
                <a:t>Map of the world as IT SHOULD BE seen by </a:t>
              </a:r>
              <a:r>
                <a:rPr lang="en-US" sz="2800" b="1" dirty="0" smtClean="0">
                  <a:solidFill>
                    <a:srgbClr val="FF0000"/>
                  </a:solidFill>
                </a:rPr>
                <a:t>Scientists</a:t>
              </a:r>
              <a:endParaRPr lang="en-US" sz="2800" b="1" dirty="0">
                <a:solidFill>
                  <a:srgbClr val="FF0000"/>
                </a:solidFill>
              </a:endParaRPr>
            </a:p>
          </p:txBody>
        </p:sp>
      </p:grpSp>
    </p:spTree>
    <p:extLst>
      <p:ext uri="{BB962C8B-B14F-4D97-AF65-F5344CB8AC3E}">
        <p14:creationId xmlns:p14="http://schemas.microsoft.com/office/powerpoint/2010/main" val="17326953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additive="base">
                                        <p:cTn id="41" dur="500" fill="hold"/>
                                        <p:tgtEl>
                                          <p:spTgt spid="3"/>
                                        </p:tgtEl>
                                        <p:attrNameLst>
                                          <p:attrName>ppt_x</p:attrName>
                                        </p:attrNameLst>
                                      </p:cBhvr>
                                      <p:tavLst>
                                        <p:tav tm="0">
                                          <p:val>
                                            <p:strVal val="#ppt_x"/>
                                          </p:val>
                                        </p:tav>
                                        <p:tav tm="100000">
                                          <p:val>
                                            <p:strVal val="#ppt_x"/>
                                          </p:val>
                                        </p:tav>
                                      </p:tavLst>
                                    </p:anim>
                                    <p:anim calcmode="lin" valueType="num">
                                      <p:cBhvr additive="base">
                                        <p:cTn id="4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7" grpId="0">
        <p:bldAsOne/>
      </p:bldGraphic>
      <p:bldGraphic spid="18" grpId="0">
        <p:bldAsOne/>
      </p:bldGraphic>
      <p:bldP spid="21" grpId="0"/>
      <p:bldP spid="3"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937" y="149901"/>
            <a:ext cx="4587965" cy="6580683"/>
          </a:xfrm>
          <a:prstGeom prst="rect">
            <a:avLst/>
          </a:prstGeom>
          <a:ln>
            <a:noFill/>
          </a:ln>
          <a:effectLst>
            <a:softEdge rad="112500"/>
          </a:effectLst>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1902" y="149900"/>
            <a:ext cx="4287187" cy="6460761"/>
          </a:xfrm>
          <a:prstGeom prst="rect">
            <a:avLst/>
          </a:prstGeom>
          <a:ln>
            <a:noFill/>
          </a:ln>
          <a:effectLst>
            <a:softEdge rad="112500"/>
          </a:effectLst>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921" y="149899"/>
            <a:ext cx="4616971" cy="6580685"/>
          </a:xfrm>
          <a:prstGeom prst="rect">
            <a:avLst/>
          </a:prstGeom>
          <a:ln>
            <a:noFill/>
          </a:ln>
          <a:effectLst>
            <a:softEdge rad="112500"/>
          </a:effectLst>
        </p:spPr>
      </p:pic>
    </p:spTree>
    <p:extLst>
      <p:ext uri="{BB962C8B-B14F-4D97-AF65-F5344CB8AC3E}">
        <p14:creationId xmlns:p14="http://schemas.microsoft.com/office/powerpoint/2010/main" val="23126862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8687</TotalTime>
  <Words>2620</Words>
  <Application>Microsoft Office PowerPoint</Application>
  <PresentationFormat>On-screen Show (4:3)</PresentationFormat>
  <Paragraphs>389</Paragraphs>
  <Slides>44</Slides>
  <Notes>22</Notes>
  <HiddenSlides>0</HiddenSlides>
  <MMClips>0</MMClips>
  <ScaleCrop>false</ScaleCrop>
  <HeadingPairs>
    <vt:vector size="6" baseType="variant">
      <vt:variant>
        <vt:lpstr>Fonts Used</vt:lpstr>
      </vt:variant>
      <vt:variant>
        <vt:i4>20</vt:i4>
      </vt:variant>
      <vt:variant>
        <vt:lpstr>Theme</vt:lpstr>
      </vt:variant>
      <vt:variant>
        <vt:i4>1</vt:i4>
      </vt:variant>
      <vt:variant>
        <vt:lpstr>Slide Titles</vt:lpstr>
      </vt:variant>
      <vt:variant>
        <vt:i4>44</vt:i4>
      </vt:variant>
    </vt:vector>
  </HeadingPairs>
  <TitlesOfParts>
    <vt:vector size="65" baseType="lpstr">
      <vt:lpstr>Microsoft YaHei</vt:lpstr>
      <vt:lpstr>ＭＳ Ｐゴシック</vt:lpstr>
      <vt:lpstr>SimSun</vt:lpstr>
      <vt:lpstr>SimSun</vt:lpstr>
      <vt:lpstr>AdvTT6120e2aa</vt:lpstr>
      <vt:lpstr>AdvTT6120e2aa+03</vt:lpstr>
      <vt:lpstr>AR CENA</vt:lpstr>
      <vt:lpstr>Arial</vt:lpstr>
      <vt:lpstr>Arial Rounded MT Bold</vt:lpstr>
      <vt:lpstr>Calibri</vt:lpstr>
      <vt:lpstr>Calibri Light</vt:lpstr>
      <vt:lpstr>Cambria</vt:lpstr>
      <vt:lpstr>Candara</vt:lpstr>
      <vt:lpstr>Century Gothic</vt:lpstr>
      <vt:lpstr>Courier New</vt:lpstr>
      <vt:lpstr>Georgia</vt:lpstr>
      <vt:lpstr>Open Sans</vt:lpstr>
      <vt:lpstr>Sakkal Majalla</vt:lpstr>
      <vt:lpstr>Segoe UI Semilight</vt:lpstr>
      <vt:lpstr>Times New Roman</vt:lpstr>
      <vt:lpstr>Office Theme</vt:lpstr>
      <vt:lpstr>SESAME Infrared Beamline: Briefly!</vt:lpstr>
      <vt:lpstr>PowerPoint Presentation</vt:lpstr>
      <vt:lpstr>A few things to remember..! </vt:lpstr>
      <vt:lpstr>PowerPoint Presentation</vt:lpstr>
      <vt:lpstr>PowerPoint Presentation</vt:lpstr>
      <vt:lpstr>PowerPoint Presentation</vt:lpstr>
      <vt:lpstr>PowerPoint Presentation</vt:lpstr>
      <vt:lpstr>PowerPoint Presentation</vt:lpstr>
      <vt:lpstr>PowerPoint Presentation</vt:lpstr>
      <vt:lpstr>SR-FTIR: search for a scientific pokemon!!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Implementation of the Infrared Beamline compatibility with SESAME layout has been validated and confirmed.</vt:lpstr>
      <vt:lpstr>PowerPoint Presentation</vt:lpstr>
      <vt:lpstr>New modifications (SESAME-SOLEIL) have been introduced to the beamline 3D Design for the protection of the first mirror (critical component) and to ensure the optimum beam extraction.</vt:lpstr>
      <vt:lpstr>Stage II (C04-C05) Progress:</vt:lpstr>
      <vt:lpstr>PowerPoint Presentation</vt:lpstr>
      <vt:lpstr>PowerPoint Presentation</vt:lpstr>
      <vt:lpstr>PowerPoint Presentation</vt:lpstr>
      <vt:lpstr>PowerPoint Presentation</vt:lpstr>
      <vt:lpstr>PowerPoint Presentation</vt:lpstr>
      <vt:lpstr>Effects of pharmaceutical products on skin layers. Randa Mansour, Jordan.</vt:lpstr>
      <vt:lpstr>Nanoparticles in glioma cells: combined Infrared microspectroscopy and  X-ray irradiation effect. Immaculada Martinez-Rovira, France.</vt:lpstr>
      <vt:lpstr>New Approach for structural evaluation of some doped-lithium glasses. Amr Abdelghany, Egypt.</vt:lpstr>
      <vt:lpstr>Structural Changes of Malignant and Benign Human Breast Tissues. Sohaila Rehman, Pakistan.</vt:lpstr>
      <vt:lpstr>PowerPoint Presentation</vt:lpstr>
      <vt:lpstr>PowerPoint Presentation</vt:lpstr>
      <vt:lpstr>ICTP - International Centre for Theoretical Physics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dc:creator>
  <cp:lastModifiedBy>G</cp:lastModifiedBy>
  <cp:revision>278</cp:revision>
  <dcterms:created xsi:type="dcterms:W3CDTF">2016-02-09T23:05:10Z</dcterms:created>
  <dcterms:modified xsi:type="dcterms:W3CDTF">2016-09-01T09:27:12Z</dcterms:modified>
</cp:coreProperties>
</file>