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  <p:sldMasterId id="2147483807" r:id="rId2"/>
    <p:sldMasterId id="2147483809" r:id="rId3"/>
    <p:sldMasterId id="2147483812" r:id="rId4"/>
    <p:sldMasterId id="2147483843" r:id="rId5"/>
  </p:sldMasterIdLst>
  <p:notesMasterIdLst>
    <p:notesMasterId r:id="rId24"/>
  </p:notesMasterIdLst>
  <p:handoutMasterIdLst>
    <p:handoutMasterId r:id="rId25"/>
  </p:handoutMasterIdLst>
  <p:sldIdLst>
    <p:sldId id="400" r:id="rId6"/>
    <p:sldId id="325" r:id="rId7"/>
    <p:sldId id="351" r:id="rId8"/>
    <p:sldId id="329" r:id="rId9"/>
    <p:sldId id="354" r:id="rId10"/>
    <p:sldId id="356" r:id="rId11"/>
    <p:sldId id="363" r:id="rId12"/>
    <p:sldId id="401" r:id="rId13"/>
    <p:sldId id="402" r:id="rId14"/>
    <p:sldId id="355" r:id="rId15"/>
    <p:sldId id="406" r:id="rId16"/>
    <p:sldId id="409" r:id="rId17"/>
    <p:sldId id="408" r:id="rId18"/>
    <p:sldId id="349" r:id="rId19"/>
    <p:sldId id="405" r:id="rId20"/>
    <p:sldId id="366" r:id="rId21"/>
    <p:sldId id="362" r:id="rId22"/>
    <p:sldId id="387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lide Types" id="{32FB2BEB-3125-A740-9BAC-0B48254924AF}">
          <p14:sldIdLst>
            <p14:sldId id="400"/>
            <p14:sldId id="325"/>
            <p14:sldId id="351"/>
            <p14:sldId id="329"/>
            <p14:sldId id="354"/>
            <p14:sldId id="356"/>
            <p14:sldId id="363"/>
            <p14:sldId id="401"/>
            <p14:sldId id="402"/>
            <p14:sldId id="355"/>
            <p14:sldId id="406"/>
            <p14:sldId id="409"/>
            <p14:sldId id="408"/>
            <p14:sldId id="349"/>
            <p14:sldId id="405"/>
            <p14:sldId id="366"/>
            <p14:sldId id="362"/>
            <p14:sldId id="38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3031">
          <p15:clr>
            <a:srgbClr val="A4A3A4"/>
          </p15:clr>
        </p15:guide>
        <p15:guide id="2" orient="horz" pos="708">
          <p15:clr>
            <a:srgbClr val="A4A3A4"/>
          </p15:clr>
        </p15:guide>
        <p15:guide id="3" orient="horz" pos="191" userDrawn="1">
          <p15:clr>
            <a:srgbClr val="A4A3A4"/>
          </p15:clr>
        </p15:guide>
        <p15:guide id="4" pos="287">
          <p15:clr>
            <a:srgbClr val="A4A3A4"/>
          </p15:clr>
        </p15:guide>
        <p15:guide id="5" pos="5474">
          <p15:clr>
            <a:srgbClr val="A4A3A4"/>
          </p15:clr>
        </p15:guide>
        <p15:guide id="6" pos="2880">
          <p15:clr>
            <a:srgbClr val="A4A3A4"/>
          </p15:clr>
        </p15:guide>
        <p15:guide id="7" pos="287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lko Jakšić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3651"/>
    <a:srgbClr val="3C6494"/>
    <a:srgbClr val="E33A16"/>
    <a:srgbClr val="3C7190"/>
    <a:srgbClr val="FF9900"/>
    <a:srgbClr val="E1DDD1"/>
    <a:srgbClr val="414141"/>
    <a:srgbClr val="F0F0F0"/>
    <a:srgbClr val="D9D9D9"/>
    <a:srgbClr val="9C2A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36" autoAdjust="0"/>
    <p:restoredTop sz="98203" autoAdjust="0"/>
  </p:normalViewPr>
  <p:slideViewPr>
    <p:cSldViewPr snapToGrid="0" snapToObjects="1" showGuides="1">
      <p:cViewPr>
        <p:scale>
          <a:sx n="136" d="100"/>
          <a:sy n="136" d="100"/>
        </p:scale>
        <p:origin x="-132" y="216"/>
      </p:cViewPr>
      <p:guideLst>
        <p:guide orient="horz" pos="3031"/>
        <p:guide orient="horz" pos="708"/>
        <p:guide orient="horz" pos="191"/>
        <p:guide pos="287"/>
        <p:guide pos="5474"/>
        <p:guide pos="2880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6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ticic\Documents\ravnatelj\financije\Podatci%20i%20iznos%20IRB_2015%20-%20Copy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3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solidFill>
              <a:srgbClr val="3C6494"/>
            </a:solidFill>
          </c:spPr>
          <c:invertIfNegative val="0"/>
          <c:val>
            <c:numRef>
              <c:f>Sheet3!$B$1:$G$1</c:f>
              <c:numCache>
                <c:formatCode>General</c:formatCode>
                <c:ptCount val="6"/>
                <c:pt idx="0">
                  <c:v>0.06</c:v>
                </c:pt>
                <c:pt idx="1">
                  <c:v>0.05</c:v>
                </c:pt>
                <c:pt idx="2">
                  <c:v>0.03</c:v>
                </c:pt>
                <c:pt idx="3">
                  <c:v>0.26618999999999998</c:v>
                </c:pt>
                <c:pt idx="4">
                  <c:v>0.03</c:v>
                </c:pt>
                <c:pt idx="5">
                  <c:v>0.27</c:v>
                </c:pt>
              </c:numCache>
            </c:numRef>
          </c:val>
        </c:ser>
        <c:ser>
          <c:idx val="1"/>
          <c:order val="1"/>
          <c:spPr>
            <a:solidFill>
              <a:srgbClr val="2EA962">
                <a:lumMod val="75000"/>
              </a:srgbClr>
            </a:solidFill>
          </c:spPr>
          <c:invertIfNegative val="0"/>
          <c:val>
            <c:numRef>
              <c:f>Sheet3!$B$2:$G$2</c:f>
              <c:numCache>
                <c:formatCode>General</c:formatCode>
                <c:ptCount val="6"/>
                <c:pt idx="0">
                  <c:v>2.6000000000000002E-2</c:v>
                </c:pt>
                <c:pt idx="1">
                  <c:v>5.0000000000000001E-3</c:v>
                </c:pt>
                <c:pt idx="2">
                  <c:v>4.4999999999999998E-2</c:v>
                </c:pt>
                <c:pt idx="3">
                  <c:v>3.0839999999999999E-2</c:v>
                </c:pt>
                <c:pt idx="4">
                  <c:v>0.19</c:v>
                </c:pt>
                <c:pt idx="5">
                  <c:v>0.22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5167360"/>
        <c:axId val="135177344"/>
        <c:axId val="0"/>
      </c:bar3DChart>
      <c:catAx>
        <c:axId val="135167360"/>
        <c:scaling>
          <c:orientation val="minMax"/>
        </c:scaling>
        <c:delete val="1"/>
        <c:axPos val="b"/>
        <c:numFmt formatCode="#,##0" sourceLinked="0"/>
        <c:majorTickMark val="out"/>
        <c:minorTickMark val="none"/>
        <c:tickLblPos val="nextTo"/>
        <c:crossAx val="135177344"/>
        <c:crosses val="autoZero"/>
        <c:auto val="1"/>
        <c:lblAlgn val="ctr"/>
        <c:lblOffset val="100"/>
        <c:noMultiLvlLbl val="0"/>
      </c:catAx>
      <c:valAx>
        <c:axId val="135177344"/>
        <c:scaling>
          <c:orientation val="minMax"/>
        </c:scaling>
        <c:delete val="1"/>
        <c:axPos val="l"/>
        <c:majorGridlines/>
        <c:numFmt formatCode="0%" sourceLinked="0"/>
        <c:majorTickMark val="out"/>
        <c:minorTickMark val="none"/>
        <c:tickLblPos val="nextTo"/>
        <c:crossAx val="135167360"/>
        <c:crosses val="autoZero"/>
        <c:crossBetween val="between"/>
      </c:valAx>
    </c:plotArea>
    <c:plotVisOnly val="1"/>
    <c:dispBlanksAs val="gap"/>
    <c:showDLblsOverMax val="0"/>
  </c:chart>
  <c:spPr>
    <a:solidFill>
      <a:srgbClr val="E1DDD1"/>
    </a:solidFill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3C7190"/>
              </a:solidFill>
            </c:spPr>
          </c:dPt>
          <c:cat>
            <c:strRef>
              <c:f>Horizon2020!$A$3:$A$20</c:f>
              <c:strCache>
                <c:ptCount val="18"/>
                <c:pt idx="0">
                  <c:v>RBI</c:v>
                </c:pt>
                <c:pt idx="1">
                  <c:v>FER, Sveučilište u Zagrebu</c:v>
                </c:pt>
                <c:pt idx="2">
                  <c:v>Institut Hrvoje Pozar</c:v>
                </c:pt>
                <c:pt idx="3">
                  <c:v>KIT, Sveučilište u Zagrebu </c:v>
                </c:pt>
                <c:pt idx="4">
                  <c:v>Građevinski faks, Sveučilište u Zagrebu</c:v>
                </c:pt>
                <c:pt idx="5">
                  <c:v>Fran Mihaljević klinika</c:v>
                </c:pt>
                <c:pt idx="6">
                  <c:v>IOR- Split </c:v>
                </c:pt>
                <c:pt idx="7">
                  <c:v>FSB, Sveučilište u Zagrebu </c:v>
                </c:pt>
                <c:pt idx="8">
                  <c:v>SRCE </c:v>
                </c:pt>
                <c:pt idx="9">
                  <c:v>DHMZ</c:v>
                </c:pt>
                <c:pt idx="10">
                  <c:v>Sveučilište u Splitu</c:v>
                </c:pt>
                <c:pt idx="11">
                  <c:v>Ekonomski institut Zagreb</c:v>
                </c:pt>
                <c:pt idx="12">
                  <c:v>Medicinski faks, Sveučilište u Zagrebu</c:v>
                </c:pt>
                <c:pt idx="13">
                  <c:v>Institut za poljoprivredu i turizam </c:v>
                </c:pt>
                <c:pt idx="14">
                  <c:v>Agronomski faks, Sveučilište u Zagrebu</c:v>
                </c:pt>
                <c:pt idx="15">
                  <c:v>HAZU</c:v>
                </c:pt>
                <c:pt idx="16">
                  <c:v>Poljoprivredni faks, Sveučilište u Osijeku</c:v>
                </c:pt>
                <c:pt idx="17">
                  <c:v>Klinički bolnički centar Sestre milosrdnice</c:v>
                </c:pt>
              </c:strCache>
            </c:strRef>
          </c:cat>
          <c:val>
            <c:numRef>
              <c:f>Horizon2020!$B$3:$B$20</c:f>
              <c:numCache>
                <c:formatCode>General</c:formatCode>
                <c:ptCount val="18"/>
                <c:pt idx="0">
                  <c:v>5720000</c:v>
                </c:pt>
                <c:pt idx="1">
                  <c:v>700500</c:v>
                </c:pt>
                <c:pt idx="2">
                  <c:v>555000</c:v>
                </c:pt>
                <c:pt idx="3">
                  <c:v>544000</c:v>
                </c:pt>
                <c:pt idx="4">
                  <c:v>464000</c:v>
                </c:pt>
                <c:pt idx="5">
                  <c:v>355000</c:v>
                </c:pt>
                <c:pt idx="6">
                  <c:v>315000</c:v>
                </c:pt>
                <c:pt idx="7">
                  <c:v>237000</c:v>
                </c:pt>
                <c:pt idx="8">
                  <c:v>169000</c:v>
                </c:pt>
                <c:pt idx="9">
                  <c:v>166000</c:v>
                </c:pt>
                <c:pt idx="10">
                  <c:v>117000</c:v>
                </c:pt>
                <c:pt idx="11">
                  <c:v>99000</c:v>
                </c:pt>
                <c:pt idx="12">
                  <c:v>91000</c:v>
                </c:pt>
                <c:pt idx="13">
                  <c:v>91000</c:v>
                </c:pt>
                <c:pt idx="14">
                  <c:v>84000</c:v>
                </c:pt>
                <c:pt idx="15">
                  <c:v>67000</c:v>
                </c:pt>
                <c:pt idx="16">
                  <c:v>56000</c:v>
                </c:pt>
                <c:pt idx="17">
                  <c:v>11000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externalData r:id="rId2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0-07T08:57:22.597" idx="1">
    <p:pos x="10" y="10"/>
    <p:text>Na ovom slideu bi se trebalo istaci da su prva dva akceleratora na IRB-u napravljena u zemlji, Cikotron je napravljen u Rade Koncaru, tvrtki koja postoji i uspjesno radi i danas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 Narrow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4BAF5-3B37-654E-A74F-521371AC9504}" type="datetimeFigureOut">
              <a:rPr lang="en-US" smtClean="0">
                <a:latin typeface="Arial Narrow"/>
              </a:rPr>
              <a:t>9/1/2016</a:t>
            </a:fld>
            <a:endParaRPr lang="en-US" dirty="0">
              <a:latin typeface="Arial Narro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 Narrow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A21201-581C-3049-9BA8-DDF27C7A8A0A}" type="slidenum">
              <a:rPr lang="en-US" smtClean="0">
                <a:latin typeface="Arial Narrow"/>
              </a:rPr>
              <a:t>‹#›</a:t>
            </a:fld>
            <a:endParaRPr lang="en-US" dirty="0"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959954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 Narrow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 Narrow"/>
              </a:defRPr>
            </a:lvl1pPr>
          </a:lstStyle>
          <a:p>
            <a:fld id="{F2487051-C2FA-694B-8817-08E3CE5FEDD7}" type="datetimeFigureOut">
              <a:rPr lang="en-US" smtClean="0"/>
              <a:pPr/>
              <a:t>9/1/2016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 Narrow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 Narrow"/>
              </a:defRPr>
            </a:lvl1pPr>
          </a:lstStyle>
          <a:p>
            <a:fld id="{31C12B0C-0C07-E641-8F34-10A0521EE1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222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Arial Narrow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 Narrow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 Narrow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 Narrow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 Narrow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r-HR" altLang="en-US" smtClean="0"/>
          </a:p>
        </p:txBody>
      </p:sp>
      <p:sp>
        <p:nvSpPr>
          <p:cNvPr id="16388" name="Footer Placeholder 4"/>
          <p:cNvSpPr txBox="1">
            <a:spLocks noGrp="1"/>
          </p:cNvSpPr>
          <p:nvPr/>
        </p:nvSpPr>
        <p:spPr bwMode="auto">
          <a:xfrm>
            <a:off x="1" y="8685878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vi-VN" altLang="en-US">
                <a:latin typeface="Arial" charset="0"/>
              </a:rPr>
              <a:t>Izvor IRB Ured za projekte i međunarodnu suradnju</a:t>
            </a:r>
            <a:endParaRPr lang="hr-HR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881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BE78A6-0B41-4495-A4F7-208114D6A7A4}" type="slidenum">
              <a:rPr lang="hr-HR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BE78A6-0B41-4495-A4F7-208114D6A7A4}" type="slidenum">
              <a:rPr lang="hr-HR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1B36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1893662" y="1520339"/>
            <a:ext cx="5350893" cy="959193"/>
            <a:chOff x="2257013" y="1682350"/>
            <a:chExt cx="4447108" cy="797182"/>
          </a:xfrm>
        </p:grpSpPr>
        <p:pic>
          <p:nvPicPr>
            <p:cNvPr id="11" name="Picture 10" descr="Banner-02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5899123" y="1682350"/>
              <a:ext cx="804998" cy="797182"/>
            </a:xfrm>
            <a:prstGeom prst="rect">
              <a:avLst/>
            </a:prstGeom>
          </p:spPr>
        </p:pic>
        <p:pic>
          <p:nvPicPr>
            <p:cNvPr id="12" name="Picture 11" descr="Banner-03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2257013" y="1682350"/>
              <a:ext cx="804998" cy="797182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2660952" y="1741929"/>
              <a:ext cx="3640667" cy="487600"/>
            </a:xfrm>
            <a:prstGeom prst="rect">
              <a:avLst/>
            </a:prstGeom>
            <a:solidFill>
              <a:srgbClr val="9C2A2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/>
              </a:endParaRPr>
            </a:p>
          </p:txBody>
        </p:sp>
      </p:grpSp>
      <p:pic>
        <p:nvPicPr>
          <p:cNvPr id="15" name="Picture 14" descr="Gears-05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665" y="265173"/>
            <a:ext cx="1120670" cy="1258834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>
            <a:off x="4572001" y="2"/>
            <a:ext cx="0" cy="422413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539623" y="1592273"/>
            <a:ext cx="4100512" cy="585787"/>
          </a:xfrm>
        </p:spPr>
        <p:txBody>
          <a:bodyPr>
            <a:normAutofit/>
          </a:bodyPr>
          <a:lstStyle>
            <a:lvl1pPr marL="0" indent="0" algn="ctr">
              <a:buNone/>
              <a:defRPr sz="3000" spc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Add a Powerful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2020055" y="2334694"/>
            <a:ext cx="5116513" cy="1112460"/>
          </a:xfrm>
        </p:spPr>
        <p:txBody>
          <a:bodyPr>
            <a:noAutofit/>
          </a:bodyPr>
          <a:lstStyle>
            <a:lvl1pPr marL="0" indent="0" algn="ctr">
              <a:buNone/>
              <a:defRPr sz="6600" b="0" i="0" baseline="0">
                <a:solidFill>
                  <a:srgbClr val="FFFFFF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901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rgbClr val="1B36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H="1">
            <a:off x="1644953" y="1660257"/>
            <a:ext cx="5829905" cy="2419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 flipH="1">
            <a:off x="1644953" y="2815765"/>
            <a:ext cx="5829905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464609" y="1639525"/>
            <a:ext cx="6154738" cy="1131887"/>
          </a:xfrm>
        </p:spPr>
        <p:txBody>
          <a:bodyPr anchor="ctr">
            <a:noAutofit/>
          </a:bodyPr>
          <a:lstStyle>
            <a:lvl1pPr marL="0" indent="0" algn="ctr">
              <a:buNone/>
              <a:defRPr sz="8000" strike="noStrike" baseline="0">
                <a:solidFill>
                  <a:srgbClr val="FFFFFF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259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95625"/>
            <a:ext cx="8229600" cy="857250"/>
          </a:xfrm>
        </p:spPr>
        <p:txBody>
          <a:bodyPr/>
          <a:lstStyle>
            <a:lvl1pPr>
              <a:defRPr b="0">
                <a:latin typeface="Cambria"/>
                <a:cs typeface="Cambria"/>
              </a:defRPr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334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10400" y="57150"/>
            <a:ext cx="1371600" cy="171450"/>
          </a:xfrm>
          <a:prstGeom prst="rect">
            <a:avLst/>
          </a:prstGeom>
        </p:spPr>
        <p:txBody>
          <a:bodyPr/>
          <a:lstStyle/>
          <a:p>
            <a:fld id="{AF46EF7F-3A66-46D3-8CF3-0C74F323C772}" type="datetimeFigureOut">
              <a:rPr lang="hr-HR" smtClean="0"/>
              <a:t>1.9.2016.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05100" y="4857750"/>
            <a:ext cx="3733800" cy="228600"/>
          </a:xfrm>
          <a:prstGeom prst="rect">
            <a:avLst/>
          </a:prstGeom>
        </p:spPr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04432" y="4855464"/>
            <a:ext cx="990600" cy="228600"/>
          </a:xfrm>
          <a:prstGeom prst="rect">
            <a:avLst/>
          </a:prstGeom>
        </p:spPr>
        <p:txBody>
          <a:bodyPr/>
          <a:lstStyle/>
          <a:p>
            <a:fld id="{49C5EAE6-B841-46B2-89B0-99E57F21A7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0454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1F0E6E5-86D8-4FF8-8174-C025EB9120ED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1.9.2016.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0DCEAD3-48CE-4922-8F0B-E2DEDBA83BBA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378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05"/>
            <a:ext cx="8229600" cy="547286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3636"/>
            <a:ext cx="8229600" cy="3394472"/>
          </a:xfr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742950" indent="-285750">
              <a:buClr>
                <a:srgbClr val="C00000"/>
              </a:buClr>
              <a:buSzPct val="95000"/>
              <a:buFont typeface="Wingdings" pitchFamily="2" charset="2"/>
              <a:buChar char="§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1143000" indent="-228600">
              <a:buClr>
                <a:schemeClr val="tx2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" pitchFamily="2" charset="2"/>
              <a:buChar char="§"/>
              <a:def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2057400" indent="-228600">
              <a:buSzPct val="68000"/>
              <a:buFont typeface="Wingdings" pitchFamily="2" charset="2"/>
              <a:buChar char="§"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F661F-D4AA-4BCD-8284-2EB168626866}" type="datetime1">
              <a:rPr lang="hr-HR"/>
              <a:pPr>
                <a:defRPr/>
              </a:pPr>
              <a:t>1.9.2016.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38042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171450"/>
            <a:ext cx="854075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7" y="1200150"/>
            <a:ext cx="4194175" cy="33742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3" y="1200150"/>
            <a:ext cx="4194175" cy="33742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625" y="4683919"/>
            <a:ext cx="2289175" cy="3571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3" y="4683919"/>
            <a:ext cx="2289175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6425-C890-44C8-A377-0EB0D83CE68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20914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04"/>
            <a:ext cx="8229600" cy="699827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3636"/>
            <a:ext cx="8229600" cy="3394472"/>
          </a:xfr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742950" indent="-285750">
              <a:buClr>
                <a:srgbClr val="C00000"/>
              </a:buClr>
              <a:buSzPct val="95000"/>
              <a:buFont typeface="Wingdings" pitchFamily="2" charset="2"/>
              <a:buChar char="§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1143000" indent="-228600">
              <a:buClr>
                <a:schemeClr val="tx2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600200" indent="-228600"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" pitchFamily="2" charset="2"/>
              <a:buChar char="§"/>
              <a:def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2057400" indent="-228600">
              <a:buSzPct val="68000"/>
              <a:buFont typeface="Wingdings" pitchFamily="2" charset="2"/>
              <a:buChar char="§"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4B7B7-1413-4BA8-8611-3E324CF841B2}" type="datetime1">
              <a:rPr lang="hr-HR"/>
              <a:pPr>
                <a:defRPr/>
              </a:pPr>
              <a:t>1.9.2016.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23294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AF46EF7F-3A66-46D3-8CF3-0C74F323C772}" type="datetimeFigureOut">
              <a:rPr lang="hr-HR"/>
              <a:pPr>
                <a:defRPr/>
              </a:pPr>
              <a:t>1.9.2016.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F152B36D-24AB-4945-A2BA-539A9180C95E}" type="slidenum">
              <a:rPr lang="hr-HR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45471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>
          <a:xfrm>
            <a:off x="1893662" y="1520339"/>
            <a:ext cx="5350893" cy="959193"/>
            <a:chOff x="2257013" y="1682350"/>
            <a:chExt cx="4447108" cy="797182"/>
          </a:xfrm>
        </p:grpSpPr>
        <p:pic>
          <p:nvPicPr>
            <p:cNvPr id="11" name="Picture 10" descr="Banner-02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5899123" y="1682350"/>
              <a:ext cx="804998" cy="797182"/>
            </a:xfrm>
            <a:prstGeom prst="rect">
              <a:avLst/>
            </a:prstGeom>
          </p:spPr>
        </p:pic>
        <p:pic>
          <p:nvPicPr>
            <p:cNvPr id="12" name="Picture 11" descr="Banner-03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2257013" y="1682350"/>
              <a:ext cx="804998" cy="797182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2660952" y="1741929"/>
              <a:ext cx="3640667" cy="487600"/>
            </a:xfrm>
            <a:prstGeom prst="rect">
              <a:avLst/>
            </a:prstGeom>
            <a:solidFill>
              <a:srgbClr val="9C2A2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 Narrow"/>
              </a:endParaRPr>
            </a:p>
          </p:txBody>
        </p:sp>
      </p:grpSp>
      <p:pic>
        <p:nvPicPr>
          <p:cNvPr id="15" name="Picture 14" descr="Gears-05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665" y="265173"/>
            <a:ext cx="1120670" cy="1258834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>
            <a:off x="4572001" y="2"/>
            <a:ext cx="0" cy="422413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539623" y="1592288"/>
            <a:ext cx="4100512" cy="585787"/>
          </a:xfrm>
        </p:spPr>
        <p:txBody>
          <a:bodyPr>
            <a:normAutofit/>
          </a:bodyPr>
          <a:lstStyle>
            <a:lvl1pPr marL="0" indent="0" algn="ctr">
              <a:buNone/>
              <a:defRPr sz="3000" spc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Add a Powerful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2020055" y="2334694"/>
            <a:ext cx="5116513" cy="1112460"/>
          </a:xfrm>
        </p:spPr>
        <p:txBody>
          <a:bodyPr>
            <a:noAutofit/>
          </a:bodyPr>
          <a:lstStyle>
            <a:lvl1pPr marL="0" indent="0" algn="ctr">
              <a:buNone/>
              <a:defRPr sz="6600" b="0" i="0" baseline="0">
                <a:solidFill>
                  <a:srgbClr val="FFFFFF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790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5158652" y="3284907"/>
            <a:ext cx="3378215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158644" y="3527145"/>
            <a:ext cx="3478213" cy="1224150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Arial"/>
              <a:buNone/>
              <a:tabLst/>
              <a:defRPr sz="2400" baseline="0">
                <a:solidFill>
                  <a:srgbClr val="192F4B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Arial"/>
              <a:buNone/>
              <a:tabLst/>
              <a:defRPr/>
            </a:pPr>
            <a:r>
              <a:rPr lang="en-US" dirty="0" smtClean="0"/>
              <a:t>Add a little bit more about yourself here.</a:t>
            </a:r>
          </a:p>
          <a:p>
            <a:pPr lvl="0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124475" y="1616075"/>
            <a:ext cx="3478213" cy="1550988"/>
          </a:xfrm>
        </p:spPr>
        <p:txBody>
          <a:bodyPr>
            <a:normAutofit/>
          </a:bodyPr>
          <a:lstStyle>
            <a:lvl1pPr marL="0" indent="0">
              <a:buNone/>
              <a:defRPr sz="2500" baseline="0">
                <a:solidFill>
                  <a:srgbClr val="1B365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rgbClr val="1B3651"/>
                </a:solidFill>
                <a:latin typeface="Arial"/>
                <a:cs typeface="Arial"/>
              </a:rPr>
              <a:t>Your Name             Your Company       Your Twitter Handle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158652" y="3284907"/>
            <a:ext cx="3378215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5158652" y="3284907"/>
            <a:ext cx="3378215" cy="0"/>
          </a:xfrm>
          <a:prstGeom prst="line">
            <a:avLst/>
          </a:prstGeom>
          <a:ln>
            <a:solidFill>
              <a:srgbClr val="76201E"/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123701" y="856911"/>
            <a:ext cx="3478213" cy="514444"/>
          </a:xfr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 b="1" i="0" baseline="0">
                <a:solidFill>
                  <a:srgbClr val="1B3651"/>
                </a:solidFill>
                <a:latin typeface="Cambria"/>
                <a:cs typeface="Cambria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 smtClean="0"/>
              <a:t>Hello!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-4582"/>
            <a:ext cx="4419600" cy="51435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the photo icon below to add your own image.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17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 Introduction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5158652" y="3284907"/>
            <a:ext cx="3378215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158644" y="3527145"/>
            <a:ext cx="3478213" cy="1224150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Arial"/>
              <a:buNone/>
              <a:tabLst/>
              <a:defRPr sz="2400" baseline="0">
                <a:solidFill>
                  <a:srgbClr val="192F4B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Arial"/>
              <a:buNone/>
              <a:tabLst/>
              <a:defRPr/>
            </a:pPr>
            <a:r>
              <a:rPr lang="en-US" dirty="0" smtClean="0"/>
              <a:t>Add a little bit more about yourself here.</a:t>
            </a:r>
          </a:p>
          <a:p>
            <a:pPr lvl="0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124470" y="1616075"/>
            <a:ext cx="3478213" cy="1550988"/>
          </a:xfrm>
        </p:spPr>
        <p:txBody>
          <a:bodyPr>
            <a:normAutofit/>
          </a:bodyPr>
          <a:lstStyle>
            <a:lvl1pPr marL="0" indent="0">
              <a:buNone/>
              <a:defRPr sz="2500" baseline="0">
                <a:solidFill>
                  <a:srgbClr val="1B365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>
                <a:solidFill>
                  <a:srgbClr val="1B3651"/>
                </a:solidFill>
                <a:latin typeface="Arial"/>
                <a:cs typeface="Arial"/>
              </a:rPr>
              <a:t>Your Name             Your Company       Your Twitter Handle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158652" y="3284907"/>
            <a:ext cx="3378215" cy="0"/>
          </a:xfrm>
          <a:prstGeom prst="lin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5158652" y="3284907"/>
            <a:ext cx="3378215" cy="0"/>
          </a:xfrm>
          <a:prstGeom prst="line">
            <a:avLst/>
          </a:prstGeom>
          <a:ln>
            <a:solidFill>
              <a:srgbClr val="76201E"/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5123701" y="856911"/>
            <a:ext cx="3478213" cy="514444"/>
          </a:xfr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 b="1" i="0" baseline="0">
                <a:solidFill>
                  <a:srgbClr val="1B3651"/>
                </a:solidFill>
                <a:latin typeface="Cambria"/>
                <a:cs typeface="Cambria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 smtClean="0"/>
              <a:t>Hello!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-4582"/>
            <a:ext cx="4419600" cy="51435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None/>
              <a:defRPr sz="2800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the photo icon below to add your own image.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693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 userDrawn="1"/>
        </p:nvCxnSpPr>
        <p:spPr>
          <a:xfrm flipV="1">
            <a:off x="1186031" y="1566034"/>
            <a:ext cx="11980" cy="3606438"/>
          </a:xfrm>
          <a:prstGeom prst="line">
            <a:avLst/>
          </a:prstGeom>
          <a:ln w="23495" cap="flat">
            <a:solidFill>
              <a:srgbClr val="2F8394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 userDrawn="1"/>
        </p:nvGrpSpPr>
        <p:grpSpPr>
          <a:xfrm>
            <a:off x="750485" y="1566059"/>
            <a:ext cx="671896" cy="675145"/>
            <a:chOff x="340088" y="1394937"/>
            <a:chExt cx="671896" cy="911261"/>
          </a:xfrm>
        </p:grpSpPr>
        <p:sp>
          <p:nvSpPr>
            <p:cNvPr id="22" name="Right Triangle 21"/>
            <p:cNvSpPr/>
            <p:nvPr/>
          </p:nvSpPr>
          <p:spPr>
            <a:xfrm rot="10800000">
              <a:off x="340088" y="1967531"/>
              <a:ext cx="447525" cy="338667"/>
            </a:xfrm>
            <a:prstGeom prst="rtTriangle">
              <a:avLst/>
            </a:prstGeom>
            <a:solidFill>
              <a:srgbClr val="76201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 Narrow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40089" y="1394937"/>
              <a:ext cx="671895" cy="572594"/>
            </a:xfrm>
            <a:prstGeom prst="rect">
              <a:avLst/>
            </a:prstGeom>
            <a:solidFill>
              <a:srgbClr val="9C2A2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  <a:latin typeface="Arial Narrow"/>
              </a:endParaRPr>
            </a:p>
          </p:txBody>
        </p:sp>
      </p:grpSp>
      <p:sp>
        <p:nvSpPr>
          <p:cNvPr id="28" name="Text Placeholder 27"/>
          <p:cNvSpPr>
            <a:spLocks noGrp="1"/>
          </p:cNvSpPr>
          <p:nvPr>
            <p:ph type="body" sz="quarter" idx="10" hasCustomPrompt="1"/>
          </p:nvPr>
        </p:nvSpPr>
        <p:spPr>
          <a:xfrm>
            <a:off x="646114" y="420225"/>
            <a:ext cx="5778593" cy="565894"/>
          </a:xfrm>
        </p:spPr>
        <p:txBody>
          <a:bodyPr/>
          <a:lstStyle>
            <a:lvl1pPr marL="0" indent="0">
              <a:buNone/>
              <a:defRPr baseline="0"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ADD AN AGENDA HERE…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>
          <a:xfrm>
            <a:off x="899900" y="1506272"/>
            <a:ext cx="6937375" cy="3386137"/>
          </a:xfrm>
        </p:spPr>
        <p:txBody>
          <a:bodyPr>
            <a:normAutofit/>
          </a:bodyPr>
          <a:lstStyle>
            <a:lvl1pPr marL="514350" indent="-514350">
              <a:buClr>
                <a:schemeClr val="bg1"/>
              </a:buClr>
              <a:buFont typeface="Wingdings" charset="2"/>
              <a:buAutoNum type="arabicPlain"/>
              <a:defRPr sz="2800" baseline="0"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Add Section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135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/>
          <p:cNvSpPr/>
          <p:nvPr userDrawn="1"/>
        </p:nvSpPr>
        <p:spPr>
          <a:xfrm rot="10800000">
            <a:off x="1475622" y="1681235"/>
            <a:ext cx="447525" cy="338667"/>
          </a:xfrm>
          <a:prstGeom prst="rtTriangle">
            <a:avLst/>
          </a:prstGeom>
          <a:solidFill>
            <a:srgbClr val="76201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/>
              <a:buNone/>
            </a:pPr>
            <a:endParaRPr lang="en-US" dirty="0">
              <a:solidFill>
                <a:prstClr val="white"/>
              </a:solidFill>
              <a:latin typeface="Arial Narrow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923142" y="1427261"/>
            <a:ext cx="5200952" cy="1947331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/>
              <a:buNone/>
            </a:pPr>
            <a:endParaRPr lang="en-US" dirty="0">
              <a:solidFill>
                <a:prstClr val="white"/>
              </a:solidFill>
              <a:latin typeface="Arial Narrow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475618" y="1108642"/>
            <a:ext cx="2044096" cy="572594"/>
          </a:xfrm>
          <a:prstGeom prst="rect">
            <a:avLst/>
          </a:prstGeom>
          <a:solidFill>
            <a:srgbClr val="9C2A2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/>
              <a:buNone/>
            </a:pPr>
            <a:endParaRPr lang="en-US" dirty="0">
              <a:solidFill>
                <a:prstClr val="white"/>
              </a:solidFill>
              <a:latin typeface="Arial Narrow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664856" y="1269998"/>
            <a:ext cx="5454954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-24190" y="3543902"/>
            <a:ext cx="7148284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198071" y="1759695"/>
            <a:ext cx="4713288" cy="1395412"/>
          </a:xfrm>
        </p:spPr>
        <p:txBody>
          <a:bodyPr>
            <a:normAutofit/>
          </a:bodyPr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SECTION HEADER GOES HERE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476378" y="1158921"/>
            <a:ext cx="2043339" cy="454745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PART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752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V="1">
            <a:off x="691057" y="603666"/>
            <a:ext cx="0" cy="338666"/>
          </a:xfrm>
          <a:prstGeom prst="line">
            <a:avLst/>
          </a:prstGeom>
          <a:ln w="38100">
            <a:solidFill>
              <a:srgbClr val="2F839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678962" y="603665"/>
            <a:ext cx="326572" cy="0"/>
          </a:xfrm>
          <a:prstGeom prst="line">
            <a:avLst/>
          </a:prstGeom>
          <a:ln w="38100">
            <a:solidFill>
              <a:srgbClr val="2F839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 flipV="1">
            <a:off x="8415143" y="4222771"/>
            <a:ext cx="0" cy="338666"/>
          </a:xfrm>
          <a:prstGeom prst="line">
            <a:avLst/>
          </a:prstGeom>
          <a:ln w="38100">
            <a:solidFill>
              <a:srgbClr val="2F839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088571" y="4561438"/>
            <a:ext cx="326572" cy="0"/>
          </a:xfrm>
          <a:prstGeom prst="line">
            <a:avLst/>
          </a:prstGeom>
          <a:ln w="38100">
            <a:solidFill>
              <a:srgbClr val="2F839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004889" y="942977"/>
            <a:ext cx="7083425" cy="3279775"/>
          </a:xfrm>
        </p:spPr>
        <p:txBody>
          <a:bodyPr anchor="ctr"/>
          <a:lstStyle>
            <a:lvl1pPr marL="0" indent="0" algn="ctr">
              <a:buNone/>
              <a:defRPr baseline="0">
                <a:solidFill>
                  <a:srgbClr val="FFFFFF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Add Text, an Image, or Both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3797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s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Arial"/>
              <a:buNone/>
              <a:tabLst/>
              <a:defRPr sz="28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the icon to add an image as your background. Make sure to use a high-quality photo. 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" y="4155141"/>
            <a:ext cx="9143999" cy="1003300"/>
          </a:xfrm>
          <a:solidFill>
            <a:srgbClr val="1B3651">
              <a:alpha val="80000"/>
            </a:srgbClr>
          </a:solidFill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Use an Image as a Background to Keep Things Interesting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913760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938083" y="1442202"/>
            <a:ext cx="5200952" cy="194733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ight Triangle 3"/>
          <p:cNvSpPr/>
          <p:nvPr userDrawn="1"/>
        </p:nvSpPr>
        <p:spPr>
          <a:xfrm rot="10800000">
            <a:off x="1475622" y="1681235"/>
            <a:ext cx="447525" cy="338667"/>
          </a:xfrm>
          <a:prstGeom prst="rtTriangle">
            <a:avLst/>
          </a:prstGeom>
          <a:solidFill>
            <a:srgbClr val="76201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/>
              <a:buNone/>
            </a:pPr>
            <a:endParaRPr lang="en-US" dirty="0">
              <a:solidFill>
                <a:prstClr val="white"/>
              </a:solidFill>
              <a:latin typeface="Arial Narrow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475618" y="1108642"/>
            <a:ext cx="2044096" cy="572594"/>
          </a:xfrm>
          <a:prstGeom prst="rect">
            <a:avLst/>
          </a:prstGeom>
          <a:solidFill>
            <a:srgbClr val="9C2A2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/>
              <a:buNone/>
            </a:pPr>
            <a:endParaRPr lang="en-US" dirty="0">
              <a:solidFill>
                <a:srgbClr val="1B3651"/>
              </a:solidFill>
              <a:latin typeface="Arial Narrow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64856" y="1269998"/>
            <a:ext cx="5454954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190" y="3543902"/>
            <a:ext cx="7148284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2198724" y="1740928"/>
            <a:ext cx="4713287" cy="1473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 baseline="0">
                <a:solidFill>
                  <a:srgbClr val="1B3651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SECOND SECTION HEADER  GOES HERE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 hasCustomPrompt="1"/>
          </p:nvPr>
        </p:nvSpPr>
        <p:spPr>
          <a:xfrm>
            <a:off x="1519745" y="1187945"/>
            <a:ext cx="1927599" cy="388935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rgbClr val="1B365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PART TWO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062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tatem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58901" y="1237387"/>
            <a:ext cx="6664512" cy="2749550"/>
          </a:xfrm>
        </p:spPr>
        <p:txBody>
          <a:bodyPr>
            <a:normAutofit/>
          </a:bodyPr>
          <a:lstStyle>
            <a:lvl1pPr marL="0" indent="0">
              <a:buNone/>
              <a:defRPr sz="4400" b="0" baseline="0">
                <a:solidFill>
                  <a:srgbClr val="192F4B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Add a High-Level Impact Statement Here</a:t>
            </a:r>
            <a:endParaRPr lang="en-US" dirty="0"/>
          </a:p>
        </p:txBody>
      </p:sp>
      <p:sp>
        <p:nvSpPr>
          <p:cNvPr id="7" name="Right Triangle 6"/>
          <p:cNvSpPr/>
          <p:nvPr userDrawn="1"/>
        </p:nvSpPr>
        <p:spPr>
          <a:xfrm rot="10800000">
            <a:off x="903621" y="1207970"/>
            <a:ext cx="447525" cy="338667"/>
          </a:xfrm>
          <a:prstGeom prst="rtTriangle">
            <a:avLst/>
          </a:prstGeom>
          <a:solidFill>
            <a:srgbClr val="76201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 Narrow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903600" y="635374"/>
            <a:ext cx="2044096" cy="572594"/>
          </a:xfrm>
          <a:prstGeom prst="rect">
            <a:avLst/>
          </a:prstGeom>
          <a:solidFill>
            <a:srgbClr val="9C2A2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 Narrow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970525" y="681386"/>
            <a:ext cx="1917409" cy="533367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SIDE NOTE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40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-04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404" y="146929"/>
            <a:ext cx="2814452" cy="990600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 flipV="1">
            <a:off x="2499843" y="846985"/>
            <a:ext cx="6664477" cy="32684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2499843" y="397799"/>
            <a:ext cx="6664477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hart-02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0" y="1790096"/>
            <a:ext cx="2787952" cy="2787952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34470" y="393049"/>
            <a:ext cx="2315883" cy="481640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Add Data Point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694940" y="383522"/>
            <a:ext cx="2960687" cy="449262"/>
          </a:xfrm>
        </p:spPr>
        <p:txBody>
          <a:bodyPr>
            <a:noAutofit/>
          </a:bodyPr>
          <a:lstStyle>
            <a:lvl1pPr marL="0" indent="0">
              <a:buNone/>
              <a:defRPr sz="2400" baseline="0"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Describe Data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29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H="1">
            <a:off x="1644953" y="1660257"/>
            <a:ext cx="5829905" cy="2419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 flipH="1">
            <a:off x="1644953" y="2815765"/>
            <a:ext cx="5829905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464609" y="1639540"/>
            <a:ext cx="6154738" cy="1131887"/>
          </a:xfrm>
        </p:spPr>
        <p:txBody>
          <a:bodyPr anchor="ctr">
            <a:noAutofit/>
          </a:bodyPr>
          <a:lstStyle>
            <a:lvl1pPr marL="0" indent="0" algn="ctr">
              <a:buNone/>
              <a:defRPr sz="8000" strike="noStrike" baseline="0">
                <a:solidFill>
                  <a:srgbClr val="FFFFFF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227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95625"/>
            <a:ext cx="8229600" cy="857250"/>
          </a:xfrm>
        </p:spPr>
        <p:txBody>
          <a:bodyPr/>
          <a:lstStyle>
            <a:lvl1pPr>
              <a:defRPr b="0">
                <a:latin typeface="Cambria"/>
                <a:cs typeface="Cambria"/>
              </a:defRPr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157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10400" y="57150"/>
            <a:ext cx="1371600" cy="171450"/>
          </a:xfrm>
          <a:prstGeom prst="rect">
            <a:avLst/>
          </a:prstGeom>
        </p:spPr>
        <p:txBody>
          <a:bodyPr/>
          <a:lstStyle/>
          <a:p>
            <a:fld id="{AF46EF7F-3A66-46D3-8CF3-0C74F323C772}" type="datetimeFigureOut">
              <a:rPr lang="hr-HR" smtClean="0">
                <a:solidFill>
                  <a:srgbClr val="414141"/>
                </a:solidFill>
              </a:rPr>
              <a:pPr/>
              <a:t>1.9.2016.</a:t>
            </a:fld>
            <a:endParaRPr lang="hr-HR">
              <a:solidFill>
                <a:srgbClr val="4141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05100" y="4857750"/>
            <a:ext cx="3733800" cy="228600"/>
          </a:xfrm>
          <a:prstGeom prst="rect">
            <a:avLst/>
          </a:prstGeom>
        </p:spPr>
        <p:txBody>
          <a:bodyPr/>
          <a:lstStyle/>
          <a:p>
            <a:endParaRPr lang="hr-HR">
              <a:solidFill>
                <a:srgbClr val="4141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04432" y="4855464"/>
            <a:ext cx="990600" cy="228600"/>
          </a:xfrm>
          <a:prstGeom prst="rect">
            <a:avLst/>
          </a:prstGeom>
        </p:spPr>
        <p:txBody>
          <a:bodyPr/>
          <a:lstStyle/>
          <a:p>
            <a:fld id="{49C5EAE6-B841-46B2-89B0-99E57F21A791}" type="slidenum">
              <a:rPr lang="hr-HR" smtClean="0">
                <a:solidFill>
                  <a:srgbClr val="414141"/>
                </a:solidFill>
              </a:rPr>
              <a:pPr/>
              <a:t>‹#›</a:t>
            </a:fld>
            <a:endParaRPr lang="hr-HR">
              <a:solidFill>
                <a:srgbClr val="414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667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 userDrawn="1"/>
        </p:nvCxnSpPr>
        <p:spPr>
          <a:xfrm flipV="1">
            <a:off x="1186031" y="1566034"/>
            <a:ext cx="11980" cy="3606438"/>
          </a:xfrm>
          <a:prstGeom prst="line">
            <a:avLst/>
          </a:prstGeom>
          <a:ln w="23495" cap="flat">
            <a:solidFill>
              <a:srgbClr val="2F8394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 userDrawn="1"/>
        </p:nvGrpSpPr>
        <p:grpSpPr>
          <a:xfrm>
            <a:off x="750485" y="1566044"/>
            <a:ext cx="671896" cy="675145"/>
            <a:chOff x="340088" y="1394937"/>
            <a:chExt cx="671896" cy="911261"/>
          </a:xfrm>
        </p:grpSpPr>
        <p:sp>
          <p:nvSpPr>
            <p:cNvPr id="22" name="Right Triangle 21"/>
            <p:cNvSpPr/>
            <p:nvPr/>
          </p:nvSpPr>
          <p:spPr>
            <a:xfrm rot="10800000">
              <a:off x="340088" y="1967531"/>
              <a:ext cx="447525" cy="338667"/>
            </a:xfrm>
            <a:prstGeom prst="rtTriangle">
              <a:avLst/>
            </a:prstGeom>
            <a:solidFill>
              <a:srgbClr val="76201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40089" y="1394937"/>
              <a:ext cx="671895" cy="572594"/>
            </a:xfrm>
            <a:prstGeom prst="rect">
              <a:avLst/>
            </a:prstGeom>
            <a:solidFill>
              <a:srgbClr val="9C2A27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/>
              </a:endParaRPr>
            </a:p>
          </p:txBody>
        </p:sp>
      </p:grpSp>
      <p:sp>
        <p:nvSpPr>
          <p:cNvPr id="28" name="Text Placeholder 27"/>
          <p:cNvSpPr>
            <a:spLocks noGrp="1"/>
          </p:cNvSpPr>
          <p:nvPr>
            <p:ph type="body" sz="quarter" idx="10" hasCustomPrompt="1"/>
          </p:nvPr>
        </p:nvSpPr>
        <p:spPr>
          <a:xfrm>
            <a:off x="646114" y="420225"/>
            <a:ext cx="5778593" cy="565894"/>
          </a:xfrm>
        </p:spPr>
        <p:txBody>
          <a:bodyPr/>
          <a:lstStyle>
            <a:lvl1pPr marL="0" indent="0">
              <a:buNone/>
              <a:defRPr baseline="0"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ADD AN AGENDA HERE…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1" hasCustomPrompt="1"/>
          </p:nvPr>
        </p:nvSpPr>
        <p:spPr>
          <a:xfrm>
            <a:off x="899900" y="1506272"/>
            <a:ext cx="6937375" cy="3386137"/>
          </a:xfrm>
        </p:spPr>
        <p:txBody>
          <a:bodyPr>
            <a:normAutofit/>
          </a:bodyPr>
          <a:lstStyle>
            <a:lvl1pPr marL="514350" indent="-514350">
              <a:buClr>
                <a:schemeClr val="bg1"/>
              </a:buClr>
              <a:buFont typeface="Wingdings" charset="2"/>
              <a:buAutoNum type="arabicPlain"/>
              <a:defRPr sz="2800" baseline="0"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Add Section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094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61F0E6E5-86D8-4FF8-8174-C025EB9120ED}" type="datetimeFigureOut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1.9.2016.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0DCEAD3-48CE-4922-8F0B-E2DEDBA83BBA}" type="slidenum">
              <a:rPr lang="hr-H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r-H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005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a-IN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A200F-F297-6B4A-8D97-8A054B18CB5A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2679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B0E76-52C1-3B44-A80E-E148022DE92F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3888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47DD5-D28E-BD43-B5AB-0A452857891E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6002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F266-3648-0845-9C6F-6928A2C1C167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6138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D449E-ACF0-184B-94B4-584DC1D3795A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3902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0F28-E438-E347-A2D0-2E2C7ED170E4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0589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23FEA-8F42-C84F-895F-8795A3314564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3567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AED8-5921-FE46-B8D5-633E2070E3F1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5960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0D86F-952C-0A48-8345-17CBB030B374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3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Dark">
    <p:bg>
      <p:bgPr>
        <a:solidFill>
          <a:srgbClr val="1B36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/>
          <p:cNvSpPr/>
          <p:nvPr userDrawn="1"/>
        </p:nvSpPr>
        <p:spPr>
          <a:xfrm rot="10800000">
            <a:off x="1475622" y="1681235"/>
            <a:ext cx="447525" cy="338667"/>
          </a:xfrm>
          <a:prstGeom prst="rtTriangle">
            <a:avLst/>
          </a:prstGeom>
          <a:solidFill>
            <a:srgbClr val="76201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/>
              <a:buNone/>
            </a:pPr>
            <a:endParaRPr lang="en-US" dirty="0">
              <a:latin typeface="Arial Narrow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923142" y="1427246"/>
            <a:ext cx="5200952" cy="1947331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/>
              <a:buNone/>
            </a:pPr>
            <a:endParaRPr lang="en-US" dirty="0">
              <a:latin typeface="Arial Narrow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475618" y="1108642"/>
            <a:ext cx="2044096" cy="572594"/>
          </a:xfrm>
          <a:prstGeom prst="rect">
            <a:avLst/>
          </a:prstGeom>
          <a:solidFill>
            <a:srgbClr val="9C2A2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/>
              <a:buNone/>
            </a:pPr>
            <a:endParaRPr lang="en-US" dirty="0">
              <a:latin typeface="Arial Narrow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664856" y="1269998"/>
            <a:ext cx="5454954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-24190" y="3543902"/>
            <a:ext cx="7148284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198071" y="1759695"/>
            <a:ext cx="4713288" cy="1395412"/>
          </a:xfrm>
        </p:spPr>
        <p:txBody>
          <a:bodyPr>
            <a:normAutofit/>
          </a:bodyPr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SECTION HEADER GOES HERE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476378" y="1158911"/>
            <a:ext cx="2043339" cy="454745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PART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04485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D465-52AD-774C-8434-269E763D78DB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4265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a-IN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10BF-9E7A-F54D-9161-5BA925EAC6A4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47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bg>
      <p:bgPr>
        <a:solidFill>
          <a:srgbClr val="1B36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 flipV="1">
            <a:off x="691057" y="603666"/>
            <a:ext cx="0" cy="338666"/>
          </a:xfrm>
          <a:prstGeom prst="line">
            <a:avLst/>
          </a:prstGeom>
          <a:ln w="38100">
            <a:solidFill>
              <a:srgbClr val="2F839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678962" y="603665"/>
            <a:ext cx="326572" cy="0"/>
          </a:xfrm>
          <a:prstGeom prst="line">
            <a:avLst/>
          </a:prstGeom>
          <a:ln w="38100">
            <a:solidFill>
              <a:srgbClr val="2F839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 flipV="1">
            <a:off x="8415143" y="4222771"/>
            <a:ext cx="0" cy="338666"/>
          </a:xfrm>
          <a:prstGeom prst="line">
            <a:avLst/>
          </a:prstGeom>
          <a:ln w="38100">
            <a:solidFill>
              <a:srgbClr val="2F839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088571" y="4561438"/>
            <a:ext cx="326572" cy="0"/>
          </a:xfrm>
          <a:prstGeom prst="line">
            <a:avLst/>
          </a:prstGeom>
          <a:ln w="38100">
            <a:solidFill>
              <a:srgbClr val="2F839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004889" y="942977"/>
            <a:ext cx="7083425" cy="3279775"/>
          </a:xfrm>
        </p:spPr>
        <p:txBody>
          <a:bodyPr anchor="ctr"/>
          <a:lstStyle>
            <a:lvl1pPr marL="0" indent="0" algn="ctr">
              <a:buNone/>
              <a:defRPr baseline="0">
                <a:solidFill>
                  <a:srgbClr val="FFFFFF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Add Text, an Image, or Both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036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s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Arial"/>
              <a:buNone/>
              <a:tabLst/>
              <a:defRPr sz="28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the icon to add an image as your background. Make sure to use a high-quality photo. 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" y="4155141"/>
            <a:ext cx="9143999" cy="1003300"/>
          </a:xfrm>
          <a:solidFill>
            <a:srgbClr val="1B3651">
              <a:alpha val="80000"/>
            </a:srgbClr>
          </a:solidFill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Use an Image as a Background to Keep Things Interesting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041458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Light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938083" y="1442187"/>
            <a:ext cx="5200952" cy="194733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 userDrawn="1"/>
        </p:nvSpPr>
        <p:spPr>
          <a:xfrm rot="10800000">
            <a:off x="1475622" y="1681235"/>
            <a:ext cx="447525" cy="338667"/>
          </a:xfrm>
          <a:prstGeom prst="rtTriangle">
            <a:avLst/>
          </a:prstGeom>
          <a:solidFill>
            <a:srgbClr val="76201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/>
              <a:buNone/>
            </a:pPr>
            <a:endParaRPr lang="en-US" dirty="0">
              <a:latin typeface="Arial Narrow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475618" y="1108642"/>
            <a:ext cx="2044096" cy="572594"/>
          </a:xfrm>
          <a:prstGeom prst="rect">
            <a:avLst/>
          </a:prstGeom>
          <a:solidFill>
            <a:srgbClr val="9C2A2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Font typeface="Arial"/>
              <a:buNone/>
            </a:pPr>
            <a:endParaRPr lang="en-US" dirty="0">
              <a:solidFill>
                <a:srgbClr val="1B3651"/>
              </a:solidFill>
              <a:latin typeface="Arial Narrow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64856" y="1269998"/>
            <a:ext cx="5454954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190" y="3543902"/>
            <a:ext cx="7148284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2198708" y="1740928"/>
            <a:ext cx="4713287" cy="1473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 baseline="0">
                <a:solidFill>
                  <a:srgbClr val="1B3651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SECOND SECTION HEADER  GOES HERE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8" hasCustomPrompt="1"/>
          </p:nvPr>
        </p:nvSpPr>
        <p:spPr>
          <a:xfrm>
            <a:off x="1519745" y="1187945"/>
            <a:ext cx="1927599" cy="388935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rgbClr val="1B365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PART TWO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530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Statement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58901" y="1237387"/>
            <a:ext cx="6664512" cy="2749550"/>
          </a:xfrm>
        </p:spPr>
        <p:txBody>
          <a:bodyPr>
            <a:normAutofit/>
          </a:bodyPr>
          <a:lstStyle>
            <a:lvl1pPr marL="0" indent="0">
              <a:buNone/>
              <a:defRPr sz="4400" b="0" baseline="0">
                <a:solidFill>
                  <a:srgbClr val="192F4B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Add a High-Level Impact Statement Here</a:t>
            </a:r>
            <a:endParaRPr lang="en-US" dirty="0"/>
          </a:p>
        </p:txBody>
      </p:sp>
      <p:sp>
        <p:nvSpPr>
          <p:cNvPr id="7" name="Right Triangle 6"/>
          <p:cNvSpPr/>
          <p:nvPr userDrawn="1"/>
        </p:nvSpPr>
        <p:spPr>
          <a:xfrm rot="10800000">
            <a:off x="903619" y="1207970"/>
            <a:ext cx="447525" cy="338667"/>
          </a:xfrm>
          <a:prstGeom prst="rtTriangle">
            <a:avLst/>
          </a:prstGeom>
          <a:solidFill>
            <a:srgbClr val="76201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903600" y="635374"/>
            <a:ext cx="2044096" cy="572594"/>
          </a:xfrm>
          <a:prstGeom prst="rect">
            <a:avLst/>
          </a:prstGeom>
          <a:solidFill>
            <a:srgbClr val="9C2A2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970525" y="681386"/>
            <a:ext cx="1917409" cy="533367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SIDE NOTE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258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Point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nner-04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404" y="146929"/>
            <a:ext cx="2814452" cy="990600"/>
          </a:xfrm>
          <a:prstGeom prst="rect">
            <a:avLst/>
          </a:prstGeom>
        </p:spPr>
      </p:pic>
      <p:cxnSp>
        <p:nvCxnSpPr>
          <p:cNvPr id="6" name="Straight Connector 5"/>
          <p:cNvCxnSpPr/>
          <p:nvPr userDrawn="1"/>
        </p:nvCxnSpPr>
        <p:spPr>
          <a:xfrm flipV="1">
            <a:off x="2499843" y="846985"/>
            <a:ext cx="6664477" cy="32684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2499843" y="397799"/>
            <a:ext cx="6664477" cy="0"/>
          </a:xfrm>
          <a:prstGeom prst="line">
            <a:avLst/>
          </a:prstGeom>
          <a:ln w="23495" cap="flat">
            <a:solidFill>
              <a:schemeClr val="bg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hart-02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0" y="1790096"/>
            <a:ext cx="2787952" cy="2787952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34470" y="393049"/>
            <a:ext cx="2315883" cy="481640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bg1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Add Data Point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694940" y="383522"/>
            <a:ext cx="2960687" cy="449262"/>
          </a:xfrm>
        </p:spPr>
        <p:txBody>
          <a:bodyPr>
            <a:noAutofit/>
          </a:bodyPr>
          <a:lstStyle>
            <a:lvl1pPr marL="0" indent="0">
              <a:buNone/>
              <a:defRPr sz="2400" baseline="0">
                <a:latin typeface="Cambria"/>
                <a:cs typeface="Cambria"/>
              </a:defRPr>
            </a:lvl1pPr>
          </a:lstStyle>
          <a:p>
            <a:pPr lvl="0"/>
            <a:r>
              <a:rPr lang="en-US" dirty="0" smtClean="0"/>
              <a:t>Describe Data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189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image" Target="../media/image8.jpg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012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63" r:id="rId2"/>
    <p:sldLayoutId id="2147483791" r:id="rId3"/>
    <p:sldLayoutId id="2147483792" r:id="rId4"/>
    <p:sldLayoutId id="2147483793" r:id="rId5"/>
    <p:sldLayoutId id="2147483790" r:id="rId6"/>
    <p:sldLayoutId id="2147483786" r:id="rId7"/>
    <p:sldLayoutId id="2147483758" r:id="rId8"/>
    <p:sldLayoutId id="2147483794" r:id="rId9"/>
    <p:sldLayoutId id="2147483764" r:id="rId10"/>
    <p:sldLayoutId id="2147483795" r:id="rId11"/>
    <p:sldLayoutId id="2147483802" r:id="rId12"/>
    <p:sldLayoutId id="2147483803" r:id="rId1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1" i="0" kern="0" baseline="0">
          <a:solidFill>
            <a:schemeClr val="tx1">
              <a:lumMod val="75000"/>
            </a:schemeClr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/>
        <a:buChar char="•"/>
        <a:defRPr sz="3200" b="0" i="0" kern="1200">
          <a:solidFill>
            <a:schemeClr val="tx1">
              <a:lumMod val="50000"/>
            </a:schemeClr>
          </a:solidFill>
          <a:latin typeface="Helvetica Light"/>
          <a:ea typeface="+mn-ea"/>
          <a:cs typeface="Helvetica Light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 panose="020B0604020202020204" pitchFamily="34" charset="0"/>
        <a:buChar char="•"/>
        <a:defRPr sz="2400" b="0" i="0" kern="1200">
          <a:solidFill>
            <a:schemeClr val="tx1">
              <a:lumMod val="50000"/>
            </a:schemeClr>
          </a:solidFill>
          <a:latin typeface="Helvetica Light"/>
          <a:ea typeface="+mn-ea"/>
          <a:cs typeface="Helvetica Light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/>
        <a:buChar char="•"/>
        <a:defRPr sz="2400" b="0" i="0" kern="1200">
          <a:solidFill>
            <a:schemeClr val="tx1">
              <a:lumMod val="50000"/>
            </a:schemeClr>
          </a:solidFill>
          <a:latin typeface="Helvetica Light"/>
          <a:ea typeface="+mn-ea"/>
          <a:cs typeface="Helvetica Light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 panose="020B0604020202020204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Helvetica Light"/>
          <a:ea typeface="+mn-ea"/>
          <a:cs typeface="Helvetica Light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 panose="020B0604020202020204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Helvetica Ligh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9144000" cy="70604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white"/>
              </a:solidFill>
            </a:endParaRPr>
          </a:p>
        </p:txBody>
      </p:sp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0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hr-HR" altLang="en-US" smtClean="0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51311"/>
            <a:ext cx="8229600" cy="3349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hr-HR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313" y="463153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>
              <a:defRPr/>
            </a:pPr>
            <a:fld id="{0B73F72F-693A-40BE-B3E2-E7A710395FC6}" type="datetime1">
              <a:rPr lang="hr-HR"/>
              <a:pPr defTabSz="914400">
                <a:defRPr/>
              </a:pPr>
              <a:t>1.9.2016.</a:t>
            </a:fld>
            <a:r>
              <a:rPr lang="en-US" dirty="0"/>
              <a:t> XXX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79160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4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2F2F2"/>
          </a:solidFill>
          <a:latin typeface="+mn-lt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400" kern="12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95000"/>
        <a:buFont typeface="Wingdings" pitchFamily="2" charset="2"/>
        <a:buChar char="§"/>
        <a:defRPr sz="2400" kern="12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itchFamily="2" charset="2"/>
        <a:buChar char="§"/>
        <a:defRPr sz="2000" kern="12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404040"/>
        </a:buClr>
        <a:buSzPct val="75000"/>
        <a:buFont typeface="Wingdings" pitchFamily="2" charset="2"/>
        <a:buChar char="§"/>
        <a:defRPr kern="12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8000"/>
        <a:buFont typeface="Wingdings" pitchFamily="2" charset="2"/>
        <a:buChar char="§"/>
        <a:defRPr kern="12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476"/>
            <a:ext cx="914400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0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hr-HR" altLang="en-US" smtClean="0"/>
          </a:p>
        </p:txBody>
      </p:sp>
      <p:sp>
        <p:nvSpPr>
          <p:cNvPr id="512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51311"/>
            <a:ext cx="8229600" cy="3349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hr-HR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8313" y="463153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>
              <a:defRPr/>
            </a:pPr>
            <a:fld id="{BAA71D39-BC56-4A0F-8FB0-158C588F684E}" type="datetime1">
              <a:rPr lang="hr-HR"/>
              <a:pPr defTabSz="914400">
                <a:defRPr/>
              </a:pPr>
              <a:t>1.9.2016.</a:t>
            </a:fld>
            <a:r>
              <a:rPr lang="en-US" dirty="0"/>
              <a:t> XXX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770193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2F2F2"/>
          </a:solidFill>
          <a:latin typeface="+mn-lt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2F2F2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2400" kern="12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95000"/>
        <a:buFont typeface="Wingdings" pitchFamily="2" charset="2"/>
        <a:buChar char="§"/>
        <a:defRPr sz="2400" kern="12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itchFamily="2" charset="2"/>
        <a:buChar char="§"/>
        <a:defRPr sz="2000" kern="12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404040"/>
        </a:buClr>
        <a:buSzPct val="75000"/>
        <a:buFont typeface="Wingdings" pitchFamily="2" charset="2"/>
        <a:buChar char="§"/>
        <a:defRPr kern="12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8000"/>
        <a:buFont typeface="Wingdings" pitchFamily="2" charset="2"/>
        <a:buChar char="§"/>
        <a:defRPr kern="1200">
          <a:solidFill>
            <a:srgbClr val="262626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94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1" i="0" kern="0" baseline="0">
          <a:solidFill>
            <a:schemeClr val="tx1">
              <a:lumMod val="75000"/>
            </a:schemeClr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/>
        <a:buChar char="•"/>
        <a:defRPr sz="3200" b="0" i="0" kern="1200">
          <a:solidFill>
            <a:schemeClr val="tx1">
              <a:lumMod val="50000"/>
            </a:schemeClr>
          </a:solidFill>
          <a:latin typeface="Helvetica Light"/>
          <a:ea typeface="+mn-ea"/>
          <a:cs typeface="Helvetica Light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 panose="020B0604020202020204" pitchFamily="34" charset="0"/>
        <a:buChar char="•"/>
        <a:defRPr sz="2400" b="0" i="0" kern="1200">
          <a:solidFill>
            <a:schemeClr val="tx1">
              <a:lumMod val="50000"/>
            </a:schemeClr>
          </a:solidFill>
          <a:latin typeface="Helvetica Light"/>
          <a:ea typeface="+mn-ea"/>
          <a:cs typeface="Helvetica Light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/>
        <a:buChar char="•"/>
        <a:defRPr sz="2400" b="0" i="0" kern="1200">
          <a:solidFill>
            <a:schemeClr val="tx1">
              <a:lumMod val="50000"/>
            </a:schemeClr>
          </a:solidFill>
          <a:latin typeface="Helvetica Light"/>
          <a:ea typeface="+mn-ea"/>
          <a:cs typeface="Helvetica Light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 panose="020B0604020202020204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Helvetica Light"/>
          <a:ea typeface="+mn-ea"/>
          <a:cs typeface="Helvetica Light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2">
            <a:lumMod val="75000"/>
          </a:schemeClr>
        </a:buClr>
        <a:buFont typeface="Arial" panose="020B0604020202020204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Helvetica Ligh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751F6-0226-9445-8766-A96390B9A83E}" type="datetime10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08:00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43901-0609-D04B-A5B9-B2E73890421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94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57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png"/><Relationship Id="rId5" Type="http://schemas.openxmlformats.org/officeDocument/2006/relationships/hyperlink" Target="http://www.irb.hr/en/" TargetMode="External"/><Relationship Id="rId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://www.innomol.eu/Project/Services/Microarrays" TargetMode="External"/><Relationship Id="rId7" Type="http://schemas.openxmlformats.org/officeDocument/2006/relationships/image" Target="../media/image2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jpeg"/><Relationship Id="rId7" Type="http://schemas.openxmlformats.org/officeDocument/2006/relationships/image" Target="../media/image30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jpeg"/><Relationship Id="rId11" Type="http://schemas.openxmlformats.org/officeDocument/2006/relationships/comments" Target="../comments/comment1.xml"/><Relationship Id="rId5" Type="http://schemas.openxmlformats.org/officeDocument/2006/relationships/image" Target="../media/image37.jpeg"/><Relationship Id="rId10" Type="http://schemas.openxmlformats.org/officeDocument/2006/relationships/image" Target="../media/image41.png"/><Relationship Id="rId4" Type="http://schemas.openxmlformats.org/officeDocument/2006/relationships/image" Target="../media/image36.jpeg"/><Relationship Id="rId9" Type="http://schemas.openxmlformats.org/officeDocument/2006/relationships/hyperlink" Target="http://www.irb.hr/en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6.jpeg"/><Relationship Id="rId11" Type="http://schemas.openxmlformats.org/officeDocument/2006/relationships/image" Target="../media/image51.emf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5143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1" y="3468463"/>
            <a:ext cx="9144000" cy="1675529"/>
          </a:xfrm>
          <a:prstGeom prst="rect">
            <a:avLst/>
          </a:prstGeom>
          <a:solidFill>
            <a:srgbClr val="3F5465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2" name="Rectangle 2"/>
          <p:cNvSpPr txBox="1">
            <a:spLocks/>
          </p:cNvSpPr>
          <p:nvPr/>
        </p:nvSpPr>
        <p:spPr>
          <a:xfrm>
            <a:off x="-4735" y="3394850"/>
            <a:ext cx="8836615" cy="11238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r-HR" sz="2400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Rudjer Boskovic Institute (RBI) – largest Croatian institute</a:t>
            </a:r>
            <a:br>
              <a:rPr lang="hr-HR" sz="2400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sz="2400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MULTIDISCIPLINARY science institute</a:t>
            </a:r>
            <a:endParaRPr lang="hr-HR" sz="2400" b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1520" y="4124053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130,000 m² </a:t>
            </a:r>
            <a:r>
              <a:rPr lang="hr-HR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area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82</a:t>
            </a:r>
            <a:r>
              <a:rPr lang="en-US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research  laboratories</a:t>
            </a:r>
            <a:br>
              <a:rPr lang="en-US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hr-HR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US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research </a:t>
            </a:r>
            <a:r>
              <a:rPr lang="hr-HR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divisions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64414" y="4188117"/>
            <a:ext cx="55558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hr-HR" sz="1400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85</a:t>
            </a:r>
            <a:r>
              <a:rPr lang="en-US" sz="1400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 EMPLOYEES</a:t>
            </a:r>
            <a:endParaRPr lang="hr-HR" sz="1400" b="1" dirty="0" smtClean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r"/>
            <a:r>
              <a:rPr lang="hr-HR" sz="1400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OVER 450 PhDs</a:t>
            </a:r>
            <a:endParaRPr lang="hr-HR" sz="1400" b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8" name="Picture 14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1" t="-79" r="1736" b="-2049"/>
          <a:stretch>
            <a:fillRect/>
          </a:stretch>
        </p:blipFill>
        <p:spPr bwMode="auto">
          <a:xfrm>
            <a:off x="-4737" y="0"/>
            <a:ext cx="2561715" cy="195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682513" y="4585718"/>
            <a:ext cx="24041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1400" b="1" dirty="0" smtClean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Tome Antičić</a:t>
            </a:r>
          </a:p>
          <a:p>
            <a:pPr algn="ctr"/>
            <a:r>
              <a:rPr lang="hr-HR" sz="1400" b="1" dirty="0" smtClean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director</a:t>
            </a:r>
            <a:endParaRPr lang="hr-HR" sz="1400" b="1" dirty="0" smtClean="0">
              <a:solidFill>
                <a:srgbClr val="FFC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9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dirty="0" smtClean="0">
                <a:solidFill>
                  <a:prstClr val="white"/>
                </a:solidFill>
              </a:rPr>
              <a:t> </a:t>
            </a:r>
            <a:endParaRPr lang="hr-HR" dirty="0">
              <a:solidFill>
                <a:prstClr val="white"/>
              </a:solidFill>
            </a:endParaRPr>
          </a:p>
        </p:txBody>
      </p:sp>
      <p:pic>
        <p:nvPicPr>
          <p:cNvPr id="3119" name="Picture 47" descr="https://www.class-central.com/report/app/uploads/2015/02/Physics-hea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077" y="1300315"/>
            <a:ext cx="6363170" cy="2386189"/>
          </a:xfrm>
          <a:prstGeom prst="rect">
            <a:avLst/>
          </a:prstGeom>
          <a:noFill/>
          <a:effectLst>
            <a:glow rad="609600">
              <a:schemeClr val="accent1">
                <a:alpha val="0"/>
              </a:schemeClr>
            </a:glow>
            <a:softEdge rad="990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aobljeni pravokutnik 3"/>
          <p:cNvSpPr/>
          <p:nvPr/>
        </p:nvSpPr>
        <p:spPr>
          <a:xfrm>
            <a:off x="-2555875" y="636985"/>
            <a:ext cx="5715000" cy="3856434"/>
          </a:xfrm>
          <a:prstGeom prst="roundRect">
            <a:avLst>
              <a:gd name="adj" fmla="val 1208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aobljeni pravokutnik 57"/>
          <p:cNvSpPr/>
          <p:nvPr/>
        </p:nvSpPr>
        <p:spPr>
          <a:xfrm>
            <a:off x="514350" y="184473"/>
            <a:ext cx="8115300" cy="35004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b="1" dirty="0" smtClean="0">
                <a:solidFill>
                  <a:prstClr val="black"/>
                </a:solidFill>
              </a:rPr>
              <a:t>Current </a:t>
            </a:r>
            <a:r>
              <a:rPr lang="hr-HR" b="1" dirty="0" smtClean="0">
                <a:solidFill>
                  <a:prstClr val="black"/>
                </a:solidFill>
              </a:rPr>
              <a:t>major RBI </a:t>
            </a:r>
            <a:r>
              <a:rPr lang="hr-HR" b="1" dirty="0" smtClean="0">
                <a:solidFill>
                  <a:prstClr val="black"/>
                </a:solidFill>
              </a:rPr>
              <a:t>Accelerator related projects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2857" y="697747"/>
            <a:ext cx="676723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H2020 ERA Chair: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Particle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and Radiation Detectors, Sensors and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endParaRPr lang="hr-H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ta-IN" sz="1200" b="1" dirty="0" smtClean="0">
                <a:latin typeface="Arial"/>
                <a:cs typeface="Arial"/>
              </a:rPr>
              <a:t>IAEA </a:t>
            </a:r>
            <a:r>
              <a:rPr lang="ta-IN" sz="1200" b="1" dirty="0">
                <a:latin typeface="Arial"/>
                <a:cs typeface="Arial"/>
              </a:rPr>
              <a:t>TC projects</a:t>
            </a:r>
            <a:endParaRPr lang="hr-HR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EuroFusion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H2020: </a:t>
            </a: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AIDA -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European Infrastructures for Detectors at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Accelerators</a:t>
            </a:r>
            <a:endParaRPr lang="hr-H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C-ERIC – EU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Infrastructure open for external basic and applied users in the fields of Materials, Biomaterials and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Nanotechnology</a:t>
            </a:r>
            <a:endParaRPr lang="hr-HR" sz="1200" b="1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Center </a:t>
            </a:r>
            <a:r>
              <a:rPr lang="hr-HR" sz="1400" b="1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of excellence </a:t>
            </a:r>
            <a:r>
              <a:rPr lang="hr-HR" sz="12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for advanced materials and sensors  </a:t>
            </a:r>
            <a:endParaRPr lang="en-US" sz="1200" b="1" dirty="0">
              <a:ln w="18415" cmpd="sng">
                <a:solidFill>
                  <a:srgbClr val="FFFFFF"/>
                </a:solidFill>
                <a:prstDash val="solid"/>
              </a:ln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88421" y="4011031"/>
            <a:ext cx="3544637" cy="923330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ta-IN" dirty="0" smtClean="0">
                <a:latin typeface="Arial"/>
                <a:cs typeface="Arial"/>
              </a:rPr>
              <a:t>First</a:t>
            </a:r>
            <a:r>
              <a:rPr lang="hr-HR" dirty="0" smtClean="0">
                <a:latin typeface="Arial"/>
                <a:cs typeface="Arial"/>
              </a:rPr>
              <a:t> (and only)</a:t>
            </a:r>
            <a:r>
              <a:rPr lang="ta-IN" dirty="0" smtClean="0">
                <a:latin typeface="Arial"/>
                <a:cs typeface="Arial"/>
              </a:rPr>
              <a:t> </a:t>
            </a:r>
            <a:r>
              <a:rPr lang="ta-IN" dirty="0" smtClean="0">
                <a:latin typeface="Arial"/>
                <a:cs typeface="Arial"/>
              </a:rPr>
              <a:t>EU TNA (transnational access) provider in Croatia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52" y="3658480"/>
            <a:ext cx="3217850" cy="127695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84492" y="3501837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dirty="0" smtClean="0">
                <a:latin typeface="Arial"/>
                <a:cs typeface="Arial"/>
              </a:rPr>
              <a:t>Beam time statistics</a:t>
            </a:r>
            <a:endParaRPr lang="en-GB" dirty="0">
              <a:latin typeface="Arial"/>
              <a:cs typeface="Arial"/>
            </a:endParaRPr>
          </a:p>
        </p:txBody>
      </p:sp>
      <p:sp>
        <p:nvSpPr>
          <p:cNvPr id="11" name="Zaobljeni pravokutnik 3"/>
          <p:cNvSpPr/>
          <p:nvPr/>
        </p:nvSpPr>
        <p:spPr>
          <a:xfrm>
            <a:off x="-54354" y="1393629"/>
            <a:ext cx="4987925" cy="1948876"/>
          </a:xfrm>
          <a:prstGeom prst="roundRect">
            <a:avLst>
              <a:gd name="adj" fmla="val 1208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physics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Particle Physics/CERN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Astroparticle physics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Condensed matter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Thin films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Sensors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Photonics and optics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Ion beam physics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endParaRPr lang="hr-HR" b="1" dirty="0" smtClean="0">
              <a:solidFill>
                <a:srgbClr val="E33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1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6077628"/>
              </p:ext>
            </p:extLst>
          </p:nvPr>
        </p:nvGraphicFramePr>
        <p:xfrm>
          <a:off x="4499995" y="2409732"/>
          <a:ext cx="4405589" cy="2322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5" name="Graph" r:id="rId3" imgW="4162213" imgH="2926080" progId="Origin50.Graph">
                  <p:embed/>
                </p:oleObj>
              </mc:Choice>
              <mc:Fallback>
                <p:oleObj name="Graph" r:id="rId3" imgW="4162213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5" y="2409732"/>
                        <a:ext cx="4405589" cy="232225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198" y="2473749"/>
            <a:ext cx="1800921" cy="1296144"/>
          </a:xfrm>
          <a:prstGeom prst="rect">
            <a:avLst/>
          </a:prstGeom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893" y="2493348"/>
            <a:ext cx="2088232" cy="1276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Up Arrow 18"/>
          <p:cNvSpPr/>
          <p:nvPr/>
        </p:nvSpPr>
        <p:spPr>
          <a:xfrm rot="10800000">
            <a:off x="8028384" y="3057804"/>
            <a:ext cx="576064" cy="810090"/>
          </a:xfrm>
          <a:prstGeom prst="up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7740352" y="4058673"/>
            <a:ext cx="1008112" cy="378042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004048" y="4573286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a-IN" dirty="0" smtClean="0">
                <a:latin typeface="Arial"/>
                <a:cs typeface="Arial"/>
              </a:rPr>
              <a:t>Extreme radiation hardness </a:t>
            </a:r>
          </a:p>
          <a:p>
            <a:r>
              <a:rPr lang="ta-IN" dirty="0" smtClean="0">
                <a:latin typeface="Arial"/>
                <a:cs typeface="Arial"/>
              </a:rPr>
              <a:t>- eq. 10</a:t>
            </a:r>
            <a:r>
              <a:rPr lang="ta-IN" baseline="30000" dirty="0" smtClean="0">
                <a:latin typeface="Arial"/>
                <a:cs typeface="Arial"/>
              </a:rPr>
              <a:t>16</a:t>
            </a:r>
            <a:r>
              <a:rPr lang="ta-IN" dirty="0" smtClean="0">
                <a:latin typeface="Arial"/>
                <a:cs typeface="Arial"/>
              </a:rPr>
              <a:t> cm</a:t>
            </a:r>
            <a:r>
              <a:rPr lang="ta-IN" baseline="30000" dirty="0" smtClean="0">
                <a:latin typeface="Arial"/>
                <a:cs typeface="Arial"/>
              </a:rPr>
              <a:t>-2</a:t>
            </a:r>
            <a:r>
              <a:rPr lang="ta-IN" dirty="0" smtClean="0">
                <a:latin typeface="Arial"/>
                <a:cs typeface="Arial"/>
              </a:rPr>
              <a:t> 1 MeV neutrons !!</a:t>
            </a:r>
            <a:endParaRPr lang="en-GB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23" y="1440776"/>
            <a:ext cx="48750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D</a:t>
            </a:r>
            <a:r>
              <a:rPr lang="ta-IN" sz="2000" dirty="0" smtClean="0">
                <a:latin typeface="Arial"/>
                <a:cs typeface="Arial"/>
              </a:rPr>
              <a:t>iamond membrane 6 μm thick dual role:</a:t>
            </a:r>
          </a:p>
          <a:p>
            <a:pPr marL="457200" indent="-457200">
              <a:buAutoNum type="alphaLcParenR"/>
            </a:pPr>
            <a:r>
              <a:rPr lang="ta-IN" sz="2000" dirty="0" smtClean="0">
                <a:latin typeface="Arial"/>
                <a:cs typeface="Arial"/>
              </a:rPr>
              <a:t>Vacuum window; </a:t>
            </a:r>
          </a:p>
          <a:p>
            <a:pPr marL="457200" indent="-457200">
              <a:buAutoNum type="alphaLcParenR"/>
            </a:pPr>
            <a:r>
              <a:rPr lang="ta-IN" sz="2000" dirty="0" smtClean="0">
                <a:latin typeface="Arial"/>
                <a:cs typeface="Arial"/>
              </a:rPr>
              <a:t>Charged particle detector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634" y="3914221"/>
            <a:ext cx="3886326" cy="120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8388" y="1437624"/>
            <a:ext cx="2262085" cy="145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3668589" y="1106608"/>
            <a:ext cx="5489836" cy="369332"/>
          </a:xfrm>
          <a:prstGeom prst="rect">
            <a:avLst/>
          </a:prstGeom>
          <a:solidFill>
            <a:srgbClr val="FDEADA"/>
          </a:solidFill>
        </p:spPr>
        <p:txBody>
          <a:bodyPr wrap="none" rtlCol="0">
            <a:spAutoFit/>
          </a:bodyPr>
          <a:lstStyle/>
          <a:p>
            <a:r>
              <a:rPr lang="ta-IN" dirty="0" smtClean="0">
                <a:latin typeface="Arial"/>
                <a:cs typeface="Arial"/>
              </a:rPr>
              <a:t>First in the world (with JAEA Takasaki i CEA Saclay)</a:t>
            </a:r>
            <a:endParaRPr lang="en-GB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51521" y="314192"/>
            <a:ext cx="7344816" cy="85340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3200" b="1" cap="none" dirty="0">
                <a:latin typeface="Arial"/>
                <a:cs typeface="Arial"/>
              </a:rPr>
              <a:t>State of the art techniques </a:t>
            </a:r>
            <a:r>
              <a:rPr lang="hr-HR" cap="none" dirty="0" smtClean="0">
                <a:latin typeface="Arial"/>
                <a:cs typeface="Arial"/>
              </a:rPr>
              <a:t/>
            </a:r>
            <a:br>
              <a:rPr lang="hr-HR" cap="none" dirty="0" smtClean="0">
                <a:latin typeface="Arial"/>
                <a:cs typeface="Arial"/>
              </a:rPr>
            </a:br>
            <a:r>
              <a:rPr lang="ta-IN" sz="2800" cap="none" dirty="0" smtClean="0">
                <a:solidFill>
                  <a:srgbClr val="800000"/>
                </a:solidFill>
                <a:latin typeface="Arial"/>
                <a:cs typeface="Arial"/>
              </a:rPr>
              <a:t>Example: Diamond membrane detector</a:t>
            </a:r>
            <a:endParaRPr lang="hr-HR" sz="2800" cap="none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054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-327541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>
              <a:solidFill>
                <a:prstClr val="black"/>
              </a:solidFill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251520" y="160623"/>
            <a:ext cx="8699531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ta-IN" sz="3200" cap="all" dirty="0" smtClean="0">
                <a:solidFill>
                  <a:srgbClr val="000090"/>
                </a:solidFill>
                <a:latin typeface="Arial"/>
                <a:cs typeface="Arial"/>
              </a:rPr>
              <a:t>IAEA beam line Agreement</a:t>
            </a:r>
            <a:r>
              <a:rPr lang="ta-IN" sz="3200" dirty="0" smtClean="0">
                <a:solidFill>
                  <a:srgbClr val="000090"/>
                </a:solidFill>
                <a:latin typeface="Arial"/>
                <a:cs typeface="Arial"/>
              </a:rPr>
              <a:t/>
            </a:r>
            <a:br>
              <a:rPr lang="ta-IN" sz="3200" dirty="0" smtClean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ta-IN" sz="2800" dirty="0">
                <a:solidFill>
                  <a:srgbClr val="800000"/>
                </a:solidFill>
                <a:latin typeface="Arial"/>
                <a:cs typeface="Arial"/>
              </a:rPr>
              <a:t>	</a:t>
            </a:r>
            <a:r>
              <a:rPr lang="ta-IN" sz="2800" dirty="0" smtClean="0">
                <a:solidFill>
                  <a:srgbClr val="800000"/>
                </a:solidFill>
                <a:latin typeface="Arial"/>
                <a:cs typeface="Arial"/>
              </a:rPr>
              <a:t>Since 1996.</a:t>
            </a:r>
            <a:endParaRPr lang="en-GB" sz="2800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05417"/>
            <a:ext cx="5791200" cy="319035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091771" y="3321130"/>
            <a:ext cx="4906151" cy="175432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ta-IN" dirty="0" smtClean="0">
                <a:solidFill>
                  <a:prstClr val="black"/>
                </a:solidFill>
                <a:latin typeface="Arial"/>
                <a:cs typeface="Arial"/>
              </a:rPr>
              <a:t>RBI – among the closest facilities to Vienna</a:t>
            </a:r>
          </a:p>
          <a:p>
            <a:pPr marL="285750" indent="-285750">
              <a:buFontTx/>
              <a:buChar char="-"/>
            </a:pPr>
            <a:r>
              <a:rPr lang="ta-IN" dirty="0" smtClean="0">
                <a:solidFill>
                  <a:prstClr val="black"/>
                </a:solidFill>
                <a:latin typeface="Arial"/>
                <a:cs typeface="Arial"/>
              </a:rPr>
              <a:t>Used up to 20 days/year by:</a:t>
            </a:r>
          </a:p>
          <a:p>
            <a:pPr marL="742950" lvl="1" indent="-285750">
              <a:buFontTx/>
              <a:buChar char="-"/>
            </a:pPr>
            <a:r>
              <a:rPr lang="ta-IN" dirty="0" smtClean="0">
                <a:solidFill>
                  <a:prstClr val="black"/>
                </a:solidFill>
                <a:latin typeface="Arial"/>
                <a:cs typeface="Arial"/>
              </a:rPr>
              <a:t>IAEA staff (different projects)</a:t>
            </a:r>
          </a:p>
          <a:p>
            <a:pPr marL="742950" lvl="1" indent="-285750">
              <a:buFontTx/>
              <a:buChar char="-"/>
            </a:pPr>
            <a:r>
              <a:rPr lang="ta-IN" dirty="0" smtClean="0">
                <a:solidFill>
                  <a:prstClr val="black"/>
                </a:solidFill>
                <a:latin typeface="Arial"/>
                <a:cs typeface="Arial"/>
              </a:rPr>
              <a:t>IAEA trainees (TC projects)</a:t>
            </a:r>
          </a:p>
          <a:p>
            <a:pPr marL="742950" lvl="1" indent="-285750">
              <a:buFontTx/>
              <a:buChar char="-"/>
            </a:pPr>
            <a:r>
              <a:rPr lang="ta-IN" dirty="0" smtClean="0">
                <a:solidFill>
                  <a:prstClr val="black"/>
                </a:solidFill>
                <a:latin typeface="Arial"/>
                <a:cs typeface="Arial"/>
              </a:rPr>
              <a:t>Training courses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lang="ta-IN" dirty="0" smtClean="0">
                <a:solidFill>
                  <a:prstClr val="black"/>
                </a:solidFill>
                <a:latin typeface="Arial"/>
                <a:cs typeface="Arial"/>
              </a:rPr>
              <a:t>xploring other possibilities</a:t>
            </a:r>
          </a:p>
        </p:txBody>
      </p:sp>
    </p:spTree>
    <p:extLst>
      <p:ext uri="{BB962C8B-B14F-4D97-AF65-F5344CB8AC3E}">
        <p14:creationId xmlns:p14="http://schemas.microsoft.com/office/powerpoint/2010/main" val="48867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609600" y="4811401"/>
            <a:ext cx="11582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>
                <a:solidFill>
                  <a:schemeClr val="bg1"/>
                </a:solidFill>
                <a:latin typeface="Trebuchet MS"/>
                <a:cs typeface="Trebuchet MS"/>
              </a:rPr>
              <a:t>SESSION 7</a:t>
            </a:r>
            <a:endParaRPr lang="fr-FR" sz="1050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528560" y="4811401"/>
            <a:ext cx="11582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50" i="1" dirty="0" smtClean="0">
                <a:solidFill>
                  <a:schemeClr val="bg1"/>
                </a:solidFill>
                <a:latin typeface="Trebuchet MS"/>
                <a:cs typeface="Trebuchet MS"/>
              </a:rPr>
              <a:t>09.22.2015</a:t>
            </a:r>
            <a:endParaRPr lang="fr-FR" sz="1050" i="1" dirty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11" name="ZoneTexte 8"/>
          <p:cNvSpPr txBox="1"/>
          <p:nvPr/>
        </p:nvSpPr>
        <p:spPr>
          <a:xfrm>
            <a:off x="2032000" y="4811405"/>
            <a:ext cx="5159375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FFFFFF"/>
                </a:solidFill>
                <a:latin typeface="Trebuchet MS"/>
                <a:cs typeface="Trebuchet MS"/>
              </a:rPr>
              <a:t>Financing challenges, possibilities and synergies between financing instruments</a:t>
            </a:r>
          </a:p>
          <a:p>
            <a:pPr lvl="0"/>
            <a:endParaRPr lang="en-GB" sz="900" dirty="0" smtClean="0">
              <a:solidFill>
                <a:schemeClr val="bg1"/>
              </a:solidFill>
              <a:latin typeface="Trebuchet MS"/>
              <a:cs typeface="Trebuchet MS"/>
            </a:endParaRPr>
          </a:p>
        </p:txBody>
      </p:sp>
      <p:sp>
        <p:nvSpPr>
          <p:cNvPr id="5" name="AutoShape 2" descr="Image result for cern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6" name="AutoShape 4" descr="Image result for cern"/>
          <p:cNvSpPr>
            <a:spLocks noChangeAspect="1" noChangeArrowheads="1"/>
          </p:cNvSpPr>
          <p:nvPr/>
        </p:nvSpPr>
        <p:spPr bwMode="auto">
          <a:xfrm>
            <a:off x="307975" y="15875"/>
            <a:ext cx="298450" cy="29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0958" y="905244"/>
            <a:ext cx="3418537" cy="195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ounded Rectangle 21"/>
          <p:cNvSpPr/>
          <p:nvPr/>
        </p:nvSpPr>
        <p:spPr>
          <a:xfrm>
            <a:off x="4704624" y="760837"/>
            <a:ext cx="4346192" cy="4027268"/>
          </a:xfrm>
          <a:prstGeom prst="roundRect">
            <a:avLst>
              <a:gd name="adj" fmla="val 4811"/>
            </a:avLst>
          </a:prstGeom>
          <a:noFill/>
          <a:ln w="28575">
            <a:solidFill>
              <a:srgbClr val="01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>
              <a:latin typeface="Trebuchet MS" panose="020B0603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34983" y="814133"/>
            <a:ext cx="1270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rebuchet MS" panose="020B0603020202020204" pitchFamily="34" charset="0"/>
              </a:rPr>
              <a:t>DONES</a:t>
            </a:r>
            <a:endParaRPr lang="en-US" sz="1600" b="1" dirty="0">
              <a:latin typeface="Trebuchet MS" panose="020B0603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44226" y="2639449"/>
            <a:ext cx="41476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rebuchet MS" panose="020B0603020202020204" pitchFamily="34" charset="0"/>
              </a:rPr>
              <a:t>DEMO Oriented </a:t>
            </a:r>
            <a:r>
              <a:rPr lang="hr-HR" sz="1000" b="1" dirty="0" smtClean="0">
                <a:latin typeface="Trebuchet MS" panose="020B0603020202020204" pitchFamily="34" charset="0"/>
              </a:rPr>
              <a:t> </a:t>
            </a:r>
            <a:r>
              <a:rPr lang="en-US" sz="1000" b="1" dirty="0" smtClean="0">
                <a:latin typeface="Trebuchet MS" panose="020B0603020202020204" pitchFamily="34" charset="0"/>
              </a:rPr>
              <a:t>Neutron Source (DONES)</a:t>
            </a:r>
          </a:p>
          <a:p>
            <a:endParaRPr lang="en-US" sz="1000" b="1" dirty="0" smtClean="0">
              <a:latin typeface="Trebuchet MS" panose="020B0603020202020204" pitchFamily="34" charset="0"/>
            </a:endParaRPr>
          </a:p>
          <a:p>
            <a:r>
              <a:rPr lang="en-US" sz="1000" b="1" dirty="0" smtClean="0">
                <a:latin typeface="Trebuchet MS" panose="020B0603020202020204" pitchFamily="34" charset="0"/>
              </a:rPr>
              <a:t>A</a:t>
            </a:r>
            <a:r>
              <a:rPr lang="hr-HR" sz="1000" b="1" dirty="0" smtClean="0">
                <a:latin typeface="Trebuchet MS" panose="020B0603020202020204" pitchFamily="34" charset="0"/>
              </a:rPr>
              <a:t>ccelerator</a:t>
            </a:r>
            <a:r>
              <a:rPr lang="en-US" sz="1000" b="1" dirty="0" smtClean="0">
                <a:latin typeface="Trebuchet MS" panose="020B0603020202020204" pitchFamily="34" charset="0"/>
              </a:rPr>
              <a:t> –</a:t>
            </a:r>
            <a:r>
              <a:rPr lang="hr-HR" sz="1000" b="1" dirty="0" smtClean="0">
                <a:latin typeface="Trebuchet MS" panose="020B0603020202020204" pitchFamily="34" charset="0"/>
              </a:rPr>
              <a:t> neutron source for modification and testing of materials for DEMO, the planned succesor to ITER fusion reactor (under construction)  </a:t>
            </a:r>
          </a:p>
          <a:p>
            <a:endParaRPr lang="en-US" sz="1000" b="1" dirty="0" smtClean="0">
              <a:latin typeface="Trebuchet MS" panose="020B0603020202020204" pitchFamily="34" charset="0"/>
            </a:endParaRPr>
          </a:p>
          <a:p>
            <a:r>
              <a:rPr lang="en-US" sz="1000" b="1" dirty="0" smtClean="0">
                <a:latin typeface="Trebuchet MS" panose="020B0603020202020204" pitchFamily="34" charset="0"/>
              </a:rPr>
              <a:t>EU invest</a:t>
            </a:r>
            <a:r>
              <a:rPr lang="hr-HR" sz="1000" b="1" dirty="0" smtClean="0">
                <a:latin typeface="Trebuchet MS" panose="020B0603020202020204" pitchFamily="34" charset="0"/>
              </a:rPr>
              <a:t>ment</a:t>
            </a:r>
            <a:r>
              <a:rPr lang="en-US" sz="1000" b="1" dirty="0" smtClean="0">
                <a:latin typeface="Trebuchet MS" panose="020B0603020202020204" pitchFamily="34" charset="0"/>
              </a:rPr>
              <a:t> </a:t>
            </a:r>
            <a:r>
              <a:rPr lang="en-US" sz="1000" b="1" dirty="0" smtClean="0">
                <a:latin typeface="Trebuchet MS" panose="020B0603020202020204" pitchFamily="34" charset="0"/>
                <a:sym typeface="Symbol"/>
              </a:rPr>
              <a:t> 400 M €</a:t>
            </a:r>
          </a:p>
          <a:p>
            <a:endParaRPr lang="en-US" sz="1000" b="1" dirty="0" smtClean="0">
              <a:latin typeface="Trebuchet MS" panose="020B0603020202020204" pitchFamily="34" charset="0"/>
              <a:sym typeface="Symbol"/>
            </a:endParaRPr>
          </a:p>
          <a:p>
            <a:r>
              <a:rPr lang="hr-HR" sz="1000" b="1" dirty="0" smtClean="0">
                <a:latin typeface="Trebuchet MS" panose="020B0603020202020204" pitchFamily="34" charset="0"/>
                <a:sym typeface="Symbol"/>
              </a:rPr>
              <a:t>Estimated start of construction </a:t>
            </a:r>
            <a:r>
              <a:rPr lang="en-US" sz="1000" b="1" dirty="0" smtClean="0">
                <a:latin typeface="Trebuchet MS" panose="020B0603020202020204" pitchFamily="34" charset="0"/>
                <a:sym typeface="Symbol"/>
              </a:rPr>
              <a:t>: 2016. </a:t>
            </a:r>
          </a:p>
          <a:p>
            <a:endParaRPr lang="en-US" sz="1000" b="1" dirty="0" smtClean="0">
              <a:latin typeface="Trebuchet MS" panose="020B0603020202020204" pitchFamily="34" charset="0"/>
              <a:sym typeface="Symbol"/>
            </a:endParaRPr>
          </a:p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Trebuchet MS" panose="020B0603020202020204" pitchFamily="34" charset="0"/>
                <a:sym typeface="Symbol"/>
              </a:rPr>
              <a:t>O</a:t>
            </a:r>
            <a:r>
              <a:rPr lang="hr-HR" sz="1200" b="1" dirty="0" smtClean="0">
                <a:solidFill>
                  <a:srgbClr val="FF0000"/>
                </a:solidFill>
                <a:latin typeface="Trebuchet MS" panose="020B0603020202020204" pitchFamily="34" charset="0"/>
                <a:sym typeface="Symbol"/>
              </a:rPr>
              <a:t>pen possibility for  </a:t>
            </a:r>
            <a:r>
              <a:rPr lang="en-US" sz="1200" b="1" dirty="0" smtClean="0">
                <a:solidFill>
                  <a:srgbClr val="FF0000"/>
                </a:solidFill>
                <a:latin typeface="Trebuchet MS" panose="020B0603020202020204" pitchFamily="34" charset="0"/>
                <a:sym typeface="Symbol"/>
              </a:rPr>
              <a:t>DONES </a:t>
            </a:r>
            <a:r>
              <a:rPr lang="hr-HR" sz="1200" b="1" dirty="0" smtClean="0">
                <a:solidFill>
                  <a:srgbClr val="FF0000"/>
                </a:solidFill>
                <a:latin typeface="Trebuchet MS" panose="020B0603020202020204" pitchFamily="34" charset="0"/>
                <a:sym typeface="Symbol"/>
              </a:rPr>
              <a:t>to be located in Croatia! </a:t>
            </a:r>
            <a:r>
              <a:rPr lang="hr-HR" sz="1000" b="1" dirty="0" smtClean="0">
                <a:latin typeface="Trebuchet MS" panose="020B0603020202020204" pitchFamily="34" charset="0"/>
                <a:sym typeface="Symbol"/>
              </a:rPr>
              <a:t>(</a:t>
            </a:r>
            <a:r>
              <a:rPr lang="hr-HR" sz="1000" b="1" dirty="0" smtClean="0">
                <a:latin typeface="Trebuchet MS" panose="020B0603020202020204" pitchFamily="34" charset="0"/>
                <a:sym typeface="Symbol"/>
              </a:rPr>
              <a:t>negotiations </a:t>
            </a:r>
            <a:r>
              <a:rPr lang="hr-HR" sz="1000" b="1" dirty="0" smtClean="0">
                <a:latin typeface="Trebuchet MS" panose="020B0603020202020204" pitchFamily="34" charset="0"/>
                <a:sym typeface="Symbol"/>
              </a:rPr>
              <a:t>under way for 200-300 million Euros to come from Croatian structural funds)</a:t>
            </a:r>
            <a:endParaRPr lang="en-US" sz="1000" b="1" dirty="0" smtClean="0">
              <a:latin typeface="Trebuchet MS" panose="020B0603020202020204" pitchFamily="34" charset="0"/>
              <a:sym typeface="Symbol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249622" y="2547697"/>
            <a:ext cx="1990896" cy="73464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200" b="1" dirty="0" smtClean="0">
                <a:solidFill>
                  <a:schemeClr val="tx1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These activities could, among other, make RBI an important factor for </a:t>
            </a:r>
            <a:endParaRPr lang="en-US" sz="1200" b="1" dirty="0">
              <a:solidFill>
                <a:schemeClr val="tx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177153" y="2687476"/>
            <a:ext cx="384398" cy="455085"/>
          </a:xfrm>
          <a:prstGeom prst="rightArrow">
            <a:avLst/>
          </a:prstGeom>
          <a:noFill/>
          <a:ln w="38100">
            <a:solidFill>
              <a:srgbClr val="01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Rectangle 20"/>
          <p:cNvSpPr/>
          <p:nvPr/>
        </p:nvSpPr>
        <p:spPr>
          <a:xfrm>
            <a:off x="13577" y="1567229"/>
            <a:ext cx="719589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H2020 ERA Chair: </a:t>
            </a: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hr-H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H2020 Twinning: </a:t>
            </a: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ta-IN" sz="1200" b="1" dirty="0">
                <a:latin typeface="Arial"/>
                <a:cs typeface="Arial"/>
              </a:rPr>
              <a:t>IAEA TC projects</a:t>
            </a:r>
            <a:endParaRPr lang="hr-HR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EuroFusion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H2020: </a:t>
            </a: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AIDA  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C-ERIC  </a:t>
            </a:r>
            <a:endParaRPr lang="hr-HR" sz="1200" b="1" dirty="0" smtClean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4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Center </a:t>
            </a:r>
            <a:r>
              <a:rPr lang="hr-HR" sz="14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of </a:t>
            </a:r>
            <a:r>
              <a:rPr lang="hr-HR" sz="14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excellence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4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O-ZIP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4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... </a:t>
            </a:r>
            <a:r>
              <a:rPr lang="hr-HR" sz="12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 </a:t>
            </a:r>
            <a:endParaRPr lang="en-US" sz="1200" b="1" dirty="0">
              <a:ln w="18415" cmpd="sng">
                <a:solidFill>
                  <a:srgbClr val="FFFFFF"/>
                </a:solidFill>
                <a:prstDash val="solid"/>
              </a:ln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1521" y="258351"/>
            <a:ext cx="7344816" cy="85340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hr-HR" sz="3200" b="1" cap="none" dirty="0" smtClean="0">
                <a:latin typeface="Arial"/>
                <a:cs typeface="Arial"/>
              </a:rPr>
              <a:t>The amazing future??</a:t>
            </a:r>
            <a:r>
              <a:rPr lang="hr-HR" cap="none" dirty="0" smtClean="0">
                <a:latin typeface="Arial"/>
                <a:cs typeface="Arial"/>
              </a:rPr>
              <a:t/>
            </a:r>
            <a:br>
              <a:rPr lang="hr-HR" cap="none" dirty="0" smtClean="0">
                <a:latin typeface="Arial"/>
                <a:cs typeface="Arial"/>
              </a:rPr>
            </a:br>
            <a:endParaRPr lang="hr-HR" sz="2800" cap="none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554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11" r="71016" b="40840"/>
          <a:stretch/>
        </p:blipFill>
        <p:spPr>
          <a:xfrm flipH="1">
            <a:off x="-1" y="4209033"/>
            <a:ext cx="4939497" cy="959806"/>
          </a:xfrm>
          <a:prstGeom prst="rect">
            <a:avLst/>
          </a:prstGeom>
          <a:solidFill>
            <a:srgbClr val="E1DDD1"/>
          </a:solidFill>
        </p:spPr>
      </p:pic>
      <p:sp>
        <p:nvSpPr>
          <p:cNvPr id="3" name="Rounded Rectangle 2"/>
          <p:cNvSpPr/>
          <p:nvPr/>
        </p:nvSpPr>
        <p:spPr>
          <a:xfrm>
            <a:off x="-1" y="4229975"/>
            <a:ext cx="4939498" cy="901511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hr-HR" sz="1600" b="1" dirty="0" smtClean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RBI PLAN/VISION</a:t>
            </a:r>
            <a:r>
              <a:rPr lang="hr-HR" sz="16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: WITHIN 10-20 YERAS BECOME A TOP </a:t>
            </a:r>
            <a:r>
              <a:rPr lang="hr-HR" sz="1600" b="1" dirty="0" smtClean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100 </a:t>
            </a:r>
            <a:r>
              <a:rPr lang="hr-HR" sz="1600" b="1" dirty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SCIENTIFIC INSTITUTION IN THE WORLD, AND REGIONAL LEADER IN MAIN RBI ACTIVITIES   </a:t>
            </a:r>
          </a:p>
        </p:txBody>
      </p:sp>
      <p:sp>
        <p:nvSpPr>
          <p:cNvPr id="4" name="Title 1"/>
          <p:cNvSpPr>
            <a:spLocks/>
          </p:cNvSpPr>
          <p:nvPr/>
        </p:nvSpPr>
        <p:spPr bwMode="auto">
          <a:xfrm>
            <a:off x="5055576" y="1626962"/>
            <a:ext cx="3641483" cy="36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spcBef>
                <a:spcPct val="20000"/>
              </a:spcBef>
              <a:buFont typeface="Arial" charset="0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SzPct val="95000"/>
              <a:buFont typeface="Wingdings" pitchFamily="2" charset="2"/>
              <a:buChar char="§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Char char="§"/>
              <a:defRPr sz="20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404040"/>
              </a:buClr>
              <a:buSzPct val="75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hr-HR" altLang="sr-Latn-R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Segoe UI Emoji" panose="020B0502040204020203" pitchFamily="34" charset="0"/>
                <a:cs typeface="Arial" panose="020B0604020202020204" pitchFamily="34" charset="0"/>
              </a:rPr>
              <a:t>Sustained focus on excellence and project success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hr-HR" altLang="sr-Latn-RS" sz="18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Segoe UI Emoji" panose="020B0502040204020203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hr-HR" altLang="sr-Latn-R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Segoe UI Emoji" panose="020B0502040204020203" pitchFamily="34" charset="0"/>
                <a:cs typeface="Arial" panose="020B0604020202020204" pitchFamily="34" charset="0"/>
              </a:rPr>
              <a:t>Strong focus on cooperation with the industry</a:t>
            </a:r>
          </a:p>
        </p:txBody>
      </p:sp>
      <p:sp>
        <p:nvSpPr>
          <p:cNvPr id="7" name="Title 1"/>
          <p:cNvSpPr>
            <a:spLocks/>
          </p:cNvSpPr>
          <p:nvPr/>
        </p:nvSpPr>
        <p:spPr bwMode="auto">
          <a:xfrm>
            <a:off x="5055574" y="3721792"/>
            <a:ext cx="3946148" cy="605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spcBef>
                <a:spcPct val="20000"/>
              </a:spcBef>
              <a:buFont typeface="Arial" charset="0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SzPct val="95000"/>
              <a:buFont typeface="Wingdings" pitchFamily="2" charset="2"/>
              <a:buChar char="§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Char char="§"/>
              <a:defRPr sz="20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404040"/>
              </a:buClr>
              <a:buSzPct val="75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hr-HR" altLang="sr-Latn-R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Segoe UI Emoji" panose="020B0502040204020203" pitchFamily="34" charset="0"/>
                <a:cs typeface="Arial" panose="020B0604020202020204" pitchFamily="34" charset="0"/>
              </a:rPr>
              <a:t>Strategic scientific and industrial partners outside Croatia </a:t>
            </a:r>
            <a:r>
              <a:rPr lang="hr-HR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altLang="sr-Latn-RS" sz="1400" b="1" dirty="0" smtClean="0">
                <a:solidFill>
                  <a:schemeClr val="tx1"/>
                </a:solidFill>
                <a:latin typeface="Arial" panose="020B0604020202020204" pitchFamily="34" charset="0"/>
                <a:ea typeface="Segoe UI Emoji" panose="020B0502040204020203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itle 1"/>
          <p:cNvSpPr>
            <a:spLocks/>
          </p:cNvSpPr>
          <p:nvPr/>
        </p:nvSpPr>
        <p:spPr bwMode="auto">
          <a:xfrm>
            <a:off x="5055574" y="311669"/>
            <a:ext cx="3946148" cy="60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spcBef>
                <a:spcPct val="20000"/>
              </a:spcBef>
              <a:buFont typeface="Arial" charset="0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SzPct val="95000"/>
              <a:buFont typeface="Wingdings" pitchFamily="2" charset="2"/>
              <a:buChar char="§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Char char="§"/>
              <a:defRPr sz="20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404040"/>
              </a:buClr>
              <a:buSzPct val="75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hr-HR" altLang="sr-Latn-R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Segoe UI Emoji" panose="020B0502040204020203" pitchFamily="34" charset="0"/>
                <a:cs typeface="Arial" panose="020B0604020202020204" pitchFamily="34" charset="0"/>
              </a:rPr>
              <a:t>Structural investments/funds </a:t>
            </a:r>
          </a:p>
        </p:txBody>
      </p:sp>
      <p:pic>
        <p:nvPicPr>
          <p:cNvPr id="11" name="Picture 2" descr="http://www.tradeandexportme.com/wp-content/uploads/2013/07/tech-sci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87"/>
          <a:stretch/>
        </p:blipFill>
        <p:spPr bwMode="auto">
          <a:xfrm>
            <a:off x="1" y="10"/>
            <a:ext cx="4939496" cy="4209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/>
          </p:cNvSpPr>
          <p:nvPr/>
        </p:nvSpPr>
        <p:spPr bwMode="auto">
          <a:xfrm>
            <a:off x="5055576" y="2823642"/>
            <a:ext cx="4146953" cy="201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eaLnBrk="0" hangingPunct="0">
              <a:spcBef>
                <a:spcPct val="20000"/>
              </a:spcBef>
              <a:buFont typeface="Arial" charset="0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SzPct val="95000"/>
              <a:buFont typeface="Wingdings" pitchFamily="2" charset="2"/>
              <a:buChar char="§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Char char="§"/>
              <a:defRPr sz="20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404040"/>
              </a:buClr>
              <a:buSzPct val="75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hr-HR" altLang="sr-Latn-R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Segoe UI Emoji" panose="020B0502040204020203" pitchFamily="34" charset="0"/>
                <a:cs typeface="Arial" panose="020B0604020202020204" pitchFamily="34" charset="0"/>
              </a:rPr>
              <a:t>Brain gain</a:t>
            </a:r>
          </a:p>
        </p:txBody>
      </p:sp>
    </p:spTree>
    <p:extLst>
      <p:ext uri="{BB962C8B-B14F-4D97-AF65-F5344CB8AC3E}">
        <p14:creationId xmlns:p14="http://schemas.microsoft.com/office/powerpoint/2010/main" val="272487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251521" y="314192"/>
            <a:ext cx="7344816" cy="85340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3200" b="1" cap="none" dirty="0">
                <a:latin typeface="Arial"/>
                <a:cs typeface="Arial"/>
              </a:rPr>
              <a:t>State of the art techniques </a:t>
            </a:r>
            <a:r>
              <a:rPr lang="hr-HR" cap="none" dirty="0" smtClean="0">
                <a:latin typeface="Arial"/>
                <a:cs typeface="Arial"/>
              </a:rPr>
              <a:t/>
            </a:r>
            <a:br>
              <a:rPr lang="hr-HR" cap="none" dirty="0" smtClean="0">
                <a:latin typeface="Arial"/>
                <a:cs typeface="Arial"/>
              </a:rPr>
            </a:br>
            <a:r>
              <a:rPr lang="ta-IN" sz="2800" cap="none" dirty="0" smtClean="0">
                <a:solidFill>
                  <a:srgbClr val="800000"/>
                </a:solidFill>
                <a:latin typeface="Arial"/>
                <a:cs typeface="Arial"/>
              </a:rPr>
              <a:t>Example: Dual beam irradiation</a:t>
            </a:r>
            <a:endParaRPr lang="hr-HR" sz="2800" cap="none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44" name="Picture 43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22956" y="1"/>
            <a:ext cx="1021044" cy="660992"/>
          </a:xfrm>
          <a:prstGeom prst="rect">
            <a:avLst/>
          </a:prstGeom>
          <a:noFill/>
        </p:spPr>
      </p:pic>
      <p:sp>
        <p:nvSpPr>
          <p:cNvPr id="33" name="Date Placeholder 21"/>
          <p:cNvSpPr>
            <a:spLocks noGrp="1"/>
          </p:cNvSpPr>
          <p:nvPr>
            <p:ph type="dt" sz="half" idx="10"/>
          </p:nvPr>
        </p:nvSpPr>
        <p:spPr>
          <a:xfrm>
            <a:off x="0" y="4923663"/>
            <a:ext cx="2133600" cy="273844"/>
          </a:xfrm>
        </p:spPr>
        <p:txBody>
          <a:bodyPr/>
          <a:lstStyle/>
          <a:p>
            <a:fld id="{30D1F218-4C98-AE4B-88E4-A917AB23D45A}" type="datetime10">
              <a:rPr lang="en-US" smtClean="0">
                <a:solidFill>
                  <a:srgbClr val="4F6228"/>
                </a:solidFill>
                <a:latin typeface="Arial"/>
                <a:cs typeface="Arial"/>
              </a:rPr>
              <a:t>07:13</a:t>
            </a:fld>
            <a:endParaRPr lang="en-GB" dirty="0">
              <a:solidFill>
                <a:srgbClr val="4F6228"/>
              </a:solidFill>
              <a:latin typeface="Arial"/>
              <a:cs typeface="Arial"/>
            </a:endParaRPr>
          </a:p>
        </p:txBody>
      </p:sp>
      <p:pic>
        <p:nvPicPr>
          <p:cNvPr id="35" name="Picture 2" descr="C:\Photo-All\IRB\Equipment\daul beam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3769" y="1271382"/>
            <a:ext cx="3697283" cy="3395105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3454416" y="3921902"/>
            <a:ext cx="1858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I</a:t>
            </a:r>
            <a:r>
              <a:rPr lang="ta-IN" dirty="0" smtClean="0">
                <a:latin typeface="Arial"/>
                <a:cs typeface="Arial"/>
              </a:rPr>
              <a:t>on</a:t>
            </a:r>
            <a:r>
              <a:rPr lang="hr-HR" dirty="0" smtClean="0">
                <a:latin typeface="Arial"/>
                <a:cs typeface="Arial"/>
              </a:rPr>
              <a:t> from</a:t>
            </a:r>
            <a:r>
              <a:rPr lang="ta-IN" dirty="0" smtClean="0">
                <a:latin typeface="Arial"/>
                <a:cs typeface="Arial"/>
              </a:rPr>
              <a:t> 6.0 MV t</a:t>
            </a:r>
            <a:r>
              <a:rPr lang="hr-HR" dirty="0" smtClean="0">
                <a:latin typeface="Arial"/>
                <a:cs typeface="Arial"/>
              </a:rPr>
              <a:t>andem</a:t>
            </a:r>
            <a:endParaRPr lang="hr-HR" dirty="0">
              <a:latin typeface="Arial"/>
              <a:cs typeface="Arial"/>
            </a:endParaRPr>
          </a:p>
        </p:txBody>
      </p:sp>
      <p:sp>
        <p:nvSpPr>
          <p:cNvPr id="37" name="Right Arrow 36"/>
          <p:cNvSpPr/>
          <p:nvPr/>
        </p:nvSpPr>
        <p:spPr>
          <a:xfrm rot="21211224">
            <a:off x="4377450" y="3604625"/>
            <a:ext cx="1000132" cy="32147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38" name="Picture 37" descr="rbi-channeling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91852"/>
            <a:ext cx="3466624" cy="203598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79512" y="3105369"/>
            <a:ext cx="374441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S</a:t>
            </a:r>
            <a:r>
              <a:rPr lang="ta-IN" sz="1600" dirty="0" smtClean="0">
                <a:latin typeface="Arial"/>
                <a:cs typeface="Arial"/>
              </a:rPr>
              <a:t>imula</a:t>
            </a:r>
            <a:r>
              <a:rPr lang="hr-HR" sz="1600" dirty="0" smtClean="0">
                <a:latin typeface="Arial"/>
                <a:cs typeface="Arial"/>
              </a:rPr>
              <a:t>tion of </a:t>
            </a:r>
            <a:r>
              <a:rPr lang="ta-IN" sz="1600" dirty="0" smtClean="0">
                <a:latin typeface="Arial"/>
                <a:cs typeface="Arial"/>
              </a:rPr>
              <a:t> neutron</a:t>
            </a:r>
            <a:r>
              <a:rPr lang="hr-HR" sz="1600" dirty="0" smtClean="0">
                <a:latin typeface="Arial"/>
                <a:cs typeface="Arial"/>
              </a:rPr>
              <a:t> irradiation</a:t>
            </a:r>
            <a:r>
              <a:rPr lang="ta-IN" sz="1600" dirty="0" smtClean="0">
                <a:latin typeface="Arial"/>
                <a:cs typeface="Arial"/>
              </a:rPr>
              <a:t> 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275606"/>
            <a:ext cx="2376264" cy="1836204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sp>
        <p:nvSpPr>
          <p:cNvPr id="41" name="TextBox 40"/>
          <p:cNvSpPr txBox="1"/>
          <p:nvPr/>
        </p:nvSpPr>
        <p:spPr>
          <a:xfrm>
            <a:off x="5580112" y="4785996"/>
            <a:ext cx="321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a-IN" dirty="0" smtClean="0">
                <a:latin typeface="Arial"/>
                <a:cs typeface="Arial"/>
              </a:rPr>
              <a:t>Ion</a:t>
            </a:r>
            <a:r>
              <a:rPr lang="hr-HR" dirty="0" smtClean="0">
                <a:latin typeface="Arial"/>
                <a:cs typeface="Arial"/>
              </a:rPr>
              <a:t> from</a:t>
            </a:r>
            <a:r>
              <a:rPr lang="ta-IN" dirty="0" smtClean="0">
                <a:latin typeface="Arial"/>
                <a:cs typeface="Arial"/>
              </a:rPr>
              <a:t> 1.0 MV  tandem</a:t>
            </a:r>
            <a:endParaRPr lang="hr-HR" dirty="0">
              <a:latin typeface="Arial"/>
              <a:cs typeface="Arial"/>
            </a:endParaRPr>
          </a:p>
        </p:txBody>
      </p:sp>
      <p:sp>
        <p:nvSpPr>
          <p:cNvPr id="42" name="Right Arrow 41"/>
          <p:cNvSpPr/>
          <p:nvPr/>
        </p:nvSpPr>
        <p:spPr>
          <a:xfrm rot="18829575">
            <a:off x="5003366" y="4621848"/>
            <a:ext cx="750099" cy="42862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a-IN" dirty="0" smtClean="0"/>
              <a:t>  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1690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ravokutnik 2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rgbClr val="C0C0C0">
              <a:alpha val="24000"/>
            </a:srgbClr>
          </a:solidFill>
          <a:ln>
            <a:noFill/>
          </a:ln>
          <a:extLst/>
        </p:spPr>
        <p:txBody>
          <a:bodyPr/>
          <a:lstStyle>
            <a:lvl1pPr eaLnBrk="0" hangingPunct="0"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hr-HR" altLang="en-US" smtClean="0">
              <a:solidFill>
                <a:srgbClr val="FFFFFF"/>
              </a:solidFill>
            </a:endParaRPr>
          </a:p>
        </p:txBody>
      </p:sp>
      <p:pic>
        <p:nvPicPr>
          <p:cNvPr id="33" name="Picture 32" descr="http://inspirationblogdotorg.files.wordpress.com/2012/05/key-to-unlock-the-mind1.jp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7" t="10349" r="12531" b="12163"/>
          <a:stretch/>
        </p:blipFill>
        <p:spPr bwMode="auto">
          <a:xfrm>
            <a:off x="5049283" y="2070104"/>
            <a:ext cx="1489349" cy="139129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Oval 33"/>
          <p:cNvSpPr/>
          <p:nvPr/>
        </p:nvSpPr>
        <p:spPr>
          <a:xfrm>
            <a:off x="4962427" y="1950650"/>
            <a:ext cx="1685023" cy="1645985"/>
          </a:xfrm>
          <a:prstGeom prst="ellipse">
            <a:avLst/>
          </a:prstGeom>
          <a:noFill/>
          <a:ln w="4254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51088" y="1111748"/>
            <a:ext cx="2132086" cy="309735"/>
          </a:xfrm>
          <a:prstGeom prst="roundRect">
            <a:avLst/>
          </a:prstGeom>
          <a:solidFill>
            <a:srgbClr val="1A702A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hr-HR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STATUTE</a:t>
            </a:r>
            <a:endParaRPr lang="hr-HR" sz="1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51097" y="1535537"/>
            <a:ext cx="2130128" cy="309735"/>
          </a:xfrm>
          <a:prstGeom prst="roundRect">
            <a:avLst/>
          </a:prstGeom>
          <a:solidFill>
            <a:srgbClr val="1A702A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hr-HR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endParaRPr lang="hr-HR" sz="1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51088" y="1959326"/>
            <a:ext cx="2132086" cy="485727"/>
          </a:xfrm>
          <a:prstGeom prst="roundRect">
            <a:avLst/>
          </a:prstGeom>
          <a:solidFill>
            <a:srgbClr val="1A702A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hr-HR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HIRING AND ADVANCEMENT</a:t>
            </a:r>
            <a:endParaRPr lang="hr-HR" sz="1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51089" y="2575217"/>
            <a:ext cx="2132084" cy="309735"/>
          </a:xfrm>
          <a:prstGeom prst="roundRect">
            <a:avLst/>
          </a:prstGeom>
          <a:solidFill>
            <a:srgbClr val="1A702A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hr-HR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ACCESS – SPACE AND EQUIPMENT</a:t>
            </a:r>
            <a:endParaRPr lang="hr-HR" sz="1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51088" y="3244421"/>
            <a:ext cx="2153086" cy="1236879"/>
          </a:xfrm>
          <a:prstGeom prst="ellipse">
            <a:avLst/>
          </a:prstGeom>
          <a:solidFill>
            <a:srgbClr val="1A702A"/>
          </a:solidFill>
          <a:ln w="5715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>
              <a:defRPr/>
            </a:pPr>
            <a:r>
              <a:rPr lang="hr-HR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RESTRUCTURING OF </a:t>
            </a:r>
          </a:p>
          <a:p>
            <a:pPr algn="ctr">
              <a:defRPr/>
            </a:pPr>
            <a:r>
              <a:rPr lang="hr-HR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LABORATORIES AND </a:t>
            </a:r>
          </a:p>
          <a:p>
            <a:pPr algn="ctr">
              <a:defRPr/>
            </a:pPr>
            <a:r>
              <a:rPr lang="hr-HR" sz="12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DEPARTMENTS</a:t>
            </a:r>
            <a:endParaRPr lang="en-GB" sz="1200" b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59998" y="648476"/>
            <a:ext cx="2099893" cy="323850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hr-HR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NEW rules</a:t>
            </a:r>
            <a:endParaRPr lang="hr-HR" b="1" dirty="0">
              <a:solidFill>
                <a:srgbClr val="1B365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-201"/>
            <a:ext cx="9144000" cy="512580"/>
          </a:xfrm>
          <a:prstGeom prst="rect">
            <a:avLst/>
          </a:prstGeom>
          <a:solidFill>
            <a:srgbClr val="3E6A7A"/>
          </a:solidFill>
        </p:spPr>
        <p:txBody>
          <a:bodyPr wrap="square">
            <a:noAutofit/>
          </a:bodyPr>
          <a:lstStyle/>
          <a:p>
            <a:pPr algn="ctr"/>
            <a:r>
              <a:rPr lang="hr-HR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 not accidental</a:t>
            </a:r>
            <a:endParaRPr lang="hr-HR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50016" y="2418880"/>
            <a:ext cx="671286" cy="564000"/>
          </a:xfrm>
          <a:prstGeom prst="rect">
            <a:avLst/>
          </a:prstGeom>
          <a:solidFill>
            <a:srgbClr val="3E6A7A"/>
          </a:solidFill>
          <a:ln>
            <a:noFill/>
          </a:ln>
          <a:effectLst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IRB</a:t>
            </a:r>
            <a:r>
              <a:rPr lang="hr-HR" sz="1400" baseline="300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400" baseline="30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739526" y="2985302"/>
            <a:ext cx="189719" cy="194832"/>
          </a:xfrm>
          <a:prstGeom prst="ellipse">
            <a:avLst/>
          </a:prstGeom>
          <a:solidFill>
            <a:srgbClr val="1A702A"/>
          </a:solidFill>
          <a:ln w="5715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hr-HR" sz="1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1017040" y="2985302"/>
            <a:ext cx="189719" cy="194832"/>
          </a:xfrm>
          <a:prstGeom prst="ellipse">
            <a:avLst/>
          </a:prstGeom>
          <a:solidFill>
            <a:srgbClr val="1A702A"/>
          </a:solidFill>
          <a:ln w="5715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hr-HR" sz="1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1276713" y="2985302"/>
            <a:ext cx="189719" cy="194832"/>
          </a:xfrm>
          <a:prstGeom prst="ellipse">
            <a:avLst/>
          </a:prstGeom>
          <a:solidFill>
            <a:srgbClr val="1A702A"/>
          </a:solidFill>
          <a:ln w="5715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hr-HR" sz="12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2939407" y="2083530"/>
            <a:ext cx="1549400" cy="1106090"/>
          </a:xfrm>
          <a:prstGeom prst="ellipse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COOPERATION WITH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INDUSTRY</a:t>
            </a:r>
            <a:endParaRPr lang="hr-HR" sz="1100" b="1" dirty="0">
              <a:solidFill>
                <a:srgbClr val="1B365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b="1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11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Patents, </a:t>
            </a:r>
            <a:endParaRPr lang="hr-HR" sz="11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hr-HR" sz="11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embership in dep. councils</a:t>
            </a:r>
            <a:endParaRPr lang="hr-HR" sz="11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2954044" y="3107030"/>
            <a:ext cx="2098783" cy="1107281"/>
          </a:xfrm>
          <a:prstGeom prst="ellipse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hr-HR" sz="11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lexible organisation,</a:t>
            </a:r>
            <a:endParaRPr lang="hr-HR" sz="11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</a:t>
            </a:r>
            <a:r>
              <a:rPr lang="hr-HR" sz="11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ependent on international projects</a:t>
            </a:r>
            <a:endParaRPr lang="hr-HR" sz="11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100" b="1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2968318" y="1188738"/>
            <a:ext cx="2361228" cy="1108472"/>
          </a:xfrm>
          <a:prstGeom prst="ellipse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92500" lnSpcReduction="10000"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200" b="1" dirty="0" smtClean="0">
                <a:solidFill>
                  <a:srgbClr val="246BB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12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FOCUS ON HORIZON2020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2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SIMILAR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2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</a:t>
            </a:r>
            <a:r>
              <a:rPr lang="hr-HR" sz="12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embership </a:t>
            </a:r>
            <a:r>
              <a:rPr lang="hr-HR" sz="12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dep. </a:t>
            </a:r>
            <a:r>
              <a:rPr lang="hr-HR" sz="12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councils, </a:t>
            </a:r>
            <a:endParaRPr lang="hr-HR" sz="12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2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hr-HR" sz="12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inancial support,</a:t>
            </a:r>
            <a:endParaRPr lang="hr-HR" sz="12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2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hr-HR" sz="12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roject support </a:t>
            </a:r>
            <a:endParaRPr lang="hr-HR" sz="12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6676727" y="3134135"/>
            <a:ext cx="1552575" cy="1107281"/>
          </a:xfrm>
          <a:prstGeom prst="ellipse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Financial and logistical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help for returnees  </a:t>
            </a:r>
            <a:endParaRPr lang="hr-HR" sz="11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0" b="1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Oval 51"/>
          <p:cNvSpPr/>
          <p:nvPr/>
        </p:nvSpPr>
        <p:spPr bwMode="auto">
          <a:xfrm>
            <a:off x="6384058" y="1319016"/>
            <a:ext cx="1550987" cy="1107281"/>
          </a:xfrm>
          <a:prstGeom prst="ellipse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INTERNATIONAL </a:t>
            </a:r>
            <a:endParaRPr lang="hr-HR" sz="1100" b="1" dirty="0">
              <a:solidFill>
                <a:srgbClr val="1B365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PROJECTS</a:t>
            </a:r>
            <a:endParaRPr lang="en-US" sz="1100" b="1" dirty="0">
              <a:solidFill>
                <a:srgbClr val="1B365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hr-HR" sz="11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requirement for key positions</a:t>
            </a:r>
            <a:endParaRPr lang="en-US" sz="11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6796560" y="2311362"/>
            <a:ext cx="2336578" cy="1106090"/>
          </a:xfrm>
          <a:prstGeom prst="ellipse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11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INTERNATIONAL EXCELLENCE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11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AND POSTDOCTORAL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11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EXPERIENCE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11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requirenment for hiring and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11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</a:t>
            </a:r>
            <a:r>
              <a:rPr lang="hr-HR" altLang="sr-Latn-RS" sz="11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areer advancement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hr-HR" sz="11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4981048" y="583800"/>
            <a:ext cx="1738312" cy="1055896"/>
          </a:xfrm>
          <a:prstGeom prst="ellipse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 smtClean="0">
                <a:solidFill>
                  <a:srgbClr val="00206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STRU</a:t>
            </a:r>
            <a:r>
              <a:rPr lang="hr-HR" b="1" dirty="0">
                <a:solidFill>
                  <a:srgbClr val="00206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C</a:t>
            </a:r>
            <a:r>
              <a:rPr lang="hr-HR" b="1" dirty="0" smtClean="0">
                <a:solidFill>
                  <a:srgbClr val="00206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TURAL FUNDS</a:t>
            </a:r>
            <a:endParaRPr lang="hr-HR" b="1" dirty="0">
              <a:solidFill>
                <a:srgbClr val="002060"/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5749084" y="3675522"/>
            <a:ext cx="2222131" cy="1109663"/>
          </a:xfrm>
          <a:prstGeom prst="ellipse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hr-HR" sz="11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pen infrastructure, </a:t>
            </a:r>
            <a:endParaRPr lang="hr-HR" sz="11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r>
              <a:rPr lang="hr-HR" sz="11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lexibility of space</a:t>
            </a:r>
            <a:endParaRPr lang="hr-HR" sz="11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3531106" y="3611363"/>
            <a:ext cx="2336738" cy="1109663"/>
          </a:xfrm>
          <a:prstGeom prst="ellipse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</a:t>
            </a:r>
            <a:r>
              <a:rPr lang="hr-HR" sz="11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erm limits,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100" dirty="0" smtClean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parallel function number  limits  </a:t>
            </a:r>
            <a:endParaRPr lang="hr-HR" sz="1100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262184" y="4689729"/>
            <a:ext cx="9020976" cy="419100"/>
          </a:xfrm>
          <a:prstGeom prst="round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>
              <a:defRPr/>
            </a:pPr>
            <a:r>
              <a:rPr lang="hr-HR" sz="2000" b="1" dirty="0" smtClean="0">
                <a:solidFill>
                  <a:srgbClr val="41414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HUGE STEP FORWARD FROM COMMON PRACTICE IN CROATIA</a:t>
            </a:r>
            <a:endParaRPr lang="hr-HR" sz="2000" b="1" dirty="0">
              <a:solidFill>
                <a:srgbClr val="414141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57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pic>
        <p:nvPicPr>
          <p:cNvPr id="90114" name="Picture 2" descr="http://www.post.edu/careerservices/images/enviromental-studies-science-3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904" y="1025381"/>
            <a:ext cx="4372205" cy="3264582"/>
          </a:xfrm>
          <a:prstGeom prst="rect">
            <a:avLst/>
          </a:prstGeom>
          <a:noFill/>
          <a:effectLst>
            <a:softEdge rad="685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925" y="7144"/>
            <a:ext cx="8504238" cy="7000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hr-HR" sz="2800" dirty="0" smtClean="0">
                <a:solidFill>
                  <a:schemeClr val="bg1"/>
                </a:solidFill>
              </a:rPr>
              <a:t>Life sciences</a:t>
            </a:r>
            <a:endParaRPr lang="en-US" sz="2800" dirty="0"/>
          </a:p>
        </p:txBody>
      </p:sp>
      <p:sp>
        <p:nvSpPr>
          <p:cNvPr id="6" name="Zaobljeni pravokutnik 3"/>
          <p:cNvSpPr/>
          <p:nvPr/>
        </p:nvSpPr>
        <p:spPr>
          <a:xfrm>
            <a:off x="-2555875" y="636985"/>
            <a:ext cx="5715000" cy="3856434"/>
          </a:xfrm>
          <a:prstGeom prst="roundRect">
            <a:avLst>
              <a:gd name="adj" fmla="val 1208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aobljeni pravokutnik 3"/>
          <p:cNvSpPr/>
          <p:nvPr/>
        </p:nvSpPr>
        <p:spPr>
          <a:xfrm>
            <a:off x="-1033" y="1345970"/>
            <a:ext cx="5183188" cy="3856434"/>
          </a:xfrm>
          <a:prstGeom prst="roundRect">
            <a:avLst>
              <a:gd name="adj" fmla="val 1208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Biological Effects of Metals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hemistry </a:t>
            </a:r>
            <a:r>
              <a:rPr lang="hr-HR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traces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Marine and water systems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Modelling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Organic </a:t>
            </a: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Compounds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</a:t>
            </a:r>
            <a:r>
              <a:rPr lang="hr-HR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geochemistry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Aquaculture </a:t>
            </a: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Aquatic </a:t>
            </a:r>
            <a:r>
              <a:rPr lang="en-US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Organisms</a:t>
            </a:r>
            <a:endParaRPr lang="hr-HR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Marine biochemisty and atmosphere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Molecular ecotoxicology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Radioecology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Marine processes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Marine ecotoxicology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Marine microbial ecology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Benthos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Marine biotechnology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Evolutionary ecology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Biotechnology in aquaculture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hr-HR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Zaobljeni pravokutnik 57"/>
          <p:cNvSpPr/>
          <p:nvPr/>
        </p:nvSpPr>
        <p:spPr>
          <a:xfrm>
            <a:off x="514350" y="79772"/>
            <a:ext cx="8115300" cy="35004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b="1" dirty="0">
                <a:solidFill>
                  <a:prstClr val="black"/>
                </a:solidFill>
              </a:rPr>
              <a:t>Environment  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67298" y="8990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hr-HR" sz="1400" b="1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Center of excellence </a:t>
            </a:r>
            <a:r>
              <a:rPr lang="hr-HR" sz="14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for </a:t>
            </a:r>
            <a:r>
              <a:rPr lang="hr-HR" sz="14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bioprospecting of the sea</a:t>
            </a:r>
            <a:endParaRPr lang="en-US" sz="1400" b="1" dirty="0">
              <a:ln w="18415" cmpd="sng">
                <a:solidFill>
                  <a:srgbClr val="FFFFFF"/>
                </a:solidFill>
                <a:prstDash val="solid"/>
              </a:ln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4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1" t="-79" r="1736" b="-2049"/>
          <a:stretch>
            <a:fillRect/>
          </a:stretch>
        </p:blipFill>
        <p:spPr bwMode="auto">
          <a:xfrm>
            <a:off x="6708848" y="3274188"/>
            <a:ext cx="2330450" cy="1782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" descr="CIM.jpg"/>
          <p:cNvPicPr>
            <a:picLocks noGrp="1" noChangeAspect="1"/>
          </p:cNvPicPr>
          <p:nvPr isPhoto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699" y="2443055"/>
            <a:ext cx="2089125" cy="121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64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100" y="2340760"/>
            <a:ext cx="4182182" cy="2628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2" y="473859"/>
            <a:ext cx="9001156" cy="628650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GB" dirty="0" smtClean="0"/>
              <a:t>Ion beam applications 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sz="900" cap="none" dirty="0" smtClean="0">
                <a:solidFill>
                  <a:srgbClr val="C00000"/>
                </a:solidFill>
              </a:rPr>
              <a:t/>
            </a:r>
            <a:br>
              <a:rPr lang="en-GB" sz="900" cap="none" dirty="0" smtClean="0">
                <a:solidFill>
                  <a:srgbClr val="C00000"/>
                </a:solidFill>
              </a:rPr>
            </a:br>
            <a:endParaRPr lang="en-GB" sz="2400" cap="none" dirty="0">
              <a:solidFill>
                <a:srgbClr val="C00000"/>
              </a:solidFill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9506" y="769136"/>
            <a:ext cx="4884198" cy="259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Rudjer Boskovic Institute, Croatia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22956" y="1"/>
            <a:ext cx="1021044" cy="6609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81100" y="1388259"/>
            <a:ext cx="2088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dirty="0" smtClean="0"/>
              <a:t>ION BEAM ANALYSIS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610103" y="4410075"/>
            <a:ext cx="2716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dirty="0" smtClean="0"/>
              <a:t>MATERIALS MODIFICATION</a:t>
            </a:r>
            <a:endParaRPr lang="en-GB" dirty="0"/>
          </a:p>
        </p:txBody>
      </p:sp>
      <p:sp>
        <p:nvSpPr>
          <p:cNvPr id="4" name="Left Arrow 3"/>
          <p:cNvSpPr/>
          <p:nvPr/>
        </p:nvSpPr>
        <p:spPr>
          <a:xfrm>
            <a:off x="4610100" y="4124325"/>
            <a:ext cx="13716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Arrow 9"/>
          <p:cNvSpPr/>
          <p:nvPr/>
        </p:nvSpPr>
        <p:spPr>
          <a:xfrm rot="10800000">
            <a:off x="2082800" y="1703358"/>
            <a:ext cx="13716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98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36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AutoShape 28" descr="data:image/jpeg;base64,/9j/4AAQSkZJRgABAQAAAQABAAD/2wCEAAkGBxQTEhQUEhQVFRUXGBcaGBgXGBwYHRcXFRgYFxweHBgYHCggHBwnHBcUITEhJSkrLi4uFx8zODMsNygtLiwBCgoKDg0OGxAQGy4mICQsLCwsLDQsLCwtLCwsLCwsLCwsLCwsNCwyLCwsLCwsLCwsLDAsLCwsLCwsLCwsLCwsLP/AABEIAMkA+wMBIgACEQEDEQH/xAAcAAACAgMBAQAAAAAAAAAAAAAEBQMGAQIHAAj/xABCEAABAwIDBAgDBQcCBgMAAAABAAIDESEEEjEFQVFhBhMicYGRofAyscEHFFLR4SNCYnKSovGCwhUkM0NTsnOjs//EABsBAAIDAQEBAAAAAAAAAAAAAAIEAQMFAAYH/8QALxEAAgIBAwIDBwQDAQAAAAAAAAECEQMEEiExQRNRoQUiYXGBkdEyQuHwFLHBI//aAAwDAQACEQMRAD8A4ksrNFkBFRxqvLbKs0UqJBrReotw1bZUaxs6yOi9RShi9kRLEcR0XqKXq1nIi8E4hoiMDs+SZ+SGN8jtcrGlxA4mmg5my16tNtpTOY04aM0jbTPS3WvGrn/ioagA2AFrkkksHclEL+jc4ND1Ad+E4rDh39Jlql+Kwb4nZZGOY7WjgQacRXUcxZSiBGYCrgYXdphDslf+3JSoLTuBpRw0Nam4BHLC26JaFFF7Kp8ix1ajwQSCi9RTFixkQvEcRUUmHhzOAJDQd50HDU7zQeK8WKU4chtfH374Lo4Xd0dZDiYcri0EOA38VEpCFgtVco88HWaLC3osUQUSary2osKKOMLyyQsKDjCyvL1FxxhZXqLy44lAWwapWxqRsafjhBBwxbBiKESlbArY4SAMRrcRI9mGUzcMro4DrFjYVuIU0bhlI3DK1YDhSIFt93TgYVbjCIvBRwl+7pjNhetGdtM9s7SaX0zAm1+HGuqK+6IfEkNIGWrtx4DfooljUVYcPJkY2TJT/pv78pA89FhuH6qpNC8tIABBygihcSLE0qABxvpRSRQd/gstbSxpci+mp3/mq4w8xibi62i37usHDp390Wv3RX+ChTkROgWhhTx2F5KJ2FQPAcJjEt57ga33bqaC3h6IrEChoBe3iToPkfBbOw6BQVOKRArdGtC1MnYdQuhVEsBNgOVa5UaC1urcx4GoA76XPcKKZu0CLGDDkf8Ax3/qDg71S8saJFhataKw4XAxYppETTFOBUMzF0UtwKNL+3G87g4uaTQVaSKpHMIsdVW8XFkkBC9RSlq1oqnCjiMrC3osUQNEmq8sr1EJw1ZGpmxKZkSnZEt+OMrIWRKdkKlZGiGRK5QOIWQqdkCIZEtpMR1ZytY2SQgGjicrA4BwzBpBJLSDlqKAiprZTJqISRG2BTNgWWfenazgcmxRADwyLeHrGkCXK4GwkYMtzoHMFgDpmbS5FQdRCm+8aD2nhAtxAjWRqRsSsslRF0sYa0uOguqqMSXG1KgmrjoKmviU86X4vJGGDV1z3A/n8lW8LDYE6LK1+r8N7UN6bTvJKgrrAdZZCf4W5R87+SjkxBAIc4vB30o4fmFljQDuWJYq1WXHWSTv8mlLRJw+JYtkSCWMOrUix7x+dj4os4dV3otiurmMbrB9u51yD8x4q5yiNhAlkawm4bRz3kHQ5GAkDm6gO4leg0+pjPGpMxZ4trpil2HQ2KaGNLjoBX38k4nmhBs91OL4nsA73XaBzJCT7addrBelHGl8xPwAHQg68wArXmjXDAcBZgsNmcXH93X+d2vkKDxRT4Eyw+DyMDfM8Sbk+aw+JFCFIraFD4UPJCm74kNLEucbBog2rscsDZAKskAuLhrqXYTuI3V1HilUkKf47HubJMxrjTMW0/lOWh3EW0Nb3SSWR1d1OY/UJdpVyFKk+DOymftKggECx7yB8i5D445pHni5x76mpKkjhJq404DS+/wFio3MVLjxR1gjmrQhEuaonBUSgQQkLUhSELWiXlAkjovLYhYVLiSWpkaIZEpGMU7GL0iQNEbIkQyNZY1EMYiCSMRM0tVST4JrZXFpzNeQ5p4gjTvGlOSmjjQJid1z8r8oFHGtxccONa6a0Vc+GmixIcYfDVGi2lgaGuMhysAq48G76cSdAOJCii2m9raBkdfxXP8AbYeqGxQDwTI4uNDQZaCpFKgbuO88+NTnJ3SouSiHxMJFSKE3I4F16etFO2JZ2Uc8MTvxMYfNoUHSTFdThnu0JGVve63yqfBdvSjZO0530lxfWTF4u34R3N089ULFV9y617BRYeW1CpRC3UEheZzZHKbb8x/DC0nHlcWro3bhWrSWBovUhbBh/GfILBibqSXd6q3vzGJY4tcQS+b/AAwvo20vnzEBxijkkaDo50bC4VG+lK0/hT/opCJuuMlXvLsxLj8Wet3cTUHVV/ZuOMUsbmUqDodDUUII3ggmqsnRl8UcxeJGsjkB7DyexS4o42cNb2O6hpVamhlyn25Ec0IpU3b8xnidlwsaXZA0AEkt7NABXckWxoHZz2LA5yQBo9zQGk0uW5611rbSisPSGdjmsa2SIhzqu7YuGjMBStTmNNKmxshNizAu6oVJIc+R9KZi1wsKgWqW335AOK05S3SVdhVxSCXxId8SayRoeSNNplbiKpI0HiJGs7TtARXurzTeSNUvpBijI/I3QX7+HpfxUZJ7Y2imXBjF7VYZJC0OOZznbv3iT9VC/GNO4hLntI1C1zJDx5LhgPkYRP7QA0Jr40I+qIexL2vBFRZwvydT5H5pqRWhCtg9yZwE9qgcEa9qGeEM4kgzgtSFM4KMhLSiSRFaqQrVLyicXSMoliDjKJjK9AjkFRhExhCxuRUblwaC42pTipQ7EFtaAABx45QT6ZimgloCTuFfJVd8zqF0gDQ7eD2n13U3C5qeBSuoyqC/v9RbGNlgO04BbMTT8Ir60p6qH/i0Luz2mfzAAeYJoq+2ZxsMrQBx3eaYS7HksS6I1Ff+o3S3NZOT2m4vlr7fyNxw7laQ+6LTlh+7vNRcxO4jUt7xqOVeCU/aNi+3HCNAMx7zb5D1SjEMlgc0h1MjgRRwcARcXB7/AArxUPS/Hiadko0dG2o4OFQ4e9xCN6lTwvb5A1tavzEz8LvBoe6vyWA144HxH1Rkb7KQhY7yPuaK0kHzFtAPbp8PqF4teeA7z+SNsvVXb/gF/jecn6fgGweH7bS4nXhb1TnZOPyShptGbEUBv+K+/wCiEjhJIpUm9AOKYP2WABmd2zUkClGgc+K1NJDIkpfUSyxgrhEPw8XXykgAMABuP3QexUV1cQSeQ1TPYj82KeKAFsVKDT4hoOFKeSSQbPoB23MceGgG4bjYUUeFxjoMRHJJUOBAfwdGatJG40rVacbS5FZ8MvkkaGljR0hCEncACToFdFkMrnSjHdVEQPidp3Km4KdgaXPcak0oO4bxuRPSPaPXSngDb33JSWEXHsKueWUZ7o8pfUQy1PgZtxeHOsfop2uwbrEZe4kJMyUbwPJeJYd3kpWotftf0r8lDw/F/cN2jgGNGeKTMOB1Fe7UIjZzqxjlUeST5amjQb2A1JJ3Kzfc+pjjY746OLhwJOneBTxqhw1KbcVSoO9lRbtsEkahZGo2RCyI5otBSFE4Kd6iKWkiSEhYW5WhKXkiS2MKJjKHYxExtW0iEExlExoZjURG1SGiLbcpbh5COAryBcB9fVMtldEYyxs+LkowtDhGDQ0IqMz62qKGjaHmh8K6OR8kMnwuYGu4jNU1HMUafBLNqbIxZe0YhxdEAAHsqW2AAt+7Xnz1Xjva+slk1EsCnsSrnu+Oi+N38ehq4MFQU6u/yXCHpZgYBkgZYfgbbh8TtVA/p7HWv3cnnVn0S3BbMgDRQBxG/VFdQylQ2vksOODRJ2038Wx5Y8vwJMbt7A4tvVzMMZdYPIAIJ07Q08bLmuOwRZ1jCa9W9zWu3OyOymnfr4Kz7WwLXkEgMANeZpwH1Pqks+GfMRHAxzz+60X51J9SStDSOEZVhun2fP2F8+NpNzFuHdZTouTYRZTPisI1+9olLyORMbHN9VHicFJG3O4B0enWRuD2An8Rbdn+oBNzwSvhFuDUR202DkHit2BRde3iEfsuDrA8NpUjs1tf4vW3mp0+F5JqNFuXLGMW0+fmMeiUQkkItYkdwoanjx+VtU32IIcTiWRhxZ1ji3tMuwMa4gEVoczhe9ri+pRbMLoDFpQhwcD2TRznZak6mme3AcFY8Hh25zLHKyMupVwje57agghpNGi28Cut7rdjucVRmxjSLbiPs5zgUxAaeUX5PVU6T9FpcPE4ztEkQ+F7TpTj+GoqN4ujXwPHw42UfzdYPlVLNrdKcREx+Hle3ERSxvabhxFQQKHUEEg30oi/9IK3K18qK5Rl3JujW0Otw41qw5b60F2k/wCmnkUH0q2j1bC0am57km6K7RyThhsJOzyDv3fCtWj+YIPpfiP2sjeDqeSPDmUsbl5C+dbVRXM1zXep4A4/CC7kBX5IzY+Aa4F8hAYM2v8ACAST5jvPdQj4vFl5tZo0Huypw7o82KtGSxoNHMoedQfJSxwxfhd/V+izBj5Wtyhxc38Du2wjW7HW8RcblnEYcmj4m0abFpd8DrGgc7VpBBFb6i9KptOKfMPQqlG119Q7C4pkd42Nafxau8zp4UUH3kySV3MaSfGg+q0w2yZH/E9jRvuXnyYCnDtnMjhcxlbirnOpmeRpYGjWjgmYuUuFGkKSljhK7ti+QIaVTROzNB4gKOQJeQ+CvUTlO8KFwS8ySJy1W7goyl5El1jYiWMW0caJihWwEkaxxoqONbxxLbaIywyO4Md8iglKlZYolTx0r4pBMQerktXgRUj0+RTnA9InAdlyf7Eiilw7WSMDmOaAQ64dTX18UtxnQLDkkw4iSHk4ZwPMg+ZK+b6jW4c2WSzqnb5q16cm/DHkxJeHyiCTb5OoBPEgH1QeI2447/Afop39CHjTGxHvaR/uQUvRUD4sa08mMJ/3IYf4naXpL8B78z6R/wBCvGY0nU608a6Inacwij6lly6uc8S2xryBsByrvtmXYsLLjrHuGjnnKAeNBTfdb7YfG4mRvZDnGo4PIBI7vipyotfTSi4vZ8PgKZYT/f8AkRQRZnUJuSBXvsmuBkkgkDgb6Gtw9p1a8H4mnQ1H6hYfDOc8Bg3i5sPM/RXrpDsejBIQGh3wu5nQUN68lraXBvTcnTvj4lLyqMUqKdtzBNilcGtGU5XM/lkAcBfhWngg9nykOcwWrQgi1Bv+vknPSWbM5ri3L2aNB4MGUV50HqlEbM2UZQ41AA017r0FyrseDwpOS78/wBmy+I0vL1LBs2OAyNDowWNDi4HtAucA0VzVrYem5P4tnxA/sZSwH9112/3NefUKlRQ4iKoEXWN1rEK6/wAI7Q8QFM3bbRZ+Zh4OBHoUynjfXh/Y6OXb1RacZgSdcS0DflFT/dH9QkeMwjAKRgudvkdr5Ek+ZQx25H+I+SkibiZx/wAvhpCPxvbkYOZe+jR5qWsS6u/Ul5UJcZB1ZYGn9oXNII3UNa+i16VSdZI2YCglYHdzx2XjwI9QrK3o0+EOfIRJMR8Q+Fg3hu8ndmsKaV1VcljBY6N5oA8ljjo1x48GuuDwOU7lX4futJVfT6Cuoi6tkTTmwdBYseaj8TXUPoaewlzQnEMbo8MezR2c1rwaHfl6pO1wrcHwNPoVF1V+QpOJuwpzIcsdLZi5tv5GkEnzKTiTcB53+iPgirQg14k707ge50imb2p2F4YOqK9mu+pP5I7HVbC435Vt5BewcVKH6/JC7exIplaPrX/HzT8nUWZq9/Ikhfs93ZpwRDmoXZrbI6iQx8xRrAcjEO9qYPah3s1QyicBFq0LEQ9iiol5QJOiRxoqONbRR30RcUafchmMTMcah2wz9k8cWkeYomTI0PteCsbu4qq7ZZXAN0Lk/Z9W4g0DTyAcBbvT3GYM6B2UbzQOH9xsue7D2l1Dy5wJaDR9NQONOX5rqWCmZJG10ZD2OFQ4XqvlftXFPT53Ls36m7hyqUEyobSwzhcua4fxBrK8gQwpLiM34XAcAHnyzFo9F0SfAgmoAB8B+qBxOEpU5R5gKvDrUuKL+JdygSYEm+RoHF4NT51KE2rMWFhYSH5GiraC4ApUEGopSxVp2uMrS5wFAD3eCouImdMaAcieQsF6L2Z4mRua+QlrNsVt8zWKYzSftCzOdZJXG1NLukA86pliIeryPdIJgTlaQ8FrSa1IEZoL81Ns/oxG4dt5qhdrdGTH2ou2OC9BBTgq23/fISeGSW5h/TwUdHprMDTcc+an9LmnxQWw2VIJFtPE7/p5obFYqWcSCSz6sIGlwCLDmKg8S4cFL0emvQ+ym8c1KdlX7y7YQUp8LxwNAR5p7gcaNC2TuzGg8A8j0Q2xoRIBpXSvAp0NhGQAgMJGoc0H/bVHllHoxptJckkONj4PB7pG/wB2UfNFiZpuGhxGhJznwLiStcJsQ0oW5eTXFv8A6kJnHgANb/M+PBKSlBdCiUoop3SjD9gupStSR3fqR6rmIjj6rFOk0GQNG9z3ufYeDAe5dP8AtAxGWLKNS4AU3nkuM48l5LGuFA41NbZrNNOOgApWoZXer/Eccaa6gZ5LatxJJjR1IibQnMKU3BByNyi7APBv0Kb4HZGUBwY5x4m3pe2llttPZc8lSAKcCf0CraydTKyahOXNFaE10xweIpYNLv5b/JDzbLkYaFuav4amnoi9ju6qQE/A6rTyI3Hxp6q7SZJqdSf8AZNsoNrkPBlOoyN4VqT+SExGHLvzTbE4+IaVJS10heeA4LXnKKVPkUwxm3dUegZTREhqxHGp2ssl0jQSB3MQ8jEe5ihfGoaJFrme+5QlvFMHt3KAn3RUyicdKii3I/Dsso4I6e/d0ZDH6rpSHkjMbF6aGyJa1bOjVW7ksoo2N2S5kueO9dQmuxcKWHNA4xk3dGbscebNx5iiY42Ei43KCLa7GmkrKfxBee9t+zsuVPLhV31X8dxzS5oRWyf0HH3uSl462/dcCD4OoQk+L2hOW2gcOXYb/d1hHojW7ThI7Eg8T+aX4/FEg0e3zC8fi0uRSp4/umaKceqZVukeOeaxkAPflFK5iAdx3VrTTcOaabP2DlbQANFPXeq5j8z3de2+VwcOYYRQn+keZTZmKdiG9YHHgW72neKL3XshKOJ440pLr/AhqY1PdJXfQsEWzmA06xte8IiTAE/vN8wquyHv+SKZFzI71qxg7/V6Aubr9PqBdLdlGPLMO4kcCkrIe2Ht3699aH1Re1tpOc7q2HNGNeDnAg0FeFL9/cg8AHl7IhdxJpx0J8iQEpHUL/IcLv8AIOTEnj3pF32BtUMoJez/ABGw893cV0rZeJa5oo4HxouYbGJ+F7eVwrjszZURoWjL/KXM9GOamtRBPqBJKUeS6B1t1PNCY/FBrCQCefH8yhMNgmsFm5qXGYufQ/63FB7XZI4do0bzsKdyRhjW7qLQxrcc26b7Yysc43mkqyMA/wDTaa5nDi64vxI4Ln2ExrYdWB5BtXSp1PhSi32vjnvldJJuc4NGuUFxIHgChmMDtdOWv+Vblm74FtVk3uuw4k2viX3D8nIUbTw1Qp2xixpMXf0u+YQzGPYNMzeIuR3hCySjiF08u5CeyL7L7DOLpNOD+0DTyyhp9AjMc9s7IhG3K57iSOAa01PmdUu2Xs2acgRRl44kUYO95sPnyXQdk9H48LGXPcHzObRztzR+Flb5eep5aKccnTVi+bJiw9F73kv+lOgwFQDTv7xY+oKIZg6Jj0ZpN1wG57nN/kc9w+bfVMpMDTctbHJSimPQx3FMRNgW/VbkydhlGYDv0/JGFtF5YoJ2Jk6M6e9ygeynr78lzRzQscxQvbfVMp2mvvkPnVDlruAQNA0dLiZvRkYtU+/dUPF78kWweP8AlKyZoInaKqTq1tGLqdgVDYQvxGHqke0Nm1rZW8Q1WDgaooZtpDSZzh2wSTolnSfDdRE1ujpD/aNfUgea69HskVXIftPmrjXxjSMMaPFjXn1cUOTNFxlS7AqKvgB6MYzslppVpoR73JwNmRF2djnQu4s0Pe02VXjwj3UfGcsgFwdHgaeKLZtZ7DSWNzT3VC8plhPxHPFKn6m/jaUFDIvk+z/DLKzBSf8AmiPMxkH0chsZs8uH7SYkfhYMo8TUlKBt5n4iPAqGbbg3ZndwUvLrpcSm6CS067oNmiYwUaABTvskDseWzscz/tkO8QQpp3TSj4erbxNq/n4IOXDZRQacTqSmNMvDlbfItq5yyQqCqPn0+x1rYGMZi2PMPxx5SRT912nkQ4eSOZ0jfBZ0QNN6pf2P4jLj2M3SslYRus3rB/8An6rq+2NiB1bL0Uc0W6mupk+I3wVyT7Q3UoyEA8yq30n6YzOYWPNHPb2QNALglWM9He1oqR9p+F6l8NLZmEeRr/uVrWGKuKAlJxVooWLfU0G73VRMkLeYWERBQ96zZPc7EZMlgxg40705wW0afvDzS+LCRuPaaK8rJ3szohDIbvkHiPTsrk2JZpY694Mj6QBou8eJUP8AxGbGExYYGhs+U1ysbvvxpuVl2X0Bwbblr3ng4gjyIVkxGDZFHRjMrQPhY2p89w8LKxbmZ7y4Yu4K38TnexZmwY5kbK5MoiFd43E8y7tf6ldp8Pwuuc7XOXGRECh62O3+sLqlKgFOYZVE9DoXuxciKfD2NveqDlgPL3/lO5o/yQL47gHfX6fonIyGHEUSttw4+dEG9g7vTRNXxDz+tKe+aEljHl+nkLFWlTQtezc7UEedLj5FQiPmRyFUwlItUa3OtuKGMR3fMritovsfJHwn6oON1/en+EXF+aRmOoMjravulkXGhot3v3vRUIS8ggmNqLiYh4kZE1USK2yRjV8+faawjamJ5lhHcY2fUEeC+hdy4J9qURGNLuVD3DT5nzVdXGTOx/qBdhNcQKgEcx8lcsHh2loBAPIkOHka/NUnYlCAK86K/YKT4QBqN4p5X90XkPaFqR6dP3EaP2RD/wCGP+hv5ILE4SNtcrGt7qD/ANWpy+doNNfBCzzNNjW/L9Fn48k75s6NlVxoAvpzyk+rlWtpRjXMHV8/JWbbIArlGtu/w8lVce4aL0OiV0yvVteG7LN9j8WbacJ3MEjv/rcz5vC+gnsquE/Y3EfvgI/CfL3X0XeitzLxt+X/AFnl83EgN2GHBcs+2jZ9Y2uAuLjw1HkSeeULrhVT+0bZXX4VwGouOVEennc6ffghNtNHzMiMMNAvYmIgm1KajgtYlLjTFpdBxhGnQAHiDb6Kz7GcAQHMN9MuvoR6FVvZ795Vy2HACQ4XNqV3eC5GXqXS5LbsxtA2hOU8TX53CYY0Ujdcix01Wmz46DiShekmO6uMtaRnIt/CN7nHc0cfJWmWlbOPbdn/AObAFaMcPAi/nour7NnrG3uv4DRclxoBmZG2/aqTvcSbk9+4bguobLsxvcmcCuD+Z6vRcRC3ithrx80DKKg+62/SvgjHnX3w/wAIOc3vv9/MpiI6wSWME/X34IGYCo31JHv3wRkp051Hpb1ICFeNxuanyNffiFeiqQHIwmpFBy3Gh1p3oMxN/eNDvuEbiHcNKb/EKB0YJuURUy4Rm3H3+aLjk9jvP5JTHNRGwy2S0ojKY3hfT6e/JGwvSaKVGQzJaUA7HUL0bG9JIcQjYp0vKALQ0zLkP2tbP/aNlpbQ+K6kMQq/0qwTZ4nNdvCjHC7i+5MOGcf2O0scLVZ8l0XZl2jSnn6qgRsdh5OrkFq2crjsfGUFiCOa8j7WwTjJprk9DilGeJOI+dCCNB4JbjYaaZvQD+0VRjcVXcPP9EHinvJ1aB3En6LExRkmFG7KrtcEVvRVibDEkudYfP8ARXDacjG1Jufe5LtjbMfjJgACIwbnivVezMc5tJL6leslBQ977F6+xrY5a187hTNZvcF1ApbsfDNijbGwUAFAjsy1szuXHQ8xluUrNqqKZgcCDvWS9aOcgimQkcM+0zok6CUzxNqxxq4DcqRDg2vHZOV3p+i+mNqQte0tcAQePNcb6VdDMjy+Ds6nLu8OC0YrxVff/YGbE2t0StYXZkzaUZmHFrgfQkH0Vv2TE9rWkh1SfhuCNNa0HkToq1s3FyMOV/qrhs9znaFviQgWNXyYWrc1wx/h9p5W/Ca+A+VVUulW2bHMddGjed1d58U1xskbRWSdjeTblUra20I3OpE0/wAxuSj29kU6XC5yugTYkBMhe/UlX3Az2Cp2zLKw4aZaOPGowSPR4XQ76251r+SGfJz11CgM9SPfJRvl3d/p7CJRL3IkmIpYVp9K/ognPF71NvU+/Nekkpeu8CniELJNr4+/RGkVykefIBfUd3jbxr5oR9jTLXmf8rbPe+lvQV/JaDEO4LipsfxyoqKRLofr+aLjUNF0WM45uCLjlSuHX3yRsKplFFqYzhl0RcU6VwaIyPQe96XlFBoYNnQ+KfUe/fFaN9+Sjm3oFHkJFW27gw65AKVYIxtNCXMPK4Vj2p+aqON+JU6/R48+K5dUN6XUShLb2ZZYnspadviKIfGTxgXmB7hVVx2iHfqvMY/ZkHP9T+yNWc9q3DFuGZK6wLhzXQOjODEYFAAqXsLULoWx9PfJeqx6eGDFtiYufPLK7ZZIXqQvQrFIUo4oTaJHSLRz1gqGfcpUUckR4h9apDtOPMKJxNqUrxe9NYuA0c/27slrqmn+fZVTxOBcw2J810bH6qsbQ9+q0HjjNcimWCsqL4nb1LBEj5VpHvVUcSTKaoLwgomkMmiXQfmi402kGg1svFaGQbjx9VEN3vitXa+JU0FZ6bFAEk11G7x+iEOIHH0PMqc6DwQ7vfqopgtkUuJB86e/n4KPrlq7d3fmtX6oeQbP/9k="/>
          <p:cNvSpPr>
            <a:spLocks noChangeAspect="1" noChangeArrowheads="1"/>
          </p:cNvSpPr>
          <p:nvPr/>
        </p:nvSpPr>
        <p:spPr bwMode="auto">
          <a:xfrm>
            <a:off x="1259681" y="-108346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SzPct val="95000"/>
              <a:buFont typeface="Wingdings" pitchFamily="2" charset="2"/>
              <a:buChar char="§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Char char="§"/>
              <a:defRPr sz="20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404040"/>
              </a:buClr>
              <a:buSzPct val="75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35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pSp>
        <p:nvGrpSpPr>
          <p:cNvPr id="4101" name="Group 1"/>
          <p:cNvGrpSpPr>
            <a:grpSpLocks/>
          </p:cNvGrpSpPr>
          <p:nvPr/>
        </p:nvGrpSpPr>
        <p:grpSpPr bwMode="auto">
          <a:xfrm>
            <a:off x="1239116" y="2035144"/>
            <a:ext cx="6641225" cy="250031"/>
            <a:chOff x="941728" y="2717800"/>
            <a:chExt cx="6848724" cy="345543"/>
          </a:xfrm>
        </p:grpSpPr>
        <p:sp>
          <p:nvSpPr>
            <p:cNvPr id="31" name="Zaobljeni pravokutnik 51"/>
            <p:cNvSpPr/>
            <p:nvPr/>
          </p:nvSpPr>
          <p:spPr>
            <a:xfrm>
              <a:off x="941728" y="2742482"/>
              <a:ext cx="1227447" cy="320861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9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PHYSICS</a:t>
              </a:r>
              <a:endParaRPr lang="hr-HR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" name="Zaobljeni pravokutnik 51"/>
            <p:cNvSpPr/>
            <p:nvPr/>
          </p:nvSpPr>
          <p:spPr>
            <a:xfrm>
              <a:off x="2312987" y="2735900"/>
              <a:ext cx="1227446" cy="31921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9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CHEMISTRY</a:t>
              </a:r>
              <a:endParaRPr lang="hr-HR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" name="Zaobljeni pravokutnik 51"/>
            <p:cNvSpPr/>
            <p:nvPr/>
          </p:nvSpPr>
          <p:spPr>
            <a:xfrm>
              <a:off x="3768766" y="2727673"/>
              <a:ext cx="1226185" cy="320863"/>
            </a:xfrm>
            <a:prstGeom prst="roundRect">
              <a:avLst/>
            </a:prstGeom>
            <a:solidFill>
              <a:srgbClr val="578D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9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LIFE SCIENCES</a:t>
              </a:r>
              <a:endParaRPr lang="hr-HR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8" name="Zaobljeni pravokutnik 51"/>
            <p:cNvSpPr/>
            <p:nvPr/>
          </p:nvSpPr>
          <p:spPr>
            <a:xfrm>
              <a:off x="5119840" y="2742482"/>
              <a:ext cx="1224924" cy="320861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9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ENVIRONMENT</a:t>
              </a:r>
              <a:endParaRPr lang="hr-HR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49" name="Zaobljeni pravokutnik 51"/>
            <p:cNvSpPr/>
            <p:nvPr/>
          </p:nvSpPr>
          <p:spPr>
            <a:xfrm>
              <a:off x="6564267" y="2717800"/>
              <a:ext cx="1226185" cy="320863"/>
            </a:xfrm>
            <a:prstGeom prst="round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900" b="1" dirty="0" smtClean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</a:t>
              </a:r>
              <a:r>
                <a:rPr lang="hr-HR" sz="900" b="1" dirty="0" smtClean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OMPUTER SCIENCE</a:t>
              </a:r>
              <a:endParaRPr lang="hr-HR" sz="9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878477"/>
              </p:ext>
            </p:extLst>
          </p:nvPr>
        </p:nvGraphicFramePr>
        <p:xfrm>
          <a:off x="968187" y="3355440"/>
          <a:ext cx="7499617" cy="2164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0461"/>
                <a:gridCol w="1515254"/>
                <a:gridCol w="1195173"/>
                <a:gridCol w="1451872"/>
                <a:gridCol w="1766857"/>
              </a:tblGrid>
              <a:tr h="41148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THEORETICAL PHYSICS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MATERIAL CHEMISTRY</a:t>
                      </a:r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MOLECULAR MEDICINE</a:t>
                      </a:r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SEA &amp;</a:t>
                      </a:r>
                      <a:r>
                        <a:rPr lang="hr-HR" sz="1100" b="0" baseline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 ENVIROMENT</a:t>
                      </a:r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ELECTRONICS</a:t>
                      </a:r>
                    </a:p>
                    <a:p>
                      <a:pPr algn="ctr"/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293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MATERIAL PHYSICS</a:t>
                      </a:r>
                    </a:p>
                    <a:p>
                      <a:pPr algn="ctr"/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ORGANIC CHEM. &amp;</a:t>
                      </a:r>
                    </a:p>
                    <a:p>
                      <a:pPr algn="ctr"/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BIOCHEMISTRY</a:t>
                      </a:r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MOLECULAR</a:t>
                      </a:r>
                      <a:r>
                        <a:rPr lang="hr-HR" sz="1100" b="0" baseline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 BIOLOGY</a:t>
                      </a:r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CENTAR FOR SEA RESEARCH</a:t>
                      </a:r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EXPERIMENTAL PHYSICS</a:t>
                      </a:r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PHYSICAL CHEM.</a:t>
                      </a:r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1480">
                <a:tc>
                  <a:txBody>
                    <a:bodyPr/>
                    <a:lstStyle/>
                    <a:p>
                      <a:pPr algn="ctr"/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100" b="0" dirty="0" smtClean="0">
                          <a:solidFill>
                            <a:schemeClr val="bg1"/>
                          </a:solidFill>
                          <a:latin typeface="Segoe UI" panose="020B0502040204020203" pitchFamily="34" charset="0"/>
                          <a:ea typeface="Tahoma" panose="020B0604030504040204" pitchFamily="34" charset="0"/>
                          <a:cs typeface="Segoe UI" panose="020B0502040204020203" pitchFamily="34" charset="0"/>
                        </a:rPr>
                        <a:t>NMR</a:t>
                      </a:r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r-HR" sz="1100" b="0" dirty="0">
                        <a:solidFill>
                          <a:schemeClr val="bg1"/>
                        </a:solidFill>
                        <a:latin typeface="Segoe UI" panose="020B0502040204020203" pitchFamily="34" charset="0"/>
                        <a:ea typeface="Tahoma" panose="020B0604030504040204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7027">
                <a:tc gridSpan="5">
                  <a:txBody>
                    <a:bodyPr/>
                    <a:lstStyle/>
                    <a:p>
                      <a:pPr algn="ctr"/>
                      <a:endParaRPr lang="hr-HR" sz="1400" b="0" dirty="0">
                        <a:solidFill>
                          <a:schemeClr val="bg1"/>
                        </a:solidFill>
                        <a:latin typeface="Exo" panose="02000303000000000000" pitchFamily="50" charset="-18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r-HR" sz="1050" b="0" dirty="0">
                        <a:solidFill>
                          <a:schemeClr val="bg1"/>
                        </a:solidFill>
                        <a:latin typeface="Exo" panose="02000303000000000000" pitchFamily="50" charset="-18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r-HR" sz="1050" b="0" dirty="0">
                        <a:solidFill>
                          <a:schemeClr val="bg1"/>
                        </a:solidFill>
                        <a:latin typeface="Exo" panose="02000303000000000000" pitchFamily="50" charset="-18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r-HR" sz="1050" b="0" dirty="0">
                        <a:solidFill>
                          <a:schemeClr val="bg1"/>
                        </a:solidFill>
                        <a:latin typeface="Exo" panose="02000303000000000000" pitchFamily="50" charset="-18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hr-HR" sz="1050" b="0" dirty="0">
                        <a:solidFill>
                          <a:schemeClr val="bg1"/>
                        </a:solidFill>
                        <a:latin typeface="Exo" panose="02000303000000000000" pitchFamily="50" charset="-18"/>
                        <a:ea typeface="Tahom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8" name="Picture 4" descr="C:\Users\bzpetra\AppData\Local\Microsoft\Windows\Temporary Internet Files\Content.IE5\2J3WENKF\medium-Atom-0-10105[1].gif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895" y="2463739"/>
            <a:ext cx="616672" cy="63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bzpetra\AppData\Local\Microsoft\Windows\Temporary Internet Files\Content.IE5\08ASCBT7\large-funnel-test-tube-chemical-laboratory-experiment-chemistry--33.3-16019[1]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96" y="2521738"/>
            <a:ext cx="513042" cy="52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bzpetra\AppData\Local\Microsoft\Windows\Temporary Internet Files\Content.IE5\2J3WENKF\dna-1370603787LgY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3466">
            <a:off x="4159450" y="2558832"/>
            <a:ext cx="800559" cy="4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bzpetra\AppData\Local\Microsoft\Windows\Temporary Internet Files\Content.IE5\X6TU31AS\green-planet-vector[1]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574" y="2485157"/>
            <a:ext cx="749240" cy="78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bzpetra\AppData\Local\Microsoft\Windows\Temporary Internet Files\Content.IE5\2J3WENKF\ict_2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562" y="2500421"/>
            <a:ext cx="639773" cy="63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aobljeni pravokutnik 10"/>
          <p:cNvSpPr/>
          <p:nvPr/>
        </p:nvSpPr>
        <p:spPr>
          <a:xfrm>
            <a:off x="5709768" y="4202051"/>
            <a:ext cx="3371413" cy="883134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Excellent science</a:t>
            </a:r>
          </a:p>
          <a:p>
            <a:pPr algn="ctr" defTabSz="91440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Strong involvement in higher education </a:t>
            </a:r>
          </a:p>
          <a:p>
            <a:pPr algn="ctr" defTabSz="91440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US" sz="1200" b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Leading contribution to the growth of the national economy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31025" y="626651"/>
            <a:ext cx="119063" cy="465535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4" name="Zaobljeni pravokutnik 51"/>
          <p:cNvSpPr/>
          <p:nvPr/>
        </p:nvSpPr>
        <p:spPr>
          <a:xfrm>
            <a:off x="424713" y="626637"/>
            <a:ext cx="1327547" cy="465534"/>
          </a:xfrm>
          <a:prstGeom prst="round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105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5</a:t>
            </a:r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%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of Croatian researchers</a:t>
            </a:r>
            <a:endParaRPr lang="hr-HR" sz="1050" b="1" dirty="0">
              <a:solidFill>
                <a:schemeClr val="bg1"/>
              </a:solidFill>
              <a:latin typeface="Segoe UI" panose="020B0502040204020203" pitchFamily="34" charset="0"/>
              <a:ea typeface="Tahoma" panose="020B060403050404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02778" y="632951"/>
            <a:ext cx="710803" cy="508080"/>
          </a:xfrm>
          <a:prstGeom prst="rect">
            <a:avLst/>
          </a:prstGeom>
          <a:solidFill>
            <a:schemeClr val="bg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28" name="Rectangle 27"/>
          <p:cNvSpPr/>
          <p:nvPr/>
        </p:nvSpPr>
        <p:spPr>
          <a:xfrm>
            <a:off x="4857890" y="634750"/>
            <a:ext cx="432752" cy="500714"/>
          </a:xfrm>
          <a:prstGeom prst="rect">
            <a:avLst/>
          </a:prstGeom>
          <a:solidFill>
            <a:schemeClr val="bg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Zaobljeni pravokutnik 51"/>
          <p:cNvSpPr/>
          <p:nvPr/>
        </p:nvSpPr>
        <p:spPr>
          <a:xfrm>
            <a:off x="2502787" y="616528"/>
            <a:ext cx="1517749" cy="507596"/>
          </a:xfrm>
          <a:prstGeom prst="round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~ </a:t>
            </a:r>
            <a:r>
              <a:rPr lang="hr-HR" sz="1050" b="1" dirty="0" smtClean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6</a:t>
            </a:r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0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% of Croatian </a:t>
            </a:r>
            <a:r>
              <a:rPr lang="hr-HR" sz="1050" b="1" dirty="0" smtClean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Horizon 2020 </a:t>
            </a:r>
            <a:endParaRPr lang="en-US" sz="1050" b="1" dirty="0">
              <a:solidFill>
                <a:schemeClr val="bg1"/>
              </a:solidFill>
              <a:latin typeface="Segoe UI" panose="020B0502040204020203" pitchFamily="34" charset="0"/>
              <a:ea typeface="Tahoma" panose="020B0604030504040204" pitchFamily="34" charset="0"/>
              <a:cs typeface="Segoe UI" panose="020B0502040204020203" pitchFamily="34" charset="0"/>
            </a:endParaRPr>
          </a:p>
        </p:txBody>
      </p:sp>
      <p:sp>
        <p:nvSpPr>
          <p:cNvPr id="30" name="Zaobljeni pravokutnik 51"/>
          <p:cNvSpPr/>
          <p:nvPr/>
        </p:nvSpPr>
        <p:spPr>
          <a:xfrm>
            <a:off x="4836976" y="610369"/>
            <a:ext cx="1517749" cy="507596"/>
          </a:xfrm>
          <a:prstGeom prst="round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1050" b="1" dirty="0" smtClean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20</a:t>
            </a:r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%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of Croatian publications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143535" y="634750"/>
            <a:ext cx="725898" cy="500714"/>
          </a:xfrm>
          <a:prstGeom prst="rect">
            <a:avLst/>
          </a:prstGeom>
          <a:solidFill>
            <a:schemeClr val="bg1">
              <a:alpha val="3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Zaobljeni pravokutnik 51"/>
          <p:cNvSpPr/>
          <p:nvPr/>
        </p:nvSpPr>
        <p:spPr>
          <a:xfrm>
            <a:off x="7122623" y="610369"/>
            <a:ext cx="1517749" cy="507596"/>
          </a:xfrm>
          <a:prstGeom prst="round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105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5</a:t>
            </a:r>
            <a:r>
              <a:rPr lang="hr-HR" sz="1050" b="1" dirty="0" smtClean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0</a:t>
            </a:r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%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of </a:t>
            </a:r>
            <a:r>
              <a:rPr lang="hr-HR" sz="1050" b="1" dirty="0" smtClean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top 20% </a:t>
            </a:r>
            <a:r>
              <a:rPr lang="en-US" sz="1050" b="1" dirty="0" smtClean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 </a:t>
            </a:r>
            <a:r>
              <a:rPr lang="en-US" sz="105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publications</a:t>
            </a:r>
          </a:p>
        </p:txBody>
      </p:sp>
    </p:spTree>
    <p:extLst>
      <p:ext uri="{BB962C8B-B14F-4D97-AF65-F5344CB8AC3E}">
        <p14:creationId xmlns:p14="http://schemas.microsoft.com/office/powerpoint/2010/main" val="193050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8724497"/>
              </p:ext>
            </p:extLst>
          </p:nvPr>
        </p:nvGraphicFramePr>
        <p:xfrm>
          <a:off x="89916" y="813430"/>
          <a:ext cx="5026660" cy="3577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89921" y="4317477"/>
            <a:ext cx="4645031" cy="228600"/>
            <a:chOff x="868233" y="4636921"/>
            <a:chExt cx="4645031" cy="228600"/>
          </a:xfrm>
        </p:grpSpPr>
        <p:sp>
          <p:nvSpPr>
            <p:cNvPr id="6" name="Rectangle 5"/>
            <p:cNvSpPr/>
            <p:nvPr/>
          </p:nvSpPr>
          <p:spPr>
            <a:xfrm>
              <a:off x="868233" y="4636921"/>
              <a:ext cx="1049338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hr-HR" sz="14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2010 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604833" y="4636921"/>
              <a:ext cx="104775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hr-HR" sz="14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2011 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2293808" y="4636921"/>
              <a:ext cx="1049338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hr-HR" sz="14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2012 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0883" y="4636921"/>
              <a:ext cx="1049338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hr-HR" sz="14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2013 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98746" y="4636921"/>
              <a:ext cx="1047750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hr-HR" sz="14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2014 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463927" y="4636921"/>
              <a:ext cx="1049337" cy="228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hr-HR" sz="14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2015 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733872" y="2298754"/>
            <a:ext cx="296862" cy="1778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 sz="14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11715" y="2140776"/>
            <a:ext cx="2043112" cy="4778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1400" b="1" dirty="0">
                <a:solidFill>
                  <a:schemeClr val="accent4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Croatian projects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47141" y="2595232"/>
            <a:ext cx="295275" cy="177800"/>
          </a:xfrm>
          <a:prstGeom prst="rect">
            <a:avLst/>
          </a:prstGeom>
          <a:solidFill>
            <a:srgbClr val="3C6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 sz="140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6516" y="2417054"/>
            <a:ext cx="2044700" cy="4778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1400" b="1" dirty="0">
                <a:solidFill>
                  <a:srgbClr val="3C649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FP7/Horizon 2020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1622" y="4317484"/>
            <a:ext cx="5084954" cy="1166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 sz="1600" b="1" dirty="0" smtClean="0">
              <a:solidFill>
                <a:srgbClr val="1B3651"/>
              </a:solidFill>
              <a:latin typeface="+mj-lt"/>
            </a:endParaRPr>
          </a:p>
          <a:p>
            <a:pPr algn="ctr">
              <a:defRPr/>
            </a:pPr>
            <a:r>
              <a:rPr lang="hr-HR" sz="1400" b="1" dirty="0" smtClean="0">
                <a:solidFill>
                  <a:srgbClr val="1B3651"/>
                </a:solidFill>
                <a:latin typeface="+mj-lt"/>
              </a:rPr>
              <a:t>NEW PROJECTS, MILLIONS OF EUROS</a:t>
            </a:r>
            <a:endParaRPr lang="hr-HR" sz="1400" b="1" dirty="0">
              <a:solidFill>
                <a:srgbClr val="1B365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1622" y="926844"/>
            <a:ext cx="420688" cy="32988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600" b="1" dirty="0">
                <a:solidFill>
                  <a:schemeClr val="accent2"/>
                </a:solidFill>
              </a:rPr>
              <a:t>10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1600" b="1" dirty="0">
              <a:solidFill>
                <a:schemeClr val="accent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1600" b="1" dirty="0">
              <a:solidFill>
                <a:schemeClr val="accent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1600" b="1" dirty="0">
              <a:solidFill>
                <a:schemeClr val="accent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1600" b="1" dirty="0">
              <a:solidFill>
                <a:schemeClr val="accent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600" b="1" dirty="0">
                <a:solidFill>
                  <a:schemeClr val="accent2"/>
                </a:solidFill>
              </a:rPr>
              <a:t>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1600" b="1" dirty="0">
              <a:solidFill>
                <a:schemeClr val="accent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1600" b="1" dirty="0">
              <a:solidFill>
                <a:schemeClr val="accent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1600" b="1" dirty="0">
              <a:solidFill>
                <a:schemeClr val="accent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 sz="1600" b="1" dirty="0">
              <a:solidFill>
                <a:schemeClr val="accent2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600" b="1" dirty="0">
                <a:solidFill>
                  <a:schemeClr val="accent2"/>
                </a:solidFill>
              </a:rPr>
              <a:t>0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2"/>
            <a:ext cx="9144000" cy="5601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 smtClean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RBI- CRO LEADER IN INTERNATIONAL PROJECTS</a:t>
            </a:r>
            <a:endParaRPr lang="hr-HR" sz="2800" b="1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97936" y="625509"/>
            <a:ext cx="372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hr-HR" sz="12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 ERCs (out of 4 in Croatia), both within past two years, both returnees</a:t>
            </a:r>
          </a:p>
          <a:p>
            <a:pPr>
              <a:defRPr/>
            </a:pPr>
            <a:endParaRPr lang="hr-HR" sz="1200" b="1" dirty="0" smtClean="0">
              <a:solidFill>
                <a:srgbClr val="1B365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hr-HR" sz="12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 CENTRES OF EXCELLENCE ( 1 out of 1 in material sciences, 1 out of 2 in biotech, key partner in 1 in ICT)</a:t>
            </a:r>
          </a:p>
          <a:p>
            <a:pPr>
              <a:defRPr/>
            </a:pPr>
            <a:endParaRPr lang="hr-HR" sz="1200" b="1" dirty="0" smtClean="0">
              <a:solidFill>
                <a:srgbClr val="1B365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hr-HR" sz="1200" b="1" dirty="0" smtClean="0">
                <a:solidFill>
                  <a:srgbClr val="1B365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...</a:t>
            </a:r>
          </a:p>
          <a:p>
            <a:endParaRPr lang="hr-HR" sz="1200" dirty="0"/>
          </a:p>
        </p:txBody>
      </p:sp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178097"/>
              </p:ext>
            </p:extLst>
          </p:nvPr>
        </p:nvGraphicFramePr>
        <p:xfrm>
          <a:off x="5765606" y="2002060"/>
          <a:ext cx="3935206" cy="2978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Line Callout 1 23"/>
          <p:cNvSpPr/>
          <p:nvPr/>
        </p:nvSpPr>
        <p:spPr>
          <a:xfrm>
            <a:off x="7916321" y="3489078"/>
            <a:ext cx="1107959" cy="707491"/>
          </a:xfrm>
          <a:prstGeom prst="borderCallout1">
            <a:avLst>
              <a:gd name="adj1" fmla="val 61203"/>
              <a:gd name="adj2" fmla="val 4318"/>
              <a:gd name="adj3" fmla="val 112500"/>
              <a:gd name="adj4" fmla="val -38333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847" y="3587534"/>
            <a:ext cx="732906" cy="510564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5179274" y="2861281"/>
            <a:ext cx="1072810" cy="11592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r-HR" sz="1000" b="1" dirty="0" smtClean="0">
                <a:solidFill>
                  <a:srgbClr val="414141"/>
                </a:solidFill>
                <a:latin typeface="+mj-lt"/>
              </a:rPr>
              <a:t>OTHER CROATIAN </a:t>
            </a:r>
          </a:p>
          <a:p>
            <a:pPr algn="ctr">
              <a:defRPr/>
            </a:pPr>
            <a:r>
              <a:rPr lang="hr-HR" sz="1000" b="1" dirty="0" smtClean="0">
                <a:solidFill>
                  <a:srgbClr val="414141"/>
                </a:solidFill>
                <a:latin typeface="+mj-lt"/>
              </a:rPr>
              <a:t>SCIENTIFIC INSTITUTIONS</a:t>
            </a:r>
            <a:endParaRPr lang="hr-HR" sz="1000" b="1" dirty="0">
              <a:solidFill>
                <a:srgbClr val="414141"/>
              </a:solidFill>
              <a:latin typeface="+mj-lt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5228132" y="4782229"/>
            <a:ext cx="4262994" cy="469548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400" b="1" dirty="0" smtClean="0">
                <a:solidFill>
                  <a:srgbClr val="1B3651"/>
                </a:solidFill>
                <a:latin typeface="+mj-lt"/>
              </a:rPr>
              <a:t>PERCENTAGE OF HORIZON2020 FUNDING</a:t>
            </a:r>
            <a:endParaRPr lang="hr-HR" sz="1400" b="1" dirty="0">
              <a:solidFill>
                <a:srgbClr val="1B3651"/>
              </a:solidFill>
              <a:latin typeface="+mj-lt"/>
            </a:endParaRPr>
          </a:p>
        </p:txBody>
      </p:sp>
      <p:sp>
        <p:nvSpPr>
          <p:cNvPr id="31" name="Left Brace 30"/>
          <p:cNvSpPr/>
          <p:nvPr/>
        </p:nvSpPr>
        <p:spPr>
          <a:xfrm>
            <a:off x="5932462" y="2140776"/>
            <a:ext cx="709045" cy="2787198"/>
          </a:xfrm>
          <a:prstGeom prst="leftBrace">
            <a:avLst>
              <a:gd name="adj1" fmla="val 8278"/>
              <a:gd name="adj2" fmla="val 46859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618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D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022502" y="2844112"/>
            <a:ext cx="2203450" cy="406004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ENVIRONMENT AND SEA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Tahoma" panose="020B0604030504040204" pitchFamily="34" charset="0"/>
              <a:cs typeface="Segoe UI" panose="020B0502040204020203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91179" y="3905938"/>
            <a:ext cx="2287588" cy="406004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ICT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614938" y="2283529"/>
            <a:ext cx="2166938" cy="469106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BIO</a:t>
            </a:r>
            <a:r>
              <a:rPr lang="hr-HR" sz="160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MEDICINE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ea typeface="Tahoma" panose="020B0604030504040204" pitchFamily="34" charset="0"/>
              <a:cs typeface="Segoe UI" panose="020B0502040204020203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443306" y="3341596"/>
            <a:ext cx="2298700" cy="469106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ADVANCED </a:t>
            </a:r>
            <a:r>
              <a:rPr lang="hr-HR" sz="1400" b="1" dirty="0" smtClean="0">
                <a:solidFill>
                  <a:schemeClr val="bg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MATERIALS </a:t>
            </a:r>
            <a:endParaRPr lang="en-US" sz="1400" b="1" dirty="0">
              <a:solidFill>
                <a:schemeClr val="bg1"/>
              </a:solidFill>
              <a:latin typeface="Segoe UI" panose="020B0502040204020203" pitchFamily="34" charset="0"/>
              <a:ea typeface="Tahoma" panose="020B0604030504040204" pitchFamily="34" charset="0"/>
              <a:cs typeface="Segoe UI" panose="020B0502040204020203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72766" y="910446"/>
            <a:ext cx="3632200" cy="385186"/>
          </a:xfrm>
          <a:prstGeom prst="roundRect">
            <a:avLst/>
          </a:prstGeom>
          <a:solidFill>
            <a:srgbClr val="1B36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hr-HR" altLang="sr-Latn-RS" sz="24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60 million Euro  </a:t>
            </a:r>
            <a:endParaRPr lang="en-US" altLang="sr-Latn-RS" sz="240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911900" y="4642831"/>
            <a:ext cx="3962400" cy="375047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hr-HR" altLang="sr-Latn-RS" sz="20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BEGINNING 2018</a:t>
            </a:r>
            <a:endParaRPr lang="en-US" altLang="sr-Latn-RS" sz="200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10" y="1326391"/>
            <a:ext cx="3654656" cy="369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-1587" y="-18469"/>
            <a:ext cx="9144000" cy="798741"/>
          </a:xfrm>
          <a:prstGeom prst="rect">
            <a:avLst/>
          </a:prstGeom>
          <a:solidFill>
            <a:srgbClr val="1B365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Rounded Rectangle 12"/>
          <p:cNvSpPr/>
          <p:nvPr/>
        </p:nvSpPr>
        <p:spPr>
          <a:xfrm>
            <a:off x="24728" y="200172"/>
            <a:ext cx="9199656" cy="38634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lt"/>
                <a:ea typeface="Tahoma" pitchFamily="34" charset="0"/>
                <a:cs typeface="Arial" panose="020B0604020202020204" pitchFamily="34" charset="0"/>
              </a:rPr>
              <a:t>OPEN SCIENTIFIC INFRASTRUCTURAL PLATFORM FOR INNOVATIVE</a:t>
            </a:r>
            <a:r>
              <a:rPr lang="hr-HR" sz="2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lt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lt"/>
                <a:ea typeface="Tahoma" pitchFamily="34" charset="0"/>
                <a:cs typeface="Arial" panose="020B0604020202020204" pitchFamily="34" charset="0"/>
              </a:rPr>
              <a:t>APPLICATIONS </a:t>
            </a:r>
            <a:r>
              <a:rPr lang="hr-HR" sz="2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lt"/>
                <a:ea typeface="Tahoma" pitchFamily="34" charset="0"/>
                <a:cs typeface="Arial" panose="020B0604020202020204" pitchFamily="34" charset="0"/>
              </a:rPr>
              <a:t>IN </a:t>
            </a:r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lt"/>
                <a:ea typeface="Tahoma" pitchFamily="34" charset="0"/>
                <a:cs typeface="Arial" panose="020B0604020202020204" pitchFamily="34" charset="0"/>
              </a:rPr>
              <a:t>THE ECONOMY AND</a:t>
            </a:r>
            <a:r>
              <a:rPr lang="hr-HR" sz="2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lt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lt"/>
                <a:ea typeface="Tahoma" pitchFamily="34" charset="0"/>
                <a:cs typeface="Arial" panose="020B0604020202020204" pitchFamily="34" charset="0"/>
              </a:rPr>
              <a:t>SOCIETY</a:t>
            </a:r>
            <a:r>
              <a:rPr lang="hr-HR" sz="2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lt"/>
                <a:ea typeface="Tahoma" pitchFamily="34" charset="0"/>
                <a:cs typeface="Arial" panose="020B0604020202020204" pitchFamily="34" charset="0"/>
              </a:rPr>
              <a:t>: O-ZIP</a:t>
            </a:r>
            <a:r>
              <a:rPr lang="en-US" sz="2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+mj-lt"/>
                <a:ea typeface="Tahoma" pitchFamily="34" charset="0"/>
                <a:cs typeface="Arial" panose="020B0604020202020204" pitchFamily="34" charset="0"/>
              </a:rPr>
              <a:t> </a:t>
            </a:r>
            <a:endParaRPr lang="en-US" sz="2000" b="1" dirty="0">
              <a:ln w="18415" cmpd="sng">
                <a:noFill/>
                <a:prstDash val="solid"/>
              </a:ln>
              <a:solidFill>
                <a:schemeClr val="bg1"/>
              </a:solidFill>
              <a:latin typeface="+mj-lt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69577" y="1012229"/>
            <a:ext cx="47728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r-HR" dirty="0">
                <a:solidFill>
                  <a:srgbClr val="1B365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RH </a:t>
            </a:r>
            <a:r>
              <a:rPr lang="hr-HR" dirty="0" smtClean="0">
                <a:solidFill>
                  <a:srgbClr val="1B365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 </a:t>
            </a:r>
            <a:r>
              <a:rPr lang="hr-HR" dirty="0">
                <a:solidFill>
                  <a:srgbClr val="1B365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Operational Programme </a:t>
            </a:r>
            <a:r>
              <a:rPr lang="hr-HR" dirty="0" smtClean="0">
                <a:solidFill>
                  <a:srgbClr val="1B365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2014-2020</a:t>
            </a:r>
          </a:p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hr-HR" dirty="0" smtClean="0">
                <a:solidFill>
                  <a:srgbClr val="1B3651"/>
                </a:solidFill>
                <a:latin typeface="Segoe UI" panose="020B0502040204020203" pitchFamily="34" charset="0"/>
                <a:ea typeface="Tahoma" panose="020B0604030504040204" pitchFamily="34" charset="0"/>
                <a:cs typeface="Segoe UI" panose="020B0502040204020203" pitchFamily="34" charset="0"/>
              </a:rPr>
              <a:t>Smart Specialisation Strategy</a:t>
            </a:r>
            <a:endParaRPr lang="hr-HR" dirty="0">
              <a:solidFill>
                <a:srgbClr val="1B3651"/>
              </a:solidFill>
              <a:latin typeface="Segoe UI" panose="020B0502040204020203" pitchFamily="34" charset="0"/>
              <a:ea typeface="Tahoma" panose="020B0604030504040204" pitchFamily="34" charset="0"/>
              <a:cs typeface="Segoe UI" panose="020B0502040204020203" pitchFamily="34" charset="0"/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5604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white"/>
              </a:solidFill>
            </a:endParaRPr>
          </a:p>
        </p:txBody>
      </p:sp>
      <p:pic>
        <p:nvPicPr>
          <p:cNvPr id="84994" name="Picture 2" descr="http://www.ajpls.com/images/bnr1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36" y="1645362"/>
            <a:ext cx="6667500" cy="1771650"/>
          </a:xfrm>
          <a:prstGeom prst="rect">
            <a:avLst/>
          </a:prstGeom>
          <a:noFill/>
          <a:effectLst>
            <a:softEdge rad="215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925" y="7144"/>
            <a:ext cx="8504238" cy="7000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hr-HR" sz="2800" dirty="0" smtClean="0">
                <a:solidFill>
                  <a:schemeClr val="bg1"/>
                </a:solidFill>
              </a:rPr>
              <a:t>Life sciences</a:t>
            </a:r>
            <a:endParaRPr lang="en-US" sz="2800" dirty="0"/>
          </a:p>
        </p:txBody>
      </p:sp>
      <p:sp>
        <p:nvSpPr>
          <p:cNvPr id="6" name="Zaobljeni pravokutnik 3"/>
          <p:cNvSpPr/>
          <p:nvPr/>
        </p:nvSpPr>
        <p:spPr>
          <a:xfrm>
            <a:off x="-2555875" y="636985"/>
            <a:ext cx="5715000" cy="3856434"/>
          </a:xfrm>
          <a:prstGeom prst="roundRect">
            <a:avLst>
              <a:gd name="adj" fmla="val 1208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aobljeni pravokutnik 57"/>
          <p:cNvSpPr/>
          <p:nvPr/>
        </p:nvSpPr>
        <p:spPr>
          <a:xfrm>
            <a:off x="514350" y="79772"/>
            <a:ext cx="8115300" cy="35004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prstClr val="black"/>
                </a:solidFill>
              </a:rPr>
              <a:t>L</a:t>
            </a:r>
            <a:r>
              <a:rPr lang="hr-HR" b="1" dirty="0">
                <a:solidFill>
                  <a:prstClr val="black"/>
                </a:solidFill>
              </a:rPr>
              <a:t>ife science </a:t>
            </a:r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14340" name="Picture 4" descr="Microarray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618" y="3894087"/>
            <a:ext cx="810060" cy="81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Genomics (Bioanalyzer, RT-PCR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550" y="3852579"/>
            <a:ext cx="906547" cy="90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Microscopy &amp; Cell Culture (Confocal microscope, cell counter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56" y="3898959"/>
            <a:ext cx="818466" cy="81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NG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473" y="3758880"/>
            <a:ext cx="959690" cy="95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018816" y="3119770"/>
            <a:ext cx="50582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FP7 (largest in Croatia):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Enhancement of the Innovation Potential in SEE through new Molecular Solutions in Research and Development – </a:t>
            </a:r>
            <a:r>
              <a:rPr lang="en-US" sz="1200" b="1" dirty="0" err="1" smtClean="0">
                <a:solidFill>
                  <a:srgbClr val="E33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InnoMol</a:t>
            </a:r>
            <a:r>
              <a:rPr lang="hr-HR" sz="1200" b="1" dirty="0">
                <a:solidFill>
                  <a:srgbClr val="E33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200" b="1" dirty="0" smtClean="0">
                <a:solidFill>
                  <a:srgbClr val="E33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1200" dirty="0" smtClean="0"/>
              <a:t>investigation </a:t>
            </a:r>
            <a:r>
              <a:rPr lang="en-US" sz="1200" dirty="0"/>
              <a:t>of relevant diseases such as cancer</a:t>
            </a:r>
            <a:r>
              <a:rPr lang="hr-HR" sz="1200" b="1" dirty="0" smtClean="0">
                <a:solidFill>
                  <a:srgbClr val="E33A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b="1" dirty="0">
              <a:solidFill>
                <a:srgbClr val="E33A1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hr-H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4781406" y="1204131"/>
            <a:ext cx="30293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SzPct val="95000"/>
              <a:buFont typeface="Wingdings" pitchFamily="2" charset="2"/>
              <a:buChar char="§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Char char="§"/>
              <a:defRPr sz="20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404040"/>
              </a:buClr>
              <a:buSzPct val="75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just"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hr-HR" altLang="sr-Latn-RS" sz="1200" b="1" dirty="0">
                <a:solidFill>
                  <a:prstClr val="black"/>
                </a:solidFill>
                <a:latin typeface="Arial" charset="0"/>
                <a:cs typeface="Arial" charset="0"/>
              </a:rPr>
              <a:t>NewSpindleForce/Iva Tolic</a:t>
            </a:r>
            <a:r>
              <a:rPr lang="en-US" altLang="sr-Latn-RS" sz="1200" dirty="0">
                <a:latin typeface="Arial" charset="0"/>
                <a:cs typeface="Arial" charset="0"/>
              </a:rPr>
              <a:t>: </a:t>
            </a:r>
            <a:r>
              <a:rPr lang="en-US" altLang="sr-Latn-RS" sz="1200" dirty="0">
                <a:solidFill>
                  <a:prstClr val="black"/>
                </a:solidFill>
                <a:latin typeface="Arial" charset="0"/>
                <a:cs typeface="Arial" charset="0"/>
              </a:rPr>
              <a:t>A new class of microtubules in the spindle exerting </a:t>
            </a:r>
            <a:r>
              <a:rPr lang="hr-HR" altLang="sr-Latn-RS" sz="1200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en-US" altLang="sr-Latn-RS" sz="1200" dirty="0">
                <a:solidFill>
                  <a:prstClr val="black"/>
                </a:solidFill>
                <a:latin typeface="Arial" charset="0"/>
                <a:cs typeface="Arial" charset="0"/>
              </a:rPr>
              <a:t>forces on kinetochores</a:t>
            </a:r>
            <a:endParaRPr lang="hr-HR" altLang="sr-Latn-RS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25" name="Picture 11" descr="http://www.innovation.public.lu/pictures/photos/actualites/2012/11/erc-25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632" y="1006855"/>
            <a:ext cx="1081930" cy="1059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Zaobljeni pravokutnik 3"/>
          <p:cNvSpPr/>
          <p:nvPr/>
        </p:nvSpPr>
        <p:spPr>
          <a:xfrm>
            <a:off x="110483" y="1858486"/>
            <a:ext cx="4987925" cy="3055515"/>
          </a:xfrm>
          <a:prstGeom prst="roundRect">
            <a:avLst>
              <a:gd name="adj" fmla="val 1208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Satellite DNA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Evolutionary genetics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biology and biophysics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Microbiology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 biology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Neuroscience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Protein dynamics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Experimental therapy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Oxidative stress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Mitochondrial bioenergetics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Virology and bacteroiology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Hereditary cancer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Personalized medicine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Epigenomics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hr-HR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enomics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17" name="Picture 9" descr="http://www.24sata.hr/image/ivu-tolic-norrelykke-oduvijek-je-zanimalo-sto-je-to-zivot-335x335-20130727-20130709160613-b8039cbb4d4e734aed808c5baa9e52fa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477" y="425557"/>
            <a:ext cx="1219805" cy="121980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Grupa Tolić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389" y="1645362"/>
            <a:ext cx="1142893" cy="115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6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6" y="698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</p:txBody>
      </p:sp>
      <p:pic>
        <p:nvPicPr>
          <p:cNvPr id="86020" name="Picture 4" descr="https://i.imgur.com/QwEMQub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130" y="1220183"/>
            <a:ext cx="5819760" cy="3273615"/>
          </a:xfrm>
          <a:prstGeom prst="rect">
            <a:avLst/>
          </a:prstGeom>
          <a:noFill/>
          <a:effectLst>
            <a:softEdge rad="406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925" y="7144"/>
            <a:ext cx="8504238" cy="7000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hr-HR" sz="2800" dirty="0" smtClean="0">
                <a:solidFill>
                  <a:schemeClr val="bg1"/>
                </a:solidFill>
              </a:rPr>
              <a:t>Life sciences</a:t>
            </a:r>
            <a:endParaRPr lang="en-US" sz="2800" dirty="0"/>
          </a:p>
        </p:txBody>
      </p:sp>
      <p:sp>
        <p:nvSpPr>
          <p:cNvPr id="10" name="Zaobljeni pravokutnik 57"/>
          <p:cNvSpPr/>
          <p:nvPr/>
        </p:nvSpPr>
        <p:spPr>
          <a:xfrm>
            <a:off x="514350" y="79772"/>
            <a:ext cx="8115300" cy="35004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b="1" dirty="0">
                <a:solidFill>
                  <a:prstClr val="black"/>
                </a:solidFill>
              </a:rPr>
              <a:t>Chemistry  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3" name="Zaobljeni pravokutnik 3"/>
          <p:cNvSpPr/>
          <p:nvPr/>
        </p:nvSpPr>
        <p:spPr>
          <a:xfrm>
            <a:off x="375725" y="1992855"/>
            <a:ext cx="4987925" cy="2835137"/>
          </a:xfrm>
          <a:prstGeom prst="roundRect">
            <a:avLst>
              <a:gd name="adj" fmla="val 1208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Organic chemistry and biochemistry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Biomimetic chemistry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Supramolecular chemistry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Biomolecular interactions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Stereoselective katalysis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biochemistry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Solid state chemistry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Precipitation processes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Radiation chemistry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New material synthesis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Functional materials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Mass spectrometry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Computational biosciences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Surface chemistry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Mechanochemical synthesis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Chemical and biological crystallography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NMR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4725563" y="973479"/>
            <a:ext cx="315675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SzPct val="95000"/>
              <a:buFont typeface="Wingdings" pitchFamily="2" charset="2"/>
              <a:buChar char="§"/>
              <a:defRPr sz="24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85000"/>
              <a:buFont typeface="Wingdings" pitchFamily="2" charset="2"/>
              <a:buChar char="§"/>
              <a:defRPr sz="2000"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404040"/>
              </a:buClr>
              <a:buSzPct val="75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8000"/>
              <a:buFont typeface="Wingdings" pitchFamily="2" charset="2"/>
              <a:buChar char="§"/>
              <a:defRPr>
                <a:solidFill>
                  <a:srgbClr val="26262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just" defTabSz="914400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sr-Latn-RS" sz="1200" b="1" dirty="0" smtClean="0">
                <a:latin typeface="Arial" charset="0"/>
                <a:cs typeface="Arial" charset="0"/>
              </a:rPr>
              <a:t>MEMBRANES ACT</a:t>
            </a:r>
            <a:r>
              <a:rPr lang="hr-HR" altLang="sr-Latn-RS" sz="1200" b="1" dirty="0" smtClean="0">
                <a:latin typeface="Arial" charset="0"/>
                <a:cs typeface="Arial" charset="0"/>
              </a:rPr>
              <a:t>/Ana Suncana Smith</a:t>
            </a:r>
            <a:r>
              <a:rPr lang="en-US" altLang="sr-Latn-RS" sz="1200" dirty="0" smtClean="0">
                <a:latin typeface="Arial" charset="0"/>
                <a:cs typeface="Arial" charset="0"/>
              </a:rPr>
              <a:t>: Biological Membranes in Action: A Unified</a:t>
            </a:r>
            <a:r>
              <a:rPr lang="hr-HR" altLang="sr-Latn-RS" sz="1200" dirty="0" smtClean="0">
                <a:latin typeface="Arial" charset="0"/>
                <a:cs typeface="Arial" charset="0"/>
              </a:rPr>
              <a:t> </a:t>
            </a:r>
            <a:r>
              <a:rPr lang="en-US" altLang="sr-Latn-RS" sz="1200" dirty="0" smtClean="0">
                <a:latin typeface="Arial" charset="0"/>
                <a:cs typeface="Arial" charset="0"/>
              </a:rPr>
              <a:t>Approach to Complexation, Scaffolding and Active Transport</a:t>
            </a:r>
            <a:endParaRPr lang="hr-HR" altLang="sr-Latn-RS" sz="1200" dirty="0" smtClean="0">
              <a:latin typeface="Arial" charset="0"/>
              <a:cs typeface="Arial" charset="0"/>
            </a:endParaRPr>
          </a:p>
        </p:txBody>
      </p:sp>
      <p:pic>
        <p:nvPicPr>
          <p:cNvPr id="11" name="Picture 32" descr="index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881" y="809649"/>
            <a:ext cx="1132601" cy="113260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http://www.innovation.public.lu/pictures/photos/actualites/2012/11/erc-2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632" y="846315"/>
            <a:ext cx="1081930" cy="1059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456" y="2306505"/>
            <a:ext cx="1724026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98" y="3686617"/>
            <a:ext cx="1813916" cy="10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231" y="2306505"/>
            <a:ext cx="1648578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231" y="3686617"/>
            <a:ext cx="1648578" cy="106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62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>
              <a:solidFill>
                <a:prstClr val="white"/>
              </a:solidFill>
            </a:endParaRPr>
          </a:p>
        </p:txBody>
      </p:sp>
      <p:pic>
        <p:nvPicPr>
          <p:cNvPr id="5134" name="Picture 14" descr="http://cdn2.hubspot.net/hub/62040/file-2458740964-jpg/bigda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849" y="1362928"/>
            <a:ext cx="6923167" cy="2799044"/>
          </a:xfrm>
          <a:prstGeom prst="rect">
            <a:avLst/>
          </a:prstGeom>
          <a:noFill/>
          <a:effectLst>
            <a:glow rad="127000">
              <a:schemeClr val="accent1">
                <a:lumMod val="60000"/>
                <a:lumOff val="40000"/>
                <a:alpha val="0"/>
              </a:schemeClr>
            </a:glow>
            <a:softEdge rad="1257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aobljeni pravokutnik 3"/>
          <p:cNvSpPr/>
          <p:nvPr/>
        </p:nvSpPr>
        <p:spPr>
          <a:xfrm>
            <a:off x="-2555875" y="636985"/>
            <a:ext cx="5715000" cy="3856434"/>
          </a:xfrm>
          <a:prstGeom prst="roundRect">
            <a:avLst>
              <a:gd name="adj" fmla="val 1208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dirty="0">
              <a:solidFill>
                <a:prstClr val="white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aobljeni pravokutnik 57"/>
          <p:cNvSpPr/>
          <p:nvPr/>
        </p:nvSpPr>
        <p:spPr>
          <a:xfrm>
            <a:off x="514350" y="184473"/>
            <a:ext cx="8115300" cy="35004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b="1" dirty="0" smtClean="0">
                <a:solidFill>
                  <a:prstClr val="black"/>
                </a:solidFill>
              </a:rPr>
              <a:t>ICT 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59125" y="725668"/>
            <a:ext cx="581384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FP7: </a:t>
            </a: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e-Laboratory </a:t>
            </a:r>
            <a:r>
              <a:rPr lang="hr-HR" sz="1200" b="1" dirty="0">
                <a:latin typeface="Arial" panose="020B0604020202020204" pitchFamily="34" charset="0"/>
                <a:cs typeface="Arial" panose="020B0604020202020204" pitchFamily="34" charset="0"/>
              </a:rPr>
              <a:t>for Collaborative Interdisciplinary Research in Data Mining and Data Intensive Sciences - Enlarged European Union - </a:t>
            </a: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e-LICO</a:t>
            </a:r>
            <a:endParaRPr lang="hr-H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FP7 : </a:t>
            </a:r>
            <a:r>
              <a:rPr lang="hr-HR" sz="1200" b="1" dirty="0">
                <a:latin typeface="Arial" panose="020B0604020202020204" pitchFamily="34" charset="0"/>
                <a:cs typeface="Arial" panose="020B0604020202020204" pitchFamily="34" charset="0"/>
              </a:rPr>
              <a:t>Foundational Research on MULTIlevel comPLEX networks and </a:t>
            </a: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systems </a:t>
            </a: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FP7 : </a:t>
            </a: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Learning </a:t>
            </a:r>
            <a:r>
              <a:rPr lang="hr-HR" sz="1200" b="1" dirty="0">
                <a:latin typeface="Arial" panose="020B0604020202020204" pitchFamily="34" charset="0"/>
                <a:cs typeface="Arial" panose="020B0604020202020204" pitchFamily="34" charset="0"/>
              </a:rPr>
              <a:t>from Massive, Incompletely annotated, and Structured </a:t>
            </a: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lang="hr-H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H2020: </a:t>
            </a:r>
            <a:r>
              <a:rPr lang="hr-HR" sz="1200" b="1" dirty="0">
                <a:latin typeface="Arial" panose="020B0604020202020204" pitchFamily="34" charset="0"/>
                <a:cs typeface="Arial" panose="020B0604020202020204" pitchFamily="34" charset="0"/>
              </a:rPr>
              <a:t>Integrating Distributed Data Infrastructures for Global Exploitation </a:t>
            </a:r>
            <a:endParaRPr lang="hr-HR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dirty="0">
                <a:latin typeface="Arial" panose="020B0604020202020204" pitchFamily="34" charset="0"/>
                <a:cs typeface="Arial" panose="020B0604020202020204" pitchFamily="34" charset="0"/>
              </a:rPr>
              <a:t>H2020: </a:t>
            </a:r>
            <a:r>
              <a:rPr lang="hr-H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Supercomputing </a:t>
            </a:r>
            <a:r>
              <a:rPr lang="hr-HR" sz="1200" b="1" dirty="0">
                <a:latin typeface="Arial" panose="020B0604020202020204" pitchFamily="34" charset="0"/>
                <a:cs typeface="Arial" panose="020B0604020202020204" pitchFamily="34" charset="0"/>
              </a:rPr>
              <a:t>Expertise for Small and Medium Enterprise Network </a:t>
            </a:r>
            <a:endParaRPr lang="hr-HR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r-HR" sz="12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Key part of </a:t>
            </a:r>
            <a:r>
              <a:rPr lang="hr-HR" sz="1400" b="1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Center </a:t>
            </a:r>
            <a:r>
              <a:rPr lang="hr-HR" sz="1400" b="1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of excellence </a:t>
            </a:r>
            <a:r>
              <a:rPr lang="hr-HR" sz="12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for </a:t>
            </a:r>
            <a:r>
              <a:rPr lang="hr-HR" sz="1200" b="1" dirty="0" smtClean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Big Data</a:t>
            </a:r>
            <a:endParaRPr lang="en-US" sz="1200" b="1" dirty="0">
              <a:ln w="18415" cmpd="sng">
                <a:solidFill>
                  <a:srgbClr val="FFFFFF"/>
                </a:solidFill>
                <a:prstDash val="solid"/>
              </a:ln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1" name="Zaobljeni pravokutnik 3"/>
          <p:cNvSpPr/>
          <p:nvPr/>
        </p:nvSpPr>
        <p:spPr>
          <a:xfrm>
            <a:off x="0" y="1590765"/>
            <a:ext cx="3553676" cy="1948876"/>
          </a:xfrm>
          <a:prstGeom prst="roundRect">
            <a:avLst>
              <a:gd name="adj" fmla="val 1208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Communication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sz="1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Cloud computing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Optoelectronics and visualisation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Bioinformatics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Machine learning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1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Stochastic signals             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>
              <a:solidFill>
                <a:srgbClr val="3C64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hr-HR" sz="1400" b="1" dirty="0" smtClean="0">
              <a:solidFill>
                <a:srgbClr val="3C64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b="1" dirty="0">
              <a:solidFill>
                <a:srgbClr val="3C649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32" name="Picture 12" descr="tl_files/elico/software/rapidanalytics/rapidanalytics_ar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055" y="3493404"/>
            <a:ext cx="2161834" cy="152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356" y="3539640"/>
            <a:ext cx="2409599" cy="1516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978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430932"/>
            <a:ext cx="9001156" cy="6286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200" cap="none" dirty="0" smtClean="0"/>
              <a:t>RBI &amp; </a:t>
            </a:r>
            <a:r>
              <a:rPr lang="en-GB" sz="3200" dirty="0" smtClean="0"/>
              <a:t>accelerators:</a:t>
            </a:r>
            <a:br>
              <a:rPr lang="en-GB" sz="3200" dirty="0" smtClean="0"/>
            </a:br>
            <a:endParaRPr lang="en-GB" sz="3200" cap="non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3675" y="1169195"/>
            <a:ext cx="4000500" cy="156329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pic>
        <p:nvPicPr>
          <p:cNvPr id="8" name="Picture 12" descr="dscn167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8794" y="1724015"/>
            <a:ext cx="2463800" cy="246459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pic>
        <p:nvPicPr>
          <p:cNvPr id="12293" name="Picture 2" descr="C:\Photo\IRB\equip\2006\TDT-Zagre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3745684"/>
            <a:ext cx="2622550" cy="124658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Picture 9" descr="neutronski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63" y="1409690"/>
            <a:ext cx="2679700" cy="25110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pic>
      <p:pic>
        <p:nvPicPr>
          <p:cNvPr id="12295" name="Picture 10" descr="ciklotron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263482"/>
            <a:ext cx="3571875" cy="163591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141288" y="1500176"/>
            <a:ext cx="734496" cy="369332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hr-HR" b="1">
                <a:solidFill>
                  <a:schemeClr val="bg2"/>
                </a:solidFill>
                <a:latin typeface="Georgia" pitchFamily="18" charset="0"/>
                <a:cs typeface="Arial" pitchFamily="34" charset="0"/>
              </a:rPr>
              <a:t>1956</a:t>
            </a:r>
            <a:endParaRPr lang="sr-Latn-C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7158" y="3477818"/>
            <a:ext cx="740908" cy="369332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hr-HR" b="1">
                <a:solidFill>
                  <a:schemeClr val="bg2"/>
                </a:solidFill>
                <a:latin typeface="Georgia" pitchFamily="18" charset="0"/>
                <a:cs typeface="Arial" pitchFamily="34" charset="0"/>
              </a:rPr>
              <a:t>1962</a:t>
            </a:r>
            <a:endParaRPr lang="sr-Latn-C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62241" y="1222774"/>
            <a:ext cx="720069" cy="369332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hr-HR" b="1">
                <a:solidFill>
                  <a:schemeClr val="bg2"/>
                </a:solidFill>
                <a:latin typeface="Georgia" pitchFamily="18" charset="0"/>
                <a:cs typeface="Arial" pitchFamily="34" charset="0"/>
              </a:rPr>
              <a:t>1973</a:t>
            </a:r>
            <a:endParaRPr lang="sr-Latn-C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537356" y="1821645"/>
            <a:ext cx="731290" cy="369332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hr-HR" b="1">
                <a:solidFill>
                  <a:schemeClr val="bg2"/>
                </a:solidFill>
                <a:latin typeface="Georgia" pitchFamily="18" charset="0"/>
                <a:cs typeface="Arial" pitchFamily="34" charset="0"/>
              </a:rPr>
              <a:t>1987</a:t>
            </a:r>
            <a:endParaRPr lang="sr-Latn-C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57887" y="3896918"/>
            <a:ext cx="790601" cy="369332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hr-HR" b="1">
                <a:solidFill>
                  <a:schemeClr val="bg2"/>
                </a:solidFill>
                <a:latin typeface="Georgia" pitchFamily="18" charset="0"/>
                <a:cs typeface="Arial" pitchFamily="34" charset="0"/>
              </a:rPr>
              <a:t>2005</a:t>
            </a:r>
            <a:endParaRPr lang="sr-Latn-CS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1" descr="C:\eudora\attach\Image0037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3331364"/>
            <a:ext cx="1974850" cy="1714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5000631" y="3384930"/>
            <a:ext cx="801823" cy="369332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hr-HR" b="1" dirty="0">
                <a:solidFill>
                  <a:schemeClr val="bg2"/>
                </a:solidFill>
                <a:latin typeface="Georgia" pitchFamily="18" charset="0"/>
                <a:cs typeface="Arial" pitchFamily="34" charset="0"/>
              </a:rPr>
              <a:t>2009</a:t>
            </a:r>
            <a:endParaRPr lang="sr-Latn-C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1" descr="Rudjer Boskovic Institute, Croatia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122956" y="1"/>
            <a:ext cx="1021044" cy="6609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186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5194" y="1241947"/>
            <a:ext cx="7114166" cy="2571769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Rectangular Callout 11"/>
          <p:cNvSpPr/>
          <p:nvPr/>
        </p:nvSpPr>
        <p:spPr>
          <a:xfrm>
            <a:off x="2971833" y="964396"/>
            <a:ext cx="1857375" cy="321469"/>
          </a:xfrm>
          <a:prstGeom prst="wedgeRectCallout">
            <a:avLst>
              <a:gd name="adj1" fmla="val -22350"/>
              <a:gd name="adj2" fmla="val 8353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400" dirty="0"/>
              <a:t>1.0 MV HVE Tandetron accelerator</a:t>
            </a:r>
          </a:p>
        </p:txBody>
      </p:sp>
      <p:sp>
        <p:nvSpPr>
          <p:cNvPr id="13" name="Rectangular Callout 12"/>
          <p:cNvSpPr/>
          <p:nvPr/>
        </p:nvSpPr>
        <p:spPr>
          <a:xfrm>
            <a:off x="6115080" y="964396"/>
            <a:ext cx="2100258" cy="321469"/>
          </a:xfrm>
          <a:prstGeom prst="wedgeRectCallout">
            <a:avLst>
              <a:gd name="adj1" fmla="val -22168"/>
              <a:gd name="adj2" fmla="val 8653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400" dirty="0"/>
              <a:t>6.0 MV EN Tandem Van de Graaff accelerator</a:t>
            </a:r>
          </a:p>
        </p:txBody>
      </p:sp>
      <p:pic>
        <p:nvPicPr>
          <p:cNvPr id="14" name="Picture 5" descr="C:\Photo\IRB\equip\DSCN00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2" y="1513839"/>
            <a:ext cx="1671156" cy="11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C:\Photo\IRB\equip\DSCN578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2" y="2733894"/>
            <a:ext cx="1671156" cy="11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 descr="C:\Photo\IRB\equip\2006\TOF-Zagre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3921764"/>
            <a:ext cx="1671156" cy="11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 descr="C:\Users\Milko Jaksic\Pictures\Picturef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921900"/>
            <a:ext cx="1671156" cy="11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Line Callout 1 17"/>
          <p:cNvSpPr/>
          <p:nvPr/>
        </p:nvSpPr>
        <p:spPr>
          <a:xfrm>
            <a:off x="107505" y="3924040"/>
            <a:ext cx="785813" cy="267890"/>
          </a:xfrm>
          <a:prstGeom prst="borderCallout1">
            <a:avLst>
              <a:gd name="adj1" fmla="val -4805"/>
              <a:gd name="adj2" fmla="val 49794"/>
              <a:gd name="adj3" fmla="val -4872"/>
              <a:gd name="adj4" fmla="val 48926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IAEA beam line</a:t>
            </a:r>
          </a:p>
        </p:txBody>
      </p:sp>
      <p:sp>
        <p:nvSpPr>
          <p:cNvPr id="19" name="Line Callout 1 18"/>
          <p:cNvSpPr/>
          <p:nvPr/>
        </p:nvSpPr>
        <p:spPr>
          <a:xfrm>
            <a:off x="3714744" y="3890112"/>
            <a:ext cx="785812" cy="267890"/>
          </a:xfrm>
          <a:prstGeom prst="borderCallout1">
            <a:avLst>
              <a:gd name="adj1" fmla="val 51195"/>
              <a:gd name="adj2" fmla="val -1115"/>
              <a:gd name="adj3" fmla="val 24460"/>
              <a:gd name="adj4" fmla="val -164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TOF ERDA</a:t>
            </a:r>
          </a:p>
        </p:txBody>
      </p:sp>
      <p:pic>
        <p:nvPicPr>
          <p:cNvPr id="20" name="Picture 9" descr="C:\Users\Milko Jaksic\Pictures\Pictureb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00712" y="3902361"/>
            <a:ext cx="1671156" cy="11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PB15356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2678907"/>
            <a:ext cx="1671156" cy="11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0" descr="C:\AAA\A-Usluge\CHAMBER\slike\Copy of iba-es-1b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2" y="290385"/>
            <a:ext cx="1671156" cy="11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Line Callout 1 22"/>
          <p:cNvSpPr/>
          <p:nvPr/>
        </p:nvSpPr>
        <p:spPr>
          <a:xfrm>
            <a:off x="1071538" y="258733"/>
            <a:ext cx="785812" cy="267890"/>
          </a:xfrm>
          <a:prstGeom prst="borderCallout1">
            <a:avLst>
              <a:gd name="adj1" fmla="val 3195"/>
              <a:gd name="adj2" fmla="val 100703"/>
              <a:gd name="adj3" fmla="val 1793"/>
              <a:gd name="adj4" fmla="val 99230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PIXE/RBS</a:t>
            </a:r>
          </a:p>
        </p:txBody>
      </p:sp>
      <p:sp>
        <p:nvSpPr>
          <p:cNvPr id="24" name="Line Callout 1 23"/>
          <p:cNvSpPr/>
          <p:nvPr/>
        </p:nvSpPr>
        <p:spPr>
          <a:xfrm>
            <a:off x="99549" y="2691692"/>
            <a:ext cx="785813" cy="267891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chemeClr val="accent6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Dual-beam irradiation</a:t>
            </a:r>
          </a:p>
        </p:txBody>
      </p:sp>
      <p:sp>
        <p:nvSpPr>
          <p:cNvPr id="25" name="Line Callout 1 24"/>
          <p:cNvSpPr/>
          <p:nvPr/>
        </p:nvSpPr>
        <p:spPr>
          <a:xfrm>
            <a:off x="8058400" y="2625330"/>
            <a:ext cx="928688" cy="267890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Ion microprobe</a:t>
            </a:r>
          </a:p>
        </p:txBody>
      </p:sp>
      <p:sp>
        <p:nvSpPr>
          <p:cNvPr id="26" name="Line Callout 1 25"/>
          <p:cNvSpPr/>
          <p:nvPr/>
        </p:nvSpPr>
        <p:spPr>
          <a:xfrm>
            <a:off x="8188368" y="3871532"/>
            <a:ext cx="785813" cy="267891"/>
          </a:xfrm>
          <a:prstGeom prst="borderCallout1">
            <a:avLst>
              <a:gd name="adj1" fmla="val 51195"/>
              <a:gd name="adj2" fmla="val -1115"/>
              <a:gd name="adj3" fmla="val 55126"/>
              <a:gd name="adj4" fmla="val 1048"/>
            </a:avLst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Nuclear reactions</a:t>
            </a:r>
          </a:p>
        </p:txBody>
      </p:sp>
      <p:sp>
        <p:nvSpPr>
          <p:cNvPr id="27" name="Line Callout 1 26"/>
          <p:cNvSpPr/>
          <p:nvPr/>
        </p:nvSpPr>
        <p:spPr>
          <a:xfrm>
            <a:off x="1071538" y="1491039"/>
            <a:ext cx="785812" cy="267890"/>
          </a:xfrm>
          <a:prstGeom prst="borderCallout1">
            <a:avLst>
              <a:gd name="adj1" fmla="val 3195"/>
              <a:gd name="adj2" fmla="val 100703"/>
              <a:gd name="adj3" fmla="val 7126"/>
              <a:gd name="adj4" fmla="val 100441"/>
            </a:avLst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In-air PIXE</a:t>
            </a:r>
          </a:p>
        </p:txBody>
      </p:sp>
      <p:cxnSp>
        <p:nvCxnSpPr>
          <p:cNvPr id="28" name="Straight Connector 27"/>
          <p:cNvCxnSpPr>
            <a:endCxn id="25" idx="2"/>
          </p:cNvCxnSpPr>
          <p:nvPr/>
        </p:nvCxnSpPr>
        <p:spPr>
          <a:xfrm flipV="1">
            <a:off x="7915528" y="2759869"/>
            <a:ext cx="142875" cy="797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hape 33"/>
          <p:cNvCxnSpPr/>
          <p:nvPr/>
        </p:nvCxnSpPr>
        <p:spPr>
          <a:xfrm>
            <a:off x="1813998" y="1395900"/>
            <a:ext cx="2181938" cy="1013832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hape 34"/>
          <p:cNvCxnSpPr/>
          <p:nvPr/>
        </p:nvCxnSpPr>
        <p:spPr>
          <a:xfrm rot="10800000">
            <a:off x="1763689" y="2571751"/>
            <a:ext cx="2246335" cy="39291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 flipV="1">
            <a:off x="1785918" y="3637368"/>
            <a:ext cx="804866" cy="27384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 rot="10800000" flipV="1">
            <a:off x="2590761" y="3057805"/>
            <a:ext cx="2269275" cy="578351"/>
          </a:xfrm>
          <a:prstGeom prst="bentConnector3">
            <a:avLst>
              <a:gd name="adj1" fmla="val 74998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 flipH="1" flipV="1">
            <a:off x="4406644" y="4107681"/>
            <a:ext cx="750094" cy="785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 rot="10800000" flipV="1">
            <a:off x="3428994" y="3273829"/>
            <a:ext cx="1431038" cy="155180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 rot="5400000">
            <a:off x="4788701" y="3518308"/>
            <a:ext cx="428627" cy="357187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 rot="16200000" flipH="1">
            <a:off x="5667979" y="3566524"/>
            <a:ext cx="375050" cy="500066"/>
          </a:xfrm>
          <a:prstGeom prst="bentConnector3">
            <a:avLst>
              <a:gd name="adj1" fmla="val 1952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6200000" flipH="1">
            <a:off x="6622971" y="4643527"/>
            <a:ext cx="375047" cy="500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/>
          <p:nvPr/>
        </p:nvCxnSpPr>
        <p:spPr>
          <a:xfrm>
            <a:off x="6081723" y="3539735"/>
            <a:ext cx="857256" cy="214314"/>
          </a:xfrm>
          <a:prstGeom prst="bentConnector3">
            <a:avLst>
              <a:gd name="adj1" fmla="val 35556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/>
          <p:nvPr/>
        </p:nvCxnSpPr>
        <p:spPr>
          <a:xfrm rot="10800000" flipV="1">
            <a:off x="6767528" y="3282559"/>
            <a:ext cx="488950" cy="290513"/>
          </a:xfrm>
          <a:prstGeom prst="bentConnector3">
            <a:avLst>
              <a:gd name="adj1" fmla="val 7926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3187891" y="3665744"/>
            <a:ext cx="482207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11" descr="C:\Photo\IRB\equip\do2004\dscn1502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911213"/>
            <a:ext cx="1671156" cy="11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Line Callout 1 41"/>
          <p:cNvSpPr/>
          <p:nvPr/>
        </p:nvSpPr>
        <p:spPr>
          <a:xfrm>
            <a:off x="6285818" y="3857635"/>
            <a:ext cx="928688" cy="267890"/>
          </a:xfrm>
          <a:prstGeom prst="borderCallout1">
            <a:avLst>
              <a:gd name="adj1" fmla="val 51195"/>
              <a:gd name="adj2" fmla="val -1115"/>
              <a:gd name="adj3" fmla="val 57792"/>
              <a:gd name="adj4" fmla="val 582"/>
            </a:avLst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000" dirty="0"/>
              <a:t>PIXE crystal spectrometer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6931042" y="3750478"/>
            <a:ext cx="427040" cy="16073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107507" y="314192"/>
            <a:ext cx="8699531" cy="133945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a-IN" sz="3000" cap="none" dirty="0" smtClean="0"/>
              <a:t>		</a:t>
            </a:r>
            <a:r>
              <a:rPr lang="en-GB" sz="3200" cap="none" dirty="0" smtClean="0"/>
              <a:t>RBI ACCELERATOR CENTER TODAY</a:t>
            </a:r>
            <a:r>
              <a:rPr lang="en-GB" sz="3000" dirty="0" smtClean="0"/>
              <a:t/>
            </a:r>
            <a:br>
              <a:rPr lang="en-GB" sz="3000" dirty="0" smtClean="0"/>
            </a:br>
            <a:r>
              <a:rPr lang="hr-HR" dirty="0" smtClean="0"/>
              <a:t> </a:t>
            </a:r>
            <a:r>
              <a:rPr lang="hr-HR" sz="3300" dirty="0" smtClean="0"/>
              <a:t/>
            </a:r>
            <a:br>
              <a:rPr lang="hr-HR" sz="3300" dirty="0" smtClean="0"/>
            </a:br>
            <a:endParaRPr lang="hr-HR" sz="33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07704" y="3921901"/>
            <a:ext cx="1687934" cy="1134206"/>
          </a:xfrm>
          <a:prstGeom prst="rect">
            <a:avLst/>
          </a:prstGeom>
        </p:spPr>
      </p:pic>
      <p:sp>
        <p:nvSpPr>
          <p:cNvPr id="46" name="Line Callout 1 45"/>
          <p:cNvSpPr/>
          <p:nvPr/>
        </p:nvSpPr>
        <p:spPr>
          <a:xfrm>
            <a:off x="2915816" y="4785997"/>
            <a:ext cx="720080" cy="267891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chemeClr val="accent6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/>
              <a:t>Detector</a:t>
            </a:r>
          </a:p>
          <a:p>
            <a:pPr algn="ctr" defTabSz="114181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/>
              <a:t>testing</a:t>
            </a:r>
            <a:endParaRPr lang="en-GB" sz="1000" dirty="0"/>
          </a:p>
        </p:txBody>
      </p:sp>
      <p:cxnSp>
        <p:nvCxnSpPr>
          <p:cNvPr id="50" name="Elbow Connector 49"/>
          <p:cNvCxnSpPr/>
          <p:nvPr/>
        </p:nvCxnSpPr>
        <p:spPr>
          <a:xfrm rot="10800000" flipV="1">
            <a:off x="1763693" y="2841781"/>
            <a:ext cx="3024335" cy="686363"/>
          </a:xfrm>
          <a:prstGeom prst="bentConnector3">
            <a:avLst>
              <a:gd name="adj1" fmla="val 62038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4870392" y="3095936"/>
            <a:ext cx="70117" cy="19981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4809640" y="3236034"/>
            <a:ext cx="122400" cy="91800"/>
          </a:xfrm>
          <a:prstGeom prst="ellipse">
            <a:avLst/>
          </a:prstGeom>
          <a:solidFill>
            <a:srgbClr val="800000"/>
          </a:solidFill>
          <a:ln w="3683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/>
          <p:nvPr/>
        </p:nvCxnSpPr>
        <p:spPr>
          <a:xfrm flipH="1">
            <a:off x="2136427" y="1653648"/>
            <a:ext cx="358150" cy="10801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20255962">
            <a:off x="2004466" y="1725788"/>
            <a:ext cx="162000" cy="121500"/>
          </a:xfrm>
          <a:prstGeom prst="rect">
            <a:avLst/>
          </a:prstGeom>
          <a:solidFill>
            <a:srgbClr val="21C3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19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3">
  <a:themeElements>
    <a:clrScheme name="Template 3">
      <a:dk1>
        <a:srgbClr val="414141"/>
      </a:dk1>
      <a:lt1>
        <a:sysClr val="window" lastClr="FFFFFF"/>
      </a:lt1>
      <a:dk2>
        <a:srgbClr val="D9D9D9"/>
      </a:dk2>
      <a:lt2>
        <a:srgbClr val="FFFFFF"/>
      </a:lt2>
      <a:accent1>
        <a:srgbClr val="9C2A27"/>
      </a:accent1>
      <a:accent2>
        <a:srgbClr val="1B3651"/>
      </a:accent2>
      <a:accent3>
        <a:srgbClr val="E6292F"/>
      </a:accent3>
      <a:accent4>
        <a:srgbClr val="2EA962"/>
      </a:accent4>
      <a:accent5>
        <a:srgbClr val="F3EB39"/>
      </a:accent5>
      <a:accent6>
        <a:srgbClr val="6E54A6"/>
      </a:accent6>
      <a:hlink>
        <a:srgbClr val="F36019"/>
      </a:hlink>
      <a:folHlink>
        <a:srgbClr val="F36019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Theme3">
  <a:themeElements>
    <a:clrScheme name="Template 3">
      <a:dk1>
        <a:srgbClr val="414141"/>
      </a:dk1>
      <a:lt1>
        <a:sysClr val="window" lastClr="FFFFFF"/>
      </a:lt1>
      <a:dk2>
        <a:srgbClr val="D9D9D9"/>
      </a:dk2>
      <a:lt2>
        <a:srgbClr val="FFFFFF"/>
      </a:lt2>
      <a:accent1>
        <a:srgbClr val="9C2A27"/>
      </a:accent1>
      <a:accent2>
        <a:srgbClr val="1B3651"/>
      </a:accent2>
      <a:accent3>
        <a:srgbClr val="E6292F"/>
      </a:accent3>
      <a:accent4>
        <a:srgbClr val="2EA962"/>
      </a:accent4>
      <a:accent5>
        <a:srgbClr val="F3EB39"/>
      </a:accent5>
      <a:accent6>
        <a:srgbClr val="6E54A6"/>
      </a:accent6>
      <a:hlink>
        <a:srgbClr val="F36019"/>
      </a:hlink>
      <a:folHlink>
        <a:srgbClr val="F36019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40100</TotalTime>
  <Words>1077</Words>
  <Application>Microsoft Office PowerPoint</Application>
  <PresentationFormat>On-screen Show (16:9)</PresentationFormat>
  <Paragraphs>308</Paragraphs>
  <Slides>18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Theme3</vt:lpstr>
      <vt:lpstr>3_Office Theme</vt:lpstr>
      <vt:lpstr>5_Office Theme</vt:lpstr>
      <vt:lpstr>1_Theme3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Life sciences</vt:lpstr>
      <vt:lpstr>Life sciences</vt:lpstr>
      <vt:lpstr>PowerPoint Presentation</vt:lpstr>
      <vt:lpstr>RBI &amp; accelerators: </vt:lpstr>
      <vt:lpstr>  RBI ACCELERATOR CENTER TODAY   </vt:lpstr>
      <vt:lpstr>PowerPoint Presentation</vt:lpstr>
      <vt:lpstr>State of the art techniques  Example: Diamond membrane detector</vt:lpstr>
      <vt:lpstr>PowerPoint Presentation</vt:lpstr>
      <vt:lpstr>The amazing future?? </vt:lpstr>
      <vt:lpstr>PowerPoint Presentation</vt:lpstr>
      <vt:lpstr>State of the art techniques  Example: Dual beam irradiation</vt:lpstr>
      <vt:lpstr>PowerPoint Presentation</vt:lpstr>
      <vt:lpstr>Life sciences</vt:lpstr>
      <vt:lpstr>Ion beam applications    </vt:lpstr>
    </vt:vector>
  </TitlesOfParts>
  <Company>HubSpot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Volpe</dc:creator>
  <cp:lastModifiedBy>tome</cp:lastModifiedBy>
  <cp:revision>423</cp:revision>
  <dcterms:created xsi:type="dcterms:W3CDTF">2013-04-17T22:01:51Z</dcterms:created>
  <dcterms:modified xsi:type="dcterms:W3CDTF">2016-09-01T12:20:15Z</dcterms:modified>
</cp:coreProperties>
</file>