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308" r:id="rId3"/>
    <p:sldId id="299" r:id="rId4"/>
    <p:sldId id="314" r:id="rId5"/>
    <p:sldId id="318" r:id="rId6"/>
    <p:sldId id="319" r:id="rId7"/>
    <p:sldId id="317" r:id="rId8"/>
    <p:sldId id="315" r:id="rId9"/>
    <p:sldId id="303" r:id="rId10"/>
    <p:sldId id="266" r:id="rId11"/>
    <p:sldId id="287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7" autoAdjust="0"/>
    <p:restoredTop sz="94660"/>
  </p:normalViewPr>
  <p:slideViewPr>
    <p:cSldViewPr>
      <p:cViewPr varScale="1">
        <p:scale>
          <a:sx n="94" d="100"/>
          <a:sy n="94" d="100"/>
        </p:scale>
        <p:origin x="-218" y="-3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E9762-0BBA-44AC-9156-F7C971C32DBD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1F876-4C00-42A7-810E-B6C23E9E2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70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1F876-4C00-42A7-810E-B6C23E9E29A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723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050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84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20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309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07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820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72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968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422" y="4807459"/>
            <a:ext cx="3278698" cy="309248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500"/>
          </a:xfr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2700000" scaled="1"/>
            <a:tileRect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115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395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25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EF7F9-B006-4570-A35D-7A78C977CE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74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943100"/>
            <a:ext cx="7239000" cy="757238"/>
          </a:xfrm>
          <a:blipFill dpi="0" rotWithShape="1">
            <a:blip r:embed="rId3">
              <a:alphaModFix amt="65000"/>
            </a:blip>
            <a:srcRect/>
            <a:stretch>
              <a:fillRect/>
            </a:stretch>
          </a:blipFill>
        </p:spPr>
        <p:txBody>
          <a:bodyPr>
            <a:normAutofit fontScale="90000"/>
          </a:bodyPr>
          <a:lstStyle/>
          <a:p>
            <a:r>
              <a:rPr lang="en-US" dirty="0" smtClean="0"/>
              <a:t>AGLT2 Site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Shawn McKee/University of Michigan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Bob Ball, Chip Brock, Philippe Laurens</a:t>
            </a:r>
            <a:r>
              <a:rPr lang="en-US" dirty="0" smtClean="0">
                <a:solidFill>
                  <a:srgbClr val="0070C0"/>
                </a:solidFill>
              </a:rPr>
              <a:t>, </a:t>
            </a:r>
            <a:r>
              <a:rPr lang="en-US" strike="sngStrike" dirty="0">
                <a:solidFill>
                  <a:srgbClr val="0070C0"/>
                </a:solidFill>
              </a:rPr>
              <a:t>Ryan Sylvester</a:t>
            </a:r>
            <a:r>
              <a:rPr lang="en-US" dirty="0">
                <a:solidFill>
                  <a:srgbClr val="0070C0"/>
                </a:solidFill>
              </a:rPr>
              <a:t>, </a:t>
            </a:r>
            <a:r>
              <a:rPr lang="en-US" dirty="0" smtClean="0">
                <a:solidFill>
                  <a:srgbClr val="0070C0"/>
                </a:solidFill>
              </a:rPr>
              <a:t>Richard Drake</a:t>
            </a:r>
          </a:p>
          <a:p>
            <a:r>
              <a:rPr lang="en-US" dirty="0" err="1" smtClean="0">
                <a:solidFill>
                  <a:srgbClr val="C00000"/>
                </a:solidFill>
              </a:rPr>
              <a:t>HEPiX</a:t>
            </a:r>
            <a:r>
              <a:rPr lang="en-US" dirty="0" smtClean="0">
                <a:solidFill>
                  <a:srgbClr val="C00000"/>
                </a:solidFill>
              </a:rPr>
              <a:t>  </a:t>
            </a:r>
            <a:r>
              <a:rPr lang="en-US" dirty="0" smtClean="0">
                <a:solidFill>
                  <a:srgbClr val="C00000"/>
                </a:solidFill>
              </a:rPr>
              <a:t>FALL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2016 / </a:t>
            </a:r>
            <a:r>
              <a:rPr lang="en-US" dirty="0" smtClean="0">
                <a:solidFill>
                  <a:srgbClr val="C00000"/>
                </a:solidFill>
              </a:rPr>
              <a:t>LBNL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702" y="228600"/>
            <a:ext cx="1688595" cy="13258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420" y="4343400"/>
            <a:ext cx="4631160" cy="43681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95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422" y="4807459"/>
            <a:ext cx="3278698" cy="30924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428625"/>
          </a:xfrm>
          <a:prstGeom prst="rect">
            <a:avLst/>
          </a:prstGeom>
          <a:blipFill dpi="0" rotWithShape="1">
            <a:blip r:embed="rId3">
              <a:alphaModFix amt="65000"/>
            </a:blip>
            <a:srcRect/>
            <a:stretch>
              <a:fillRect/>
            </a:stretch>
          </a:blipFill>
          <a:effectLst>
            <a:outerShdw blurRad="50800" dist="76200" dir="5400000" algn="t" rotWithShape="0">
              <a:prstClr val="black">
                <a:alpha val="40000"/>
              </a:prstClr>
            </a:outerShdw>
            <a:softEdge rad="31750"/>
          </a:effectLst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algn="t" rotWithShape="0">
                    <a:prstClr val="black">
                      <a:alpha val="40000"/>
                    </a:prstClr>
                  </a:outerShdw>
                </a:effectLst>
                <a:latin typeface="Tw Cen MT" panose="020B0602020104020603" pitchFamily="34" charset="0"/>
              </a:rPr>
              <a:t>Conclusion</a:t>
            </a:r>
            <a:endParaRPr lang="en-US" sz="3600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algn="t" rotWithShape="0">
                  <a:prstClr val="black">
                    <a:alpha val="40000"/>
                  </a:prstClr>
                </a:outerShdw>
              </a:effectLst>
              <a:latin typeface="Tw Cen MT" panose="020B0602020104020603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52400" y="4788730"/>
            <a:ext cx="883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5"/>
          <p:cNvSpPr txBox="1">
            <a:spLocks/>
          </p:cNvSpPr>
          <p:nvPr/>
        </p:nvSpPr>
        <p:spPr>
          <a:xfrm>
            <a:off x="457200" y="628650"/>
            <a:ext cx="8458200" cy="416008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0040"/>
            <a:endParaRPr lang="en-US" sz="2400" dirty="0" smtClean="0">
              <a:latin typeface="Tw Cen MT" panose="020B0602020104020603" pitchFamily="34" charset="0"/>
            </a:endParaRPr>
          </a:p>
          <a:p>
            <a:r>
              <a:rPr lang="en-US" dirty="0" smtClean="0"/>
              <a:t>Tier-2 services and tools are evolving.  Site continues to expand and operations are smooth.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Monitoring stabilized, update procedures working well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FUTURE: OpenStack, IPv6, SDN</a:t>
            </a:r>
            <a:endParaRPr lang="en-US" sz="2400" dirty="0">
              <a:solidFill>
                <a:srgbClr val="00B050"/>
              </a:solidFill>
            </a:endParaRP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n-US" sz="4300" b="1" dirty="0" smtClean="0">
                <a:solidFill>
                  <a:srgbClr val="0070C0"/>
                </a:solidFill>
              </a:rPr>
              <a:t>Questions ?</a:t>
            </a:r>
            <a:endParaRPr lang="en-US" sz="4300" b="1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17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15074"/>
            <a:ext cx="8458200" cy="438552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000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AGLT2 100G Network Details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371850"/>
            <a:ext cx="3199498" cy="15986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40005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100G to WAN works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Last Fall: “normal” FTS transfer hit 2.73 </a:t>
            </a:r>
            <a:r>
              <a:rPr lang="en-US" b="1" dirty="0" err="1" smtClean="0">
                <a:solidFill>
                  <a:srgbClr val="FF0000"/>
                </a:solidFill>
              </a:rPr>
              <a:t>Gbytes</a:t>
            </a:r>
            <a:r>
              <a:rPr lang="en-US" b="1" dirty="0" smtClean="0">
                <a:solidFill>
                  <a:srgbClr val="FF0000"/>
                </a:solidFill>
              </a:rPr>
              <a:t>/sec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9" name="Curved Connector 8"/>
          <p:cNvCxnSpPr/>
          <p:nvPr/>
        </p:nvCxnSpPr>
        <p:spPr>
          <a:xfrm rot="16200000" flipH="1">
            <a:off x="-395800" y="1680649"/>
            <a:ext cx="2544204" cy="1295402"/>
          </a:xfrm>
          <a:prstGeom prst="curvedConnector3">
            <a:avLst>
              <a:gd name="adj1" fmla="val 50000"/>
            </a:avLst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30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Site Summary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571501"/>
            <a:ext cx="8534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The ATLAS Great Lake Tier-2 (AGLT2) is a distributed LHC Tier-2 for ATLAS spanning between UM/Ann Arbor and MSU/East Lansing. Roughly 50% of storage and compute at each site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8200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single core job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slots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MCORE slots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720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 (dynamic) + 10 (static)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720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Tier-3 job slots usable by Tier-2 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Average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10.08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HS06/slot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4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.7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Petabytes of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storage (soon ~7 PB)</a:t>
            </a:r>
            <a:endParaRPr lang="en-US" dirty="0" smtClean="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742950" lvl="1" indent="-285750">
              <a:buBlip>
                <a:blip r:embed="rId2"/>
              </a:buBlip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Total of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83.5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kHS06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Tier-2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services virtualized in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Vmware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 5.5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2x40 Gb inter-site connectivity, UM has 100G to WAN, MSU has 10G to WAN, lots of 10Gb internal ports and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20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x 40Gb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ports, 32x100G/40G ports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High capacity storage systems have 2 x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50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Gb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bonded links</a:t>
            </a:r>
          </a:p>
          <a:p>
            <a:pPr marL="285750" indent="-285750">
              <a:buBlip>
                <a:blip r:embed="rId2"/>
              </a:buBlip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40Gb link between Tier-2 and Tier-3 physical locations</a:t>
            </a:r>
            <a:endParaRPr lang="en-US" dirty="0">
              <a:solidFill>
                <a:schemeClr val="tx2">
                  <a:lumMod val="75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9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AGLT2 Monitoring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66750"/>
            <a:ext cx="44958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AGLT2 has a number of monitoring components in use</a:t>
            </a:r>
          </a:p>
          <a:p>
            <a:r>
              <a:rPr lang="en-US" sz="2000" dirty="0" smtClean="0"/>
              <a:t>As shown in before we have: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Customized “summary” page-&gt;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1" dirty="0" smtClean="0"/>
              <a:t>OMD</a:t>
            </a:r>
            <a:r>
              <a:rPr lang="en-US" sz="2000" dirty="0" smtClean="0"/>
              <a:t> (</a:t>
            </a:r>
            <a:r>
              <a:rPr lang="en-US" sz="2000" b="1" dirty="0" smtClean="0"/>
              <a:t>O</a:t>
            </a:r>
            <a:r>
              <a:rPr lang="en-US" sz="2000" dirty="0" smtClean="0"/>
              <a:t>pen </a:t>
            </a:r>
            <a:r>
              <a:rPr lang="en-US" sz="2000" b="1" dirty="0" smtClean="0"/>
              <a:t>M</a:t>
            </a:r>
            <a:r>
              <a:rPr lang="en-US" sz="2000" dirty="0" smtClean="0"/>
              <a:t>onitoring </a:t>
            </a:r>
            <a:r>
              <a:rPr lang="en-US" sz="2000" b="1" dirty="0" smtClean="0"/>
              <a:t>D</a:t>
            </a:r>
            <a:r>
              <a:rPr lang="en-US" sz="2000" dirty="0" smtClean="0"/>
              <a:t>istribution) at both UM/MSU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Ganglia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Central </a:t>
            </a:r>
            <a:r>
              <a:rPr lang="en-US" sz="2000" dirty="0" err="1" smtClean="0">
                <a:solidFill>
                  <a:srgbClr val="0070C0"/>
                </a:solidFill>
              </a:rPr>
              <a:t>syslog’ing</a:t>
            </a:r>
            <a:r>
              <a:rPr lang="en-US" sz="2000" dirty="0" smtClean="0">
                <a:solidFill>
                  <a:srgbClr val="0070C0"/>
                </a:solidFill>
              </a:rPr>
              <a:t> via ELK: </a:t>
            </a:r>
            <a:r>
              <a:rPr lang="en-US" sz="20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Elasticsearch</a:t>
            </a:r>
            <a:r>
              <a:rPr lang="en-US" sz="2000" dirty="0" smtClean="0">
                <a:solidFill>
                  <a:srgbClr val="0070C0"/>
                </a:solidFill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Logstash</a:t>
            </a:r>
            <a:r>
              <a:rPr lang="en-US" sz="2000" dirty="0" smtClean="0">
                <a:solidFill>
                  <a:srgbClr val="0070C0"/>
                </a:solidFill>
              </a:rPr>
              <a:t>, </a:t>
            </a:r>
            <a:r>
              <a:rPr lang="en-US" sz="20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Kibana</a:t>
            </a:r>
            <a:endParaRPr lang="en-US" sz="2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SRMwatch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/>
              <a:t>to track </a:t>
            </a:r>
            <a:r>
              <a:rPr lang="en-US" sz="2000" dirty="0" err="1" smtClean="0"/>
              <a:t>dCache</a:t>
            </a:r>
            <a:r>
              <a:rPr lang="en-US" sz="2000" dirty="0" smtClean="0"/>
              <a:t> SRM status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GLPI</a:t>
            </a:r>
            <a:r>
              <a:rPr lang="en-US" sz="2000" dirty="0" smtClean="0"/>
              <a:t> to track tickets (with </a:t>
            </a:r>
            <a:r>
              <a:rPr lang="en-US" sz="2000" dirty="0" err="1" smtClean="0"/>
              <a:t>FusionInventory</a:t>
            </a:r>
            <a:r>
              <a:rPr lang="en-US" sz="2000" dirty="0" smtClean="0"/>
              <a:t>)</a:t>
            </a:r>
            <a:endParaRPr lang="en-US" sz="2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343" y="1130494"/>
            <a:ext cx="4528457" cy="288905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1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Personnel Changes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200150"/>
            <a:ext cx="8534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Our new hire </a:t>
            </a:r>
            <a:r>
              <a:rPr lang="en-US" sz="24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Ryan Sylvester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(announced at the last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HEPiX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) has moved on to a new job working for the Veterans Administration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.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As Ryan was a air-force it was a logical career move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For the near-term, we are not planning on hiring a replacement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We have been very successful in getting good undergraduates to work on an hourly basis for us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Looking to augment our current student with 1-2 more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14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Hardware Changes Since Last </a:t>
            </a:r>
            <a:r>
              <a:rPr lang="en-US" dirty="0" err="1" smtClean="0"/>
              <a:t>Mtg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31284"/>
            <a:ext cx="8839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Blip>
                <a:blip r:embed="rId2"/>
              </a:buBlip>
              <a:tabLst>
                <a:tab pos="1200150" algn="l"/>
              </a:tabLst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This summer we had a one-time infusion of NSF funds to ensure our ATLAS MOU was based upon reliable, warrantied equipment</a:t>
            </a:r>
          </a:p>
          <a:p>
            <a:pPr marL="1200150" lvl="2" indent="-285750">
              <a:buBlip>
                <a:blip r:embed="rId2"/>
              </a:buBlip>
              <a:tabLst>
                <a:tab pos="1200150" algn="l"/>
              </a:tabLst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AGLT2 received </a:t>
            </a:r>
            <a:r>
              <a:rPr lang="en-US" sz="24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$398K additional funds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for hardware</a:t>
            </a:r>
          </a:p>
          <a:p>
            <a:pPr marL="742950" lvl="1" indent="-285750">
              <a:buBlip>
                <a:blip r:embed="rId2"/>
              </a:buBlip>
              <a:tabLst>
                <a:tab pos="1200150" algn="l"/>
              </a:tabLst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We negotiated good pricing with Dell and purchased:</a:t>
            </a:r>
          </a:p>
          <a:p>
            <a:pPr marL="1200150" lvl="2" indent="-285750">
              <a:buBlip>
                <a:blip r:embed="rId2"/>
              </a:buBlip>
              <a:tabLst>
                <a:tab pos="1200150" algn="l"/>
              </a:tabLst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55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anose="020B0602020104020603" pitchFamily="34" charset="0"/>
              </a:rPr>
              <a:t>R630s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; 2xE2640v4 processors, 128GB ram, 2x800 SSDs</a:t>
            </a:r>
          </a:p>
          <a:p>
            <a:pPr marL="1200150" lvl="2" indent="-285750">
              <a:buBlip>
                <a:blip r:embed="rId2"/>
              </a:buBlip>
              <a:tabLst>
                <a:tab pos="1200150" algn="l"/>
              </a:tabLst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4 Storage nodes (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anose="020B0602020104020603" pitchFamily="34" charset="0"/>
              </a:rPr>
              <a:t>R730xd+MD3460+MD3060e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; 120x8TB)</a:t>
            </a:r>
          </a:p>
          <a:p>
            <a:pPr marL="1200150" lvl="2" indent="-285750">
              <a:buBlip>
                <a:blip r:embed="rId2"/>
              </a:buBlip>
              <a:tabLst>
                <a:tab pos="1200150" algn="l"/>
              </a:tabLst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2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anose="020B0602020104020603" pitchFamily="34" charset="0"/>
              </a:rPr>
              <a:t>MD3060e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 shelves (each 8x60TB disk)</a:t>
            </a:r>
          </a:p>
          <a:p>
            <a:pPr marL="1200150" lvl="2" indent="-285750">
              <a:buBlip>
                <a:blip r:embed="rId2"/>
              </a:buBlip>
              <a:tabLst>
                <a:tab pos="1200150" algn="l"/>
              </a:tabLst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All 5-year warranties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742950" lvl="1" indent="-285750">
              <a:buBlip>
                <a:blip r:embed="rId2"/>
              </a:buBlip>
              <a:tabLst>
                <a:tab pos="1200150" algn="l"/>
              </a:tabLst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Total </a:t>
            </a:r>
            <a:r>
              <a:rPr lang="en-US" sz="2400" b="1" dirty="0" smtClean="0">
                <a:solidFill>
                  <a:srgbClr val="00B050"/>
                </a:solidFill>
                <a:latin typeface="Tw Cen MT" panose="020B0602020104020603" pitchFamily="34" charset="0"/>
              </a:rPr>
              <a:t>addition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 was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24 kHS06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, 4.8 PB(raw) /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3.84 PB(r6)</a:t>
            </a:r>
          </a:p>
          <a:p>
            <a:pPr marL="1200150" lvl="2" indent="-285750">
              <a:buBlip>
                <a:blip r:embed="rId2"/>
              </a:buBlip>
              <a:tabLst>
                <a:tab pos="1200150" algn="l"/>
              </a:tabLst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Still have 3 storage units to commission (at SC16)</a:t>
            </a:r>
          </a:p>
          <a:p>
            <a:pPr marL="1200150" lvl="2" indent="-285750">
              <a:buBlip>
                <a:blip r:embed="rId2"/>
              </a:buBlip>
              <a:tabLst>
                <a:tab pos="1200150" algn="l"/>
              </a:tabLst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24 R630s not yet in production</a:t>
            </a:r>
          </a:p>
          <a:p>
            <a:pPr marL="1200150" lvl="2" indent="-285750">
              <a:buBlip>
                <a:blip r:embed="rId2"/>
              </a:buBlip>
              <a:tabLst>
                <a:tab pos="1200150" algn="l"/>
              </a:tabLst>
            </a:pPr>
            <a:endParaRPr lang="en-US" sz="2400" dirty="0" smtClean="0">
              <a:solidFill>
                <a:schemeClr val="tx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1200150" lvl="2" indent="-285750">
              <a:buBlip>
                <a:blip r:embed="rId2"/>
              </a:buBlip>
              <a:tabLst>
                <a:tab pos="1200150" algn="l"/>
              </a:tabLst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59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Software Updates Since Last </a:t>
            </a:r>
            <a:r>
              <a:rPr lang="en-US" dirty="0" err="1" smtClean="0"/>
              <a:t>Mtg</a:t>
            </a:r>
            <a:endParaRPr lang="en-US" dirty="0"/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457200" y="685800"/>
            <a:ext cx="8534400" cy="416008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7030A0"/>
                </a:solidFill>
              </a:rPr>
              <a:t>Tier-2 VMs rebuilt to use SL7 (old SL5)</a:t>
            </a:r>
            <a:endParaRPr lang="en-US" dirty="0" smtClean="0">
              <a:solidFill>
                <a:srgbClr val="7030A0"/>
              </a:solidFill>
            </a:endParaRPr>
          </a:p>
          <a:p>
            <a:r>
              <a:rPr lang="en-US" dirty="0" err="1" smtClean="0">
                <a:solidFill>
                  <a:srgbClr val="C00000"/>
                </a:solidFill>
              </a:rPr>
              <a:t>dCache</a:t>
            </a:r>
            <a:r>
              <a:rPr lang="en-US" dirty="0" smtClean="0">
                <a:solidFill>
                  <a:srgbClr val="C00000"/>
                </a:solidFill>
              </a:rPr>
              <a:t> updated 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to </a:t>
            </a:r>
            <a:r>
              <a:rPr lang="en-US" dirty="0" smtClean="0">
                <a:solidFill>
                  <a:srgbClr val="C00000"/>
                </a:solidFill>
              </a:rPr>
              <a:t>2.13.42 and </a:t>
            </a:r>
            <a:r>
              <a:rPr lang="en-US" dirty="0" err="1" smtClean="0">
                <a:solidFill>
                  <a:srgbClr val="C00000"/>
                </a:solidFill>
              </a:rPr>
              <a:t>Postgresql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9.5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HTCondor</a:t>
            </a:r>
            <a:r>
              <a:rPr lang="en-US" dirty="0" smtClean="0">
                <a:solidFill>
                  <a:srgbClr val="002060"/>
                </a:solidFill>
              </a:rPr>
              <a:t> now running version 8.4.7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OSG CE </a:t>
            </a:r>
            <a:r>
              <a:rPr lang="en-US" dirty="0" smtClean="0">
                <a:solidFill>
                  <a:srgbClr val="0070C0"/>
                </a:solidFill>
              </a:rPr>
              <a:t>updated to 3.3.11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Various switch firmware updates applied in </a:t>
            </a:r>
            <a:r>
              <a:rPr lang="en-US" dirty="0" smtClean="0">
                <a:solidFill>
                  <a:srgbClr val="00B050"/>
                </a:solidFill>
              </a:rPr>
              <a:t>summer; </a:t>
            </a:r>
            <a:r>
              <a:rPr lang="en-US" dirty="0" smtClean="0">
                <a:solidFill>
                  <a:srgbClr val="00B050"/>
                </a:solidFill>
              </a:rPr>
              <a:t>bios/firmware on Dell systems </a:t>
            </a:r>
            <a:r>
              <a:rPr lang="en-US" dirty="0" smtClean="0">
                <a:solidFill>
                  <a:srgbClr val="00B050"/>
                </a:solidFill>
              </a:rPr>
              <a:t>in August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Configuration of </a:t>
            </a:r>
            <a:r>
              <a:rPr lang="en-US" dirty="0" err="1" smtClean="0">
                <a:solidFill>
                  <a:srgbClr val="002060"/>
                </a:solidFill>
              </a:rPr>
              <a:t>Mellanox</a:t>
            </a:r>
            <a:r>
              <a:rPr lang="en-US" dirty="0" smtClean="0">
                <a:solidFill>
                  <a:srgbClr val="002060"/>
                </a:solidFill>
              </a:rPr>
              <a:t> SN2700 (32x100G) completed.  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Using it as “core” storage/cluster switch at UM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Supports 100G, 40G, 2x50G, 4x25G and 4x10G on ports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25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Lustre</a:t>
            </a:r>
            <a:r>
              <a:rPr lang="en-US" dirty="0" smtClean="0"/>
              <a:t> at AGLT2</a:t>
            </a:r>
            <a:endParaRPr lang="en-US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457200" y="685800"/>
            <a:ext cx="8458200" cy="416008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2060"/>
                </a:solidFill>
              </a:rPr>
              <a:t>We </a:t>
            </a:r>
            <a:r>
              <a:rPr lang="en-US" dirty="0">
                <a:solidFill>
                  <a:srgbClr val="002060"/>
                </a:solidFill>
              </a:rPr>
              <a:t>have updated our </a:t>
            </a:r>
            <a:r>
              <a:rPr lang="en-US" dirty="0" err="1">
                <a:solidFill>
                  <a:srgbClr val="002060"/>
                </a:solidFill>
              </a:rPr>
              <a:t>Lustre</a:t>
            </a:r>
            <a:r>
              <a:rPr lang="en-US" dirty="0">
                <a:solidFill>
                  <a:srgbClr val="002060"/>
                </a:solidFill>
              </a:rPr>
              <a:t> storage, using new hardware and </a:t>
            </a:r>
            <a:r>
              <a:rPr lang="en-US" dirty="0" smtClean="0">
                <a:solidFill>
                  <a:srgbClr val="002060"/>
                </a:solidFill>
              </a:rPr>
              <a:t>incorporating old servers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The new </a:t>
            </a:r>
            <a:r>
              <a:rPr lang="en-US" dirty="0" err="1">
                <a:solidFill>
                  <a:srgbClr val="C00000"/>
                </a:solidFill>
              </a:rPr>
              <a:t>Lustre</a:t>
            </a:r>
            <a:r>
              <a:rPr lang="en-US" dirty="0">
                <a:solidFill>
                  <a:srgbClr val="C00000"/>
                </a:solidFill>
              </a:rPr>
              <a:t> server and storage shelves were racked in the Tier-2 center last </a:t>
            </a:r>
            <a:r>
              <a:rPr lang="en-US" dirty="0" smtClean="0">
                <a:solidFill>
                  <a:srgbClr val="C00000"/>
                </a:solidFill>
              </a:rPr>
              <a:t>year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r>
              <a:rPr lang="en-US" dirty="0" err="1">
                <a:solidFill>
                  <a:srgbClr val="0070C0"/>
                </a:solidFill>
              </a:rPr>
              <a:t>Lustre</a:t>
            </a:r>
            <a:r>
              <a:rPr lang="en-US" dirty="0">
                <a:solidFill>
                  <a:srgbClr val="0070C0"/>
                </a:solidFill>
              </a:rPr>
              <a:t> version 2.7.0 was installed and new file system created (Using ZFS)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Old files from /</a:t>
            </a:r>
            <a:r>
              <a:rPr lang="en-US" dirty="0" err="1">
                <a:solidFill>
                  <a:srgbClr val="0070C0"/>
                </a:solidFill>
              </a:rPr>
              <a:t>lustre</a:t>
            </a:r>
            <a:r>
              <a:rPr lang="en-US" dirty="0">
                <a:solidFill>
                  <a:srgbClr val="0070C0"/>
                </a:solidFill>
              </a:rPr>
              <a:t>/umt3 were copied to the new system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Old </a:t>
            </a:r>
            <a:r>
              <a:rPr lang="en-US" dirty="0" err="1" smtClean="0">
                <a:solidFill>
                  <a:srgbClr val="0070C0"/>
                </a:solidFill>
              </a:rPr>
              <a:t>Lustre</a:t>
            </a:r>
            <a:r>
              <a:rPr lang="en-US" dirty="0" smtClean="0">
                <a:solidFill>
                  <a:srgbClr val="0070C0"/>
                </a:solidFill>
              </a:rPr>
              <a:t> servers were then </a:t>
            </a:r>
            <a:r>
              <a:rPr lang="en-US" dirty="0">
                <a:solidFill>
                  <a:srgbClr val="0070C0"/>
                </a:solidFill>
              </a:rPr>
              <a:t>recycled to increase total storage in new file system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New </a:t>
            </a:r>
            <a:r>
              <a:rPr lang="en-US" dirty="0" err="1">
                <a:solidFill>
                  <a:srgbClr val="0070C0"/>
                </a:solidFill>
              </a:rPr>
              <a:t>Lustre</a:t>
            </a:r>
            <a:r>
              <a:rPr lang="en-US" dirty="0">
                <a:solidFill>
                  <a:srgbClr val="0070C0"/>
                </a:solidFill>
              </a:rPr>
              <a:t> file system is </a:t>
            </a:r>
            <a:r>
              <a:rPr lang="en-US" dirty="0" smtClean="0">
                <a:solidFill>
                  <a:srgbClr val="0070C0"/>
                </a:solidFill>
              </a:rPr>
              <a:t>(re)mounted </a:t>
            </a:r>
            <a:r>
              <a:rPr lang="en-US" dirty="0">
                <a:solidFill>
                  <a:srgbClr val="0070C0"/>
                </a:solidFill>
              </a:rPr>
              <a:t>at the old location, /</a:t>
            </a:r>
            <a:r>
              <a:rPr lang="en-US" dirty="0" err="1">
                <a:solidFill>
                  <a:srgbClr val="0070C0"/>
                </a:solidFill>
              </a:rPr>
              <a:t>lustre</a:t>
            </a:r>
            <a:r>
              <a:rPr lang="en-US" dirty="0">
                <a:solidFill>
                  <a:srgbClr val="0070C0"/>
                </a:solidFill>
              </a:rPr>
              <a:t>/umt3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Current AGLT2 </a:t>
            </a:r>
            <a:r>
              <a:rPr lang="en-US" dirty="0" err="1" smtClean="0">
                <a:solidFill>
                  <a:srgbClr val="00B050"/>
                </a:solidFill>
              </a:rPr>
              <a:t>lustre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</a:rPr>
              <a:t>size is </a:t>
            </a:r>
            <a:r>
              <a:rPr lang="en-US" dirty="0" smtClean="0">
                <a:solidFill>
                  <a:srgbClr val="00B050"/>
                </a:solidFill>
              </a:rPr>
              <a:t>now </a:t>
            </a:r>
            <a:r>
              <a:rPr lang="en-US" dirty="0" smtClean="0">
                <a:solidFill>
                  <a:srgbClr val="00B050"/>
                </a:solidFill>
              </a:rPr>
              <a:t>1.05 PB  (retired some *old* storage)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Next up: </a:t>
            </a:r>
            <a:r>
              <a:rPr lang="en-US" dirty="0" smtClean="0">
                <a:solidFill>
                  <a:srgbClr val="7030A0"/>
                </a:solidFill>
              </a:rPr>
              <a:t>go to the </a:t>
            </a:r>
            <a:r>
              <a:rPr lang="en-US" dirty="0" smtClean="0">
                <a:solidFill>
                  <a:srgbClr val="7030A0"/>
                </a:solidFill>
              </a:rPr>
              <a:t>almost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released </a:t>
            </a:r>
            <a:r>
              <a:rPr lang="en-US" b="1" dirty="0" smtClean="0">
                <a:solidFill>
                  <a:srgbClr val="7030A0"/>
                </a:solidFill>
              </a:rPr>
              <a:t>2.9+ZFS</a:t>
            </a:r>
            <a:r>
              <a:rPr lang="en-US" dirty="0" smtClean="0">
                <a:solidFill>
                  <a:srgbClr val="7030A0"/>
                </a:solidFill>
              </a:rPr>
              <a:t> (v0.7) version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05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Relocation at UM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048762"/>
            <a:ext cx="8534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I reported in spring that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anose="020B0602020104020603" pitchFamily="34" charset="0"/>
              </a:rPr>
              <a:t>AGLT2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 may need to move to a new physical location at the University of Michigan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en-US" sz="2400" b="1" dirty="0" smtClean="0">
                <a:solidFill>
                  <a:srgbClr val="00B050"/>
                </a:solidFill>
                <a:latin typeface="Tw Cen MT" panose="020B0602020104020603" pitchFamily="34" charset="0"/>
              </a:rPr>
              <a:t>Good news: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  After exploring our requirements the University is instead planning to have the architects involved with the building renovation work around our  Tier-2 center</a:t>
            </a:r>
          </a:p>
          <a:p>
            <a:pPr marL="285750" indent="-285750">
              <a:buBlip>
                <a:blip r:embed="rId2"/>
              </a:buBlip>
            </a:pPr>
            <a:r>
              <a:rPr lang="en-US" sz="2400" u="sng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Baseline plan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w Cen MT" panose="020B0602020104020603" pitchFamily="34" charset="0"/>
              </a:rPr>
              <a:t> is the we are </a:t>
            </a:r>
            <a:r>
              <a:rPr lang="en-US" sz="2400" b="1" dirty="0" smtClean="0">
                <a:solidFill>
                  <a:srgbClr val="00B050"/>
                </a:solidFill>
                <a:latin typeface="Tw Cen MT" panose="020B0602020104020603" pitchFamily="34" charset="0"/>
              </a:rPr>
              <a:t>NOT planning on moving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sz="2400" dirty="0" smtClean="0">
                <a:solidFill>
                  <a:srgbClr val="C00000"/>
                </a:solidFill>
                <a:latin typeface="Tw Cen MT" panose="020B0602020104020603" pitchFamily="34" charset="0"/>
              </a:rPr>
              <a:t>However, if there are snags inn the design this could again change</a:t>
            </a:r>
            <a:endParaRPr lang="en-US" sz="2400" dirty="0" smtClean="0">
              <a:solidFill>
                <a:srgbClr val="C00000"/>
              </a:solidFill>
              <a:latin typeface="Tw Cen MT" panose="020B0602020104020603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4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AGLT2 Site Report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4" name="Content Placeholder 5"/>
          <p:cNvSpPr txBox="1">
            <a:spLocks/>
          </p:cNvSpPr>
          <p:nvPr/>
        </p:nvSpPr>
        <p:spPr>
          <a:xfrm>
            <a:off x="304800" y="628650"/>
            <a:ext cx="8763000" cy="416008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C000"/>
                </a:solidFill>
              </a:rPr>
              <a:t>Participating  in  SC16 (simple infrastructure for 100G+)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Still exploring OpenStack as an option for our site. Testing </a:t>
            </a:r>
            <a:r>
              <a:rPr lang="en-US" dirty="0" err="1" smtClean="0">
                <a:solidFill>
                  <a:srgbClr val="C00000"/>
                </a:solidFill>
              </a:rPr>
              <a:t>Ceph</a:t>
            </a:r>
            <a:r>
              <a:rPr lang="en-US" dirty="0" smtClean="0">
                <a:solidFill>
                  <a:srgbClr val="C00000"/>
                </a:solidFill>
              </a:rPr>
              <a:t> for a back-end.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Our Tier-2 will be first OSiRIS Client (see </a:t>
            </a:r>
            <a:r>
              <a:rPr lang="en-US" dirty="0" smtClean="0">
                <a:solidFill>
                  <a:srgbClr val="C00000"/>
                </a:solidFill>
              </a:rPr>
              <a:t>Thursday</a:t>
            </a:r>
            <a:r>
              <a:rPr lang="en-US" dirty="0" smtClean="0">
                <a:solidFill>
                  <a:srgbClr val="C00000"/>
                </a:solidFill>
              </a:rPr>
              <a:t>’s </a:t>
            </a:r>
            <a:r>
              <a:rPr lang="en-US" dirty="0" smtClean="0">
                <a:solidFill>
                  <a:srgbClr val="C00000"/>
                </a:solidFill>
              </a:rPr>
              <a:t>talk)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Working on integration of OVS (Open </a:t>
            </a:r>
            <a:r>
              <a:rPr lang="en-US" dirty="0" err="1" smtClean="0">
                <a:solidFill>
                  <a:srgbClr val="0070C0"/>
                </a:solidFill>
              </a:rPr>
              <a:t>vSwitch</a:t>
            </a:r>
            <a:r>
              <a:rPr lang="en-US" dirty="0" smtClean="0">
                <a:solidFill>
                  <a:srgbClr val="0070C0"/>
                </a:solidFill>
              </a:rPr>
              <a:t>) on production storage and </a:t>
            </a:r>
            <a:r>
              <a:rPr lang="en-US" dirty="0" smtClean="0">
                <a:solidFill>
                  <a:srgbClr val="0070C0"/>
                </a:solidFill>
              </a:rPr>
              <a:t>Software Defined Networking (</a:t>
            </a:r>
            <a:r>
              <a:rPr lang="en-US" dirty="0" err="1" smtClean="0">
                <a:solidFill>
                  <a:srgbClr val="0070C0"/>
                </a:solidFill>
              </a:rPr>
              <a:t>OpenFlow</a:t>
            </a:r>
            <a:r>
              <a:rPr lang="en-US" dirty="0" smtClean="0">
                <a:solidFill>
                  <a:srgbClr val="0070C0"/>
                </a:solidFill>
              </a:rPr>
              <a:t>). We are experimenting with SDN in our Tier-2 and as part of LHCONE point-to-point testbed.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Working on IPv6 dual-stack for all nodes in our Tier-2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Have IPv6 address block </a:t>
            </a:r>
            <a:endParaRPr lang="en-US" dirty="0" smtClean="0">
              <a:solidFill>
                <a:srgbClr val="7030A0"/>
              </a:solidFill>
            </a:endParaRP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Ticket reopened with IT.  Hung  up on engineering discussion </a:t>
            </a:r>
            <a:r>
              <a:rPr lang="en-US" dirty="0" smtClean="0">
                <a:solidFill>
                  <a:srgbClr val="7030A0"/>
                </a:solidFill>
                <a:sym typeface="Wingdings" panose="05000000000000000000" pitchFamily="2" charset="2"/>
              </a:rPr>
              <a:t></a:t>
            </a:r>
            <a:endParaRPr lang="en-US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EF7F9-B006-4570-A35D-7A78C977CE4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24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7588</TotalTime>
  <Words>850</Words>
  <Application>Microsoft Office PowerPoint</Application>
  <PresentationFormat>On-screen Show (16:9)</PresentationFormat>
  <Paragraphs>105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AGLT2 Site Report</vt:lpstr>
      <vt:lpstr>Site Summary</vt:lpstr>
      <vt:lpstr>AGLT2 Monitoring</vt:lpstr>
      <vt:lpstr>Personnel Changes</vt:lpstr>
      <vt:lpstr>Hardware Changes Since Last Mtg</vt:lpstr>
      <vt:lpstr>Software Updates Since Last Mtg</vt:lpstr>
      <vt:lpstr>Lustre at AGLT2</vt:lpstr>
      <vt:lpstr>Possible Relocation at UM</vt:lpstr>
      <vt:lpstr>Future Plans</vt:lpstr>
      <vt:lpstr>Summary</vt:lpstr>
      <vt:lpstr>AGLT2 100G Network Details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AGLT2 Site  Report</dc:title>
  <dc:creator>Benjeman J. Meekhof</dc:creator>
  <cp:lastModifiedBy>smckee</cp:lastModifiedBy>
  <cp:revision>98</cp:revision>
  <dcterms:created xsi:type="dcterms:W3CDTF">2013-10-18T15:12:19Z</dcterms:created>
  <dcterms:modified xsi:type="dcterms:W3CDTF">2016-10-17T14:42:35Z</dcterms:modified>
</cp:coreProperties>
</file>