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
  </p:notesMasterIdLst>
  <p:handoutMasterIdLst>
    <p:handoutMasterId r:id="rId4"/>
  </p:handoutMasterIdLst>
  <p:sldIdLst>
    <p:sldId id="261" r:id="rId2"/>
  </p:sldIdLst>
  <p:sldSz cx="9144000" cy="6858000" type="screen4x3"/>
  <p:notesSz cx="6858000" cy="9144000"/>
  <p:defaultTextStyle>
    <a:defPPr>
      <a:defRPr lang="en-US"/>
    </a:defPPr>
    <a:lvl1pPr marL="0" algn="l" defTabSz="914305" rtl="0" eaLnBrk="1" latinLnBrk="0" hangingPunct="1">
      <a:defRPr sz="1800" kern="1200">
        <a:solidFill>
          <a:schemeClr val="tx1"/>
        </a:solidFill>
        <a:latin typeface="+mn-lt"/>
        <a:ea typeface="+mn-ea"/>
        <a:cs typeface="+mn-cs"/>
      </a:defRPr>
    </a:lvl1pPr>
    <a:lvl2pPr marL="457153"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8"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5"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0" algn="l" defTabSz="91430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457F0C"/>
    <a:srgbClr val="9825A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2" autoAdjust="0"/>
    <p:restoredTop sz="94622" autoAdjust="0"/>
  </p:normalViewPr>
  <p:slideViewPr>
    <p:cSldViewPr snapToGrid="0" snapToObjects="1">
      <p:cViewPr varScale="1">
        <p:scale>
          <a:sx n="145" d="100"/>
          <a:sy n="145" d="100"/>
        </p:scale>
        <p:origin x="1488" y="184"/>
      </p:cViewPr>
      <p:guideLst>
        <p:guide orient="horz" pos="2160"/>
        <p:guide pos="2880"/>
      </p:guideLst>
    </p:cSldViewPr>
  </p:slideViewPr>
  <p:outlineViewPr>
    <p:cViewPr>
      <p:scale>
        <a:sx n="33" d="100"/>
        <a:sy n="33" d="100"/>
      </p:scale>
      <p:origin x="0" y="813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76C6F9A-3A53-0046-87B9-3576D2494A40}" type="datetimeFigureOut">
              <a:rPr lang="en-US" smtClean="0"/>
              <a:t>5/24/16</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0517C78-9B14-FA4C-BE1D-CCC457367130}" type="slidenum">
              <a:rPr lang="en-GB" smtClean="0"/>
              <a:t>‹#›</a:t>
            </a:fld>
            <a:endParaRPr lang="en-GB"/>
          </a:p>
        </p:txBody>
      </p:sp>
    </p:spTree>
    <p:extLst>
      <p:ext uri="{BB962C8B-B14F-4D97-AF65-F5344CB8AC3E}">
        <p14:creationId xmlns:p14="http://schemas.microsoft.com/office/powerpoint/2010/main" val="392085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A18D10-DC2C-844D-82FF-ED096188BB25}" type="datetimeFigureOut">
              <a:rPr lang="en-US" smtClean="0"/>
              <a:t>5/24/16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22B2B5-DEB0-B047-98DB-310A4991C9FB}" type="slidenum">
              <a:rPr lang="en-GB" smtClean="0"/>
              <a:t>‹#›</a:t>
            </a:fld>
            <a:endParaRPr lang="en-GB"/>
          </a:p>
        </p:txBody>
      </p:sp>
    </p:spTree>
    <p:extLst>
      <p:ext uri="{BB962C8B-B14F-4D97-AF65-F5344CB8AC3E}">
        <p14:creationId xmlns:p14="http://schemas.microsoft.com/office/powerpoint/2010/main" val="2453646461"/>
      </p:ext>
    </p:extLst>
  </p:cSld>
  <p:clrMap bg1="lt1" tx1="dk1" bg2="lt2" tx2="dk2" accent1="accent1" accent2="accent2" accent3="accent3" accent4="accent4" accent5="accent5" accent6="accent6" hlink="hlink" folHlink="folHlink"/>
  <p:hf hdr="0" ftr="0" dt="0"/>
  <p:notesStyle>
    <a:lvl1pPr marL="0" algn="l" defTabSz="457153" rtl="0" eaLnBrk="1" latinLnBrk="0" hangingPunct="1">
      <a:defRPr sz="1200" kern="1200">
        <a:solidFill>
          <a:schemeClr val="tx1"/>
        </a:solidFill>
        <a:latin typeface="+mn-lt"/>
        <a:ea typeface="+mn-ea"/>
        <a:cs typeface="+mn-cs"/>
      </a:defRPr>
    </a:lvl1pPr>
    <a:lvl2pPr marL="457153" algn="l" defTabSz="457153" rtl="0" eaLnBrk="1" latinLnBrk="0" hangingPunct="1">
      <a:defRPr sz="1200" kern="1200">
        <a:solidFill>
          <a:schemeClr val="tx1"/>
        </a:solidFill>
        <a:latin typeface="+mn-lt"/>
        <a:ea typeface="+mn-ea"/>
        <a:cs typeface="+mn-cs"/>
      </a:defRPr>
    </a:lvl2pPr>
    <a:lvl3pPr marL="914305" algn="l" defTabSz="457153" rtl="0" eaLnBrk="1" latinLnBrk="0" hangingPunct="1">
      <a:defRPr sz="1200" kern="1200">
        <a:solidFill>
          <a:schemeClr val="tx1"/>
        </a:solidFill>
        <a:latin typeface="+mn-lt"/>
        <a:ea typeface="+mn-ea"/>
        <a:cs typeface="+mn-cs"/>
      </a:defRPr>
    </a:lvl3pPr>
    <a:lvl4pPr marL="1371458" algn="l" defTabSz="457153" rtl="0" eaLnBrk="1" latinLnBrk="0" hangingPunct="1">
      <a:defRPr sz="1200" kern="1200">
        <a:solidFill>
          <a:schemeClr val="tx1"/>
        </a:solidFill>
        <a:latin typeface="+mn-lt"/>
        <a:ea typeface="+mn-ea"/>
        <a:cs typeface="+mn-cs"/>
      </a:defRPr>
    </a:lvl4pPr>
    <a:lvl5pPr marL="1828610" algn="l" defTabSz="457153" rtl="0" eaLnBrk="1" latinLnBrk="0" hangingPunct="1">
      <a:defRPr sz="1200" kern="1200">
        <a:solidFill>
          <a:schemeClr val="tx1"/>
        </a:solidFill>
        <a:latin typeface="+mn-lt"/>
        <a:ea typeface="+mn-ea"/>
        <a:cs typeface="+mn-cs"/>
      </a:defRPr>
    </a:lvl5pPr>
    <a:lvl6pPr marL="2285763" algn="l" defTabSz="457153" rtl="0" eaLnBrk="1" latinLnBrk="0" hangingPunct="1">
      <a:defRPr sz="1200" kern="1200">
        <a:solidFill>
          <a:schemeClr val="tx1"/>
        </a:solidFill>
        <a:latin typeface="+mn-lt"/>
        <a:ea typeface="+mn-ea"/>
        <a:cs typeface="+mn-cs"/>
      </a:defRPr>
    </a:lvl6pPr>
    <a:lvl7pPr marL="2742915" algn="l" defTabSz="457153" rtl="0" eaLnBrk="1" latinLnBrk="0" hangingPunct="1">
      <a:defRPr sz="1200" kern="1200">
        <a:solidFill>
          <a:schemeClr val="tx1"/>
        </a:solidFill>
        <a:latin typeface="+mn-lt"/>
        <a:ea typeface="+mn-ea"/>
        <a:cs typeface="+mn-cs"/>
      </a:defRPr>
    </a:lvl7pPr>
    <a:lvl8pPr marL="3200068" algn="l" defTabSz="457153" rtl="0" eaLnBrk="1" latinLnBrk="0" hangingPunct="1">
      <a:defRPr sz="1200" kern="1200">
        <a:solidFill>
          <a:schemeClr val="tx1"/>
        </a:solidFill>
        <a:latin typeface="+mn-lt"/>
        <a:ea typeface="+mn-ea"/>
        <a:cs typeface="+mn-cs"/>
      </a:defRPr>
    </a:lvl8pPr>
    <a:lvl9pPr marL="3657220" algn="l" defTabSz="457153"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299208" y="2169000"/>
            <a:ext cx="2556000" cy="2530312"/>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3"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15 Nov 2013</a:t>
            </a:r>
            <a:endParaRPr lang="en-US" dirty="0"/>
          </a:p>
        </p:txBody>
      </p:sp>
      <p:sp>
        <p:nvSpPr>
          <p:cNvPr id="4"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5"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5"/>
            <a:ext cx="2743200" cy="914400"/>
          </a:xfrm>
        </p:spPr>
        <p:txBody>
          <a:bodyPr lIns="45715" tIns="0" rIns="45715"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Date Placeholder 1"/>
          <p:cNvSpPr>
            <a:spLocks noGrp="1"/>
          </p:cNvSpPr>
          <p:nvPr>
            <p:ph type="dt" sz="half" idx="10"/>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15 Nov 2013</a:t>
            </a:r>
            <a:endParaRPr lang="en-US" dirty="0"/>
          </a:p>
        </p:txBody>
      </p:sp>
      <p:sp>
        <p:nvSpPr>
          <p:cNvPr id="7"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8"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8"/>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15" rIns="45715"/>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6" name="Date Placeholder 1"/>
          <p:cNvSpPr>
            <a:spLocks noGrp="1"/>
          </p:cNvSpPr>
          <p:nvPr>
            <p:ph type="dt" sz="half" idx="10"/>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15 Nov 2013</a:t>
            </a:r>
            <a:endParaRPr lang="en-US" dirty="0"/>
          </a:p>
        </p:txBody>
      </p:sp>
      <p:sp>
        <p:nvSpPr>
          <p:cNvPr id="7"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8"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15 Nov 2013</a:t>
            </a:r>
            <a:endParaRPr lang="en-US" dirty="0"/>
          </a:p>
        </p:txBody>
      </p:sp>
      <p:sp>
        <p:nvSpPr>
          <p:cNvPr id="6"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7"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1" y="274639"/>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9"/>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15 Nov 2013</a:t>
            </a:r>
            <a:endParaRPr lang="en-US" dirty="0"/>
          </a:p>
        </p:txBody>
      </p:sp>
      <p:sp>
        <p:nvSpPr>
          <p:cNvPr id="6"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7"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96268" y="2703285"/>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337494160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15 Nov 2013</a:t>
            </a:r>
            <a:endParaRPr lang="en-US" dirty="0"/>
          </a:p>
        </p:txBody>
      </p:sp>
      <p:sp>
        <p:nvSpPr>
          <p:cNvPr id="9"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10"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1" y="2515819"/>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1" y="1329869"/>
            <a:ext cx="6629400" cy="1066688"/>
          </a:xfrm>
        </p:spPr>
        <p:txBody>
          <a:bodyPr lIns="45715" tIns="0" rIns="45715"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5"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15 Nov 2013</a:t>
            </a:r>
            <a:endParaRPr lang="en-US" dirty="0"/>
          </a:p>
        </p:txBody>
      </p:sp>
      <p:sp>
        <p:nvSpPr>
          <p:cNvPr id="6"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7"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1"/>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Date Placeholder 1"/>
          <p:cNvSpPr>
            <a:spLocks noGrp="1"/>
          </p:cNvSpPr>
          <p:nvPr>
            <p:ph type="dt" sz="half" idx="10"/>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15 Nov 2013</a:t>
            </a:r>
            <a:endParaRPr lang="en-US" dirty="0"/>
          </a:p>
        </p:txBody>
      </p:sp>
      <p:sp>
        <p:nvSpPr>
          <p:cNvPr id="7"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8"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1"/>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8"/>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8"/>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15 Nov 2013</a:t>
            </a:r>
            <a:endParaRPr lang="en-US" dirty="0"/>
          </a:p>
        </p:txBody>
      </p:sp>
      <p:sp>
        <p:nvSpPr>
          <p:cNvPr id="9" name="Footer Placeholder 2"/>
          <p:cNvSpPr>
            <a:spLocks noGrp="1"/>
          </p:cNvSpPr>
          <p:nvPr>
            <p:ph type="ftr" sz="quarter" idx="11"/>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10" name="Slide Number Placeholder 3"/>
          <p:cNvSpPr>
            <a:spLocks noGrp="1"/>
          </p:cNvSpPr>
          <p:nvPr>
            <p:ph type="sldNum" sz="quarter" idx="12"/>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4"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15 Nov 2013</a:t>
            </a:r>
            <a:endParaRPr lang="en-US" dirty="0"/>
          </a:p>
        </p:txBody>
      </p:sp>
      <p:sp>
        <p:nvSpPr>
          <p:cNvPr id="5"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6"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emf"/><Relationship Id="rId1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a:effectLst>
            <a:outerShdw blurRad="50800" dist="38100" dir="2700000" algn="tl" rotWithShape="0">
              <a:prstClr val="black">
                <a:alpha val="40000"/>
              </a:prstClr>
            </a:outerShdw>
          </a:effectLst>
        </p:spPr>
        <p:txBody>
          <a:bodyPr vert="horz" lIns="45715" tIns="45715" rIns="45715" bIns="45715"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7"/>
            <a:ext cx="8226854" cy="4667421"/>
          </a:xfrm>
          <a:prstGeom prst="rect">
            <a:avLst/>
          </a:prstGeom>
        </p:spPr>
        <p:txBody>
          <a:bodyPr vert="horz" lIns="91430" tIns="45715" rIns="91430" bIns="45715">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6">
            <a:extLst>
              <a:ext uri="{28A0092B-C50C-407E-A947-70E740481C1C}">
                <a14:useLocalDpi xmlns:a14="http://schemas.microsoft.com/office/drawing/2010/main"/>
              </a:ext>
            </a:extLst>
          </a:blip>
          <a:stretch>
            <a:fillRect/>
          </a:stretch>
        </p:blipFill>
        <p:spPr>
          <a:xfrm>
            <a:off x="6649" y="6124203"/>
            <a:ext cx="9144000" cy="707202"/>
          </a:xfrm>
          <a:prstGeom prst="rect">
            <a:avLst/>
          </a:prstGeom>
        </p:spPr>
      </p:pic>
      <p:sp>
        <p:nvSpPr>
          <p:cNvPr id="5" name="Espace réservé pour une image  4"/>
          <p:cNvSpPr txBox="1">
            <a:spLocks/>
          </p:cNvSpPr>
          <p:nvPr/>
        </p:nvSpPr>
        <p:spPr>
          <a:xfrm>
            <a:off x="996950" y="6238680"/>
            <a:ext cx="2513062" cy="552450"/>
          </a:xfrm>
          <a:prstGeom prst="rect">
            <a:avLst/>
          </a:prstGeom>
        </p:spPr>
        <p:txBody>
          <a:bodyPr lIns="91430" tIns="45715" rIns="91430" bIns="45715">
            <a:normAutofit/>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fr-FR" dirty="0"/>
          </a:p>
        </p:txBody>
      </p:sp>
      <p:sp>
        <p:nvSpPr>
          <p:cNvPr id="7"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15 Nov 2013</a:t>
            </a:r>
            <a:endParaRPr lang="fr-FR" noProof="0"/>
          </a:p>
        </p:txBody>
      </p:sp>
      <p:sp>
        <p:nvSpPr>
          <p:cNvPr id="8"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10"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baseline="0">
                <a:solidFill>
                  <a:schemeClr val="tx1">
                    <a:tint val="75000"/>
                  </a:schemeClr>
                </a:solidFill>
              </a:defRPr>
            </a:lvl1pPr>
          </a:lstStyle>
          <a:p>
            <a:fld id="{17918391-D411-FE40-AAD7-861AE5233E0E}" type="slidenum">
              <a:rPr lang="en-US" smtClean="0"/>
              <a:pPr/>
              <a:t>‹#›</a:t>
            </a:fld>
            <a:endParaRPr lang="en-US" dirty="0"/>
          </a:p>
        </p:txBody>
      </p:sp>
      <p:pic>
        <p:nvPicPr>
          <p:cNvPr id="2" name="Picture 1"/>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869273" y="6142013"/>
            <a:ext cx="886541" cy="65798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4" r:id="rId2"/>
    <p:sldLayoutId id="2147483675" r:id="rId3"/>
    <p:sldLayoutId id="2147483673"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25" indent="-457153" algn="l" rtl="0" eaLnBrk="1" latinLnBrk="0" hangingPunct="1">
        <a:spcBef>
          <a:spcPct val="20000"/>
        </a:spcBef>
        <a:buClr>
          <a:srgbClr val="0000FF"/>
        </a:buClr>
        <a:buSzPct val="80000"/>
        <a:buFont typeface="Wingdings" charset="2"/>
        <a:buChar char="q"/>
        <a:defRPr kumimoji="0" sz="3000" kern="1200">
          <a:solidFill>
            <a:schemeClr val="tx1"/>
          </a:solidFill>
          <a:latin typeface="+mn-lt"/>
          <a:ea typeface="+mn-ea"/>
          <a:cs typeface="+mn-cs"/>
        </a:defRPr>
      </a:lvl1pPr>
      <a:lvl2pPr marL="905162" indent="-457153" algn="l" rtl="0" eaLnBrk="1" latinLnBrk="0" hangingPunct="1">
        <a:spcBef>
          <a:spcPct val="20000"/>
        </a:spcBef>
        <a:buClr>
          <a:srgbClr val="457F0C"/>
        </a:buClr>
        <a:buSzPct val="90000"/>
        <a:buFont typeface="Wingdings" charset="2"/>
        <a:buChar char="§"/>
        <a:defRPr kumimoji="0" sz="2600" u="none" kern="1200">
          <a:solidFill>
            <a:schemeClr val="tx1"/>
          </a:solidFill>
          <a:latin typeface="+mn-lt"/>
          <a:ea typeface="+mn-ea"/>
          <a:cs typeface="+mn-cs"/>
        </a:defRPr>
      </a:lvl2pPr>
      <a:lvl3pPr marL="1092630" indent="-342900" algn="l" rtl="0" eaLnBrk="1" latinLnBrk="0" hangingPunct="1">
        <a:spcBef>
          <a:spcPct val="20000"/>
        </a:spcBef>
        <a:buClr>
          <a:schemeClr val="accent1">
            <a:lumMod val="10000"/>
          </a:schemeClr>
        </a:buClr>
        <a:buSzPct val="85000"/>
        <a:buFont typeface="Courier New"/>
        <a:buChar char="o"/>
        <a:defRPr kumimoji="0" sz="2400" kern="1200">
          <a:solidFill>
            <a:schemeClr val="tx1"/>
          </a:solidFill>
          <a:latin typeface="+mn-lt"/>
          <a:ea typeface="+mn-ea"/>
          <a:cs typeface="+mn-cs"/>
        </a:defRPr>
      </a:lvl3pPr>
      <a:lvl4pPr marL="1385173" indent="-342865"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321" indent="-342865"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607" indent="-182861"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041" indent="-182861"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474" indent="-182861"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478" indent="-182861"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53" algn="l" rtl="0" eaLnBrk="1" latinLnBrk="0" hangingPunct="1">
        <a:defRPr kumimoji="0" kern="1200">
          <a:solidFill>
            <a:schemeClr val="tx1"/>
          </a:solidFill>
          <a:latin typeface="+mn-lt"/>
          <a:ea typeface="+mn-ea"/>
          <a:cs typeface="+mn-cs"/>
        </a:defRPr>
      </a:lvl2pPr>
      <a:lvl3pPr marL="914305" algn="l" rtl="0" eaLnBrk="1" latinLnBrk="0" hangingPunct="1">
        <a:defRPr kumimoji="0" kern="1200">
          <a:solidFill>
            <a:schemeClr val="tx1"/>
          </a:solidFill>
          <a:latin typeface="+mn-lt"/>
          <a:ea typeface="+mn-ea"/>
          <a:cs typeface="+mn-cs"/>
        </a:defRPr>
      </a:lvl3pPr>
      <a:lvl4pPr marL="1371458" algn="l" rtl="0" eaLnBrk="1" latinLnBrk="0" hangingPunct="1">
        <a:defRPr kumimoji="0" kern="1200">
          <a:solidFill>
            <a:schemeClr val="tx1"/>
          </a:solidFill>
          <a:latin typeface="+mn-lt"/>
          <a:ea typeface="+mn-ea"/>
          <a:cs typeface="+mn-cs"/>
        </a:defRPr>
      </a:lvl4pPr>
      <a:lvl5pPr marL="1828610" algn="l" rtl="0" eaLnBrk="1" latinLnBrk="0" hangingPunct="1">
        <a:defRPr kumimoji="0" kern="1200">
          <a:solidFill>
            <a:schemeClr val="tx1"/>
          </a:solidFill>
          <a:latin typeface="+mn-lt"/>
          <a:ea typeface="+mn-ea"/>
          <a:cs typeface="+mn-cs"/>
        </a:defRPr>
      </a:lvl5pPr>
      <a:lvl6pPr marL="2285763" algn="l" rtl="0" eaLnBrk="1" latinLnBrk="0" hangingPunct="1">
        <a:defRPr kumimoji="0" kern="1200">
          <a:solidFill>
            <a:schemeClr val="tx1"/>
          </a:solidFill>
          <a:latin typeface="+mn-lt"/>
          <a:ea typeface="+mn-ea"/>
          <a:cs typeface="+mn-cs"/>
        </a:defRPr>
      </a:lvl6pPr>
      <a:lvl7pPr marL="2742915" algn="l" rtl="0" eaLnBrk="1" latinLnBrk="0" hangingPunct="1">
        <a:defRPr kumimoji="0" kern="1200">
          <a:solidFill>
            <a:schemeClr val="tx1"/>
          </a:solidFill>
          <a:latin typeface="+mn-lt"/>
          <a:ea typeface="+mn-ea"/>
          <a:cs typeface="+mn-cs"/>
        </a:defRPr>
      </a:lvl7pPr>
      <a:lvl8pPr marL="3200068" algn="l" rtl="0" eaLnBrk="1" latinLnBrk="0" hangingPunct="1">
        <a:defRPr kumimoji="0" kern="1200">
          <a:solidFill>
            <a:schemeClr val="tx1"/>
          </a:solidFill>
          <a:latin typeface="+mn-lt"/>
          <a:ea typeface="+mn-ea"/>
          <a:cs typeface="+mn-cs"/>
        </a:defRPr>
      </a:lvl8pPr>
      <a:lvl9pPr marL="365722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WLCG Memory Requirements</a:t>
            </a:r>
            <a:endParaRPr lang="en-US" dirty="0"/>
          </a:p>
        </p:txBody>
      </p:sp>
      <p:sp>
        <p:nvSpPr>
          <p:cNvPr id="8" name="Content Placeholder 7"/>
          <p:cNvSpPr>
            <a:spLocks noGrp="1"/>
          </p:cNvSpPr>
          <p:nvPr>
            <p:ph idx="1"/>
          </p:nvPr>
        </p:nvSpPr>
        <p:spPr>
          <a:xfrm>
            <a:off x="457200" y="1173935"/>
            <a:ext cx="8226854" cy="5305996"/>
          </a:xfrm>
        </p:spPr>
        <p:txBody>
          <a:bodyPr>
            <a:normAutofit fontScale="55000" lnSpcReduction="20000"/>
          </a:bodyPr>
          <a:lstStyle/>
          <a:p>
            <a:r>
              <a:rPr lang="en-US" dirty="0"/>
              <a:t>At the MB at the end of 2015 we agreed that the experiments did not want to require more than 2 GB of RAM per core as a default need, and for the most part will continue to require only 2 GB/core. However, there are clearly several workloads that need or benefit from larger memory machines.  There are a number of mechanisms for provisioning such: </a:t>
            </a:r>
          </a:p>
          <a:p>
            <a:pPr marL="962359" lvl="1" indent="-514350">
              <a:buFont typeface="+mj-lt"/>
              <a:buAutoNum type="arabicPeriod"/>
            </a:pPr>
            <a:r>
              <a:rPr lang="en-US" sz="2900" dirty="0"/>
              <a:t>Buy machines with more than 2 GB/core.  This may be an unnecessary cost if the majority of the workloads still fit within 2 GB.  The cost is approximately 20% more to buy 4 GB/core compared to 2 GB. (actually with recent machines with 10 cores per CPU this problem is side-stepped as the proposed configurations have ~3 GB/core)</a:t>
            </a:r>
          </a:p>
          <a:p>
            <a:pPr marL="962359" lvl="1" indent="-514350">
              <a:buFont typeface="+mj-lt"/>
              <a:buAutoNum type="arabicPeriod"/>
            </a:pPr>
            <a:r>
              <a:rPr lang="en-US" sz="2900" dirty="0"/>
              <a:t>Switch off hyper threading so that the real cores have twice as much memory available.  This is approximately a 20% performance reduction compared to having HT on.</a:t>
            </a:r>
          </a:p>
          <a:p>
            <a:pPr marL="962359" lvl="1" indent="-514350">
              <a:buFont typeface="+mj-lt"/>
              <a:buAutoNum type="arabicPeriod"/>
            </a:pPr>
            <a:r>
              <a:rPr lang="en-US" sz="2900" dirty="0"/>
              <a:t>When a job requests more than 2 GB, allocate at execution time 2 cores to provide twice as much RAM, and accept the lower efficiency of the second core not being fully </a:t>
            </a:r>
            <a:r>
              <a:rPr lang="en-US" sz="2900" dirty="0" err="1"/>
              <a:t>utilised</a:t>
            </a:r>
            <a:r>
              <a:rPr lang="en-US" sz="2900" dirty="0" smtClean="0"/>
              <a:t>.</a:t>
            </a:r>
            <a:endParaRPr lang="en-US" sz="2900" dirty="0"/>
          </a:p>
          <a:p>
            <a:r>
              <a:rPr lang="en-US" dirty="0"/>
              <a:t>Options 1, 2 require either planning at purchase time, or up-front configuration of the machine.  Option 3 is attractive as it allows the site to be flexible in its provisioning from one job to another, and the effective loss of CPU efficiency is acceptable if this is not the majority of the workload. </a:t>
            </a:r>
          </a:p>
          <a:p>
            <a:r>
              <a:rPr lang="en-US" dirty="0"/>
              <a:t>All 3 options require a mechanism to request the appropriate resources of the batch system (or equivalent), and to be able to provision correctly.    </a:t>
            </a:r>
          </a:p>
        </p:txBody>
      </p:sp>
      <p:sp>
        <p:nvSpPr>
          <p:cNvPr id="4" name="Date Placeholder 3"/>
          <p:cNvSpPr>
            <a:spLocks noGrp="1"/>
          </p:cNvSpPr>
          <p:nvPr>
            <p:ph type="dt" sz="half" idx="2"/>
          </p:nvPr>
        </p:nvSpPr>
        <p:spPr/>
        <p:txBody>
          <a:bodyPr/>
          <a:lstStyle/>
          <a:p>
            <a:r>
              <a:rPr lang="en-US" smtClean="0"/>
              <a:t>15 Nov 2013</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a:t>
            </a:fld>
            <a:endParaRPr lang="en-US" dirty="0"/>
          </a:p>
        </p:txBody>
      </p:sp>
    </p:spTree>
    <p:extLst>
      <p:ext uri="{BB962C8B-B14F-4D97-AF65-F5344CB8AC3E}">
        <p14:creationId xmlns:p14="http://schemas.microsoft.com/office/powerpoint/2010/main" val="1756597737"/>
      </p:ext>
    </p:extLst>
  </p:cSld>
  <p:clrMapOvr>
    <a:masterClrMapping/>
  </p:clrMapOvr>
</p:sld>
</file>

<file path=ppt/theme/theme1.xml><?xml version="1.0" encoding="utf-8"?>
<a:theme xmlns:a="http://schemas.openxmlformats.org/drawingml/2006/main" name="CERN-WLCG-4-3">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CERN-WLCG-4-3</Template>
  <TotalTime>3</TotalTime>
  <Words>68</Words>
  <Application>Microsoft Macintosh PowerPoint</Application>
  <PresentationFormat>On-screen Show (4:3)</PresentationFormat>
  <Paragraphs>10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Courier New</vt:lpstr>
      <vt:lpstr>Wingdings</vt:lpstr>
      <vt:lpstr>Arial</vt:lpstr>
      <vt:lpstr>CERN-WLCG-4-3</vt:lpstr>
      <vt:lpstr>WLCG Memory Requirements</vt:lpstr>
    </vt:vector>
  </TitlesOfParts>
  <Company/>
  <LinksUpToDate>false</LinksUpToDate>
  <SharedDoc>false</SharedDoc>
  <HyperlinksChanged>false</HyperlinksChanged>
  <AppVersion>15.0022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WLCG Memory Requirements</dc:title>
  <dc:creator>Ian Bird</dc:creator>
  <cp:lastModifiedBy>Ian Bird</cp:lastModifiedBy>
  <cp:revision>1</cp:revision>
  <cp:lastPrinted>2013-11-14T14:03:19Z</cp:lastPrinted>
  <dcterms:created xsi:type="dcterms:W3CDTF">2016-05-24T09:13:54Z</dcterms:created>
  <dcterms:modified xsi:type="dcterms:W3CDTF">2016-05-24T09:16:58Z</dcterms:modified>
</cp:coreProperties>
</file>