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8" r:id="rId3"/>
    <p:sldId id="270" r:id="rId4"/>
    <p:sldId id="272" r:id="rId5"/>
    <p:sldId id="273" r:id="rId6"/>
    <p:sldId id="269" r:id="rId7"/>
    <p:sldId id="275" r:id="rId8"/>
    <p:sldId id="271" r:id="rId9"/>
    <p:sldId id="263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44BB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424" y="-176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58071-EC1D-634D-961C-0CB5FF45916B}" type="datetime1">
              <a:rPr lang="en-US" smtClean="0"/>
              <a:pPr/>
              <a:t>2/24/09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E0D5F-3FFB-E048-B48D-8301D2B71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AB3DB-AEF3-D148-9B20-C4C8C0EB6284}" type="datetime1">
              <a:rPr lang="en-US" smtClean="0"/>
              <a:pPr/>
              <a:t>2/24/09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53F7C-F7F6-4A40-AA89-D22D34E90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53F7C-F7F6-4A40-AA89-D22D34E9095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25/2/09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1" TargetMode="Externa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r>
              <a:rPr lang="en-GB" dirty="0" smtClean="0"/>
              <a:t>Annual Report</a:t>
            </a:r>
            <a:br>
              <a:rPr lang="en-GB" dirty="0" smtClean="0"/>
            </a:br>
            <a:r>
              <a:rPr lang="en-GB" dirty="0" smtClean="0"/>
              <a:t>Instructions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GB" dirty="0" err="1" smtClean="0"/>
              <a:t>Lucie</a:t>
            </a:r>
            <a:r>
              <a:rPr lang="en-GB" dirty="0" smtClean="0"/>
              <a:t> Linssen</a:t>
            </a:r>
          </a:p>
          <a:p>
            <a:r>
              <a:rPr lang="en-GB" dirty="0" smtClean="0"/>
              <a:t>CERN</a:t>
            </a:r>
            <a:endParaRPr lang="en-GB" dirty="0"/>
          </a:p>
        </p:txBody>
      </p:sp>
      <p:pic>
        <p:nvPicPr>
          <p:cNvPr id="4" name="Picture 3" descr="Logo4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46050"/>
            <a:ext cx="2415475" cy="22161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228600"/>
          <a:ext cx="8458200" cy="641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990"/>
                <a:gridCol w="2181611"/>
                <a:gridCol w="3737113"/>
                <a:gridCol w="1323892"/>
                <a:gridCol w="88259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Section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Content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Editors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Template</a:t>
                      </a:r>
                      <a:r>
                        <a:rPr lang="en-GB" sz="1200" baseline="0" dirty="0" smtClean="0"/>
                        <a:t> Provided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Publishable summary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team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Project Objectives</a:t>
                      </a:r>
                      <a:r>
                        <a:rPr lang="en-GB" sz="1200" baseline="0" dirty="0" smtClean="0"/>
                        <a:t> for the Period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team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Work Progress and</a:t>
                      </a:r>
                      <a:r>
                        <a:rPr lang="en-GB" sz="1200" baseline="0" dirty="0" smtClean="0"/>
                        <a:t> Achievements during the period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WP2</a:t>
                      </a:r>
                      <a:r>
                        <a:rPr lang="en-GB" sz="1200" baseline="0" dirty="0" smtClean="0"/>
                        <a:t> to 8</a:t>
                      </a:r>
                      <a:r>
                        <a:rPr lang="en-GB" sz="1200" dirty="0" smtClean="0"/>
                        <a:t>: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GB" sz="1200" dirty="0" smtClean="0"/>
                        <a:t>Summary of progress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GB" sz="1200" dirty="0" smtClean="0"/>
                        <a:t>Significant results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GB" sz="1200" dirty="0" smtClean="0"/>
                        <a:t>Deviations from Annex I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GB" sz="1200" dirty="0" smtClean="0"/>
                        <a:t>Reasons</a:t>
                      </a:r>
                      <a:r>
                        <a:rPr lang="en-GB" sz="1200" baseline="0" dirty="0" smtClean="0"/>
                        <a:t> for non achieved objectives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GB" sz="1200" baseline="0" dirty="0" smtClean="0"/>
                        <a:t>Statement use or resources and deviations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GB" sz="1200" baseline="0" dirty="0" smtClean="0"/>
                        <a:t>Corrective actions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WP leaders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Deliverables and Milestone Tables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Table</a:t>
                      </a:r>
                      <a:r>
                        <a:rPr lang="en-GB" sz="1200" baseline="0" dirty="0" smtClean="0"/>
                        <a:t> of </a:t>
                      </a:r>
                      <a:r>
                        <a:rPr lang="en-GB" sz="1200" baseline="0" dirty="0" err="1" smtClean="0"/>
                        <a:t>deliv</a:t>
                      </a:r>
                      <a:r>
                        <a:rPr lang="en-GB" sz="1200" baseline="0" dirty="0" smtClean="0"/>
                        <a:t>. &amp; milestones, with forecast delivery dates if delayed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r>
                        <a:rPr lang="en-GB" sz="1200" dirty="0" smtClean="0"/>
                        <a:t> &amp;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WP leaders</a:t>
                      </a:r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Project Management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Management of the Consortium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dirty="0" smtClean="0"/>
                        <a:t>Mgt activities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dirty="0" smtClean="0"/>
                        <a:t>Problems occurred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dirty="0" smtClean="0"/>
                        <a:t>Changes</a:t>
                      </a:r>
                      <a:r>
                        <a:rPr lang="en-GB" sz="1200" baseline="0" dirty="0" smtClean="0"/>
                        <a:t> in the Consortium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baseline="0" dirty="0" smtClean="0"/>
                        <a:t>List of meetings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baseline="0" dirty="0" smtClean="0"/>
                        <a:t>Project planning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baseline="0" dirty="0" smtClean="0"/>
                        <a:t>Impact of deviations in miles. &amp; </a:t>
                      </a:r>
                      <a:r>
                        <a:rPr lang="en-GB" sz="1200" baseline="0" dirty="0" err="1" smtClean="0"/>
                        <a:t>deliv</a:t>
                      </a:r>
                      <a:r>
                        <a:rPr lang="en-GB" sz="1200" baseline="0" dirty="0" smtClean="0"/>
                        <a:t>.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baseline="0" dirty="0" smtClean="0"/>
                        <a:t>SLHC-PP Website</a:t>
                      </a:r>
                    </a:p>
                    <a:p>
                      <a:pPr marL="228600" indent="-228600">
                        <a:buFont typeface="Arial"/>
                        <a:buChar char="•"/>
                      </a:pPr>
                      <a:r>
                        <a:rPr lang="en-GB" sz="1200" baseline="0" dirty="0" smtClean="0"/>
                        <a:t>Dissemination activities (list of publications, Tech. Notes, WP’s web sites, Workshops, conferences, etc)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endParaRPr lang="en-GB" sz="1200" dirty="0" smtClean="0"/>
                    </a:p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endParaRPr lang="en-GB" sz="1200" dirty="0" smtClean="0"/>
                    </a:p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endParaRPr lang="en-GB" sz="1200" dirty="0" smtClean="0"/>
                    </a:p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WP leaders</a:t>
                      </a:r>
                    </a:p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endParaRPr lang="en-GB" sz="12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WP leaders</a:t>
                      </a:r>
                      <a:endParaRPr lang="en-GB" sz="1200" dirty="0" smtClean="0"/>
                    </a:p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r>
                        <a:rPr lang="en-GB" sz="1200" dirty="0" smtClean="0"/>
                        <a:t> </a:t>
                      </a:r>
                    </a:p>
                    <a:p>
                      <a:r>
                        <a:rPr lang="en-GB" sz="1200" dirty="0" smtClean="0">
                          <a:solidFill>
                            <a:srgbClr val="008000"/>
                          </a:solidFill>
                        </a:rPr>
                        <a:t>WP leaders</a:t>
                      </a:r>
                      <a:endParaRPr lang="en-GB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Yes</a:t>
                      </a:r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Yes</a:t>
                      </a:r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Explanation use of resources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Tables per partner/WP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3366FF"/>
                          </a:solidFill>
                        </a:rPr>
                        <a:t>Partner rep.</a:t>
                      </a:r>
                      <a:endParaRPr lang="en-GB" sz="12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Financial Statements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Form C per</a:t>
                      </a:r>
                      <a:r>
                        <a:rPr lang="en-GB" sz="1200" baseline="0" dirty="0" smtClean="0"/>
                        <a:t> partner</a:t>
                      </a:r>
                    </a:p>
                    <a:p>
                      <a:r>
                        <a:rPr lang="en-GB" sz="1200" dirty="0" smtClean="0"/>
                        <a:t>Summary Financial Report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3366FF"/>
                          </a:solidFill>
                        </a:rPr>
                        <a:t>Partner rep.</a:t>
                      </a:r>
                    </a:p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Mgt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</a:p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Certificates (CFS)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If requested EC contribution &gt; 375000</a:t>
                      </a:r>
                      <a:r>
                        <a:rPr lang="en-GB" sz="1200" baseline="0" dirty="0" smtClean="0"/>
                        <a:t> 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&gt;&gt; Not needed in Period1</a:t>
                      </a:r>
                      <a:endParaRPr lang="en-GB" sz="1200" i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3366FF"/>
                          </a:solidFill>
                        </a:rPr>
                        <a:t>Partner rep.</a:t>
                      </a:r>
                      <a:endParaRPr lang="en-GB" sz="12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rot="10800000">
            <a:off x="-4468" y="1066800"/>
            <a:ext cx="461665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GB" dirty="0" smtClean="0"/>
              <a:t>Technical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 rot="10800000">
            <a:off x="1" y="5181600"/>
            <a:ext cx="461665" cy="1463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GB" dirty="0" smtClean="0"/>
              <a:t>Financial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report chapters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Publishable summary </a:t>
            </a:r>
            <a:r>
              <a:rPr lang="en-US" dirty="0" smtClean="0">
                <a:solidFill>
                  <a:srgbClr val="FF0000"/>
                </a:solidFill>
              </a:rPr>
              <a:t>&lt;= MGT team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Project objectives 2008 </a:t>
            </a:r>
            <a:r>
              <a:rPr lang="en-US" dirty="0" smtClean="0">
                <a:solidFill>
                  <a:srgbClr val="FF0000"/>
                </a:solidFill>
              </a:rPr>
              <a:t>&lt;= MGT team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Work progress and achievements during the period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Deliverable and milestones tables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Project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Explanation of the use of the resources </a:t>
            </a:r>
            <a:r>
              <a:rPr lang="en-US" dirty="0" smtClean="0">
                <a:solidFill>
                  <a:srgbClr val="0000FF"/>
                </a:solidFill>
              </a:rPr>
              <a:t>&lt;= Mar’s talk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Financial statements </a:t>
            </a:r>
            <a:r>
              <a:rPr lang="en-US" dirty="0" smtClean="0">
                <a:solidFill>
                  <a:srgbClr val="0000FF"/>
                </a:solidFill>
              </a:rPr>
              <a:t>&lt;= Mar’s talk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sz="2162" dirty="0" smtClean="0">
                <a:solidFill>
                  <a:srgbClr val="0000FF"/>
                </a:solidFill>
              </a:rPr>
              <a:t>Where to find the template?</a:t>
            </a:r>
          </a:p>
          <a:p>
            <a:pPr marL="514350" indent="-514350">
              <a:buNone/>
            </a:pPr>
            <a:r>
              <a:rPr lang="en-US" sz="2162" dirty="0" smtClean="0">
                <a:solidFill>
                  <a:srgbClr val="0000FF"/>
                </a:solidFill>
              </a:rPr>
              <a:t>SLHC-PP EDMS site =&gt; PROJECT FILES =&gt; reports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 “Deliverables and Milestones table”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Essentially this is a summary table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=&gt; MGT team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However, it is based on the:</a:t>
            </a:r>
          </a:p>
          <a:p>
            <a:pPr lvl="1"/>
            <a:r>
              <a:rPr lang="en-US" dirty="0" smtClean="0"/>
              <a:t>Deliverables reports </a:t>
            </a:r>
            <a:r>
              <a:rPr lang="en-US" dirty="0" smtClean="0">
                <a:solidFill>
                  <a:srgbClr val="FF0000"/>
                </a:solidFill>
              </a:rPr>
              <a:t>=&gt; WP </a:t>
            </a:r>
            <a:r>
              <a:rPr lang="en-US" dirty="0" err="1" smtClean="0">
                <a:solidFill>
                  <a:srgbClr val="FF0000"/>
                </a:solidFill>
              </a:rPr>
              <a:t>coord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Milestones reports </a:t>
            </a:r>
            <a:r>
              <a:rPr lang="en-US" dirty="0" smtClean="0">
                <a:solidFill>
                  <a:srgbClr val="FF0000"/>
                </a:solidFill>
              </a:rPr>
              <a:t>=&gt; WP </a:t>
            </a:r>
            <a:r>
              <a:rPr lang="en-US" dirty="0" err="1" smtClean="0">
                <a:solidFill>
                  <a:srgbClr val="FF0000"/>
                </a:solidFill>
              </a:rPr>
              <a:t>coord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Deliverables and Milestones reports are due on the exact date (e.g. M9, M12…)</a:t>
            </a:r>
          </a:p>
          <a:p>
            <a:pPr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pPr marL="514350" indent="-514350">
              <a:buNone/>
            </a:pPr>
            <a:r>
              <a:rPr lang="en-US" sz="2162" dirty="0" smtClean="0">
                <a:solidFill>
                  <a:srgbClr val="0000FF"/>
                </a:solidFill>
              </a:rPr>
              <a:t>Where to find the template?</a:t>
            </a:r>
          </a:p>
          <a:p>
            <a:pPr marL="514350" indent="-514350">
              <a:buNone/>
            </a:pPr>
            <a:r>
              <a:rPr lang="en-US" sz="2162" dirty="0" smtClean="0">
                <a:solidFill>
                  <a:srgbClr val="0000FF"/>
                </a:solidFill>
              </a:rPr>
              <a:t>SLHC-PP EDMS site =&gt; PROJECT FILES =&gt; reports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2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 1</a:t>
            </a:r>
            <a:r>
              <a:rPr lang="en-US" baseline="30000" dirty="0" smtClean="0"/>
              <a:t>st</a:t>
            </a:r>
            <a:r>
              <a:rPr lang="en-US" dirty="0" smtClean="0"/>
              <a:t> year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1917700"/>
            <a:ext cx="9182100" cy="3797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 1</a:t>
            </a:r>
            <a:r>
              <a:rPr lang="en-US" baseline="30000" dirty="0" smtClean="0"/>
              <a:t>st</a:t>
            </a:r>
            <a:r>
              <a:rPr lang="en-US" dirty="0" smtClean="0"/>
              <a:t> year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355849"/>
            <a:ext cx="8807450" cy="22315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 “Project Management”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Shall contain:</a:t>
            </a:r>
          </a:p>
          <a:p>
            <a:pPr lvl="1"/>
            <a:r>
              <a:rPr lang="en-US" dirty="0" smtClean="0"/>
              <a:t>Management summary </a:t>
            </a:r>
            <a:r>
              <a:rPr lang="en-US" dirty="0" smtClean="0">
                <a:solidFill>
                  <a:srgbClr val="FF0000"/>
                </a:solidFill>
              </a:rPr>
              <a:t>=&gt; MGT team</a:t>
            </a:r>
            <a:endParaRPr lang="en-US" dirty="0" smtClean="0"/>
          </a:p>
          <a:p>
            <a:pPr lvl="1"/>
            <a:r>
              <a:rPr lang="en-US" dirty="0" smtClean="0"/>
              <a:t>List of project meetings  </a:t>
            </a:r>
            <a:r>
              <a:rPr lang="en-US" dirty="0" smtClean="0">
                <a:solidFill>
                  <a:srgbClr val="FF0000"/>
                </a:solidFill>
              </a:rPr>
              <a:t>=&gt; WP </a:t>
            </a:r>
            <a:r>
              <a:rPr lang="en-US" dirty="0" err="1" smtClean="0">
                <a:solidFill>
                  <a:srgbClr val="FF0000"/>
                </a:solidFill>
              </a:rPr>
              <a:t>coord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List of: </a:t>
            </a:r>
          </a:p>
          <a:p>
            <a:pPr lvl="2"/>
            <a:r>
              <a:rPr lang="en-US" dirty="0" smtClean="0"/>
              <a:t>Publications based on SLHC-PP work </a:t>
            </a:r>
            <a:r>
              <a:rPr lang="en-US" dirty="0" smtClean="0">
                <a:solidFill>
                  <a:srgbClr val="FF0000"/>
                </a:solidFill>
              </a:rPr>
              <a:t>=&gt; WP </a:t>
            </a:r>
            <a:r>
              <a:rPr lang="en-US" dirty="0" err="1" smtClean="0">
                <a:solidFill>
                  <a:srgbClr val="FF0000"/>
                </a:solidFill>
              </a:rPr>
              <a:t>coord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Conference contributions and presentations based on SLHC-PP work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=&gt; WP </a:t>
            </a:r>
            <a:r>
              <a:rPr lang="en-US" dirty="0" err="1" smtClean="0">
                <a:solidFill>
                  <a:srgbClr val="FF0000"/>
                </a:solidFill>
              </a:rPr>
              <a:t>coord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The project office secretaries will prompt the WP coordinators for the above input (template)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2"/>
            <a:endParaRPr lang="en-US" dirty="0" smtClean="0">
              <a:solidFill>
                <a:srgbClr val="0000FF"/>
              </a:solidFill>
            </a:endParaRPr>
          </a:p>
          <a:p>
            <a:pPr lvl="2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Template Dissemination Activities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93850"/>
            <a:ext cx="7408626" cy="4654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 “Work progress…”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3 (</a:t>
            </a:r>
            <a:r>
              <a:rPr lang="en-US" dirty="0" smtClean="0">
                <a:solidFill>
                  <a:srgbClr val="FF0000"/>
                </a:solidFill>
              </a:rPr>
              <a:t>&lt;= WP </a:t>
            </a:r>
            <a:r>
              <a:rPr lang="en-US" dirty="0" err="1" smtClean="0">
                <a:solidFill>
                  <a:srgbClr val="FF0000"/>
                </a:solidFill>
              </a:rPr>
              <a:t>coord</a:t>
            </a:r>
            <a:r>
              <a:rPr lang="en-US" dirty="0" smtClean="0"/>
              <a:t>) shall contain:</a:t>
            </a:r>
          </a:p>
          <a:p>
            <a:pPr lvl="1"/>
            <a:r>
              <a:rPr lang="en-US" dirty="0" smtClean="0"/>
              <a:t>Summary of progress towards objectives</a:t>
            </a:r>
          </a:p>
          <a:p>
            <a:pPr lvl="1"/>
            <a:r>
              <a:rPr lang="en-US" dirty="0" smtClean="0"/>
              <a:t>Highlight significant results</a:t>
            </a:r>
          </a:p>
          <a:p>
            <a:pPr lvl="1"/>
            <a:r>
              <a:rPr lang="en-US" dirty="0" smtClean="0"/>
              <a:t>Reasons for deviations from plan or failing, if any</a:t>
            </a:r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Guideline: 1 or 2 pages per task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2"/>
            <a:endParaRPr lang="en-US" dirty="0" smtClean="0">
              <a:solidFill>
                <a:srgbClr val="0000FF"/>
              </a:solidFill>
            </a:endParaRPr>
          </a:p>
          <a:p>
            <a:pPr lvl="2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Reporting Deadlines</a:t>
            </a:r>
            <a:endParaRPr lang="en-GB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371600" y="2336800"/>
          <a:ext cx="6293134" cy="4064000"/>
        </p:xfrm>
        <a:graphic>
          <a:graphicData uri="http://schemas.openxmlformats.org/presentationml/2006/ole">
            <p:oleObj spid="_x0000_s20482" name="Document" r:id="rId3" imgW="5270500" imgH="3403600" progId="Word.Document.12">
              <p:link updateAutomatic="1"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25738" y="1417638"/>
            <a:ext cx="67752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Period 1: April 1</a:t>
            </a:r>
            <a:r>
              <a:rPr lang="en-GB" sz="2400" baseline="30000" dirty="0" smtClean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08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–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March 31</a:t>
            </a:r>
            <a:r>
              <a:rPr lang="en-GB" sz="2400" baseline="30000" dirty="0" smtClean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09</a:t>
            </a:r>
          </a:p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Deadline for Submission of Periodic Report: + 60days 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Left Arrow 10"/>
          <p:cNvSpPr>
            <a:spLocks noChangeAspect="1"/>
          </p:cNvSpPr>
          <p:nvPr/>
        </p:nvSpPr>
        <p:spPr>
          <a:xfrm>
            <a:off x="7709366" y="5486400"/>
            <a:ext cx="520234" cy="29337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248400" y="2667000"/>
            <a:ext cx="1752600" cy="381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SLHC-PP GB meeting, LL, 25/2/2009</a:t>
            </a:r>
            <a:endParaRPr lang="en-GB"/>
          </a:p>
        </p:txBody>
      </p:sp>
      <p:sp>
        <p:nvSpPr>
          <p:cNvPr id="13" name="Left Arrow 12"/>
          <p:cNvSpPr>
            <a:spLocks noChangeAspect="1"/>
          </p:cNvSpPr>
          <p:nvPr/>
        </p:nvSpPr>
        <p:spPr>
          <a:xfrm>
            <a:off x="7696200" y="5955030"/>
            <a:ext cx="520234" cy="29337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>
            <a:spLocks noChangeAspect="1"/>
          </p:cNvSpPr>
          <p:nvPr/>
        </p:nvSpPr>
        <p:spPr>
          <a:xfrm>
            <a:off x="7696200" y="4648200"/>
            <a:ext cx="520234" cy="29337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Arrow 14"/>
          <p:cNvSpPr>
            <a:spLocks noChangeAspect="1"/>
          </p:cNvSpPr>
          <p:nvPr/>
        </p:nvSpPr>
        <p:spPr>
          <a:xfrm>
            <a:off x="7683034" y="3897630"/>
            <a:ext cx="520234" cy="29337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Arrow 15"/>
          <p:cNvSpPr>
            <a:spLocks noChangeAspect="1"/>
          </p:cNvSpPr>
          <p:nvPr/>
        </p:nvSpPr>
        <p:spPr>
          <a:xfrm>
            <a:off x="7669868" y="3124200"/>
            <a:ext cx="520234" cy="29337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Arrow 16"/>
          <p:cNvSpPr>
            <a:spLocks noChangeAspect="1"/>
          </p:cNvSpPr>
          <p:nvPr/>
        </p:nvSpPr>
        <p:spPr>
          <a:xfrm>
            <a:off x="7656702" y="4278630"/>
            <a:ext cx="520234" cy="29337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600</Words>
  <Application>Microsoft Macintosh PowerPoint</Application>
  <PresentationFormat>On-screen Show (4:3)</PresentationFormat>
  <Paragraphs>144</Paragraphs>
  <Slides>10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!OLE_LINK1</vt:lpstr>
      <vt:lpstr>Annual Report Instructions</vt:lpstr>
      <vt:lpstr>Annual report chapters</vt:lpstr>
      <vt:lpstr>Chapter 4 “Deliverables and Milestones table”</vt:lpstr>
      <vt:lpstr>Deliverables 1st year</vt:lpstr>
      <vt:lpstr>Milestones 1st year</vt:lpstr>
      <vt:lpstr>Chapter 5 “Project Management”</vt:lpstr>
      <vt:lpstr>Template Dissemination Activities</vt:lpstr>
      <vt:lpstr>Chapter 3 “Work progress…”</vt:lpstr>
      <vt:lpstr>Reporting Deadlines</vt:lpstr>
      <vt:lpstr>Slide 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 capeans</dc:creator>
  <cp:lastModifiedBy>L. Linssen</cp:lastModifiedBy>
  <cp:revision>43</cp:revision>
  <cp:lastPrinted>2009-02-23T09:27:20Z</cp:lastPrinted>
  <dcterms:created xsi:type="dcterms:W3CDTF">2009-02-24T17:03:42Z</dcterms:created>
  <dcterms:modified xsi:type="dcterms:W3CDTF">2009-02-24T17:08:06Z</dcterms:modified>
</cp:coreProperties>
</file>