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2" r:id="rId11"/>
    <p:sldId id="266" r:id="rId12"/>
    <p:sldId id="264" r:id="rId13"/>
    <p:sldId id="265" r:id="rId14"/>
    <p:sldId id="271" r:id="rId15"/>
    <p:sldId id="267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44BB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880" y="-216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97D55-ADC7-F743-B15E-0FD27E9FD602}" type="datetimeFigureOut">
              <a:rPr lang="en-US" smtClean="0"/>
              <a:pPr/>
              <a:t>2/25/09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476D3-BF5F-8C40-994A-68DDCF9D24C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ern.ch/info-SLHC-PP/Internal/MT.htm" TargetMode="External"/><Relationship Id="rId3" Type="http://schemas.openxmlformats.org/officeDocument/2006/relationships/hyperlink" Target="mailto:Mar.capeans@cern.ch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!OLE_LINK1" TargetMode="Externa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/>
          <a:lstStyle/>
          <a:p>
            <a:r>
              <a:rPr lang="en-GB" dirty="0" smtClean="0"/>
              <a:t>Financial Reporting</a:t>
            </a:r>
            <a:br>
              <a:rPr lang="en-GB" dirty="0" smtClean="0"/>
            </a:br>
            <a:r>
              <a:rPr lang="en-GB" dirty="0" smtClean="0"/>
              <a:t>Instructions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r>
              <a:rPr lang="en-GB" dirty="0" smtClean="0"/>
              <a:t>Mar Capeans</a:t>
            </a:r>
          </a:p>
          <a:p>
            <a:r>
              <a:rPr lang="en-GB" dirty="0" smtClean="0"/>
              <a:t>CERN</a:t>
            </a:r>
            <a:endParaRPr lang="en-GB" dirty="0"/>
          </a:p>
        </p:txBody>
      </p:sp>
      <p:pic>
        <p:nvPicPr>
          <p:cNvPr id="4" name="Picture 3" descr="Logo4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6050"/>
            <a:ext cx="2415475" cy="2216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6488668"/>
            <a:ext cx="811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SLHC-PP Annual Meeting  -  Governing Board Meeting 2  -  CERN, February 25</a:t>
            </a:r>
            <a:r>
              <a:rPr lang="en-GB" baseline="30000" dirty="0" smtClean="0">
                <a:solidFill>
                  <a:schemeClr val="tx2">
                    <a:lumMod val="75000"/>
                  </a:schemeClr>
                </a:solidFill>
              </a:rPr>
              <a:t>th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, 2009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Exchange Rates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Costs shall be reported in </a:t>
            </a:r>
            <a:r>
              <a:rPr lang="en-US" b="1" dirty="0" smtClean="0"/>
              <a:t>Euro</a:t>
            </a:r>
          </a:p>
          <a:p>
            <a:r>
              <a:rPr lang="en-US" dirty="0" smtClean="0"/>
              <a:t>Exchange rates as published on </a:t>
            </a:r>
            <a:r>
              <a:rPr lang="en-US" i="1" dirty="0" smtClean="0"/>
              <a:t>European Central Bank</a:t>
            </a:r>
            <a:r>
              <a:rPr lang="en-US" dirty="0" smtClean="0"/>
              <a:t> website.</a:t>
            </a:r>
          </a:p>
          <a:p>
            <a:pPr algn="ctr">
              <a:buNone/>
            </a:pPr>
            <a:r>
              <a:rPr lang="en-US" sz="2162" dirty="0" smtClean="0">
                <a:solidFill>
                  <a:srgbClr val="953735"/>
                </a:solidFill>
              </a:rPr>
              <a:t>http://</a:t>
            </a:r>
            <a:r>
              <a:rPr lang="en-US" sz="2162" dirty="0" err="1" smtClean="0">
                <a:solidFill>
                  <a:srgbClr val="953735"/>
                </a:solidFill>
              </a:rPr>
              <a:t>www.ecb.int/stats/exchange/eurofxref/html/index.en.html</a:t>
            </a:r>
            <a:endParaRPr lang="en-US" sz="2162" dirty="0" smtClean="0">
              <a:solidFill>
                <a:srgbClr val="953735"/>
              </a:solidFill>
            </a:endParaRPr>
          </a:p>
          <a:p>
            <a:r>
              <a:rPr lang="en-US" dirty="0" smtClean="0"/>
              <a:t>Apply either:</a:t>
            </a:r>
          </a:p>
          <a:p>
            <a:pPr lvl="1"/>
            <a:r>
              <a:rPr lang="en-US" u="sng" dirty="0" smtClean="0"/>
              <a:t>The rate of the first day of the month which follows the end of the period (i.e. April 1</a:t>
            </a:r>
            <a:r>
              <a:rPr lang="en-US" u="sng" baseline="30000" dirty="0" smtClean="0"/>
              <a:t>st </a:t>
            </a:r>
            <a:r>
              <a:rPr lang="en-US" u="sng" dirty="0" smtClean="0"/>
              <a:t>2009)</a:t>
            </a:r>
          </a:p>
          <a:p>
            <a:pPr lvl="1"/>
            <a:r>
              <a:rPr lang="en-US" dirty="0" smtClean="0"/>
              <a:t>The rate on the date that the actual costs were incurred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GB" dirty="0" smtClean="0"/>
              <a:t>Demo: ICC &gt; Form C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20268669">
            <a:off x="-3649" y="628444"/>
            <a:ext cx="2138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Before March 25th </a:t>
            </a:r>
            <a:endParaRPr lang="en-GB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1694637"/>
            <a:ext cx="6031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Ex: </a:t>
            </a:r>
            <a:r>
              <a:rPr lang="en-GB" sz="2400" dirty="0" err="1" smtClean="0">
                <a:solidFill>
                  <a:schemeClr val="accent2">
                    <a:lumMod val="75000"/>
                  </a:schemeClr>
                </a:solidFill>
              </a:rPr>
              <a:t>Desy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&gt;&gt;&gt; 1.95 PM in WP4 and 3 PM in WP7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1" y="2209800"/>
            <a:ext cx="9052469" cy="38862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2819400" y="4267200"/>
            <a:ext cx="609600" cy="6096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965253" y="4267200"/>
            <a:ext cx="609600" cy="6096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9954276">
            <a:off x="7732566" y="6294606"/>
            <a:ext cx="951320" cy="36478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826855" y="2590800"/>
            <a:ext cx="609600" cy="6858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GB" dirty="0" smtClean="0"/>
              <a:t>Upload ICC in PPT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20268669">
            <a:off x="-3649" y="628444"/>
            <a:ext cx="2138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Before March 25th </a:t>
            </a:r>
            <a:endParaRPr lang="en-GB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 descr="Picture 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417638"/>
            <a:ext cx="7543800" cy="516238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315200" y="1905000"/>
            <a:ext cx="1219200" cy="685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048000" y="3276600"/>
            <a:ext cx="1219200" cy="685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Information Flow (For each Partner)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600200"/>
            <a:ext cx="69479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1600200"/>
            <a:ext cx="335279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Provide </a:t>
            </a:r>
            <a:r>
              <a:rPr lang="en-GB" dirty="0" err="1" smtClean="0"/>
              <a:t>Nb</a:t>
            </a:r>
            <a:r>
              <a:rPr lang="en-GB" dirty="0" smtClean="0"/>
              <a:t> of PM/member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537173" y="1600200"/>
            <a:ext cx="79195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&lt; 8/04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001000" y="2598003"/>
            <a:ext cx="88392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Partner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2321004"/>
            <a:ext cx="33528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Convert PM into Euro</a:t>
            </a:r>
          </a:p>
          <a:p>
            <a:r>
              <a:rPr lang="en-GB" dirty="0" smtClean="0"/>
              <a:t>Collect material &amp; travel expenses</a:t>
            </a:r>
          </a:p>
          <a:p>
            <a:pPr algn="ctr"/>
            <a:r>
              <a:rPr lang="en-GB" dirty="0" smtClean="0"/>
              <a:t>Download your ICC from PPT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88474" y="2598003"/>
            <a:ext cx="90894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&lt; 22/04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001000" y="3560802"/>
            <a:ext cx="88392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Partner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3560802"/>
            <a:ext cx="33528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Upload completed ICC in PPT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88474" y="3560802"/>
            <a:ext cx="90894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&lt; 25/04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" y="4373433"/>
            <a:ext cx="69479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895600" y="4234934"/>
            <a:ext cx="33528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ICC Checks</a:t>
            </a:r>
          </a:p>
          <a:p>
            <a:pPr algn="ctr"/>
            <a:r>
              <a:rPr lang="en-GB" dirty="0" smtClean="0"/>
              <a:t>Feedback to partners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537173" y="4373433"/>
            <a:ext cx="9089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&lt; 30/04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001000" y="5257800"/>
            <a:ext cx="88392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Partner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895600" y="5181600"/>
            <a:ext cx="33516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Form C with signatures sent to CERN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888474" y="5257800"/>
            <a:ext cx="79195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&lt; 9/05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" y="6107668"/>
            <a:ext cx="69479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895600" y="6107668"/>
            <a:ext cx="33516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Consolidated Form C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537173" y="6107668"/>
            <a:ext cx="74179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15/05</a:t>
            </a:r>
            <a:endParaRPr lang="en-GB" dirty="0"/>
          </a:p>
        </p:txBody>
      </p:sp>
      <p:sp>
        <p:nvSpPr>
          <p:cNvPr id="22" name="Curved Left Arrow 21"/>
          <p:cNvSpPr/>
          <p:nvPr/>
        </p:nvSpPr>
        <p:spPr>
          <a:xfrm>
            <a:off x="6248400" y="1796534"/>
            <a:ext cx="228600" cy="99060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Curved Left Arrow 22"/>
          <p:cNvSpPr/>
          <p:nvPr/>
        </p:nvSpPr>
        <p:spPr>
          <a:xfrm flipH="1">
            <a:off x="2667000" y="2749034"/>
            <a:ext cx="228600" cy="990600"/>
          </a:xfrm>
          <a:prstGeom prst="curvedLef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Curved Left Arrow 24"/>
          <p:cNvSpPr/>
          <p:nvPr/>
        </p:nvSpPr>
        <p:spPr>
          <a:xfrm>
            <a:off x="6248400" y="3701534"/>
            <a:ext cx="228600" cy="808167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Curved Left Arrow 26"/>
          <p:cNvSpPr/>
          <p:nvPr/>
        </p:nvSpPr>
        <p:spPr>
          <a:xfrm>
            <a:off x="6248400" y="4768334"/>
            <a:ext cx="228600" cy="782598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Curved Left Arrow 28"/>
          <p:cNvSpPr/>
          <p:nvPr/>
        </p:nvSpPr>
        <p:spPr>
          <a:xfrm>
            <a:off x="6248400" y="4547801"/>
            <a:ext cx="487674" cy="1896933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Template for </a:t>
            </a:r>
            <a:r>
              <a:rPr lang="en-GB" sz="3556" dirty="0" smtClean="0"/>
              <a:t>Explanation of Use of Resources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667" dirty="0" smtClean="0"/>
              <a:t>(Section 6 of the Annual Report)</a:t>
            </a:r>
            <a:endParaRPr lang="en-GB" sz="2667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19200"/>
            <a:ext cx="4856397" cy="553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38800" y="1828800"/>
            <a:ext cx="3276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Example: DESY</a:t>
            </a:r>
          </a:p>
          <a:p>
            <a:r>
              <a:rPr lang="en-GB" dirty="0" err="1" smtClean="0"/>
              <a:t>WPs</a:t>
            </a:r>
            <a:r>
              <a:rPr lang="en-GB" dirty="0" smtClean="0"/>
              <a:t>: 4 &amp; 7</a:t>
            </a:r>
          </a:p>
          <a:p>
            <a:endParaRPr lang="en-GB" dirty="0" smtClean="0"/>
          </a:p>
          <a:p>
            <a:r>
              <a:rPr lang="en-GB" dirty="0" smtClean="0"/>
              <a:t>IDENTIFY and JUSTIFY major cost items (personnel, travels, consumables) per WP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GB" dirty="0" smtClean="0"/>
              <a:t>Help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514600"/>
          </a:xfrm>
        </p:spPr>
        <p:txBody>
          <a:bodyPr/>
          <a:lstStyle/>
          <a:p>
            <a:r>
              <a:rPr lang="en-US" sz="2400" dirty="0" smtClean="0">
                <a:hlinkClick r:id="rId2"/>
              </a:rPr>
              <a:t>https://cern.ch/info%2DSLHC%2DPP/Internal/MT.htm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m</a:t>
            </a:r>
            <a:r>
              <a:rPr lang="en-GB" sz="2400" dirty="0" smtClean="0">
                <a:hlinkClick r:id="rId3"/>
              </a:rPr>
              <a:t>ar.capeans@cern.ch</a:t>
            </a:r>
            <a:endParaRPr lang="en-GB" sz="2400" dirty="0" smtClean="0"/>
          </a:p>
          <a:p>
            <a:endParaRPr lang="en-US" sz="2400" dirty="0" smtClean="0"/>
          </a:p>
          <a:p>
            <a:endParaRPr lang="en-GB" dirty="0"/>
          </a:p>
        </p:txBody>
      </p:sp>
      <p:pic>
        <p:nvPicPr>
          <p:cNvPr id="5" name="Picture 4" descr="Picture 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92594"/>
            <a:ext cx="9144000" cy="4436806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7543800" y="1201994"/>
            <a:ext cx="533400" cy="12364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Project Office Team:</a:t>
            </a:r>
          </a:p>
          <a:p>
            <a:pPr lvl="2"/>
            <a:r>
              <a:rPr lang="en-GB" dirty="0" smtClean="0"/>
              <a:t>Nathalie </a:t>
            </a:r>
            <a:r>
              <a:rPr lang="en-GB" dirty="0" err="1" smtClean="0"/>
              <a:t>Knoors</a:t>
            </a:r>
            <a:endParaRPr lang="en-GB" dirty="0" smtClean="0"/>
          </a:p>
          <a:p>
            <a:pPr lvl="2"/>
            <a:r>
              <a:rPr lang="en-GB" dirty="0" smtClean="0"/>
              <a:t>Kate Ross</a:t>
            </a:r>
          </a:p>
          <a:p>
            <a:pPr lvl="2"/>
            <a:r>
              <a:rPr lang="en-GB" dirty="0" smtClean="0"/>
              <a:t>Catherine </a:t>
            </a:r>
            <a:r>
              <a:rPr lang="en-GB" dirty="0" err="1" smtClean="0"/>
              <a:t>Montagner</a:t>
            </a:r>
            <a:endParaRPr lang="en-GB" dirty="0" smtClean="0"/>
          </a:p>
          <a:p>
            <a:pPr lvl="2"/>
            <a:endParaRPr lang="en-GB" dirty="0" smtClean="0"/>
          </a:p>
          <a:p>
            <a:r>
              <a:rPr lang="en-GB" dirty="0" smtClean="0"/>
              <a:t>IT-AIS team:</a:t>
            </a:r>
          </a:p>
          <a:p>
            <a:pPr lvl="2"/>
            <a:r>
              <a:rPr lang="en-GB" dirty="0" err="1" smtClean="0"/>
              <a:t>M.Ropka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Reporting Deadlines</a:t>
            </a:r>
            <a:endParaRPr lang="en-GB" dirty="0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1371600" y="2336800"/>
          <a:ext cx="6293134" cy="4064000"/>
        </p:xfrm>
        <a:graphic>
          <a:graphicData uri="http://schemas.openxmlformats.org/presentationml/2006/ole">
            <p:oleObj spid="_x0000_s20482" name="Document" r:id="rId3" imgW="5270500" imgH="3403600" progId="Word.Document.12">
              <p:link updateAutomatic="1"/>
            </p:oleObj>
          </a:graphicData>
        </a:graphic>
      </p:graphicFrame>
      <p:sp>
        <p:nvSpPr>
          <p:cNvPr id="8" name="Left Arrow 7"/>
          <p:cNvSpPr/>
          <p:nvPr/>
        </p:nvSpPr>
        <p:spPr>
          <a:xfrm>
            <a:off x="7543800" y="4876800"/>
            <a:ext cx="945866" cy="533400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225738" y="1417638"/>
            <a:ext cx="67752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Period 1: April 1</a:t>
            </a:r>
            <a:r>
              <a:rPr lang="en-GB" sz="2400" baseline="30000" dirty="0" smtClean="0">
                <a:solidFill>
                  <a:schemeClr val="accent2">
                    <a:lumMod val="75000"/>
                  </a:schemeClr>
                </a:solidFill>
              </a:rPr>
              <a:t>st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08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–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March 31</a:t>
            </a:r>
            <a:r>
              <a:rPr lang="en-GB" sz="2400" baseline="30000" dirty="0" smtClean="0">
                <a:solidFill>
                  <a:schemeClr val="accent2">
                    <a:lumMod val="75000"/>
                  </a:schemeClr>
                </a:solidFill>
              </a:rPr>
              <a:t>st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09</a:t>
            </a:r>
          </a:p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Deadline for Submission of Periodic Report: + 60days </a:t>
            </a:r>
            <a:endParaRPr lang="en-GB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7512334" y="3352800"/>
            <a:ext cx="945866" cy="5334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248400" y="2667000"/>
            <a:ext cx="1752600" cy="3810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Form C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142999"/>
            <a:ext cx="3301753" cy="49190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058" y="2436348"/>
            <a:ext cx="5410942" cy="2669052"/>
          </a:xfrm>
          <a:prstGeom prst="rect">
            <a:avLst/>
          </a:prstGeom>
          <a:ln w="28575" cap="flat" cmpd="sng" algn="ctr">
            <a:solidFill>
              <a:srgbClr val="953735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3" name="TextBox 12"/>
          <p:cNvSpPr txBox="1"/>
          <p:nvPr/>
        </p:nvSpPr>
        <p:spPr>
          <a:xfrm>
            <a:off x="4936332" y="5231074"/>
            <a:ext cx="577201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/>
              <a:t>WP1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562600" y="5224046"/>
            <a:ext cx="577201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/>
              <a:t>WP2</a:t>
            </a:r>
          </a:p>
          <a:p>
            <a:r>
              <a:rPr lang="en-GB" sz="1600" dirty="0" smtClean="0"/>
              <a:t>WP3</a:t>
            </a:r>
          </a:p>
          <a:p>
            <a:r>
              <a:rPr lang="en-GB" sz="1600" dirty="0" smtClean="0"/>
              <a:t>WP4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204599" y="5224046"/>
            <a:ext cx="577201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/>
              <a:t>WP5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890399" y="5231074"/>
            <a:ext cx="577201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/>
              <a:t>WP6</a:t>
            </a:r>
          </a:p>
          <a:p>
            <a:r>
              <a:rPr lang="en-GB" sz="1600" dirty="0" smtClean="0"/>
              <a:t>WP7</a:t>
            </a:r>
          </a:p>
          <a:p>
            <a:r>
              <a:rPr lang="en-GB" sz="1600" dirty="0" smtClean="0"/>
              <a:t>WP8</a:t>
            </a:r>
            <a:endParaRPr lang="en-GB" sz="16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377953" y="1447801"/>
            <a:ext cx="5766047" cy="988547"/>
          </a:xfrm>
          <a:prstGeom prst="line">
            <a:avLst/>
          </a:prstGeom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3061232" y="1764523"/>
            <a:ext cx="988546" cy="355103"/>
          </a:xfrm>
          <a:prstGeom prst="line">
            <a:avLst/>
          </a:prstGeom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V="1">
            <a:off x="2717305" y="4089647"/>
            <a:ext cx="1676400" cy="355106"/>
          </a:xfrm>
          <a:prstGeom prst="line">
            <a:avLst/>
          </a:prstGeom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57600" y="5218093"/>
            <a:ext cx="1203274" cy="954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Personnel</a:t>
            </a:r>
          </a:p>
          <a:p>
            <a:r>
              <a:rPr lang="en-GB" sz="1400" dirty="0" smtClean="0"/>
              <a:t>Other Direct</a:t>
            </a:r>
          </a:p>
          <a:p>
            <a:r>
              <a:rPr lang="en-GB" sz="1400" dirty="0" smtClean="0"/>
              <a:t>Indirect</a:t>
            </a:r>
          </a:p>
          <a:p>
            <a:r>
              <a:rPr lang="en-GB" sz="1400" dirty="0" smtClean="0"/>
              <a:t>EC Contrib.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SLHC-PP Internal Cost Claim: ICC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66019"/>
            <a:ext cx="8915400" cy="7389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dirty="0" smtClean="0"/>
              <a:t>Excel Template that prepares data for Form C</a:t>
            </a:r>
            <a:r>
              <a:rPr lang="en-GB" sz="2800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080" y="4038600"/>
            <a:ext cx="3982720" cy="2819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94" y="4343400"/>
            <a:ext cx="4419600" cy="81280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2362200" y="6121400"/>
            <a:ext cx="2722880" cy="1588"/>
          </a:xfrm>
          <a:prstGeom prst="straightConnector1">
            <a:avLst/>
          </a:prstGeom>
          <a:ln>
            <a:solidFill>
              <a:srgbClr val="44BB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878409" y="5639197"/>
            <a:ext cx="965994" cy="1588"/>
          </a:xfrm>
          <a:prstGeom prst="line">
            <a:avLst/>
          </a:prstGeom>
          <a:ln>
            <a:solidFill>
              <a:srgbClr val="44BB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ight Arrow 8"/>
          <p:cNvSpPr/>
          <p:nvPr/>
        </p:nvSpPr>
        <p:spPr>
          <a:xfrm>
            <a:off x="4114800" y="2362200"/>
            <a:ext cx="914400" cy="60960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2003792"/>
            <a:ext cx="430609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accent2">
                    <a:lumMod val="75000"/>
                  </a:schemeClr>
                </a:solidFill>
              </a:rPr>
              <a:t> Input:</a:t>
            </a:r>
          </a:p>
          <a:p>
            <a:pPr algn="ctr"/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D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IRECT COSTS</a:t>
            </a:r>
          </a:p>
          <a:p>
            <a:pPr algn="ctr"/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(personnel, travel, materials)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1901785"/>
            <a:ext cx="4081316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accent3">
                    <a:lumMod val="50000"/>
                  </a:schemeClr>
                </a:solidFill>
              </a:rPr>
              <a:t>Output:</a:t>
            </a:r>
          </a:p>
          <a:p>
            <a:pPr algn="ctr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INDIRECT COSTS</a:t>
            </a:r>
          </a:p>
          <a:p>
            <a:pPr algn="ctr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TOTAL ELIGIBLE COSTS</a:t>
            </a:r>
          </a:p>
          <a:p>
            <a:pPr algn="ctr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REQUESTED EC CONTRIBUTION</a:t>
            </a:r>
            <a:r>
              <a:rPr lang="en-GB" sz="2400" dirty="0" smtClean="0"/>
              <a:t>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GB" dirty="0" smtClean="0"/>
              <a:t>Demo: ICC &gt; Form C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95400" y="1519535"/>
            <a:ext cx="6582451" cy="4616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953735"/>
                </a:solidFill>
              </a:rPr>
              <a:t>PPT &gt;&gt;&gt; https://</a:t>
            </a:r>
            <a:r>
              <a:rPr lang="en-US" sz="2400" dirty="0" err="1" smtClean="0">
                <a:solidFill>
                  <a:srgbClr val="953735"/>
                </a:solidFill>
              </a:rPr>
              <a:t>pptevm.cern.ch/slhcpp/ui/main.do</a:t>
            </a:r>
            <a:endParaRPr lang="en-GB" sz="2400" dirty="0">
              <a:solidFill>
                <a:srgbClr val="953735"/>
              </a:solidFill>
            </a:endParaRPr>
          </a:p>
        </p:txBody>
      </p:sp>
      <p:pic>
        <p:nvPicPr>
          <p:cNvPr id="7" name="Picture 6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4600"/>
            <a:ext cx="9144000" cy="269776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543800" y="2667000"/>
            <a:ext cx="990600" cy="11430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Demo: ICC &gt; Form C</a:t>
            </a:r>
            <a:endParaRPr lang="en-GB" dirty="0"/>
          </a:p>
        </p:txBody>
      </p:sp>
      <p:pic>
        <p:nvPicPr>
          <p:cNvPr id="6" name="Picture 5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63" y="1417638"/>
            <a:ext cx="7330673" cy="47573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572000" y="4191000"/>
            <a:ext cx="4038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953735"/>
                </a:solidFill>
              </a:rPr>
              <a:t>Click to Download your Excel File (.</a:t>
            </a:r>
            <a:r>
              <a:rPr lang="en-US" sz="3200" dirty="0" err="1" smtClean="0">
                <a:solidFill>
                  <a:srgbClr val="953735"/>
                </a:solidFill>
              </a:rPr>
              <a:t>xls</a:t>
            </a:r>
            <a:r>
              <a:rPr lang="en-US" sz="3200" dirty="0" smtClean="0">
                <a:solidFill>
                  <a:srgbClr val="953735"/>
                </a:solidFill>
              </a:rPr>
              <a:t>)</a:t>
            </a:r>
            <a:endParaRPr lang="en-GB" sz="3200" dirty="0">
              <a:solidFill>
                <a:srgbClr val="953735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4038600" y="4572000"/>
            <a:ext cx="533400" cy="30480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Demo: ICC &gt; Form C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95194" y="5552182"/>
            <a:ext cx="602480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solidFill>
                  <a:srgbClr val="953735"/>
                </a:solidFill>
              </a:rPr>
              <a:t>Fill </a:t>
            </a:r>
            <a:r>
              <a:rPr lang="en-US" sz="3200" i="1" dirty="0" smtClean="0">
                <a:solidFill>
                  <a:srgbClr val="953735"/>
                </a:solidFill>
              </a:rPr>
              <a:t>Empty White Cells </a:t>
            </a:r>
            <a:r>
              <a:rPr lang="en-US" sz="3200" dirty="0" smtClean="0">
                <a:solidFill>
                  <a:srgbClr val="953735"/>
                </a:solidFill>
              </a:rPr>
              <a:t>for your </a:t>
            </a:r>
            <a:r>
              <a:rPr lang="en-US" sz="3200" dirty="0" err="1" smtClean="0">
                <a:solidFill>
                  <a:srgbClr val="953735"/>
                </a:solidFill>
              </a:rPr>
              <a:t>WPs</a:t>
            </a:r>
            <a:endParaRPr lang="en-US" sz="3200" dirty="0" smtClean="0">
              <a:solidFill>
                <a:srgbClr val="953735"/>
              </a:solidFill>
            </a:endParaRPr>
          </a:p>
          <a:p>
            <a:pPr algn="ctr"/>
            <a:r>
              <a:rPr lang="en-US" sz="3200" dirty="0" smtClean="0">
                <a:solidFill>
                  <a:srgbClr val="953735"/>
                </a:solidFill>
              </a:rPr>
              <a:t>Calculations are automatic</a:t>
            </a:r>
            <a:endParaRPr lang="en-GB" sz="3200" dirty="0">
              <a:solidFill>
                <a:srgbClr val="95373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268669">
            <a:off x="-3649" y="628444"/>
            <a:ext cx="2138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Before March 25th </a:t>
            </a:r>
            <a:endParaRPr lang="en-GB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Up Arrow 6"/>
          <p:cNvSpPr/>
          <p:nvPr/>
        </p:nvSpPr>
        <p:spPr>
          <a:xfrm>
            <a:off x="8686800" y="5181600"/>
            <a:ext cx="304800" cy="838200"/>
          </a:xfrm>
          <a:prstGeom prst="upArrow">
            <a:avLst/>
          </a:prstGeom>
          <a:solidFill>
            <a:srgbClr val="D99694"/>
          </a:solidFill>
          <a:ln>
            <a:solidFill>
              <a:srgbClr val="6325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0092"/>
            <a:ext cx="9144000" cy="3739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/>
          <a:lstStyle/>
          <a:p>
            <a:r>
              <a:rPr lang="en-GB" dirty="0" smtClean="0"/>
              <a:t>Definition of PM, Cost of PM</a:t>
            </a:r>
            <a:endParaRPr lang="en-GB" dirty="0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847" r="-6847"/>
          <a:stretch>
            <a:fillRect/>
          </a:stretch>
        </p:blipFill>
        <p:spPr>
          <a:xfrm>
            <a:off x="152400" y="1295400"/>
            <a:ext cx="8763642" cy="4987294"/>
          </a:xfrm>
        </p:spPr>
      </p:pic>
      <p:sp>
        <p:nvSpPr>
          <p:cNvPr id="5" name="TextBox 4"/>
          <p:cNvSpPr txBox="1"/>
          <p:nvPr/>
        </p:nvSpPr>
        <p:spPr>
          <a:xfrm>
            <a:off x="3155176" y="1428690"/>
            <a:ext cx="3779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http://www.finance-helpdesk.org</a:t>
            </a:r>
            <a:endParaRPr lang="en-GB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4790182"/>
            <a:ext cx="647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Aft>
                <a:spcPts val="3600"/>
              </a:spcAft>
              <a:buFont typeface="Arial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Their </a:t>
            </a:r>
            <a:r>
              <a:rPr lang="en-US" b="1" dirty="0" smtClean="0">
                <a:solidFill>
                  <a:schemeClr val="accent2"/>
                </a:solidFill>
              </a:rPr>
              <a:t>Cost per Hour </a:t>
            </a:r>
            <a:r>
              <a:rPr lang="en-US" dirty="0" smtClean="0">
                <a:solidFill>
                  <a:schemeClr val="accent2"/>
                </a:solidFill>
              </a:rPr>
              <a:t>will be total employer’s cost divided by productive hours multiplied by EU time (we suggest that the annual figures give the most accurate and fair calculation)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9800" y="4327116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8900">
              <a:spcAft>
                <a:spcPts val="3600"/>
              </a:spcAft>
              <a:buFont typeface="Arial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 PM</a:t>
            </a:r>
            <a:r>
              <a:rPr lang="en-US" dirty="0" smtClean="0">
                <a:solidFill>
                  <a:schemeClr val="accent2"/>
                </a:solidFill>
              </a:rPr>
              <a:t> = Reported Productive hours / average man hours per month</a:t>
            </a:r>
            <a:endParaRPr lang="en-GB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GB" dirty="0" smtClean="0"/>
              <a:t>Cost of PM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524001"/>
            <a:ext cx="6248400" cy="1702112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4419600"/>
          <a:ext cx="3886200" cy="2362200"/>
        </p:xfrm>
        <a:graphic>
          <a:graphicData uri="http://schemas.openxmlformats.org/drawingml/2006/table">
            <a:tbl>
              <a:tblPr/>
              <a:tblGrid>
                <a:gridCol w="1981200"/>
                <a:gridCol w="952500"/>
                <a:gridCol w="952500"/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PM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Cost (€)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CAPEANS Mar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8066.7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EVANS Lyn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3941.7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KNOORS Nathalie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0.75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5000.0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LINSSEN Lucie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8891.7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MONTAGNIER Catherine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400.0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NOELS Cecile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2933.3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ROPKA Michal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16041.7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ROSS Kate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3733.3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SCHMELING Sascha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2750.0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2BD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TOTAL COST (PM in WP1)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Verdana"/>
                        </a:rPr>
                        <a:t>6.02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Verdana"/>
                        </a:rPr>
                        <a:t>51758.3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330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1066800"/>
            <a:ext cx="62484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Effort Report (PM) provided by CERN to each beneficiary</a:t>
            </a:r>
            <a:endParaRPr lang="en-GB" sz="2000" dirty="0"/>
          </a:p>
        </p:txBody>
      </p:sp>
      <p:sp>
        <p:nvSpPr>
          <p:cNvPr id="8" name="Curved Down Arrow 7"/>
          <p:cNvSpPr/>
          <p:nvPr/>
        </p:nvSpPr>
        <p:spPr>
          <a:xfrm>
            <a:off x="2743200" y="4038600"/>
            <a:ext cx="1295400" cy="381000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9600" y="4475202"/>
            <a:ext cx="2339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Cost Member </a:t>
            </a:r>
            <a:r>
              <a:rPr lang="en-GB" sz="2000" b="1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= PM </a:t>
            </a:r>
            <a:r>
              <a:rPr lang="en-GB" dirty="0" err="1" smtClean="0"/>
              <a:t>x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631859" y="4322802"/>
            <a:ext cx="2484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Yearly Cost of member </a:t>
            </a:r>
            <a:r>
              <a:rPr lang="en-GB" sz="2000" b="1" dirty="0" smtClean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800" y="47360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12</a:t>
            </a:r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6741572" y="4736068"/>
            <a:ext cx="22716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00600" y="6457890"/>
            <a:ext cx="434340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Total Cost of Personnel in WP1 for FORM C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243462" y="5093732"/>
            <a:ext cx="242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</a:t>
            </a:r>
          </a:p>
          <a:p>
            <a:r>
              <a:rPr lang="en-GB" dirty="0" smtClean="0"/>
              <a:t>.</a:t>
            </a:r>
          </a:p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681862" y="5093732"/>
            <a:ext cx="242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</a:t>
            </a:r>
          </a:p>
          <a:p>
            <a:r>
              <a:rPr lang="en-GB" dirty="0" smtClean="0"/>
              <a:t>.</a:t>
            </a:r>
          </a:p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9" name="Left Arrow 18"/>
          <p:cNvSpPr/>
          <p:nvPr/>
        </p:nvSpPr>
        <p:spPr>
          <a:xfrm flipH="1">
            <a:off x="4343400" y="6553200"/>
            <a:ext cx="457200" cy="228600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143000" y="3486090"/>
            <a:ext cx="6248400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Partner’s job: convert PM to Euro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 rot="19555884">
            <a:off x="-177368" y="3954307"/>
            <a:ext cx="2433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953735"/>
                </a:solidFill>
              </a:rPr>
              <a:t>Random values in this example</a:t>
            </a:r>
            <a:endParaRPr lang="en-GB" sz="1400" dirty="0">
              <a:solidFill>
                <a:srgbClr val="953735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9555884">
            <a:off x="-24968" y="1112423"/>
            <a:ext cx="2433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953735"/>
                </a:solidFill>
              </a:rPr>
              <a:t>Random values in this example</a:t>
            </a:r>
            <a:endParaRPr lang="en-GB" sz="1400" dirty="0">
              <a:solidFill>
                <a:srgbClr val="95373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605</Words>
  <Application>Microsoft Macintosh PowerPoint</Application>
  <PresentationFormat>On-screen Show (4:3)</PresentationFormat>
  <Paragraphs>139</Paragraphs>
  <Slides>16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!OLE_LINK1</vt:lpstr>
      <vt:lpstr>Financial Reporting Instructions</vt:lpstr>
      <vt:lpstr>Reporting Deadlines</vt:lpstr>
      <vt:lpstr>Form C</vt:lpstr>
      <vt:lpstr>SLHC-PP Internal Cost Claim: ICC</vt:lpstr>
      <vt:lpstr>Demo: ICC &gt; Form C</vt:lpstr>
      <vt:lpstr>Demo: ICC &gt; Form C</vt:lpstr>
      <vt:lpstr>Demo: ICC &gt; Form C</vt:lpstr>
      <vt:lpstr>Definition of PM, Cost of PM</vt:lpstr>
      <vt:lpstr>Cost of PM</vt:lpstr>
      <vt:lpstr>Exchange Rates</vt:lpstr>
      <vt:lpstr>Demo: ICC &gt; Form C</vt:lpstr>
      <vt:lpstr>Upload ICC in PPT</vt:lpstr>
      <vt:lpstr>Information Flow (For each Partner)</vt:lpstr>
      <vt:lpstr>Template for Explanation of Use of Resources (Section 6 of the Annual Report)</vt:lpstr>
      <vt:lpstr>Help</vt:lpstr>
      <vt:lpstr>Acknowledgments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 capeans</dc:creator>
  <cp:lastModifiedBy>mar capeans</cp:lastModifiedBy>
  <cp:revision>38</cp:revision>
  <cp:lastPrinted>2009-02-23T09:27:20Z</cp:lastPrinted>
  <dcterms:created xsi:type="dcterms:W3CDTF">2009-02-25T11:00:07Z</dcterms:created>
  <dcterms:modified xsi:type="dcterms:W3CDTF">2009-02-25T11:02:06Z</dcterms:modified>
</cp:coreProperties>
</file>